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460" r:id="rId1"/>
    <p:sldMasterId id="2147484466" r:id="rId2"/>
  </p:sldMasterIdLst>
  <p:notesMasterIdLst>
    <p:notesMasterId r:id="rId59"/>
  </p:notesMasterIdLst>
  <p:sldIdLst>
    <p:sldId id="947" r:id="rId3"/>
    <p:sldId id="1208" r:id="rId4"/>
    <p:sldId id="1334" r:id="rId5"/>
    <p:sldId id="1263" r:id="rId6"/>
    <p:sldId id="1242" r:id="rId7"/>
    <p:sldId id="1246" r:id="rId8"/>
    <p:sldId id="1310" r:id="rId9"/>
    <p:sldId id="1241" r:id="rId10"/>
    <p:sldId id="1245" r:id="rId11"/>
    <p:sldId id="1244" r:id="rId12"/>
    <p:sldId id="1323" r:id="rId13"/>
    <p:sldId id="1216" r:id="rId14"/>
    <p:sldId id="1273" r:id="rId15"/>
    <p:sldId id="1290" r:id="rId16"/>
    <p:sldId id="1268" r:id="rId17"/>
    <p:sldId id="1287" r:id="rId18"/>
    <p:sldId id="1250" r:id="rId19"/>
    <p:sldId id="1251" r:id="rId20"/>
    <p:sldId id="1252" r:id="rId21"/>
    <p:sldId id="1282" r:id="rId22"/>
    <p:sldId id="1311" r:id="rId23"/>
    <p:sldId id="1315" r:id="rId24"/>
    <p:sldId id="1279" r:id="rId25"/>
    <p:sldId id="1293" r:id="rId26"/>
    <p:sldId id="1294" r:id="rId27"/>
    <p:sldId id="1295" r:id="rId28"/>
    <p:sldId id="1296" r:id="rId29"/>
    <p:sldId id="1297" r:id="rId30"/>
    <p:sldId id="1298" r:id="rId31"/>
    <p:sldId id="1299" r:id="rId32"/>
    <p:sldId id="1304" r:id="rId33"/>
    <p:sldId id="1305" r:id="rId34"/>
    <p:sldId id="1319" r:id="rId35"/>
    <p:sldId id="1326" r:id="rId36"/>
    <p:sldId id="1327" r:id="rId37"/>
    <p:sldId id="1329" r:id="rId38"/>
    <p:sldId id="1317" r:id="rId39"/>
    <p:sldId id="1330" r:id="rId40"/>
    <p:sldId id="1331" r:id="rId41"/>
    <p:sldId id="1332" r:id="rId42"/>
    <p:sldId id="1333" r:id="rId43"/>
    <p:sldId id="1320" r:id="rId44"/>
    <p:sldId id="1325" r:id="rId45"/>
    <p:sldId id="1322" r:id="rId46"/>
    <p:sldId id="1168" r:id="rId47"/>
    <p:sldId id="1336" r:id="rId48"/>
    <p:sldId id="1335" r:id="rId49"/>
    <p:sldId id="1337" r:id="rId50"/>
    <p:sldId id="1338" r:id="rId51"/>
    <p:sldId id="1339" r:id="rId52"/>
    <p:sldId id="1340" r:id="rId53"/>
    <p:sldId id="1341" r:id="rId54"/>
    <p:sldId id="1342" r:id="rId55"/>
    <p:sldId id="1343" r:id="rId56"/>
    <p:sldId id="1344" r:id="rId57"/>
    <p:sldId id="1309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30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00FFFF"/>
    <a:srgbClr val="000000"/>
    <a:srgbClr val="6BCF6B"/>
    <a:srgbClr val="39B139"/>
    <a:srgbClr val="277727"/>
    <a:srgbClr val="194B19"/>
    <a:srgbClr val="206220"/>
    <a:srgbClr val="143C14"/>
    <a:srgbClr val="339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559" autoAdjust="0"/>
    <p:restoredTop sz="72562" autoAdjust="0"/>
  </p:normalViewPr>
  <p:slideViewPr>
    <p:cSldViewPr>
      <p:cViewPr varScale="1">
        <p:scale>
          <a:sx n="57" d="100"/>
          <a:sy n="57" d="100"/>
        </p:scale>
        <p:origin x="-12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6B739F-E86E-47E0-94F8-B92C16740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5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92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9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389899-4DAB-4D3E-BC1E-9B2E00D01461}" type="slidenum">
              <a:rPr lang="en-US" smtClean="0">
                <a:cs typeface="Arial" charset="0"/>
              </a:rPr>
              <a:pPr/>
              <a:t>11</a:t>
            </a:fld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9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93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76A3C6-16E5-4118-AA0D-9FB99A8056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3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85966-58C6-4474-BACB-D9FB82FC3460}" type="slidenum">
              <a:rPr lang="ar-SA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43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93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70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93BDBC-3339-414F-B21E-1779AB5FE5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36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93BDBC-3339-414F-B21E-1779AB5FE5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36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60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93BDBC-3339-414F-B21E-1779AB5FE5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36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878" indent="-285722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2891" indent="-228578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046" indent="-228578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203" indent="-228578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fld id="{B1FA1FF6-EDFE-4C4F-B3B0-303127A2DA9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1863ABBD-14FC-4C68-8800-70B05BC65187}" type="slidenum">
              <a:rPr lang="en-US" sz="1200">
                <a:solidFill>
                  <a:prstClr val="black"/>
                </a:solidFill>
                <a:latin typeface="Arial" charset="0"/>
              </a:rPr>
              <a:pPr algn="r" eaLnBrk="1" hangingPunct="1"/>
              <a:t>21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2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2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4" tIns="45712" rIns="91424" bIns="45712"/>
          <a:lstStyle/>
          <a:p>
            <a:pPr eaLnBrk="1" hangingPunct="1"/>
            <a:endParaRPr lang="en-US" baseline="0" dirty="0" smtClean="0"/>
          </a:p>
        </p:txBody>
      </p:sp>
      <p:sp>
        <p:nvSpPr>
          <p:cNvPr id="111622" name="Slide Number Placeholder 3"/>
          <p:cNvSpPr txBox="1">
            <a:spLocks noGrp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9DBE0001-BF3F-4904-9CD1-0F6DE9AF08BD}" type="slidenum">
              <a:rPr lang="ar-SA" sz="1200">
                <a:solidFill>
                  <a:prstClr val="black"/>
                </a:solidFill>
                <a:latin typeface="Arial" charset="0"/>
              </a:rPr>
              <a:pPr algn="r" eaLnBrk="1" hangingPunct="1"/>
              <a:t>21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09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8BB6-B338-6C4B-B192-F6BA3C6C1DC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84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1F4258-E9C1-4B17-B646-F4E74FE0ACD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32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93BDBC-3339-414F-B21E-1779AB5FE5D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36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C0504D"/>
              </a:buClr>
              <a:defRPr/>
            </a:pPr>
            <a:fld id="{D21F4258-E9C1-4B17-B646-F4E74FE0ACD5}" type="slidenum">
              <a:rPr lang="en-US" smtClean="0">
                <a:solidFill>
                  <a:prstClr val="black"/>
                </a:solidFill>
              </a:rPr>
              <a:pPr>
                <a:buClr>
                  <a:srgbClr val="C0504D"/>
                </a:buCl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3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93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9EF8-C895-4E83-AD25-CF3B7A9BF31D}" type="slidenum">
              <a:rPr lang="he-IL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71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1F4258-E9C1-4B17-B646-F4E74FE0ACD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637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57B47-544D-47E6-833F-E5B0F7DC1717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1F4258-E9C1-4B17-B646-F4E74FE0ACD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63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70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92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56DBAAB3-AF81-4AB5-8EA3-5133C00CCC2C}" type="slidenum">
              <a:rPr lang="en-US" sz="1200" smtClean="0"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35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360" indent="-17136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CA0F6-B59A-6149-882C-31E637AE812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51F2CC-0750-4BB2-83EE-6B56D5D98B3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9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09" indent="-285734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2937" indent="-228587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112" indent="-228587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287" indent="-228587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461" indent="-22858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635" indent="-22858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8810" indent="-22858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5985" indent="-228587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buClr>
                <a:srgbClr val="C0504D"/>
              </a:buClr>
            </a:pPr>
            <a:fld id="{6BD647EB-CD2F-4ECC-BEE3-C5EC6771BA9B}" type="slidenum">
              <a:rPr lang="ar-SA" sz="1200">
                <a:solidFill>
                  <a:prstClr val="black"/>
                </a:solidFill>
                <a:latin typeface="Arial" charset="0"/>
              </a:rPr>
              <a:pPr eaLnBrk="1" hangingPunct="1">
                <a:buClr>
                  <a:srgbClr val="C0504D"/>
                </a:buClr>
              </a:pPr>
              <a:t>40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2AD6A-4A32-4810-B7BB-9182F1A7DB8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438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1pPr>
            <a:lvl2pPr marL="729057" indent="-280406" eaLnBrk="0" hangingPunct="0"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2pPr>
            <a:lvl3pPr marL="1121626" indent="-224325" eaLnBrk="0" hangingPunct="0"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3pPr>
            <a:lvl4pPr marL="1570276" indent="-224325" eaLnBrk="0" hangingPunct="0"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18927" indent="-224325" eaLnBrk="0" hangingPunct="0"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A622E63-51DD-4465-BEB0-ADE451D8F301}" type="slidenum">
              <a:rPr lang="ar-SA" sz="1200">
                <a:solidFill>
                  <a:srgbClr val="000000"/>
                </a:solidFill>
                <a:latin typeface="Arial" charset="0"/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70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7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74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445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269EBB-704C-4CFF-9D13-119E7C0C356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815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1" indent="-17144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670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9EF8-C895-4E83-AD25-CF3B7A9BF31D}" type="slidenum">
              <a:rPr lang="he-IL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9EF8-C895-4E83-AD25-CF3B7A9BF31D}" type="slidenum">
              <a:rPr lang="he-IL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57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9EF8-C895-4E83-AD25-CF3B7A9BF31D}" type="slidenum">
              <a:rPr lang="he-IL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877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951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9EF8-C895-4E83-AD25-CF3B7A9BF31D}" type="slidenum">
              <a:rPr lang="he-IL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10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9EF8-C895-4E83-AD25-CF3B7A9BF31D}" type="slidenum">
              <a:rPr lang="he-IL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10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9EF8-C895-4E83-AD25-CF3B7A9BF31D}" type="slidenum">
              <a:rPr lang="he-IL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368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76A3C6-16E5-4118-AA0D-9FB99A8056E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25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1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878" indent="-285722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2891" indent="-228578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046" indent="-228578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203" indent="-228578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fld id="{F84A8143-47EF-4DD8-8454-B1E27C1F2DB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F8A77CD5-129B-4CC0-9E8C-A02CE3EA124D}" type="slidenum">
              <a:rPr lang="en-US" sz="1200" b="0">
                <a:solidFill>
                  <a:prstClr val="black"/>
                </a:solidFill>
                <a:latin typeface="Arial" charset="0"/>
              </a:rPr>
              <a:pPr algn="r"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2" name="Rectangle 7"/>
          <p:cNvSpPr txBox="1">
            <a:spLocks noGrp="1" noChangeArrowheads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EFB53F94-4E7D-4815-8CAB-514ED34CB526}" type="slidenum">
              <a:rPr lang="en-US" sz="1200" b="0">
                <a:solidFill>
                  <a:prstClr val="black"/>
                </a:solidFill>
                <a:latin typeface="Arial" charset="0"/>
              </a:rPr>
              <a:pPr algn="r"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3" name="Rectangle 7"/>
          <p:cNvSpPr txBox="1">
            <a:spLocks noGrp="1" noChangeArrowheads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5B7F3838-62D9-4736-B80D-BA1EB73C8B10}" type="slidenum">
              <a:rPr lang="en-US" sz="1200" b="0">
                <a:solidFill>
                  <a:prstClr val="black"/>
                </a:solidFill>
                <a:latin typeface="Arial" charset="0"/>
              </a:rPr>
              <a:pPr algn="r"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4" name="Rectangle 7"/>
          <p:cNvSpPr txBox="1">
            <a:spLocks noGrp="1" noChangeArrowheads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8C098265-4B03-4F02-A61D-FFBB0E4305E1}" type="slidenum">
              <a:rPr lang="en-US" sz="1200" b="0">
                <a:solidFill>
                  <a:prstClr val="black"/>
                </a:solidFill>
                <a:latin typeface="Arial" charset="0"/>
              </a:rPr>
              <a:pPr algn="r"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5" name="Rectangle 7"/>
          <p:cNvSpPr txBox="1">
            <a:spLocks noGrp="1" noChangeArrowheads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CC9DC637-B83B-4DD2-AEDB-AE828207ED0C}" type="slidenum">
              <a:rPr lang="en-US" sz="1200" b="0">
                <a:solidFill>
                  <a:prstClr val="black"/>
                </a:solidFill>
                <a:latin typeface="Arial" charset="0"/>
              </a:rPr>
              <a:pPr algn="r"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6" name="Rectangle 7"/>
          <p:cNvSpPr txBox="1">
            <a:spLocks noGrp="1" noChangeArrowheads="1"/>
          </p:cNvSpPr>
          <p:nvPr/>
        </p:nvSpPr>
        <p:spPr bwMode="auto"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eaLnBrk="1" hangingPunct="1"/>
            <a:fld id="{B306A8A8-BE4F-4B48-9EA0-56D83F76C015}" type="slidenum">
              <a:rPr lang="en-US" sz="1200" b="0">
                <a:solidFill>
                  <a:prstClr val="black"/>
                </a:solidFill>
                <a:latin typeface="Arial" charset="0"/>
              </a:rPr>
              <a:pPr algn="r"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4" tIns="45712" rIns="91424" bIns="45712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7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B739F-E86E-47E0-94F8-B92C16740D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7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9525"/>
            <a:ext cx="9144000" cy="6858000"/>
            <a:chOff x="0" y="9525"/>
            <a:chExt cx="9144000" cy="6858000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9525"/>
              <a:ext cx="9144000" cy="6858000"/>
              <a:chOff x="0" y="9525"/>
              <a:chExt cx="9144000" cy="6858000"/>
            </a:xfrm>
          </p:grpSpPr>
          <p:pic>
            <p:nvPicPr>
              <p:cNvPr id="59415" name="Picture 23" descr="S1_10_01_20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525"/>
                <a:ext cx="9144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 userDrawn="1"/>
            </p:nvSpPr>
            <p:spPr bwMode="white">
              <a:xfrm>
                <a:off x="162370" y="1401510"/>
                <a:ext cx="3161944" cy="118786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228600" tIns="45720" rIns="22860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buClr>
                    <a:srgbClr val="000073"/>
                  </a:buClr>
                  <a:buSzPct val="65000"/>
                  <a:buFont typeface="Wingdings" pitchFamily="2" charset="2"/>
                  <a:buNone/>
                </a:pPr>
                <a:endParaRPr lang="en-US" b="0" dirty="0" smtClean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9" name="Picture 3" descr="C:\Documents and Settings\darlene\Desktop\CheckPoint_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63" y="1708151"/>
              <a:ext cx="2509837" cy="682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3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9550" y="3028950"/>
            <a:ext cx="4267200" cy="127635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476875"/>
            <a:ext cx="49784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3109913" y="6592888"/>
            <a:ext cx="5710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0" dirty="0">
                <a:solidFill>
                  <a:srgbClr val="FFFFFF"/>
                </a:solidFill>
              </a:rPr>
              <a:t>©</a:t>
            </a:r>
            <a:r>
              <a:rPr lang="en-US" sz="900" b="0" dirty="0" smtClean="0">
                <a:solidFill>
                  <a:srgbClr val="FFFFFF"/>
                </a:solidFill>
              </a:rPr>
              <a:t>2012 </a:t>
            </a:r>
            <a:r>
              <a:rPr lang="en-US" sz="900" b="0" dirty="0">
                <a:solidFill>
                  <a:srgbClr val="FFFFFF"/>
                </a:solidFill>
              </a:rPr>
              <a:t>Check Point Software Technologies Ltd.     |    </a:t>
            </a:r>
            <a:r>
              <a:rPr lang="en-US" sz="900" b="0" dirty="0" smtClean="0">
                <a:solidFill>
                  <a:srgbClr val="FFFFFF"/>
                </a:solidFill>
              </a:rPr>
              <a:t>[Protected</a:t>
            </a:r>
            <a:r>
              <a:rPr lang="en-US" sz="900" b="0" dirty="0">
                <a:solidFill>
                  <a:srgbClr val="FFFFFF"/>
                </a:solidFill>
              </a:rPr>
              <a:t>] </a:t>
            </a:r>
            <a:r>
              <a:rPr lang="en-US" sz="900" b="0" dirty="0" smtClean="0">
                <a:solidFill>
                  <a:srgbClr val="FFFFFF"/>
                </a:solidFill>
              </a:rPr>
              <a:t>All rights</a:t>
            </a:r>
            <a:r>
              <a:rPr lang="en-US" sz="900" b="0" baseline="0" dirty="0" smtClean="0">
                <a:solidFill>
                  <a:srgbClr val="FFFFFF"/>
                </a:solidFill>
              </a:rPr>
              <a:t> re</a:t>
            </a:r>
            <a:r>
              <a:rPr lang="en-US" sz="900" b="0" dirty="0" smtClean="0">
                <a:solidFill>
                  <a:srgbClr val="FFFFFF"/>
                </a:solidFill>
              </a:rPr>
              <a:t>served    </a:t>
            </a:r>
            <a:endParaRPr lang="en-US" sz="900" b="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1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22069" y="705394"/>
            <a:ext cx="6387737" cy="117566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6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8" y="1325880"/>
            <a:ext cx="8464550" cy="4992624"/>
          </a:xfrm>
        </p:spPr>
        <p:txBody>
          <a:bodyPr/>
          <a:lstStyle>
            <a:lvl1pPr marL="285750" indent="-285750">
              <a:spcBef>
                <a:spcPts val="1800"/>
              </a:spcBef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04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325880"/>
            <a:ext cx="4156075" cy="499262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sz="1200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25880"/>
            <a:ext cx="4156075" cy="499262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000" smtClean="0"/>
            </a:lvl1pPr>
            <a:lvl2pPr>
              <a:defRPr lang="en-US" sz="1800" smtClean="0"/>
            </a:lvl2pPr>
            <a:lvl3pPr>
              <a:defRPr lang="en-US" sz="1600" smtClean="0"/>
            </a:lvl3pPr>
            <a:lvl4pPr>
              <a:defRPr lang="en-US" sz="1400" smtClean="0"/>
            </a:lvl4pPr>
            <a:lvl5pPr>
              <a:defRPr lang="en-US"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8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96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22069" y="705394"/>
            <a:ext cx="6387737" cy="117566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35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9525"/>
            <a:ext cx="9144000" cy="6858000"/>
            <a:chOff x="0" y="9525"/>
            <a:chExt cx="9144000" cy="6858000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9525"/>
              <a:ext cx="9144000" cy="6858000"/>
              <a:chOff x="0" y="9525"/>
              <a:chExt cx="9144000" cy="6858000"/>
            </a:xfrm>
          </p:grpSpPr>
          <p:pic>
            <p:nvPicPr>
              <p:cNvPr id="59415" name="Picture 23" descr="S1_10_01_20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525"/>
                <a:ext cx="9144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 userDrawn="1"/>
            </p:nvSpPr>
            <p:spPr bwMode="white">
              <a:xfrm>
                <a:off x="162370" y="1401510"/>
                <a:ext cx="3161944" cy="118786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228600" tIns="45720" rIns="22860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buClr>
                    <a:srgbClr val="000073"/>
                  </a:buClr>
                  <a:buSzPct val="65000"/>
                  <a:buFont typeface="Wingdings" pitchFamily="2" charset="2"/>
                  <a:buNone/>
                </a:pPr>
                <a:endParaRPr lang="en-US" b="0" dirty="0" smtClean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9" name="Picture 3" descr="C:\Documents and Settings\darlene\Desktop\CheckPoint_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63" y="1708151"/>
              <a:ext cx="2509837" cy="682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3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9550" y="3028950"/>
            <a:ext cx="4267200" cy="127635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476875"/>
            <a:ext cx="49784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3109913" y="6592888"/>
            <a:ext cx="5710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0" dirty="0">
                <a:solidFill>
                  <a:srgbClr val="FFFFFF"/>
                </a:solidFill>
              </a:rPr>
              <a:t>©</a:t>
            </a:r>
            <a:r>
              <a:rPr lang="en-US" sz="900" b="0" dirty="0" smtClean="0">
                <a:solidFill>
                  <a:srgbClr val="FFFFFF"/>
                </a:solidFill>
              </a:rPr>
              <a:t>2012 </a:t>
            </a:r>
            <a:r>
              <a:rPr lang="en-US" sz="900" b="0" dirty="0">
                <a:solidFill>
                  <a:srgbClr val="FFFFFF"/>
                </a:solidFill>
              </a:rPr>
              <a:t>Check Point Software Technologies Ltd.     |    </a:t>
            </a:r>
            <a:r>
              <a:rPr lang="en-US" sz="900" b="0" dirty="0" smtClean="0">
                <a:solidFill>
                  <a:srgbClr val="FFFFFF"/>
                </a:solidFill>
              </a:rPr>
              <a:t>[</a:t>
            </a:r>
            <a:r>
              <a:rPr lang="en-US" sz="900" b="0" dirty="0" smtClean="0">
                <a:solidFill>
                  <a:srgbClr val="4E4E4E"/>
                </a:solidFill>
              </a:rPr>
              <a:t>[</a:t>
            </a:r>
            <a:r>
              <a:rPr lang="en-US" sz="900" b="0" dirty="0" smtClean="0">
                <a:solidFill>
                  <a:srgbClr val="FFFFFF"/>
                </a:solidFill>
              </a:rPr>
              <a:t>PROTECTED] – All rights reserved</a:t>
            </a:r>
            <a:endParaRPr lang="en-US" sz="900" b="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55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8" y="1325880"/>
            <a:ext cx="8464550" cy="4992624"/>
          </a:xfrm>
        </p:spPr>
        <p:txBody>
          <a:bodyPr/>
          <a:lstStyle>
            <a:lvl1pPr marL="285750" indent="-285750">
              <a:spcBef>
                <a:spcPts val="1800"/>
              </a:spcBef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87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325880"/>
            <a:ext cx="4156075" cy="499262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sz="1200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25880"/>
            <a:ext cx="4156075" cy="499262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000" smtClean="0"/>
            </a:lvl1pPr>
            <a:lvl2pPr>
              <a:defRPr lang="en-US" sz="1800" smtClean="0"/>
            </a:lvl2pPr>
            <a:lvl3pPr>
              <a:defRPr lang="en-US" sz="1600" smtClean="0"/>
            </a:lvl3pPr>
            <a:lvl4pPr>
              <a:defRPr lang="en-US" sz="1400" smtClean="0"/>
            </a:lvl4pPr>
            <a:lvl5pPr>
              <a:defRPr lang="en-US"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08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0" y="6502400"/>
            <a:ext cx="3962400" cy="355600"/>
          </a:xfrm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57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8390" name="Picture 22" descr="Slide_10_01_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 userDrawn="1"/>
          </p:nvSpPr>
          <p:spPr bwMode="white">
            <a:xfrm>
              <a:off x="6852729" y="113729"/>
              <a:ext cx="2192845" cy="1032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endParaRPr lang="en-US" b="0" dirty="0" smtClean="0">
                <a:solidFill>
                  <a:srgbClr val="4E4E4E"/>
                </a:solidFill>
                <a:latin typeface="Arial" pitchFamily="34" charset="0"/>
              </a:endParaRPr>
            </a:p>
          </p:txBody>
        </p:sp>
      </p:grp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38138" y="0"/>
            <a:ext cx="6858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610600" y="65532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8337550" y="6561138"/>
            <a:ext cx="609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fld id="{1E9A07CA-AB79-4BD8-9E0B-710DC8FC6340}" type="slidenum">
              <a:rPr lang="en-US" sz="1000">
                <a:solidFill>
                  <a:srgbClr val="4E4E4E"/>
                </a:solidFill>
                <a:latin typeface="Arial" pitchFamily="34" charset="0"/>
              </a:rPr>
              <a:pPr algn="r"/>
              <a:t>‹#›</a:t>
            </a:fld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8138" y="1323975"/>
            <a:ext cx="8464550" cy="499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8610600" y="65532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8337550" y="6592888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fld id="{349D3042-9933-4C71-BBE3-FA9237566B45}" type="slidenum">
              <a:rPr lang="en-US" sz="900">
                <a:solidFill>
                  <a:srgbClr val="4E4E4E"/>
                </a:solidFill>
                <a:latin typeface="Arial" pitchFamily="34" charset="0"/>
              </a:rPr>
              <a:pPr algn="r"/>
              <a:t>‹#›</a:t>
            </a:fld>
            <a:endParaRPr lang="en-US" sz="9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388938" y="4021138"/>
            <a:ext cx="8464550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endParaRPr lang="en-US" dirty="0">
              <a:solidFill>
                <a:srgbClr val="4E4E4E"/>
              </a:solidFill>
              <a:latin typeface="Arial" pitchFamily="34" charset="0"/>
            </a:endParaRPr>
          </a:p>
        </p:txBody>
      </p:sp>
      <p:pic>
        <p:nvPicPr>
          <p:cNvPr id="11" name="Picture 3" descr="C:\Documents and Settings\darlene\Desktop\CheckPoint_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3601" y="271464"/>
            <a:ext cx="1684139" cy="31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3109913" y="6592888"/>
            <a:ext cx="5710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0" dirty="0">
                <a:solidFill>
                  <a:srgbClr val="4E4E4E"/>
                </a:solidFill>
              </a:rPr>
              <a:t>©</a:t>
            </a:r>
            <a:r>
              <a:rPr lang="en-US" sz="900" b="0" dirty="0" smtClean="0">
                <a:solidFill>
                  <a:srgbClr val="4E4E4E"/>
                </a:solidFill>
              </a:rPr>
              <a:t>2012 </a:t>
            </a:r>
            <a:r>
              <a:rPr lang="en-US" sz="900" b="0" dirty="0">
                <a:solidFill>
                  <a:srgbClr val="4E4E4E"/>
                </a:solidFill>
              </a:rPr>
              <a:t>Check Point Software Technologies Ltd.     |    </a:t>
            </a:r>
            <a:r>
              <a:rPr lang="en-US" sz="900" b="0" dirty="0" smtClean="0">
                <a:solidFill>
                  <a:srgbClr val="4E4E4E"/>
                </a:solidFill>
              </a:rPr>
              <a:t>[Protected</a:t>
            </a:r>
            <a:r>
              <a:rPr lang="en-US" sz="900" b="0" dirty="0">
                <a:solidFill>
                  <a:srgbClr val="4E4E4E"/>
                </a:solidFill>
              </a:rPr>
              <a:t>] </a:t>
            </a:r>
            <a:r>
              <a:rPr lang="en-US" sz="900" b="0" dirty="0" smtClean="0">
                <a:solidFill>
                  <a:srgbClr val="4E4E4E"/>
                </a:solidFill>
              </a:rPr>
              <a:t>All rights reserved    </a:t>
            </a:r>
            <a:r>
              <a:rPr lang="en-US" sz="900" b="0" dirty="0">
                <a:solidFill>
                  <a:srgbClr val="4E4E4E"/>
                </a:solidFill>
              </a:rPr>
              <a:t>|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[Protected] For public distribution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Arial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9pPr>
    </p:titleStyle>
    <p:bodyStyle>
      <a:lvl1pPr marL="228600" indent="-228600" algn="l" rtl="0" eaLnBrk="1" fontAlgn="base" hangingPunct="1">
        <a:spcBef>
          <a:spcPts val="12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5800" indent="-228600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SzPct val="100000"/>
        <a:buFont typeface="Helvetica" pitchFamily="34" charset="0"/>
        <a:buChar char="–"/>
        <a:defRPr sz="22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SzPct val="100000"/>
        <a:buFont typeface="Helvetica" pitchFamily="34" charset="0"/>
        <a:buChar char="–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SzPct val="100000"/>
        <a:buFont typeface="Helvetica" pitchFamily="34" charset="0"/>
        <a:buChar char="–"/>
        <a:defRPr sz="18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Helvetica" pitchFamily="34" charset="0"/>
        <a:buChar char="–"/>
        <a:defRPr sz="1600" baseline="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8390" name="Picture 22" descr="Slide_10_01_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 userDrawn="1"/>
          </p:nvSpPr>
          <p:spPr bwMode="white">
            <a:xfrm>
              <a:off x="6852729" y="113729"/>
              <a:ext cx="2192845" cy="1032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endParaRPr lang="en-US" b="0" dirty="0" smtClean="0">
                <a:solidFill>
                  <a:srgbClr val="4E4E4E"/>
                </a:solidFill>
                <a:latin typeface="Arial" pitchFamily="34" charset="0"/>
              </a:endParaRPr>
            </a:p>
          </p:txBody>
        </p:sp>
      </p:grp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38138" y="0"/>
            <a:ext cx="6858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610600" y="65532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8337550" y="6561138"/>
            <a:ext cx="609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fld id="{1E9A07CA-AB79-4BD8-9E0B-710DC8FC6340}" type="slidenum">
              <a:rPr lang="en-US" sz="1000">
                <a:solidFill>
                  <a:srgbClr val="4E4E4E"/>
                </a:solidFill>
                <a:latin typeface="Arial" pitchFamily="34" charset="0"/>
              </a:rPr>
              <a:pPr algn="r"/>
              <a:t>‹#›</a:t>
            </a:fld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8138" y="1323975"/>
            <a:ext cx="8464550" cy="499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8610600" y="65532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8337550" y="6592888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fld id="{349D3042-9933-4C71-BBE3-FA9237566B45}" type="slidenum">
              <a:rPr lang="en-US" sz="900">
                <a:solidFill>
                  <a:srgbClr val="4E4E4E"/>
                </a:solidFill>
                <a:latin typeface="Arial" pitchFamily="34" charset="0"/>
              </a:rPr>
              <a:pPr algn="r"/>
              <a:t>‹#›</a:t>
            </a:fld>
            <a:endParaRPr lang="en-US" sz="9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388938" y="4021138"/>
            <a:ext cx="8464550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endParaRPr lang="en-US" dirty="0">
              <a:solidFill>
                <a:srgbClr val="4E4E4E"/>
              </a:solidFill>
              <a:latin typeface="Arial" pitchFamily="34" charset="0"/>
            </a:endParaRPr>
          </a:p>
        </p:txBody>
      </p:sp>
      <p:pic>
        <p:nvPicPr>
          <p:cNvPr id="11" name="Picture 3" descr="C:\Documents and Settings\darlene\Desktop\CheckPoint_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3601" y="271464"/>
            <a:ext cx="1684139" cy="31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3109913" y="6592888"/>
            <a:ext cx="5710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0" dirty="0">
                <a:solidFill>
                  <a:srgbClr val="4E4E4E"/>
                </a:solidFill>
              </a:rPr>
              <a:t>©</a:t>
            </a:r>
            <a:r>
              <a:rPr lang="en-US" sz="900" b="0" dirty="0" smtClean="0">
                <a:solidFill>
                  <a:srgbClr val="4E4E4E"/>
                </a:solidFill>
              </a:rPr>
              <a:t>2012 </a:t>
            </a:r>
            <a:r>
              <a:rPr lang="en-US" sz="900" b="0" dirty="0">
                <a:solidFill>
                  <a:srgbClr val="4E4E4E"/>
                </a:solidFill>
              </a:rPr>
              <a:t>Check Point Software Technologies Ltd.     |    </a:t>
            </a:r>
            <a:r>
              <a:rPr lang="en-US" sz="900" b="0" dirty="0" smtClean="0">
                <a:solidFill>
                  <a:srgbClr val="4E4E4E"/>
                </a:solidFill>
              </a:rPr>
              <a:t>[PROTECTED] – All rights reserved 			|    </a:t>
            </a:r>
            <a:endParaRPr lang="en-US" sz="900" b="0" dirty="0">
              <a:solidFill>
                <a:srgbClr val="4E4E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[Protected] For public distribution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5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Arial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4E4E4E"/>
          </a:solidFill>
          <a:latin typeface="Helvetica" pitchFamily="34" charset="0"/>
        </a:defRPr>
      </a:lvl9pPr>
    </p:titleStyle>
    <p:bodyStyle>
      <a:lvl1pPr marL="228600" indent="-228600" algn="l" rtl="0" eaLnBrk="1" fontAlgn="base" hangingPunct="1">
        <a:spcBef>
          <a:spcPts val="12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5800" indent="-228600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SzPct val="100000"/>
        <a:buFont typeface="Helvetica" pitchFamily="34" charset="0"/>
        <a:buChar char="–"/>
        <a:defRPr sz="22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SzPct val="100000"/>
        <a:buFont typeface="Helvetica" pitchFamily="34" charset="0"/>
        <a:buChar char="–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SzPct val="100000"/>
        <a:buFont typeface="Helvetica" pitchFamily="34" charset="0"/>
        <a:buChar char="–"/>
        <a:defRPr sz="18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Helvetica" pitchFamily="34" charset="0"/>
        <a:buChar char="–"/>
        <a:defRPr sz="1600" baseline="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jpeg"/><Relationship Id="rId4" Type="http://schemas.openxmlformats.org/officeDocument/2006/relationships/image" Target="../media/image36.jpe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9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microsoft.com/office/2007/relationships/hdphoto" Target="../media/hdphoto2.wdp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8.png"/><Relationship Id="rId5" Type="http://schemas.openxmlformats.org/officeDocument/2006/relationships/image" Target="../media/image126.png"/><Relationship Id="rId4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tockphoto.com/stock-photo-9862533-siren.php?st=c4031d8" TargetMode="External"/><Relationship Id="rId3" Type="http://schemas.openxmlformats.org/officeDocument/2006/relationships/image" Target="../media/image172.png"/><Relationship Id="rId7" Type="http://schemas.microsoft.com/office/2007/relationships/hdphoto" Target="../media/hdphoto3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4.png"/><Relationship Id="rId5" Type="http://schemas.openxmlformats.org/officeDocument/2006/relationships/image" Target="../media/image164.png"/><Relationship Id="rId4" Type="http://schemas.openxmlformats.org/officeDocument/2006/relationships/image" Target="../media/image173.png"/><Relationship Id="rId9" Type="http://schemas.openxmlformats.org/officeDocument/2006/relationships/image" Target="../media/image1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Check Point</a:t>
            </a:r>
            <a:br>
              <a:rPr lang="en-US" dirty="0" smtClean="0"/>
            </a:br>
            <a:r>
              <a:rPr lang="en-US" sz="3600" dirty="0" smtClean="0"/>
              <a:t>2012 Appliances</a:t>
            </a:r>
            <a:endParaRPr lang="en-US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" y="5638799"/>
            <a:ext cx="4978400" cy="904875"/>
          </a:xfrm>
        </p:spPr>
        <p:txBody>
          <a:bodyPr/>
          <a:lstStyle/>
          <a:p>
            <a:r>
              <a:rPr lang="fi-FI" dirty="0" smtClean="0"/>
              <a:t>Rami Rauanmaa Sr. Security Engineer </a:t>
            </a:r>
          </a:p>
          <a:p>
            <a:r>
              <a:rPr lang="fi-FI" dirty="0" smtClean="0"/>
              <a:t>Check Point Software Technologies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360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15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Hardware: Check Point 12600</a:t>
            </a:r>
            <a:endParaRPr lang="en-US" dirty="0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247264"/>
            <a:ext cx="5257800" cy="1726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276600" y="1665921"/>
            <a:ext cx="1524000" cy="99060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00600" y="2161221"/>
            <a:ext cx="3484208" cy="49530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67200" y="3341670"/>
            <a:ext cx="4724400" cy="2819400"/>
            <a:chOff x="4267200" y="3657600"/>
            <a:chExt cx="4724400" cy="2819400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696" y="5378688"/>
              <a:ext cx="1531904" cy="87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4267200" y="3657600"/>
              <a:ext cx="4724400" cy="2819400"/>
              <a:chOff x="5181600" y="3657600"/>
              <a:chExt cx="3810000" cy="2819400"/>
            </a:xfrm>
          </p:grpSpPr>
          <p:sp>
            <p:nvSpPr>
              <p:cNvPr id="3" name="Rectangular Callout 2"/>
              <p:cNvSpPr/>
              <p:nvPr/>
            </p:nvSpPr>
            <p:spPr bwMode="auto">
              <a:xfrm>
                <a:off x="5181600" y="3886200"/>
                <a:ext cx="3810000" cy="1191816"/>
              </a:xfrm>
              <a:prstGeom prst="wedgeRoundRectCallout">
                <a:avLst>
                  <a:gd name="adj1" fmla="val -42054"/>
                  <a:gd name="adj2" fmla="val -94525"/>
                  <a:gd name="adj3" fmla="val 16667"/>
                </a:avLst>
              </a:prstGeom>
              <a:extLst/>
            </p:spPr>
            <p:txBody>
              <a:bodyPr wrap="square">
                <a:spAutoFit/>
              </a:bodyPr>
              <a:lstStyle/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3 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slots for network expansion  </a:t>
                </a:r>
                <a:endPara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Copper 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and </a:t>
                </a: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iber </a:t>
                </a: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(1GE / 10GE)</a:t>
                </a: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Up to 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24 </a:t>
                </a: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1GE 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rPr>
                  <a:t>ports/ 12 10GE ports</a:t>
                </a:r>
                <a:endPara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ounded Rectangular Callout 15"/>
              <p:cNvSpPr/>
              <p:nvPr/>
            </p:nvSpPr>
            <p:spPr bwMode="auto">
              <a:xfrm>
                <a:off x="5181600" y="3657600"/>
                <a:ext cx="3733800" cy="2819400"/>
              </a:xfrm>
              <a:prstGeom prst="wedgeRoundRectCallout">
                <a:avLst>
                  <a:gd name="adj1" fmla="val -20854"/>
                  <a:gd name="adj2" fmla="val -74386"/>
                  <a:gd name="adj3" fmla="val 16667"/>
                </a:avLst>
              </a:prstGeom>
              <a:noFill/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00CC00"/>
                  </a:buClr>
                  <a:buSzPct val="115000"/>
                </a:pPr>
                <a:endPara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0" y="5357731"/>
              <a:ext cx="1490525" cy="864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325" y="5326513"/>
              <a:ext cx="1590675" cy="930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90500" y="941368"/>
            <a:ext cx="2705100" cy="2886937"/>
            <a:chOff x="381000" y="1066798"/>
            <a:chExt cx="2552700" cy="2886937"/>
          </a:xfrm>
          <a:effectLst/>
        </p:grpSpPr>
        <p:grpSp>
          <p:nvGrpSpPr>
            <p:cNvPr id="28" name="Group 27"/>
            <p:cNvGrpSpPr/>
            <p:nvPr/>
          </p:nvGrpSpPr>
          <p:grpSpPr>
            <a:xfrm>
              <a:off x="381000" y="1085242"/>
              <a:ext cx="2516205" cy="2459869"/>
              <a:chOff x="381000" y="1085242"/>
              <a:chExt cx="2516205" cy="2459869"/>
            </a:xfrm>
          </p:grpSpPr>
          <p:pic>
            <p:nvPicPr>
              <p:cNvPr id="17" name="Picture 4" descr="\\galaxy\users2\oschory\for dvir\p230_rear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12805" y="2235926"/>
                <a:ext cx="2184400" cy="1282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/>
              <p:cNvGrpSpPr/>
              <p:nvPr/>
            </p:nvGrpSpPr>
            <p:grpSpPr>
              <a:xfrm flipH="1">
                <a:off x="381000" y="1085242"/>
                <a:ext cx="2400300" cy="2459869"/>
                <a:chOff x="5181600" y="3657600"/>
                <a:chExt cx="3810000" cy="2618540"/>
              </a:xfrm>
            </p:grpSpPr>
            <p:sp>
              <p:nvSpPr>
                <p:cNvPr id="21" name="Rectangular Callout 2"/>
                <p:cNvSpPr/>
                <p:nvPr/>
              </p:nvSpPr>
              <p:spPr bwMode="auto">
                <a:xfrm>
                  <a:off x="5181600" y="3772253"/>
                  <a:ext cx="3810000" cy="1504307"/>
                </a:xfrm>
                <a:prstGeom prst="wedgeRoundRectCallout">
                  <a:avLst>
                    <a:gd name="adj1" fmla="val -42054"/>
                    <a:gd name="adj2" fmla="val -94525"/>
                    <a:gd name="adj3" fmla="val 16667"/>
                  </a:avLst>
                </a:prstGeom>
                <a:extLst/>
              </p:spPr>
              <p:txBody>
                <a:bodyPr wrap="square">
                  <a:spAutoFit/>
                </a:bodyPr>
                <a:lstStyle/>
                <a:p>
                  <a:pPr marL="182880" indent="-182880"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FF3300"/>
                    </a:buClr>
                    <a:buSzPct val="115000"/>
                    <a:buFont typeface="Wingdings" pitchFamily="2" charset="2"/>
                    <a:buChar char="§"/>
                  </a:pPr>
                  <a:r>
                    <a:rPr lang="en-US" sz="1800" b="0" dirty="0" smtClean="0">
                      <a:solidFill>
                        <a:srgbClr val="4E4E4E"/>
                      </a:solidFill>
                      <a:latin typeface="Arial" pitchFamily="34" charset="0"/>
                      <a:cs typeface="Arial" pitchFamily="34" charset="0"/>
                    </a:rPr>
                    <a:t>Hot-swappable power supply and </a:t>
                  </a:r>
                  <a:br>
                    <a:rPr lang="en-US" sz="1800" b="0" dirty="0" smtClean="0">
                      <a:solidFill>
                        <a:srgbClr val="4E4E4E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sz="1800" b="0" dirty="0" smtClean="0">
                      <a:solidFill>
                        <a:srgbClr val="4E4E4E"/>
                      </a:solidFill>
                      <a:latin typeface="Arial" pitchFamily="34" charset="0"/>
                      <a:cs typeface="Arial" pitchFamily="34" charset="0"/>
                    </a:rPr>
                    <a:t>hard drive </a:t>
                  </a:r>
                  <a:endPara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F06414"/>
                    </a:buClr>
                    <a:buSzPct val="115000"/>
                  </a:pPr>
                  <a:endPara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Rounded Rectangular Callout 19"/>
                <p:cNvSpPr/>
                <p:nvPr/>
              </p:nvSpPr>
              <p:spPr bwMode="auto">
                <a:xfrm>
                  <a:off x="5181601" y="3657600"/>
                  <a:ext cx="3733800" cy="2618540"/>
                </a:xfrm>
                <a:prstGeom prst="wedgeRoundRectCallout">
                  <a:avLst>
                    <a:gd name="adj1" fmla="val -89255"/>
                    <a:gd name="adj2" fmla="val -35458"/>
                    <a:gd name="adj3" fmla="val 16667"/>
                  </a:avLst>
                </a:prstGeom>
                <a:noFill/>
                <a:ln w="38100" algn="ctr">
                  <a:solidFill>
                    <a:schemeClr val="accent3"/>
                  </a:solidFill>
                  <a:miter lim="800000"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lIns="91440" tIns="182880" rIns="91440" rtlCol="0" anchor="t" anchorCtr="0"/>
                <a:lstStyle/>
                <a:p>
                  <a:pPr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CC00"/>
                    </a:buClr>
                    <a:buSzPct val="115000"/>
                  </a:pPr>
                  <a:endPara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 flipH="1">
              <a:off x="432805" y="1066798"/>
              <a:ext cx="2500895" cy="2886937"/>
              <a:chOff x="5181600" y="1248026"/>
              <a:chExt cx="3969674" cy="3073154"/>
            </a:xfrm>
          </p:grpSpPr>
          <p:sp>
            <p:nvSpPr>
              <p:cNvPr id="31" name="Rectangular Callout 2"/>
              <p:cNvSpPr/>
              <p:nvPr/>
            </p:nvSpPr>
            <p:spPr bwMode="auto">
              <a:xfrm>
                <a:off x="5181600" y="3886199"/>
                <a:ext cx="3810000" cy="434981"/>
              </a:xfrm>
              <a:prstGeom prst="wedgeRoundRectCallout">
                <a:avLst>
                  <a:gd name="adj1" fmla="val -42054"/>
                  <a:gd name="adj2" fmla="val -94525"/>
                  <a:gd name="adj3" fmla="val 16667"/>
                </a:avLst>
              </a:prstGeom>
              <a:extLst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</a:pPr>
                <a:endPara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Rounded Rectangular Callout 31"/>
              <p:cNvSpPr/>
              <p:nvPr/>
            </p:nvSpPr>
            <p:spPr bwMode="auto">
              <a:xfrm flipV="1">
                <a:off x="5417474" y="1248026"/>
                <a:ext cx="3733800" cy="2638172"/>
              </a:xfrm>
              <a:prstGeom prst="wedgeRoundRectCallout">
                <a:avLst>
                  <a:gd name="adj1" fmla="val -68584"/>
                  <a:gd name="adj2" fmla="val -8878"/>
                  <a:gd name="adj3" fmla="val 16667"/>
                </a:avLst>
              </a:prstGeom>
              <a:noFill/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00CC00"/>
                  </a:buClr>
                  <a:buSzPct val="115000"/>
                </a:pPr>
                <a:endPara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 bwMode="auto">
          <a:xfrm>
            <a:off x="2667000" y="1385690"/>
            <a:ext cx="119059" cy="5327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614616" y="2408872"/>
            <a:ext cx="168914" cy="513699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35" name="Right Triangle 34"/>
          <p:cNvSpPr/>
          <p:nvPr/>
        </p:nvSpPr>
        <p:spPr bwMode="auto">
          <a:xfrm rot="5400000">
            <a:off x="2700622" y="1882962"/>
            <a:ext cx="83140" cy="131333"/>
          </a:xfrm>
          <a:prstGeom prst="rtTriangl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36" name="Right Triangle 35"/>
          <p:cNvSpPr/>
          <p:nvPr/>
        </p:nvSpPr>
        <p:spPr bwMode="auto">
          <a:xfrm rot="5400000">
            <a:off x="2718064" y="2607369"/>
            <a:ext cx="62232" cy="98305"/>
          </a:xfrm>
          <a:prstGeom prst="rtTriangl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37" name="Right Triangle 36"/>
          <p:cNvSpPr/>
          <p:nvPr/>
        </p:nvSpPr>
        <p:spPr bwMode="auto">
          <a:xfrm rot="5048521">
            <a:off x="2663959" y="2894847"/>
            <a:ext cx="138432" cy="150123"/>
          </a:xfrm>
          <a:prstGeom prst="rtTriangl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8600" y="3570270"/>
            <a:ext cx="3609595" cy="2536389"/>
            <a:chOff x="228600" y="3886200"/>
            <a:chExt cx="3609595" cy="2536389"/>
          </a:xfrm>
        </p:grpSpPr>
        <p:grpSp>
          <p:nvGrpSpPr>
            <p:cNvPr id="24" name="Group 23"/>
            <p:cNvGrpSpPr/>
            <p:nvPr/>
          </p:nvGrpSpPr>
          <p:grpSpPr>
            <a:xfrm>
              <a:off x="228600" y="3886200"/>
              <a:ext cx="3609595" cy="2536389"/>
              <a:chOff x="533400" y="3886200"/>
              <a:chExt cx="3304795" cy="2536389"/>
            </a:xfrm>
          </p:grpSpPr>
          <p:grpSp>
            <p:nvGrpSpPr>
              <p:cNvPr id="10" name="Group 9"/>
              <p:cNvGrpSpPr/>
              <p:nvPr/>
            </p:nvGrpSpPr>
            <p:grpSpPr>
              <a:xfrm flipH="1">
                <a:off x="533400" y="3886200"/>
                <a:ext cx="3304795" cy="2536389"/>
                <a:chOff x="228600" y="3657600"/>
                <a:chExt cx="4724400" cy="2895600"/>
              </a:xfrm>
            </p:grpSpPr>
            <p:sp>
              <p:nvSpPr>
                <p:cNvPr id="7" name="Rounded Rectangular Callout 6"/>
                <p:cNvSpPr/>
                <p:nvPr/>
              </p:nvSpPr>
              <p:spPr bwMode="auto">
                <a:xfrm>
                  <a:off x="228600" y="3892378"/>
                  <a:ext cx="4572000" cy="1710474"/>
                </a:xfrm>
                <a:prstGeom prst="wedgeRoundRectCallout">
                  <a:avLst>
                    <a:gd name="adj1" fmla="val -5465"/>
                    <a:gd name="adj2" fmla="val -96469"/>
                    <a:gd name="adj3" fmla="val 16667"/>
                  </a:avLst>
                </a:prstGeom>
                <a:extLst/>
              </p:spPr>
              <p:txBody>
                <a:bodyPr wrap="square">
                  <a:spAutoFit/>
                </a:bodyPr>
                <a:lstStyle/>
                <a:p>
                  <a:pPr marL="182880" indent="-182880"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F06414"/>
                    </a:buClr>
                    <a:buSzPct val="115000"/>
                    <a:buFont typeface="Wingdings" pitchFamily="2" charset="2"/>
                    <a:buChar char="§"/>
                  </a:pPr>
                  <a:r>
                    <a:rPr lang="en-US" sz="1800" b="0" dirty="0">
                      <a:solidFill>
                        <a:srgbClr val="4E4E4E"/>
                      </a:solidFill>
                      <a:latin typeface="Arial" pitchFamily="34" charset="0"/>
                      <a:cs typeface="Arial" pitchFamily="34" charset="0"/>
                    </a:rPr>
                    <a:t>Out-of-band management (LOM )</a:t>
                  </a:r>
                </a:p>
                <a:p>
                  <a:pPr marL="182880" indent="-182880"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F06414"/>
                    </a:buClr>
                    <a:buSzPct val="115000"/>
                    <a:buFont typeface="Wingdings" pitchFamily="2" charset="2"/>
                    <a:buChar char="§"/>
                  </a:pPr>
                  <a:r>
                    <a:rPr lang="en-US" sz="1800" b="0" dirty="0" smtClean="0">
                      <a:solidFill>
                        <a:srgbClr val="4E4E4E"/>
                      </a:solidFill>
                      <a:latin typeface="Arial"/>
                      <a:ea typeface="Times"/>
                      <a:cs typeface="Times New Roman"/>
                    </a:rPr>
                    <a:t>Graphic LCD display</a:t>
                  </a:r>
                  <a:endParaRPr lang="en-US" sz="1800" b="0" dirty="0">
                    <a:solidFill>
                      <a:srgbClr val="4E4E4E"/>
                    </a:solidFill>
                    <a:latin typeface="Arial"/>
                    <a:ea typeface="Times"/>
                    <a:cs typeface="Times New Roman"/>
                  </a:endParaRPr>
                </a:p>
                <a:p>
                  <a:pPr marL="182880" indent="-182880"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F06414"/>
                    </a:buClr>
                    <a:buSzPct val="115000"/>
                    <a:buFont typeface="Wingdings" pitchFamily="2" charset="2"/>
                    <a:buChar char="§"/>
                  </a:pPr>
                  <a:endParaRPr lang="en-US" sz="1800" b="0" dirty="0" smtClean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" name="Rounded Rectangular Callout 8"/>
                <p:cNvSpPr/>
                <p:nvPr/>
              </p:nvSpPr>
              <p:spPr bwMode="auto">
                <a:xfrm>
                  <a:off x="228600" y="3657600"/>
                  <a:ext cx="4724400" cy="2895600"/>
                </a:xfrm>
                <a:prstGeom prst="wedgeRoundRectCallout">
                  <a:avLst>
                    <a:gd name="adj1" fmla="val -79797"/>
                    <a:gd name="adj2" fmla="val -108864"/>
                    <a:gd name="adj3" fmla="val 16667"/>
                  </a:avLst>
                </a:prstGeom>
                <a:noFill/>
                <a:ln w="38100" algn="ctr">
                  <a:solidFill>
                    <a:schemeClr val="accent3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lIns="91440" tIns="182880" rIns="91440" rtlCol="0" anchor="t" anchorCtr="0"/>
                <a:lstStyle/>
                <a:p>
                  <a:pPr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CC00"/>
                    </a:buClr>
                    <a:buSzPct val="115000"/>
                  </a:pPr>
                  <a:endParaRPr lang="en-US" sz="1800" b="0" dirty="0">
                    <a:solidFill>
                      <a:srgbClr val="4E4E4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1030" name="Picture 6" descr="\\galaxy\users2\oschory\for dvir\P230_front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85800" y="5486262"/>
                <a:ext cx="2986604" cy="76213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90" y="5648485"/>
              <a:ext cx="895349" cy="345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" name="Rounded Rectangle 18"/>
          <p:cNvSpPr>
            <a:spLocks noChangeArrowheads="1"/>
          </p:cNvSpPr>
          <p:nvPr/>
        </p:nvSpPr>
        <p:spPr bwMode="auto">
          <a:xfrm>
            <a:off x="286512" y="2981122"/>
            <a:ext cx="8610600" cy="752678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b="0" dirty="0" smtClean="0">
                <a:solidFill>
                  <a:srgbClr val="FFFFFF"/>
                </a:solidFill>
              </a:rPr>
              <a:t>Designed for </a:t>
            </a:r>
            <a:r>
              <a:rPr lang="en-US" sz="2800" b="0" dirty="0">
                <a:solidFill>
                  <a:srgbClr val="FFFFFF"/>
                </a:solidFill>
              </a:rPr>
              <a:t>The </a:t>
            </a:r>
            <a:r>
              <a:rPr lang="en-US" sz="2800" b="0" dirty="0" smtClean="0">
                <a:solidFill>
                  <a:srgbClr val="FFFFFF"/>
                </a:solidFill>
              </a:rPr>
              <a:t>Datacenter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218257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10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/>
          <p:cNvSpPr/>
          <p:nvPr/>
        </p:nvSpPr>
        <p:spPr bwMode="auto">
          <a:xfrm>
            <a:off x="361950" y="5888832"/>
            <a:ext cx="7315200" cy="704850"/>
          </a:xfrm>
          <a:prstGeom prst="roundRect">
            <a:avLst>
              <a:gd name="adj" fmla="val 10026"/>
            </a:avLst>
          </a:prstGeom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4 x 10GBaseF  (12200 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and higher)</a:t>
            </a:r>
          </a:p>
        </p:txBody>
      </p:sp>
      <p:sp>
        <p:nvSpPr>
          <p:cNvPr id="16" name="Title"/>
          <p:cNvSpPr/>
          <p:nvPr/>
        </p:nvSpPr>
        <p:spPr bwMode="auto">
          <a:xfrm>
            <a:off x="361950" y="5048250"/>
            <a:ext cx="7315200" cy="726282"/>
          </a:xfrm>
          <a:prstGeom prst="roundRect">
            <a:avLst>
              <a:gd name="adj" fmla="val 10026"/>
            </a:avLst>
          </a:prstGeom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8 x 10/100/1000BaseT  (4800 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and higher)</a:t>
            </a:r>
          </a:p>
        </p:txBody>
      </p:sp>
      <p:sp>
        <p:nvSpPr>
          <p:cNvPr id="17" name="Title"/>
          <p:cNvSpPr/>
          <p:nvPr/>
        </p:nvSpPr>
        <p:spPr bwMode="auto">
          <a:xfrm>
            <a:off x="361950" y="3398120"/>
            <a:ext cx="7315200" cy="685800"/>
          </a:xfrm>
          <a:prstGeom prst="roundRect">
            <a:avLst>
              <a:gd name="adj" fmla="val 10026"/>
            </a:avLst>
          </a:prstGeom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2 x 10GBaseF Fail-Open (4800 and higher)</a:t>
            </a:r>
            <a:endParaRPr lang="en-US" sz="2000" kern="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itle"/>
          <p:cNvSpPr/>
          <p:nvPr/>
        </p:nvSpPr>
        <p:spPr bwMode="auto">
          <a:xfrm>
            <a:off x="380052" y="2590800"/>
            <a:ext cx="7315200" cy="685800"/>
          </a:xfrm>
          <a:prstGeom prst="roundRect">
            <a:avLst>
              <a:gd name="adj" fmla="val 10026"/>
            </a:avLst>
          </a:prstGeom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4 x 1000BaseF   (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All Models)</a:t>
            </a:r>
          </a:p>
        </p:txBody>
      </p:sp>
      <p:sp>
        <p:nvSpPr>
          <p:cNvPr id="19" name="Title"/>
          <p:cNvSpPr/>
          <p:nvPr/>
        </p:nvSpPr>
        <p:spPr bwMode="auto">
          <a:xfrm>
            <a:off x="361950" y="914400"/>
            <a:ext cx="7315200" cy="685800"/>
          </a:xfrm>
          <a:prstGeom prst="roundRect">
            <a:avLst>
              <a:gd name="adj" fmla="val 10026"/>
            </a:avLst>
          </a:prstGeom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4 x 10/100/1000BaseT   (All Models)</a:t>
            </a:r>
            <a:endParaRPr lang="en-US" sz="2000" kern="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Broad Range of IO Options </a:t>
            </a:r>
            <a:br>
              <a:rPr lang="en-US" dirty="0" smtClean="0"/>
            </a:br>
            <a:r>
              <a:rPr lang="en-US" sz="2400" dirty="0" smtClean="0"/>
              <a:t>(4000 &amp; 12000)</a:t>
            </a:r>
          </a:p>
        </p:txBody>
      </p:sp>
      <p:pic>
        <p:nvPicPr>
          <p:cNvPr id="1026" name="Picture 2" descr="http://wiki.checkpoint.com/confluence/download/attachments/60589490/LC1_Pers_Low.jpg?version=1&amp;modificationDate=13097007810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2806" y="992982"/>
            <a:ext cx="1016794" cy="75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iki.checkpoint.com/confluence/download/attachments/60589490/LC3_Pers_Low.jpg?version=1&amp;modificationDate=13097007810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4486" y="2644661"/>
            <a:ext cx="1016794" cy="72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iki.checkpoint.com/confluence/download/attachments/60589490/LC2_Pers_Low.jpg?version=1&amp;modificationDate=13097007810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9006" y="5124450"/>
            <a:ext cx="1016794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iki.checkpoint.com/confluence/download/attachments/60589490/LC3_Pers_Low.jpg?version=1&amp;modificationDate=13097007810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619" y="5955506"/>
            <a:ext cx="992981" cy="7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"/>
          <p:cNvSpPr/>
          <p:nvPr/>
        </p:nvSpPr>
        <p:spPr bwMode="auto">
          <a:xfrm>
            <a:off x="361950" y="1752600"/>
            <a:ext cx="7315200" cy="685800"/>
          </a:xfrm>
          <a:prstGeom prst="roundRect">
            <a:avLst>
              <a:gd name="adj" fmla="val 10026"/>
            </a:avLst>
          </a:prstGeom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4 x 1GbE copper or fiber Fail-Open (All Models)</a:t>
            </a:r>
            <a:endParaRPr lang="en-US" sz="2000" kern="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itle"/>
          <p:cNvSpPr/>
          <p:nvPr/>
        </p:nvSpPr>
        <p:spPr bwMode="auto">
          <a:xfrm>
            <a:off x="381000" y="4191000"/>
            <a:ext cx="7315200" cy="726282"/>
          </a:xfrm>
          <a:prstGeom prst="roundRect">
            <a:avLst>
              <a:gd name="adj" fmla="val 10026"/>
            </a:avLst>
          </a:prstGeom>
          <a:ln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2 x 10GBaseF  (4800 </a:t>
            </a:r>
            <a:r>
              <a:rPr lang="en-US" sz="2000" kern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and higher)</a:t>
            </a: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0" y="4242216"/>
            <a:ext cx="1049312" cy="7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15478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191837" y="1676400"/>
            <a:ext cx="1037763" cy="922457"/>
            <a:chOff x="7191837" y="1676400"/>
            <a:chExt cx="1037763" cy="922457"/>
          </a:xfrm>
        </p:grpSpPr>
        <p:sp>
          <p:nvSpPr>
            <p:cNvPr id="2" name="Rectangle 1"/>
            <p:cNvSpPr/>
            <p:nvPr/>
          </p:nvSpPr>
          <p:spPr bwMode="auto">
            <a:xfrm>
              <a:off x="7212806" y="1852748"/>
              <a:ext cx="788194" cy="609600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91837" y="1676400"/>
              <a:ext cx="1037763" cy="92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191837" y="3344745"/>
            <a:ext cx="1037763" cy="922455"/>
            <a:chOff x="7191837" y="1676401"/>
            <a:chExt cx="1037763" cy="922455"/>
          </a:xfrm>
        </p:grpSpPr>
        <p:sp>
          <p:nvSpPr>
            <p:cNvPr id="26" name="Rectangle 25"/>
            <p:cNvSpPr/>
            <p:nvPr/>
          </p:nvSpPr>
          <p:spPr bwMode="auto">
            <a:xfrm>
              <a:off x="7212806" y="1852748"/>
              <a:ext cx="788194" cy="609600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91837" y="1676401"/>
              <a:ext cx="1037763" cy="922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314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222199"/>
            <a:ext cx="5829300" cy="243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21400 Hardware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1752600"/>
            <a:ext cx="1371600" cy="99060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05000" y="1752600"/>
            <a:ext cx="3886200" cy="99060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600" y="3657600"/>
            <a:ext cx="4724400" cy="2819400"/>
            <a:chOff x="228600" y="3657600"/>
            <a:chExt cx="4724400" cy="2895600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" y="3892378"/>
              <a:ext cx="4572000" cy="2567247"/>
              <a:chOff x="228600" y="3892378"/>
              <a:chExt cx="4572000" cy="2567247"/>
            </a:xfrm>
          </p:grpSpPr>
          <p:sp>
            <p:nvSpPr>
              <p:cNvPr id="7" name="Rounded Rectangular Callout 6"/>
              <p:cNvSpPr/>
              <p:nvPr/>
            </p:nvSpPr>
            <p:spPr bwMode="auto">
              <a:xfrm>
                <a:off x="228600" y="3892378"/>
                <a:ext cx="4572000" cy="1940957"/>
              </a:xfrm>
              <a:prstGeom prst="wedgeRoundRectCallout">
                <a:avLst>
                  <a:gd name="adj1" fmla="val -5465"/>
                  <a:gd name="adj2" fmla="val -96469"/>
                  <a:gd name="adj3" fmla="val 16667"/>
                </a:avLst>
              </a:prstGeom>
              <a:extLst/>
            </p:spPr>
            <p:txBody>
              <a:bodyPr wrap="square">
                <a:spAutoFit/>
              </a:bodyPr>
              <a:lstStyle/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rgbClr val="4E4E4E"/>
                    </a:solidFill>
                    <a:latin typeface="Arial" pitchFamily="34" charset="0"/>
                  </a:rPr>
                  <a:t>Hot-Swap</a:t>
                </a: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</a:rPr>
                  <a:t> </a:t>
                </a:r>
                <a:r>
                  <a:rPr lang="en-US" sz="1800" dirty="0" smtClean="0">
                    <a:solidFill>
                      <a:srgbClr val="4E4E4E"/>
                    </a:solidFill>
                    <a:latin typeface="Arial" pitchFamily="34" charset="0"/>
                  </a:rPr>
                  <a:t>redundant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 hard drives &amp; fans</a:t>
                </a:r>
                <a:endParaRPr lang="en-US" sz="1800" b="0" dirty="0">
                  <a:solidFill>
                    <a:srgbClr val="4E4E4E"/>
                  </a:solidFill>
                  <a:latin typeface="Arial" pitchFamily="34" charset="0"/>
                </a:endParaRP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Out-of-band management (LOM)</a:t>
                </a: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Graphic LCD</a:t>
                </a:r>
                <a:b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</a:b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display </a:t>
                </a: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endParaRPr lang="en-US" sz="1800" b="0" dirty="0" smtClean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5011210"/>
                <a:ext cx="1828800" cy="1448415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9" name="Rounded Rectangular Callout 8"/>
            <p:cNvSpPr/>
            <p:nvPr/>
          </p:nvSpPr>
          <p:spPr bwMode="auto">
            <a:xfrm>
              <a:off x="228600" y="3657600"/>
              <a:ext cx="4724400" cy="2895600"/>
            </a:xfrm>
            <a:prstGeom prst="wedgeRoundRectCallout">
              <a:avLst>
                <a:gd name="adj1" fmla="val -28995"/>
                <a:gd name="adj2" fmla="val -82635"/>
                <a:gd name="adj3" fmla="val 16667"/>
              </a:avLst>
            </a:prstGeom>
            <a:noFill/>
            <a:ln w="38100" algn="ctr">
              <a:solidFill>
                <a:schemeClr val="accent3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91440" tIns="182880" rIns="91440" rtlCol="0" anchor="t" anchorCtr="0"/>
            <a:lstStyle/>
            <a:p>
              <a:pPr>
                <a:spcBef>
                  <a:spcPts val="600"/>
                </a:spcBef>
                <a:spcAft>
                  <a:spcPts val="0"/>
                </a:spcAft>
                <a:buClr>
                  <a:srgbClr val="00CC00"/>
                </a:buClr>
                <a:buSzPct val="115000"/>
              </a:pPr>
              <a:endParaRPr lang="en-US" sz="1800" dirty="0">
                <a:solidFill>
                  <a:srgbClr val="4E4E4E"/>
                </a:solidFill>
                <a:latin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81600" y="3657600"/>
            <a:ext cx="3810000" cy="2819400"/>
            <a:chOff x="5181600" y="3657600"/>
            <a:chExt cx="3810000" cy="2819400"/>
          </a:xfrm>
        </p:grpSpPr>
        <p:grpSp>
          <p:nvGrpSpPr>
            <p:cNvPr id="6" name="Group 5"/>
            <p:cNvGrpSpPr/>
            <p:nvPr/>
          </p:nvGrpSpPr>
          <p:grpSpPr>
            <a:xfrm>
              <a:off x="5181600" y="3886200"/>
              <a:ext cx="3810000" cy="2345980"/>
              <a:chOff x="5181600" y="3886200"/>
              <a:chExt cx="3810000" cy="2345980"/>
            </a:xfrm>
          </p:grpSpPr>
          <p:sp>
            <p:nvSpPr>
              <p:cNvPr id="3" name="Rectangular Callout 2"/>
              <p:cNvSpPr/>
              <p:nvPr/>
            </p:nvSpPr>
            <p:spPr bwMode="auto">
              <a:xfrm>
                <a:off x="5181600" y="3886200"/>
                <a:ext cx="3810000" cy="1191816"/>
              </a:xfrm>
              <a:prstGeom prst="wedgeRoundRectCallout">
                <a:avLst>
                  <a:gd name="adj1" fmla="val -42054"/>
                  <a:gd name="adj2" fmla="val -94525"/>
                  <a:gd name="adj3" fmla="val 16667"/>
                </a:avLst>
              </a:prstGeom>
              <a:extLst/>
            </p:spPr>
            <p:txBody>
              <a:bodyPr wrap="square">
                <a:spAutoFit/>
              </a:bodyPr>
              <a:lstStyle/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</a:rPr>
                  <a:t>3 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slots for network expansions  </a:t>
                </a:r>
                <a:endParaRPr lang="en-US" sz="1800" b="0" dirty="0">
                  <a:solidFill>
                    <a:srgbClr val="4E4E4E"/>
                  </a:solidFill>
                  <a:latin typeface="Arial" pitchFamily="34" charset="0"/>
                </a:endParaRP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</a:rPr>
                  <a:t>Copper 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and fiber </a:t>
                </a: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</a:rPr>
                  <a:t>(1GE / 10GE)</a:t>
                </a: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b="0" dirty="0">
                    <a:solidFill>
                      <a:srgbClr val="4E4E4E"/>
                    </a:solidFill>
                    <a:latin typeface="Arial" pitchFamily="34" charset="0"/>
                  </a:rPr>
                  <a:t>Up to 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37x1GE or 12x10GbE</a:t>
                </a:r>
                <a:endParaRPr lang="en-US" sz="1800" b="0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808" y="5029200"/>
                <a:ext cx="3555645" cy="1202980"/>
              </a:xfrm>
              <a:prstGeom prst="wedgeRoundRectCallou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Rounded Rectangular Callout 15"/>
            <p:cNvSpPr/>
            <p:nvPr/>
          </p:nvSpPr>
          <p:spPr bwMode="auto">
            <a:xfrm>
              <a:off x="5181600" y="3657600"/>
              <a:ext cx="3733800" cy="2819400"/>
            </a:xfrm>
            <a:prstGeom prst="wedgeRoundRectCallout">
              <a:avLst>
                <a:gd name="adj1" fmla="val -57369"/>
                <a:gd name="adj2" fmla="val -81152"/>
                <a:gd name="adj3" fmla="val 16667"/>
              </a:avLst>
            </a:prstGeom>
            <a:noFill/>
            <a:ln w="38100" algn="ctr">
              <a:solidFill>
                <a:schemeClr val="accent3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91440" tIns="182880" rIns="91440" rtlCol="0" anchor="t" anchorCtr="0"/>
            <a:lstStyle/>
            <a:p>
              <a:pPr>
                <a:spcBef>
                  <a:spcPts val="600"/>
                </a:spcBef>
                <a:spcAft>
                  <a:spcPts val="0"/>
                </a:spcAft>
                <a:buClr>
                  <a:srgbClr val="00CC00"/>
                </a:buClr>
                <a:buSzPct val="115000"/>
              </a:pPr>
              <a:endParaRPr lang="en-US" sz="1800" dirty="0">
                <a:solidFill>
                  <a:srgbClr val="4E4E4E"/>
                </a:solidFill>
                <a:latin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57900" y="762000"/>
            <a:ext cx="2857500" cy="2514600"/>
            <a:chOff x="5943600" y="838201"/>
            <a:chExt cx="2971800" cy="2514600"/>
          </a:xfrm>
        </p:grpSpPr>
        <p:grpSp>
          <p:nvGrpSpPr>
            <p:cNvPr id="29" name="Group 28"/>
            <p:cNvGrpSpPr/>
            <p:nvPr/>
          </p:nvGrpSpPr>
          <p:grpSpPr>
            <a:xfrm>
              <a:off x="5943600" y="838201"/>
              <a:ext cx="2971800" cy="2514600"/>
              <a:chOff x="5181600" y="3657600"/>
              <a:chExt cx="3810000" cy="2819400"/>
            </a:xfrm>
          </p:grpSpPr>
          <p:sp>
            <p:nvSpPr>
              <p:cNvPr id="31" name="Rectangular Callout 2"/>
              <p:cNvSpPr/>
              <p:nvPr/>
            </p:nvSpPr>
            <p:spPr bwMode="auto">
              <a:xfrm>
                <a:off x="5181600" y="3886199"/>
                <a:ext cx="3810000" cy="1240830"/>
              </a:xfrm>
              <a:prstGeom prst="wedgeRoundRectCallout">
                <a:avLst>
                  <a:gd name="adj1" fmla="val -42054"/>
                  <a:gd name="adj2" fmla="val -94525"/>
                  <a:gd name="adj3" fmla="val 16667"/>
                </a:avLst>
              </a:prstGeom>
              <a:extLst/>
            </p:spPr>
            <p:txBody>
              <a:bodyPr wrap="square">
                <a:spAutoFit/>
              </a:bodyPr>
              <a:lstStyle/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F3300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800" dirty="0" smtClean="0">
                    <a:solidFill>
                      <a:srgbClr val="4E4E4E"/>
                    </a:solidFill>
                    <a:latin typeface="Arial" pitchFamily="34" charset="0"/>
                  </a:rPr>
                  <a:t>Hot-swap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 </a:t>
                </a:r>
                <a:r>
                  <a:rPr lang="en-US" sz="1800" dirty="0" smtClean="0">
                    <a:solidFill>
                      <a:srgbClr val="4E4E4E"/>
                    </a:solidFill>
                    <a:latin typeface="Arial" pitchFamily="34" charset="0"/>
                  </a:rPr>
                  <a:t>redundant</a:t>
                </a:r>
                <a:r>
                  <a:rPr lang="en-US" sz="1800" b="0" dirty="0" smtClean="0">
                    <a:solidFill>
                      <a:srgbClr val="4E4E4E"/>
                    </a:solidFill>
                    <a:latin typeface="Arial" pitchFamily="34" charset="0"/>
                  </a:rPr>
                  <a:t> power supply</a:t>
                </a:r>
                <a:endParaRPr lang="en-US" sz="1800" b="0" dirty="0">
                  <a:solidFill>
                    <a:srgbClr val="4E4E4E"/>
                  </a:solidFill>
                  <a:latin typeface="Arial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</a:pPr>
                <a:endParaRPr lang="en-US" sz="1800" b="0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sp>
            <p:nvSpPr>
              <p:cNvPr id="32" name="Rounded Rectangular Callout 31"/>
              <p:cNvSpPr/>
              <p:nvPr/>
            </p:nvSpPr>
            <p:spPr bwMode="auto">
              <a:xfrm>
                <a:off x="5181600" y="3657600"/>
                <a:ext cx="3733800" cy="2819400"/>
              </a:xfrm>
              <a:prstGeom prst="wedgeRoundRectCallout">
                <a:avLst>
                  <a:gd name="adj1" fmla="val -86583"/>
                  <a:gd name="adj2" fmla="val -34134"/>
                  <a:gd name="adj3" fmla="val 16667"/>
                </a:avLst>
              </a:prstGeom>
              <a:noFill/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00CC00"/>
                  </a:buClr>
                  <a:buSzPct val="115000"/>
                </a:pPr>
                <a:endParaRPr lang="en-US" sz="1800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519" y="1828800"/>
              <a:ext cx="1667854" cy="13582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ounded Rectangle 18"/>
          <p:cNvSpPr>
            <a:spLocks noChangeArrowheads="1"/>
          </p:cNvSpPr>
          <p:nvPr/>
        </p:nvSpPr>
        <p:spPr bwMode="auto">
          <a:xfrm>
            <a:off x="381000" y="3009900"/>
            <a:ext cx="8610600" cy="723900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b="0" dirty="0" smtClean="0">
                <a:solidFill>
                  <a:srgbClr val="FFFFFF"/>
                </a:solidFill>
              </a:rPr>
              <a:t>Ultra High End Performance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2106386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3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21600 Hardware 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236372"/>
            <a:ext cx="5829300" cy="18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 bwMode="auto">
          <a:xfrm>
            <a:off x="533400" y="1752600"/>
            <a:ext cx="1371600" cy="99060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905000" y="1752600"/>
            <a:ext cx="3886200" cy="99060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8601" y="3657600"/>
            <a:ext cx="4318000" cy="2574580"/>
            <a:chOff x="228600" y="3657600"/>
            <a:chExt cx="4724400" cy="2644163"/>
          </a:xfrm>
        </p:grpSpPr>
        <p:grpSp>
          <p:nvGrpSpPr>
            <p:cNvPr id="33" name="Group 32"/>
            <p:cNvGrpSpPr/>
            <p:nvPr/>
          </p:nvGrpSpPr>
          <p:grpSpPr>
            <a:xfrm>
              <a:off x="301752" y="3817250"/>
              <a:ext cx="4651247" cy="2413081"/>
              <a:chOff x="301752" y="3817250"/>
              <a:chExt cx="4651247" cy="2413081"/>
            </a:xfrm>
          </p:grpSpPr>
          <p:sp>
            <p:nvSpPr>
              <p:cNvPr id="35" name="Rounded Rectangular Callout 34"/>
              <p:cNvSpPr/>
              <p:nvPr/>
            </p:nvSpPr>
            <p:spPr bwMode="auto">
              <a:xfrm>
                <a:off x="301752" y="3817250"/>
                <a:ext cx="4651247" cy="2413081"/>
              </a:xfrm>
              <a:prstGeom prst="wedgeRoundRectCallout">
                <a:avLst>
                  <a:gd name="adj1" fmla="val -5465"/>
                  <a:gd name="adj2" fmla="val -96469"/>
                  <a:gd name="adj3" fmla="val 16667"/>
                </a:avLst>
              </a:prstGeom>
              <a:extLst/>
            </p:spPr>
            <p:txBody>
              <a:bodyPr wrap="square" rIns="0">
                <a:spAutoFit/>
              </a:bodyPr>
              <a:lstStyle/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b="0" dirty="0">
                    <a:solidFill>
                      <a:srgbClr val="4E4E4E"/>
                    </a:solidFill>
                    <a:latin typeface="Arial" pitchFamily="34" charset="0"/>
                  </a:rPr>
                  <a:t>Hot-Swap </a:t>
                </a: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redundant hard drives &amp; fans</a:t>
                </a:r>
                <a:endParaRPr lang="en-US" sz="1600" b="0" dirty="0">
                  <a:solidFill>
                    <a:srgbClr val="4E4E4E"/>
                  </a:solidFill>
                  <a:latin typeface="Arial" pitchFamily="34" charset="0"/>
                </a:endParaRP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Out-of-band management (LOM)</a:t>
                </a: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Graphic LCD</a:t>
                </a:r>
                <a:b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</a:b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display </a:t>
                </a:r>
              </a:p>
              <a:p>
                <a:pPr marL="182563" indent="-182563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dirty="0" smtClean="0">
                    <a:solidFill>
                      <a:srgbClr val="4E4E4E"/>
                    </a:solidFill>
                    <a:latin typeface="Arial" pitchFamily="34" charset="0"/>
                  </a:rPr>
                  <a:t>10GbE Sync </a:t>
                </a:r>
                <a:br>
                  <a:rPr lang="en-US" sz="1600" dirty="0" smtClean="0">
                    <a:solidFill>
                      <a:srgbClr val="4E4E4E"/>
                    </a:solidFill>
                    <a:latin typeface="Arial" pitchFamily="34" charset="0"/>
                  </a:rPr>
                </a:br>
                <a:r>
                  <a:rPr lang="en-US" sz="1600" dirty="0" smtClean="0">
                    <a:solidFill>
                      <a:srgbClr val="4E4E4E"/>
                    </a:solidFill>
                    <a:latin typeface="Arial" pitchFamily="34" charset="0"/>
                  </a:rPr>
                  <a:t>Port </a:t>
                </a: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endParaRPr lang="en-US" sz="1600" b="0" dirty="0" smtClean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442068" y="4696484"/>
                <a:ext cx="2129560" cy="1427840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34" name="Rounded Rectangular Callout 33"/>
            <p:cNvSpPr/>
            <p:nvPr/>
          </p:nvSpPr>
          <p:spPr bwMode="auto">
            <a:xfrm>
              <a:off x="228600" y="3657600"/>
              <a:ext cx="4724400" cy="2644163"/>
            </a:xfrm>
            <a:prstGeom prst="wedgeRoundRectCallout">
              <a:avLst>
                <a:gd name="adj1" fmla="val -28995"/>
                <a:gd name="adj2" fmla="val -82635"/>
                <a:gd name="adj3" fmla="val 16667"/>
              </a:avLst>
            </a:prstGeom>
            <a:noFill/>
            <a:ln w="38100" algn="ctr">
              <a:solidFill>
                <a:schemeClr val="accent3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91440" tIns="182880" rIns="91440" rtlCol="0" anchor="t" anchorCtr="0"/>
            <a:lstStyle/>
            <a:p>
              <a:pPr>
                <a:spcBef>
                  <a:spcPts val="600"/>
                </a:spcBef>
                <a:spcAft>
                  <a:spcPts val="0"/>
                </a:spcAft>
                <a:buClr>
                  <a:srgbClr val="00CC00"/>
                </a:buClr>
                <a:buSzPct val="115000"/>
              </a:pPr>
              <a:endParaRPr lang="en-US" sz="1800" dirty="0">
                <a:solidFill>
                  <a:srgbClr val="4E4E4E"/>
                </a:solidFill>
                <a:latin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15913" y="3657600"/>
            <a:ext cx="4209965" cy="2574580"/>
            <a:chOff x="4978391" y="3657600"/>
            <a:chExt cx="4030141" cy="2574580"/>
          </a:xfrm>
        </p:grpSpPr>
        <p:grpSp>
          <p:nvGrpSpPr>
            <p:cNvPr id="38" name="Group 37"/>
            <p:cNvGrpSpPr/>
            <p:nvPr/>
          </p:nvGrpSpPr>
          <p:grpSpPr>
            <a:xfrm>
              <a:off x="4978391" y="3813048"/>
              <a:ext cx="4030141" cy="2318868"/>
              <a:chOff x="4978391" y="3813048"/>
              <a:chExt cx="4030141" cy="2318868"/>
            </a:xfrm>
          </p:grpSpPr>
          <p:sp>
            <p:nvSpPr>
              <p:cNvPr id="40" name="Rectangular Callout 2"/>
              <p:cNvSpPr/>
              <p:nvPr/>
            </p:nvSpPr>
            <p:spPr bwMode="auto">
              <a:xfrm>
                <a:off x="4978391" y="3813048"/>
                <a:ext cx="4030141" cy="1089660"/>
              </a:xfrm>
              <a:prstGeom prst="wedgeRoundRectCallout">
                <a:avLst>
                  <a:gd name="adj1" fmla="val -42054"/>
                  <a:gd name="adj2" fmla="val -94525"/>
                  <a:gd name="adj3" fmla="val 16667"/>
                </a:avLst>
              </a:prstGeom>
              <a:extLst/>
            </p:spPr>
            <p:txBody>
              <a:bodyPr wrap="square" rIns="0">
                <a:spAutoFit/>
              </a:bodyPr>
              <a:lstStyle/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Network expansion </a:t>
                </a:r>
                <a:r>
                  <a:rPr lang="en-US" sz="1600" dirty="0" smtClean="0">
                    <a:solidFill>
                      <a:srgbClr val="4E4E4E"/>
                    </a:solidFill>
                    <a:latin typeface="Arial" pitchFamily="34" charset="0"/>
                  </a:rPr>
                  <a:t>(warm-swap</a:t>
                </a: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) </a:t>
                </a:r>
                <a:endParaRPr lang="en-US" sz="1600" b="0" dirty="0">
                  <a:solidFill>
                    <a:srgbClr val="4E4E4E"/>
                  </a:solidFill>
                  <a:latin typeface="Arial" pitchFamily="34" charset="0"/>
                </a:endParaRP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b="0" dirty="0">
                    <a:solidFill>
                      <a:srgbClr val="4E4E4E"/>
                    </a:solidFill>
                    <a:latin typeface="Arial" pitchFamily="34" charset="0"/>
                  </a:rPr>
                  <a:t>Copper &amp;</a:t>
                </a: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 fiber </a:t>
                </a:r>
                <a:r>
                  <a:rPr lang="en-US" sz="1600" b="0" dirty="0">
                    <a:solidFill>
                      <a:srgbClr val="4E4E4E"/>
                    </a:solidFill>
                    <a:latin typeface="Arial" pitchFamily="34" charset="0"/>
                  </a:rPr>
                  <a:t>(</a:t>
                </a: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1, 10 &amp; 40 </a:t>
                </a:r>
                <a:r>
                  <a:rPr lang="en-US" sz="1600" b="0" dirty="0" err="1" smtClean="0">
                    <a:solidFill>
                      <a:srgbClr val="4E4E4E"/>
                    </a:solidFill>
                    <a:latin typeface="Arial" pitchFamily="34" charset="0"/>
                  </a:rPr>
                  <a:t>GbE</a:t>
                </a: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)</a:t>
                </a:r>
                <a:endParaRPr lang="en-US" sz="1600" b="0" dirty="0">
                  <a:solidFill>
                    <a:srgbClr val="4E4E4E"/>
                  </a:solidFill>
                  <a:latin typeface="Arial" pitchFamily="34" charset="0"/>
                </a:endParaRPr>
              </a:p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b="0" dirty="0">
                    <a:solidFill>
                      <a:srgbClr val="4E4E4E"/>
                    </a:solidFill>
                    <a:latin typeface="Arial" pitchFamily="34" charset="0"/>
                  </a:rPr>
                  <a:t>Up to </a:t>
                </a: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37x1GbE, 13x10GbE </a:t>
                </a:r>
                <a:endParaRPr lang="en-US" sz="1600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424187" y="4953000"/>
                <a:ext cx="3197964" cy="1178916"/>
              </a:xfrm>
              <a:prstGeom prst="wedgeRoundRectCallou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9" name="Rounded Rectangular Callout 38"/>
            <p:cNvSpPr/>
            <p:nvPr/>
          </p:nvSpPr>
          <p:spPr bwMode="auto">
            <a:xfrm>
              <a:off x="5046133" y="3657600"/>
              <a:ext cx="3869267" cy="2574580"/>
            </a:xfrm>
            <a:prstGeom prst="wedgeRoundRectCallout">
              <a:avLst>
                <a:gd name="adj1" fmla="val -57369"/>
                <a:gd name="adj2" fmla="val -81152"/>
                <a:gd name="adj3" fmla="val 16667"/>
              </a:avLst>
            </a:prstGeom>
            <a:noFill/>
            <a:ln w="38100" algn="ctr">
              <a:solidFill>
                <a:schemeClr val="accent3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91440" tIns="182880" rIns="91440" rtlCol="0" anchor="t" anchorCtr="0"/>
            <a:lstStyle/>
            <a:p>
              <a:pPr>
                <a:spcBef>
                  <a:spcPts val="600"/>
                </a:spcBef>
                <a:spcAft>
                  <a:spcPts val="0"/>
                </a:spcAft>
                <a:buClr>
                  <a:srgbClr val="00CC00"/>
                </a:buClr>
                <a:buSzPct val="115000"/>
              </a:pPr>
              <a:endParaRPr lang="en-US" sz="1800" dirty="0">
                <a:solidFill>
                  <a:srgbClr val="4E4E4E"/>
                </a:solidFill>
                <a:latin typeface="Arial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57900" y="762000"/>
            <a:ext cx="2857500" cy="2514600"/>
            <a:chOff x="5943600" y="838201"/>
            <a:chExt cx="2971800" cy="2514600"/>
          </a:xfrm>
        </p:grpSpPr>
        <p:grpSp>
          <p:nvGrpSpPr>
            <p:cNvPr id="43" name="Group 42"/>
            <p:cNvGrpSpPr/>
            <p:nvPr/>
          </p:nvGrpSpPr>
          <p:grpSpPr>
            <a:xfrm>
              <a:off x="5943600" y="838201"/>
              <a:ext cx="2971800" cy="2514600"/>
              <a:chOff x="5181600" y="3657600"/>
              <a:chExt cx="3810000" cy="2819400"/>
            </a:xfrm>
          </p:grpSpPr>
          <p:sp>
            <p:nvSpPr>
              <p:cNvPr id="45" name="Rectangular Callout 2"/>
              <p:cNvSpPr/>
              <p:nvPr/>
            </p:nvSpPr>
            <p:spPr bwMode="auto">
              <a:xfrm>
                <a:off x="5181600" y="3886199"/>
                <a:ext cx="3810000" cy="1126291"/>
              </a:xfrm>
              <a:prstGeom prst="wedgeRoundRectCallout">
                <a:avLst>
                  <a:gd name="adj1" fmla="val -42054"/>
                  <a:gd name="adj2" fmla="val -94525"/>
                  <a:gd name="adj3" fmla="val 16667"/>
                </a:avLst>
              </a:prstGeom>
              <a:extLst/>
            </p:spPr>
            <p:txBody>
              <a:bodyPr wrap="square">
                <a:spAutoFit/>
              </a:bodyPr>
              <a:lstStyle/>
              <a:p>
                <a:pPr marL="182880" indent="-182880">
                  <a:spcBef>
                    <a:spcPts val="600"/>
                  </a:spcBef>
                  <a:spcAft>
                    <a:spcPts val="0"/>
                  </a:spcAft>
                  <a:buClr>
                    <a:srgbClr val="FF3300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b="0" dirty="0" smtClean="0">
                    <a:solidFill>
                      <a:srgbClr val="4E4E4E"/>
                    </a:solidFill>
                    <a:latin typeface="Arial" pitchFamily="34" charset="0"/>
                  </a:rPr>
                  <a:t>Hot-swap redundant power supply</a:t>
                </a:r>
                <a:endParaRPr lang="en-US" sz="1600" b="0" dirty="0">
                  <a:solidFill>
                    <a:srgbClr val="4E4E4E"/>
                  </a:solidFill>
                  <a:latin typeface="Arial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</a:pPr>
                <a:endParaRPr lang="en-US" sz="1600" b="0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sp>
            <p:nvSpPr>
              <p:cNvPr id="46" name="Rounded Rectangular Callout 45"/>
              <p:cNvSpPr/>
              <p:nvPr/>
            </p:nvSpPr>
            <p:spPr bwMode="auto">
              <a:xfrm>
                <a:off x="5181600" y="3657600"/>
                <a:ext cx="3733800" cy="2819400"/>
              </a:xfrm>
              <a:prstGeom prst="wedgeRoundRectCallout">
                <a:avLst>
                  <a:gd name="adj1" fmla="val -105082"/>
                  <a:gd name="adj2" fmla="val -30781"/>
                  <a:gd name="adj3" fmla="val 16667"/>
                </a:avLst>
              </a:prstGeom>
              <a:noFill/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00CC00"/>
                  </a:buClr>
                  <a:buSzPct val="115000"/>
                </a:pPr>
                <a:endParaRPr lang="en-US" sz="1800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460" y="1792224"/>
              <a:ext cx="1667854" cy="13582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ounded Rectangle 18"/>
          <p:cNvSpPr>
            <a:spLocks noChangeArrowheads="1"/>
          </p:cNvSpPr>
          <p:nvPr/>
        </p:nvSpPr>
        <p:spPr bwMode="auto">
          <a:xfrm>
            <a:off x="381000" y="3009900"/>
            <a:ext cx="8610600" cy="723900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b="0" dirty="0" smtClean="0">
                <a:solidFill>
                  <a:srgbClr val="FFFFFF"/>
                </a:solidFill>
              </a:rPr>
              <a:t>Best Performance in Its </a:t>
            </a:r>
            <a:r>
              <a:rPr lang="en-US" sz="2800" b="0" dirty="0">
                <a:solidFill>
                  <a:srgbClr val="FFFFFF"/>
                </a:solidFill>
              </a:rPr>
              <a:t>C</a:t>
            </a:r>
            <a:r>
              <a:rPr lang="en-US" sz="2800" b="0" dirty="0" smtClean="0">
                <a:solidFill>
                  <a:srgbClr val="FFFFFF"/>
                </a:solidFill>
              </a:rPr>
              <a:t>lass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2" name="Explosion 1 1"/>
          <p:cNvSpPr/>
          <p:nvPr/>
        </p:nvSpPr>
        <p:spPr bwMode="auto">
          <a:xfrm>
            <a:off x="3338878" y="76200"/>
            <a:ext cx="1004522" cy="762000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0" rIns="0"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  <a:buSzPct val="115000"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charset="0"/>
              </a:rPr>
              <a:t>New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16835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 rot="19470578">
            <a:off x="8095702" y="3847697"/>
            <a:ext cx="685800" cy="4013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0" rIns="0"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  <a:buSzPct val="115000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charset="0"/>
              </a:rPr>
              <a:t>New!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 rot="19470578">
            <a:off x="1195800" y="5495794"/>
            <a:ext cx="685800" cy="4013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0" rIns="0"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  <a:buSzPct val="115000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charset="0"/>
              </a:rPr>
              <a:t>New!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04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5" grpId="0" animBg="1"/>
      <p:bldP spid="5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4648200"/>
            <a:ext cx="3342436" cy="1486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Lights-Out Management (LOM)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066800"/>
            <a:ext cx="8464550" cy="49926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Included in models 4800 and above 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Main Functionalities 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/>
              <a:t>Power control - </a:t>
            </a:r>
            <a:r>
              <a:rPr lang="en-US" sz="2600" dirty="0"/>
              <a:t>s</a:t>
            </a:r>
            <a:r>
              <a:rPr lang="en-US" sz="2600" dirty="0" smtClean="0"/>
              <a:t>tart </a:t>
            </a:r>
            <a:r>
              <a:rPr lang="en-US" sz="2600" dirty="0"/>
              <a:t>appliance after shutdown</a:t>
            </a:r>
            <a:endParaRPr lang="en-US" sz="2600" dirty="0" smtClean="0"/>
          </a:p>
          <a:p>
            <a:pPr lvl="1">
              <a:spcBef>
                <a:spcPts val="600"/>
              </a:spcBef>
            </a:pPr>
            <a:r>
              <a:rPr lang="en-US" sz="2600" dirty="0" smtClean="0"/>
              <a:t>Virtual KVM – full remote access to the console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/>
              <a:t>Virtual Media – ability for remote installation 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/>
              <a:t>Last </a:t>
            </a:r>
            <a:r>
              <a:rPr lang="en-US" sz="2600" dirty="0"/>
              <a:t>fault screen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/>
              <a:t>Hardware monitoring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/>
              <a:t>SNMP </a:t>
            </a:r>
            <a:endParaRPr lang="en-US" sz="28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3657600"/>
            <a:ext cx="2796417" cy="199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239000" y="4953000"/>
            <a:ext cx="549054" cy="618702"/>
          </a:xfrm>
          <a:prstGeom prst="roundRect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2510" y="5257800"/>
            <a:ext cx="691090" cy="762000"/>
          </a:xfrm>
          <a:prstGeom prst="roundRect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20980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0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9546" y="2442159"/>
            <a:ext cx="3036258" cy="2610925"/>
            <a:chOff x="32141" y="2798550"/>
            <a:chExt cx="3235664" cy="278239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0539" y="2798550"/>
              <a:ext cx="2389862" cy="1507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1" y="4005532"/>
              <a:ext cx="3235664" cy="1575416"/>
            </a:xfrm>
            <a:prstGeom prst="rect">
              <a:avLst/>
            </a:prstGeom>
          </p:spPr>
        </p:pic>
      </p:grpSp>
      <p:sp>
        <p:nvSpPr>
          <p:cNvPr id="14" name="Rounded Rectangle 18"/>
          <p:cNvSpPr>
            <a:spLocks noChangeArrowheads="1"/>
          </p:cNvSpPr>
          <p:nvPr/>
        </p:nvSpPr>
        <p:spPr bwMode="auto">
          <a:xfrm>
            <a:off x="3657600" y="2285017"/>
            <a:ext cx="5105400" cy="3887183"/>
          </a:xfrm>
          <a:prstGeom prst="roundRect">
            <a:avLst>
              <a:gd name="adj" fmla="val 3465"/>
            </a:avLst>
          </a:prstGeom>
          <a:solidFill>
            <a:schemeClr val="bg1">
              <a:lumMod val="85000"/>
            </a:schemeClr>
          </a:solidFill>
          <a:ln w="19050" algn="ctr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marL="403225" indent="-228600">
              <a:spcBef>
                <a:spcPts val="600"/>
              </a:spcBef>
              <a:buClr>
                <a:schemeClr val="accent2"/>
              </a:buClr>
              <a:buSzPct val="115000"/>
              <a:buFont typeface="Wingdings" pitchFamily="2" charset="2"/>
              <a:buChar char="§"/>
              <a:defRPr/>
            </a:pPr>
            <a:endParaRPr lang="en-US" sz="1800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7573" y="3857283"/>
            <a:ext cx="512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accent3"/>
                </a:solidFill>
              </a:rPr>
              <a:t>3x </a:t>
            </a:r>
            <a:r>
              <a:rPr lang="en-US" sz="2000" b="1" dirty="0"/>
              <a:t>session rate with </a:t>
            </a:r>
            <a:r>
              <a:rPr lang="en-US" sz="2800" b="1" dirty="0" smtClean="0">
                <a:solidFill>
                  <a:schemeClr val="accent3"/>
                </a:solidFill>
              </a:rPr>
              <a:t>300,000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*</a:t>
            </a:r>
            <a:r>
              <a:rPr lang="en-US" sz="24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/>
              <a:t>connections per </a:t>
            </a:r>
            <a:r>
              <a:rPr lang="en-US" sz="2000" b="1" dirty="0" smtClean="0"/>
              <a:t>second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35927" y="2437417"/>
            <a:ext cx="514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accent3"/>
                </a:solidFill>
              </a:rPr>
              <a:t>110 </a:t>
            </a:r>
            <a:r>
              <a:rPr lang="en-US" sz="2800" b="1" dirty="0" err="1" smtClean="0">
                <a:solidFill>
                  <a:schemeClr val="accent3"/>
                </a:solidFill>
              </a:rPr>
              <a:t>Gbps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/>
              <a:t>firewall throughput</a:t>
            </a:r>
            <a:endParaRPr lang="en-US" sz="2000" b="1" dirty="0"/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25425" y="914400"/>
            <a:ext cx="8689975" cy="1081496"/>
          </a:xfrm>
          <a:prstGeom prst="roundRect">
            <a:avLst>
              <a:gd name="adj" fmla="val 10597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lvl="1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bg1"/>
                </a:solidFill>
              </a:rPr>
              <a:t>Boosting </a:t>
            </a:r>
            <a:r>
              <a:rPr lang="en-US" sz="3600" b="1" dirty="0">
                <a:solidFill>
                  <a:schemeClr val="bg1"/>
                </a:solidFill>
              </a:rPr>
              <a:t>P</a:t>
            </a:r>
            <a:r>
              <a:rPr lang="en-US" sz="3600" b="1" dirty="0" smtClean="0">
                <a:solidFill>
                  <a:schemeClr val="bg1"/>
                </a:solidFill>
              </a:rPr>
              <a:t>erformance with 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Security Acceleration Module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7134" y="4711765"/>
            <a:ext cx="525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accent3"/>
                </a:solidFill>
              </a:rPr>
              <a:t>9x </a:t>
            </a:r>
            <a:r>
              <a:rPr lang="en-US" sz="2000" b="1" dirty="0" smtClean="0"/>
              <a:t>forwarding rate </a:t>
            </a:r>
            <a:r>
              <a:rPr lang="en-US" sz="2000" b="1" dirty="0"/>
              <a:t>with </a:t>
            </a:r>
            <a:r>
              <a:rPr lang="en-US" sz="2800" b="1" dirty="0" smtClean="0">
                <a:solidFill>
                  <a:schemeClr val="accent3"/>
                </a:solidFill>
              </a:rPr>
              <a:t>60 million</a:t>
            </a:r>
            <a:r>
              <a:rPr lang="en-US" sz="24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/>
              <a:t>packets per second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77134" y="5510964"/>
            <a:ext cx="525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000" b="1" dirty="0"/>
              <a:t>P</a:t>
            </a:r>
            <a:r>
              <a:rPr lang="en-US" sz="2000" b="1" dirty="0" smtClean="0"/>
              <a:t>erformance boost to </a:t>
            </a:r>
            <a:r>
              <a:rPr lang="en-US" sz="2800" dirty="0" smtClean="0">
                <a:solidFill>
                  <a:schemeClr val="accent3"/>
                </a:solidFill>
              </a:rPr>
              <a:t>3</a:t>
            </a:r>
            <a:r>
              <a:rPr lang="en-US" sz="2800" b="1" dirty="0" smtClean="0">
                <a:solidFill>
                  <a:schemeClr val="accent3"/>
                </a:solidFill>
              </a:rPr>
              <a:t>,300 SPU</a:t>
            </a:r>
            <a:endParaRPr lang="en-US" sz="20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201146" y="5167384"/>
            <a:ext cx="3064147" cy="822960"/>
          </a:xfrm>
          <a:prstGeom prst="roundRect">
            <a:avLst>
              <a:gd name="adj" fmla="val 9565"/>
            </a:avLst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800" b="1" dirty="0" err="1" smtClean="0">
                <a:solidFill>
                  <a:schemeClr val="bg1"/>
                </a:solidFill>
                <a:latin typeface="Arial"/>
                <a:cs typeface="Arial" charset="0"/>
              </a:rPr>
              <a:t>SecurityCore</a:t>
            </a:r>
            <a:r>
              <a:rPr lang="en-US" sz="1800" b="1" baseline="30000" dirty="0" err="1" smtClean="0">
                <a:solidFill>
                  <a:schemeClr val="bg1"/>
                </a:solidFill>
                <a:latin typeface="Arial"/>
                <a:cs typeface="Arial" charset="0"/>
              </a:rPr>
              <a:t>TM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 charset="0"/>
              </a:rPr>
              <a:t> Technology </a:t>
            </a:r>
          </a:p>
          <a:p>
            <a:pPr algn="ctr" fontAlgn="b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 charset="0"/>
              </a:rPr>
              <a:t>w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 charset="0"/>
              </a:rPr>
              <a:t>ith 108 cores</a:t>
            </a:r>
            <a:endParaRPr lang="en-US" sz="1800" b="1" dirty="0">
              <a:solidFill>
                <a:schemeClr val="bg1"/>
              </a:solidFill>
              <a:latin typeface="Arial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58298" y="2894617"/>
            <a:ext cx="512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000" b="1" dirty="0" smtClean="0"/>
              <a:t>Ultra low sub </a:t>
            </a:r>
            <a:r>
              <a:rPr lang="en-US" sz="2800" b="1" dirty="0" smtClean="0">
                <a:solidFill>
                  <a:schemeClr val="accent3"/>
                </a:solidFill>
              </a:rPr>
              <a:t>5µs</a:t>
            </a:r>
            <a:r>
              <a:rPr lang="en-US" sz="24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/>
              <a:t>latency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37336" y="6248400"/>
            <a:ext cx="24304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 smtClean="0">
                <a:solidFill>
                  <a:srgbClr val="4E4E4E"/>
                </a:solidFill>
              </a:rPr>
              <a:t>* With Memory Upgrade &amp; </a:t>
            </a:r>
            <a:r>
              <a:rPr lang="en-US" sz="1100" b="0" dirty="0" err="1" smtClean="0">
                <a:solidFill>
                  <a:srgbClr val="4E4E4E"/>
                </a:solidFill>
              </a:rPr>
              <a:t>GAiA</a:t>
            </a:r>
            <a:r>
              <a:rPr lang="en-US" sz="1100" b="0" dirty="0" smtClean="0">
                <a:solidFill>
                  <a:srgbClr val="4E4E4E"/>
                </a:solidFill>
              </a:rPr>
              <a:t> OS</a:t>
            </a:r>
            <a:endParaRPr lang="en-US" sz="1100" b="0" dirty="0">
              <a:solidFill>
                <a:srgbClr val="4E4E4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1900" y="3351817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accent3"/>
                </a:solidFill>
              </a:rPr>
              <a:t>5x </a:t>
            </a:r>
            <a:r>
              <a:rPr lang="en-US" sz="2000" dirty="0" smtClean="0"/>
              <a:t>VPN throughput to </a:t>
            </a:r>
            <a:r>
              <a:rPr lang="en-US" sz="2800" dirty="0" smtClean="0">
                <a:solidFill>
                  <a:schemeClr val="accent3"/>
                </a:solidFill>
              </a:rPr>
              <a:t>37 </a:t>
            </a:r>
            <a:r>
              <a:rPr lang="en-US" sz="2800" dirty="0" err="1" smtClean="0">
                <a:solidFill>
                  <a:schemeClr val="accent3"/>
                </a:solidFill>
              </a:rPr>
              <a:t>Gbps</a:t>
            </a:r>
            <a:r>
              <a:rPr lang="en-US" sz="2800" baseline="30000" dirty="0">
                <a:solidFill>
                  <a:schemeClr val="accent3"/>
                </a:solidFill>
              </a:rPr>
              <a:t> </a:t>
            </a:r>
            <a:r>
              <a:rPr lang="en-US" sz="2800" dirty="0" smtClean="0"/>
              <a:t> </a:t>
            </a:r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3600" y="6888833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/>
      <p:bldP spid="10" grpId="0"/>
      <p:bldP spid="11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/>
          <p:cNvSpPr/>
          <p:nvPr/>
        </p:nvSpPr>
        <p:spPr bwMode="auto">
          <a:xfrm>
            <a:off x="2209800" y="900112"/>
            <a:ext cx="3180335" cy="1157288"/>
          </a:xfrm>
          <a:prstGeom prst="parallelogram">
            <a:avLst>
              <a:gd name="adj" fmla="val 75888"/>
            </a:avLst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21000 Serviceability </a:t>
            </a:r>
            <a:endParaRPr lang="en-US" dirty="0"/>
          </a:p>
        </p:txBody>
      </p:sp>
      <p:sp>
        <p:nvSpPr>
          <p:cNvPr id="27" name="Title"/>
          <p:cNvSpPr/>
          <p:nvPr/>
        </p:nvSpPr>
        <p:spPr bwMode="auto">
          <a:xfrm>
            <a:off x="300038" y="1004617"/>
            <a:ext cx="4051245" cy="1078094"/>
          </a:xfrm>
          <a:prstGeom prst="roundRect">
            <a:avLst>
              <a:gd name="adj" fmla="val 10026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  <a:t>Redundant disks,</a:t>
            </a:r>
            <a:b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  <a:t>Redundant N+1 fans </a:t>
            </a:r>
            <a:endParaRPr lang="en-US" sz="2400" b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5" name="Title"/>
          <p:cNvSpPr/>
          <p:nvPr/>
        </p:nvSpPr>
        <p:spPr bwMode="auto">
          <a:xfrm>
            <a:off x="300037" y="2370501"/>
            <a:ext cx="4051246" cy="1078094"/>
          </a:xfrm>
          <a:prstGeom prst="roundRect">
            <a:avLst>
              <a:gd name="adj" fmla="val 10026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</a:rPr>
              <a:t>Removable Motherboard for Ease of Maintenance </a:t>
            </a:r>
            <a:endParaRPr lang="en-US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3" y="1120005"/>
            <a:ext cx="4882465" cy="237723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" y="3867943"/>
            <a:ext cx="3200400" cy="24082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83" y="4066380"/>
            <a:ext cx="4160837" cy="22098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7932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774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337550" y="6592888"/>
            <a:ext cx="6096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2A51756-424E-407A-B7B7-4764289F9B40}" type="slidenum">
              <a:rPr lang="en-US" sz="900" b="0">
                <a:solidFill>
                  <a:srgbClr val="4E4E4E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855913" y="6592888"/>
            <a:ext cx="63960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900" b="0" dirty="0">
                <a:solidFill>
                  <a:srgbClr val="4E4E4E"/>
                </a:solidFill>
                <a:latin typeface="Arial" charset="0"/>
              </a:rPr>
              <a:t>©2011 Check Point Software Technologies Ltd.     | </a:t>
            </a:r>
            <a:r>
              <a:rPr lang="en-US" sz="900" b="0" dirty="0">
                <a:solidFill>
                  <a:srgbClr val="4E4E4E"/>
                </a:solidFill>
                <a:latin typeface="Arial" pitchFamily="34" charset="0"/>
              </a:rPr>
              <a:t>[</a:t>
            </a:r>
            <a:r>
              <a:rPr lang="en-US" sz="900" b="0" dirty="0">
                <a:solidFill>
                  <a:srgbClr val="4E4E4E"/>
                </a:solidFill>
              </a:rPr>
              <a:t>PROTECTED] </a:t>
            </a:r>
            <a:r>
              <a:rPr lang="en-US" sz="900" b="0" dirty="0"/>
              <a:t>– All rights reserved</a:t>
            </a:r>
            <a:r>
              <a:rPr lang="en-US" sz="900" b="0" dirty="0">
                <a:solidFill>
                  <a:srgbClr val="4E4E4E"/>
                </a:solidFill>
              </a:rPr>
              <a:t> </a:t>
            </a:r>
            <a:r>
              <a:rPr lang="en-US" sz="900" b="0" dirty="0" smtClean="0">
                <a:solidFill>
                  <a:srgbClr val="4E4E4E"/>
                </a:solidFill>
              </a:rPr>
              <a:t>		</a:t>
            </a:r>
            <a:r>
              <a:rPr lang="en-US" sz="900" b="0" dirty="0" smtClean="0">
                <a:solidFill>
                  <a:srgbClr val="4E4E4E"/>
                </a:solidFill>
                <a:latin typeface="Arial" charset="0"/>
              </a:rPr>
              <a:t>|</a:t>
            </a:r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pic>
        <p:nvPicPr>
          <p:cNvPr id="7" name="Picture 3" descr="C:\Documents and Settings\darlene\Desktop\CheckPoin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71463"/>
            <a:ext cx="16843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100362" y="6542049"/>
            <a:ext cx="390292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869796" y="6542049"/>
            <a:ext cx="7969404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4" y="6443663"/>
            <a:ext cx="291380" cy="38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" y="6553200"/>
            <a:ext cx="1141314" cy="218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5000">
                <a:schemeClr val="bg1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4" name="Rounded Rectangle 18"/>
          <p:cNvSpPr>
            <a:spLocks noChangeArrowheads="1"/>
          </p:cNvSpPr>
          <p:nvPr/>
        </p:nvSpPr>
        <p:spPr bwMode="auto">
          <a:xfrm>
            <a:off x="381000" y="2743200"/>
            <a:ext cx="8382000" cy="1295400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How About Performance?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2115245" y="6868309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5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IP, Power-1 &amp; UTM-1 Appliance Lines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 bwMode="auto">
          <a:xfrm>
            <a:off x="4082856" y="5432540"/>
            <a:ext cx="385497" cy="25939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 rot="17687359">
            <a:off x="3643622" y="5936144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2070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68279" y="4511257"/>
            <a:ext cx="55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101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006304" y="5003585"/>
            <a:ext cx="385497" cy="686629"/>
          </a:xfrm>
          <a:prstGeom prst="round2SameRect">
            <a:avLst>
              <a:gd name="adj1" fmla="val 8019"/>
              <a:gd name="adj2" fmla="val 0"/>
            </a:avLst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7687359">
            <a:off x="4575198" y="5948600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3070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76800" y="4110335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298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7381419" y="3382736"/>
            <a:ext cx="385497" cy="230402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7687359">
            <a:off x="6952954" y="5890368"/>
            <a:ext cx="993229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Power-1 9070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21075" y="2827758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1006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1917302" y="5572797"/>
            <a:ext cx="385497" cy="122067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 rot="18059627">
            <a:off x="1454041" y="5915398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UTM-1 270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42215" y="4968603"/>
            <a:ext cx="70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50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951513" y="4330783"/>
            <a:ext cx="385497" cy="1358000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17687359">
            <a:off x="5605915" y="5800871"/>
            <a:ext cx="993229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Power-1 5070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49550" y="3433592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596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785453" y="3271528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670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93" name="Rectangle 56"/>
          <p:cNvSpPr/>
          <p:nvPr/>
        </p:nvSpPr>
        <p:spPr bwMode="auto">
          <a:xfrm>
            <a:off x="6904712" y="4085190"/>
            <a:ext cx="385497" cy="1601568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 rot="17687359">
            <a:off x="6476247" y="5975497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IP 1280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2840949" y="5440912"/>
            <a:ext cx="385497" cy="25939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18059627">
            <a:off x="2368558" y="5915398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UTM-1 570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745507" y="4741928"/>
            <a:ext cx="55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101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02" name="Rectangle 58"/>
          <p:cNvSpPr/>
          <p:nvPr/>
        </p:nvSpPr>
        <p:spPr bwMode="auto">
          <a:xfrm>
            <a:off x="1024936" y="5580919"/>
            <a:ext cx="385497" cy="122067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 rot="18059627">
            <a:off x="561675" y="5933044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UTM-1 130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08607" y="4948535"/>
            <a:ext cx="70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50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41237" y="5673303"/>
            <a:ext cx="8521763" cy="186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201" y="3053879"/>
            <a:ext cx="1812953" cy="48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8370" y="1588624"/>
            <a:ext cx="1763976" cy="72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8370" y="2281799"/>
            <a:ext cx="1763976" cy="6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304800" y="1782325"/>
            <a:ext cx="1122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sz="1600" dirty="0" smtClean="0">
                <a:solidFill>
                  <a:srgbClr val="4E4E4E"/>
                </a:solidFill>
                <a:cs typeface="Arial" pitchFamily="34" charset="0"/>
              </a:rPr>
              <a:t>IP Series </a:t>
            </a:r>
            <a:endParaRPr lang="en-US" sz="1600" dirty="0">
              <a:solidFill>
                <a:srgbClr val="4E4E4E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04800" y="2419066"/>
            <a:ext cx="1524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sz="1600" dirty="0" smtClean="0">
                <a:solidFill>
                  <a:srgbClr val="4E4E4E"/>
                </a:solidFill>
                <a:cs typeface="Arial" pitchFamily="34" charset="0"/>
              </a:rPr>
              <a:t>Power-1 </a:t>
            </a:r>
            <a:endParaRPr lang="en-US" sz="1600" dirty="0">
              <a:solidFill>
                <a:srgbClr val="4E4E4E"/>
              </a:solidFill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1095" y="3242846"/>
            <a:ext cx="1315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sz="1600" dirty="0" smtClean="0">
                <a:solidFill>
                  <a:srgbClr val="4E4E4E"/>
                </a:solidFill>
                <a:cs typeface="Arial" pitchFamily="34" charset="0"/>
              </a:rPr>
              <a:t>UTM-1</a:t>
            </a:r>
            <a:endParaRPr lang="en-US" sz="1600" dirty="0">
              <a:solidFill>
                <a:srgbClr val="4E4E4E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8600" y="1371600"/>
            <a:ext cx="3733800" cy="2752257"/>
          </a:xfrm>
          <a:prstGeom prst="rect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</a:endParaRPr>
          </a:p>
        </p:txBody>
      </p:sp>
      <p:pic>
        <p:nvPicPr>
          <p:cNvPr id="1026" name="Picture 2" descr="http://www.castleforce.co.uk/assets/Image/Column_2_Images/Check-Point-UTM-1-130_fu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5500" y="3542574"/>
            <a:ext cx="1136739" cy="3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55"/>
          <p:cNvSpPr/>
          <p:nvPr/>
        </p:nvSpPr>
        <p:spPr bwMode="auto">
          <a:xfrm>
            <a:off x="3472466" y="5440912"/>
            <a:ext cx="385497" cy="25939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8059627">
            <a:off x="3000075" y="5915398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1070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77024" y="4741928"/>
            <a:ext cx="55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101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2" name="Rounded Rectangle 18"/>
          <p:cNvSpPr>
            <a:spLocks noChangeArrowheads="1"/>
          </p:cNvSpPr>
          <p:nvPr/>
        </p:nvSpPr>
        <p:spPr bwMode="auto">
          <a:xfrm>
            <a:off x="4906634" y="1373662"/>
            <a:ext cx="3468695" cy="820202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dirty="0" err="1" smtClean="0">
                <a:solidFill>
                  <a:srgbClr val="FFC000"/>
                </a:solidFill>
              </a:rPr>
              <a:t>SecurityPower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40129" y="6858000"/>
            <a:ext cx="3962400" cy="355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Appliances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7704608">
            <a:off x="1706784" y="5808142"/>
            <a:ext cx="1127234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4200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150026" y="5421553"/>
            <a:ext cx="385497" cy="274927"/>
          </a:xfrm>
          <a:prstGeom prst="round2SameRect">
            <a:avLst/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50978" y="4853145"/>
            <a:ext cx="708460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114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7587006">
            <a:off x="2679764" y="5817107"/>
            <a:ext cx="993229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4400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056842" y="4839092"/>
            <a:ext cx="385497" cy="854472"/>
          </a:xfrm>
          <a:prstGeom prst="round2SameRect">
            <a:avLst>
              <a:gd name="adj1" fmla="val 11107"/>
              <a:gd name="adj2" fmla="val 0"/>
            </a:avLst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09084" y="4343400"/>
            <a:ext cx="634550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374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78196" y="4274523"/>
            <a:ext cx="385497" cy="1419034"/>
          </a:xfrm>
          <a:prstGeom prst="round2SameRect">
            <a:avLst>
              <a:gd name="adj1" fmla="val 14814"/>
              <a:gd name="adj2" fmla="val 0"/>
            </a:avLst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7741149">
            <a:off x="4638651" y="5797943"/>
            <a:ext cx="993229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4800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69081" y="3763745"/>
            <a:ext cx="603725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623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7615735">
            <a:off x="5559109" y="5826460"/>
            <a:ext cx="993229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12200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913325" y="3994061"/>
            <a:ext cx="385497" cy="1693686"/>
          </a:xfrm>
          <a:prstGeom prst="round2SameRect">
            <a:avLst>
              <a:gd name="adj1" fmla="val 12343"/>
              <a:gd name="adj2" fmla="val 0"/>
            </a:avLst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61578" y="3517180"/>
            <a:ext cx="62393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738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63475" y="3277139"/>
            <a:ext cx="385497" cy="2410832"/>
          </a:xfrm>
          <a:prstGeom prst="round2SameRect">
            <a:avLst/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7599505">
            <a:off x="6535778" y="5844389"/>
            <a:ext cx="993229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12400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03811" y="2768449"/>
            <a:ext cx="707326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1046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286388" y="1427503"/>
            <a:ext cx="385497" cy="4257100"/>
          </a:xfrm>
          <a:prstGeom prst="round2SameRect">
            <a:avLst/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7617181">
            <a:off x="7973299" y="5826428"/>
            <a:ext cx="993229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12600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8797" y="914400"/>
            <a:ext cx="667883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1861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4517536" y="5432540"/>
            <a:ext cx="385497" cy="25939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 rot="17687359">
            <a:off x="4078302" y="5936144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2070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02959" y="4719935"/>
            <a:ext cx="55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101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440984" y="5003585"/>
            <a:ext cx="385497" cy="686629"/>
          </a:xfrm>
          <a:prstGeom prst="round2SameRect">
            <a:avLst>
              <a:gd name="adj1" fmla="val 8019"/>
              <a:gd name="adj2" fmla="val 0"/>
            </a:avLst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7687359">
            <a:off x="5009878" y="5948600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3070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11480" y="4110335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298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7816099" y="3382736"/>
            <a:ext cx="385497" cy="230402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7687359">
            <a:off x="7387634" y="5890368"/>
            <a:ext cx="993229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Power-1 9070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55755" y="2827758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1006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1688702" y="5572797"/>
            <a:ext cx="385497" cy="122067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 rot="18059627">
            <a:off x="1225441" y="5915398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UTM-1 270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13615" y="4968603"/>
            <a:ext cx="70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50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386193" y="4330783"/>
            <a:ext cx="385497" cy="1358000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17687359">
            <a:off x="6040595" y="5800871"/>
            <a:ext cx="993229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Power-1 5070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284230" y="3433592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596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220133" y="3271528"/>
            <a:ext cx="60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670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93" name="Rectangle 56"/>
          <p:cNvSpPr/>
          <p:nvPr/>
        </p:nvSpPr>
        <p:spPr bwMode="auto">
          <a:xfrm>
            <a:off x="7339392" y="4085190"/>
            <a:ext cx="385497" cy="1601568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 rot="17687359">
            <a:off x="6910927" y="5975497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IP 1280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2612349" y="5440912"/>
            <a:ext cx="385497" cy="25939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18059627">
            <a:off x="2139958" y="5915398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UTM-1 570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516907" y="4872335"/>
            <a:ext cx="55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101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 rot="17704608">
            <a:off x="792384" y="5825788"/>
            <a:ext cx="1127234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2200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84" name="Rectangle 25"/>
          <p:cNvSpPr/>
          <p:nvPr/>
        </p:nvSpPr>
        <p:spPr bwMode="auto">
          <a:xfrm>
            <a:off x="1235626" y="5445209"/>
            <a:ext cx="385497" cy="259393"/>
          </a:xfrm>
          <a:prstGeom prst="round2SameRect">
            <a:avLst/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51711" y="4975622"/>
            <a:ext cx="708460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114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02" name="Rectangle 58"/>
          <p:cNvSpPr/>
          <p:nvPr/>
        </p:nvSpPr>
        <p:spPr bwMode="auto">
          <a:xfrm>
            <a:off x="796336" y="5580919"/>
            <a:ext cx="385497" cy="122067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 rot="18059627">
            <a:off x="333075" y="5933044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UTM-1 130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48051" y="5100935"/>
            <a:ext cx="70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50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41237" y="5673303"/>
            <a:ext cx="8521763" cy="186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2" name="Group 51"/>
          <p:cNvGrpSpPr/>
          <p:nvPr/>
        </p:nvGrpSpPr>
        <p:grpSpPr>
          <a:xfrm>
            <a:off x="381000" y="1524000"/>
            <a:ext cx="3331196" cy="2110367"/>
            <a:chOff x="174004" y="1067834"/>
            <a:chExt cx="3075279" cy="2562787"/>
          </a:xfrm>
        </p:grpSpPr>
        <p:sp>
          <p:nvSpPr>
            <p:cNvPr id="53" name="Rounded Rectangle 52"/>
            <p:cNvSpPr/>
            <p:nvPr/>
          </p:nvSpPr>
          <p:spPr bwMode="auto">
            <a:xfrm>
              <a:off x="174004" y="1067834"/>
              <a:ext cx="3061917" cy="2562787"/>
            </a:xfrm>
            <a:prstGeom prst="roundRect">
              <a:avLst>
                <a:gd name="adj" fmla="val 3008"/>
              </a:avLst>
            </a:prstGeom>
            <a:noFill/>
            <a:ln w="28575" algn="ctr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/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000" b="0" dirty="0">
                <a:solidFill>
                  <a:srgbClr val="777777"/>
                </a:solidFill>
                <a:cs typeface="Arial" pitchFamily="34" charset="0"/>
              </a:endParaRPr>
            </a:p>
            <a:p>
              <a:pPr eaLnBrk="0" hangingPunct="0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000" dirty="0" smtClean="0">
                <a:solidFill>
                  <a:srgbClr val="777777"/>
                </a:solidFill>
                <a:cs typeface="Arial" pitchFamily="34" charset="0"/>
              </a:endParaRPr>
            </a:p>
            <a:p>
              <a:pPr eaLnBrk="0" hangingPunct="0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000" b="0" dirty="0">
                <a:solidFill>
                  <a:srgbClr val="777777"/>
                </a:solidFill>
                <a:cs typeface="Arial" pitchFamily="34" charset="0"/>
              </a:endParaRPr>
            </a:p>
            <a:p>
              <a:pPr eaLnBrk="0" hangingPunct="0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000" dirty="0" smtClean="0">
                <a:solidFill>
                  <a:srgbClr val="777777"/>
                </a:solidFill>
                <a:cs typeface="Arial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7366" y="1172334"/>
              <a:ext cx="3061917" cy="48588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000" dirty="0">
                <a:solidFill>
                  <a:srgbClr val="777777"/>
                </a:solidFill>
                <a:cs typeface="Arial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53" y="2939272"/>
            <a:ext cx="1821114" cy="516962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49" y="2219871"/>
            <a:ext cx="1724718" cy="567001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8" y="3538116"/>
            <a:ext cx="1313769" cy="500484"/>
          </a:xfrm>
          <a:prstGeom prst="rect">
            <a:avLst/>
          </a:prstGeom>
          <a:ln>
            <a:noFill/>
          </a:ln>
        </p:spPr>
      </p:pic>
      <p:sp>
        <p:nvSpPr>
          <p:cNvPr id="38" name="Rectangle 37"/>
          <p:cNvSpPr/>
          <p:nvPr/>
        </p:nvSpPr>
        <p:spPr>
          <a:xfrm>
            <a:off x="685800" y="899384"/>
            <a:ext cx="6789286" cy="619717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3X MORE PERFORMANCE !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302051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cs typeface="Arial" pitchFamily="34" charset="0"/>
              </a:rPr>
              <a:t>12000</a:t>
            </a:r>
          </a:p>
        </p:txBody>
      </p:sp>
      <p:sp>
        <p:nvSpPr>
          <p:cNvPr id="85" name="Rectangle 84"/>
          <p:cNvSpPr/>
          <p:nvPr/>
        </p:nvSpPr>
        <p:spPr>
          <a:xfrm>
            <a:off x="762000" y="2908355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4E4E4E"/>
                </a:solidFill>
                <a:cs typeface="Arial" pitchFamily="34" charset="0"/>
              </a:rPr>
              <a:t>4000</a:t>
            </a:r>
            <a:endParaRPr lang="en-US" sz="2000" dirty="0">
              <a:solidFill>
                <a:srgbClr val="4E4E4E"/>
              </a:solidFill>
              <a:cs typeface="Arial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62000" y="3588303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000" dirty="0" smtClean="0">
                <a:solidFill>
                  <a:srgbClr val="4E4E4E"/>
                </a:solidFill>
                <a:cs typeface="Arial" pitchFamily="34" charset="0"/>
              </a:rPr>
              <a:t>2200</a:t>
            </a:r>
            <a:endParaRPr lang="en-US" sz="2000" dirty="0">
              <a:solidFill>
                <a:srgbClr val="4E4E4E"/>
              </a:solidFill>
              <a:cs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711652" y="1591143"/>
            <a:ext cx="2937827" cy="2613212"/>
          </a:xfrm>
          <a:prstGeom prst="rect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338878" y="1639821"/>
            <a:ext cx="1709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>
                <a:solidFill>
                  <a:srgbClr val="4E4E4E"/>
                </a:solidFill>
                <a:cs typeface="Arial" pitchFamily="34" charset="0"/>
              </a:rPr>
              <a:t>2012 Models</a:t>
            </a:r>
            <a:endParaRPr lang="en-US" sz="2000" u="sng" dirty="0">
              <a:solidFill>
                <a:srgbClr val="4E4E4E"/>
              </a:solidFill>
              <a:cs typeface="Arial" pitchFamily="34" charset="0"/>
            </a:endParaRPr>
          </a:p>
        </p:txBody>
      </p:sp>
      <p:sp>
        <p:nvSpPr>
          <p:cNvPr id="68" name="Rectangle 13"/>
          <p:cNvSpPr/>
          <p:nvPr/>
        </p:nvSpPr>
        <p:spPr bwMode="auto">
          <a:xfrm>
            <a:off x="3104469" y="5231010"/>
            <a:ext cx="385497" cy="462553"/>
          </a:xfrm>
          <a:prstGeom prst="round2SameRect">
            <a:avLst>
              <a:gd name="adj1" fmla="val 11107"/>
              <a:gd name="adj2" fmla="val 0"/>
            </a:avLst>
          </a:prstGeom>
          <a:solidFill>
            <a:srgbClr val="00B05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B05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56711" y="4747022"/>
            <a:ext cx="634550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223</a:t>
            </a:r>
          </a:p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SPU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7587006">
            <a:off x="3653926" y="5817107"/>
            <a:ext cx="993229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B050"/>
                </a:solidFill>
                <a:cs typeface="Arial" pitchFamily="34" charset="0"/>
              </a:rPr>
              <a:t>4600</a:t>
            </a:r>
            <a:endParaRPr lang="en-US" sz="1200" b="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71" name="Rectangle 55"/>
          <p:cNvSpPr/>
          <p:nvPr/>
        </p:nvSpPr>
        <p:spPr bwMode="auto">
          <a:xfrm>
            <a:off x="3585408" y="5440912"/>
            <a:ext cx="385497" cy="259393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18059627">
            <a:off x="3113017" y="5915398"/>
            <a:ext cx="993229" cy="2724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0070C0"/>
                </a:solidFill>
                <a:cs typeface="Arial" pitchFamily="34" charset="0"/>
              </a:rPr>
              <a:t>UTM-1 1070</a:t>
            </a:r>
            <a:endParaRPr lang="en-US" sz="1100" b="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89966" y="4872335"/>
            <a:ext cx="55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101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cs typeface="Arial" pitchFamily="34" charset="0"/>
              </a:rPr>
              <a:t>SPU</a:t>
            </a:r>
            <a:endParaRPr lang="en-US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11144" y="6861828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images.wikia.com/cybernations/images/f/f1/Balls_of_stee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0" y="4346640"/>
            <a:ext cx="1875149" cy="1312522"/>
          </a:xfrm>
          <a:prstGeom prst="roundRect">
            <a:avLst>
              <a:gd name="adj" fmla="val 6024"/>
            </a:avLst>
          </a:prstGeom>
          <a:noFill/>
          <a:ln w="19050">
            <a:solidFill>
              <a:schemeClr val="accent3"/>
            </a:solidFill>
          </a:ln>
        </p:spPr>
      </p:pic>
      <p:pic>
        <p:nvPicPr>
          <p:cNvPr id="35842" name="Picture 2" descr="http://t0.gstatic.com/images?q=tbn:ANd9GcT5MBpPy18Y_Ilb0nFd17qgF79g3XwRz3H8nByDTHUK1sHBj_qsi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0" y="2754143"/>
            <a:ext cx="1874314" cy="1312523"/>
          </a:xfrm>
          <a:prstGeom prst="roundRect">
            <a:avLst>
              <a:gd name="adj" fmla="val 6024"/>
            </a:avLst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escription: C:\WORKING IN PROGRESS\Endpoint\PowerPoint Presentation\iStock_000009236263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889" y="1142999"/>
            <a:ext cx="1875150" cy="1320801"/>
          </a:xfrm>
          <a:prstGeom prst="roundRect">
            <a:avLst>
              <a:gd name="adj" fmla="val 5128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IT Security Challenges</a:t>
            </a:r>
          </a:p>
        </p:txBody>
      </p:sp>
      <p:sp>
        <p:nvSpPr>
          <p:cNvPr id="33" name="Rounded Rectangle 18"/>
          <p:cNvSpPr>
            <a:spLocks noChangeArrowheads="1"/>
          </p:cNvSpPr>
          <p:nvPr/>
        </p:nvSpPr>
        <p:spPr bwMode="auto">
          <a:xfrm>
            <a:off x="228600" y="2754143"/>
            <a:ext cx="6570360" cy="1312524"/>
          </a:xfrm>
          <a:prstGeom prst="roundRect">
            <a:avLst>
              <a:gd name="adj" fmla="val 6640"/>
            </a:avLst>
          </a:prstGeom>
          <a:solidFill>
            <a:schemeClr val="tx1">
              <a:lumMod val="20000"/>
              <a:lumOff val="80000"/>
            </a:schemeClr>
          </a:solidFill>
          <a:ln w="19050" algn="ctr">
            <a:solidFill>
              <a:schemeClr val="accent4"/>
            </a:solidFill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lIns="91440" rIns="91440" anchor="ctr"/>
          <a:lstStyle/>
          <a:p>
            <a:pPr marL="4763">
              <a:lnSpc>
                <a:spcPts val="2600"/>
              </a:lnSpc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</a:rPr>
              <a:t>Increased Demand </a:t>
            </a:r>
            <a:r>
              <a:rPr lang="en-US" sz="2400" dirty="0" smtClean="0"/>
              <a:t>in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Network </a:t>
            </a:r>
            <a:r>
              <a:rPr lang="en-US" sz="2400" dirty="0" smtClean="0">
                <a:solidFill>
                  <a:schemeClr val="tx1"/>
                </a:solidFill>
              </a:rPr>
              <a:t>Performance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18"/>
          <p:cNvSpPr>
            <a:spLocks noChangeArrowheads="1"/>
          </p:cNvSpPr>
          <p:nvPr/>
        </p:nvSpPr>
        <p:spPr bwMode="auto">
          <a:xfrm>
            <a:off x="228600" y="1142999"/>
            <a:ext cx="6578571" cy="1312524"/>
          </a:xfrm>
          <a:prstGeom prst="roundRect">
            <a:avLst>
              <a:gd name="adj" fmla="val 6640"/>
            </a:avLst>
          </a:prstGeom>
          <a:solidFill>
            <a:schemeClr val="tx1">
              <a:lumMod val="20000"/>
              <a:lumOff val="80000"/>
            </a:schemeClr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lIns="91440" rIns="91440" anchor="ctr"/>
          <a:lstStyle/>
          <a:p>
            <a:pPr marL="4763">
              <a:lnSpc>
                <a:spcPts val="2600"/>
              </a:lnSpc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2400" dirty="0">
                <a:latin typeface="+mn-lt"/>
                <a:cs typeface="+mn-cs"/>
              </a:rPr>
              <a:t>Growing Security </a:t>
            </a:r>
            <a:r>
              <a:rPr lang="en-US" sz="2400" dirty="0" smtClean="0">
                <a:latin typeface="+mn-lt"/>
                <a:cs typeface="+mn-cs"/>
              </a:rPr>
              <a:t>Threats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65" name="Rounded Rectangle 18"/>
          <p:cNvSpPr>
            <a:spLocks noChangeArrowheads="1"/>
          </p:cNvSpPr>
          <p:nvPr/>
        </p:nvSpPr>
        <p:spPr bwMode="auto">
          <a:xfrm>
            <a:off x="228600" y="4346638"/>
            <a:ext cx="6578571" cy="1312524"/>
          </a:xfrm>
          <a:prstGeom prst="roundRect">
            <a:avLst>
              <a:gd name="adj" fmla="val 6640"/>
            </a:avLst>
          </a:prstGeom>
          <a:solidFill>
            <a:schemeClr val="tx1">
              <a:lumMod val="20000"/>
              <a:lumOff val="80000"/>
            </a:schemeClr>
          </a:solidFill>
          <a:ln w="19050" algn="ctr">
            <a:solidFill>
              <a:schemeClr val="accent3"/>
            </a:solidFill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lIns="91440" rIns="91440" anchor="ctr"/>
          <a:lstStyle/>
          <a:p>
            <a:pPr marL="4763">
              <a:lnSpc>
                <a:spcPts val="2600"/>
              </a:lnSpc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Arial" charset="0"/>
              </a:rPr>
              <a:t>Simple + Effective = </a:t>
            </a:r>
            <a:r>
              <a:rPr lang="en-US" sz="2400" dirty="0" smtClean="0">
                <a:solidFill>
                  <a:schemeClr val="tx1"/>
                </a:solidFill>
                <a:latin typeface="Helvetica" pitchFamily="34" charset="0"/>
                <a:cs typeface="Arial" charset="0"/>
              </a:rPr>
              <a:t>Secured</a:t>
            </a:r>
            <a:endParaRPr lang="en-US" sz="2400" dirty="0">
              <a:solidFill>
                <a:schemeClr val="tx1"/>
              </a:solidFill>
              <a:latin typeface="Helvetica" pitchFamily="34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3360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51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66" y="0"/>
            <a:ext cx="7008772" cy="9144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Check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oint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21000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SecurityPower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9517" y="5433127"/>
            <a:ext cx="836154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6" name="Group 95"/>
          <p:cNvGrpSpPr/>
          <p:nvPr/>
        </p:nvGrpSpPr>
        <p:grpSpPr>
          <a:xfrm>
            <a:off x="6777613" y="1209793"/>
            <a:ext cx="1191699" cy="5038607"/>
            <a:chOff x="8126530" y="558735"/>
            <a:chExt cx="902181" cy="5799257"/>
          </a:xfrm>
        </p:grpSpPr>
        <p:sp>
          <p:nvSpPr>
            <p:cNvPr id="99" name="Round Same Side Corner Rectangle 98"/>
            <p:cNvSpPr/>
            <p:nvPr/>
          </p:nvSpPr>
          <p:spPr bwMode="auto">
            <a:xfrm>
              <a:off x="8250245" y="1433731"/>
              <a:ext cx="654752" cy="3987373"/>
            </a:xfrm>
            <a:prstGeom prst="round2SameRect">
              <a:avLst/>
            </a:prstGeom>
            <a:solidFill>
              <a:srgbClr val="000067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45720" tIns="45720" rIns="45720" bIns="4572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1200" dirty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 rot="17984067">
              <a:off x="7953926" y="5677873"/>
              <a:ext cx="1127234" cy="23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67"/>
                  </a:solidFill>
                  <a:latin typeface="Arial" pitchFamily="34" charset="0"/>
                </a:rPr>
                <a:t>21400</a:t>
              </a:r>
              <a:endParaRPr lang="en-US" sz="1400" b="1" dirty="0">
                <a:solidFill>
                  <a:srgbClr val="000067"/>
                </a:solidFill>
                <a:latin typeface="Arial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126530" y="558735"/>
              <a:ext cx="902181" cy="7017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000067"/>
                  </a:solidFill>
                  <a:latin typeface="Arial" pitchFamily="34" charset="0"/>
                </a:rPr>
                <a:t>2900*</a:t>
              </a:r>
            </a:p>
            <a:p>
              <a:pPr algn="ctr"/>
              <a:r>
                <a:rPr lang="en-US" sz="1800" b="1" dirty="0" smtClean="0">
                  <a:solidFill>
                    <a:srgbClr val="000067"/>
                  </a:solidFill>
                  <a:latin typeface="Arial" pitchFamily="34" charset="0"/>
                </a:rPr>
                <a:t>SPU</a:t>
              </a:r>
              <a:endParaRPr lang="en-US" sz="1800" b="1" dirty="0">
                <a:solidFill>
                  <a:srgbClr val="000067"/>
                </a:solidFill>
                <a:latin typeface="Arial" pitchFamily="34" charset="0"/>
              </a:endParaRPr>
            </a:p>
          </p:txBody>
        </p:sp>
      </p:grpSp>
      <p:sp>
        <p:nvSpPr>
          <p:cNvPr id="104" name="Rounded Rectangle 103"/>
          <p:cNvSpPr/>
          <p:nvPr/>
        </p:nvSpPr>
        <p:spPr bwMode="auto">
          <a:xfrm>
            <a:off x="384906" y="1138265"/>
            <a:ext cx="4818260" cy="2220750"/>
          </a:xfrm>
          <a:prstGeom prst="roundRect">
            <a:avLst>
              <a:gd name="adj" fmla="val 3008"/>
            </a:avLst>
          </a:prstGeom>
          <a:solidFill>
            <a:srgbClr val="FFFFFF"/>
          </a:solidFill>
          <a:ln w="28575" algn="ctr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65000"/>
            </a:pPr>
            <a:endParaRPr lang="en-US" sz="1800" dirty="0">
              <a:solidFill>
                <a:schemeClr val="bg2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65000"/>
            </a:pPr>
            <a:endParaRPr lang="en-US" sz="1800" b="1" dirty="0" smtClean="0">
              <a:solidFill>
                <a:schemeClr val="bg2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65000"/>
            </a:pPr>
            <a:endParaRPr lang="en-US" sz="1800" dirty="0">
              <a:solidFill>
                <a:schemeClr val="bg2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65000"/>
            </a:pPr>
            <a:endParaRPr lang="en-US" sz="1800" b="1" dirty="0" smtClean="0">
              <a:solidFill>
                <a:schemeClr val="bg2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65000"/>
            </a:pPr>
            <a:endParaRPr lang="en-US" sz="2400" dirty="0" smtClean="0">
              <a:solidFill>
                <a:schemeClr val="bg2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65000"/>
            </a:pP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Check Point 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21000 Appliances</a:t>
            </a:r>
            <a:endParaRPr lang="en-US" sz="2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0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797" y="1318906"/>
            <a:ext cx="3776134" cy="17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131"/>
          <p:cNvSpPr txBox="1">
            <a:spLocks noChangeArrowheads="1"/>
          </p:cNvSpPr>
          <p:nvPr/>
        </p:nvSpPr>
        <p:spPr bwMode="auto">
          <a:xfrm>
            <a:off x="6856088" y="6288569"/>
            <a:ext cx="2287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marL="115888" indent="-115888" eaLnBrk="1" hangingPunct="1"/>
            <a:r>
              <a:rPr lang="en-US" sz="1000" b="0" dirty="0" smtClean="0">
                <a:solidFill>
                  <a:srgbClr val="4E4E4E"/>
                </a:solidFill>
                <a:latin typeface="Arial" pitchFamily="34" charset="0"/>
              </a:rPr>
              <a:t>* With Security Acceleration Module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749388" y="714175"/>
            <a:ext cx="1191699" cy="5579468"/>
            <a:chOff x="8036630" y="704275"/>
            <a:chExt cx="902181" cy="5579468"/>
          </a:xfrm>
        </p:grpSpPr>
        <p:sp>
          <p:nvSpPr>
            <p:cNvPr id="34" name="Round Same Side Corner Rectangle 33"/>
            <p:cNvSpPr/>
            <p:nvPr/>
          </p:nvSpPr>
          <p:spPr bwMode="auto">
            <a:xfrm>
              <a:off x="8160345" y="1433731"/>
              <a:ext cx="654752" cy="3987373"/>
            </a:xfrm>
            <a:prstGeom prst="round2SameRect">
              <a:avLst/>
            </a:prstGeom>
            <a:solidFill>
              <a:srgbClr val="000067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45720" tIns="45720" rIns="45720" bIns="4572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1200" dirty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7984067">
              <a:off x="7864026" y="5603624"/>
              <a:ext cx="1127234" cy="23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67"/>
                  </a:solidFill>
                  <a:latin typeface="Arial" pitchFamily="34" charset="0"/>
                </a:rPr>
                <a:t>21600</a:t>
              </a:r>
              <a:endParaRPr lang="en-US" sz="1400" b="1" dirty="0">
                <a:solidFill>
                  <a:srgbClr val="000067"/>
                </a:solidFill>
                <a:latin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36630" y="704275"/>
              <a:ext cx="9021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000067"/>
                  </a:solidFill>
                  <a:latin typeface="Arial" pitchFamily="34" charset="0"/>
                </a:rPr>
                <a:t>3300*</a:t>
              </a:r>
            </a:p>
            <a:p>
              <a:pPr algn="ctr"/>
              <a:r>
                <a:rPr lang="en-US" sz="1800" b="1" dirty="0" smtClean="0">
                  <a:solidFill>
                    <a:srgbClr val="000067"/>
                  </a:solidFill>
                  <a:latin typeface="Arial" pitchFamily="34" charset="0"/>
                </a:rPr>
                <a:t>SPU</a:t>
              </a:r>
              <a:endParaRPr lang="en-US" sz="1800" b="1" dirty="0">
                <a:solidFill>
                  <a:srgbClr val="000067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1150" y="2581109"/>
            <a:ext cx="8156870" cy="3211421"/>
            <a:chOff x="261150" y="2581109"/>
            <a:chExt cx="8156870" cy="3211421"/>
          </a:xfrm>
        </p:grpSpPr>
        <p:grpSp>
          <p:nvGrpSpPr>
            <p:cNvPr id="43" name="Group 42"/>
            <p:cNvGrpSpPr/>
            <p:nvPr/>
          </p:nvGrpSpPr>
          <p:grpSpPr>
            <a:xfrm>
              <a:off x="261150" y="2581109"/>
              <a:ext cx="8156870" cy="3211421"/>
              <a:chOff x="204479" y="2854871"/>
              <a:chExt cx="8156870" cy="3211421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338485" y="5725080"/>
                <a:ext cx="9932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pitchFamily="34" charset="0"/>
                  </a:rPr>
                  <a:t>2200</a:t>
                </a:r>
                <a:endParaRPr lang="en-US" sz="20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4124707" y="4941558"/>
                <a:ext cx="830295" cy="756922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tx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45720" tIns="45720" rIns="45720" bIns="45720" anchor="ctr"/>
              <a:lstStyle/>
              <a:p>
                <a:pPr algn="ctr">
                  <a:spcBef>
                    <a:spcPct val="20000"/>
                  </a:spcBef>
                  <a:buClr>
                    <a:srgbClr val="000073"/>
                  </a:buClr>
                  <a:buSzPct val="65000"/>
                </a:pPr>
                <a:endParaRPr lang="en-US" sz="1200" dirty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75353" y="5717798"/>
                <a:ext cx="11272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4200</a:t>
                </a:r>
                <a:endPara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04479" y="5020146"/>
                <a:ext cx="1261241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pitchFamily="34" charset="0"/>
                  </a:rPr>
                  <a:t>114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pitchFamily="34" charset="0"/>
                  </a:rPr>
                  <a:t>SPU</a:t>
                </a:r>
                <a:endParaRPr lang="en-US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6178188" y="4420717"/>
                <a:ext cx="953709" cy="1281885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45720" tIns="45720" rIns="45720" bIns="45720" anchor="ctr"/>
              <a:lstStyle/>
              <a:p>
                <a:pPr algn="ctr">
                  <a:spcBef>
                    <a:spcPct val="20000"/>
                  </a:spcBef>
                  <a:buClr>
                    <a:srgbClr val="000073"/>
                  </a:buClr>
                  <a:buSzPct val="65000"/>
                </a:pPr>
                <a:endParaRPr lang="en-US" sz="1200" dirty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217103" y="5717798"/>
                <a:ext cx="9932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4400</a:t>
                </a:r>
                <a:endPara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2256116" y="5388168"/>
                <a:ext cx="834688" cy="310312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tx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45720" tIns="45720" rIns="45720" bIns="45720" anchor="ctr"/>
              <a:lstStyle/>
              <a:p>
                <a:pPr algn="ctr">
                  <a:spcBef>
                    <a:spcPct val="20000"/>
                  </a:spcBef>
                  <a:buClr>
                    <a:srgbClr val="000073"/>
                  </a:buClr>
                  <a:buSzPct val="65000"/>
                </a:pPr>
                <a:endParaRPr lang="en-US" sz="1200" dirty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044011" y="5711786"/>
                <a:ext cx="9932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4800</a:t>
                </a:r>
                <a:endPara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7253875" y="3431835"/>
                <a:ext cx="953709" cy="2270767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45720" tIns="45720" rIns="45720" bIns="45720" anchor="ctr"/>
              <a:lstStyle/>
              <a:p>
                <a:pPr algn="ctr">
                  <a:spcBef>
                    <a:spcPct val="20000"/>
                  </a:spcBef>
                  <a:buClr>
                    <a:srgbClr val="000073"/>
                  </a:buClr>
                  <a:buSzPct val="65000"/>
                </a:pPr>
                <a:endParaRPr lang="en-US" sz="1200" dirty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168047" y="5727738"/>
                <a:ext cx="9932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12200</a:t>
                </a:r>
                <a:endParaRPr lang="en-US" sz="1600" b="1" dirty="0">
                  <a:solidFill>
                    <a:schemeClr val="tx2"/>
                  </a:solidFill>
                  <a:latin typeface="Arial" pitchFamily="34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5114768" y="4799179"/>
                <a:ext cx="953709" cy="903423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45720" tIns="45720" rIns="45720" bIns="45720" anchor="ctr"/>
              <a:lstStyle/>
              <a:p>
                <a:pPr algn="ctr">
                  <a:spcBef>
                    <a:spcPct val="20000"/>
                  </a:spcBef>
                  <a:buClr>
                    <a:srgbClr val="000073"/>
                  </a:buClr>
                  <a:buSzPct val="65000"/>
                </a:pPr>
                <a:endParaRPr lang="en-US" sz="1200" dirty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158426" y="5724244"/>
                <a:ext cx="9932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12400</a:t>
                </a:r>
                <a:endParaRPr lang="en-US" sz="1600" b="1" dirty="0">
                  <a:solidFill>
                    <a:schemeClr val="tx2"/>
                  </a:solidFill>
                  <a:latin typeface="Arial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253875" y="5711786"/>
                <a:ext cx="9932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12600</a:t>
                </a:r>
                <a:endParaRPr lang="en-US" sz="1600" b="1" dirty="0">
                  <a:solidFill>
                    <a:schemeClr val="tx2"/>
                  </a:solidFill>
                  <a:latin typeface="Arial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1329728" y="5561248"/>
                <a:ext cx="808243" cy="150246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tx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45720" tIns="45720" rIns="45720" bIns="45720" anchor="ctr"/>
              <a:lstStyle/>
              <a:p>
                <a:pPr algn="ctr">
                  <a:spcBef>
                    <a:spcPct val="20000"/>
                  </a:spcBef>
                  <a:buClr>
                    <a:srgbClr val="000073"/>
                  </a:buClr>
                  <a:buSzPct val="65000"/>
                </a:pPr>
                <a:endParaRPr lang="en-US" sz="1200" dirty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429496" y="5573999"/>
                <a:ext cx="808243" cy="127381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tx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45720" tIns="45720" rIns="45720" bIns="45720" anchor="ctr"/>
              <a:lstStyle/>
              <a:p>
                <a:pPr algn="ctr">
                  <a:spcBef>
                    <a:spcPct val="20000"/>
                  </a:spcBef>
                  <a:buClr>
                    <a:srgbClr val="000073"/>
                  </a:buClr>
                  <a:buSzPct val="65000"/>
                </a:pPr>
                <a:endParaRPr lang="en-US" sz="1200" dirty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108866" y="4989224"/>
                <a:ext cx="1261241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114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SPU</a:t>
                </a:r>
                <a:endPara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054223" y="4783023"/>
                <a:ext cx="1261241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223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SPU</a:t>
                </a:r>
                <a:endPara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919631" y="4353503"/>
                <a:ext cx="1261241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623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SPU</a:t>
                </a:r>
                <a:endPara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980251" y="4221716"/>
                <a:ext cx="1261241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738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SPU</a:t>
                </a:r>
                <a:endParaRPr lang="en-US" sz="1600" b="1" dirty="0">
                  <a:solidFill>
                    <a:schemeClr val="tx2"/>
                  </a:solidFill>
                  <a:latin typeface="Arial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024421" y="3853518"/>
                <a:ext cx="1261241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1046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SPU</a:t>
                </a:r>
                <a:endParaRPr lang="en-US" sz="1600" b="1" dirty="0">
                  <a:solidFill>
                    <a:schemeClr val="tx2"/>
                  </a:solidFill>
                  <a:latin typeface="Arial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100108" y="2854871"/>
                <a:ext cx="1261241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1861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2"/>
                    </a:solidFill>
                    <a:latin typeface="Arial" pitchFamily="34" charset="0"/>
                  </a:rPr>
                  <a:t>SPU</a:t>
                </a:r>
                <a:endParaRPr lang="en-US" sz="1600" b="1" dirty="0">
                  <a:solidFill>
                    <a:schemeClr val="tx2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 bwMode="auto">
            <a:xfrm>
              <a:off x="3246153" y="4977128"/>
              <a:ext cx="830295" cy="46524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45720" tIns="45720" rIns="45720" bIns="4572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1200" dirty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30679" y="4380435"/>
              <a:ext cx="126124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374</a:t>
              </a:r>
            </a:p>
            <a:p>
              <a:pPr algn="ctr"/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SPU</a:t>
              </a:r>
              <a:endPara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57674" y="5452061"/>
              <a:ext cx="993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4600</a:t>
              </a:r>
              <a:endPara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endParaRP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37911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09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9889E-6 L -0.07465 0.035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17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39847" y="5177882"/>
            <a:ext cx="738664" cy="1168946"/>
            <a:chOff x="1162486" y="4939928"/>
            <a:chExt cx="573680" cy="950961"/>
          </a:xfrm>
        </p:grpSpPr>
        <p:sp>
          <p:nvSpPr>
            <p:cNvPr id="14380" name="Rounded Rectangle 18"/>
            <p:cNvSpPr>
              <a:spLocks noChangeArrowheads="1"/>
            </p:cNvSpPr>
            <p:nvPr/>
          </p:nvSpPr>
          <p:spPr bwMode="auto">
            <a:xfrm rot="16200000">
              <a:off x="981989" y="5136713"/>
              <a:ext cx="934675" cy="573678"/>
            </a:xfrm>
            <a:prstGeom prst="roundRect">
              <a:avLst>
                <a:gd name="adj" fmla="val 16667"/>
              </a:avLst>
            </a:prstGeom>
            <a:gradFill flip="none" rotWithShape="0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6000000"/>
              </a:lightRig>
            </a:scene3d>
            <a:sp3d>
              <a:bevelT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r>
                <a:rPr lang="en-US" sz="2400" dirty="0">
                  <a:solidFill>
                    <a:srgbClr val="FFFFFF"/>
                  </a:solidFill>
                </a:rPr>
                <a:t>    </a:t>
              </a:r>
            </a:p>
          </p:txBody>
        </p:sp>
        <p:sp>
          <p:nvSpPr>
            <p:cNvPr id="178217" name="Text Box 41"/>
            <p:cNvSpPr txBox="1">
              <a:spLocks noChangeArrowheads="1"/>
            </p:cNvSpPr>
            <p:nvPr/>
          </p:nvSpPr>
          <p:spPr bwMode="auto">
            <a:xfrm>
              <a:off x="1162486" y="4939928"/>
              <a:ext cx="573680" cy="837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vert270" wrap="square">
              <a:spAutoFit/>
            </a:bodyPr>
            <a:lstStyle/>
            <a:p>
              <a:pPr algn="ctr">
                <a:defRPr/>
              </a:pPr>
              <a:r>
                <a:rPr lang="en-US" sz="1800" dirty="0" smtClean="0">
                  <a:solidFill>
                    <a:srgbClr val="777777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UTM-1</a:t>
              </a:r>
              <a:br>
                <a:rPr lang="en-US" sz="1800" dirty="0" smtClean="0">
                  <a:solidFill>
                    <a:srgbClr val="777777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dirty="0" smtClean="0">
                  <a:solidFill>
                    <a:srgbClr val="777777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 1070</a:t>
              </a:r>
              <a:endParaRPr lang="en-US" sz="1800" dirty="0">
                <a:solidFill>
                  <a:srgbClr val="777777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60957" y="3429000"/>
            <a:ext cx="653643" cy="2917826"/>
            <a:chOff x="2090739" y="2981491"/>
            <a:chExt cx="576261" cy="2909397"/>
          </a:xfrm>
        </p:grpSpPr>
        <p:sp>
          <p:nvSpPr>
            <p:cNvPr id="15395" name="Rounded Rectangle 18"/>
            <p:cNvSpPr>
              <a:spLocks noChangeArrowheads="1"/>
            </p:cNvSpPr>
            <p:nvPr/>
          </p:nvSpPr>
          <p:spPr bwMode="auto">
            <a:xfrm rot="16200000">
              <a:off x="922584" y="4149646"/>
              <a:ext cx="2909397" cy="573087"/>
            </a:xfrm>
            <a:prstGeom prst="roundRect">
              <a:avLst>
                <a:gd name="adj" fmla="val 16667"/>
              </a:avLst>
            </a:prstGeom>
            <a:gradFill flip="none" rotWithShape="0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60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r>
                <a:rPr lang="en-US" sz="2400" dirty="0">
                  <a:solidFill>
                    <a:srgbClr val="FFFFFF"/>
                  </a:solidFill>
                </a:rPr>
                <a:t>    </a:t>
              </a:r>
            </a:p>
          </p:txBody>
        </p:sp>
        <p:sp>
          <p:nvSpPr>
            <p:cNvPr id="52" name="Text Box 41"/>
            <p:cNvSpPr txBox="1">
              <a:spLocks noChangeArrowheads="1"/>
            </p:cNvSpPr>
            <p:nvPr/>
          </p:nvSpPr>
          <p:spPr bwMode="auto">
            <a:xfrm>
              <a:off x="2113002" y="3026264"/>
              <a:ext cx="553998" cy="2698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vert270" wrap="square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73"/>
                  </a:solidFill>
                  <a:latin typeface="Arial" pitchFamily="34" charset="0"/>
                  <a:cs typeface="Arial" pitchFamily="34" charset="0"/>
                </a:rPr>
                <a:t>4600</a:t>
              </a:r>
              <a:r>
                <a:rPr lang="en-US" sz="240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Appliance</a:t>
              </a:r>
              <a:endPara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55736" y="5018721"/>
            <a:ext cx="805039" cy="1328104"/>
            <a:chOff x="4117020" y="4004405"/>
            <a:chExt cx="781065" cy="1886481"/>
          </a:xfrm>
        </p:grpSpPr>
        <p:sp>
          <p:nvSpPr>
            <p:cNvPr id="14368" name="Rounded Rectangle 18"/>
            <p:cNvSpPr>
              <a:spLocks noChangeArrowheads="1"/>
            </p:cNvSpPr>
            <p:nvPr/>
          </p:nvSpPr>
          <p:spPr bwMode="auto">
            <a:xfrm rot="16200000">
              <a:off x="3564312" y="4557113"/>
              <a:ext cx="1886481" cy="781065"/>
            </a:xfrm>
            <a:prstGeom prst="roundRect">
              <a:avLst>
                <a:gd name="adj" fmla="val 16667"/>
              </a:avLst>
            </a:prstGeom>
            <a:gradFill flip="none" rotWithShape="0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6000000"/>
              </a:lightRig>
            </a:scene3d>
            <a:sp3d>
              <a:bevelT w="63500" h="25400"/>
            </a:sp3d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r>
                <a:rPr lang="en-US" sz="2400" dirty="0">
                  <a:solidFill>
                    <a:srgbClr val="FFFFFF"/>
                  </a:solidFill>
                </a:rPr>
                <a:t>    </a:t>
              </a:r>
            </a:p>
          </p:txBody>
        </p:sp>
        <p:sp>
          <p:nvSpPr>
            <p:cNvPr id="124" name="Text Box 41"/>
            <p:cNvSpPr txBox="1">
              <a:spLocks noChangeArrowheads="1"/>
            </p:cNvSpPr>
            <p:nvPr/>
          </p:nvSpPr>
          <p:spPr bwMode="auto">
            <a:xfrm>
              <a:off x="4232241" y="4344000"/>
              <a:ext cx="392245" cy="905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2000" dirty="0" smtClean="0">
                  <a:solidFill>
                    <a:srgbClr val="777777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IP 1280</a:t>
              </a:r>
              <a:endParaRPr lang="en-US" sz="2000" dirty="0">
                <a:solidFill>
                  <a:srgbClr val="777777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95290" y="2743199"/>
            <a:ext cx="775927" cy="3603627"/>
            <a:chOff x="5074947" y="2615051"/>
            <a:chExt cx="598510" cy="3275837"/>
          </a:xfrm>
        </p:grpSpPr>
        <p:sp>
          <p:nvSpPr>
            <p:cNvPr id="14367" name="Rounded Rectangle 18"/>
            <p:cNvSpPr>
              <a:spLocks noChangeArrowheads="1"/>
            </p:cNvSpPr>
            <p:nvPr/>
          </p:nvSpPr>
          <p:spPr bwMode="auto">
            <a:xfrm rot="16200000">
              <a:off x="3723778" y="3966220"/>
              <a:ext cx="3275837" cy="573500"/>
            </a:xfrm>
            <a:prstGeom prst="roundRect">
              <a:avLst>
                <a:gd name="adj" fmla="val 16667"/>
              </a:avLst>
            </a:prstGeom>
            <a:gradFill flip="none" rotWithShape="0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6000000"/>
              </a:lightRig>
            </a:scene3d>
            <a:sp3d>
              <a:bevelT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r>
                <a:rPr lang="en-US" sz="2400" dirty="0">
                  <a:solidFill>
                    <a:srgbClr val="FFFFFF"/>
                  </a:solidFill>
                </a:rPr>
                <a:t>    </a:t>
              </a:r>
            </a:p>
          </p:txBody>
        </p:sp>
        <p:sp>
          <p:nvSpPr>
            <p:cNvPr id="56" name="Text Box 41"/>
            <p:cNvSpPr txBox="1">
              <a:spLocks noChangeArrowheads="1"/>
            </p:cNvSpPr>
            <p:nvPr/>
          </p:nvSpPr>
          <p:spPr bwMode="auto">
            <a:xfrm>
              <a:off x="5119459" y="2869379"/>
              <a:ext cx="553998" cy="2696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73"/>
                  </a:solidFill>
                  <a:latin typeface="Arial" pitchFamily="34" charset="0"/>
                  <a:cs typeface="Arial" pitchFamily="34" charset="0"/>
                </a:rPr>
                <a:t>12600</a:t>
              </a:r>
              <a:r>
                <a:rPr lang="en-US" sz="240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Appliance</a:t>
              </a:r>
              <a:endPara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858000" cy="914400"/>
          </a:xfrm>
        </p:spPr>
        <p:txBody>
          <a:bodyPr/>
          <a:lstStyle/>
          <a:p>
            <a:r>
              <a:rPr lang="en-US" dirty="0" smtClean="0"/>
              <a:t>2012 Appliances Firewall </a:t>
            </a:r>
            <a:r>
              <a:rPr lang="en-US" dirty="0"/>
              <a:t>Throughput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7546" y="6172201"/>
            <a:ext cx="8766454" cy="34925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18504" y="2362200"/>
            <a:ext cx="2990304" cy="3787573"/>
            <a:chOff x="1" y="1670451"/>
            <a:chExt cx="2986240" cy="4040742"/>
          </a:xfrm>
        </p:grpSpPr>
        <p:sp>
          <p:nvSpPr>
            <p:cNvPr id="14383" name="Line 36"/>
            <p:cNvSpPr>
              <a:spLocks noChangeShapeType="1"/>
            </p:cNvSpPr>
            <p:nvPr/>
          </p:nvSpPr>
          <p:spPr bwMode="auto">
            <a:xfrm flipH="1" flipV="1">
              <a:off x="655534" y="2339376"/>
              <a:ext cx="0" cy="337181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  <p:sp>
          <p:nvSpPr>
            <p:cNvPr id="14384" name="Text Box 37"/>
            <p:cNvSpPr txBox="1">
              <a:spLocks noChangeArrowheads="1"/>
            </p:cNvSpPr>
            <p:nvPr/>
          </p:nvSpPr>
          <p:spPr bwMode="auto">
            <a:xfrm>
              <a:off x="208691" y="1670451"/>
              <a:ext cx="458221" cy="357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r" eaLnBrk="1" hangingPunct="1"/>
              <a:endParaRPr lang="en-US" sz="28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8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400" dirty="0">
                  <a:solidFill>
                    <a:srgbClr val="000073"/>
                  </a:solidFill>
                  <a:latin typeface="Arial" charset="0"/>
                </a:rPr>
                <a:t>9-</a:t>
              </a:r>
            </a:p>
            <a:p>
              <a:pPr algn="r" eaLnBrk="1" hangingPunct="1"/>
              <a:endParaRPr lang="en-US" sz="28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400" dirty="0">
                  <a:solidFill>
                    <a:srgbClr val="000073"/>
                  </a:solidFill>
                  <a:latin typeface="Arial" charset="0"/>
                </a:rPr>
                <a:t>6-</a:t>
              </a:r>
            </a:p>
            <a:p>
              <a:pPr algn="r" eaLnBrk="1" hangingPunct="1"/>
              <a:endParaRPr lang="en-US" sz="28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400" dirty="0" smtClean="0">
                  <a:solidFill>
                    <a:srgbClr val="000073"/>
                  </a:solidFill>
                  <a:latin typeface="Arial" charset="0"/>
                </a:rPr>
                <a:t>3-</a:t>
              </a:r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800" dirty="0">
                <a:solidFill>
                  <a:srgbClr val="000073"/>
                </a:solidFill>
                <a:latin typeface="Arial" charset="0"/>
              </a:endParaRPr>
            </a:p>
          </p:txBody>
        </p:sp>
        <p:sp>
          <p:nvSpPr>
            <p:cNvPr id="14385" name="Line 38"/>
            <p:cNvSpPr>
              <a:spLocks noChangeShapeType="1"/>
            </p:cNvSpPr>
            <p:nvPr/>
          </p:nvSpPr>
          <p:spPr bwMode="auto">
            <a:xfrm flipV="1">
              <a:off x="654521" y="5700609"/>
              <a:ext cx="233172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  <p:sp>
          <p:nvSpPr>
            <p:cNvPr id="14386" name="Text Box 35"/>
            <p:cNvSpPr txBox="1">
              <a:spLocks noChangeArrowheads="1"/>
            </p:cNvSpPr>
            <p:nvPr/>
          </p:nvSpPr>
          <p:spPr bwMode="auto">
            <a:xfrm rot="16200000">
              <a:off x="-574801" y="3712493"/>
              <a:ext cx="1457452" cy="30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73"/>
                  </a:solidFill>
                  <a:latin typeface="Arial" charset="0"/>
                </a:rPr>
                <a:t>Gbps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95600" y="2635655"/>
            <a:ext cx="2895601" cy="3531476"/>
            <a:chOff x="2642076" y="2570581"/>
            <a:chExt cx="3328775" cy="3140613"/>
          </a:xfrm>
        </p:grpSpPr>
        <p:sp>
          <p:nvSpPr>
            <p:cNvPr id="14371" name="Line 36"/>
            <p:cNvSpPr>
              <a:spLocks noChangeShapeType="1"/>
            </p:cNvSpPr>
            <p:nvPr/>
          </p:nvSpPr>
          <p:spPr bwMode="auto">
            <a:xfrm flipH="1" flipV="1">
              <a:off x="3640144" y="2570581"/>
              <a:ext cx="0" cy="314061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  <p:sp>
          <p:nvSpPr>
            <p:cNvPr id="14372" name="Text Box 37"/>
            <p:cNvSpPr txBox="1">
              <a:spLocks noChangeArrowheads="1"/>
            </p:cNvSpPr>
            <p:nvPr/>
          </p:nvSpPr>
          <p:spPr bwMode="auto">
            <a:xfrm>
              <a:off x="2898754" y="2570581"/>
              <a:ext cx="724666" cy="3038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400" dirty="0" smtClean="0">
                  <a:solidFill>
                    <a:srgbClr val="000073"/>
                  </a:solidFill>
                  <a:latin typeface="Arial" charset="0"/>
                </a:rPr>
                <a:t>30-</a:t>
              </a:r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4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400" dirty="0" smtClean="0">
                  <a:solidFill>
                    <a:srgbClr val="000073"/>
                  </a:solidFill>
                  <a:latin typeface="Arial" charset="0"/>
                </a:rPr>
                <a:t>20-</a:t>
              </a:r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400" dirty="0" smtClean="0">
                  <a:solidFill>
                    <a:srgbClr val="000073"/>
                  </a:solidFill>
                  <a:latin typeface="Arial" charset="0"/>
                </a:rPr>
                <a:t>10-</a:t>
              </a:r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4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2400" dirty="0">
                <a:solidFill>
                  <a:srgbClr val="000073"/>
                </a:solidFill>
                <a:latin typeface="Arial" charset="0"/>
              </a:endParaRPr>
            </a:p>
          </p:txBody>
        </p:sp>
        <p:sp>
          <p:nvSpPr>
            <p:cNvPr id="14373" name="Line 38"/>
            <p:cNvSpPr>
              <a:spLocks noChangeShapeType="1"/>
            </p:cNvSpPr>
            <p:nvPr/>
          </p:nvSpPr>
          <p:spPr bwMode="auto">
            <a:xfrm flipV="1">
              <a:off x="3639131" y="5700609"/>
              <a:ext cx="233172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  <p:sp>
          <p:nvSpPr>
            <p:cNvPr id="14374" name="Text Box 35"/>
            <p:cNvSpPr txBox="1">
              <a:spLocks noChangeArrowheads="1"/>
            </p:cNvSpPr>
            <p:nvPr/>
          </p:nvSpPr>
          <p:spPr bwMode="auto">
            <a:xfrm rot="16200000">
              <a:off x="2067275" y="3578781"/>
              <a:ext cx="1457452" cy="307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73"/>
                  </a:solidFill>
                  <a:latin typeface="Arial" charset="0"/>
                </a:rPr>
                <a:t>Gbps</a:t>
              </a:r>
            </a:p>
          </p:txBody>
        </p:sp>
      </p:grpSp>
      <p:sp>
        <p:nvSpPr>
          <p:cNvPr id="80" name="Header"/>
          <p:cNvSpPr/>
          <p:nvPr/>
        </p:nvSpPr>
        <p:spPr bwMode="auto">
          <a:xfrm>
            <a:off x="228600" y="914400"/>
            <a:ext cx="8686800" cy="685800"/>
          </a:xfrm>
          <a:prstGeom prst="roundRect">
            <a:avLst>
              <a:gd name="adj" fmla="val 9424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</a:rPr>
              <a:t>3X STRONGER PERFORMANCE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881231" y="2743198"/>
            <a:ext cx="995569" cy="2194716"/>
            <a:chOff x="7046918" y="2133600"/>
            <a:chExt cx="792998" cy="2267993"/>
          </a:xfrm>
        </p:grpSpPr>
        <p:grpSp>
          <p:nvGrpSpPr>
            <p:cNvPr id="51" name="Group 50"/>
            <p:cNvGrpSpPr/>
            <p:nvPr/>
          </p:nvGrpSpPr>
          <p:grpSpPr>
            <a:xfrm>
              <a:off x="7162829" y="2133600"/>
              <a:ext cx="561176" cy="2267993"/>
              <a:chOff x="7034612" y="2133600"/>
              <a:chExt cx="561176" cy="2267993"/>
            </a:xfrm>
          </p:grpSpPr>
          <p:cxnSp>
            <p:nvCxnSpPr>
              <p:cNvPr id="54" name="Straight Connector 53"/>
              <p:cNvCxnSpPr/>
              <p:nvPr/>
            </p:nvCxnSpPr>
            <p:spPr bwMode="auto">
              <a:xfrm>
                <a:off x="7315200" y="2133600"/>
                <a:ext cx="0" cy="2267993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 flipH="1">
                <a:off x="7034612" y="2133600"/>
                <a:ext cx="561176" cy="0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 bwMode="auto">
              <a:xfrm flipH="1">
                <a:off x="7034612" y="4401593"/>
                <a:ext cx="561176" cy="0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7046918" y="3086411"/>
              <a:ext cx="792998" cy="470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50000"/>
                    </a:schemeClr>
                  </a:solidFill>
                </a:rPr>
                <a:t>X2.9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62001" y="3429000"/>
            <a:ext cx="916509" cy="1720225"/>
            <a:chOff x="7020726" y="2611131"/>
            <a:chExt cx="781637" cy="1738076"/>
          </a:xfrm>
        </p:grpSpPr>
        <p:grpSp>
          <p:nvGrpSpPr>
            <p:cNvPr id="59" name="Group 58"/>
            <p:cNvGrpSpPr/>
            <p:nvPr/>
          </p:nvGrpSpPr>
          <p:grpSpPr>
            <a:xfrm>
              <a:off x="7162829" y="2611131"/>
              <a:ext cx="561176" cy="1738076"/>
              <a:chOff x="7034612" y="2611131"/>
              <a:chExt cx="561176" cy="1738076"/>
            </a:xfrm>
          </p:grpSpPr>
          <p:cxnSp>
            <p:nvCxnSpPr>
              <p:cNvPr id="61" name="Straight Connector 60"/>
              <p:cNvCxnSpPr/>
              <p:nvPr/>
            </p:nvCxnSpPr>
            <p:spPr bwMode="auto">
              <a:xfrm>
                <a:off x="7315200" y="2611131"/>
                <a:ext cx="0" cy="1738076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 bwMode="auto">
              <a:xfrm flipH="1">
                <a:off x="7034612" y="2611131"/>
                <a:ext cx="561176" cy="0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 flipH="1">
                <a:off x="7034612" y="4338984"/>
                <a:ext cx="561176" cy="0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7020726" y="3172565"/>
              <a:ext cx="781637" cy="528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50000"/>
                    </a:schemeClr>
                  </a:solidFill>
                </a:rPr>
                <a:t>X3.0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017129" y="5014115"/>
            <a:ext cx="831471" cy="1236206"/>
            <a:chOff x="7130137" y="4359778"/>
            <a:chExt cx="657730" cy="1713406"/>
          </a:xfrm>
        </p:grpSpPr>
        <p:sp>
          <p:nvSpPr>
            <p:cNvPr id="40" name="Rounded Rectangle 18"/>
            <p:cNvSpPr>
              <a:spLocks noChangeArrowheads="1"/>
            </p:cNvSpPr>
            <p:nvPr/>
          </p:nvSpPr>
          <p:spPr bwMode="auto">
            <a:xfrm rot="16200000">
              <a:off x="6602299" y="4887616"/>
              <a:ext cx="1713406" cy="657730"/>
            </a:xfrm>
            <a:prstGeom prst="roundRect">
              <a:avLst>
                <a:gd name="adj" fmla="val 16667"/>
              </a:avLst>
            </a:prstGeom>
            <a:gradFill flip="none" rotWithShape="0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6000000"/>
              </a:lightRig>
            </a:scene3d>
            <a:sp3d>
              <a:bevelT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r>
                <a:rPr lang="en-US" sz="2400" dirty="0">
                  <a:solidFill>
                    <a:srgbClr val="FFFFFF"/>
                  </a:solidFill>
                </a:rPr>
                <a:t>    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 rot="16200000">
              <a:off x="6908825" y="4886227"/>
              <a:ext cx="1082348" cy="47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 smtClean="0">
                  <a:solidFill>
                    <a:srgbClr val="777777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Power-1</a:t>
              </a:r>
            </a:p>
            <a:p>
              <a:pPr algn="ctr">
                <a:defRPr/>
              </a:pPr>
              <a:r>
                <a:rPr lang="en-US" sz="1800" dirty="0" smtClean="0">
                  <a:solidFill>
                    <a:srgbClr val="777777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11000</a:t>
              </a:r>
              <a:endParaRPr lang="en-US" sz="1800" dirty="0">
                <a:solidFill>
                  <a:srgbClr val="777777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037862" y="2436433"/>
            <a:ext cx="727420" cy="3869772"/>
            <a:chOff x="8058789" y="1969233"/>
            <a:chExt cx="574034" cy="4154544"/>
          </a:xfrm>
        </p:grpSpPr>
        <p:sp>
          <p:nvSpPr>
            <p:cNvPr id="43" name="Rounded Rectangle 18"/>
            <p:cNvSpPr>
              <a:spLocks noChangeArrowheads="1"/>
            </p:cNvSpPr>
            <p:nvPr/>
          </p:nvSpPr>
          <p:spPr bwMode="auto">
            <a:xfrm rot="16200000">
              <a:off x="6268534" y="3759488"/>
              <a:ext cx="4154544" cy="574034"/>
            </a:xfrm>
            <a:prstGeom prst="roundRect">
              <a:avLst>
                <a:gd name="adj" fmla="val 16667"/>
              </a:avLst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6000000"/>
              </a:lightRig>
            </a:scene3d>
            <a:sp3d>
              <a:bevelT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r>
                <a:rPr lang="en-US" sz="2400" dirty="0">
                  <a:solidFill>
                    <a:srgbClr val="FFFFFF"/>
                  </a:solidFill>
                </a:rPr>
                <a:t>    </a:t>
              </a:r>
            </a:p>
          </p:txBody>
        </p:sp>
        <p:sp>
          <p:nvSpPr>
            <p:cNvPr id="44" name="Text Box 41"/>
            <p:cNvSpPr txBox="1">
              <a:spLocks noChangeArrowheads="1"/>
            </p:cNvSpPr>
            <p:nvPr/>
          </p:nvSpPr>
          <p:spPr bwMode="auto">
            <a:xfrm>
              <a:off x="8138480" y="2625805"/>
              <a:ext cx="372278" cy="2794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vert270" wrap="square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73"/>
                  </a:solidFill>
                  <a:latin typeface="Arial" pitchFamily="34" charset="0"/>
                  <a:cs typeface="Arial" pitchFamily="34" charset="0"/>
                </a:rPr>
                <a:t>21600</a:t>
              </a:r>
              <a:r>
                <a:rPr lang="en-US" sz="240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Appliance</a:t>
              </a:r>
              <a:r>
                <a:rPr lang="en-US" sz="2400" baseline="30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lang="en-US" sz="2400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924067" y="1944250"/>
            <a:ext cx="3029657" cy="4170915"/>
            <a:chOff x="5851903" y="1916434"/>
            <a:chExt cx="3101821" cy="3794760"/>
          </a:xfrm>
        </p:grpSpPr>
        <p:sp>
          <p:nvSpPr>
            <p:cNvPr id="46" name="Line 36"/>
            <p:cNvSpPr>
              <a:spLocks noChangeShapeType="1"/>
            </p:cNvSpPr>
            <p:nvPr/>
          </p:nvSpPr>
          <p:spPr bwMode="auto">
            <a:xfrm flipH="1" flipV="1">
              <a:off x="6624091" y="1916434"/>
              <a:ext cx="0" cy="379476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  <p:sp>
          <p:nvSpPr>
            <p:cNvPr id="47" name="Text Box 37"/>
            <p:cNvSpPr txBox="1">
              <a:spLocks noChangeArrowheads="1"/>
            </p:cNvSpPr>
            <p:nvPr/>
          </p:nvSpPr>
          <p:spPr bwMode="auto">
            <a:xfrm>
              <a:off x="5896552" y="1946292"/>
              <a:ext cx="714310" cy="372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 dirty="0" smtClean="0">
                  <a:solidFill>
                    <a:srgbClr val="000073"/>
                  </a:solidFill>
                  <a:latin typeface="Arial" charset="0"/>
                </a:rPr>
                <a:t>120-</a:t>
              </a:r>
            </a:p>
            <a:p>
              <a:pPr algn="r" eaLnBrk="1" hangingPunct="1"/>
              <a:endParaRPr lang="en-US" sz="12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000" dirty="0" smtClean="0">
                  <a:solidFill>
                    <a:srgbClr val="000073"/>
                  </a:solidFill>
                  <a:latin typeface="Arial" charset="0"/>
                </a:rPr>
                <a:t>100-</a:t>
              </a:r>
            </a:p>
            <a:p>
              <a:pPr algn="r" eaLnBrk="1" hangingPunct="1"/>
              <a:endParaRPr lang="en-US" sz="12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000" dirty="0" smtClean="0">
                  <a:solidFill>
                    <a:srgbClr val="000073"/>
                  </a:solidFill>
                  <a:latin typeface="Arial" charset="0"/>
                </a:rPr>
                <a:t>80-</a:t>
              </a:r>
              <a:endParaRPr lang="en-US" sz="20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000" dirty="0" smtClean="0">
                  <a:solidFill>
                    <a:srgbClr val="000073"/>
                  </a:solidFill>
                  <a:latin typeface="Arial" charset="0"/>
                </a:rPr>
                <a:t>60-</a:t>
              </a:r>
              <a:endParaRPr lang="en-US" sz="20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000" dirty="0" smtClean="0">
                  <a:solidFill>
                    <a:srgbClr val="000073"/>
                  </a:solidFill>
                  <a:latin typeface="Arial" charset="0"/>
                </a:rPr>
                <a:t>40-</a:t>
              </a:r>
              <a:endParaRPr lang="en-US" sz="20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2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r>
                <a:rPr lang="en-US" sz="2000" dirty="0" smtClean="0">
                  <a:solidFill>
                    <a:srgbClr val="000073"/>
                  </a:solidFill>
                  <a:latin typeface="Arial" charset="0"/>
                </a:rPr>
                <a:t>20-</a:t>
              </a:r>
              <a:endParaRPr lang="en-US" sz="2000" dirty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000" dirty="0" smtClean="0">
                <a:solidFill>
                  <a:srgbClr val="000073"/>
                </a:solidFill>
                <a:latin typeface="Arial" charset="0"/>
              </a:endParaRPr>
            </a:p>
            <a:p>
              <a:pPr algn="r" eaLnBrk="1" hangingPunct="1"/>
              <a:endParaRPr lang="en-US" sz="1000" dirty="0">
                <a:solidFill>
                  <a:srgbClr val="000073"/>
                </a:solidFill>
                <a:latin typeface="Arial" charset="0"/>
              </a:endParaRPr>
            </a:p>
          </p:txBody>
        </p:sp>
        <p:sp>
          <p:nvSpPr>
            <p:cNvPr id="48" name="Line 38"/>
            <p:cNvSpPr>
              <a:spLocks noChangeShapeType="1"/>
            </p:cNvSpPr>
            <p:nvPr/>
          </p:nvSpPr>
          <p:spPr bwMode="auto">
            <a:xfrm flipV="1">
              <a:off x="6622004" y="5700609"/>
              <a:ext cx="233172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  <p:sp>
          <p:nvSpPr>
            <p:cNvPr id="49" name="Text Box 35"/>
            <p:cNvSpPr txBox="1">
              <a:spLocks noChangeArrowheads="1"/>
            </p:cNvSpPr>
            <p:nvPr/>
          </p:nvSpPr>
          <p:spPr bwMode="auto">
            <a:xfrm rot="16200000">
              <a:off x="5277096" y="3724234"/>
              <a:ext cx="1457452" cy="30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73"/>
                  </a:solidFill>
                  <a:latin typeface="Arial" charset="0"/>
                </a:rPr>
                <a:t>Gbps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934200" y="2436433"/>
            <a:ext cx="923651" cy="2532974"/>
            <a:chOff x="6971362" y="2133600"/>
            <a:chExt cx="923651" cy="2267993"/>
          </a:xfrm>
        </p:grpSpPr>
        <p:grpSp>
          <p:nvGrpSpPr>
            <p:cNvPr id="65" name="Group 64"/>
            <p:cNvGrpSpPr/>
            <p:nvPr/>
          </p:nvGrpSpPr>
          <p:grpSpPr>
            <a:xfrm>
              <a:off x="7162829" y="2133600"/>
              <a:ext cx="561176" cy="2267993"/>
              <a:chOff x="7034612" y="2133600"/>
              <a:chExt cx="561176" cy="2267993"/>
            </a:xfrm>
          </p:grpSpPr>
          <p:cxnSp>
            <p:nvCxnSpPr>
              <p:cNvPr id="67" name="Straight Connector 66"/>
              <p:cNvCxnSpPr/>
              <p:nvPr/>
            </p:nvCxnSpPr>
            <p:spPr bwMode="auto">
              <a:xfrm>
                <a:off x="7315200" y="2133600"/>
                <a:ext cx="0" cy="2267993"/>
              </a:xfrm>
              <a:prstGeom prst="line">
                <a:avLst/>
              </a:prstGeom>
              <a:ln w="76200">
                <a:solidFill>
                  <a:schemeClr val="accent4"/>
                </a:solidFill>
                <a:headEnd type="none" w="med" len="med"/>
                <a:tailEnd type="none" w="med" len="me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auto">
              <a:xfrm flipH="1">
                <a:off x="7034612" y="2133600"/>
                <a:ext cx="561176" cy="0"/>
              </a:xfrm>
              <a:prstGeom prst="line">
                <a:avLst/>
              </a:prstGeom>
              <a:ln w="76200">
                <a:solidFill>
                  <a:schemeClr val="accent4"/>
                </a:solidFill>
                <a:headEnd type="none" w="med" len="med"/>
                <a:tailEnd type="none" w="med" len="me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auto">
              <a:xfrm flipH="1">
                <a:off x="7034612" y="4401593"/>
                <a:ext cx="561176" cy="0"/>
              </a:xfrm>
              <a:prstGeom prst="line">
                <a:avLst/>
              </a:prstGeom>
              <a:ln w="76200">
                <a:solidFill>
                  <a:schemeClr val="accent4"/>
                </a:solidFill>
                <a:headEnd type="none" w="med" len="med"/>
                <a:tailEnd type="none" w="med" len="me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6971362" y="3048001"/>
              <a:ext cx="923651" cy="442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50000"/>
                    </a:schemeClr>
                  </a:solidFill>
                </a:rPr>
                <a:t>X3.7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70" name="Rectangle 69"/>
          <p:cNvSpPr/>
          <p:nvPr/>
        </p:nvSpPr>
        <p:spPr bwMode="auto">
          <a:xfrm>
            <a:off x="6324601" y="6122529"/>
            <a:ext cx="2819400" cy="28098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 dirty="0">
              <a:latin typeface="Arial" pitchFamily="34" charset="0"/>
              <a:cs typeface="Arial" charset="0"/>
            </a:endParaRPr>
          </a:p>
        </p:txBody>
      </p:sp>
      <p:sp>
        <p:nvSpPr>
          <p:cNvPr id="71" name="TextBox 131"/>
          <p:cNvSpPr txBox="1">
            <a:spLocks noChangeArrowheads="1"/>
          </p:cNvSpPr>
          <p:nvPr/>
        </p:nvSpPr>
        <p:spPr bwMode="auto">
          <a:xfrm>
            <a:off x="6621546" y="6306979"/>
            <a:ext cx="25224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marL="115888" indent="-115888" eaLnBrk="1" hangingPunct="1"/>
            <a:r>
              <a:rPr lang="en-US" sz="1000" b="0" dirty="0" smtClean="0">
                <a:solidFill>
                  <a:srgbClr val="4E4E4E"/>
                </a:solidFill>
              </a:rPr>
              <a:t>* With Security Acceleration Module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73082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Capacity…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29862" y="1143000"/>
            <a:ext cx="8785538" cy="2286000"/>
            <a:chOff x="129862" y="1143000"/>
            <a:chExt cx="8785538" cy="2286000"/>
          </a:xfrm>
        </p:grpSpPr>
        <p:grpSp>
          <p:nvGrpSpPr>
            <p:cNvPr id="11" name="Group 10"/>
            <p:cNvGrpSpPr/>
            <p:nvPr/>
          </p:nvGrpSpPr>
          <p:grpSpPr>
            <a:xfrm>
              <a:off x="1652587" y="1143000"/>
              <a:ext cx="7262813" cy="2286000"/>
              <a:chOff x="1652587" y="1143000"/>
              <a:chExt cx="7262813" cy="1424409"/>
            </a:xfrm>
          </p:grpSpPr>
          <p:sp>
            <p:nvSpPr>
              <p:cNvPr id="33" name="Rounded Rectangle 18"/>
              <p:cNvSpPr>
                <a:spLocks noChangeArrowheads="1"/>
              </p:cNvSpPr>
              <p:nvPr/>
            </p:nvSpPr>
            <p:spPr bwMode="auto">
              <a:xfrm>
                <a:off x="1652587" y="1143000"/>
                <a:ext cx="2151063" cy="1424409"/>
              </a:xfrm>
              <a:prstGeom prst="roundRect">
                <a:avLst>
                  <a:gd name="adj" fmla="val 6640"/>
                </a:avLst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82880" tIns="91440" rIns="182880" bIns="91440" anchor="ctr">
                <a:noAutofit/>
              </a:bodyPr>
              <a:lstStyle/>
              <a:p>
                <a:pPr algn="ctr"/>
                <a:r>
                  <a:rPr lang="en-US" sz="240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Connection Capacity</a:t>
                </a:r>
              </a:p>
            </p:txBody>
          </p:sp>
          <p:sp>
            <p:nvSpPr>
              <p:cNvPr id="34" name="Rounded Rectangle 18"/>
              <p:cNvSpPr>
                <a:spLocks noChangeArrowheads="1"/>
              </p:cNvSpPr>
              <p:nvPr/>
            </p:nvSpPr>
            <p:spPr bwMode="auto">
              <a:xfrm>
                <a:off x="3884613" y="1143001"/>
                <a:ext cx="5030787" cy="1424353"/>
              </a:xfrm>
              <a:prstGeom prst="roundRect">
                <a:avLst>
                  <a:gd name="adj" fmla="val 6639"/>
                </a:avLst>
              </a:prstGeom>
              <a:solidFill>
                <a:schemeClr val="bg1">
                  <a:lumMod val="85000"/>
                </a:schemeClr>
              </a:solidFill>
              <a:ln w="19050" algn="ctr">
                <a:solidFill>
                  <a:schemeClr val="tx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tIns="0" rIns="2377440" anchor="ctr"/>
              <a:lstStyle/>
              <a:p>
                <a:pPr marL="228600">
                  <a:spcAft>
                    <a:spcPct val="15000"/>
                  </a:spcAft>
                  <a:buClr>
                    <a:srgbClr val="71A0BF"/>
                  </a:buClr>
                  <a:buSzPct val="80000"/>
                  <a:tabLst>
                    <a:tab pos="3200400" algn="l"/>
                  </a:tabLst>
                  <a:defRPr/>
                </a:pPr>
                <a:r>
                  <a:rPr lang="en-US" sz="2400" dirty="0" smtClean="0">
                    <a:solidFill>
                      <a:srgbClr val="4E4E4E"/>
                    </a:solidFill>
                  </a:rPr>
                  <a:t>Over 5 </a:t>
                </a:r>
                <a:r>
                  <a:rPr lang="en-US" sz="2400" dirty="0">
                    <a:solidFill>
                      <a:srgbClr val="4E4E4E"/>
                    </a:solidFill>
                  </a:rPr>
                  <a:t>million concurrent connections</a:t>
                </a:r>
                <a:r>
                  <a:rPr lang="en-US" sz="2400" dirty="0" smtClean="0">
                    <a:solidFill>
                      <a:srgbClr val="4E4E4E"/>
                    </a:solidFill>
                  </a:rPr>
                  <a:t>*</a:t>
                </a:r>
                <a:endParaRPr lang="en-US" sz="2400" dirty="0">
                  <a:solidFill>
                    <a:srgbClr val="4E4E4E"/>
                  </a:solidFill>
                </a:endParaRPr>
              </a:p>
            </p:txBody>
          </p:sp>
        </p:grpSp>
        <p:pic>
          <p:nvPicPr>
            <p:cNvPr id="7172" name="Picture 4" descr="C:\WORKING IN PROGRESS\Endpoint\PowerPoint Presentation\scalab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62" y="1390613"/>
              <a:ext cx="1427361" cy="1657387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3859090" y="3083417"/>
              <a:ext cx="24689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>
                  <a:solidFill>
                    <a:srgbClr val="4E4E4E"/>
                  </a:solidFill>
                </a:rPr>
                <a:t>* With Memory </a:t>
              </a:r>
              <a:r>
                <a:rPr lang="en-US" sz="1100" b="0" dirty="0">
                  <a:solidFill>
                    <a:srgbClr val="4E4E4E"/>
                  </a:solidFill>
                </a:rPr>
                <a:t>U</a:t>
              </a:r>
              <a:r>
                <a:rPr lang="en-US" sz="1100" b="0" dirty="0" smtClean="0">
                  <a:solidFill>
                    <a:srgbClr val="4E4E4E"/>
                  </a:solidFill>
                </a:rPr>
                <a:t>pgrade &amp; GAiA OS </a:t>
              </a:r>
              <a:endParaRPr lang="en-US" sz="1100" b="0" dirty="0">
                <a:solidFill>
                  <a:srgbClr val="4E4E4E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477001" y="1143001"/>
              <a:ext cx="2362199" cy="2057399"/>
              <a:chOff x="4495801" y="304800"/>
              <a:chExt cx="2362199" cy="2057399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4495801" y="418102"/>
                <a:ext cx="2362199" cy="1944097"/>
              </a:xfrm>
              <a:prstGeom prst="roundRect">
                <a:avLst/>
              </a:prstGeom>
              <a:solidFill>
                <a:schemeClr val="bg1"/>
              </a:solidFill>
              <a:ln w="12700" algn="ctr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extLst/>
            </p:spPr>
            <p:txBody>
              <a:bodyPr lIns="228600" rIns="228600" rtlCol="0" anchor="ctr"/>
              <a:lstStyle/>
              <a:p>
                <a:pPr marL="228600" indent="-228600" algn="ctr">
                  <a:spcBef>
                    <a:spcPts val="600"/>
                  </a:spcBef>
                  <a:spcAft>
                    <a:spcPts val="0"/>
                  </a:spcAft>
                  <a:buSzPct val="115000"/>
                  <a:buChar char="§"/>
                </a:pPr>
                <a:endParaRPr lang="en-US" sz="2000" dirty="0"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4587658" y="304800"/>
                <a:ext cx="2194142" cy="1881533"/>
                <a:chOff x="9140666" y="1001029"/>
                <a:chExt cx="2989574" cy="3578009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0201448" y="3382068"/>
                  <a:ext cx="786724" cy="1196970"/>
                  <a:chOff x="1057449" y="4693920"/>
                  <a:chExt cx="786724" cy="1196970"/>
                </a:xfrm>
              </p:grpSpPr>
              <p:sp>
                <p:nvSpPr>
                  <p:cNvPr id="16" name="Rounded Rectangle 18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850841" y="5005566"/>
                    <a:ext cx="1196970" cy="573678"/>
                  </a:xfrm>
                  <a:prstGeom prst="roundRect">
                    <a:avLst>
                      <a:gd name="adj" fmla="val 16667"/>
                    </a:avLst>
                  </a:prstGeom>
                  <a:gradFill flip="none" rotWithShape="0">
                    <a:gsLst>
                      <a:gs pos="0">
                        <a:schemeClr val="bg2">
                          <a:lumMod val="40000"/>
                          <a:lumOff val="6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40000"/>
                          <a:lumOff val="6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40000"/>
                          <a:lumOff val="6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n>
                    <a:headEnd/>
                    <a:tailEnd/>
                  </a:ln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6000000"/>
                    </a:lightRig>
                  </a:scene3d>
                  <a:sp3d>
                    <a:bevelT w="63500" h="25400"/>
                  </a:sp3d>
                  <a:extLst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anchor="ctr"/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73"/>
                      </a:buClr>
                      <a:buSzPct val="65000"/>
                    </a:pPr>
                    <a:r>
                      <a:rPr lang="en-US" sz="1200" dirty="0">
                        <a:solidFill>
                          <a:srgbClr val="FFFFFF"/>
                        </a:solidFill>
                      </a:rPr>
                      <a:t>    </a:t>
                    </a:r>
                  </a:p>
                </p:txBody>
              </p:sp>
              <p:sp>
                <p:nvSpPr>
                  <p:cNvPr id="17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7449" y="4712085"/>
                    <a:ext cx="786724" cy="760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UTM-1</a:t>
                    </a:r>
                  </a:p>
                  <a:p>
                    <a:pPr algn="ctr">
                      <a:defRPr/>
                    </a:pPr>
                    <a:r>
                      <a:rPr lang="en-US" sz="1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3070</a:t>
                    </a:r>
                    <a:endParaRPr lang="en-US" sz="1000" dirty="0">
                      <a:solidFill>
                        <a:schemeClr val="accent6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11234741" y="1725553"/>
                  <a:ext cx="573087" cy="2853485"/>
                  <a:chOff x="2090742" y="2849860"/>
                  <a:chExt cx="573087" cy="3041029"/>
                </a:xfrm>
              </p:grpSpPr>
              <p:sp>
                <p:nvSpPr>
                  <p:cNvPr id="20" name="Rounded Rectangle 18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856771" y="4083831"/>
                    <a:ext cx="3041029" cy="573087"/>
                  </a:xfrm>
                  <a:prstGeom prst="roundRect">
                    <a:avLst>
                      <a:gd name="adj" fmla="val 16667"/>
                    </a:avLst>
                  </a:prstGeom>
                  <a:gradFill flip="none" rotWithShape="0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n>
                    <a:headEnd/>
                    <a:tailEnd/>
                  </a:ln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6000000"/>
                    </a:lightRig>
                  </a:scene3d>
                  <a:sp3d>
                    <a:bevelT w="63500" h="25400"/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anchor="ctr"/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73"/>
                      </a:buClr>
                      <a:buSzPct val="65000"/>
                    </a:pPr>
                    <a:r>
                      <a:rPr lang="en-US" sz="1200" dirty="0">
                        <a:solidFill>
                          <a:srgbClr val="FFFFFF"/>
                        </a:solidFill>
                      </a:rPr>
                      <a:t>    </a:t>
                    </a:r>
                  </a:p>
                </p:txBody>
              </p:sp>
              <p:sp>
                <p:nvSpPr>
                  <p:cNvPr id="21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3003" y="3026263"/>
                    <a:ext cx="503223" cy="26989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vert270" wrap="squar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200" dirty="0" smtClean="0">
                        <a:solidFill>
                          <a:srgbClr val="000073"/>
                        </a:solidFill>
                        <a:latin typeface="Arial" pitchFamily="34" charset="0"/>
                        <a:cs typeface="Arial" pitchFamily="34" charset="0"/>
                      </a:rPr>
                      <a:t>12200</a:t>
                    </a:r>
                    <a:r>
                      <a:rPr lang="en-US" sz="1200" dirty="0" smtClean="0">
                        <a:solidFill>
                          <a:srgbClr val="4E4E4E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sz="1200" dirty="0" smtClean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rPr>
                      <a:t>Appliance</a:t>
                    </a:r>
                    <a:endParaRPr lang="en-US" sz="120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9140666" y="1001029"/>
                  <a:ext cx="2989574" cy="3398311"/>
                  <a:chOff x="-3333" y="2312881"/>
                  <a:chExt cx="2989574" cy="3398311"/>
                </a:xfrm>
              </p:grpSpPr>
              <p:sp>
                <p:nvSpPr>
                  <p:cNvPr id="23" name="Line 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55535" y="3137689"/>
                    <a:ext cx="0" cy="2573503"/>
                  </a:xfrm>
                  <a:prstGeom prst="line">
                    <a:avLst/>
                  </a:prstGeom>
                  <a:noFill/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00" dirty="0">
                      <a:solidFill>
                        <a:srgbClr val="4E4E4E"/>
                      </a:solidFill>
                    </a:endParaRPr>
                  </a:p>
                </p:txBody>
              </p:sp>
              <p:sp>
                <p:nvSpPr>
                  <p:cNvPr id="24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773" y="2312881"/>
                    <a:ext cx="437350" cy="32190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9pPr>
                  </a:lstStyle>
                  <a:p>
                    <a:pPr algn="r" eaLnBrk="1" hangingPunct="1"/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 smtClean="0">
                        <a:solidFill>
                          <a:srgbClr val="000073"/>
                        </a:solidFill>
                        <a:latin typeface="Arial" charset="0"/>
                      </a:rPr>
                      <a:t>3-</a:t>
                    </a:r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 smtClean="0">
                        <a:solidFill>
                          <a:srgbClr val="000073"/>
                        </a:solidFill>
                        <a:latin typeface="Arial" charset="0"/>
                      </a:rPr>
                      <a:t>2-</a:t>
                    </a:r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 smtClean="0">
                        <a:solidFill>
                          <a:srgbClr val="000073"/>
                        </a:solidFill>
                        <a:latin typeface="Arial" charset="0"/>
                      </a:rPr>
                      <a:t>1-</a:t>
                    </a:r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>
                        <a:solidFill>
                          <a:srgbClr val="000073"/>
                        </a:solidFill>
                        <a:latin typeface="Arial" charset="0"/>
                      </a:rPr>
                      <a:t>0-</a:t>
                    </a:r>
                  </a:p>
                </p:txBody>
              </p:sp>
              <p:sp>
                <p:nvSpPr>
                  <p:cNvPr id="25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54521" y="5700609"/>
                    <a:ext cx="233172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00" dirty="0">
                      <a:solidFill>
                        <a:srgbClr val="4E4E4E"/>
                      </a:solidFill>
                    </a:endParaRPr>
                  </a:p>
                </p:txBody>
              </p:sp>
              <p:sp>
                <p:nvSpPr>
                  <p:cNvPr id="26" name="Text Box 35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574802" y="4148786"/>
                    <a:ext cx="1457452" cy="3145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900" dirty="0" smtClean="0">
                        <a:solidFill>
                          <a:srgbClr val="000073"/>
                        </a:solidFill>
                        <a:latin typeface="Arial" charset="0"/>
                      </a:rPr>
                      <a:t>Million</a:t>
                    </a:r>
                    <a:endParaRPr lang="en-US" sz="900" dirty="0">
                      <a:solidFill>
                        <a:srgbClr val="000073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10286999" y="1725553"/>
                  <a:ext cx="561205" cy="1568785"/>
                  <a:chOff x="7162800" y="2399933"/>
                  <a:chExt cx="561205" cy="2001660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7162829" y="2399933"/>
                    <a:ext cx="561176" cy="2001660"/>
                    <a:chOff x="7034612" y="2399933"/>
                    <a:chExt cx="561176" cy="2001660"/>
                  </a:xfrm>
                </p:grpSpPr>
                <p:cxnSp>
                  <p:nvCxnSpPr>
                    <p:cNvPr id="30" name="Straight Connector 29"/>
                    <p:cNvCxnSpPr/>
                    <p:nvPr/>
                  </p:nvCxnSpPr>
                  <p:spPr bwMode="auto">
                    <a:xfrm>
                      <a:off x="7315201" y="2399933"/>
                      <a:ext cx="0" cy="200166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/>
                    <p:cNvCxnSpPr/>
                    <p:nvPr/>
                  </p:nvCxnSpPr>
                  <p:spPr bwMode="auto">
                    <a:xfrm flipH="1">
                      <a:off x="7034612" y="2399933"/>
                      <a:ext cx="561176" cy="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 bwMode="auto">
                    <a:xfrm flipH="1">
                      <a:off x="7034612" y="4401593"/>
                      <a:ext cx="561176" cy="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162800" y="3132269"/>
                    <a:ext cx="522444" cy="7467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x3</a:t>
                    </a:r>
                  </a:p>
                </p:txBody>
              </p:sp>
            </p:grpSp>
          </p:grpSp>
          <p:sp>
            <p:nvSpPr>
              <p:cNvPr id="5" name="Rectangle 4"/>
              <p:cNvSpPr/>
              <p:nvPr/>
            </p:nvSpPr>
            <p:spPr bwMode="auto">
              <a:xfrm>
                <a:off x="5071222" y="2104578"/>
                <a:ext cx="1634378" cy="181422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228600" rIns="228600" rtlCol="0" anchor="ctr"/>
              <a:lstStyle/>
              <a:p>
                <a:pPr marL="228600" indent="-228600" algn="ctr">
                  <a:spcBef>
                    <a:spcPts val="600"/>
                  </a:spcBef>
                  <a:spcAft>
                    <a:spcPts val="0"/>
                  </a:spcAft>
                  <a:buSzPct val="115000"/>
                  <a:buChar char="§"/>
                </a:pPr>
                <a:endParaRPr lang="en-US" sz="2000" dirty="0">
                  <a:latin typeface="Arial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04801" y="3657600"/>
            <a:ext cx="8610599" cy="2296970"/>
            <a:chOff x="304801" y="3657600"/>
            <a:chExt cx="8610599" cy="229697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4801" y="4079369"/>
              <a:ext cx="1274960" cy="1681951"/>
            </a:xfrm>
            <a:prstGeom prst="rect">
              <a:avLst/>
            </a:prstGeom>
            <a:noFill/>
          </p:spPr>
        </p:pic>
        <p:grpSp>
          <p:nvGrpSpPr>
            <p:cNvPr id="9" name="Group 8"/>
            <p:cNvGrpSpPr/>
            <p:nvPr/>
          </p:nvGrpSpPr>
          <p:grpSpPr>
            <a:xfrm>
              <a:off x="1652587" y="3657600"/>
              <a:ext cx="7262813" cy="2296970"/>
              <a:chOff x="1652587" y="2717800"/>
              <a:chExt cx="7262813" cy="1424409"/>
            </a:xfrm>
          </p:grpSpPr>
          <p:sp>
            <p:nvSpPr>
              <p:cNvPr id="32" name="Rounded Rectangle 18"/>
              <p:cNvSpPr>
                <a:spLocks noChangeArrowheads="1"/>
              </p:cNvSpPr>
              <p:nvPr/>
            </p:nvSpPr>
            <p:spPr bwMode="auto">
              <a:xfrm>
                <a:off x="1652587" y="2717800"/>
                <a:ext cx="2151063" cy="1424409"/>
              </a:xfrm>
              <a:prstGeom prst="roundRect">
                <a:avLst>
                  <a:gd name="adj" fmla="val 6640"/>
                </a:avLst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82880" tIns="91440" rIns="182880" bIns="91440" anchor="ctr">
                <a:no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Session </a:t>
                </a:r>
                <a:endParaRPr lang="en-US" sz="2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40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Rate</a:t>
                </a:r>
              </a:p>
            </p:txBody>
          </p:sp>
          <p:sp>
            <p:nvSpPr>
              <p:cNvPr id="35" name="Rounded Rectangle 18"/>
              <p:cNvSpPr>
                <a:spLocks noChangeArrowheads="1"/>
              </p:cNvSpPr>
              <p:nvPr/>
            </p:nvSpPr>
            <p:spPr bwMode="auto">
              <a:xfrm>
                <a:off x="3884613" y="2717801"/>
                <a:ext cx="5030787" cy="1424353"/>
              </a:xfrm>
              <a:prstGeom prst="roundRect">
                <a:avLst>
                  <a:gd name="adj" fmla="val 6639"/>
                </a:avLst>
              </a:prstGeom>
              <a:solidFill>
                <a:schemeClr val="bg1">
                  <a:lumMod val="85000"/>
                </a:schemeClr>
              </a:solidFill>
              <a:ln w="19050" algn="ctr">
                <a:solidFill>
                  <a:schemeClr val="tx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rIns="2286000" anchor="ctr"/>
              <a:lstStyle/>
              <a:p>
                <a:pPr marL="228600">
                  <a:spcAft>
                    <a:spcPct val="15000"/>
                  </a:spcAft>
                  <a:buClr>
                    <a:srgbClr val="71A0BF"/>
                  </a:buClr>
                  <a:buSzPct val="80000"/>
                  <a:defRPr/>
                </a:pPr>
                <a:r>
                  <a:rPr lang="en-US" sz="2400" dirty="0">
                    <a:solidFill>
                      <a:srgbClr val="4E4E4E"/>
                    </a:solidFill>
                  </a:rPr>
                  <a:t>Up to </a:t>
                </a:r>
                <a:r>
                  <a:rPr lang="en-US" sz="2400" dirty="0" smtClean="0">
                    <a:solidFill>
                      <a:srgbClr val="4E4E4E"/>
                    </a:solidFill>
                  </a:rPr>
                  <a:t>300K </a:t>
                </a:r>
                <a:r>
                  <a:rPr lang="en-US" sz="2400" dirty="0">
                    <a:solidFill>
                      <a:srgbClr val="4E4E4E"/>
                    </a:solidFill>
                  </a:rPr>
                  <a:t>connections per second</a:t>
                </a:r>
                <a:endParaRPr lang="en-US" sz="1800" dirty="0">
                  <a:solidFill>
                    <a:srgbClr val="4E4E4E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477001" y="3733800"/>
              <a:ext cx="2362200" cy="2020297"/>
              <a:chOff x="4495801" y="304800"/>
              <a:chExt cx="2362200" cy="2020297"/>
            </a:xfrm>
          </p:grpSpPr>
          <p:sp>
            <p:nvSpPr>
              <p:cNvPr id="38" name="Rounded Rectangle 37"/>
              <p:cNvSpPr/>
              <p:nvPr/>
            </p:nvSpPr>
            <p:spPr bwMode="auto">
              <a:xfrm>
                <a:off x="4495801" y="381000"/>
                <a:ext cx="2362200" cy="1944097"/>
              </a:xfrm>
              <a:prstGeom prst="roundRect">
                <a:avLst/>
              </a:prstGeom>
              <a:solidFill>
                <a:schemeClr val="bg1"/>
              </a:solidFill>
              <a:ln w="12700" algn="ctr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extLst/>
            </p:spPr>
            <p:txBody>
              <a:bodyPr lIns="228600" rIns="228600" rtlCol="0" anchor="ctr"/>
              <a:lstStyle/>
              <a:p>
                <a:pPr marL="228600" indent="-228600" algn="ctr">
                  <a:spcBef>
                    <a:spcPts val="600"/>
                  </a:spcBef>
                  <a:spcAft>
                    <a:spcPts val="0"/>
                  </a:spcAft>
                  <a:buSzPct val="115000"/>
                  <a:buChar char="§"/>
                </a:pPr>
                <a:endParaRPr lang="en-US" sz="2000" dirty="0"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519103" y="304800"/>
                <a:ext cx="2262698" cy="1881532"/>
                <a:chOff x="9047257" y="1001029"/>
                <a:chExt cx="3082983" cy="3578008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10059476" y="3112586"/>
                  <a:ext cx="928693" cy="1466448"/>
                  <a:chOff x="915477" y="4424438"/>
                  <a:chExt cx="928693" cy="1466448"/>
                </a:xfrm>
              </p:grpSpPr>
              <p:sp>
                <p:nvSpPr>
                  <p:cNvPr id="56" name="Rounded Rectangle 18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663583" y="4818304"/>
                    <a:ext cx="1466448" cy="678716"/>
                  </a:xfrm>
                  <a:prstGeom prst="roundRect">
                    <a:avLst>
                      <a:gd name="adj" fmla="val 16667"/>
                    </a:avLst>
                  </a:prstGeom>
                  <a:gradFill flip="none" rotWithShape="0">
                    <a:gsLst>
                      <a:gs pos="0">
                        <a:schemeClr val="bg2">
                          <a:lumMod val="40000"/>
                          <a:lumOff val="6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40000"/>
                          <a:lumOff val="6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40000"/>
                          <a:lumOff val="6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n>
                    <a:headEnd/>
                    <a:tailEnd/>
                  </a:ln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6000000"/>
                    </a:lightRig>
                  </a:scene3d>
                  <a:sp3d>
                    <a:bevelT w="63500" h="25400"/>
                  </a:sp3d>
                  <a:extLst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anchor="ctr"/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73"/>
                      </a:buClr>
                      <a:buSzPct val="65000"/>
                    </a:pPr>
                    <a:r>
                      <a:rPr lang="en-US" sz="1200" dirty="0">
                        <a:solidFill>
                          <a:srgbClr val="FFFFFF"/>
                        </a:solidFill>
                      </a:rPr>
                      <a:t>    </a:t>
                    </a:r>
                  </a:p>
                </p:txBody>
              </p:sp>
              <p:sp>
                <p:nvSpPr>
                  <p:cNvPr id="57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5477" y="4712084"/>
                    <a:ext cx="928693" cy="760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Power-1</a:t>
                    </a:r>
                  </a:p>
                  <a:p>
                    <a:pPr algn="ctr">
                      <a:defRPr/>
                    </a:pPr>
                    <a:r>
                      <a:rPr lang="en-US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11000</a:t>
                    </a:r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11234738" y="1849066"/>
                  <a:ext cx="573087" cy="2729971"/>
                  <a:chOff x="2090739" y="2981491"/>
                  <a:chExt cx="573087" cy="2909397"/>
                </a:xfrm>
              </p:grpSpPr>
              <p:sp>
                <p:nvSpPr>
                  <p:cNvPr id="54" name="Rounded Rectangle 18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22584" y="4149646"/>
                    <a:ext cx="2909397" cy="573087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3"/>
                  </a:solidFill>
                  <a:ln>
                    <a:headEnd/>
                    <a:tailEnd/>
                  </a:ln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6000000"/>
                    </a:lightRig>
                  </a:scene3d>
                  <a:sp3d>
                    <a:bevelT w="63500" h="25400"/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anchor="ctr"/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000073"/>
                      </a:buClr>
                      <a:buSzPct val="65000"/>
                    </a:pPr>
                    <a:r>
                      <a:rPr lang="en-US" sz="1200" dirty="0">
                        <a:solidFill>
                          <a:srgbClr val="FFFFFF"/>
                        </a:solidFill>
                      </a:rPr>
                      <a:t>    </a:t>
                    </a:r>
                  </a:p>
                </p:txBody>
              </p:sp>
              <p:sp>
                <p:nvSpPr>
                  <p:cNvPr id="55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9468" y="3026263"/>
                    <a:ext cx="251612" cy="26989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vert270" wrap="square" lIns="0" tIns="0" rIns="0" bIns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200" dirty="0" smtClean="0">
                        <a:solidFill>
                          <a:srgbClr val="000073"/>
                        </a:solidFill>
                        <a:latin typeface="Arial" pitchFamily="34" charset="0"/>
                        <a:cs typeface="Arial" pitchFamily="34" charset="0"/>
                      </a:rPr>
                      <a:t>21400 </a:t>
                    </a:r>
                    <a:r>
                      <a:rPr lang="en-US" sz="1200" dirty="0" smtClean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rPr>
                      <a:t>Appliance*</a:t>
                    </a:r>
                    <a:endParaRPr lang="en-US" sz="120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9047257" y="1001029"/>
                  <a:ext cx="3082983" cy="3398311"/>
                  <a:chOff x="-96742" y="2312881"/>
                  <a:chExt cx="3082983" cy="3398311"/>
                </a:xfrm>
              </p:grpSpPr>
              <p:sp>
                <p:nvSpPr>
                  <p:cNvPr id="50" name="Line 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55535" y="3137689"/>
                    <a:ext cx="0" cy="2573503"/>
                  </a:xfrm>
                  <a:prstGeom prst="line">
                    <a:avLst/>
                  </a:prstGeom>
                  <a:noFill/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00" dirty="0">
                      <a:solidFill>
                        <a:srgbClr val="4E4E4E"/>
                      </a:solidFill>
                    </a:endParaRPr>
                  </a:p>
                </p:txBody>
              </p:sp>
              <p:sp>
                <p:nvSpPr>
                  <p:cNvPr id="51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017" y="2312881"/>
                    <a:ext cx="636107" cy="31897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9pPr>
                  </a:lstStyle>
                  <a:p>
                    <a:pPr algn="r" eaLnBrk="1" hangingPunct="1"/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 smtClean="0">
                        <a:solidFill>
                          <a:srgbClr val="000073"/>
                        </a:solidFill>
                        <a:latin typeface="Arial" charset="0"/>
                      </a:rPr>
                      <a:t>300-</a:t>
                    </a:r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 smtClean="0">
                        <a:solidFill>
                          <a:srgbClr val="000073"/>
                        </a:solidFill>
                        <a:latin typeface="Arial" charset="0"/>
                      </a:rPr>
                      <a:t>200-</a:t>
                    </a:r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 smtClean="0">
                        <a:solidFill>
                          <a:srgbClr val="000073"/>
                        </a:solidFill>
                        <a:latin typeface="Arial" charset="0"/>
                      </a:rPr>
                      <a:t>100-</a:t>
                    </a:r>
                    <a:endParaRPr lang="en-US" sz="11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endParaRPr lang="en-US" sz="1200" dirty="0">
                      <a:solidFill>
                        <a:srgbClr val="000073"/>
                      </a:solidFill>
                      <a:latin typeface="Arial" charset="0"/>
                    </a:endParaRPr>
                  </a:p>
                  <a:p>
                    <a:pPr algn="r" eaLnBrk="1" hangingPunct="1"/>
                    <a:r>
                      <a:rPr lang="en-US" sz="1100" dirty="0">
                        <a:solidFill>
                          <a:srgbClr val="000073"/>
                        </a:solidFill>
                        <a:latin typeface="Arial" charset="0"/>
                      </a:rPr>
                      <a:t>0-</a:t>
                    </a:r>
                  </a:p>
                </p:txBody>
              </p:sp>
              <p:sp>
                <p:nvSpPr>
                  <p:cNvPr id="52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54521" y="5700609"/>
                    <a:ext cx="233172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600" dirty="0">
                      <a:solidFill>
                        <a:srgbClr val="4E4E4E"/>
                      </a:solidFill>
                    </a:endParaRPr>
                  </a:p>
                </p:txBody>
              </p:sp>
              <p:sp>
                <p:nvSpPr>
                  <p:cNvPr id="53" name="Text Box 35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855404" y="4215254"/>
                    <a:ext cx="1831837" cy="3145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000" b="1">
                        <a:solidFill>
                          <a:schemeClr val="tx1"/>
                        </a:solidFill>
                        <a:latin typeface="Helvetica" pitchFamily="34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900" dirty="0" smtClean="0">
                        <a:solidFill>
                          <a:srgbClr val="000073"/>
                        </a:solidFill>
                        <a:latin typeface="Arial" charset="0"/>
                      </a:rPr>
                      <a:t>Conn/Sec (k)</a:t>
                    </a:r>
                    <a:endParaRPr lang="en-US" sz="900" dirty="0">
                      <a:solidFill>
                        <a:srgbClr val="000073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10286999" y="1891079"/>
                  <a:ext cx="561205" cy="1148975"/>
                  <a:chOff x="7162800" y="2611131"/>
                  <a:chExt cx="561205" cy="1466011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7162829" y="2611131"/>
                    <a:ext cx="561176" cy="1466011"/>
                    <a:chOff x="7034612" y="2611131"/>
                    <a:chExt cx="561176" cy="1466011"/>
                  </a:xfrm>
                </p:grpSpPr>
                <p:cxnSp>
                  <p:nvCxnSpPr>
                    <p:cNvPr id="47" name="Straight Connector 46"/>
                    <p:cNvCxnSpPr/>
                    <p:nvPr/>
                  </p:nvCxnSpPr>
                  <p:spPr bwMode="auto">
                    <a:xfrm>
                      <a:off x="7302347" y="2611131"/>
                      <a:ext cx="25705" cy="1466011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3">
                      <a:schemeClr val="accent3"/>
                    </a:lnRef>
                    <a:fillRef idx="0">
                      <a:schemeClr val="accent3"/>
                    </a:fillRef>
                    <a:effectRef idx="2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/>
                    <p:cNvCxnSpPr/>
                    <p:nvPr/>
                  </p:nvCxnSpPr>
                  <p:spPr bwMode="auto">
                    <a:xfrm flipH="1">
                      <a:off x="7034612" y="2611131"/>
                      <a:ext cx="561176" cy="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3">
                      <a:schemeClr val="accent3"/>
                    </a:lnRef>
                    <a:fillRef idx="0">
                      <a:schemeClr val="accent3"/>
                    </a:fillRef>
                    <a:effectRef idx="2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/>
                    <p:cNvCxnSpPr/>
                    <p:nvPr/>
                  </p:nvCxnSpPr>
                  <p:spPr bwMode="auto">
                    <a:xfrm flipH="1">
                      <a:off x="7034612" y="4063938"/>
                      <a:ext cx="561176" cy="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  <a:extLst/>
                  </p:spPr>
                  <p:style>
                    <a:lnRef idx="3">
                      <a:schemeClr val="accent3"/>
                    </a:lnRef>
                    <a:fillRef idx="0">
                      <a:schemeClr val="accent3"/>
                    </a:fillRef>
                    <a:effectRef idx="2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7162800" y="2947379"/>
                    <a:ext cx="522444" cy="7467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x3</a:t>
                    </a:r>
                  </a:p>
                </p:txBody>
              </p:sp>
            </p:grpSp>
          </p:grpSp>
          <p:sp>
            <p:nvSpPr>
              <p:cNvPr id="40" name="Rectangle 39"/>
              <p:cNvSpPr/>
              <p:nvPr/>
            </p:nvSpPr>
            <p:spPr bwMode="auto">
              <a:xfrm>
                <a:off x="5071222" y="2104578"/>
                <a:ext cx="1634378" cy="181422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228600" rIns="228600" rtlCol="0" anchor="ctr"/>
              <a:lstStyle/>
              <a:p>
                <a:pPr marL="228600" indent="-228600" algn="ctr">
                  <a:spcBef>
                    <a:spcPts val="600"/>
                  </a:spcBef>
                  <a:spcAft>
                    <a:spcPts val="0"/>
                  </a:spcAft>
                  <a:buSzPct val="115000"/>
                  <a:buChar char="§"/>
                </a:pPr>
                <a:endParaRPr lang="en-US" sz="2000" dirty="0"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3859090" y="5605790"/>
              <a:ext cx="24256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rgbClr val="4E4E4E"/>
                  </a:solidFill>
                </a:rPr>
                <a:t>* </a:t>
              </a:r>
              <a:r>
                <a:rPr lang="en-US" sz="1100" b="0" dirty="0" smtClean="0">
                  <a:solidFill>
                    <a:srgbClr val="4E4E4E"/>
                  </a:solidFill>
                </a:rPr>
                <a:t>With Security Acceleration Module</a:t>
              </a:r>
              <a:endParaRPr lang="en-US" sz="1100" b="0" dirty="0">
                <a:solidFill>
                  <a:srgbClr val="4E4E4E"/>
                </a:solidFill>
              </a:endParaRPr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2133600" y="6855823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9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Rounded Rectangle 10" hidden="1"/>
          <p:cNvSpPr/>
          <p:nvPr/>
        </p:nvSpPr>
        <p:spPr>
          <a:xfrm>
            <a:off x="457453" y="240664"/>
            <a:ext cx="8212416" cy="914400"/>
          </a:xfrm>
          <a:prstGeom prst="roundRect">
            <a:avLst>
              <a:gd name="adj" fmla="val 12052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Arial" pitchFamily="34" charset="0"/>
              </a:rPr>
              <a:t>Enhanced </a:t>
            </a:r>
            <a:r>
              <a:rPr lang="en-US" sz="2600" dirty="0" smtClean="0">
                <a:solidFill>
                  <a:srgbClr val="FFFFFF"/>
                </a:solidFill>
                <a:latin typeface="Arial" pitchFamily="34" charset="0"/>
              </a:rPr>
              <a:t>Security Across All Software Blades</a:t>
            </a:r>
            <a:endParaRPr lang="en-US" sz="26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22" name="AppCtrl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81" y="3039093"/>
            <a:ext cx="1832917" cy="1729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RightFacing" fov="4800000">
              <a:rot lat="486000" lon="19530000" rev="174000"/>
            </a:camera>
            <a:lightRig rig="threePt" dir="t"/>
          </a:scene3d>
        </p:spPr>
      </p:pic>
      <p:pic>
        <p:nvPicPr>
          <p:cNvPr id="23" name="URLF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81" y="3023057"/>
            <a:ext cx="1832917" cy="1729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RightFacing" fov="4800000">
              <a:rot lat="486000" lon="19530000" rev="174000"/>
            </a:camera>
            <a:lightRig rig="threePt" dir="t"/>
          </a:scene3d>
        </p:spPr>
      </p:pic>
      <p:pic>
        <p:nvPicPr>
          <p:cNvPr id="24" name="IPS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48" y="3023058"/>
            <a:ext cx="1832186" cy="17290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5" name="AV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81" y="3023055"/>
            <a:ext cx="1832917" cy="1729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Above" fov="4800000">
              <a:rot lat="486000" lon="19530000" rev="174000"/>
            </a:camera>
            <a:lightRig rig="threePt" dir="t"/>
          </a:scene3d>
        </p:spPr>
      </p:pic>
      <p:pic>
        <p:nvPicPr>
          <p:cNvPr id="26" name="DLP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75" y="3024405"/>
            <a:ext cx="1829329" cy="1726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sp>
        <p:nvSpPr>
          <p:cNvPr id="27" name="TextBox 26" hidden="1"/>
          <p:cNvSpPr txBox="1"/>
          <p:nvPr/>
        </p:nvSpPr>
        <p:spPr>
          <a:xfrm>
            <a:off x="744362" y="3122702"/>
            <a:ext cx="1298753" cy="400110"/>
          </a:xfrm>
          <a:prstGeom prst="rect">
            <a:avLst/>
          </a:prstGeom>
          <a:noFill/>
          <a:effectLst/>
        </p:spPr>
        <p:txBody>
          <a:bodyPr wrap="none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defRPr sz="2000" b="1" cap="all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/>
            <a:r>
              <a:rPr lang="en-US" sz="2800" dirty="0">
                <a:solidFill>
                  <a:srgbClr val="F06414">
                    <a:lumMod val="75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Better!</a:t>
            </a:r>
          </a:p>
        </p:txBody>
      </p:sp>
      <p:sp>
        <p:nvSpPr>
          <p:cNvPr id="28" name="TextBox 27" hidden="1"/>
          <p:cNvSpPr txBox="1"/>
          <p:nvPr/>
        </p:nvSpPr>
        <p:spPr>
          <a:xfrm>
            <a:off x="7134664" y="3122702"/>
            <a:ext cx="1178528" cy="461665"/>
          </a:xfrm>
          <a:prstGeom prst="rect">
            <a:avLst/>
          </a:prstGeom>
          <a:noFill/>
          <a:effectLst/>
        </p:spPr>
        <p:txBody>
          <a:bodyPr wrap="none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2800" b="1" cap="all">
                <a:ln w="0"/>
                <a:solidFill>
                  <a:schemeClr val="accent3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>
                <a:solidFill>
                  <a:srgbClr val="F0641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Better!</a:t>
            </a:r>
          </a:p>
        </p:txBody>
      </p:sp>
      <p:sp>
        <p:nvSpPr>
          <p:cNvPr id="29" name="TextBox 28" hidden="1"/>
          <p:cNvSpPr txBox="1"/>
          <p:nvPr/>
        </p:nvSpPr>
        <p:spPr>
          <a:xfrm>
            <a:off x="814702" y="5795361"/>
            <a:ext cx="1178528" cy="461665"/>
          </a:xfrm>
          <a:prstGeom prst="rect">
            <a:avLst/>
          </a:prstGeom>
          <a:noFill/>
          <a:effectLst/>
        </p:spPr>
        <p:txBody>
          <a:bodyPr wrap="none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2800" b="1" cap="all">
                <a:ln w="0"/>
                <a:solidFill>
                  <a:schemeClr val="accent3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>
                <a:solidFill>
                  <a:srgbClr val="F0641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Better!</a:t>
            </a:r>
          </a:p>
        </p:txBody>
      </p:sp>
      <p:sp>
        <p:nvSpPr>
          <p:cNvPr id="30" name="TextBox 29" hidden="1"/>
          <p:cNvSpPr txBox="1"/>
          <p:nvPr/>
        </p:nvSpPr>
        <p:spPr>
          <a:xfrm>
            <a:off x="7134664" y="5795361"/>
            <a:ext cx="1178528" cy="461665"/>
          </a:xfrm>
          <a:prstGeom prst="rect">
            <a:avLst/>
          </a:prstGeom>
          <a:noFill/>
          <a:effectLst/>
        </p:spPr>
        <p:txBody>
          <a:bodyPr wrap="none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2800" b="1" cap="all">
                <a:ln w="0"/>
                <a:solidFill>
                  <a:schemeClr val="accent3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 err="1">
                <a:solidFill>
                  <a:srgbClr val="F0641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BetTER</a:t>
            </a:r>
            <a:r>
              <a:rPr lang="en-US" dirty="0">
                <a:solidFill>
                  <a:srgbClr val="F0641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31" name="TextBox 30" hidden="1"/>
          <p:cNvSpPr txBox="1"/>
          <p:nvPr/>
        </p:nvSpPr>
        <p:spPr>
          <a:xfrm>
            <a:off x="5643709" y="6228522"/>
            <a:ext cx="1178528" cy="461665"/>
          </a:xfrm>
          <a:prstGeom prst="rect">
            <a:avLst/>
          </a:prstGeom>
          <a:noFill/>
          <a:effectLst/>
        </p:spPr>
        <p:txBody>
          <a:bodyPr wrap="none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2800" b="1" cap="all">
                <a:ln w="0"/>
                <a:solidFill>
                  <a:schemeClr val="accent3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>
                <a:solidFill>
                  <a:srgbClr val="F06414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Better!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584367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en-US" sz="4800" b="1" cap="none" spc="0" dirty="0" smtClean="0">
                <a:ln w="11430"/>
                <a:solidFill>
                  <a:schemeClr val="accent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Check Point is </a:t>
            </a:r>
          </a:p>
          <a:p>
            <a:pPr algn="ctr">
              <a:spcBef>
                <a:spcPts val="0"/>
              </a:spcBef>
            </a:pPr>
            <a:r>
              <a:rPr lang="en-US" sz="4800" b="1" cap="none" spc="0" dirty="0" smtClean="0">
                <a:ln w="11430"/>
                <a:solidFill>
                  <a:schemeClr val="accent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</a:rPr>
              <a:t>RAISING THE BAR… </a:t>
            </a:r>
            <a:endParaRPr lang="en-US" sz="4800" b="1" cap="none" spc="0" dirty="0">
              <a:ln w="11430"/>
              <a:solidFill>
                <a:schemeClr val="accent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33600" y="6855823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56069E-6 L 0.34461 0.13896 " pathEditMode="relative" rAng="0" ptsTypes="AA">
                                      <p:cBhvr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693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77457E-6 L 0.34479 -0.24462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-122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56069E-6 L -0.34722 -0.24439 " pathEditMode="relative" rAng="0" ptsTypes="AA">
                                      <p:cBhvr>
                                        <p:cTn id="3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-122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56069E-6 L -2.77778E-6 0.29688 " pathEditMode="relative" rAng="0" ptsTypes="AA">
                                      <p:cBhvr>
                                        <p:cTn id="3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6 0.01965 L -0.35798 0.15587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67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750"/>
                            </p:stCondLst>
                            <p:childTnLst>
                              <p:par>
                                <p:cTn id="8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5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/>
      <p:bldP spid="28" grpId="0"/>
      <p:bldP spid="29" grpId="0"/>
      <p:bldP spid="30" grpId="0"/>
      <p:bldP spid="31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5626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itchFamily="34" charset="0"/>
              </a:rPr>
              <a:t>Ready </a:t>
            </a: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</a:rPr>
              <a:t>For Over </a:t>
            </a:r>
            <a:r>
              <a:rPr lang="en-US" sz="5400" dirty="0" smtClean="0">
                <a:solidFill>
                  <a:schemeClr val="accent3"/>
                </a:solidFill>
                <a:latin typeface="Arial" pitchFamily="34" charset="0"/>
              </a:rPr>
              <a:t>1</a:t>
            </a:r>
            <a:r>
              <a:rPr lang="en-US" sz="3600" dirty="0" smtClean="0">
                <a:solidFill>
                  <a:schemeClr val="accent3"/>
                </a:solidFill>
                <a:latin typeface="Arial" pitchFamily="34" charset="0"/>
              </a:rPr>
              <a:t> </a:t>
            </a:r>
            <a:r>
              <a:rPr lang="en-US" sz="4800" dirty="0" smtClean="0">
                <a:solidFill>
                  <a:schemeClr val="accent3"/>
                </a:solidFill>
                <a:latin typeface="Arial" pitchFamily="34" charset="0"/>
              </a:rPr>
              <a:t>Terabit</a:t>
            </a:r>
            <a:r>
              <a:rPr lang="en-US" sz="3600" dirty="0" smtClean="0">
                <a:solidFill>
                  <a:schemeClr val="accent3"/>
                </a:solidFill>
                <a:latin typeface="Arial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</a:rPr>
              <a:t>Per Second</a:t>
            </a:r>
            <a:endParaRPr lang="en-US" sz="36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-21336"/>
            <a:ext cx="9144000" cy="6879336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209800"/>
            <a:ext cx="9150354" cy="2665345"/>
          </a:xfrm>
          <a:prstGeom prst="rect">
            <a:avLst/>
          </a:prstGeom>
          <a:solidFill>
            <a:srgbClr val="FFFFFF">
              <a:alpha val="36078"/>
            </a:srgbClr>
          </a:solidFill>
        </p:spPr>
        <p:txBody>
          <a:bodyPr wrap="square" rIns="4114800">
            <a:spAutoFit/>
          </a:bodyPr>
          <a:lstStyle/>
          <a:p>
            <a:endParaRPr lang="en-US" sz="1600" dirty="0" smtClean="0">
              <a:solidFill>
                <a:srgbClr val="FFFFFF"/>
              </a:solidFill>
              <a:latin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400" b="1" dirty="0" smtClean="0">
                <a:solidFill>
                  <a:srgbClr val="FFFFFF"/>
                </a:solidFill>
                <a:latin typeface="Arial" pitchFamily="34" charset="0"/>
              </a:rPr>
              <a:t>Securing The </a:t>
            </a:r>
          </a:p>
          <a:p>
            <a:pPr algn="ctr">
              <a:spcBef>
                <a:spcPts val="0"/>
              </a:spcBef>
            </a:pPr>
            <a:r>
              <a:rPr lang="en-US" sz="4400" b="1" dirty="0" smtClean="0">
                <a:solidFill>
                  <a:srgbClr val="FFFFFF"/>
                </a:solidFill>
                <a:latin typeface="Arial" pitchFamily="34" charset="0"/>
              </a:rPr>
              <a:t>Most Demanding Networks</a:t>
            </a:r>
          </a:p>
          <a:p>
            <a:r>
              <a:rPr lang="en-US" sz="1600" dirty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sz="14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336" y="914400"/>
            <a:ext cx="3267079" cy="522732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2400" y="55626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Ready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For Over </a:t>
            </a:r>
            <a:r>
              <a:rPr lang="en-US" sz="5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  <a:r>
              <a:rPr lang="en-US" sz="3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48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Terabit</a:t>
            </a:r>
            <a:r>
              <a:rPr lang="en-US" sz="3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Per Second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6495" y="914400"/>
            <a:ext cx="4083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Check Point 61000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66879"/>
            <a:ext cx="1701800" cy="28939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33600" y="6838627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p Arrow 12"/>
          <p:cNvSpPr/>
          <p:nvPr/>
        </p:nvSpPr>
        <p:spPr bwMode="auto">
          <a:xfrm>
            <a:off x="7201327" y="524077"/>
            <a:ext cx="1724138" cy="5179807"/>
          </a:xfrm>
          <a:prstGeom prst="upArrow">
            <a:avLst>
              <a:gd name="adj1" fmla="val 50000"/>
              <a:gd name="adj2" fmla="val 50737"/>
            </a:avLst>
          </a:prstGeom>
          <a:solidFill>
            <a:srgbClr val="A2B000"/>
          </a:solidFill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19755" y="2878848"/>
            <a:ext cx="662152" cy="281635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2000" b="1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350346" y="919889"/>
            <a:ext cx="4945369" cy="2789352"/>
          </a:xfrm>
          <a:prstGeom prst="roundRect">
            <a:avLst>
              <a:gd name="adj" fmla="val 3008"/>
            </a:avLst>
          </a:prstGeom>
          <a:solidFill>
            <a:srgbClr val="FFFFFF"/>
          </a:solidFill>
          <a:ln w="28575" algn="ctr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65000"/>
            </a:pPr>
            <a:endParaRPr lang="en-US" sz="2000" b="1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SecurityPower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smtClean="0"/>
              <a:t>Values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01772" y="5698480"/>
            <a:ext cx="8227035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53509" y="57536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</a:rPr>
              <a:t>2200</a:t>
            </a:r>
            <a:endParaRPr lang="en-US" sz="2000" b="1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933318" y="5128272"/>
            <a:ext cx="662152" cy="5669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896" y="5753658"/>
            <a:ext cx="1127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4200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504" y="5020146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</a:rPr>
              <a:t>114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69971" y="4735080"/>
            <a:ext cx="662152" cy="96012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4626" y="57536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4400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160751" y="5377516"/>
            <a:ext cx="662152" cy="3383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7779" y="57536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4800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248961" y="4001818"/>
            <a:ext cx="662152" cy="170078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27794" y="57536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12200</a:t>
            </a:r>
            <a:endParaRPr lang="en-US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693332" y="5025946"/>
            <a:ext cx="662152" cy="676656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09328" y="57536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12400</a:t>
            </a:r>
            <a:endParaRPr lang="en-US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3423" y="57536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12600</a:t>
            </a:r>
            <a:endParaRPr lang="en-US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394958" y="5597811"/>
            <a:ext cx="662152" cy="10058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8731" y="57536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Arial" pitchFamily="34" charset="0"/>
              </a:rPr>
              <a:t>21400</a:t>
            </a:r>
            <a:endParaRPr lang="en-US" sz="16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9048" y="5599923"/>
            <a:ext cx="662152" cy="10058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5413" y="5002448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114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61207" y="4788561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374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33772" y="4545043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623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93786" y="4447784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738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74920" y="4150305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1046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41429" y="3426129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1861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20209" y="2286324"/>
            <a:ext cx="126124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Arial" pitchFamily="34" charset="0"/>
              </a:rPr>
              <a:t>2900* </a:t>
            </a:r>
          </a:p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01967" y="6273932"/>
            <a:ext cx="2792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</a:rPr>
              <a:t>* With Security Acceleration Module</a:t>
            </a:r>
            <a:endParaRPr lang="en-US" sz="1200" b="0" dirty="0"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661882" y="1244277"/>
            <a:ext cx="587502" cy="39782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+mn-cs"/>
              </a:rPr>
              <a:t>21000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661882" y="2600801"/>
            <a:ext cx="587502" cy="39782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+mn-cs"/>
              </a:rPr>
              <a:t>4000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648622" y="3215296"/>
            <a:ext cx="587502" cy="39782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+mn-cs"/>
              </a:rPr>
              <a:t>2000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661882" y="1935879"/>
            <a:ext cx="587502" cy="397820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+mn-cs"/>
              </a:rPr>
              <a:t>12000</a:t>
            </a:r>
          </a:p>
        </p:txBody>
      </p:sp>
      <p:pic>
        <p:nvPicPr>
          <p:cNvPr id="42" name="Picture 2" descr="http://wiki.checkpoint.com/confluence/download/attachments/59651654/T-110.png?version=1&amp;modificationDate=1308114553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36" y="3269368"/>
            <a:ext cx="971566" cy="32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436" y="2630912"/>
            <a:ext cx="1885966" cy="4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6037" y="1087870"/>
            <a:ext cx="1981478" cy="7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436" y="1824783"/>
            <a:ext cx="1885966" cy="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 bwMode="auto">
          <a:xfrm>
            <a:off x="4100176" y="3063936"/>
            <a:ext cx="587502" cy="397820"/>
          </a:xfrm>
          <a:prstGeom prst="roundRect">
            <a:avLst/>
          </a:prstGeom>
          <a:solidFill>
            <a:schemeClr val="accent4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bIns="4572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61000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64966" y="5769046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/>
                </a:solidFill>
                <a:latin typeface="Arial" pitchFamily="34" charset="0"/>
              </a:rPr>
              <a:t>61000</a:t>
            </a:r>
            <a:endParaRPr lang="en-US" sz="1600" b="1" dirty="0">
              <a:solidFill>
                <a:schemeClr val="accent4"/>
              </a:solidFill>
              <a:latin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78142" y="865847"/>
            <a:ext cx="1226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14,600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SPU</a:t>
            </a:r>
            <a:endParaRPr 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9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689" y="1087869"/>
            <a:ext cx="1302638" cy="20842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 bwMode="auto">
          <a:xfrm>
            <a:off x="6807155" y="2129979"/>
            <a:ext cx="662152" cy="357792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</a:pPr>
            <a:endParaRPr lang="en-US" sz="2000" b="1" dirty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56131" y="5766358"/>
            <a:ext cx="99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Arial" pitchFamily="34" charset="0"/>
              </a:rPr>
              <a:t>21600</a:t>
            </a:r>
            <a:endParaRPr lang="en-US" sz="16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07608" y="1517267"/>
            <a:ext cx="1261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Arial" pitchFamily="34" charset="0"/>
              </a:rPr>
              <a:t>3300* </a:t>
            </a:r>
          </a:p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Arial" pitchFamily="34" charset="0"/>
              </a:rPr>
              <a:t>SPU</a:t>
            </a:r>
            <a:endParaRPr lang="en-US" sz="16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7" name="Double Wave 6"/>
          <p:cNvSpPr/>
          <p:nvPr/>
        </p:nvSpPr>
        <p:spPr bwMode="auto">
          <a:xfrm>
            <a:off x="7503542" y="1664868"/>
            <a:ext cx="1126015" cy="178644"/>
          </a:xfrm>
          <a:prstGeom prst="doubleWave">
            <a:avLst>
              <a:gd name="adj1" fmla="val 6250"/>
              <a:gd name="adj2" fmla="val 2256"/>
            </a:avLst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182880" tIns="0" rIns="182880" bIns="0"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SzPct val="115000"/>
            </a:pPr>
            <a:endParaRPr lang="en-US" sz="1050" b="1" dirty="0">
              <a:solidFill>
                <a:srgbClr val="00B05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>
          <a:xfrm>
            <a:off x="2159000" y="68834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82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27" grpId="0"/>
      <p:bldP spid="52" grpId="0"/>
      <p:bldP spid="53" grpId="0"/>
      <p:bldP spid="56" grpId="0"/>
      <p:bldP spid="58" grpId="0"/>
      <p:bldP spid="58" grpId="1"/>
      <p:bldP spid="55" grpId="0" animBg="1"/>
      <p:bldP spid="60" grpId="0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sosceles Triangle 39"/>
          <p:cNvSpPr/>
          <p:nvPr/>
        </p:nvSpPr>
        <p:spPr bwMode="auto">
          <a:xfrm>
            <a:off x="3948112" y="6059038"/>
            <a:ext cx="1247775" cy="341762"/>
          </a:xfrm>
          <a:prstGeom prst="triangl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endParaRPr lang="en-US" b="1" dirty="0">
              <a:solidFill>
                <a:srgbClr val="4E4E4E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77" name="Header"/>
          <p:cNvSpPr/>
          <p:nvPr/>
        </p:nvSpPr>
        <p:spPr bwMode="auto">
          <a:xfrm>
            <a:off x="272741" y="762000"/>
            <a:ext cx="8692347" cy="685800"/>
          </a:xfrm>
          <a:prstGeom prst="roundRect">
            <a:avLst>
              <a:gd name="adj" fmla="val 5961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</a:rPr>
              <a:t>More </a:t>
            </a:r>
            <a:r>
              <a:rPr lang="en-US" sz="3200" b="1" dirty="0">
                <a:solidFill>
                  <a:srgbClr val="FFC000"/>
                </a:solidFill>
                <a:latin typeface="Arial" pitchFamily="34" charset="0"/>
              </a:rPr>
              <a:t>SecurityPower</a:t>
            </a:r>
            <a:r>
              <a:rPr lang="en-US" sz="3200" b="1" dirty="0">
                <a:solidFill>
                  <a:srgbClr val="FFFFFF"/>
                </a:solidFill>
                <a:latin typeface="Arial" pitchFamily="34" charset="0"/>
              </a:rPr>
              <a:t> in a Single Solution</a:t>
            </a:r>
          </a:p>
        </p:txBody>
      </p:sp>
      <p:sp>
        <p:nvSpPr>
          <p:cNvPr id="39" name="Parallelogram 38"/>
          <p:cNvSpPr/>
          <p:nvPr/>
        </p:nvSpPr>
        <p:spPr bwMode="auto">
          <a:xfrm>
            <a:off x="640779" y="5511880"/>
            <a:ext cx="8324309" cy="946778"/>
          </a:xfrm>
          <a:prstGeom prst="parallelogram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7760000" lon="3704912" rev="18048025"/>
            </a:camera>
            <a:lightRig rig="threePt" dir="t"/>
          </a:scene3d>
          <a:extLst/>
        </p:spPr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endParaRPr lang="en-US" b="1" dirty="0">
              <a:solidFill>
                <a:srgbClr val="4E4E4E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43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5899" y="5317363"/>
            <a:ext cx="1532740" cy="6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1934" y="4867933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6849" y="4409444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1934" y="3938660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9896" y="3499947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5308" y="3014788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le 54"/>
          <p:cNvSpPr/>
          <p:nvPr/>
        </p:nvSpPr>
        <p:spPr>
          <a:xfrm>
            <a:off x="1659502" y="1828800"/>
            <a:ext cx="2523744" cy="822960"/>
          </a:xfrm>
          <a:prstGeom prst="roundRect">
            <a:avLst>
              <a:gd name="adj" fmla="val 9565"/>
            </a:avLst>
          </a:prstGeom>
          <a:solidFill>
            <a:schemeClr val="tx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 charset="0"/>
              </a:rPr>
              <a:t>Power-1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 charset="0"/>
              </a:rPr>
              <a:t>11000</a:t>
            </a:r>
            <a:endParaRPr lang="en-US" sz="2400" b="1" dirty="0">
              <a:solidFill>
                <a:schemeClr val="bg1"/>
              </a:solidFill>
              <a:latin typeface="Arial"/>
              <a:cs typeface="Arial" charset="0"/>
            </a:endParaRPr>
          </a:p>
        </p:txBody>
      </p:sp>
      <p:pic>
        <p:nvPicPr>
          <p:cNvPr id="57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5734" y="5310821"/>
            <a:ext cx="1532740" cy="6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1769" y="4861391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5734" y="4402902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1769" y="3932118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9731" y="3493405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Power-1_11075_w_reflection_ppt_si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5143" y="3008245"/>
            <a:ext cx="1532740" cy="6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5744201" y="1830229"/>
            <a:ext cx="2521844" cy="821531"/>
          </a:xfrm>
          <a:prstGeom prst="roundRect">
            <a:avLst>
              <a:gd name="adj" fmla="val 10986"/>
            </a:avLst>
          </a:prstGeom>
          <a:solidFill>
            <a:schemeClr val="accent4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274320" tIns="274320" rIns="274320" bIns="274320" numCol="1" anchor="ctr" anchorCtr="0" compatLnSpc="1">
            <a:prstTxWarp prst="textNoShape">
              <a:avLst/>
            </a:prstTxWarp>
          </a:bodyPr>
          <a:lstStyle/>
          <a:p>
            <a:pPr algn="ctr" fontAlgn="b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 charset="0"/>
              </a:rPr>
              <a:t>61000</a:t>
            </a:r>
            <a:endParaRPr lang="en-US" sz="2400" b="1" dirty="0">
              <a:solidFill>
                <a:schemeClr val="bg1"/>
              </a:solidFill>
              <a:latin typeface="Arial"/>
              <a:cs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9360" y="2900853"/>
            <a:ext cx="867545" cy="2994426"/>
            <a:chOff x="84226" y="2627046"/>
            <a:chExt cx="867545" cy="3148965"/>
          </a:xfrm>
        </p:grpSpPr>
        <p:cxnSp>
          <p:nvCxnSpPr>
            <p:cNvPr id="83" name="Straight Connector 82"/>
            <p:cNvCxnSpPr/>
            <p:nvPr/>
          </p:nvCxnSpPr>
          <p:spPr bwMode="auto">
            <a:xfrm flipH="1">
              <a:off x="223053" y="2627046"/>
              <a:ext cx="614988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 flipH="1">
              <a:off x="221726" y="5776011"/>
              <a:ext cx="614988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 flipH="1">
              <a:off x="510171" y="2627046"/>
              <a:ext cx="20376" cy="3148965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Rectangle 85"/>
            <p:cNvSpPr/>
            <p:nvPr/>
          </p:nvSpPr>
          <p:spPr>
            <a:xfrm>
              <a:off x="84226" y="3711533"/>
              <a:ext cx="867545" cy="6149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 fontAlgn="b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3200" b="1" dirty="0" smtClean="0">
                  <a:solidFill>
                    <a:srgbClr val="4E4E4E"/>
                  </a:solidFill>
                  <a:latin typeface="Arial"/>
                  <a:cs typeface="Arial" charset="0"/>
                </a:rPr>
                <a:t>x12</a:t>
              </a:r>
              <a:endParaRPr lang="en-US" sz="3200" b="1" dirty="0">
                <a:solidFill>
                  <a:srgbClr val="4E4E4E"/>
                </a:solidFill>
                <a:latin typeface="Arial"/>
                <a:cs typeface="Arial" charset="0"/>
              </a:endParaRPr>
            </a:p>
          </p:txBody>
        </p:sp>
      </p:grpSp>
      <p:pic>
        <p:nvPicPr>
          <p:cNvPr id="27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6846" y="2975115"/>
            <a:ext cx="2296554" cy="308392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43358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43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282" y="1039356"/>
            <a:ext cx="2793661" cy="446985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 bwMode="auto">
          <a:xfrm>
            <a:off x="319786" y="1916328"/>
            <a:ext cx="198625" cy="178462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ClrTx/>
              <a:buSzPct val="115000"/>
              <a:buFontTx/>
              <a:buChar char="§"/>
            </a:pPr>
            <a:endParaRPr lang="en-US" sz="2000" b="1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1473912" y="1988804"/>
            <a:ext cx="198625" cy="1784620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ClrTx/>
              <a:buSzPct val="115000"/>
              <a:buFontTx/>
              <a:buChar char="§"/>
            </a:pPr>
            <a:endParaRPr lang="en-US" sz="2000" b="1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2681098" y="1989702"/>
            <a:ext cx="201168" cy="1782618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ClrTx/>
              <a:buSzPct val="115000"/>
              <a:buFontTx/>
              <a:buChar char="§"/>
            </a:pPr>
            <a:endParaRPr lang="en-US" sz="2000" b="1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885336" y="1047262"/>
            <a:ext cx="4953723" cy="2421362"/>
            <a:chOff x="3976776" y="855238"/>
            <a:chExt cx="4953723" cy="2421362"/>
          </a:xfrm>
        </p:grpSpPr>
        <p:sp>
          <p:nvSpPr>
            <p:cNvPr id="56" name="Rounded Rectangular Callout 55"/>
            <p:cNvSpPr/>
            <p:nvPr/>
          </p:nvSpPr>
          <p:spPr bwMode="auto">
            <a:xfrm>
              <a:off x="3976776" y="855238"/>
              <a:ext cx="4938624" cy="2421361"/>
            </a:xfrm>
            <a:prstGeom prst="wedgeRoundRectCallout">
              <a:avLst>
                <a:gd name="adj1" fmla="val -68628"/>
                <a:gd name="adj2" fmla="val 25629"/>
                <a:gd name="adj3" fmla="val 16667"/>
              </a:avLst>
            </a:prstGeom>
            <a:solidFill>
              <a:schemeClr val="bg1"/>
            </a:solidFill>
            <a:ln w="38100" algn="ctr">
              <a:solidFill>
                <a:schemeClr val="accent3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91440" tIns="182880" rIns="91440" rtlCol="0" anchor="t" anchorCtr="0"/>
            <a:lstStyle/>
            <a:p>
              <a:pPr marL="0" lvl="1">
                <a:lnSpc>
                  <a:spcPts val="1800"/>
                </a:lnSpc>
              </a:pPr>
              <a:endParaRPr lang="en-US" sz="1600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45000" y="990599"/>
              <a:ext cx="219817" cy="213360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/>
            <p:cNvSpPr/>
            <p:nvPr/>
          </p:nvSpPr>
          <p:spPr bwMode="auto">
            <a:xfrm>
              <a:off x="4749815" y="855238"/>
              <a:ext cx="4180684" cy="242136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  <a:extLst/>
          </p:spPr>
          <p:txBody>
            <a:bodyPr lIns="182880" tIns="182880" rIns="182880" bIns="182880" rtlCol="0" anchor="t" anchorCtr="0"/>
            <a:lstStyle/>
            <a:p>
              <a:pPr marL="0" lvl="1" algn="ctr">
                <a:spcBef>
                  <a:spcPts val="0"/>
                </a:spcBef>
              </a:pPr>
              <a:r>
                <a:rPr lang="en-US" sz="2000" b="1" dirty="0" smtClean="0">
                  <a:latin typeface="Arial" pitchFamily="34" charset="0"/>
                </a:rPr>
                <a:t>Scaling Security </a:t>
              </a:r>
            </a:p>
            <a:p>
              <a:pPr marL="0" lvl="1" algn="ctr">
                <a:spcBef>
                  <a:spcPts val="0"/>
                </a:spcBef>
              </a:pPr>
              <a:r>
                <a:rPr lang="en-US" sz="2000" b="1" dirty="0" smtClean="0">
                  <a:latin typeface="Arial" pitchFamily="34" charset="0"/>
                </a:rPr>
                <a:t>Security Gateway Modules</a:t>
              </a:r>
            </a:p>
            <a:p>
              <a:pPr marL="0" lvl="1"/>
              <a:endParaRPr lang="en-US" sz="2000" b="1" dirty="0">
                <a:latin typeface="Arial" pitchFamily="34" charset="0"/>
              </a:endParaRPr>
            </a:p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60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2003 SecurityPower</a:t>
              </a:r>
              <a:endParaRPr lang="en-US" sz="1600" baseline="30000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60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20Gbps </a:t>
              </a:r>
              <a:r>
                <a:rPr lang="en-US" sz="160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firewall </a:t>
              </a:r>
              <a:r>
                <a:rPr lang="en-US" sz="160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160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hroughput </a:t>
              </a:r>
              <a:endParaRPr lang="en-US" sz="1600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ight Brace 58"/>
            <p:cNvSpPr/>
            <p:nvPr/>
          </p:nvSpPr>
          <p:spPr bwMode="auto">
            <a:xfrm>
              <a:off x="7861398" y="1969262"/>
              <a:ext cx="414067" cy="596900"/>
            </a:xfrm>
            <a:prstGeom prst="rightBrace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buNone/>
                <a:tabLst/>
              </a:pPr>
              <a:endParaRPr kumimoji="0" lang="en-US" sz="3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146309" y="2052935"/>
              <a:ext cx="7841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Arial" pitchFamily="34" charset="0"/>
                </a:rPr>
                <a:t> </a:t>
              </a:r>
              <a:r>
                <a:rPr lang="en-US" sz="2400" dirty="0" smtClean="0">
                  <a:solidFill>
                    <a:schemeClr val="accent2"/>
                  </a:solidFill>
                  <a:latin typeface="Arial" pitchFamily="34" charset="0"/>
                </a:rPr>
                <a:t>x12</a:t>
              </a:r>
              <a:endParaRPr lang="en-US" sz="2400" dirty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28600" y="4600295"/>
            <a:ext cx="3333499" cy="1749296"/>
            <a:chOff x="228600" y="4636871"/>
            <a:chExt cx="3333499" cy="1749296"/>
          </a:xfrm>
        </p:grpSpPr>
        <p:sp>
          <p:nvSpPr>
            <p:cNvPr id="62" name="Rounded Rectangular Callout 61"/>
            <p:cNvSpPr/>
            <p:nvPr/>
          </p:nvSpPr>
          <p:spPr bwMode="auto">
            <a:xfrm>
              <a:off x="285061" y="4710023"/>
              <a:ext cx="3269022" cy="1614577"/>
            </a:xfrm>
            <a:prstGeom prst="wedgeRoundRectCallout">
              <a:avLst>
                <a:gd name="adj1" fmla="val -45386"/>
                <a:gd name="adj2" fmla="val -104995"/>
                <a:gd name="adj3" fmla="val 16667"/>
              </a:avLst>
            </a:prstGeom>
            <a:solidFill>
              <a:schemeClr val="bg1"/>
            </a:solidFill>
            <a:ln w="38100" algn="ctr">
              <a:solidFill>
                <a:schemeClr val="accent3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91440" tIns="182880" rIns="91440" rtlCol="0" anchor="t" anchorCtr="0"/>
            <a:lstStyle/>
            <a:p>
              <a:endParaRPr lang="en-US" dirty="0">
                <a:latin typeface="Arial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437333" y="5748784"/>
              <a:ext cx="1206946" cy="535702"/>
              <a:chOff x="7396226" y="3933782"/>
              <a:chExt cx="1206946" cy="535702"/>
            </a:xfrm>
          </p:grpSpPr>
          <p:pic>
            <p:nvPicPr>
              <p:cNvPr id="70" name="Picture 5" descr="DSC_9427-F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5365" y="3933782"/>
                <a:ext cx="667807" cy="535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5" descr="DSC_9427-F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6226" y="3933782"/>
                <a:ext cx="667807" cy="535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" name="Content Placeholder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7356">
              <a:off x="2528622" y="5179101"/>
              <a:ext cx="960642" cy="809831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>
              <a:off x="376501" y="5704042"/>
              <a:ext cx="1158208" cy="559695"/>
              <a:chOff x="6136371" y="2143275"/>
              <a:chExt cx="1158208" cy="559695"/>
            </a:xfrm>
          </p:grpSpPr>
          <p:pic>
            <p:nvPicPr>
              <p:cNvPr id="67" name="Picture 4" descr="DSC_9437-F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6371" y="2178186"/>
                <a:ext cx="575792" cy="524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4" descr="DSC_9437-F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4267" y="2163620"/>
                <a:ext cx="575792" cy="524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4" descr="DSC_9437-F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8787" y="2143275"/>
                <a:ext cx="575792" cy="524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6" name="Rectangle 65"/>
            <p:cNvSpPr/>
            <p:nvPr/>
          </p:nvSpPr>
          <p:spPr bwMode="auto">
            <a:xfrm>
              <a:off x="228600" y="4636871"/>
              <a:ext cx="3333499" cy="1749296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  <a:extLst/>
          </p:spPr>
          <p:txBody>
            <a:bodyPr lIns="182880" tIns="182880" rIns="182880" bIns="182880" rtlCol="0" anchor="t" anchorCtr="0"/>
            <a:lstStyle/>
            <a:p>
              <a:pPr>
                <a:spcBef>
                  <a:spcPts val="600"/>
                </a:spcBef>
                <a:spcAft>
                  <a:spcPts val="0"/>
                </a:spcAft>
                <a:buClr>
                  <a:srgbClr val="00CC00"/>
                </a:buClr>
                <a:buSzPct val="115000"/>
                <a:buFontTx/>
                <a:buNone/>
              </a:pPr>
              <a:r>
                <a:rPr lang="en-US" sz="2000" b="1" dirty="0" smtClean="0">
                  <a:latin typeface="Arial" pitchFamily="34" charset="0"/>
                </a:rPr>
                <a:t>Redundancy</a:t>
              </a:r>
              <a:br>
                <a:rPr lang="en-US" sz="2000" b="1" dirty="0" smtClean="0">
                  <a:latin typeface="Arial" pitchFamily="34" charset="0"/>
                </a:rPr>
              </a:b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Power supplies, fans  and management modules </a:t>
              </a:r>
              <a:endParaRPr lang="en-US" sz="1800" dirty="0"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spcAft>
                  <a:spcPts val="0"/>
                </a:spcAft>
                <a:buClr>
                  <a:srgbClr val="00CC00"/>
                </a:buClr>
                <a:buSzPct val="115000"/>
                <a:buFontTx/>
                <a:buNone/>
              </a:pPr>
              <a:endParaRPr lang="en-US" sz="1800" b="1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885336" y="3546380"/>
            <a:ext cx="4956636" cy="2876364"/>
            <a:chOff x="3976776" y="3582956"/>
            <a:chExt cx="4956636" cy="2876364"/>
          </a:xfrm>
        </p:grpSpPr>
        <p:grpSp>
          <p:nvGrpSpPr>
            <p:cNvPr id="73" name="Group 72"/>
            <p:cNvGrpSpPr/>
            <p:nvPr/>
          </p:nvGrpSpPr>
          <p:grpSpPr>
            <a:xfrm>
              <a:off x="3976776" y="3582956"/>
              <a:ext cx="4939467" cy="2876364"/>
              <a:chOff x="3976776" y="3390182"/>
              <a:chExt cx="4939467" cy="3069138"/>
            </a:xfrm>
          </p:grpSpPr>
          <p:sp>
            <p:nvSpPr>
              <p:cNvPr id="76" name="Rounded Rectangular Callout 75"/>
              <p:cNvSpPr/>
              <p:nvPr/>
            </p:nvSpPr>
            <p:spPr bwMode="auto">
              <a:xfrm>
                <a:off x="3976776" y="3390182"/>
                <a:ext cx="4938624" cy="2925389"/>
              </a:xfrm>
              <a:prstGeom prst="wedgeRoundRectCallout">
                <a:avLst>
                  <a:gd name="adj1" fmla="val -94188"/>
                  <a:gd name="adj2" fmla="val -43079"/>
                  <a:gd name="adj3" fmla="val 16667"/>
                </a:avLst>
              </a:prstGeom>
              <a:solidFill>
                <a:schemeClr val="bg1"/>
              </a:solidFill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 marL="0" lvl="1">
                  <a:lnSpc>
                    <a:spcPts val="1800"/>
                  </a:lnSpc>
                </a:pPr>
                <a:endPara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lvl="1">
                  <a:lnSpc>
                    <a:spcPts val="18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                      </a:t>
                </a:r>
              </a:p>
              <a:p>
                <a:pPr marL="0" lvl="1">
                  <a:lnSpc>
                    <a:spcPts val="18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                       </a:t>
                </a:r>
              </a:p>
            </p:txBody>
          </p:sp>
          <p:pic>
            <p:nvPicPr>
              <p:cNvPr id="77" name="Picture 76" descr="C:\Working In Progress\Appliances\Armageddon\blade\Round_3\T-HUB2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973" y="3568702"/>
                <a:ext cx="285254" cy="253140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  <p:pic>
            <p:nvPicPr>
              <p:cNvPr id="78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5400000">
                <a:off x="3083966" y="4691698"/>
                <a:ext cx="2514608" cy="29712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Rectangle 78"/>
              <p:cNvSpPr/>
              <p:nvPr/>
            </p:nvSpPr>
            <p:spPr bwMode="auto">
              <a:xfrm>
                <a:off x="4902226" y="3390182"/>
                <a:ext cx="4014017" cy="3069138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182880" tIns="182880" rIns="182880" bIns="182880" rtlCol="0" anchor="t" anchorCtr="0"/>
              <a:lstStyle/>
              <a:p>
                <a:pPr marL="0" lvl="1" algn="ctr">
                  <a:spcBef>
                    <a:spcPts val="0"/>
                  </a:spcBef>
                </a:pPr>
                <a:r>
                  <a:rPr lang="en-US" sz="2000" b="1" dirty="0" smtClean="0">
                    <a:latin typeface="Arial" pitchFamily="34" charset="0"/>
                  </a:rPr>
                  <a:t>Scaling Networking </a:t>
                </a:r>
              </a:p>
              <a:p>
                <a:pPr marL="0" lvl="1" algn="ctr">
                  <a:spcBef>
                    <a:spcPts val="0"/>
                  </a:spcBef>
                </a:pPr>
                <a:r>
                  <a:rPr lang="en-US" sz="2000" b="1" dirty="0" smtClean="0">
                    <a:latin typeface="Arial" pitchFamily="34" charset="0"/>
                  </a:rPr>
                  <a:t>Security Switch Modules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5015543" y="4572000"/>
                <a:ext cx="1430545" cy="1532049"/>
              </a:xfrm>
              <a:prstGeom prst="roundRect">
                <a:avLst>
                  <a:gd name="adj" fmla="val 6938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lIns="27432" rIns="27432"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</a:pPr>
                <a:r>
                  <a:rPr lang="en-US" sz="1600" b="1" dirty="0" smtClean="0">
                    <a:solidFill>
                      <a:schemeClr val="accent3"/>
                    </a:solidFill>
                    <a:latin typeface="Arial" pitchFamily="34" charset="0"/>
                  </a:rPr>
                  <a:t>SSM60</a:t>
                </a:r>
                <a:endParaRPr lang="en-US" sz="1600" dirty="0" smtClean="0">
                  <a:solidFill>
                    <a:schemeClr val="accent3"/>
                  </a:solidFill>
                  <a:latin typeface="Arial" pitchFamily="34" charset="0"/>
                </a:endParaRPr>
              </a:p>
              <a:p>
                <a:pPr marL="173038" indent="-173038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dirty="0" smtClean="0">
                    <a:latin typeface="Arial" pitchFamily="34" charset="0"/>
                  </a:rPr>
                  <a:t>Fast</a:t>
                </a:r>
                <a:br>
                  <a:rPr lang="en-US" sz="1600" dirty="0" smtClean="0">
                    <a:latin typeface="Arial" pitchFamily="34" charset="0"/>
                  </a:rPr>
                </a:br>
                <a:r>
                  <a:rPr lang="en-US" sz="1600" dirty="0" smtClean="0">
                    <a:latin typeface="Arial" pitchFamily="34" charset="0"/>
                  </a:rPr>
                  <a:t>Networking</a:t>
                </a:r>
              </a:p>
              <a:p>
                <a:pPr marL="173038" indent="-173038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dirty="0" smtClean="0">
                    <a:latin typeface="Arial" pitchFamily="34" charset="0"/>
                  </a:rPr>
                  <a:t>6x10GbE</a:t>
                </a: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6513211" y="4581831"/>
                <a:ext cx="1555219" cy="1515733"/>
              </a:xfrm>
              <a:prstGeom prst="roundRect">
                <a:avLst>
                  <a:gd name="adj" fmla="val 6938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</a:pPr>
                <a:r>
                  <a:rPr lang="en-US" sz="1600" b="1" dirty="0">
                    <a:solidFill>
                      <a:schemeClr val="accent3"/>
                    </a:solidFill>
                    <a:latin typeface="Arial" pitchFamily="34" charset="0"/>
                  </a:rPr>
                  <a:t>SSM160</a:t>
                </a:r>
                <a:endParaRPr lang="en-US" sz="1600" dirty="0" smtClean="0">
                  <a:solidFill>
                    <a:schemeClr val="accent3"/>
                  </a:solidFill>
                  <a:latin typeface="Arial" pitchFamily="34" charset="0"/>
                </a:endParaRPr>
              </a:p>
              <a:p>
                <a:pPr marL="173038" indent="-173038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dirty="0" smtClean="0">
                    <a:latin typeface="Arial" pitchFamily="34" charset="0"/>
                  </a:rPr>
                  <a:t>Ultrafast</a:t>
                </a:r>
                <a:br>
                  <a:rPr lang="en-US" sz="1600" dirty="0" smtClean="0">
                    <a:latin typeface="Arial" pitchFamily="34" charset="0"/>
                  </a:rPr>
                </a:br>
                <a:r>
                  <a:rPr lang="en-US" sz="1600" dirty="0" smtClean="0">
                    <a:latin typeface="Arial" pitchFamily="34" charset="0"/>
                  </a:rPr>
                  <a:t>Networking</a:t>
                </a:r>
              </a:p>
              <a:p>
                <a:pPr marL="173038" indent="-173038">
                  <a:spcBef>
                    <a:spcPts val="600"/>
                  </a:spcBef>
                  <a:spcAft>
                    <a:spcPts val="0"/>
                  </a:spcAft>
                  <a:buClr>
                    <a:srgbClr val="F06414"/>
                  </a:buClr>
                  <a:buSzPct val="115000"/>
                  <a:buFont typeface="Wingdings" pitchFamily="2" charset="2"/>
                  <a:buChar char="§"/>
                </a:pPr>
                <a:r>
                  <a:rPr lang="en-US" sz="1600" dirty="0" smtClean="0">
                    <a:latin typeface="Arial" pitchFamily="34" charset="0"/>
                  </a:rPr>
                  <a:t>16x10GbE / 2x40GbE</a:t>
                </a:r>
                <a:endParaRPr lang="en-US" sz="1600" dirty="0">
                  <a:latin typeface="Arial" pitchFamily="34" charset="0"/>
                </a:endParaRPr>
              </a:p>
            </p:txBody>
          </p:sp>
        </p:grpSp>
        <p:sp>
          <p:nvSpPr>
            <p:cNvPr id="74" name="Right Brace 73"/>
            <p:cNvSpPr/>
            <p:nvPr/>
          </p:nvSpPr>
          <p:spPr bwMode="auto">
            <a:xfrm>
              <a:off x="8035833" y="4757949"/>
              <a:ext cx="414067" cy="1318213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buNone/>
                <a:tabLst/>
              </a:pPr>
              <a:endParaRPr kumimoji="0" lang="en-US" sz="3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320744" y="5080231"/>
              <a:ext cx="6126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Arial" pitchFamily="34" charset="0"/>
                </a:rPr>
                <a:t> </a:t>
              </a:r>
              <a:r>
                <a:rPr lang="en-US" sz="2400" dirty="0" smtClean="0">
                  <a:solidFill>
                    <a:schemeClr val="accent2"/>
                  </a:solidFill>
                  <a:latin typeface="Arial" pitchFamily="34" charset="0"/>
                </a:rPr>
                <a:t>x2</a:t>
              </a:r>
              <a:endParaRPr lang="en-US" sz="2400" dirty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38138" y="0"/>
            <a:ext cx="6858000" cy="914400"/>
          </a:xfrm>
        </p:spPr>
        <p:txBody>
          <a:bodyPr/>
          <a:lstStyle/>
          <a:p>
            <a:r>
              <a:rPr lang="en-US" dirty="0" smtClean="0"/>
              <a:t>Check Point 61000 Never Stops!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29089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19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54" grpId="0" animBg="1"/>
      <p:bldP spid="5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Seamless Growth</a:t>
            </a:r>
          </a:p>
        </p:txBody>
      </p:sp>
      <p:sp>
        <p:nvSpPr>
          <p:cNvPr id="82" name="Rectangle 18"/>
          <p:cNvSpPr>
            <a:spLocks noChangeArrowheads="1"/>
          </p:cNvSpPr>
          <p:nvPr/>
        </p:nvSpPr>
        <p:spPr bwMode="auto">
          <a:xfrm>
            <a:off x="338138" y="965899"/>
            <a:ext cx="8545512" cy="1110551"/>
          </a:xfrm>
          <a:prstGeom prst="roundRect">
            <a:avLst>
              <a:gd name="adj" fmla="val 9471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000073"/>
              </a:buCl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</a:rPr>
              <a:t>The </a:t>
            </a:r>
            <a:r>
              <a:rPr lang="en-US" sz="3200" b="1" dirty="0">
                <a:solidFill>
                  <a:schemeClr val="accent3"/>
                </a:solidFill>
                <a:latin typeface="Arial" pitchFamily="34" charset="0"/>
              </a:rPr>
              <a:t>Only</a:t>
            </a:r>
            <a:r>
              <a:rPr lang="en-US" sz="3200" dirty="0">
                <a:solidFill>
                  <a:srgbClr val="FF9B57"/>
                </a:solidFill>
                <a:latin typeface="Arial" pitchFamily="34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 pitchFamily="34" charset="0"/>
              </a:rPr>
              <a:t>Solution That Acts as</a:t>
            </a:r>
            <a:br>
              <a:rPr lang="en-US" sz="3200" dirty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3200" b="1" dirty="0">
                <a:solidFill>
                  <a:schemeClr val="accent3"/>
                </a:solidFill>
                <a:latin typeface="Arial" pitchFamily="34" charset="0"/>
              </a:rPr>
              <a:t>One Gateway…</a:t>
            </a:r>
          </a:p>
        </p:txBody>
      </p:sp>
      <p:pic>
        <p:nvPicPr>
          <p:cNvPr id="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1612" y="2419936"/>
            <a:ext cx="2429691" cy="3580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6421" y="3080169"/>
            <a:ext cx="2087316" cy="156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4791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2531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7051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9311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1573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8028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5253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3023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0793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8563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6334" y="3062320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6" name="Group 95"/>
          <p:cNvGrpSpPr/>
          <p:nvPr/>
        </p:nvGrpSpPr>
        <p:grpSpPr>
          <a:xfrm>
            <a:off x="413828" y="2341558"/>
            <a:ext cx="5452535" cy="1758196"/>
            <a:chOff x="413828" y="2289306"/>
            <a:chExt cx="5452535" cy="17581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7" name="Group 96"/>
            <p:cNvGrpSpPr/>
            <p:nvPr/>
          </p:nvGrpSpPr>
          <p:grpSpPr>
            <a:xfrm>
              <a:off x="413828" y="2488430"/>
              <a:ext cx="5247838" cy="1559072"/>
              <a:chOff x="413828" y="2488430"/>
              <a:chExt cx="5247838" cy="1559072"/>
            </a:xfrm>
          </p:grpSpPr>
          <p:sp>
            <p:nvSpPr>
              <p:cNvPr id="99" name="Rounded Rectangle 9"/>
              <p:cNvSpPr>
                <a:spLocks noChangeArrowheads="1"/>
              </p:cNvSpPr>
              <p:nvPr/>
            </p:nvSpPr>
            <p:spPr bwMode="auto">
              <a:xfrm>
                <a:off x="413828" y="2488430"/>
                <a:ext cx="5247838" cy="1559072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lIns="640080" anchor="ctr"/>
              <a:lstStyle/>
              <a:p>
                <a:pPr defTabSz="457200" fontAlgn="auto">
                  <a:lnSpc>
                    <a:spcPct val="80000"/>
                  </a:lnSpc>
                  <a:spcBef>
                    <a:spcPct val="15000"/>
                  </a:spcBef>
                  <a:spcAft>
                    <a:spcPts val="0"/>
                  </a:spcAft>
                  <a:buClr>
                    <a:srgbClr val="4C80C2"/>
                  </a:buClr>
                </a:pPr>
                <a:r>
                  <a:rPr lang="en-US" sz="2000" b="1" dirty="0">
                    <a:solidFill>
                      <a:srgbClr val="4E4E4E"/>
                    </a:solidFill>
                    <a:latin typeface="Arial" pitchFamily="34" charset="0"/>
                    <a:cs typeface="+mn-cs"/>
                  </a:rPr>
                  <a:t>First Blade installation </a:t>
                </a:r>
              </a:p>
              <a:p>
                <a:pPr defTabSz="457200" fontAlgn="auto">
                  <a:lnSpc>
                    <a:spcPct val="80000"/>
                  </a:lnSpc>
                  <a:spcBef>
                    <a:spcPct val="15000"/>
                  </a:spcBef>
                  <a:spcAft>
                    <a:spcPts val="0"/>
                  </a:spcAft>
                  <a:buClr>
                    <a:srgbClr val="4C80C2"/>
                  </a:buClr>
                </a:pPr>
                <a:r>
                  <a:rPr lang="en-US" sz="2000" b="1" dirty="0">
                    <a:solidFill>
                      <a:srgbClr val="4E4E4E"/>
                    </a:solidFill>
                    <a:latin typeface="Arial" pitchFamily="34" charset="0"/>
                    <a:cs typeface="+mn-cs"/>
                  </a:rPr>
                  <a:t>in less than </a:t>
                </a:r>
                <a:r>
                  <a:rPr lang="en-US" sz="2000" b="1" dirty="0">
                    <a:solidFill>
                      <a:srgbClr val="F06414"/>
                    </a:solidFill>
                    <a:latin typeface="Arial" pitchFamily="34" charset="0"/>
                    <a:cs typeface="+mn-cs"/>
                  </a:rPr>
                  <a:t>30 minutes</a:t>
                </a:r>
                <a:r>
                  <a:rPr lang="en-US" sz="2000" b="1" dirty="0">
                    <a:solidFill>
                      <a:srgbClr val="D27D00"/>
                    </a:solidFill>
                    <a:latin typeface="Arial" pitchFamily="34" charset="0"/>
                    <a:cs typeface="+mn-cs"/>
                  </a:rPr>
                  <a:t> 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30009" y="2609671"/>
                <a:ext cx="697728" cy="120032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>
                    <a:solidFill>
                      <a:srgbClr val="FF6600"/>
                    </a:solidFill>
                    <a:latin typeface="Arial" pitchFamily="34" charset="0"/>
                    <a:cs typeface="+mn-cs"/>
                  </a:rPr>
                  <a:t>1</a:t>
                </a:r>
                <a:endParaRPr lang="en-US" sz="6600" dirty="0">
                  <a:solidFill>
                    <a:srgbClr val="FF6600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pic>
          <p:nvPicPr>
            <p:cNvPr id="98" name="Picture 6" descr="http://www.analysisuk.com/Content/images/stopwatch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163" y="2289306"/>
              <a:ext cx="1219200" cy="121920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00387" y="3062321"/>
            <a:ext cx="261403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0271" y="3064138"/>
            <a:ext cx="160984" cy="16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" name="Group 102"/>
          <p:cNvGrpSpPr/>
          <p:nvPr/>
        </p:nvGrpSpPr>
        <p:grpSpPr>
          <a:xfrm>
            <a:off x="413828" y="4167052"/>
            <a:ext cx="5347295" cy="1617105"/>
            <a:chOff x="413828" y="4114800"/>
            <a:chExt cx="5347295" cy="16171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4" name="Group 103"/>
            <p:cNvGrpSpPr/>
            <p:nvPr/>
          </p:nvGrpSpPr>
          <p:grpSpPr>
            <a:xfrm>
              <a:off x="413828" y="4264620"/>
              <a:ext cx="5221818" cy="1467285"/>
              <a:chOff x="413828" y="4264620"/>
              <a:chExt cx="5221818" cy="1467285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430009" y="4303499"/>
                <a:ext cx="697728" cy="120032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>
                    <a:solidFill>
                      <a:srgbClr val="FF6600"/>
                    </a:solidFill>
                    <a:latin typeface="Arial" pitchFamily="34" charset="0"/>
                    <a:cs typeface="+mn-cs"/>
                  </a:rPr>
                  <a:t>2</a:t>
                </a:r>
                <a:endParaRPr lang="en-US" sz="6600" dirty="0">
                  <a:solidFill>
                    <a:srgbClr val="FF6600"/>
                  </a:solidFill>
                  <a:latin typeface="Arial" pitchFamily="34" charset="0"/>
                  <a:cs typeface="+mn-cs"/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413828" y="4264620"/>
                <a:ext cx="5221818" cy="1467285"/>
                <a:chOff x="413828" y="4264620"/>
                <a:chExt cx="5221818" cy="1467285"/>
              </a:xfrm>
            </p:grpSpPr>
            <p:sp>
              <p:nvSpPr>
                <p:cNvPr id="112" name="Rounded Rectangle 9"/>
                <p:cNvSpPr>
                  <a:spLocks noChangeArrowheads="1"/>
                </p:cNvSpPr>
                <p:nvPr/>
              </p:nvSpPr>
              <p:spPr bwMode="auto">
                <a:xfrm>
                  <a:off x="413828" y="4264620"/>
                  <a:ext cx="5221818" cy="146728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rgbClr val="FF66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/>
              </p:spPr>
              <p:txBody>
                <a:bodyPr lIns="640080" anchor="ctr"/>
                <a:lstStyle/>
                <a:p>
                  <a:pPr defTabSz="457200" fontAlgn="auto">
                    <a:lnSpc>
                      <a:spcPct val="80000"/>
                    </a:lnSpc>
                    <a:spcBef>
                      <a:spcPct val="15000"/>
                    </a:spcBef>
                    <a:spcAft>
                      <a:spcPts val="0"/>
                    </a:spcAft>
                    <a:buClr>
                      <a:srgbClr val="4C80C2"/>
                    </a:buClr>
                  </a:pPr>
                  <a:r>
                    <a:rPr lang="en-US" sz="2000" b="1" dirty="0">
                      <a:solidFill>
                        <a:srgbClr val="F06414"/>
                      </a:solidFill>
                      <a:latin typeface="Arial" pitchFamily="34" charset="0"/>
                      <a:cs typeface="+mn-cs"/>
                    </a:rPr>
                    <a:t>Seamlessly add</a:t>
                  </a:r>
                  <a:r>
                    <a:rPr lang="en-US" sz="2000" b="1" dirty="0">
                      <a:solidFill>
                        <a:srgbClr val="D27D00"/>
                      </a:solidFill>
                      <a:latin typeface="Arial" pitchFamily="34" charset="0"/>
                      <a:cs typeface="+mn-cs"/>
                    </a:rPr>
                    <a:t> </a:t>
                  </a:r>
                  <a:r>
                    <a:rPr lang="en-US" sz="2000" b="1" dirty="0">
                      <a:solidFill>
                        <a:srgbClr val="4E4E4E"/>
                      </a:solidFill>
                      <a:latin typeface="Arial" pitchFamily="34" charset="0"/>
                      <a:cs typeface="+mn-cs"/>
                    </a:rPr>
                    <a:t>new Security</a:t>
                  </a:r>
                </a:p>
                <a:p>
                  <a:pPr defTabSz="457200" fontAlgn="auto">
                    <a:lnSpc>
                      <a:spcPct val="80000"/>
                    </a:lnSpc>
                    <a:spcBef>
                      <a:spcPct val="15000"/>
                    </a:spcBef>
                    <a:spcAft>
                      <a:spcPts val="0"/>
                    </a:spcAft>
                    <a:buClr>
                      <a:srgbClr val="4C80C2"/>
                    </a:buClr>
                  </a:pPr>
                  <a:r>
                    <a:rPr lang="en-US" sz="2000" dirty="0">
                      <a:solidFill>
                        <a:srgbClr val="4E4E4E"/>
                      </a:solidFill>
                      <a:latin typeface="Arial" pitchFamily="34" charset="0"/>
                      <a:cs typeface="+mn-cs"/>
                    </a:rPr>
                    <a:t>Gateway Modules (SGMs)</a:t>
                  </a:r>
                  <a:endParaRPr lang="en-US" sz="2000" b="1" dirty="0">
                    <a:solidFill>
                      <a:srgbClr val="4E4E4E"/>
                    </a:solidFill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0009" y="4362271"/>
                  <a:ext cx="697728" cy="120032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200" b="1" dirty="0">
                      <a:solidFill>
                        <a:srgbClr val="FF6600"/>
                      </a:solidFill>
                      <a:latin typeface="Arial" pitchFamily="34" charset="0"/>
                      <a:cs typeface="+mn-cs"/>
                    </a:rPr>
                    <a:t>2</a:t>
                  </a:r>
                  <a:endParaRPr lang="en-US" sz="6600" dirty="0">
                    <a:solidFill>
                      <a:srgbClr val="FF6600"/>
                    </a:solidFill>
                    <a:latin typeface="Arial" pitchFamily="34" charset="0"/>
                    <a:cs typeface="+mn-cs"/>
                  </a:endParaRPr>
                </a:p>
              </p:txBody>
            </p:sp>
          </p:grpSp>
        </p:grpSp>
        <p:grpSp>
          <p:nvGrpSpPr>
            <p:cNvPr id="105" name="Group 104"/>
            <p:cNvGrpSpPr/>
            <p:nvPr/>
          </p:nvGrpSpPr>
          <p:grpSpPr>
            <a:xfrm>
              <a:off x="4953000" y="4114800"/>
              <a:ext cx="808123" cy="1256466"/>
              <a:chOff x="4994730" y="3843337"/>
              <a:chExt cx="1033502" cy="1606885"/>
            </a:xfrm>
          </p:grpSpPr>
          <p:pic>
            <p:nvPicPr>
              <p:cNvPr id="106" name="Picture 6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555154" y="3843337"/>
                <a:ext cx="160984" cy="1605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7" name="Picture 6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302718" y="3843337"/>
                <a:ext cx="160984" cy="1605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8" name="Picture 6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50281" y="3845155"/>
                <a:ext cx="160984" cy="1605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>
                            <a14:foregroundMark x1="48257" y1="10298" x2="21180" y2="813"/>
                            <a14:foregroundMark x1="6166" y1="29810" x2="3753" y2="11653"/>
                            <a14:foregroundMark x1="3753" y1="14905" x2="10456" y2="0"/>
                            <a14:foregroundMark x1="17694" y1="542" x2="17694" y2="542"/>
                            <a14:foregroundMark x1="17694" y1="542" x2="27614" y2="542"/>
                            <a14:foregroundMark x1="49062" y1="81843" x2="50134" y2="89431"/>
                            <a14:foregroundMark x1="48257" y1="80759" x2="42627" y2="85908"/>
                            <a14:foregroundMark x1="88472" y1="36856" x2="98660" y2="50949"/>
                            <a14:foregroundMark x1="84718" y1="33062" x2="97855" y2="41192"/>
                            <a14:foregroundMark x1="70777" y1="51491" x2="91957" y2="88347"/>
                            <a14:foregroundMark x1="83914" y1="77236" x2="87399" y2="90244"/>
                            <a14:backgroundMark x1="41555" y1="86721" x2="50670" y2="77507"/>
                            <a14:backgroundMark x1="47453" y1="79404" x2="32440" y2="76152"/>
                            <a14:backgroundMark x1="42091" y1="76965" x2="42091" y2="85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900000">
                <a:off x="4994730" y="4252812"/>
                <a:ext cx="1033502" cy="102207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3360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85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"/>
                            </p:stCondLst>
                            <p:childTnLst>
                              <p:par>
                                <p:cTn id="5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"/>
                            </p:stCondLst>
                            <p:childTnLst>
                              <p:par>
                                <p:cTn id="6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00"/>
                            </p:stCondLst>
                            <p:childTnLst>
                              <p:par>
                                <p:cTn id="7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00"/>
                            </p:stCondLst>
                            <p:childTnLst>
                              <p:par>
                                <p:cTn id="7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3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Easy Administration</a:t>
            </a:r>
          </a:p>
        </p:txBody>
      </p:sp>
      <p:grpSp>
        <p:nvGrpSpPr>
          <p:cNvPr id="29" name="Group 1"/>
          <p:cNvGrpSpPr>
            <a:grpSpLocks/>
          </p:cNvGrpSpPr>
          <p:nvPr/>
        </p:nvGrpSpPr>
        <p:grpSpPr bwMode="auto">
          <a:xfrm>
            <a:off x="6244046" y="2090057"/>
            <a:ext cx="2460661" cy="3779967"/>
            <a:chOff x="5795276" y="946100"/>
            <a:chExt cx="2788064" cy="4459039"/>
          </a:xfrm>
        </p:grpSpPr>
        <p:pic>
          <p:nvPicPr>
            <p:cNvPr id="3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95276" y="946100"/>
              <a:ext cx="2788064" cy="445903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>
              <a:off x="8099331" y="1671547"/>
              <a:ext cx="377884" cy="1428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228600" rIns="228600" anchor="ctr"/>
            <a:lstStyle/>
            <a:p>
              <a:pPr marL="342900" indent="-342900" defTabSz="457200" fontAlgn="auto">
                <a:spcBef>
                  <a:spcPct val="20000"/>
                </a:spcBef>
                <a:spcAft>
                  <a:spcPts val="0"/>
                </a:spcAft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endParaRPr lang="en-US" sz="1800" dirty="0">
                <a:solidFill>
                  <a:srgbClr val="4E4E4E"/>
                </a:solidFill>
                <a:latin typeface="Arial" pitchFamily="34" charset="0"/>
                <a:cs typeface="+mn-cs"/>
              </a:endParaRPr>
            </a:p>
          </p:txBody>
        </p:sp>
      </p:grpSp>
      <p:pic>
        <p:nvPicPr>
          <p:cNvPr id="32" name="Picture 13" descr="series_6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4" y="970482"/>
            <a:ext cx="3701729" cy="3496741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603759" y="4792999"/>
            <a:ext cx="5221818" cy="1467285"/>
            <a:chOff x="413828" y="4264620"/>
            <a:chExt cx="5221818" cy="14672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430009" y="4303499"/>
              <a:ext cx="697728" cy="12003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>
                  <a:solidFill>
                    <a:srgbClr val="FF6600"/>
                  </a:solidFill>
                  <a:latin typeface="Arial" pitchFamily="34" charset="0"/>
                  <a:cs typeface="+mn-cs"/>
                </a:rPr>
                <a:t>2</a:t>
              </a:r>
              <a:endParaRPr lang="en-US" sz="6600" dirty="0">
                <a:solidFill>
                  <a:srgbClr val="FF6600"/>
                </a:solidFill>
                <a:latin typeface="Arial" pitchFamily="34" charset="0"/>
                <a:cs typeface="+mn-cs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13828" y="4264620"/>
              <a:ext cx="5221818" cy="1467285"/>
              <a:chOff x="413828" y="4264620"/>
              <a:chExt cx="5221818" cy="1467285"/>
            </a:xfrm>
          </p:grpSpPr>
          <p:sp>
            <p:nvSpPr>
              <p:cNvPr id="50" name="Rounded Rectangle 9"/>
              <p:cNvSpPr>
                <a:spLocks noChangeArrowheads="1"/>
              </p:cNvSpPr>
              <p:nvPr/>
            </p:nvSpPr>
            <p:spPr bwMode="auto">
              <a:xfrm>
                <a:off x="413828" y="4264620"/>
                <a:ext cx="5221818" cy="1467285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lIns="640080" anchor="ctr"/>
              <a:lstStyle/>
              <a:p>
                <a:pPr defTabSz="457200" fontAlgn="auto">
                  <a:lnSpc>
                    <a:spcPct val="80000"/>
                  </a:lnSpc>
                  <a:spcBef>
                    <a:spcPct val="15000"/>
                  </a:spcBef>
                  <a:spcAft>
                    <a:spcPts val="0"/>
                  </a:spcAft>
                  <a:buClr>
                    <a:srgbClr val="4C80C2"/>
                  </a:buClr>
                </a:pPr>
                <a:r>
                  <a:rPr lang="en-US" sz="2000" b="1" dirty="0">
                    <a:solidFill>
                      <a:srgbClr val="F06414"/>
                    </a:solidFill>
                    <a:latin typeface="Arial" pitchFamily="34" charset="0"/>
                    <a:cs typeface="+mn-cs"/>
                  </a:rPr>
                  <a:t>Single Object </a:t>
                </a:r>
                <a:r>
                  <a:rPr lang="en-US" sz="2000" b="1" dirty="0">
                    <a:solidFill>
                      <a:srgbClr val="4E4E4E"/>
                    </a:solidFill>
                    <a:latin typeface="Arial" pitchFamily="34" charset="0"/>
                    <a:cs typeface="+mn-cs"/>
                  </a:rPr>
                  <a:t>in the </a:t>
                </a:r>
              </a:p>
              <a:p>
                <a:pPr defTabSz="457200" fontAlgn="auto">
                  <a:lnSpc>
                    <a:spcPct val="80000"/>
                  </a:lnSpc>
                  <a:spcBef>
                    <a:spcPct val="15000"/>
                  </a:spcBef>
                  <a:spcAft>
                    <a:spcPts val="0"/>
                  </a:spcAft>
                  <a:buClr>
                    <a:srgbClr val="4C80C2"/>
                  </a:buClr>
                </a:pPr>
                <a:r>
                  <a:rPr lang="en-US" sz="2000" b="1" dirty="0" err="1">
                    <a:solidFill>
                      <a:srgbClr val="4E4E4E"/>
                    </a:solidFill>
                    <a:latin typeface="Arial" pitchFamily="34" charset="0"/>
                    <a:cs typeface="+mn-cs"/>
                  </a:rPr>
                  <a:t>SmartConsole</a:t>
                </a:r>
                <a:r>
                  <a:rPr lang="en-US" sz="2000" b="1" dirty="0">
                    <a:solidFill>
                      <a:srgbClr val="4E4E4E"/>
                    </a:solidFill>
                    <a:latin typeface="Arial" pitchFamily="34" charset="0"/>
                    <a:cs typeface="+mn-cs"/>
                  </a:rPr>
                  <a:t> product family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30009" y="4362271"/>
                <a:ext cx="697728" cy="120032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>
                    <a:solidFill>
                      <a:srgbClr val="FF6600"/>
                    </a:solidFill>
                    <a:latin typeface="Arial" pitchFamily="34" charset="0"/>
                    <a:cs typeface="+mn-cs"/>
                  </a:rPr>
                  <a:t>3</a:t>
                </a:r>
                <a:endParaRPr lang="en-US" sz="6600" dirty="0">
                  <a:solidFill>
                    <a:srgbClr val="FF6600"/>
                  </a:solidFill>
                  <a:latin typeface="Arial" pitchFamily="34" charset="0"/>
                  <a:cs typeface="+mn-cs"/>
                </a:endParaRPr>
              </a:p>
            </p:txBody>
          </p:sp>
        </p:grp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08" y="4757173"/>
            <a:ext cx="1240440" cy="133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15"/>
          <p:cNvSpPr>
            <a:spLocks noChangeArrowheads="1"/>
          </p:cNvSpPr>
          <p:nvPr/>
        </p:nvSpPr>
        <p:spPr bwMode="auto">
          <a:xfrm>
            <a:off x="1767783" y="1528497"/>
            <a:ext cx="1144046" cy="152403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3360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7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143 0.15209 L -2.22222E-6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80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Cybercrime Trends for 2012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49694" y="1346926"/>
            <a:ext cx="1706046" cy="2344561"/>
            <a:chOff x="900414" y="1637881"/>
            <a:chExt cx="1706046" cy="2344561"/>
          </a:xfrm>
        </p:grpSpPr>
        <p:sp>
          <p:nvSpPr>
            <p:cNvPr id="11" name="TextBox 10"/>
            <p:cNvSpPr txBox="1"/>
            <p:nvPr/>
          </p:nvSpPr>
          <p:spPr>
            <a:xfrm>
              <a:off x="943760" y="3151445"/>
              <a:ext cx="16193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2"/>
                  </a:solidFill>
                </a:rPr>
                <a:t>SQL</a:t>
              </a:r>
            </a:p>
            <a:p>
              <a:pPr algn="ctr"/>
              <a:r>
                <a:rPr lang="en-US" sz="2400" b="1" dirty="0" smtClean="0">
                  <a:solidFill>
                    <a:schemeClr val="accent2"/>
                  </a:solidFill>
                </a:rPr>
                <a:t>Injections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1024932" y="1637881"/>
              <a:ext cx="1457011" cy="1396721"/>
            </a:xfrm>
            <a:prstGeom prst="ellipse">
              <a:avLst/>
            </a:prstGeom>
            <a:solidFill>
              <a:srgbClr val="FF0000"/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0414" y="2043853"/>
              <a:ext cx="170604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44%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42120" y="1348389"/>
            <a:ext cx="1706046" cy="2015332"/>
            <a:chOff x="900414" y="1637881"/>
            <a:chExt cx="1706046" cy="2015332"/>
          </a:xfrm>
        </p:grpSpPr>
        <p:sp>
          <p:nvSpPr>
            <p:cNvPr id="13" name="TextBox 12"/>
            <p:cNvSpPr txBox="1"/>
            <p:nvPr/>
          </p:nvSpPr>
          <p:spPr>
            <a:xfrm>
              <a:off x="1264206" y="3191548"/>
              <a:ext cx="948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/>
                  </a:solidFill>
                </a:rPr>
                <a:t>APTs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024932" y="1637881"/>
              <a:ext cx="1457011" cy="1396721"/>
            </a:xfrm>
            <a:prstGeom prst="ellipse">
              <a:avLst/>
            </a:prstGeom>
            <a:solidFill>
              <a:srgbClr val="FF0000"/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0414" y="2043853"/>
              <a:ext cx="170604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35%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06348" y="1362244"/>
            <a:ext cx="1706046" cy="2015332"/>
            <a:chOff x="900414" y="1637881"/>
            <a:chExt cx="1706046" cy="2015332"/>
          </a:xfrm>
        </p:grpSpPr>
        <p:sp>
          <p:nvSpPr>
            <p:cNvPr id="17" name="TextBox 16"/>
            <p:cNvSpPr txBox="1"/>
            <p:nvPr/>
          </p:nvSpPr>
          <p:spPr>
            <a:xfrm>
              <a:off x="1167221" y="3191548"/>
              <a:ext cx="1159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/>
                  </a:solidFill>
                </a:rPr>
                <a:t>Botnet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024932" y="1637881"/>
              <a:ext cx="1457011" cy="1396721"/>
            </a:xfrm>
            <a:prstGeom prst="ellipse">
              <a:avLst/>
            </a:prstGeom>
            <a:solidFill>
              <a:srgbClr val="FF0000"/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0414" y="2043853"/>
              <a:ext cx="170604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33%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82752" y="1353086"/>
            <a:ext cx="1706046" cy="2084607"/>
            <a:chOff x="900414" y="1637881"/>
            <a:chExt cx="1706046" cy="2084607"/>
          </a:xfrm>
        </p:grpSpPr>
        <p:sp>
          <p:nvSpPr>
            <p:cNvPr id="21" name="TextBox 20"/>
            <p:cNvSpPr txBox="1"/>
            <p:nvPr/>
          </p:nvSpPr>
          <p:spPr>
            <a:xfrm>
              <a:off x="1250351" y="3260823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accent2"/>
                  </a:solidFill>
                </a:rPr>
                <a:t>DDoS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024932" y="1637881"/>
              <a:ext cx="1457011" cy="1396721"/>
            </a:xfrm>
            <a:prstGeom prst="ellipse">
              <a:avLst/>
            </a:prstGeom>
            <a:solidFill>
              <a:srgbClr val="FF0000"/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0414" y="2043853"/>
              <a:ext cx="170604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32%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98182" y="6229973"/>
            <a:ext cx="1884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Ponemon</a:t>
            </a:r>
            <a:r>
              <a:rPr lang="en-US" sz="1000" dirty="0" smtClean="0"/>
              <a:t> Institute, May 2012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684432" y="1760738"/>
            <a:ext cx="17060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32%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32684" y="297602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3"/>
                </a:solidFill>
              </a:rPr>
              <a:t>DDoS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7309" y="4159082"/>
            <a:ext cx="7938655" cy="685800"/>
          </a:xfrm>
          <a:prstGeom prst="roundRect">
            <a:avLst>
              <a:gd name="adj" fmla="val 8825"/>
            </a:avLst>
          </a:prstGeom>
          <a:solidFill>
            <a:schemeClr val="bg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1200"/>
              </a:spcBef>
              <a:buClr>
                <a:srgbClr val="000073"/>
              </a:buClr>
              <a:buSzPct val="115000"/>
              <a:buFont typeface="Wingdings" pitchFamily="2" charset="2"/>
              <a:buNone/>
            </a:pPr>
            <a:r>
              <a:rPr lang="en-U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65%</a:t>
            </a:r>
            <a:r>
              <a:rPr lang="en-US" sz="3600" b="1" dirty="0" smtClean="0">
                <a:solidFill>
                  <a:srgbClr val="4E4E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4E4E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Businesses Experienced Attacks</a:t>
            </a:r>
            <a:endParaRPr lang="en-US" sz="2800" dirty="0">
              <a:solidFill>
                <a:srgbClr val="4E4E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7309" y="5115046"/>
            <a:ext cx="7938655" cy="685800"/>
          </a:xfrm>
          <a:prstGeom prst="roundRect">
            <a:avLst>
              <a:gd name="adj" fmla="val 8825"/>
            </a:avLst>
          </a:prstGeom>
          <a:solidFill>
            <a:schemeClr val="bg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1200"/>
              </a:spcBef>
              <a:buClr>
                <a:srgbClr val="000073"/>
              </a:buClr>
              <a:buSzPct val="115000"/>
              <a:buFont typeface="Wingdings" pitchFamily="2" charset="2"/>
              <a:buNone/>
            </a:pPr>
            <a:r>
              <a:rPr lang="en-US" sz="2800" dirty="0" smtClean="0">
                <a:solidFill>
                  <a:srgbClr val="4E4E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n-US" sz="2800" b="1" dirty="0" smtClean="0">
                <a:solidFill>
                  <a:srgbClr val="4E4E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$214,000 </a:t>
            </a:r>
            <a:r>
              <a:rPr lang="en-US" sz="2800" dirty="0" smtClean="0">
                <a:solidFill>
                  <a:srgbClr val="4E4E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Damage Per Attack</a:t>
            </a:r>
            <a:endParaRPr lang="en-US" sz="2800" dirty="0">
              <a:solidFill>
                <a:srgbClr val="4E4E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0"/>
            <a:ext cx="7075268" cy="914400"/>
          </a:xfrm>
        </p:spPr>
        <p:txBody>
          <a:bodyPr/>
          <a:lstStyle/>
          <a:p>
            <a:r>
              <a:rPr lang="en-US" dirty="0" smtClean="0"/>
              <a:t>Cross Chassis High Availability </a:t>
            </a:r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3394" y="1055643"/>
            <a:ext cx="2342576" cy="353911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5208" y="1001489"/>
            <a:ext cx="2371523" cy="36063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9"/>
          <p:cNvSpPr>
            <a:spLocks noChangeArrowheads="1"/>
          </p:cNvSpPr>
          <p:nvPr/>
        </p:nvSpPr>
        <p:spPr bwMode="auto">
          <a:xfrm>
            <a:off x="1437677" y="4833639"/>
            <a:ext cx="6294045" cy="1149150"/>
          </a:xfrm>
          <a:prstGeom prst="roundRect">
            <a:avLst>
              <a:gd name="adj" fmla="val 13316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66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0" tIns="0" rIns="0" bIns="0" anchor="ctr"/>
          <a:lstStyle/>
          <a:p>
            <a:pPr algn="ctr" defTabSz="457200" fontAlgn="auto">
              <a:spcBef>
                <a:spcPct val="15000"/>
              </a:spcBef>
              <a:spcAft>
                <a:spcPts val="0"/>
              </a:spcAft>
              <a:buClr>
                <a:srgbClr val="4C80C2"/>
              </a:buClr>
            </a:pPr>
            <a:r>
              <a:rPr lang="en-US" sz="2800" dirty="0">
                <a:solidFill>
                  <a:srgbClr val="4E4E4E"/>
                </a:solidFill>
                <a:latin typeface="Arial" pitchFamily="34" charset="0"/>
                <a:cs typeface="+mn-cs"/>
              </a:rPr>
              <a:t>Connect two 61000 units </a:t>
            </a:r>
            <a:r>
              <a:rPr lang="en-US" sz="2800" dirty="0" smtClean="0">
                <a:solidFill>
                  <a:srgbClr val="4E4E4E"/>
                </a:solidFill>
                <a:latin typeface="Arial" pitchFamily="34" charset="0"/>
                <a:cs typeface="+mn-cs"/>
              </a:rPr>
              <a:t>for</a:t>
            </a:r>
            <a:br>
              <a:rPr lang="en-US" sz="2800" dirty="0" smtClean="0">
                <a:solidFill>
                  <a:srgbClr val="4E4E4E"/>
                </a:solidFill>
                <a:latin typeface="Arial" pitchFamily="34" charset="0"/>
                <a:cs typeface="+mn-cs"/>
              </a:rPr>
            </a:br>
            <a:r>
              <a:rPr lang="en-US" sz="2800" b="1" dirty="0" smtClean="0">
                <a:solidFill>
                  <a:srgbClr val="F06414"/>
                </a:solidFill>
                <a:latin typeface="Arial" pitchFamily="34" charset="0"/>
                <a:cs typeface="+mn-cs"/>
              </a:rPr>
              <a:t>maximum </a:t>
            </a:r>
            <a:r>
              <a:rPr lang="en-US" sz="2800" b="1" dirty="0">
                <a:solidFill>
                  <a:srgbClr val="F06414"/>
                </a:solidFill>
                <a:latin typeface="Arial" pitchFamily="34" charset="0"/>
                <a:cs typeface="+mn-cs"/>
              </a:rPr>
              <a:t>high </a:t>
            </a:r>
            <a:r>
              <a:rPr lang="en-US" sz="2800" b="1" dirty="0" smtClean="0">
                <a:solidFill>
                  <a:srgbClr val="F06414"/>
                </a:solidFill>
                <a:latin typeface="Arial" pitchFamily="34" charset="0"/>
                <a:cs typeface="+mn-cs"/>
              </a:rPr>
              <a:t>availability </a:t>
            </a:r>
            <a:endParaRPr lang="en-US" sz="2800" dirty="0">
              <a:solidFill>
                <a:srgbClr val="4E4E4E"/>
              </a:solidFill>
              <a:latin typeface="Arial" pitchFamily="34" charset="0"/>
              <a:cs typeface="+mn-cs"/>
            </a:endParaRPr>
          </a:p>
        </p:txBody>
      </p:sp>
      <p:cxnSp>
        <p:nvCxnSpPr>
          <p:cNvPr id="10" name="AutoShape 43"/>
          <p:cNvCxnSpPr>
            <a:cxnSpLocks noChangeShapeType="1"/>
          </p:cNvCxnSpPr>
          <p:nvPr/>
        </p:nvCxnSpPr>
        <p:spPr bwMode="auto">
          <a:xfrm rot="16200000" flipH="1">
            <a:off x="4638189" y="1125838"/>
            <a:ext cx="1587" cy="2647950"/>
          </a:xfrm>
          <a:prstGeom prst="curvedConnector3">
            <a:avLst>
              <a:gd name="adj1" fmla="val 94370384"/>
            </a:avLst>
          </a:prstGeom>
          <a:noFill/>
          <a:ln w="38100">
            <a:solidFill>
              <a:srgbClr val="FF99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98569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40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Solution </a:t>
            </a:r>
            <a:endParaRPr lang="en-US" sz="1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445644" y="3014636"/>
            <a:ext cx="2265364" cy="3270407"/>
            <a:chOff x="6445644" y="3124364"/>
            <a:chExt cx="2265364" cy="3270407"/>
          </a:xfrm>
        </p:grpSpPr>
        <p:pic>
          <p:nvPicPr>
            <p:cNvPr id="7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85233" y="3720917"/>
              <a:ext cx="1671159" cy="267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Rectangle 77"/>
            <p:cNvSpPr/>
            <p:nvPr/>
          </p:nvSpPr>
          <p:spPr>
            <a:xfrm>
              <a:off x="6445644" y="3124364"/>
              <a:ext cx="22653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73"/>
                </a:buClr>
              </a:pPr>
              <a:r>
                <a:rPr lang="en-US" sz="2000" b="1" dirty="0" smtClean="0">
                  <a:latin typeface="Arial" pitchFamily="34" charset="0"/>
                  <a:cs typeface="+mn-cs"/>
                </a:rPr>
                <a:t>14</a:t>
              </a:r>
              <a:br>
                <a:rPr lang="en-US" sz="2000" b="1" dirty="0" smtClean="0">
                  <a:latin typeface="Arial" pitchFamily="34" charset="0"/>
                  <a:cs typeface="+mn-cs"/>
                </a:rPr>
              </a:br>
              <a:r>
                <a:rPr lang="en-US" sz="2000" b="1" dirty="0" smtClean="0">
                  <a:latin typeface="Arial" pitchFamily="34" charset="0"/>
                  <a:cs typeface="+mn-cs"/>
                </a:rPr>
                <a:t>Hardware </a:t>
              </a:r>
              <a:r>
                <a:rPr lang="en-US" sz="2000" b="1" dirty="0">
                  <a:latin typeface="Arial" pitchFamily="34" charset="0"/>
                  <a:cs typeface="+mn-cs"/>
                </a:rPr>
                <a:t>Blades</a:t>
              </a:r>
            </a:p>
          </p:txBody>
        </p:sp>
      </p:grpSp>
      <p:sp>
        <p:nvSpPr>
          <p:cNvPr id="575488" name="Right Arrow 575487"/>
          <p:cNvSpPr/>
          <p:nvPr/>
        </p:nvSpPr>
        <p:spPr bwMode="auto">
          <a:xfrm>
            <a:off x="2688742" y="4509516"/>
            <a:ext cx="695325" cy="69518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endParaRPr lang="en-US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5807914" y="4509516"/>
            <a:ext cx="695325" cy="69518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endParaRPr lang="en-US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0929" y="2996348"/>
            <a:ext cx="2265364" cy="3273873"/>
            <a:chOff x="440929" y="3106076"/>
            <a:chExt cx="2265364" cy="3273873"/>
          </a:xfrm>
        </p:grpSpPr>
        <p:sp>
          <p:nvSpPr>
            <p:cNvPr id="7" name="Rectangle 6"/>
            <p:cNvSpPr/>
            <p:nvPr/>
          </p:nvSpPr>
          <p:spPr>
            <a:xfrm>
              <a:off x="440929" y="3106076"/>
              <a:ext cx="22653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73"/>
                </a:buClr>
              </a:pPr>
              <a:r>
                <a:rPr lang="en-US" sz="2000" b="1" dirty="0" smtClean="0">
                  <a:latin typeface="Arial" pitchFamily="34" charset="0"/>
                  <a:cs typeface="+mn-cs"/>
                </a:rPr>
                <a:t>5</a:t>
              </a:r>
              <a:br>
                <a:rPr lang="en-US" sz="2000" b="1" dirty="0" smtClean="0">
                  <a:latin typeface="Arial" pitchFamily="34" charset="0"/>
                  <a:cs typeface="+mn-cs"/>
                </a:rPr>
              </a:br>
              <a:r>
                <a:rPr lang="en-US" sz="2000" b="1" dirty="0" smtClean="0">
                  <a:latin typeface="Arial" pitchFamily="34" charset="0"/>
                  <a:cs typeface="+mn-cs"/>
                </a:rPr>
                <a:t>Hardware </a:t>
              </a:r>
              <a:r>
                <a:rPr lang="en-US" sz="2000" b="1" dirty="0">
                  <a:latin typeface="Arial" pitchFamily="34" charset="0"/>
                  <a:cs typeface="+mn-cs"/>
                </a:rPr>
                <a:t>Blades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985" y="3720917"/>
              <a:ext cx="1661895" cy="265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834" y="4233252"/>
              <a:ext cx="1413250" cy="112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408815" y="3013303"/>
            <a:ext cx="2335896" cy="3279732"/>
            <a:chOff x="3408815" y="3123031"/>
            <a:chExt cx="2335896" cy="3279732"/>
          </a:xfrm>
        </p:grpSpPr>
        <p:sp>
          <p:nvSpPr>
            <p:cNvPr id="77" name="Rectangle 76"/>
            <p:cNvSpPr/>
            <p:nvPr/>
          </p:nvSpPr>
          <p:spPr>
            <a:xfrm>
              <a:off x="3408815" y="3123031"/>
              <a:ext cx="23358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73"/>
                </a:buClr>
              </a:pPr>
              <a:r>
                <a:rPr lang="en-US" sz="2000" b="1" dirty="0" smtClean="0">
                  <a:latin typeface="Arial" pitchFamily="34" charset="0"/>
                  <a:cs typeface="+mn-cs"/>
                </a:rPr>
                <a:t>8</a:t>
              </a:r>
              <a:br>
                <a:rPr lang="en-US" sz="2000" b="1" dirty="0" smtClean="0">
                  <a:latin typeface="Arial" pitchFamily="34" charset="0"/>
                  <a:cs typeface="+mn-cs"/>
                </a:rPr>
              </a:br>
              <a:r>
                <a:rPr lang="en-US" sz="2000" b="1" dirty="0" smtClean="0">
                  <a:latin typeface="Arial" pitchFamily="34" charset="0"/>
                  <a:cs typeface="+mn-cs"/>
                </a:rPr>
                <a:t>Hardware </a:t>
              </a:r>
              <a:r>
                <a:rPr lang="en-US" sz="2000" b="1" dirty="0">
                  <a:latin typeface="Arial" pitchFamily="34" charset="0"/>
                  <a:cs typeface="+mn-cs"/>
                </a:rPr>
                <a:t>Blades 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30172" y="3700187"/>
              <a:ext cx="1689110" cy="270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439" y="4183082"/>
              <a:ext cx="1425575" cy="1176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ounded Rectangle 18"/>
          <p:cNvSpPr>
            <a:spLocks noChangeArrowheads="1"/>
          </p:cNvSpPr>
          <p:nvPr/>
        </p:nvSpPr>
        <p:spPr bwMode="auto">
          <a:xfrm>
            <a:off x="306388" y="2068740"/>
            <a:ext cx="2534447" cy="817880"/>
          </a:xfrm>
          <a:prstGeom prst="roundRect">
            <a:avLst>
              <a:gd name="adj" fmla="val 10934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</a:rPr>
              <a:t>Boost</a:t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</a:rPr>
              <a:t>Performance</a:t>
            </a:r>
            <a:endParaRPr lang="en-US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3" name="Rounded Rectangle 18"/>
          <p:cNvSpPr>
            <a:spLocks noChangeArrowheads="1"/>
          </p:cNvSpPr>
          <p:nvPr/>
        </p:nvSpPr>
        <p:spPr bwMode="auto">
          <a:xfrm>
            <a:off x="3278328" y="2068740"/>
            <a:ext cx="2665949" cy="817880"/>
          </a:xfrm>
          <a:prstGeom prst="roundRect">
            <a:avLst>
              <a:gd name="adj" fmla="val 10934"/>
            </a:avLst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91440" rIns="4572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</a:rPr>
              <a:t>From 12x10GbE to 32x10GbE</a:t>
            </a:r>
            <a:endParaRPr lang="en-US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4" name="Rounded Rectangle 18"/>
          <p:cNvSpPr>
            <a:spLocks noChangeArrowheads="1"/>
          </p:cNvSpPr>
          <p:nvPr/>
        </p:nvSpPr>
        <p:spPr bwMode="auto">
          <a:xfrm>
            <a:off x="6311103" y="2085042"/>
            <a:ext cx="2534447" cy="817880"/>
          </a:xfrm>
          <a:prstGeom prst="roundRect">
            <a:avLst>
              <a:gd name="adj" fmla="val 10934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</a:rPr>
              <a:t>Plug and Play</a:t>
            </a:r>
            <a:endParaRPr lang="en-US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5" name="Title"/>
          <p:cNvSpPr/>
          <p:nvPr/>
        </p:nvSpPr>
        <p:spPr bwMode="auto">
          <a:xfrm>
            <a:off x="306388" y="1083186"/>
            <a:ext cx="8540750" cy="677437"/>
          </a:xfrm>
          <a:prstGeom prst="roundRect">
            <a:avLst>
              <a:gd name="adj" fmla="val 10026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</a:rPr>
              <a:t>Platform to Grow…</a:t>
            </a:r>
            <a:endParaRPr lang="en-US" sz="2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176" y="6879771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83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88" grpId="0" animBg="1"/>
      <p:bldP spid="8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0"/>
            <a:ext cx="6858000" cy="914400"/>
          </a:xfrm>
        </p:spPr>
        <p:txBody>
          <a:bodyPr/>
          <a:lstStyle/>
          <a:p>
            <a:r>
              <a:rPr lang="en-US" dirty="0" smtClean="0"/>
              <a:t>61000 – The Platform For the Future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356645" y="1267097"/>
            <a:ext cx="3613164" cy="2032149"/>
          </a:xfrm>
          <a:prstGeom prst="roundRect">
            <a:avLst>
              <a:gd name="adj" fmla="val 3618"/>
            </a:avLst>
          </a:prstGeom>
          <a:solidFill>
            <a:schemeClr val="tx1">
              <a:lumMod val="20000"/>
              <a:lumOff val="8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vert="horz" wrap="square" lIns="274320" tIns="274320" rIns="274320" bIns="274320" numCol="1" anchor="ctr" anchorCtr="0" compatLnSpc="1">
            <a:prstTxWarp prst="textNoShape">
              <a:avLst/>
            </a:prstTxWarp>
          </a:bodyPr>
          <a:lstStyle/>
          <a:p>
            <a:pPr algn="ctr" defTabSz="457200" fontAlgn="b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4E4E4E"/>
                </a:solidFill>
                <a:latin typeface="Arial"/>
                <a:cs typeface="+mn-cs"/>
              </a:rPr>
              <a:t>Over </a:t>
            </a:r>
            <a:r>
              <a:rPr lang="en-US" sz="2800" b="1" dirty="0">
                <a:solidFill>
                  <a:schemeClr val="accent3"/>
                </a:solidFill>
                <a:latin typeface="Arial"/>
                <a:cs typeface="+mn-cs"/>
              </a:rPr>
              <a:t>1Tbps</a:t>
            </a:r>
          </a:p>
          <a:p>
            <a:pPr algn="ctr" defTabSz="457200" fontAlgn="b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4E4E4E"/>
                </a:solidFill>
                <a:latin typeface="Arial"/>
                <a:cs typeface="+mn-cs"/>
              </a:rPr>
              <a:t>Single Firewall </a:t>
            </a:r>
          </a:p>
          <a:p>
            <a:pPr algn="ctr" defTabSz="457200" fontAlgn="b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3"/>
                </a:solidFill>
                <a:latin typeface="Arial"/>
                <a:cs typeface="+mn-cs"/>
              </a:rPr>
              <a:t>Same Chassis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9147" y="1455954"/>
            <a:ext cx="7545254" cy="4531313"/>
            <a:chOff x="349147" y="1651899"/>
            <a:chExt cx="7545254" cy="4531313"/>
          </a:xfrm>
        </p:grpSpPr>
        <p:cxnSp>
          <p:nvCxnSpPr>
            <p:cNvPr id="58" name="Curved Connector 57"/>
            <p:cNvCxnSpPr/>
            <p:nvPr/>
          </p:nvCxnSpPr>
          <p:spPr bwMode="auto">
            <a:xfrm flipV="1">
              <a:off x="349147" y="1651899"/>
              <a:ext cx="7545254" cy="4079462"/>
            </a:xfrm>
            <a:prstGeom prst="curvedConnector2">
              <a:avLst/>
            </a:prstGeom>
            <a:solidFill>
              <a:schemeClr val="bg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Oval 35"/>
            <p:cNvSpPr/>
            <p:nvPr/>
          </p:nvSpPr>
          <p:spPr bwMode="auto">
            <a:xfrm>
              <a:off x="1288445" y="5501950"/>
              <a:ext cx="323004" cy="284294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endParaRPr lang="en-US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3934670" y="4954533"/>
              <a:ext cx="323004" cy="284294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endParaRPr lang="en-US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1173" y="5049025"/>
              <a:ext cx="1382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4E4E4E"/>
                  </a:solidFill>
                  <a:latin typeface="Arial" pitchFamily="34" charset="0"/>
                  <a:cs typeface="+mn-cs"/>
                </a:rPr>
                <a:t>200Gbps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84987" y="5783102"/>
              <a:ext cx="917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4E4E4E"/>
                  </a:solidFill>
                  <a:latin typeface="Arial" pitchFamily="34" charset="0"/>
                  <a:cs typeface="+mn-cs"/>
                </a:rPr>
                <a:t>2011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160547" y="4536720"/>
              <a:ext cx="1382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4E4E4E"/>
                  </a:solidFill>
                  <a:latin typeface="Arial" pitchFamily="34" charset="0"/>
                  <a:cs typeface="+mn-cs"/>
                </a:rPr>
                <a:t>400Gbps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771292" y="5332673"/>
              <a:ext cx="917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4E4E4E"/>
                  </a:solidFill>
                  <a:latin typeface="Arial" pitchFamily="34" charset="0"/>
                  <a:cs typeface="+mn-cs"/>
                </a:rPr>
                <a:t>2012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160546" y="5621157"/>
            <a:ext cx="3346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4E4E4E"/>
                </a:solidFill>
                <a:latin typeface="Arial" pitchFamily="34" charset="0"/>
                <a:cs typeface="+mn-cs"/>
              </a:rPr>
              <a:t>Firewall Throughput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440" y="3448595"/>
            <a:ext cx="1926772" cy="308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163227" y="6884126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86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337550" y="6592888"/>
            <a:ext cx="6096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2A51756-424E-407A-B7B7-4764289F9B40}" type="slidenum">
              <a:rPr lang="en-US" sz="900" b="0">
                <a:solidFill>
                  <a:srgbClr val="4E4E4E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855913" y="6592888"/>
            <a:ext cx="63960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900" b="0" dirty="0">
                <a:solidFill>
                  <a:srgbClr val="4E4E4E"/>
                </a:solidFill>
                <a:latin typeface="Arial" charset="0"/>
              </a:rPr>
              <a:t>©2011 Check Point Software Technologies Ltd.     | </a:t>
            </a:r>
            <a:r>
              <a:rPr lang="en-US" sz="900" b="0" dirty="0">
                <a:solidFill>
                  <a:srgbClr val="4E4E4E"/>
                </a:solidFill>
                <a:latin typeface="Arial" pitchFamily="34" charset="0"/>
              </a:rPr>
              <a:t>[</a:t>
            </a:r>
            <a:r>
              <a:rPr lang="en-US" sz="900" b="0" dirty="0">
                <a:solidFill>
                  <a:srgbClr val="4E4E4E"/>
                </a:solidFill>
              </a:rPr>
              <a:t>PROTECTED] </a:t>
            </a:r>
            <a:r>
              <a:rPr lang="en-US" sz="900" b="0" dirty="0"/>
              <a:t>– All rights reserved</a:t>
            </a:r>
            <a:r>
              <a:rPr lang="en-US" sz="900" b="0" dirty="0">
                <a:solidFill>
                  <a:srgbClr val="4E4E4E"/>
                </a:solidFill>
              </a:rPr>
              <a:t> </a:t>
            </a:r>
            <a:r>
              <a:rPr lang="en-US" sz="900" b="0" dirty="0" smtClean="0">
                <a:solidFill>
                  <a:srgbClr val="4E4E4E"/>
                </a:solidFill>
              </a:rPr>
              <a:t>		</a:t>
            </a:r>
            <a:r>
              <a:rPr lang="en-US" sz="900" b="0" dirty="0" smtClean="0">
                <a:solidFill>
                  <a:srgbClr val="4E4E4E"/>
                </a:solidFill>
                <a:latin typeface="Arial" charset="0"/>
              </a:rPr>
              <a:t>|</a:t>
            </a:r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pic>
        <p:nvPicPr>
          <p:cNvPr id="7" name="Picture 3" descr="C:\Documents and Settings\darlene\Desktop\CheckPoin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71463"/>
            <a:ext cx="16843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100362" y="6542049"/>
            <a:ext cx="390292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869796" y="6542049"/>
            <a:ext cx="7969404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4" y="6443663"/>
            <a:ext cx="291380" cy="38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" y="6553200"/>
            <a:ext cx="1141314" cy="218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5000">
                <a:schemeClr val="bg1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4" name="Rounded Rectangle 18"/>
          <p:cNvSpPr>
            <a:spLocks noChangeArrowheads="1"/>
          </p:cNvSpPr>
          <p:nvPr/>
        </p:nvSpPr>
        <p:spPr bwMode="auto">
          <a:xfrm>
            <a:off x="381000" y="2743200"/>
            <a:ext cx="8382000" cy="1295400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Integrated Solutions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2147902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02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Prevention Appliances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59000" y="6883400"/>
            <a:ext cx="3962400" cy="355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gray">
          <a:xfrm flipH="1">
            <a:off x="3957638" y="2808288"/>
            <a:ext cx="1074737" cy="3449637"/>
          </a:xfrm>
          <a:prstGeom prst="homePlate">
            <a:avLst>
              <a:gd name="adj" fmla="val 100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  <a:defRPr/>
            </a:pPr>
            <a:endParaRPr lang="en-US" sz="2400" b="0">
              <a:solidFill>
                <a:srgbClr val="4E4E4E"/>
              </a:solidFill>
              <a:latin typeface="Arial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398371" y="2503576"/>
            <a:ext cx="4048393" cy="3827463"/>
          </a:xfrm>
          <a:prstGeom prst="roundRect">
            <a:avLst>
              <a:gd name="adj" fmla="val 2084"/>
            </a:avLst>
          </a:prstGeom>
          <a:solidFill>
            <a:schemeClr val="bg1"/>
          </a:solidFill>
          <a:ln w="28575" algn="ctr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tIns="91440" bIns="91440" anchor="ctr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A2B000"/>
              </a:buClr>
              <a:buSzPct val="65000"/>
              <a:buFont typeface="Wingdings" pitchFamily="2" charset="2"/>
              <a:buNone/>
              <a:defRPr/>
            </a:pPr>
            <a:endParaRPr lang="en-US" sz="1800" b="0" smtClean="0">
              <a:solidFill>
                <a:srgbClr val="4E4E4E"/>
              </a:solidFill>
            </a:endParaRPr>
          </a:p>
          <a:p>
            <a:pPr algn="ctr" eaLnBrk="1" hangingPunct="1">
              <a:spcBef>
                <a:spcPts val="1200"/>
              </a:spcBef>
              <a:buClr>
                <a:srgbClr val="A2B000"/>
              </a:buClr>
              <a:buSzPct val="65000"/>
              <a:buFont typeface="Wingdings" pitchFamily="2" charset="2"/>
              <a:buNone/>
              <a:defRPr/>
            </a:pPr>
            <a:endParaRPr lang="en-US" sz="1800" b="0" smtClean="0">
              <a:solidFill>
                <a:srgbClr val="4E4E4E"/>
              </a:solidFill>
            </a:endParaRPr>
          </a:p>
          <a:p>
            <a:pPr algn="ctr" eaLnBrk="1" hangingPunct="1">
              <a:spcBef>
                <a:spcPts val="1200"/>
              </a:spcBef>
              <a:buClr>
                <a:srgbClr val="A2B000"/>
              </a:buClr>
              <a:buSzPct val="65000"/>
              <a:buFont typeface="Wingdings" pitchFamily="2" charset="2"/>
              <a:buNone/>
              <a:defRPr/>
            </a:pPr>
            <a:endParaRPr lang="en-US" sz="1800" b="0" smtClean="0">
              <a:solidFill>
                <a:srgbClr val="4E4E4E"/>
              </a:solidFill>
            </a:endParaRPr>
          </a:p>
          <a:p>
            <a:pPr algn="ctr" eaLnBrk="1" hangingPunct="1">
              <a:spcBef>
                <a:spcPts val="1200"/>
              </a:spcBef>
              <a:buClr>
                <a:srgbClr val="A2B000"/>
              </a:buClr>
              <a:buSzPct val="65000"/>
              <a:buFont typeface="Wingdings" pitchFamily="2" charset="2"/>
              <a:buNone/>
              <a:defRPr/>
            </a:pPr>
            <a:endParaRPr lang="en-US" sz="1800" b="0" smtClean="0">
              <a:solidFill>
                <a:srgbClr val="4E4E4E"/>
              </a:solidFill>
            </a:endParaRPr>
          </a:p>
          <a:p>
            <a:pPr algn="ctr" eaLnBrk="1" hangingPunct="1">
              <a:spcBef>
                <a:spcPts val="1200"/>
              </a:spcBef>
              <a:buClr>
                <a:srgbClr val="A2B000"/>
              </a:buClr>
              <a:buSzPct val="65000"/>
              <a:buFont typeface="Wingdings" pitchFamily="2" charset="2"/>
              <a:buNone/>
              <a:defRPr/>
            </a:pPr>
            <a:endParaRPr lang="en-US" sz="1800" b="0" smtClean="0">
              <a:solidFill>
                <a:srgbClr val="4E4E4E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032375" y="3975100"/>
            <a:ext cx="3959225" cy="1068388"/>
            <a:chOff x="4960983" y="3801247"/>
            <a:chExt cx="3959108" cy="1067615"/>
          </a:xfrm>
        </p:grpSpPr>
        <p:sp>
          <p:nvSpPr>
            <p:cNvPr id="7" name="Rounded Rectangle 18"/>
            <p:cNvSpPr>
              <a:spLocks noChangeArrowheads="1"/>
            </p:cNvSpPr>
            <p:nvPr/>
          </p:nvSpPr>
          <p:spPr bwMode="auto">
            <a:xfrm>
              <a:off x="4960983" y="3801247"/>
              <a:ext cx="3959108" cy="1067615"/>
            </a:xfrm>
            <a:prstGeom prst="roundRect">
              <a:avLst>
                <a:gd name="adj" fmla="val 10933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91440" rIns="182880" bIns="91440" anchor="ctr"/>
            <a:lstStyle/>
            <a:p>
              <a:pPr marL="795338" algn="ctr"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 pitchFamily="34" charset="0"/>
                </a:rPr>
                <a:t>Pre- and post-</a:t>
              </a:r>
              <a:br>
                <a:rPr lang="en-US" sz="2000" dirty="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lang="en-US" sz="2000" dirty="0">
                  <a:solidFill>
                    <a:srgbClr val="FFFFFF"/>
                  </a:solidFill>
                  <a:latin typeface="Arial" pitchFamily="34" charset="0"/>
                </a:rPr>
                <a:t>infection protection 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15053" y="3999943"/>
              <a:ext cx="987694" cy="670222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  <a:extLst/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13" y="4392613"/>
            <a:ext cx="3527425" cy="11588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032375" y="2760663"/>
            <a:ext cx="3959225" cy="1068387"/>
            <a:chOff x="5032492" y="1792219"/>
            <a:chExt cx="3959108" cy="1067615"/>
          </a:xfrm>
        </p:grpSpPr>
        <p:sp>
          <p:nvSpPr>
            <p:cNvPr id="11" name="Rounded Rectangle 18"/>
            <p:cNvSpPr>
              <a:spLocks noChangeArrowheads="1"/>
            </p:cNvSpPr>
            <p:nvPr/>
          </p:nvSpPr>
          <p:spPr bwMode="auto">
            <a:xfrm>
              <a:off x="5032492" y="1792219"/>
              <a:ext cx="3959108" cy="1067615"/>
            </a:xfrm>
            <a:prstGeom prst="roundRect">
              <a:avLst>
                <a:gd name="adj" fmla="val 10933"/>
              </a:avLst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0" bIns="91440" anchor="ctr"/>
            <a:lstStyle/>
            <a:p>
              <a:pPr marL="795338" algn="ctr"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 pitchFamily="34" charset="0"/>
                </a:rPr>
                <a:t>4800, 12200, 12400</a:t>
              </a:r>
              <a:br>
                <a:rPr lang="en-US" sz="2000" dirty="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lang="en-US" sz="2000" dirty="0">
                  <a:solidFill>
                    <a:srgbClr val="FFFFFF"/>
                  </a:solidFill>
                  <a:latin typeface="Arial" pitchFamily="34" charset="0"/>
                </a:rPr>
                <a:t>and 12600 appliances</a:t>
              </a:r>
            </a:p>
          </p:txBody>
        </p:sp>
        <p:pic>
          <p:nvPicPr>
            <p:cNvPr id="12" name="Picture 3" descr="image00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018" y="2051321"/>
              <a:ext cx="1029496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ounded Rectangle 18"/>
          <p:cNvSpPr>
            <a:spLocks noChangeArrowheads="1"/>
          </p:cNvSpPr>
          <p:nvPr/>
        </p:nvSpPr>
        <p:spPr bwMode="auto">
          <a:xfrm>
            <a:off x="228600" y="914400"/>
            <a:ext cx="8686800" cy="1143000"/>
          </a:xfrm>
          <a:prstGeom prst="roundRect">
            <a:avLst>
              <a:gd name="adj" fmla="val 10390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91440" bIns="91440" anchor="ctr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600" dirty="0" smtClean="0">
                <a:solidFill>
                  <a:schemeClr val="accent2"/>
                </a:solidFill>
                <a:latin typeface="Arial" charset="0"/>
              </a:rPr>
              <a:t>Fight against advanced threats and malware attacks </a:t>
            </a:r>
            <a:r>
              <a:rPr lang="en-US" sz="2400" b="0" dirty="0" smtClean="0">
                <a:solidFill>
                  <a:srgbClr val="FFFFFF"/>
                </a:solidFill>
                <a:latin typeface="Arial" charset="0"/>
              </a:rPr>
              <a:t>with integrated threat-prevention solution  </a:t>
            </a:r>
            <a:endParaRPr lang="en-US" sz="2800" b="0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010400" y="2209800"/>
            <a:ext cx="2266950" cy="782638"/>
            <a:chOff x="10669722" y="2746560"/>
            <a:chExt cx="2267957" cy="782768"/>
          </a:xfrm>
        </p:grpSpPr>
        <p:sp>
          <p:nvSpPr>
            <p:cNvPr id="15" name="Rounded Rectangle 3"/>
            <p:cNvSpPr>
              <a:spLocks noChangeArrowheads="1"/>
            </p:cNvSpPr>
            <p:nvPr/>
          </p:nvSpPr>
          <p:spPr bwMode="auto">
            <a:xfrm rot="561071">
              <a:off x="10974585" y="2746560"/>
              <a:ext cx="1628538" cy="782768"/>
            </a:xfrm>
            <a:prstGeom prst="irregularSeal1">
              <a:avLst/>
            </a:prstGeom>
            <a:ln w="28575">
              <a:solidFill>
                <a:schemeClr val="bg1"/>
              </a:solidFill>
              <a:headEnd/>
              <a:tailEnd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tIns="91440" bIns="91440" anchor="ctr"/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sz="1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 rot="255999">
              <a:off x="10669722" y="2878328"/>
              <a:ext cx="2267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i="1" dirty="0">
                  <a:solidFill>
                    <a:srgbClr val="000000"/>
                  </a:solidFill>
                  <a:latin typeface="Arial" charset="0"/>
                </a:rPr>
                <a:t>AVAILABLE</a:t>
              </a:r>
            </a:p>
            <a:p>
              <a:pPr algn="ctr" eaLnBrk="1" hangingPunct="1"/>
              <a:r>
                <a:rPr lang="en-US" sz="1400" i="1" dirty="0">
                  <a:solidFill>
                    <a:srgbClr val="000000"/>
                  </a:solidFill>
                  <a:latin typeface="Arial" charset="0"/>
                </a:rPr>
                <a:t>NOW !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32375" y="5189538"/>
            <a:ext cx="3959225" cy="1116012"/>
            <a:chOff x="5032492" y="5298422"/>
            <a:chExt cx="3959108" cy="1116352"/>
          </a:xfrm>
        </p:grpSpPr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5032492" y="5298422"/>
              <a:ext cx="3959108" cy="1067615"/>
            </a:xfrm>
            <a:prstGeom prst="roundRect">
              <a:avLst>
                <a:gd name="adj" fmla="val 10933"/>
              </a:avLst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91440" rIns="182880" bIns="91440" anchor="ctr"/>
            <a:lstStyle>
              <a:lvl1pPr marL="79533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smtClean="0">
                  <a:solidFill>
                    <a:srgbClr val="FFFFFF"/>
                  </a:solidFill>
                  <a:latin typeface="Arial" charset="0"/>
                </a:rPr>
                <a:t> Powered by ThreatCloud</a:t>
              </a:r>
              <a:r>
                <a:rPr lang="en-US" sz="2000" baseline="30000" smtClean="0">
                  <a:solidFill>
                    <a:srgbClr val="FFFFFF"/>
                  </a:solidFill>
                  <a:latin typeface="Arial" charset="0"/>
                </a:rPr>
                <a:t>™</a:t>
              </a:r>
            </a:p>
          </p:txBody>
        </p:sp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112" y="5466401"/>
              <a:ext cx="1233488" cy="948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761038"/>
            <a:ext cx="38941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731963" y="2566988"/>
            <a:ext cx="754062" cy="2200275"/>
            <a:chOff x="9677400" y="2191584"/>
            <a:chExt cx="929715" cy="3012964"/>
          </a:xfrm>
        </p:grpSpPr>
        <p:pic>
          <p:nvPicPr>
            <p:cNvPr id="22" name="Anti-Bot Blad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7400" y="2191584"/>
              <a:ext cx="929715" cy="301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009" y="3426334"/>
              <a:ext cx="546085" cy="5434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852488" y="2566988"/>
            <a:ext cx="754062" cy="2200275"/>
            <a:chOff x="10625956" y="2237878"/>
            <a:chExt cx="929714" cy="3012964"/>
          </a:xfrm>
        </p:grpSpPr>
        <p:pic>
          <p:nvPicPr>
            <p:cNvPr id="25" name="AV and AntiMalware Blade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5956" y="2237878"/>
              <a:ext cx="929714" cy="301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29692" y="3468280"/>
              <a:ext cx="546086" cy="55215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513138" y="2566988"/>
            <a:ext cx="754062" cy="2200275"/>
            <a:chOff x="9677399" y="-143209"/>
            <a:chExt cx="929715" cy="3012964"/>
          </a:xfrm>
        </p:grpSpPr>
        <p:pic>
          <p:nvPicPr>
            <p:cNvPr id="28" name="URL Filtering Blade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7399" y="-143209"/>
              <a:ext cx="929715" cy="301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702" y="1088953"/>
              <a:ext cx="555171" cy="54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611438" y="2566988"/>
            <a:ext cx="822325" cy="2200275"/>
            <a:chOff x="2667000" y="2245501"/>
            <a:chExt cx="1013639" cy="3012964"/>
          </a:xfrm>
        </p:grpSpPr>
        <p:grpSp>
          <p:nvGrpSpPr>
            <p:cNvPr id="31" name="Group 8"/>
            <p:cNvGrpSpPr>
              <a:grpSpLocks/>
            </p:cNvGrpSpPr>
            <p:nvPr/>
          </p:nvGrpSpPr>
          <p:grpSpPr bwMode="auto">
            <a:xfrm>
              <a:off x="2667000" y="2245501"/>
              <a:ext cx="929714" cy="3012964"/>
              <a:chOff x="-1341815" y="3064480"/>
              <a:chExt cx="929714" cy="3012964"/>
            </a:xfrm>
          </p:grpSpPr>
          <p:pic>
            <p:nvPicPr>
              <p:cNvPr id="34" name="IPS Blade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41815" y="3064480"/>
                <a:ext cx="929714" cy="3012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rapezoid 34"/>
              <p:cNvSpPr/>
              <p:nvPr/>
            </p:nvSpPr>
            <p:spPr bwMode="auto">
              <a:xfrm rot="5400000" flipV="1">
                <a:off x="-2019583" y="4436922"/>
                <a:ext cx="2973835" cy="228950"/>
              </a:xfrm>
              <a:prstGeom prst="trapezoid">
                <a:avLst/>
              </a:prstGeom>
              <a:ln>
                <a:noFill/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228600" rIns="228600" anchor="ctr"/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  <a:buSzPct val="115000"/>
                  <a:defRPr/>
                </a:pPr>
                <a:endParaRPr lang="en-US" sz="1800" dirty="0">
                  <a:solidFill>
                    <a:srgbClr val="FFFFFF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477" y="3508095"/>
              <a:ext cx="521211" cy="52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 rot="5400000">
              <a:off x="2694465" y="3854178"/>
              <a:ext cx="1611788" cy="360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30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Antivirus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975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8"/>
          <p:cNvSpPr>
            <a:spLocks noChangeArrowheads="1"/>
          </p:cNvSpPr>
          <p:nvPr/>
        </p:nvSpPr>
        <p:spPr bwMode="auto">
          <a:xfrm>
            <a:off x="281883" y="2443953"/>
            <a:ext cx="2560320" cy="1103085"/>
          </a:xfrm>
          <a:prstGeom prst="roundRect">
            <a:avLst>
              <a:gd name="adj" fmla="val 5303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91440" bIns="91440" anchor="ctr"/>
          <a:lstStyle/>
          <a:p>
            <a:pPr marL="0" lvl="1" algn="ctr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/>
              <a:t>Check Point Secure Web Gateway</a:t>
            </a:r>
          </a:p>
        </p:txBody>
      </p:sp>
      <p:sp>
        <p:nvSpPr>
          <p:cNvPr id="15" name="Text_2"/>
          <p:cNvSpPr>
            <a:spLocks noChangeArrowheads="1"/>
          </p:cNvSpPr>
          <p:nvPr/>
        </p:nvSpPr>
        <p:spPr bwMode="auto">
          <a:xfrm>
            <a:off x="3124200" y="2443951"/>
            <a:ext cx="5029200" cy="2981246"/>
          </a:xfrm>
          <a:prstGeom prst="roundRect">
            <a:avLst>
              <a:gd name="adj" fmla="val 2332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60000"/>
                <a:lumOff val="40000"/>
              </a:schemeClr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metal">
            <a:bevelT w="38100" h="38100" prst="softRound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91440"/>
          <a:lstStyle/>
          <a:p>
            <a:pPr marL="274320">
              <a:spcBef>
                <a:spcPct val="20000"/>
              </a:spcBef>
              <a:spcAft>
                <a:spcPts val="1200"/>
              </a:spcAft>
              <a:buClr>
                <a:srgbClr val="000073"/>
              </a:buClr>
              <a:buSzPct val="65000"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Standalone appliance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with 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Web Control, Anti-Virus, Analysis and Reporting</a:t>
            </a:r>
          </a:p>
        </p:txBody>
      </p:sp>
      <p:sp>
        <p:nvSpPr>
          <p:cNvPr id="23" name="Title"/>
          <p:cNvSpPr/>
          <p:nvPr/>
        </p:nvSpPr>
        <p:spPr bwMode="auto">
          <a:xfrm>
            <a:off x="330200" y="1057395"/>
            <a:ext cx="8483600" cy="819884"/>
          </a:xfrm>
          <a:prstGeom prst="roundRect">
            <a:avLst>
              <a:gd name="adj" fmla="val 1002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48640" tIns="91440" bIns="9144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rgbClr val="FFFFFF"/>
                </a:solidFill>
                <a:latin typeface="Arial" pitchFamily="34" charset="0"/>
              </a:rPr>
              <a:t>Check Point Takes </a:t>
            </a:r>
            <a:r>
              <a:rPr lang="en-US" sz="2600" b="1" dirty="0">
                <a:solidFill>
                  <a:schemeClr val="accent2"/>
                </a:solidFill>
                <a:latin typeface="Arial" pitchFamily="34" charset="0"/>
              </a:rPr>
              <a:t>Best</a:t>
            </a:r>
            <a:r>
              <a:rPr lang="en-US" sz="2600" b="1" dirty="0">
                <a:solidFill>
                  <a:srgbClr val="FFFFFF"/>
                </a:solidFill>
                <a:latin typeface="Arial" pitchFamily="34" charset="0"/>
              </a:rPr>
              <a:t> Approach</a:t>
            </a:r>
            <a:br>
              <a:rPr lang="en-US" sz="2600" b="1" dirty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600" b="1" dirty="0">
                <a:solidFill>
                  <a:srgbClr val="FFFFFF"/>
                </a:solidFill>
                <a:latin typeface="Arial" pitchFamily="34" charset="0"/>
              </a:rPr>
              <a:t>to Secure Web Access!</a:t>
            </a:r>
          </a:p>
        </p:txBody>
      </p:sp>
      <p:grpSp>
        <p:nvGrpSpPr>
          <p:cNvPr id="33803" name="globe and shield"/>
          <p:cNvGrpSpPr>
            <a:grpSpLocks noChangeAspect="1"/>
          </p:cNvGrpSpPr>
          <p:nvPr/>
        </p:nvGrpSpPr>
        <p:grpSpPr bwMode="auto">
          <a:xfrm>
            <a:off x="457200" y="598488"/>
            <a:ext cx="1622425" cy="1660525"/>
            <a:chOff x="1643445" y="1632856"/>
            <a:chExt cx="4594068" cy="4699593"/>
          </a:xfrm>
        </p:grpSpPr>
        <p:pic>
          <p:nvPicPr>
            <p:cNvPr id="3382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445" y="1713713"/>
              <a:ext cx="3790848" cy="461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1" name="Picture 7" descr="C:\Users\tamars\AppData\Local\Microsoft\Windows\Temporary Internet Files\Content.IE5\30296Q05\MC900441722[1]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656" y="1632856"/>
              <a:ext cx="3918857" cy="3918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59000" y="7100888"/>
            <a:ext cx="3962400" cy="3556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82575" y="3656013"/>
            <a:ext cx="2559050" cy="1779587"/>
            <a:chOff x="281883" y="3656441"/>
            <a:chExt cx="2560320" cy="1778808"/>
          </a:xfrm>
        </p:grpSpPr>
        <p:sp>
          <p:nvSpPr>
            <p:cNvPr id="20" name="Text_2"/>
            <p:cNvSpPr>
              <a:spLocks noChangeArrowheads="1"/>
            </p:cNvSpPr>
            <p:nvPr/>
          </p:nvSpPr>
          <p:spPr bwMode="auto">
            <a:xfrm>
              <a:off x="281883" y="3656441"/>
              <a:ext cx="2560320" cy="1768756"/>
            </a:xfrm>
            <a:prstGeom prst="roundRect">
              <a:avLst>
                <a:gd name="adj" fmla="val 2618"/>
              </a:avLst>
            </a:prstGeom>
            <a:solidFill>
              <a:schemeClr val="bg1"/>
            </a:solidFill>
            <a:ln w="19050">
              <a:solidFill>
                <a:schemeClr val="tx1">
                  <a:lumMod val="60000"/>
                  <a:lumOff val="40000"/>
                </a:schemeClr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 prstMaterial="metal">
              <a:bevelT w="38100" h="38100" prst="softRound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1" algn="ctr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None/>
                <a:defRPr/>
              </a:pPr>
              <a:endParaRPr lang="en-US" sz="19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Picture 2" descr="C:\Users\rpeak\Documents\powerpoint graphics\Glob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69985" y="3778624"/>
              <a:ext cx="1161038" cy="11599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16" name="Picture 2" descr="http://wiki.checkpoint.com/confluence/download/attachments/59651654/12600.PNG?version=1&amp;modificationDate=13096897510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59" y="4780717"/>
              <a:ext cx="1990970" cy="65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7" name="Picture 1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049" y="3934574"/>
              <a:ext cx="905591" cy="90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18" name="Picture 10" descr="http://wiki.checkpoint.com/confluence/download/thumbnails/59651654/T-160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85" y="4569949"/>
              <a:ext cx="1993392" cy="47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9" name="TextBox 3"/>
            <p:cNvSpPr txBox="1">
              <a:spLocks noChangeArrowheads="1"/>
            </p:cNvSpPr>
            <p:nvPr/>
          </p:nvSpPr>
          <p:spPr bwMode="auto">
            <a:xfrm>
              <a:off x="1931034" y="4220182"/>
              <a:ext cx="4376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WWW</a:t>
              </a:r>
            </a:p>
          </p:txBody>
        </p:sp>
      </p:grpSp>
      <p:pic>
        <p:nvPicPr>
          <p:cNvPr id="27" name="Picture 2" descr="http://wiki.checkpoint.com/confluence/download/attachments/59651654/12200.png?version=1&amp;modificationDate=1309689422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602163"/>
            <a:ext cx="40306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970338"/>
            <a:ext cx="6921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973513"/>
            <a:ext cx="6889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970338"/>
            <a:ext cx="6921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3970338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971925"/>
            <a:ext cx="6905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095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1"/>
          <p:cNvSpPr>
            <a:spLocks noGrp="1"/>
          </p:cNvSpPr>
          <p:nvPr>
            <p:ph type="ftr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buClr>
                <a:srgbClr val="000073"/>
              </a:buClr>
              <a:defRPr/>
            </a:pPr>
            <a:endParaRPr lang="en-US" sz="1100" smtClean="0">
              <a:solidFill>
                <a:srgbClr val="96969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600" y="602553"/>
            <a:ext cx="8686800" cy="654748"/>
          </a:xfrm>
          <a:prstGeom prst="roundRect">
            <a:avLst>
              <a:gd name="adj" fmla="val 8889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FF"/>
                </a:solidFill>
              </a:rPr>
              <a:t>Check Point Secure Web Gateway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3663" y="1420813"/>
          <a:ext cx="8821739" cy="3983038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548223"/>
                <a:gridCol w="1392356"/>
                <a:gridCol w="1470290"/>
                <a:gridCol w="1470290"/>
                <a:gridCol w="1470290"/>
                <a:gridCol w="1470290"/>
              </a:tblGrid>
              <a:tr h="1457785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L="91438" marR="91438" marT="45712" marB="457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38" marR="91438" marT="45712" marB="45712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38" marR="91438" marT="45712" marB="45712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38" marR="91438" marT="45712" marB="45712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38" marR="91438" marT="45712" marB="45712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1438" marR="91438" marT="45712" marB="45712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4175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List Price</a:t>
                      </a:r>
                      <a:endParaRPr lang="en-US" sz="1600" dirty="0"/>
                    </a:p>
                  </a:txBody>
                  <a:tcPr marL="91438" marR="91438" marT="45712" marB="45712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$12,000 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$19,000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</a:t>
                      </a:r>
                      <a:r>
                        <a:rPr lang="en-US" sz="16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32,000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</a:t>
                      </a:r>
                      <a:r>
                        <a:rPr lang="en-US" sz="16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56,800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$74,500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175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Renewal</a:t>
                      </a:r>
                      <a:endParaRPr lang="en-US" sz="1600" dirty="0"/>
                    </a:p>
                  </a:txBody>
                  <a:tcPr marL="91438" marR="91438" marT="45712" marB="45712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$2,800 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$2,800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$6,100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$11,200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175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3 Years TCO</a:t>
                      </a:r>
                      <a:endParaRPr lang="en-US" sz="1600" dirty="0"/>
                    </a:p>
                  </a:txBody>
                  <a:tcPr marL="91438" marR="91438" marT="45712" marB="45712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$17,600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$24,600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</a:t>
                      </a:r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44,200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</a:t>
                      </a:r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76,800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</a:t>
                      </a:r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96,900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5891" name="Picture 10" descr="http://wiki.checkpoint.com/confluence/download/thumbnails/59651654/T-1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960563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92" name="Picture 2" descr="http://wiki.checkpoint.com/confluence/download/attachments/59651654/12600.PNG?version=1&amp;modificationDate=130968975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943100"/>
            <a:ext cx="1270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93" name="Picture 4" descr="http://wiki.checkpoint.com/confluence/download/attachments/59651654/12400.png?version=1&amp;modificationDate=1309689422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960563"/>
            <a:ext cx="127793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4" name="TextBox 28"/>
          <p:cNvSpPr txBox="1">
            <a:spLocks noChangeArrowheads="1"/>
          </p:cNvSpPr>
          <p:nvPr/>
        </p:nvSpPr>
        <p:spPr bwMode="auto">
          <a:xfrm>
            <a:off x="1806575" y="1522413"/>
            <a:ext cx="123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800" b="1">
                <a:solidFill>
                  <a:srgbClr val="FFFFFF"/>
                </a:solidFill>
              </a:rPr>
              <a:t>SWG-4400</a:t>
            </a:r>
          </a:p>
        </p:txBody>
      </p:sp>
      <p:pic>
        <p:nvPicPr>
          <p:cNvPr id="35895" name="Picture 10" descr="http://wiki.checkpoint.com/confluence/download/thumbnails/59651654/T-1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960563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6" name="TextBox 30"/>
          <p:cNvSpPr txBox="1">
            <a:spLocks noChangeArrowheads="1"/>
          </p:cNvSpPr>
          <p:nvPr/>
        </p:nvSpPr>
        <p:spPr bwMode="auto">
          <a:xfrm>
            <a:off x="3244850" y="1522413"/>
            <a:ext cx="123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800" b="1">
                <a:solidFill>
                  <a:srgbClr val="FFFFFF"/>
                </a:solidFill>
              </a:rPr>
              <a:t>SWG-4600</a:t>
            </a:r>
          </a:p>
        </p:txBody>
      </p:sp>
      <p:pic>
        <p:nvPicPr>
          <p:cNvPr id="35897" name="Picture 10" descr="http://wiki.checkpoint.com/confluence/download/thumbnails/59651654/T-1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960563"/>
            <a:ext cx="1087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8" name="TextBox 32"/>
          <p:cNvSpPr txBox="1">
            <a:spLocks noChangeArrowheads="1"/>
          </p:cNvSpPr>
          <p:nvPr/>
        </p:nvSpPr>
        <p:spPr bwMode="auto">
          <a:xfrm>
            <a:off x="4706938" y="1522413"/>
            <a:ext cx="123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800" b="1">
                <a:solidFill>
                  <a:srgbClr val="FFFFFF"/>
                </a:solidFill>
              </a:rPr>
              <a:t>SWG-4800</a:t>
            </a:r>
          </a:p>
        </p:txBody>
      </p:sp>
      <p:sp>
        <p:nvSpPr>
          <p:cNvPr id="35899" name="TextBox 33"/>
          <p:cNvSpPr txBox="1">
            <a:spLocks noChangeArrowheads="1"/>
          </p:cNvSpPr>
          <p:nvPr/>
        </p:nvSpPr>
        <p:spPr bwMode="auto">
          <a:xfrm>
            <a:off x="1798638" y="2381250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400">
                <a:solidFill>
                  <a:srgbClr val="FFFFFF"/>
                </a:solidFill>
              </a:rPr>
              <a:t>(&lt; 250 users)</a:t>
            </a:r>
          </a:p>
        </p:txBody>
      </p:sp>
      <p:sp>
        <p:nvSpPr>
          <p:cNvPr id="35900" name="TextBox 34"/>
          <p:cNvSpPr txBox="1">
            <a:spLocks noChangeArrowheads="1"/>
          </p:cNvSpPr>
          <p:nvPr/>
        </p:nvSpPr>
        <p:spPr bwMode="auto">
          <a:xfrm>
            <a:off x="6105525" y="1516063"/>
            <a:ext cx="131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800" b="1">
                <a:solidFill>
                  <a:srgbClr val="FFFFFF"/>
                </a:solidFill>
              </a:rPr>
              <a:t>SWG-12400</a:t>
            </a:r>
          </a:p>
        </p:txBody>
      </p:sp>
      <p:sp>
        <p:nvSpPr>
          <p:cNvPr id="35901" name="TextBox 35"/>
          <p:cNvSpPr txBox="1">
            <a:spLocks noChangeArrowheads="1"/>
          </p:cNvSpPr>
          <p:nvPr/>
        </p:nvSpPr>
        <p:spPr bwMode="auto">
          <a:xfrm>
            <a:off x="7502525" y="1512888"/>
            <a:ext cx="137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800" b="1">
                <a:solidFill>
                  <a:srgbClr val="FFFFFF"/>
                </a:solidFill>
              </a:rPr>
              <a:t>SWG-12600</a:t>
            </a:r>
          </a:p>
        </p:txBody>
      </p:sp>
      <p:sp>
        <p:nvSpPr>
          <p:cNvPr id="35902" name="TextBox 36"/>
          <p:cNvSpPr txBox="1">
            <a:spLocks noChangeArrowheads="1"/>
          </p:cNvSpPr>
          <p:nvPr/>
        </p:nvSpPr>
        <p:spPr bwMode="auto">
          <a:xfrm>
            <a:off x="3244850" y="2381250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400">
                <a:solidFill>
                  <a:srgbClr val="FFFFFF"/>
                </a:solidFill>
              </a:rPr>
              <a:t>(&lt; 500 users)</a:t>
            </a:r>
          </a:p>
        </p:txBody>
      </p:sp>
      <p:sp>
        <p:nvSpPr>
          <p:cNvPr id="35903" name="TextBox 37"/>
          <p:cNvSpPr txBox="1">
            <a:spLocks noChangeArrowheads="1"/>
          </p:cNvSpPr>
          <p:nvPr/>
        </p:nvSpPr>
        <p:spPr bwMode="auto">
          <a:xfrm>
            <a:off x="4706938" y="2381250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400">
                <a:solidFill>
                  <a:srgbClr val="FFFFFF"/>
                </a:solidFill>
              </a:rPr>
              <a:t>(&lt; 1,000 users)</a:t>
            </a:r>
          </a:p>
        </p:txBody>
      </p:sp>
      <p:sp>
        <p:nvSpPr>
          <p:cNvPr id="35904" name="TextBox 39"/>
          <p:cNvSpPr txBox="1">
            <a:spLocks noChangeArrowheads="1"/>
          </p:cNvSpPr>
          <p:nvPr/>
        </p:nvSpPr>
        <p:spPr bwMode="auto">
          <a:xfrm>
            <a:off x="6137275" y="2381250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400">
                <a:solidFill>
                  <a:srgbClr val="FFFFFF"/>
                </a:solidFill>
              </a:rPr>
              <a:t>(&lt; 5,000 users)</a:t>
            </a:r>
          </a:p>
        </p:txBody>
      </p:sp>
      <p:sp>
        <p:nvSpPr>
          <p:cNvPr id="35905" name="TextBox 40"/>
          <p:cNvSpPr txBox="1">
            <a:spLocks noChangeArrowheads="1"/>
          </p:cNvSpPr>
          <p:nvPr/>
        </p:nvSpPr>
        <p:spPr bwMode="auto">
          <a:xfrm>
            <a:off x="7570788" y="2381250"/>
            <a:ext cx="1306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1400">
                <a:solidFill>
                  <a:srgbClr val="FFFFFF"/>
                </a:solidFill>
              </a:rPr>
              <a:t>(&lt; 10,000 users)</a:t>
            </a:r>
          </a:p>
        </p:txBody>
      </p:sp>
    </p:spTree>
    <p:extLst>
      <p:ext uri="{BB962C8B-B14F-4D97-AF65-F5344CB8AC3E}">
        <p14:creationId xmlns:p14="http://schemas.microsoft.com/office/powerpoint/2010/main" val="2716151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600" y="602552"/>
            <a:ext cx="8686800" cy="1082657"/>
          </a:xfrm>
          <a:prstGeom prst="roundRect">
            <a:avLst>
              <a:gd name="adj" fmla="val 8889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lnSpc>
                <a:spcPts val="2800"/>
              </a:lnSpc>
              <a:buClr>
                <a:srgbClr val="000073"/>
              </a:buClr>
            </a:pPr>
            <a:r>
              <a:rPr lang="en-US" sz="2800" b="1" dirty="0" smtClean="0">
                <a:solidFill>
                  <a:srgbClr val="FFFFFF"/>
                </a:solidFill>
              </a:rPr>
              <a:t>Variety of Models –</a:t>
            </a:r>
          </a:p>
          <a:p>
            <a:pPr algn="ctr">
              <a:lnSpc>
                <a:spcPts val="2800"/>
              </a:lnSpc>
              <a:buClr>
                <a:srgbClr val="000073"/>
              </a:buClr>
            </a:pPr>
            <a:r>
              <a:rPr lang="en-US" sz="2800" b="1" dirty="0" smtClean="0">
                <a:solidFill>
                  <a:srgbClr val="FFFFFF"/>
                </a:solidFill>
              </a:rPr>
              <a:t>For Any Deployment Size!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9" name="Curved Up Arrow 8"/>
          <p:cNvSpPr/>
          <p:nvPr/>
        </p:nvSpPr>
        <p:spPr bwMode="auto">
          <a:xfrm>
            <a:off x="-10887075" y="2219325"/>
            <a:ext cx="20231100" cy="3486150"/>
          </a:xfrm>
          <a:prstGeom prst="curvedUpArrow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 algn="ctr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Clr>
                <a:srgbClr val="000073"/>
              </a:buClr>
              <a:buSzPct val="115000"/>
              <a:buFont typeface="Wingdings" pitchFamily="2" charset="2"/>
              <a:buChar char="§"/>
            </a:pPr>
            <a:endParaRPr lang="en-US" sz="2000">
              <a:solidFill>
                <a:srgbClr val="4E4E4E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78428" y="4846556"/>
            <a:ext cx="1661495" cy="800952"/>
            <a:chOff x="93770" y="4837930"/>
            <a:chExt cx="1661495" cy="800952"/>
          </a:xfrm>
        </p:grpSpPr>
        <p:pic>
          <p:nvPicPr>
            <p:cNvPr id="19" name="Picture 10" descr="http://wiki.checkpoint.com/confluence/download/thumbnails/59651654/T-16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0" y="5245661"/>
              <a:ext cx="1661495" cy="39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8196" y="4837930"/>
              <a:ext cx="145264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prstMaterial="powder">
                <a:contourClr>
                  <a:schemeClr val="accent2"/>
                </a:contourClr>
              </a:sp3d>
            </a:bodyPr>
            <a:lstStyle/>
            <a:p>
              <a:pPr algn="ctr">
                <a:buClr>
                  <a:srgbClr val="000073"/>
                </a:buClr>
              </a:pPr>
              <a:r>
                <a:rPr lang="en-US" sz="2000" b="1" dirty="0" smtClean="0">
                  <a:solidFill>
                    <a:srgbClr val="000073"/>
                  </a:solidFill>
                </a:rPr>
                <a:t>SWG-4400</a:t>
              </a:r>
              <a:endParaRPr lang="en-US" sz="2000" b="1" dirty="0">
                <a:solidFill>
                  <a:srgbClr val="000073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7584" y="5628376"/>
            <a:ext cx="149020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73"/>
              </a:buClr>
            </a:pPr>
            <a:r>
              <a:rPr lang="en-US" sz="1800" b="1" dirty="0" smtClean="0">
                <a:solidFill>
                  <a:srgbClr val="4E4E4E"/>
                </a:solidFill>
              </a:rPr>
              <a:t>Branch</a:t>
            </a:r>
          </a:p>
          <a:p>
            <a:pPr algn="ctr">
              <a:buClr>
                <a:srgbClr val="000073"/>
              </a:buClr>
            </a:pPr>
            <a:r>
              <a:rPr lang="en-US" sz="1400" dirty="0" smtClean="0">
                <a:solidFill>
                  <a:srgbClr val="4E4E4E"/>
                </a:solidFill>
              </a:rPr>
              <a:t>(&lt; 250 users)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167741" y="4493744"/>
            <a:ext cx="1676689" cy="797221"/>
            <a:chOff x="2046977" y="4493744"/>
            <a:chExt cx="1676689" cy="797221"/>
          </a:xfrm>
        </p:grpSpPr>
        <p:pic>
          <p:nvPicPr>
            <p:cNvPr id="27" name="Picture 8" descr="http://wiki.checkpoint.com/confluence/download/attachments/59651654/T-160.png?version=1&amp;modificationDate=13081146110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977" y="4893854"/>
              <a:ext cx="1676689" cy="397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2159000" y="4493744"/>
              <a:ext cx="145264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prstMaterial="powder">
                <a:contourClr>
                  <a:schemeClr val="accent2"/>
                </a:contourClr>
              </a:sp3d>
            </a:bodyPr>
            <a:lstStyle/>
            <a:p>
              <a:pPr algn="ctr">
                <a:buClr>
                  <a:srgbClr val="000073"/>
                </a:buClr>
              </a:pPr>
              <a:r>
                <a:rPr lang="en-US" sz="2000" b="1" dirty="0">
                  <a:solidFill>
                    <a:srgbClr val="000073"/>
                  </a:solidFill>
                </a:rPr>
                <a:t>SWG-4600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860046" y="3956904"/>
            <a:ext cx="1676689" cy="797221"/>
            <a:chOff x="3868672" y="3956904"/>
            <a:chExt cx="1676689" cy="797221"/>
          </a:xfrm>
        </p:grpSpPr>
        <p:pic>
          <p:nvPicPr>
            <p:cNvPr id="29" name="Picture 8" descr="http://wiki.checkpoint.com/confluence/download/attachments/59651654/T-160.png?version=1&amp;modificationDate=13081146110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672" y="4357014"/>
              <a:ext cx="1676689" cy="397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3980695" y="3956904"/>
              <a:ext cx="145264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prstMaterial="powder">
                <a:contourClr>
                  <a:schemeClr val="accent2"/>
                </a:contourClr>
              </a:sp3d>
            </a:bodyPr>
            <a:lstStyle/>
            <a:p>
              <a:pPr algn="ctr">
                <a:buClr>
                  <a:srgbClr val="000073"/>
                </a:buClr>
              </a:pPr>
              <a:r>
                <a:rPr lang="en-US" sz="2000" b="1" dirty="0">
                  <a:solidFill>
                    <a:srgbClr val="000073"/>
                  </a:solidFill>
                </a:rPr>
                <a:t>SWG-4800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68621" y="3028981"/>
            <a:ext cx="1725328" cy="975571"/>
            <a:chOff x="5468621" y="3028981"/>
            <a:chExt cx="1725328" cy="975571"/>
          </a:xfrm>
        </p:grpSpPr>
        <p:sp>
          <p:nvSpPr>
            <p:cNvPr id="32" name="Rectangle 31"/>
            <p:cNvSpPr/>
            <p:nvPr/>
          </p:nvSpPr>
          <p:spPr>
            <a:xfrm>
              <a:off x="5568499" y="3028981"/>
              <a:ext cx="159530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prstMaterial="powder">
                <a:contourClr>
                  <a:schemeClr val="accent2"/>
                </a:contourClr>
              </a:sp3d>
            </a:bodyPr>
            <a:lstStyle/>
            <a:p>
              <a:pPr algn="ctr">
                <a:buClr>
                  <a:srgbClr val="000073"/>
                </a:buClr>
              </a:pPr>
              <a:r>
                <a:rPr lang="en-US" sz="2000" b="1" dirty="0">
                  <a:solidFill>
                    <a:srgbClr val="000073"/>
                  </a:solidFill>
                </a:rPr>
                <a:t>SWG-12400</a:t>
              </a:r>
            </a:p>
          </p:txBody>
        </p:sp>
        <p:pic>
          <p:nvPicPr>
            <p:cNvPr id="35" name="Picture 2" descr="http://wiki.checkpoint.com/confluence/download/attachments/59651654/12600.PNG?version=1&amp;modificationDate=13096897510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621" y="3437350"/>
              <a:ext cx="1725328" cy="567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6685775" y="1685209"/>
            <a:ext cx="1715275" cy="964007"/>
            <a:chOff x="6685775" y="1685209"/>
            <a:chExt cx="1715275" cy="964007"/>
          </a:xfrm>
        </p:grpSpPr>
        <p:sp>
          <p:nvSpPr>
            <p:cNvPr id="34" name="Rectangle 33"/>
            <p:cNvSpPr/>
            <p:nvPr/>
          </p:nvSpPr>
          <p:spPr>
            <a:xfrm>
              <a:off x="6745757" y="1685209"/>
              <a:ext cx="159530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prstMaterial="powder">
                <a:contourClr>
                  <a:schemeClr val="accent2"/>
                </a:contourClr>
              </a:sp3d>
            </a:bodyPr>
            <a:lstStyle/>
            <a:p>
              <a:pPr algn="ctr">
                <a:buClr>
                  <a:srgbClr val="000073"/>
                </a:buClr>
              </a:pPr>
              <a:r>
                <a:rPr lang="en-US" sz="2000" b="1" dirty="0">
                  <a:solidFill>
                    <a:srgbClr val="000073"/>
                  </a:solidFill>
                </a:rPr>
                <a:t>SWG-12600</a:t>
              </a:r>
            </a:p>
          </p:txBody>
        </p:sp>
        <p:pic>
          <p:nvPicPr>
            <p:cNvPr id="36" name="Picture 4" descr="http://wiki.checkpoint.com/confluence/download/attachments/59651654/12400.png?version=1&amp;modificationDate=13096894220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775" y="2085319"/>
              <a:ext cx="1715275" cy="563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2236634" y="5447972"/>
            <a:ext cx="149020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73"/>
              </a:buClr>
            </a:pPr>
            <a:r>
              <a:rPr lang="en-US" sz="1800" b="1" dirty="0" smtClean="0">
                <a:solidFill>
                  <a:srgbClr val="4E4E4E"/>
                </a:solidFill>
              </a:rPr>
              <a:t>Small</a:t>
            </a:r>
          </a:p>
          <a:p>
            <a:pPr algn="ctr">
              <a:buClr>
                <a:srgbClr val="000073"/>
              </a:buClr>
            </a:pPr>
            <a:r>
              <a:rPr lang="en-US" sz="1400" dirty="0" smtClean="0">
                <a:solidFill>
                  <a:srgbClr val="4E4E4E"/>
                </a:solidFill>
              </a:rPr>
              <a:t>(&lt; 500 users)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29282" y="5168544"/>
            <a:ext cx="149020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73"/>
              </a:buClr>
            </a:pPr>
            <a:r>
              <a:rPr lang="en-US" sz="1800" b="1" dirty="0" smtClean="0">
                <a:solidFill>
                  <a:srgbClr val="4E4E4E"/>
                </a:solidFill>
              </a:rPr>
              <a:t>Medium</a:t>
            </a:r>
          </a:p>
          <a:p>
            <a:pPr algn="ctr">
              <a:buClr>
                <a:srgbClr val="000073"/>
              </a:buClr>
            </a:pPr>
            <a:r>
              <a:rPr lang="en-US" sz="1400" dirty="0" smtClean="0">
                <a:solidFill>
                  <a:srgbClr val="4E4E4E"/>
                </a:solidFill>
              </a:rPr>
              <a:t>(&lt; 1,000 users)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09177" y="4644762"/>
            <a:ext cx="149020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73"/>
              </a:buClr>
            </a:pPr>
            <a:r>
              <a:rPr lang="en-US" sz="1800" b="1" dirty="0" smtClean="0">
                <a:solidFill>
                  <a:srgbClr val="4E4E4E"/>
                </a:solidFill>
              </a:rPr>
              <a:t>Large</a:t>
            </a:r>
          </a:p>
          <a:p>
            <a:pPr algn="ctr">
              <a:buClr>
                <a:srgbClr val="000073"/>
              </a:buClr>
            </a:pPr>
            <a:r>
              <a:rPr lang="en-US" sz="1400" dirty="0" smtClean="0">
                <a:solidFill>
                  <a:srgbClr val="4E4E4E"/>
                </a:solidFill>
              </a:rPr>
              <a:t>(&lt; 5,000 users)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33882" y="3973716"/>
            <a:ext cx="149020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73"/>
              </a:buClr>
            </a:pPr>
            <a:r>
              <a:rPr lang="en-US" sz="1800" b="1" dirty="0" smtClean="0">
                <a:solidFill>
                  <a:srgbClr val="4E4E4E"/>
                </a:solidFill>
              </a:rPr>
              <a:t>X-Large</a:t>
            </a:r>
          </a:p>
          <a:p>
            <a:pPr algn="ctr">
              <a:buClr>
                <a:srgbClr val="000073"/>
              </a:buClr>
            </a:pPr>
            <a:r>
              <a:rPr lang="en-US" sz="1400" dirty="0" smtClean="0">
                <a:solidFill>
                  <a:srgbClr val="4E4E4E"/>
                </a:solidFill>
              </a:rPr>
              <a:t>(&lt; 10,000 users)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0" y="7148786"/>
            <a:ext cx="3962400" cy="3556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73"/>
              </a:buClr>
            </a:pPr>
            <a:endParaRPr lang="en-US" dirty="0">
              <a:solidFill>
                <a:srgbClr val="4E4E4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0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41" grpId="0"/>
      <p:bldP spid="42" grpId="0"/>
      <p:bldP spid="44" grpId="0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What’s New in R75.40VS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53502" y="3207427"/>
            <a:ext cx="8392297" cy="2436163"/>
            <a:chOff x="353502" y="3285187"/>
            <a:chExt cx="8392297" cy="2436163"/>
          </a:xfrm>
        </p:grpSpPr>
        <p:sp>
          <p:nvSpPr>
            <p:cNvPr id="29700" name="Rounded Rectangle 18"/>
            <p:cNvSpPr>
              <a:spLocks noChangeArrowheads="1"/>
            </p:cNvSpPr>
            <p:nvPr/>
          </p:nvSpPr>
          <p:spPr bwMode="auto">
            <a:xfrm>
              <a:off x="353502" y="3290377"/>
              <a:ext cx="2448188" cy="215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82880" rIns="0"/>
            <a:lstStyle/>
            <a:p>
              <a:pPr algn="ctr">
                <a:spcAft>
                  <a:spcPct val="15000"/>
                </a:spcAft>
                <a:buClr>
                  <a:srgbClr val="000073"/>
                </a:buClr>
                <a:buSzPct val="80000"/>
              </a:pPr>
              <a:r>
                <a:rPr lang="en-US" sz="1800">
                  <a:solidFill>
                    <a:srgbClr val="4E4E4E"/>
                  </a:solidFill>
                </a:rPr>
                <a:t>All Software Blades on Every Virtual System</a:t>
              </a:r>
            </a:p>
          </p:txBody>
        </p:sp>
        <p:pic>
          <p:nvPicPr>
            <p:cNvPr id="29701" name="Picture 4" descr="http://locked.com/sites/default/files/product-images/Check_Point_Software_Blades.jpg?124837192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62" y="4250304"/>
              <a:ext cx="1692699" cy="1129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Rounded Rectangle 18"/>
            <p:cNvSpPr>
              <a:spLocks noChangeArrowheads="1"/>
            </p:cNvSpPr>
            <p:nvPr/>
          </p:nvSpPr>
          <p:spPr bwMode="auto">
            <a:xfrm>
              <a:off x="2973133" y="3285187"/>
              <a:ext cx="2927746" cy="218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0" tIns="182880" rIns="182880"/>
            <a:lstStyle/>
            <a:p>
              <a:pPr algn="ctr">
                <a:spcAft>
                  <a:spcPct val="15000"/>
                </a:spcAft>
                <a:buClr>
                  <a:srgbClr val="000073"/>
                </a:buClr>
                <a:buSzPct val="80000"/>
                <a:buFont typeface="Helvetica" charset="0"/>
                <a:buNone/>
              </a:pPr>
              <a:r>
                <a:rPr lang="en-US" sz="1800" dirty="0">
                  <a:solidFill>
                    <a:srgbClr val="4E4E4E"/>
                  </a:solidFill>
                </a:rPr>
                <a:t>Simplify </a:t>
              </a:r>
              <a:r>
                <a:rPr lang="en-US" sz="1800" dirty="0" smtClean="0">
                  <a:solidFill>
                    <a:srgbClr val="4E4E4E"/>
                  </a:solidFill>
                </a:rPr>
                <a:t>and </a:t>
              </a:r>
              <a:r>
                <a:rPr lang="en-US" sz="1800" dirty="0">
                  <a:solidFill>
                    <a:srgbClr val="4E4E4E"/>
                  </a:solidFill>
                </a:rPr>
                <a:t>Consolidate </a:t>
              </a:r>
            </a:p>
          </p:txBody>
        </p:sp>
        <p:sp>
          <p:nvSpPr>
            <p:cNvPr id="29703" name="Rectangle 25"/>
            <p:cNvSpPr>
              <a:spLocks noChangeArrowheads="1"/>
            </p:cNvSpPr>
            <p:nvPr/>
          </p:nvSpPr>
          <p:spPr bwMode="auto">
            <a:xfrm>
              <a:off x="5970404" y="3539161"/>
              <a:ext cx="39395" cy="2182189"/>
            </a:xfrm>
            <a:prstGeom prst="rect">
              <a:avLst/>
            </a:prstGeom>
            <a:solidFill>
              <a:srgbClr val="58008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tIns="182880"/>
            <a:lstStyle/>
            <a:p>
              <a:endParaRPr lang="en-US" sz="1800">
                <a:solidFill>
                  <a:srgbClr val="4E4E4E"/>
                </a:solidFill>
              </a:endParaRPr>
            </a:p>
          </p:txBody>
        </p:sp>
        <p:sp>
          <p:nvSpPr>
            <p:cNvPr id="29704" name="Rectangle 26"/>
            <p:cNvSpPr>
              <a:spLocks noChangeArrowheads="1"/>
            </p:cNvSpPr>
            <p:nvPr/>
          </p:nvSpPr>
          <p:spPr bwMode="auto">
            <a:xfrm>
              <a:off x="2959240" y="3539161"/>
              <a:ext cx="39395" cy="2182189"/>
            </a:xfrm>
            <a:prstGeom prst="rect">
              <a:avLst/>
            </a:prstGeom>
            <a:solidFill>
              <a:srgbClr val="58008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tIns="182880"/>
            <a:lstStyle/>
            <a:p>
              <a:endParaRPr lang="en-US" sz="1800">
                <a:solidFill>
                  <a:srgbClr val="4E4E4E"/>
                </a:solidFill>
              </a:endParaRPr>
            </a:p>
          </p:txBody>
        </p:sp>
        <p:pic>
          <p:nvPicPr>
            <p:cNvPr id="2970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190" y="3948075"/>
              <a:ext cx="1588743" cy="160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6" name="Rounded Rectangle 18"/>
            <p:cNvSpPr>
              <a:spLocks noChangeArrowheads="1"/>
            </p:cNvSpPr>
            <p:nvPr/>
          </p:nvSpPr>
          <p:spPr bwMode="auto">
            <a:xfrm>
              <a:off x="6231912" y="3302427"/>
              <a:ext cx="2513887" cy="217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2880"/>
            <a:lstStyle/>
            <a:p>
              <a:pPr algn="ctr">
                <a:spcAft>
                  <a:spcPct val="15000"/>
                </a:spcAft>
                <a:buClr>
                  <a:srgbClr val="000073"/>
                </a:buClr>
                <a:buSzPct val="80000"/>
                <a:buFont typeface="Helvetica" charset="0"/>
                <a:buNone/>
              </a:pPr>
              <a:r>
                <a:rPr lang="en-US" sz="1800" dirty="0">
                  <a:solidFill>
                    <a:srgbClr val="4E4E4E"/>
                  </a:solidFill>
                </a:rPr>
                <a:t>Boosting Performance </a:t>
              </a: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62560" y="4913313"/>
              <a:ext cx="1352550" cy="3952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Box 30"/>
            <p:cNvSpPr txBox="1">
              <a:spLocks noChangeArrowheads="1"/>
            </p:cNvSpPr>
            <p:nvPr/>
          </p:nvSpPr>
          <p:spPr bwMode="auto">
            <a:xfrm>
              <a:off x="7366040" y="4589785"/>
              <a:ext cx="862988" cy="36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2880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buClr>
                  <a:srgbClr val="000073"/>
                </a:buClr>
              </a:pPr>
              <a:r>
                <a:rPr lang="en-US" sz="900" b="1">
                  <a:solidFill>
                    <a:srgbClr val="F06414"/>
                  </a:solidFill>
                </a:rPr>
                <a:t>Check Point</a:t>
              </a:r>
            </a:p>
          </p:txBody>
        </p:sp>
        <p:sp>
          <p:nvSpPr>
            <p:cNvPr id="3" name="TextBox 2"/>
            <p:cNvSpPr txBox="1"/>
            <p:nvPr/>
          </p:nvSpPr>
          <p:spPr bwMode="auto">
            <a:xfrm>
              <a:off x="6271948" y="4025900"/>
              <a:ext cx="1689100" cy="785813"/>
            </a:xfrm>
            <a:prstGeom prst="rect">
              <a:avLst/>
            </a:prstGeom>
            <a:noFill/>
          </p:spPr>
          <p:txBody>
            <a:bodyPr tIns="182880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000073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Arial" charset="0"/>
                </a:rPr>
                <a:t>VSLS</a:t>
              </a:r>
            </a:p>
          </p:txBody>
        </p:sp>
      </p:grpSp>
      <p:sp>
        <p:nvSpPr>
          <p:cNvPr id="25" name="Rounded Rectangle 18"/>
          <p:cNvSpPr>
            <a:spLocks noChangeArrowheads="1"/>
          </p:cNvSpPr>
          <p:nvPr/>
        </p:nvSpPr>
        <p:spPr bwMode="auto">
          <a:xfrm>
            <a:off x="449263" y="1135615"/>
            <a:ext cx="8186737" cy="1785384"/>
          </a:xfrm>
          <a:prstGeom prst="roundRect">
            <a:avLst>
              <a:gd name="adj" fmla="val 6640"/>
            </a:avLst>
          </a:prstGeom>
          <a:solidFill>
            <a:srgbClr val="3B0056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Aft>
                <a:spcPct val="15000"/>
              </a:spcAft>
              <a:buClr>
                <a:srgbClr val="71A0BF"/>
              </a:buClr>
              <a:buSzPct val="80000"/>
              <a:defRPr/>
            </a:pPr>
            <a:endParaRPr lang="en-US" sz="2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152525" y="905113"/>
            <a:ext cx="6613525" cy="2081212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Next Generation Virtual System: </a:t>
            </a:r>
          </a:p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defRPr/>
            </a:pPr>
            <a:r>
              <a:rPr lang="en-US" sz="2800" b="1" dirty="0">
                <a:solidFill>
                  <a:srgbClr val="FFFFFF"/>
                </a:solidFill>
                <a:latin typeface="Helvetica"/>
              </a:rPr>
              <a:t>Can run any Software Blades on any Check Point Appliance</a:t>
            </a:r>
          </a:p>
        </p:txBody>
      </p:sp>
    </p:spTree>
    <p:extLst>
      <p:ext uri="{BB962C8B-B14F-4D97-AF65-F5344CB8AC3E}">
        <p14:creationId xmlns:p14="http://schemas.microsoft.com/office/powerpoint/2010/main" val="12063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91" y="76200"/>
            <a:ext cx="6967538" cy="914400"/>
          </a:xfrm>
        </p:spPr>
        <p:txBody>
          <a:bodyPr/>
          <a:lstStyle/>
          <a:p>
            <a:r>
              <a:rPr lang="en-US" dirty="0" smtClean="0"/>
              <a:t>One-Click Virtualization – Enable VSs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" y="929957"/>
            <a:ext cx="46101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ilyape\Desktop\c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15" y="1680845"/>
            <a:ext cx="5122545" cy="384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507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radient arrow_1"/>
          <p:cNvSpPr/>
          <p:nvPr/>
        </p:nvSpPr>
        <p:spPr bwMode="auto">
          <a:xfrm rot="10800000" flipH="1">
            <a:off x="5533016" y="2658727"/>
            <a:ext cx="3150923" cy="753602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2080948 w 3997551"/>
              <a:gd name="connsiteY0" fmla="*/ 737828 h 750976"/>
              <a:gd name="connsiteX1" fmla="*/ 0 w 3997551"/>
              <a:gd name="connsiteY1" fmla="*/ 51 h 750976"/>
              <a:gd name="connsiteX2" fmla="*/ 3997551 w 3997551"/>
              <a:gd name="connsiteY2" fmla="*/ 742518 h 750976"/>
              <a:gd name="connsiteX3" fmla="*/ 2080948 w 3997551"/>
              <a:gd name="connsiteY3" fmla="*/ 737828 h 750976"/>
              <a:gd name="connsiteX0" fmla="*/ 2080948 w 3997551"/>
              <a:gd name="connsiteY0" fmla="*/ 737828 h 742518"/>
              <a:gd name="connsiteX1" fmla="*/ 0 w 3997551"/>
              <a:gd name="connsiteY1" fmla="*/ 51 h 742518"/>
              <a:gd name="connsiteX2" fmla="*/ 3997551 w 3997551"/>
              <a:gd name="connsiteY2" fmla="*/ 742518 h 742518"/>
              <a:gd name="connsiteX3" fmla="*/ 2080948 w 3997551"/>
              <a:gd name="connsiteY3" fmla="*/ 737828 h 742518"/>
              <a:gd name="connsiteX0" fmla="*/ 2080948 w 3997551"/>
              <a:gd name="connsiteY0" fmla="*/ 737777 h 742467"/>
              <a:gd name="connsiteX1" fmla="*/ 0 w 3997551"/>
              <a:gd name="connsiteY1" fmla="*/ 0 h 742467"/>
              <a:gd name="connsiteX2" fmla="*/ 3997551 w 3997551"/>
              <a:gd name="connsiteY2" fmla="*/ 742467 h 742467"/>
              <a:gd name="connsiteX3" fmla="*/ 2080948 w 3997551"/>
              <a:gd name="connsiteY3" fmla="*/ 737777 h 742467"/>
              <a:gd name="connsiteX0" fmla="*/ 2081086 w 3997689"/>
              <a:gd name="connsiteY0" fmla="*/ 738158 h 742848"/>
              <a:gd name="connsiteX1" fmla="*/ 138 w 3997689"/>
              <a:gd name="connsiteY1" fmla="*/ 381 h 742848"/>
              <a:gd name="connsiteX2" fmla="*/ 3997689 w 3997689"/>
              <a:gd name="connsiteY2" fmla="*/ 742848 h 742848"/>
              <a:gd name="connsiteX3" fmla="*/ 2081086 w 3997689"/>
              <a:gd name="connsiteY3" fmla="*/ 738158 h 742848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1382891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1382891 w 2617851"/>
              <a:gd name="connsiteY3" fmla="*/ 750742 h 755432"/>
              <a:gd name="connsiteX0" fmla="*/ 1382891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1382891 w 2617851"/>
              <a:gd name="connsiteY3" fmla="*/ 750742 h 755432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931031 w 3165991"/>
              <a:gd name="connsiteY0" fmla="*/ 797781 h 802471"/>
              <a:gd name="connsiteX1" fmla="*/ 175 w 3165991"/>
              <a:gd name="connsiteY1" fmla="*/ 353 h 802471"/>
              <a:gd name="connsiteX2" fmla="*/ 3165991 w 3165991"/>
              <a:gd name="connsiteY2" fmla="*/ 802471 h 802471"/>
              <a:gd name="connsiteX3" fmla="*/ 1931031 w 3165991"/>
              <a:gd name="connsiteY3" fmla="*/ 797781 h 802471"/>
              <a:gd name="connsiteX0" fmla="*/ 1866801 w 3101761"/>
              <a:gd name="connsiteY0" fmla="*/ 490117 h 494807"/>
              <a:gd name="connsiteX1" fmla="*/ 179 w 3101761"/>
              <a:gd name="connsiteY1" fmla="*/ 571 h 494807"/>
              <a:gd name="connsiteX2" fmla="*/ 3101761 w 3101761"/>
              <a:gd name="connsiteY2" fmla="*/ 494807 h 494807"/>
              <a:gd name="connsiteX3" fmla="*/ 1866801 w 3101761"/>
              <a:gd name="connsiteY3" fmla="*/ 490117 h 494807"/>
              <a:gd name="connsiteX0" fmla="*/ 2345187 w 3580147"/>
              <a:gd name="connsiteY0" fmla="*/ 472047 h 476737"/>
              <a:gd name="connsiteX1" fmla="*/ 154 w 3580147"/>
              <a:gd name="connsiteY1" fmla="*/ 593 h 476737"/>
              <a:gd name="connsiteX2" fmla="*/ 3580147 w 3580147"/>
              <a:gd name="connsiteY2" fmla="*/ 476737 h 476737"/>
              <a:gd name="connsiteX3" fmla="*/ 2345187 w 3580147"/>
              <a:gd name="connsiteY3" fmla="*/ 472047 h 476737"/>
              <a:gd name="connsiteX0" fmla="*/ 2946246 w 4181206"/>
              <a:gd name="connsiteY0" fmla="*/ 562408 h 567098"/>
              <a:gd name="connsiteX1" fmla="*/ 132 w 4181206"/>
              <a:gd name="connsiteY1" fmla="*/ 498 h 567098"/>
              <a:gd name="connsiteX2" fmla="*/ 4181206 w 4181206"/>
              <a:gd name="connsiteY2" fmla="*/ 567098 h 567098"/>
              <a:gd name="connsiteX3" fmla="*/ 2946246 w 4181206"/>
              <a:gd name="connsiteY3" fmla="*/ 562408 h 567098"/>
              <a:gd name="connsiteX0" fmla="*/ 2222525 w 3457485"/>
              <a:gd name="connsiteY0" fmla="*/ 453978 h 458668"/>
              <a:gd name="connsiteX1" fmla="*/ 161 w 3457485"/>
              <a:gd name="connsiteY1" fmla="*/ 616 h 458668"/>
              <a:gd name="connsiteX2" fmla="*/ 3457485 w 3457485"/>
              <a:gd name="connsiteY2" fmla="*/ 458668 h 458668"/>
              <a:gd name="connsiteX3" fmla="*/ 2222525 w 3457485"/>
              <a:gd name="connsiteY3" fmla="*/ 453978 h 458668"/>
              <a:gd name="connsiteX0" fmla="*/ 2222364 w 3457324"/>
              <a:gd name="connsiteY0" fmla="*/ 453362 h 458052"/>
              <a:gd name="connsiteX1" fmla="*/ 0 w 3457324"/>
              <a:gd name="connsiteY1" fmla="*/ 0 h 458052"/>
              <a:gd name="connsiteX2" fmla="*/ 3457324 w 3457324"/>
              <a:gd name="connsiteY2" fmla="*/ 458052 h 458052"/>
              <a:gd name="connsiteX3" fmla="*/ 2222364 w 3457324"/>
              <a:gd name="connsiteY3" fmla="*/ 453362 h 458052"/>
              <a:gd name="connsiteX0" fmla="*/ 2581172 w 3457324"/>
              <a:gd name="connsiteY0" fmla="*/ 453362 h 458052"/>
              <a:gd name="connsiteX1" fmla="*/ 0 w 3457324"/>
              <a:gd name="connsiteY1" fmla="*/ 0 h 458052"/>
              <a:gd name="connsiteX2" fmla="*/ 3457324 w 3457324"/>
              <a:gd name="connsiteY2" fmla="*/ 458052 h 458052"/>
              <a:gd name="connsiteX3" fmla="*/ 2581172 w 3457324"/>
              <a:gd name="connsiteY3" fmla="*/ 453362 h 458052"/>
              <a:gd name="connsiteX0" fmla="*/ 2176363 w 3052515"/>
              <a:gd name="connsiteY0" fmla="*/ 717948 h 722638"/>
              <a:gd name="connsiteX1" fmla="*/ 0 w 3052515"/>
              <a:gd name="connsiteY1" fmla="*/ 0 h 722638"/>
              <a:gd name="connsiteX2" fmla="*/ 3052515 w 3052515"/>
              <a:gd name="connsiteY2" fmla="*/ 722638 h 722638"/>
              <a:gd name="connsiteX3" fmla="*/ 2176363 w 3052515"/>
              <a:gd name="connsiteY3" fmla="*/ 717948 h 722638"/>
              <a:gd name="connsiteX0" fmla="*/ 2305166 w 3181318"/>
              <a:gd name="connsiteY0" fmla="*/ 548342 h 553032"/>
              <a:gd name="connsiteX1" fmla="*/ 0 w 3181318"/>
              <a:gd name="connsiteY1" fmla="*/ 0 h 553032"/>
              <a:gd name="connsiteX2" fmla="*/ 3181318 w 3181318"/>
              <a:gd name="connsiteY2" fmla="*/ 553032 h 553032"/>
              <a:gd name="connsiteX3" fmla="*/ 2305166 w 3181318"/>
              <a:gd name="connsiteY3" fmla="*/ 548342 h 553032"/>
              <a:gd name="connsiteX0" fmla="*/ 3326390 w 4202542"/>
              <a:gd name="connsiteY0" fmla="*/ 548342 h 553032"/>
              <a:gd name="connsiteX1" fmla="*/ 0 w 4202542"/>
              <a:gd name="connsiteY1" fmla="*/ 0 h 553032"/>
              <a:gd name="connsiteX2" fmla="*/ 4202542 w 4202542"/>
              <a:gd name="connsiteY2" fmla="*/ 553032 h 553032"/>
              <a:gd name="connsiteX3" fmla="*/ 3326390 w 4202542"/>
              <a:gd name="connsiteY3" fmla="*/ 548342 h 553032"/>
              <a:gd name="connsiteX0" fmla="*/ 3494404 w 4202542"/>
              <a:gd name="connsiteY0" fmla="*/ 555572 h 555572"/>
              <a:gd name="connsiteX1" fmla="*/ 0 w 4202542"/>
              <a:gd name="connsiteY1" fmla="*/ 0 h 555572"/>
              <a:gd name="connsiteX2" fmla="*/ 4202542 w 4202542"/>
              <a:gd name="connsiteY2" fmla="*/ 553032 h 555572"/>
              <a:gd name="connsiteX3" fmla="*/ 3494404 w 4202542"/>
              <a:gd name="connsiteY3" fmla="*/ 555572 h 555572"/>
              <a:gd name="connsiteX0" fmla="*/ 3494404 w 4349554"/>
              <a:gd name="connsiteY0" fmla="*/ 555572 h 555572"/>
              <a:gd name="connsiteX1" fmla="*/ 0 w 4349554"/>
              <a:gd name="connsiteY1" fmla="*/ 0 h 555572"/>
              <a:gd name="connsiteX2" fmla="*/ 4349554 w 4349554"/>
              <a:gd name="connsiteY2" fmla="*/ 553032 h 555572"/>
              <a:gd name="connsiteX3" fmla="*/ 3494404 w 4349554"/>
              <a:gd name="connsiteY3" fmla="*/ 555572 h 555572"/>
              <a:gd name="connsiteX0" fmla="*/ 5930609 w 6785759"/>
              <a:gd name="connsiteY0" fmla="*/ 454347 h 454347"/>
              <a:gd name="connsiteX1" fmla="*/ 0 w 6785759"/>
              <a:gd name="connsiteY1" fmla="*/ 0 h 454347"/>
              <a:gd name="connsiteX2" fmla="*/ 6785759 w 6785759"/>
              <a:gd name="connsiteY2" fmla="*/ 451807 h 454347"/>
              <a:gd name="connsiteX3" fmla="*/ 5930609 w 6785759"/>
              <a:gd name="connsiteY3" fmla="*/ 454347 h 454347"/>
              <a:gd name="connsiteX0" fmla="*/ 3284386 w 4139536"/>
              <a:gd name="connsiteY0" fmla="*/ 418195 h 418195"/>
              <a:gd name="connsiteX1" fmla="*/ 0 w 4139536"/>
              <a:gd name="connsiteY1" fmla="*/ 0 h 418195"/>
              <a:gd name="connsiteX2" fmla="*/ 4139536 w 4139536"/>
              <a:gd name="connsiteY2" fmla="*/ 415655 h 418195"/>
              <a:gd name="connsiteX3" fmla="*/ 3284386 w 4139536"/>
              <a:gd name="connsiteY3" fmla="*/ 418195 h 418195"/>
              <a:gd name="connsiteX0" fmla="*/ 4355476 w 5210626"/>
              <a:gd name="connsiteY0" fmla="*/ 429041 h 429041"/>
              <a:gd name="connsiteX1" fmla="*/ 0 w 5210626"/>
              <a:gd name="connsiteY1" fmla="*/ 0 h 429041"/>
              <a:gd name="connsiteX2" fmla="*/ 5210626 w 5210626"/>
              <a:gd name="connsiteY2" fmla="*/ 426501 h 429041"/>
              <a:gd name="connsiteX3" fmla="*/ 4355476 w 5210626"/>
              <a:gd name="connsiteY3" fmla="*/ 429041 h 42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626" h="429041">
                <a:moveTo>
                  <a:pt x="4355476" y="429041"/>
                </a:moveTo>
                <a:lnTo>
                  <a:pt x="0" y="0"/>
                </a:lnTo>
                <a:lnTo>
                  <a:pt x="5210626" y="426501"/>
                </a:lnTo>
                <a:lnTo>
                  <a:pt x="4355476" y="42904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54" name="Gradient arrow_2"/>
          <p:cNvSpPr/>
          <p:nvPr/>
        </p:nvSpPr>
        <p:spPr bwMode="auto">
          <a:xfrm rot="10800000">
            <a:off x="3680447" y="2647626"/>
            <a:ext cx="891553" cy="787723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883916 w 2571919"/>
              <a:gd name="connsiteY0" fmla="*/ 854196 h 877936"/>
              <a:gd name="connsiteX1" fmla="*/ 0 w 2571919"/>
              <a:gd name="connsiteY1" fmla="*/ 41 h 877936"/>
              <a:gd name="connsiteX2" fmla="*/ 2571919 w 2571919"/>
              <a:gd name="connsiteY2" fmla="*/ 877936 h 877936"/>
              <a:gd name="connsiteX3" fmla="*/ 883916 w 2571919"/>
              <a:gd name="connsiteY3" fmla="*/ 854196 h 877936"/>
              <a:gd name="connsiteX0" fmla="*/ 321941 w 2009944"/>
              <a:gd name="connsiteY0" fmla="*/ 797051 h 820791"/>
              <a:gd name="connsiteX1" fmla="*/ 0 w 2009944"/>
              <a:gd name="connsiteY1" fmla="*/ 46 h 820791"/>
              <a:gd name="connsiteX2" fmla="*/ 2009944 w 2009944"/>
              <a:gd name="connsiteY2" fmla="*/ 820791 h 820791"/>
              <a:gd name="connsiteX3" fmla="*/ 321941 w 2009944"/>
              <a:gd name="connsiteY3" fmla="*/ 797051 h 820791"/>
              <a:gd name="connsiteX0" fmla="*/ 83816 w 1771819"/>
              <a:gd name="connsiteY0" fmla="*/ 549434 h 573174"/>
              <a:gd name="connsiteX1" fmla="*/ 0 w 1771819"/>
              <a:gd name="connsiteY1" fmla="*/ 79 h 573174"/>
              <a:gd name="connsiteX2" fmla="*/ 1771819 w 1771819"/>
              <a:gd name="connsiteY2" fmla="*/ 573174 h 573174"/>
              <a:gd name="connsiteX3" fmla="*/ 83816 w 1771819"/>
              <a:gd name="connsiteY3" fmla="*/ 549434 h 573174"/>
              <a:gd name="connsiteX0" fmla="*/ 188591 w 1771819"/>
              <a:gd name="connsiteY0" fmla="*/ 558957 h 573172"/>
              <a:gd name="connsiteX1" fmla="*/ 0 w 1771819"/>
              <a:gd name="connsiteY1" fmla="*/ 77 h 573172"/>
              <a:gd name="connsiteX2" fmla="*/ 1771819 w 1771819"/>
              <a:gd name="connsiteY2" fmla="*/ 573172 h 573172"/>
              <a:gd name="connsiteX3" fmla="*/ 188591 w 1771819"/>
              <a:gd name="connsiteY3" fmla="*/ 558957 h 573172"/>
              <a:gd name="connsiteX0" fmla="*/ 63153 w 1771819"/>
              <a:gd name="connsiteY0" fmla="*/ 540935 h 573175"/>
              <a:gd name="connsiteX1" fmla="*/ 0 w 1771819"/>
              <a:gd name="connsiteY1" fmla="*/ 80 h 573175"/>
              <a:gd name="connsiteX2" fmla="*/ 1771819 w 1771819"/>
              <a:gd name="connsiteY2" fmla="*/ 573175 h 573175"/>
              <a:gd name="connsiteX3" fmla="*/ 63153 w 1771819"/>
              <a:gd name="connsiteY3" fmla="*/ 540935 h 573175"/>
              <a:gd name="connsiteX0" fmla="*/ 63153 w 1771819"/>
              <a:gd name="connsiteY0" fmla="*/ 540951 h 573191"/>
              <a:gd name="connsiteX1" fmla="*/ 0 w 1771819"/>
              <a:gd name="connsiteY1" fmla="*/ 96 h 573191"/>
              <a:gd name="connsiteX2" fmla="*/ 1771819 w 1771819"/>
              <a:gd name="connsiteY2" fmla="*/ 573191 h 573191"/>
              <a:gd name="connsiteX3" fmla="*/ 63153 w 1771819"/>
              <a:gd name="connsiteY3" fmla="*/ 540951 h 573191"/>
              <a:gd name="connsiteX0" fmla="*/ 63153 w 1771819"/>
              <a:gd name="connsiteY0" fmla="*/ 558970 h 573185"/>
              <a:gd name="connsiteX1" fmla="*/ 0 w 1771819"/>
              <a:gd name="connsiteY1" fmla="*/ 90 h 573185"/>
              <a:gd name="connsiteX2" fmla="*/ 1771819 w 1771819"/>
              <a:gd name="connsiteY2" fmla="*/ 573185 h 573185"/>
              <a:gd name="connsiteX3" fmla="*/ 63153 w 1771819"/>
              <a:gd name="connsiteY3" fmla="*/ 558970 h 573185"/>
              <a:gd name="connsiteX0" fmla="*/ 63153 w 1771819"/>
              <a:gd name="connsiteY0" fmla="*/ 558973 h 573188"/>
              <a:gd name="connsiteX1" fmla="*/ 0 w 1771819"/>
              <a:gd name="connsiteY1" fmla="*/ 93 h 573188"/>
              <a:gd name="connsiteX2" fmla="*/ 1771819 w 1771819"/>
              <a:gd name="connsiteY2" fmla="*/ 573188 h 573188"/>
              <a:gd name="connsiteX3" fmla="*/ 63153 w 1771819"/>
              <a:gd name="connsiteY3" fmla="*/ 558973 h 573188"/>
              <a:gd name="connsiteX0" fmla="*/ 2023 w 1710689"/>
              <a:gd name="connsiteY0" fmla="*/ 595013 h 609228"/>
              <a:gd name="connsiteX1" fmla="*/ 315185 w 1710689"/>
              <a:gd name="connsiteY1" fmla="*/ 84 h 609228"/>
              <a:gd name="connsiteX2" fmla="*/ 1710689 w 1710689"/>
              <a:gd name="connsiteY2" fmla="*/ 609228 h 609228"/>
              <a:gd name="connsiteX3" fmla="*/ 2023 w 1710689"/>
              <a:gd name="connsiteY3" fmla="*/ 595013 h 609228"/>
              <a:gd name="connsiteX0" fmla="*/ 1060 w 1709726"/>
              <a:gd name="connsiteY0" fmla="*/ 595013 h 609228"/>
              <a:gd name="connsiteX1" fmla="*/ 650445 w 1709726"/>
              <a:gd name="connsiteY1" fmla="*/ 83 h 609228"/>
              <a:gd name="connsiteX2" fmla="*/ 1709726 w 1709726"/>
              <a:gd name="connsiteY2" fmla="*/ 609228 h 609228"/>
              <a:gd name="connsiteX3" fmla="*/ 1060 w 1709726"/>
              <a:gd name="connsiteY3" fmla="*/ 595013 h 609228"/>
              <a:gd name="connsiteX0" fmla="*/ 1060 w 1709726"/>
              <a:gd name="connsiteY0" fmla="*/ 456433 h 470648"/>
              <a:gd name="connsiteX1" fmla="*/ 650445 w 1709726"/>
              <a:gd name="connsiteY1" fmla="*/ 143 h 470648"/>
              <a:gd name="connsiteX2" fmla="*/ 1709726 w 1709726"/>
              <a:gd name="connsiteY2" fmla="*/ 470648 h 470648"/>
              <a:gd name="connsiteX3" fmla="*/ 1060 w 1709726"/>
              <a:gd name="connsiteY3" fmla="*/ 456433 h 470648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927667 h 941882"/>
              <a:gd name="connsiteX1" fmla="*/ 649385 w 1708666"/>
              <a:gd name="connsiteY1" fmla="*/ 0 h 941882"/>
              <a:gd name="connsiteX2" fmla="*/ 1708666 w 1708666"/>
              <a:gd name="connsiteY2" fmla="*/ 941882 h 941882"/>
              <a:gd name="connsiteX3" fmla="*/ 0 w 1708666"/>
              <a:gd name="connsiteY3" fmla="*/ 927667 h 941882"/>
              <a:gd name="connsiteX0" fmla="*/ 0 w 1708666"/>
              <a:gd name="connsiteY0" fmla="*/ 733569 h 747784"/>
              <a:gd name="connsiteX1" fmla="*/ 649385 w 1708666"/>
              <a:gd name="connsiteY1" fmla="*/ 0 h 747784"/>
              <a:gd name="connsiteX2" fmla="*/ 1708666 w 1708666"/>
              <a:gd name="connsiteY2" fmla="*/ 747784 h 747784"/>
              <a:gd name="connsiteX3" fmla="*/ 0 w 1708666"/>
              <a:gd name="connsiteY3" fmla="*/ 733569 h 747784"/>
              <a:gd name="connsiteX0" fmla="*/ 0 w 1708666"/>
              <a:gd name="connsiteY0" fmla="*/ 733569 h 747784"/>
              <a:gd name="connsiteX1" fmla="*/ 649385 w 1708666"/>
              <a:gd name="connsiteY1" fmla="*/ 0 h 747784"/>
              <a:gd name="connsiteX2" fmla="*/ 1708666 w 1708666"/>
              <a:gd name="connsiteY2" fmla="*/ 747784 h 747784"/>
              <a:gd name="connsiteX3" fmla="*/ 0 w 1708666"/>
              <a:gd name="connsiteY3" fmla="*/ 733569 h 747784"/>
              <a:gd name="connsiteX0" fmla="*/ 0 w 1928351"/>
              <a:gd name="connsiteY0" fmla="*/ 733569 h 747784"/>
              <a:gd name="connsiteX1" fmla="*/ 649385 w 1928351"/>
              <a:gd name="connsiteY1" fmla="*/ 0 h 747784"/>
              <a:gd name="connsiteX2" fmla="*/ 1928351 w 1928351"/>
              <a:gd name="connsiteY2" fmla="*/ 747784 h 747784"/>
              <a:gd name="connsiteX3" fmla="*/ 0 w 1928351"/>
              <a:gd name="connsiteY3" fmla="*/ 733569 h 747784"/>
              <a:gd name="connsiteX0" fmla="*/ 375812 w 1278965"/>
              <a:gd name="connsiteY0" fmla="*/ 755309 h 755309"/>
              <a:gd name="connsiteX1" fmla="*/ -1 w 1278965"/>
              <a:gd name="connsiteY1" fmla="*/ 0 h 755309"/>
              <a:gd name="connsiteX2" fmla="*/ 1278965 w 1278965"/>
              <a:gd name="connsiteY2" fmla="*/ 747784 h 755309"/>
              <a:gd name="connsiteX3" fmla="*/ 375812 w 1278965"/>
              <a:gd name="connsiteY3" fmla="*/ 755309 h 755309"/>
              <a:gd name="connsiteX0" fmla="*/ 998255 w 1901408"/>
              <a:gd name="connsiteY0" fmla="*/ 690093 h 690093"/>
              <a:gd name="connsiteX1" fmla="*/ 0 w 1901408"/>
              <a:gd name="connsiteY1" fmla="*/ 0 h 690093"/>
              <a:gd name="connsiteX2" fmla="*/ 1901408 w 1901408"/>
              <a:gd name="connsiteY2" fmla="*/ 682568 h 690093"/>
              <a:gd name="connsiteX3" fmla="*/ 998255 w 1901408"/>
              <a:gd name="connsiteY3" fmla="*/ 690093 h 690093"/>
              <a:gd name="connsiteX0" fmla="*/ 571089 w 1474242"/>
              <a:gd name="connsiteY0" fmla="*/ 885740 h 885740"/>
              <a:gd name="connsiteX1" fmla="*/ 0 w 1474242"/>
              <a:gd name="connsiteY1" fmla="*/ 0 h 885740"/>
              <a:gd name="connsiteX2" fmla="*/ 1474242 w 1474242"/>
              <a:gd name="connsiteY2" fmla="*/ 878215 h 885740"/>
              <a:gd name="connsiteX3" fmla="*/ 571089 w 1474242"/>
              <a:gd name="connsiteY3" fmla="*/ 885740 h 885740"/>
              <a:gd name="connsiteX0" fmla="*/ 265971 w 1169124"/>
              <a:gd name="connsiteY0" fmla="*/ 907479 h 907479"/>
              <a:gd name="connsiteX1" fmla="*/ 0 w 1169124"/>
              <a:gd name="connsiteY1" fmla="*/ 0 h 907479"/>
              <a:gd name="connsiteX2" fmla="*/ 1169124 w 1169124"/>
              <a:gd name="connsiteY2" fmla="*/ 899954 h 907479"/>
              <a:gd name="connsiteX3" fmla="*/ 265971 w 1169124"/>
              <a:gd name="connsiteY3" fmla="*/ 907479 h 907479"/>
              <a:gd name="connsiteX0" fmla="*/ 1217940 w 2121093"/>
              <a:gd name="connsiteY0" fmla="*/ 1798761 h 1798761"/>
              <a:gd name="connsiteX1" fmla="*/ 0 w 2121093"/>
              <a:gd name="connsiteY1" fmla="*/ 0 h 1798761"/>
              <a:gd name="connsiteX2" fmla="*/ 2121093 w 2121093"/>
              <a:gd name="connsiteY2" fmla="*/ 1791236 h 1798761"/>
              <a:gd name="connsiteX3" fmla="*/ 1217940 w 2121093"/>
              <a:gd name="connsiteY3" fmla="*/ 1798761 h 1798761"/>
              <a:gd name="connsiteX0" fmla="*/ 828244 w 2121093"/>
              <a:gd name="connsiteY0" fmla="*/ 1798761 h 1798761"/>
              <a:gd name="connsiteX1" fmla="*/ 0 w 2121093"/>
              <a:gd name="connsiteY1" fmla="*/ 0 h 1798761"/>
              <a:gd name="connsiteX2" fmla="*/ 2121093 w 2121093"/>
              <a:gd name="connsiteY2" fmla="*/ 1791236 h 1798761"/>
              <a:gd name="connsiteX3" fmla="*/ 828244 w 2121093"/>
              <a:gd name="connsiteY3" fmla="*/ 1798761 h 1798761"/>
              <a:gd name="connsiteX0" fmla="*/ 661231 w 1954080"/>
              <a:gd name="connsiteY0" fmla="*/ 1304512 h 1304512"/>
              <a:gd name="connsiteX1" fmla="*/ 0 w 1954080"/>
              <a:gd name="connsiteY1" fmla="*/ 0 h 1304512"/>
              <a:gd name="connsiteX2" fmla="*/ 1954080 w 1954080"/>
              <a:gd name="connsiteY2" fmla="*/ 1296987 h 1304512"/>
              <a:gd name="connsiteX3" fmla="*/ 661231 w 1954080"/>
              <a:gd name="connsiteY3" fmla="*/ 1304512 h 13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080" h="1304512">
                <a:moveTo>
                  <a:pt x="661231" y="1304512"/>
                </a:moveTo>
                <a:lnTo>
                  <a:pt x="0" y="0"/>
                </a:lnTo>
                <a:lnTo>
                  <a:pt x="1954080" y="1296987"/>
                </a:lnTo>
                <a:lnTo>
                  <a:pt x="661231" y="130451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E4E4E"/>
              </a:solidFill>
              <a:latin typeface="Arial" pitchFamily="34" charset="0"/>
            </a:endParaRPr>
          </a:p>
        </p:txBody>
      </p:sp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2587939" y="4652959"/>
            <a:ext cx="3936372" cy="1228725"/>
            <a:chOff x="-30" y="2126"/>
            <a:chExt cx="5778" cy="1507"/>
          </a:xfrm>
        </p:grpSpPr>
        <p:sp>
          <p:nvSpPr>
            <p:cNvPr id="39" name="Freeform 3"/>
            <p:cNvSpPr>
              <a:spLocks/>
            </p:cNvSpPr>
            <p:nvPr/>
          </p:nvSpPr>
          <p:spPr bwMode="auto">
            <a:xfrm>
              <a:off x="-30" y="2718"/>
              <a:ext cx="5778" cy="915"/>
            </a:xfrm>
            <a:custGeom>
              <a:avLst/>
              <a:gdLst>
                <a:gd name="T0" fmla="*/ 2215 w 5778"/>
                <a:gd name="T1" fmla="*/ 3 h 915"/>
                <a:gd name="T2" fmla="*/ 3525 w 5778"/>
                <a:gd name="T3" fmla="*/ 3 h 915"/>
                <a:gd name="T4" fmla="*/ 5775 w 5778"/>
                <a:gd name="T5" fmla="*/ 435 h 915"/>
                <a:gd name="T6" fmla="*/ 5775 w 5778"/>
                <a:gd name="T7" fmla="*/ 915 h 915"/>
                <a:gd name="T8" fmla="*/ 0 w 5778"/>
                <a:gd name="T9" fmla="*/ 913 h 915"/>
                <a:gd name="T10" fmla="*/ 0 w 5778"/>
                <a:gd name="T11" fmla="*/ 430 h 915"/>
                <a:gd name="T12" fmla="*/ 2215 w 5778"/>
                <a:gd name="T13" fmla="*/ 3 h 9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78"/>
                <a:gd name="T22" fmla="*/ 0 h 915"/>
                <a:gd name="T23" fmla="*/ 5778 w 5778"/>
                <a:gd name="T24" fmla="*/ 915 h 9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78" h="915">
                  <a:moveTo>
                    <a:pt x="2215" y="3"/>
                  </a:moveTo>
                  <a:cubicBezTo>
                    <a:pt x="2212" y="0"/>
                    <a:pt x="3522" y="3"/>
                    <a:pt x="3525" y="3"/>
                  </a:cubicBezTo>
                  <a:cubicBezTo>
                    <a:pt x="3517" y="105"/>
                    <a:pt x="3588" y="426"/>
                    <a:pt x="5775" y="435"/>
                  </a:cubicBezTo>
                  <a:cubicBezTo>
                    <a:pt x="5770" y="668"/>
                    <a:pt x="5770" y="912"/>
                    <a:pt x="5775" y="915"/>
                  </a:cubicBezTo>
                  <a:cubicBezTo>
                    <a:pt x="5778" y="912"/>
                    <a:pt x="0" y="913"/>
                    <a:pt x="0" y="913"/>
                  </a:cubicBezTo>
                  <a:lnTo>
                    <a:pt x="0" y="430"/>
                  </a:lnTo>
                  <a:cubicBezTo>
                    <a:pt x="2139" y="430"/>
                    <a:pt x="2226" y="100"/>
                    <a:pt x="2215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6E8FC2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  <p:sp>
          <p:nvSpPr>
            <p:cNvPr id="42" name="Freeform 4"/>
            <p:cNvSpPr>
              <a:spLocks/>
            </p:cNvSpPr>
            <p:nvPr/>
          </p:nvSpPr>
          <p:spPr bwMode="auto">
            <a:xfrm>
              <a:off x="162" y="2126"/>
              <a:ext cx="5334" cy="603"/>
            </a:xfrm>
            <a:custGeom>
              <a:avLst/>
              <a:gdLst>
                <a:gd name="T0" fmla="*/ 3325 w 5334"/>
                <a:gd name="T1" fmla="*/ 603 h 603"/>
                <a:gd name="T2" fmla="*/ 2022 w 5334"/>
                <a:gd name="T3" fmla="*/ 603 h 603"/>
                <a:gd name="T4" fmla="*/ 113 w 5334"/>
                <a:gd name="T5" fmla="*/ 178 h 603"/>
                <a:gd name="T6" fmla="*/ 2 w 5334"/>
                <a:gd name="T7" fmla="*/ 30 h 603"/>
                <a:gd name="T8" fmla="*/ 5334 w 5334"/>
                <a:gd name="T9" fmla="*/ 23 h 603"/>
                <a:gd name="T10" fmla="*/ 5245 w 5334"/>
                <a:gd name="T11" fmla="*/ 163 h 603"/>
                <a:gd name="T12" fmla="*/ 3325 w 5334"/>
                <a:gd name="T13" fmla="*/ 603 h 6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34"/>
                <a:gd name="T22" fmla="*/ 0 h 603"/>
                <a:gd name="T23" fmla="*/ 5334 w 5334"/>
                <a:gd name="T24" fmla="*/ 603 h 6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34" h="603">
                  <a:moveTo>
                    <a:pt x="3325" y="603"/>
                  </a:moveTo>
                  <a:cubicBezTo>
                    <a:pt x="3287" y="603"/>
                    <a:pt x="2050" y="603"/>
                    <a:pt x="2022" y="603"/>
                  </a:cubicBezTo>
                  <a:cubicBezTo>
                    <a:pt x="1983" y="603"/>
                    <a:pt x="2300" y="187"/>
                    <a:pt x="113" y="178"/>
                  </a:cubicBezTo>
                  <a:cubicBezTo>
                    <a:pt x="107" y="82"/>
                    <a:pt x="4" y="32"/>
                    <a:pt x="2" y="30"/>
                  </a:cubicBezTo>
                  <a:cubicBezTo>
                    <a:pt x="0" y="27"/>
                    <a:pt x="4371" y="0"/>
                    <a:pt x="5334" y="23"/>
                  </a:cubicBezTo>
                  <a:lnTo>
                    <a:pt x="5245" y="163"/>
                  </a:lnTo>
                  <a:cubicBezTo>
                    <a:pt x="3105" y="163"/>
                    <a:pt x="3363" y="603"/>
                    <a:pt x="3325" y="60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6E8F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solidFill>
                  <a:srgbClr val="4E4E4E"/>
                </a:solidFill>
              </a:endParaRPr>
            </a:p>
          </p:txBody>
        </p:sp>
      </p:grpSp>
      <p:sp>
        <p:nvSpPr>
          <p:cNvPr id="59" name="Gradient arrow_1"/>
          <p:cNvSpPr/>
          <p:nvPr/>
        </p:nvSpPr>
        <p:spPr bwMode="auto">
          <a:xfrm rot="10800000" flipH="1">
            <a:off x="4965701" y="2624138"/>
            <a:ext cx="1687908" cy="779462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2080948 w 3997551"/>
              <a:gd name="connsiteY0" fmla="*/ 737828 h 750976"/>
              <a:gd name="connsiteX1" fmla="*/ 0 w 3997551"/>
              <a:gd name="connsiteY1" fmla="*/ 51 h 750976"/>
              <a:gd name="connsiteX2" fmla="*/ 3997551 w 3997551"/>
              <a:gd name="connsiteY2" fmla="*/ 742518 h 750976"/>
              <a:gd name="connsiteX3" fmla="*/ 2080948 w 3997551"/>
              <a:gd name="connsiteY3" fmla="*/ 737828 h 750976"/>
              <a:gd name="connsiteX0" fmla="*/ 2080948 w 3997551"/>
              <a:gd name="connsiteY0" fmla="*/ 737828 h 742518"/>
              <a:gd name="connsiteX1" fmla="*/ 0 w 3997551"/>
              <a:gd name="connsiteY1" fmla="*/ 51 h 742518"/>
              <a:gd name="connsiteX2" fmla="*/ 3997551 w 3997551"/>
              <a:gd name="connsiteY2" fmla="*/ 742518 h 742518"/>
              <a:gd name="connsiteX3" fmla="*/ 2080948 w 3997551"/>
              <a:gd name="connsiteY3" fmla="*/ 737828 h 742518"/>
              <a:gd name="connsiteX0" fmla="*/ 2080948 w 3997551"/>
              <a:gd name="connsiteY0" fmla="*/ 737777 h 742467"/>
              <a:gd name="connsiteX1" fmla="*/ 0 w 3997551"/>
              <a:gd name="connsiteY1" fmla="*/ 0 h 742467"/>
              <a:gd name="connsiteX2" fmla="*/ 3997551 w 3997551"/>
              <a:gd name="connsiteY2" fmla="*/ 742467 h 742467"/>
              <a:gd name="connsiteX3" fmla="*/ 2080948 w 3997551"/>
              <a:gd name="connsiteY3" fmla="*/ 737777 h 742467"/>
              <a:gd name="connsiteX0" fmla="*/ 2081086 w 3997689"/>
              <a:gd name="connsiteY0" fmla="*/ 738158 h 742848"/>
              <a:gd name="connsiteX1" fmla="*/ 138 w 3997689"/>
              <a:gd name="connsiteY1" fmla="*/ 381 h 742848"/>
              <a:gd name="connsiteX2" fmla="*/ 3997689 w 3997689"/>
              <a:gd name="connsiteY2" fmla="*/ 742848 h 742848"/>
              <a:gd name="connsiteX3" fmla="*/ 2081086 w 3997689"/>
              <a:gd name="connsiteY3" fmla="*/ 738158 h 742848"/>
              <a:gd name="connsiteX0" fmla="*/ 751050 w 3997689"/>
              <a:gd name="connsiteY0" fmla="*/ 761149 h 761149"/>
              <a:gd name="connsiteX1" fmla="*/ 138 w 3997689"/>
              <a:gd name="connsiteY1" fmla="*/ 381 h 761149"/>
              <a:gd name="connsiteX2" fmla="*/ 3997689 w 3997689"/>
              <a:gd name="connsiteY2" fmla="*/ 742848 h 761149"/>
              <a:gd name="connsiteX3" fmla="*/ 751050 w 3997689"/>
              <a:gd name="connsiteY3" fmla="*/ 761149 h 761149"/>
              <a:gd name="connsiteX0" fmla="*/ 751050 w 3997689"/>
              <a:gd name="connsiteY0" fmla="*/ 761149 h 761149"/>
              <a:gd name="connsiteX1" fmla="*/ 138 w 3997689"/>
              <a:gd name="connsiteY1" fmla="*/ 381 h 761149"/>
              <a:gd name="connsiteX2" fmla="*/ 3997689 w 3997689"/>
              <a:gd name="connsiteY2" fmla="*/ 742848 h 761149"/>
              <a:gd name="connsiteX3" fmla="*/ 751050 w 3997689"/>
              <a:gd name="connsiteY3" fmla="*/ 761149 h 761149"/>
              <a:gd name="connsiteX0" fmla="*/ 751050 w 3997689"/>
              <a:gd name="connsiteY0" fmla="*/ 761149 h 761149"/>
              <a:gd name="connsiteX1" fmla="*/ 138 w 3997689"/>
              <a:gd name="connsiteY1" fmla="*/ 381 h 761149"/>
              <a:gd name="connsiteX2" fmla="*/ 3997689 w 3997689"/>
              <a:gd name="connsiteY2" fmla="*/ 742848 h 761149"/>
              <a:gd name="connsiteX3" fmla="*/ 751050 w 3997689"/>
              <a:gd name="connsiteY3" fmla="*/ 761149 h 761149"/>
              <a:gd name="connsiteX0" fmla="*/ 751050 w 3997689"/>
              <a:gd name="connsiteY0" fmla="*/ 761149 h 788828"/>
              <a:gd name="connsiteX1" fmla="*/ 138 w 3997689"/>
              <a:gd name="connsiteY1" fmla="*/ 381 h 788828"/>
              <a:gd name="connsiteX2" fmla="*/ 3997689 w 3997689"/>
              <a:gd name="connsiteY2" fmla="*/ 742848 h 788828"/>
              <a:gd name="connsiteX3" fmla="*/ 1963841 w 3997689"/>
              <a:gd name="connsiteY3" fmla="*/ 788828 h 788828"/>
              <a:gd name="connsiteX4" fmla="*/ 751050 w 3997689"/>
              <a:gd name="connsiteY4" fmla="*/ 761149 h 788828"/>
              <a:gd name="connsiteX0" fmla="*/ 751050 w 3997689"/>
              <a:gd name="connsiteY0" fmla="*/ 761149 h 788828"/>
              <a:gd name="connsiteX1" fmla="*/ 138 w 3997689"/>
              <a:gd name="connsiteY1" fmla="*/ 381 h 788828"/>
              <a:gd name="connsiteX2" fmla="*/ 3997689 w 3997689"/>
              <a:gd name="connsiteY2" fmla="*/ 742848 h 788828"/>
              <a:gd name="connsiteX3" fmla="*/ 1963841 w 3997689"/>
              <a:gd name="connsiteY3" fmla="*/ 788828 h 788828"/>
              <a:gd name="connsiteX4" fmla="*/ 751050 w 3997689"/>
              <a:gd name="connsiteY4" fmla="*/ 761149 h 788828"/>
              <a:gd name="connsiteX0" fmla="*/ 750912 w 1963703"/>
              <a:gd name="connsiteY0" fmla="*/ 760767 h 788446"/>
              <a:gd name="connsiteX1" fmla="*/ 0 w 1963703"/>
              <a:gd name="connsiteY1" fmla="*/ -1 h 788446"/>
              <a:gd name="connsiteX2" fmla="*/ 1963703 w 1963703"/>
              <a:gd name="connsiteY2" fmla="*/ 788446 h 788446"/>
              <a:gd name="connsiteX3" fmla="*/ 750912 w 1963703"/>
              <a:gd name="connsiteY3" fmla="*/ 760767 h 788446"/>
              <a:gd name="connsiteX0" fmla="*/ 611212 w 1824003"/>
              <a:gd name="connsiteY0" fmla="*/ 1182264 h 1209943"/>
              <a:gd name="connsiteX1" fmla="*/ 0 w 1824003"/>
              <a:gd name="connsiteY1" fmla="*/ 0 h 1209943"/>
              <a:gd name="connsiteX2" fmla="*/ 1824003 w 1824003"/>
              <a:gd name="connsiteY2" fmla="*/ 1209943 h 1209943"/>
              <a:gd name="connsiteX3" fmla="*/ 611212 w 1824003"/>
              <a:gd name="connsiteY3" fmla="*/ 1182264 h 1209943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91274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91274 h 999195"/>
              <a:gd name="connsiteX0" fmla="*/ 903312 w 2116103"/>
              <a:gd name="connsiteY0" fmla="*/ 991274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91274 h 999195"/>
              <a:gd name="connsiteX0" fmla="*/ 537552 w 1750343"/>
              <a:gd name="connsiteY0" fmla="*/ 577442 h 585363"/>
              <a:gd name="connsiteX1" fmla="*/ 0 w 1750343"/>
              <a:gd name="connsiteY1" fmla="*/ 0 h 585363"/>
              <a:gd name="connsiteX2" fmla="*/ 1750343 w 1750343"/>
              <a:gd name="connsiteY2" fmla="*/ 585363 h 585363"/>
              <a:gd name="connsiteX3" fmla="*/ 537552 w 1750343"/>
              <a:gd name="connsiteY3" fmla="*/ 577442 h 585363"/>
              <a:gd name="connsiteX0" fmla="*/ 537552 w 1750343"/>
              <a:gd name="connsiteY0" fmla="*/ 577442 h 585363"/>
              <a:gd name="connsiteX1" fmla="*/ 0 w 1750343"/>
              <a:gd name="connsiteY1" fmla="*/ 0 h 585363"/>
              <a:gd name="connsiteX2" fmla="*/ 1750343 w 1750343"/>
              <a:gd name="connsiteY2" fmla="*/ 585363 h 585363"/>
              <a:gd name="connsiteX3" fmla="*/ 537552 w 1750343"/>
              <a:gd name="connsiteY3" fmla="*/ 577442 h 585363"/>
              <a:gd name="connsiteX0" fmla="*/ 537552 w 1750343"/>
              <a:gd name="connsiteY0" fmla="*/ 577442 h 585363"/>
              <a:gd name="connsiteX1" fmla="*/ 0 w 1750343"/>
              <a:gd name="connsiteY1" fmla="*/ 0 h 585363"/>
              <a:gd name="connsiteX2" fmla="*/ 1750343 w 1750343"/>
              <a:gd name="connsiteY2" fmla="*/ 585363 h 585363"/>
              <a:gd name="connsiteX3" fmla="*/ 537552 w 1750343"/>
              <a:gd name="connsiteY3" fmla="*/ 577442 h 585363"/>
              <a:gd name="connsiteX0" fmla="*/ 537552 w 1988468"/>
              <a:gd name="connsiteY0" fmla="*/ 577442 h 598535"/>
              <a:gd name="connsiteX1" fmla="*/ 0 w 1988468"/>
              <a:gd name="connsiteY1" fmla="*/ 0 h 598535"/>
              <a:gd name="connsiteX2" fmla="*/ 1988468 w 1988468"/>
              <a:gd name="connsiteY2" fmla="*/ 598535 h 598535"/>
              <a:gd name="connsiteX3" fmla="*/ 537552 w 1988468"/>
              <a:gd name="connsiteY3" fmla="*/ 577442 h 598535"/>
              <a:gd name="connsiteX0" fmla="*/ 1166202 w 1988468"/>
              <a:gd name="connsiteY0" fmla="*/ 577442 h 598535"/>
              <a:gd name="connsiteX1" fmla="*/ 0 w 1988468"/>
              <a:gd name="connsiteY1" fmla="*/ 0 h 598535"/>
              <a:gd name="connsiteX2" fmla="*/ 1988468 w 1988468"/>
              <a:gd name="connsiteY2" fmla="*/ 598535 h 598535"/>
              <a:gd name="connsiteX3" fmla="*/ 1166202 w 1988468"/>
              <a:gd name="connsiteY3" fmla="*/ 577442 h 598535"/>
              <a:gd name="connsiteX0" fmla="*/ 1337652 w 2159918"/>
              <a:gd name="connsiteY0" fmla="*/ 537927 h 559020"/>
              <a:gd name="connsiteX1" fmla="*/ 0 w 2159918"/>
              <a:gd name="connsiteY1" fmla="*/ 0 h 559020"/>
              <a:gd name="connsiteX2" fmla="*/ 2159918 w 2159918"/>
              <a:gd name="connsiteY2" fmla="*/ 559020 h 559020"/>
              <a:gd name="connsiteX3" fmla="*/ 1337652 w 2159918"/>
              <a:gd name="connsiteY3" fmla="*/ 537927 h 559020"/>
              <a:gd name="connsiteX0" fmla="*/ 1147152 w 1969418"/>
              <a:gd name="connsiteY0" fmla="*/ 919908 h 941001"/>
              <a:gd name="connsiteX1" fmla="*/ 0 w 1969418"/>
              <a:gd name="connsiteY1" fmla="*/ 0 h 941001"/>
              <a:gd name="connsiteX2" fmla="*/ 1969418 w 1969418"/>
              <a:gd name="connsiteY2" fmla="*/ 941001 h 941001"/>
              <a:gd name="connsiteX3" fmla="*/ 1147152 w 1969418"/>
              <a:gd name="connsiteY3" fmla="*/ 919908 h 941001"/>
              <a:gd name="connsiteX0" fmla="*/ 1242402 w 2064668"/>
              <a:gd name="connsiteY0" fmla="*/ 880393 h 901486"/>
              <a:gd name="connsiteX1" fmla="*/ 0 w 2064668"/>
              <a:gd name="connsiteY1" fmla="*/ 0 h 901486"/>
              <a:gd name="connsiteX2" fmla="*/ 2064668 w 2064668"/>
              <a:gd name="connsiteY2" fmla="*/ 901486 h 901486"/>
              <a:gd name="connsiteX3" fmla="*/ 1242402 w 2064668"/>
              <a:gd name="connsiteY3" fmla="*/ 880393 h 901486"/>
              <a:gd name="connsiteX0" fmla="*/ 1290027 w 2112293"/>
              <a:gd name="connsiteY0" fmla="*/ 814534 h 835627"/>
              <a:gd name="connsiteX1" fmla="*/ 0 w 2112293"/>
              <a:gd name="connsiteY1" fmla="*/ 0 h 835627"/>
              <a:gd name="connsiteX2" fmla="*/ 2112293 w 2112293"/>
              <a:gd name="connsiteY2" fmla="*/ 835627 h 835627"/>
              <a:gd name="connsiteX3" fmla="*/ 1290027 w 2112293"/>
              <a:gd name="connsiteY3" fmla="*/ 814534 h 835627"/>
              <a:gd name="connsiteX0" fmla="*/ 1213827 w 2036093"/>
              <a:gd name="connsiteY0" fmla="*/ 906736 h 927829"/>
              <a:gd name="connsiteX1" fmla="*/ 0 w 2036093"/>
              <a:gd name="connsiteY1" fmla="*/ 0 h 927829"/>
              <a:gd name="connsiteX2" fmla="*/ 2036093 w 2036093"/>
              <a:gd name="connsiteY2" fmla="*/ 927829 h 927829"/>
              <a:gd name="connsiteX3" fmla="*/ 1213827 w 2036093"/>
              <a:gd name="connsiteY3" fmla="*/ 906736 h 927829"/>
              <a:gd name="connsiteX0" fmla="*/ 1270977 w 2093243"/>
              <a:gd name="connsiteY0" fmla="*/ 814534 h 835627"/>
              <a:gd name="connsiteX1" fmla="*/ 0 w 2093243"/>
              <a:gd name="connsiteY1" fmla="*/ 0 h 835627"/>
              <a:gd name="connsiteX2" fmla="*/ 2093243 w 2093243"/>
              <a:gd name="connsiteY2" fmla="*/ 835627 h 835627"/>
              <a:gd name="connsiteX3" fmla="*/ 1270977 w 2093243"/>
              <a:gd name="connsiteY3" fmla="*/ 814534 h 835627"/>
              <a:gd name="connsiteX0" fmla="*/ 2233002 w 3055268"/>
              <a:gd name="connsiteY0" fmla="*/ 1064797 h 1085890"/>
              <a:gd name="connsiteX1" fmla="*/ 0 w 3055268"/>
              <a:gd name="connsiteY1" fmla="*/ 0 h 1085890"/>
              <a:gd name="connsiteX2" fmla="*/ 3055268 w 3055268"/>
              <a:gd name="connsiteY2" fmla="*/ 1085890 h 1085890"/>
              <a:gd name="connsiteX3" fmla="*/ 2233002 w 3055268"/>
              <a:gd name="connsiteY3" fmla="*/ 1064797 h 1085890"/>
              <a:gd name="connsiteX0" fmla="*/ 2233002 w 3055268"/>
              <a:gd name="connsiteY0" fmla="*/ 1064797 h 1085890"/>
              <a:gd name="connsiteX1" fmla="*/ 0 w 3055268"/>
              <a:gd name="connsiteY1" fmla="*/ 0 h 1085890"/>
              <a:gd name="connsiteX2" fmla="*/ 262024 w 3055268"/>
              <a:gd name="connsiteY2" fmla="*/ 109567 h 1085890"/>
              <a:gd name="connsiteX3" fmla="*/ 3055268 w 3055268"/>
              <a:gd name="connsiteY3" fmla="*/ 1085890 h 1085890"/>
              <a:gd name="connsiteX4" fmla="*/ 2233002 w 3055268"/>
              <a:gd name="connsiteY4" fmla="*/ 1064797 h 1085890"/>
              <a:gd name="connsiteX0" fmla="*/ 2233002 w 3055268"/>
              <a:gd name="connsiteY0" fmla="*/ 1064797 h 1085890"/>
              <a:gd name="connsiteX1" fmla="*/ 0 w 3055268"/>
              <a:gd name="connsiteY1" fmla="*/ 0 h 1085890"/>
              <a:gd name="connsiteX2" fmla="*/ 689273 w 3055268"/>
              <a:gd name="connsiteY2" fmla="*/ 125220 h 1085890"/>
              <a:gd name="connsiteX3" fmla="*/ 3055268 w 3055268"/>
              <a:gd name="connsiteY3" fmla="*/ 1085890 h 1085890"/>
              <a:gd name="connsiteX4" fmla="*/ 2233002 w 3055268"/>
              <a:gd name="connsiteY4" fmla="*/ 1064797 h 1085890"/>
              <a:gd name="connsiteX0" fmla="*/ 1543729 w 2365995"/>
              <a:gd name="connsiteY0" fmla="*/ 939577 h 960670"/>
              <a:gd name="connsiteX1" fmla="*/ 0 w 2365995"/>
              <a:gd name="connsiteY1" fmla="*/ 0 h 960670"/>
              <a:gd name="connsiteX2" fmla="*/ 2365995 w 2365995"/>
              <a:gd name="connsiteY2" fmla="*/ 960670 h 960670"/>
              <a:gd name="connsiteX3" fmla="*/ 1543729 w 2365995"/>
              <a:gd name="connsiteY3" fmla="*/ 939577 h 96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995" h="960670">
                <a:moveTo>
                  <a:pt x="1543729" y="939577"/>
                </a:moveTo>
                <a:lnTo>
                  <a:pt x="0" y="0"/>
                </a:lnTo>
                <a:lnTo>
                  <a:pt x="2365995" y="960670"/>
                </a:lnTo>
                <a:lnTo>
                  <a:pt x="1543729" y="93957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60" name="Gradient arrow_2"/>
          <p:cNvSpPr/>
          <p:nvPr/>
        </p:nvSpPr>
        <p:spPr bwMode="auto">
          <a:xfrm rot="10800000" flipH="1">
            <a:off x="4591050" y="2663188"/>
            <a:ext cx="843662" cy="763591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883916 w 2571919"/>
              <a:gd name="connsiteY0" fmla="*/ 854196 h 877936"/>
              <a:gd name="connsiteX1" fmla="*/ 0 w 2571919"/>
              <a:gd name="connsiteY1" fmla="*/ 41 h 877936"/>
              <a:gd name="connsiteX2" fmla="*/ 2571919 w 2571919"/>
              <a:gd name="connsiteY2" fmla="*/ 877936 h 877936"/>
              <a:gd name="connsiteX3" fmla="*/ 883916 w 2571919"/>
              <a:gd name="connsiteY3" fmla="*/ 854196 h 877936"/>
              <a:gd name="connsiteX0" fmla="*/ 321941 w 2009944"/>
              <a:gd name="connsiteY0" fmla="*/ 797051 h 820791"/>
              <a:gd name="connsiteX1" fmla="*/ 0 w 2009944"/>
              <a:gd name="connsiteY1" fmla="*/ 46 h 820791"/>
              <a:gd name="connsiteX2" fmla="*/ 2009944 w 2009944"/>
              <a:gd name="connsiteY2" fmla="*/ 820791 h 820791"/>
              <a:gd name="connsiteX3" fmla="*/ 321941 w 2009944"/>
              <a:gd name="connsiteY3" fmla="*/ 797051 h 820791"/>
              <a:gd name="connsiteX0" fmla="*/ 83816 w 1771819"/>
              <a:gd name="connsiteY0" fmla="*/ 549434 h 573174"/>
              <a:gd name="connsiteX1" fmla="*/ 0 w 1771819"/>
              <a:gd name="connsiteY1" fmla="*/ 79 h 573174"/>
              <a:gd name="connsiteX2" fmla="*/ 1771819 w 1771819"/>
              <a:gd name="connsiteY2" fmla="*/ 573174 h 573174"/>
              <a:gd name="connsiteX3" fmla="*/ 83816 w 1771819"/>
              <a:gd name="connsiteY3" fmla="*/ 549434 h 573174"/>
              <a:gd name="connsiteX0" fmla="*/ 188591 w 1771819"/>
              <a:gd name="connsiteY0" fmla="*/ 558957 h 573172"/>
              <a:gd name="connsiteX1" fmla="*/ 0 w 1771819"/>
              <a:gd name="connsiteY1" fmla="*/ 77 h 573172"/>
              <a:gd name="connsiteX2" fmla="*/ 1771819 w 1771819"/>
              <a:gd name="connsiteY2" fmla="*/ 573172 h 573172"/>
              <a:gd name="connsiteX3" fmla="*/ 188591 w 1771819"/>
              <a:gd name="connsiteY3" fmla="*/ 558957 h 573172"/>
              <a:gd name="connsiteX0" fmla="*/ 63153 w 1771819"/>
              <a:gd name="connsiteY0" fmla="*/ 540935 h 573175"/>
              <a:gd name="connsiteX1" fmla="*/ 0 w 1771819"/>
              <a:gd name="connsiteY1" fmla="*/ 80 h 573175"/>
              <a:gd name="connsiteX2" fmla="*/ 1771819 w 1771819"/>
              <a:gd name="connsiteY2" fmla="*/ 573175 h 573175"/>
              <a:gd name="connsiteX3" fmla="*/ 63153 w 1771819"/>
              <a:gd name="connsiteY3" fmla="*/ 540935 h 573175"/>
              <a:gd name="connsiteX0" fmla="*/ 63153 w 1771819"/>
              <a:gd name="connsiteY0" fmla="*/ 540951 h 573191"/>
              <a:gd name="connsiteX1" fmla="*/ 0 w 1771819"/>
              <a:gd name="connsiteY1" fmla="*/ 96 h 573191"/>
              <a:gd name="connsiteX2" fmla="*/ 1771819 w 1771819"/>
              <a:gd name="connsiteY2" fmla="*/ 573191 h 573191"/>
              <a:gd name="connsiteX3" fmla="*/ 63153 w 1771819"/>
              <a:gd name="connsiteY3" fmla="*/ 540951 h 573191"/>
              <a:gd name="connsiteX0" fmla="*/ 63153 w 1771819"/>
              <a:gd name="connsiteY0" fmla="*/ 558970 h 573185"/>
              <a:gd name="connsiteX1" fmla="*/ 0 w 1771819"/>
              <a:gd name="connsiteY1" fmla="*/ 90 h 573185"/>
              <a:gd name="connsiteX2" fmla="*/ 1771819 w 1771819"/>
              <a:gd name="connsiteY2" fmla="*/ 573185 h 573185"/>
              <a:gd name="connsiteX3" fmla="*/ 63153 w 1771819"/>
              <a:gd name="connsiteY3" fmla="*/ 558970 h 573185"/>
              <a:gd name="connsiteX0" fmla="*/ 63153 w 1771819"/>
              <a:gd name="connsiteY0" fmla="*/ 558973 h 573188"/>
              <a:gd name="connsiteX1" fmla="*/ 0 w 1771819"/>
              <a:gd name="connsiteY1" fmla="*/ 93 h 573188"/>
              <a:gd name="connsiteX2" fmla="*/ 1771819 w 1771819"/>
              <a:gd name="connsiteY2" fmla="*/ 573188 h 573188"/>
              <a:gd name="connsiteX3" fmla="*/ 63153 w 1771819"/>
              <a:gd name="connsiteY3" fmla="*/ 558973 h 573188"/>
              <a:gd name="connsiteX0" fmla="*/ 2023 w 1710689"/>
              <a:gd name="connsiteY0" fmla="*/ 595013 h 609228"/>
              <a:gd name="connsiteX1" fmla="*/ 315185 w 1710689"/>
              <a:gd name="connsiteY1" fmla="*/ 84 h 609228"/>
              <a:gd name="connsiteX2" fmla="*/ 1710689 w 1710689"/>
              <a:gd name="connsiteY2" fmla="*/ 609228 h 609228"/>
              <a:gd name="connsiteX3" fmla="*/ 2023 w 1710689"/>
              <a:gd name="connsiteY3" fmla="*/ 595013 h 609228"/>
              <a:gd name="connsiteX0" fmla="*/ 1060 w 1709726"/>
              <a:gd name="connsiteY0" fmla="*/ 595013 h 609228"/>
              <a:gd name="connsiteX1" fmla="*/ 650445 w 1709726"/>
              <a:gd name="connsiteY1" fmla="*/ 83 h 609228"/>
              <a:gd name="connsiteX2" fmla="*/ 1709726 w 1709726"/>
              <a:gd name="connsiteY2" fmla="*/ 609228 h 609228"/>
              <a:gd name="connsiteX3" fmla="*/ 1060 w 1709726"/>
              <a:gd name="connsiteY3" fmla="*/ 595013 h 609228"/>
              <a:gd name="connsiteX0" fmla="*/ 1060 w 1709726"/>
              <a:gd name="connsiteY0" fmla="*/ 456433 h 470648"/>
              <a:gd name="connsiteX1" fmla="*/ 650445 w 1709726"/>
              <a:gd name="connsiteY1" fmla="*/ 143 h 470648"/>
              <a:gd name="connsiteX2" fmla="*/ 1709726 w 1709726"/>
              <a:gd name="connsiteY2" fmla="*/ 470648 h 470648"/>
              <a:gd name="connsiteX3" fmla="*/ 1060 w 1709726"/>
              <a:gd name="connsiteY3" fmla="*/ 456433 h 470648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927667 h 941882"/>
              <a:gd name="connsiteX1" fmla="*/ 649385 w 1708666"/>
              <a:gd name="connsiteY1" fmla="*/ 0 h 941882"/>
              <a:gd name="connsiteX2" fmla="*/ 1708666 w 1708666"/>
              <a:gd name="connsiteY2" fmla="*/ 941882 h 941882"/>
              <a:gd name="connsiteX3" fmla="*/ 0 w 1708666"/>
              <a:gd name="connsiteY3" fmla="*/ 927667 h 941882"/>
              <a:gd name="connsiteX0" fmla="*/ 0 w 1708666"/>
              <a:gd name="connsiteY0" fmla="*/ 733569 h 747784"/>
              <a:gd name="connsiteX1" fmla="*/ 649385 w 1708666"/>
              <a:gd name="connsiteY1" fmla="*/ 0 h 747784"/>
              <a:gd name="connsiteX2" fmla="*/ 1708666 w 1708666"/>
              <a:gd name="connsiteY2" fmla="*/ 747784 h 747784"/>
              <a:gd name="connsiteX3" fmla="*/ 0 w 1708666"/>
              <a:gd name="connsiteY3" fmla="*/ 733569 h 747784"/>
              <a:gd name="connsiteX0" fmla="*/ 0 w 1708666"/>
              <a:gd name="connsiteY0" fmla="*/ 733569 h 747784"/>
              <a:gd name="connsiteX1" fmla="*/ 649385 w 1708666"/>
              <a:gd name="connsiteY1" fmla="*/ 0 h 747784"/>
              <a:gd name="connsiteX2" fmla="*/ 1708666 w 1708666"/>
              <a:gd name="connsiteY2" fmla="*/ 747784 h 747784"/>
              <a:gd name="connsiteX3" fmla="*/ 0 w 1708666"/>
              <a:gd name="connsiteY3" fmla="*/ 733569 h 747784"/>
              <a:gd name="connsiteX0" fmla="*/ 0 w 1928351"/>
              <a:gd name="connsiteY0" fmla="*/ 733569 h 747784"/>
              <a:gd name="connsiteX1" fmla="*/ 649385 w 1928351"/>
              <a:gd name="connsiteY1" fmla="*/ 0 h 747784"/>
              <a:gd name="connsiteX2" fmla="*/ 1928351 w 1928351"/>
              <a:gd name="connsiteY2" fmla="*/ 747784 h 747784"/>
              <a:gd name="connsiteX3" fmla="*/ 0 w 1928351"/>
              <a:gd name="connsiteY3" fmla="*/ 733569 h 747784"/>
              <a:gd name="connsiteX0" fmla="*/ 375812 w 1278965"/>
              <a:gd name="connsiteY0" fmla="*/ 755309 h 755309"/>
              <a:gd name="connsiteX1" fmla="*/ -1 w 1278965"/>
              <a:gd name="connsiteY1" fmla="*/ 0 h 755309"/>
              <a:gd name="connsiteX2" fmla="*/ 1278965 w 1278965"/>
              <a:gd name="connsiteY2" fmla="*/ 747784 h 755309"/>
              <a:gd name="connsiteX3" fmla="*/ 375812 w 1278965"/>
              <a:gd name="connsiteY3" fmla="*/ 755309 h 755309"/>
              <a:gd name="connsiteX0" fmla="*/ 998255 w 1901408"/>
              <a:gd name="connsiteY0" fmla="*/ 690093 h 690093"/>
              <a:gd name="connsiteX1" fmla="*/ 0 w 1901408"/>
              <a:gd name="connsiteY1" fmla="*/ 0 h 690093"/>
              <a:gd name="connsiteX2" fmla="*/ 1901408 w 1901408"/>
              <a:gd name="connsiteY2" fmla="*/ 682568 h 690093"/>
              <a:gd name="connsiteX3" fmla="*/ 998255 w 1901408"/>
              <a:gd name="connsiteY3" fmla="*/ 690093 h 690093"/>
              <a:gd name="connsiteX0" fmla="*/ 571089 w 1474242"/>
              <a:gd name="connsiteY0" fmla="*/ 885740 h 885740"/>
              <a:gd name="connsiteX1" fmla="*/ 0 w 1474242"/>
              <a:gd name="connsiteY1" fmla="*/ 0 h 885740"/>
              <a:gd name="connsiteX2" fmla="*/ 1474242 w 1474242"/>
              <a:gd name="connsiteY2" fmla="*/ 878215 h 885740"/>
              <a:gd name="connsiteX3" fmla="*/ 571089 w 1474242"/>
              <a:gd name="connsiteY3" fmla="*/ 885740 h 885740"/>
              <a:gd name="connsiteX0" fmla="*/ 265971 w 1169124"/>
              <a:gd name="connsiteY0" fmla="*/ 907479 h 907479"/>
              <a:gd name="connsiteX1" fmla="*/ 0 w 1169124"/>
              <a:gd name="connsiteY1" fmla="*/ 0 h 907479"/>
              <a:gd name="connsiteX2" fmla="*/ 1169124 w 1169124"/>
              <a:gd name="connsiteY2" fmla="*/ 899954 h 907479"/>
              <a:gd name="connsiteX3" fmla="*/ 265971 w 1169124"/>
              <a:gd name="connsiteY3" fmla="*/ 907479 h 907479"/>
              <a:gd name="connsiteX0" fmla="*/ 1205736 w 2108889"/>
              <a:gd name="connsiteY0" fmla="*/ 1798761 h 1798761"/>
              <a:gd name="connsiteX1" fmla="*/ 0 w 2108889"/>
              <a:gd name="connsiteY1" fmla="*/ 0 h 1798761"/>
              <a:gd name="connsiteX2" fmla="*/ 2108889 w 2108889"/>
              <a:gd name="connsiteY2" fmla="*/ 1791236 h 1798761"/>
              <a:gd name="connsiteX3" fmla="*/ 1205736 w 2108889"/>
              <a:gd name="connsiteY3" fmla="*/ 1798761 h 1798761"/>
              <a:gd name="connsiteX0" fmla="*/ 644295 w 1547448"/>
              <a:gd name="connsiteY0" fmla="*/ 1798761 h 1798761"/>
              <a:gd name="connsiteX1" fmla="*/ 0 w 1547448"/>
              <a:gd name="connsiteY1" fmla="*/ 0 h 1798761"/>
              <a:gd name="connsiteX2" fmla="*/ 1547448 w 1547448"/>
              <a:gd name="connsiteY2" fmla="*/ 1791236 h 1798761"/>
              <a:gd name="connsiteX3" fmla="*/ 644295 w 1547448"/>
              <a:gd name="connsiteY3" fmla="*/ 1798761 h 1798761"/>
              <a:gd name="connsiteX0" fmla="*/ 382935 w 1286088"/>
              <a:gd name="connsiteY0" fmla="*/ 1520571 h 1520571"/>
              <a:gd name="connsiteX1" fmla="*/ 0 w 1286088"/>
              <a:gd name="connsiteY1" fmla="*/ 0 h 1520571"/>
              <a:gd name="connsiteX2" fmla="*/ 1286088 w 1286088"/>
              <a:gd name="connsiteY2" fmla="*/ 1513046 h 1520571"/>
              <a:gd name="connsiteX3" fmla="*/ 382935 w 1286088"/>
              <a:gd name="connsiteY3" fmla="*/ 1520571 h 152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088" h="1520571">
                <a:moveTo>
                  <a:pt x="382935" y="1520571"/>
                </a:moveTo>
                <a:lnTo>
                  <a:pt x="0" y="0"/>
                </a:lnTo>
                <a:lnTo>
                  <a:pt x="1286088" y="1513046"/>
                </a:lnTo>
                <a:lnTo>
                  <a:pt x="382935" y="152057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61" name="Gradient arrow_1"/>
          <p:cNvSpPr/>
          <p:nvPr/>
        </p:nvSpPr>
        <p:spPr bwMode="auto">
          <a:xfrm rot="10800000" flipH="1">
            <a:off x="5113997" y="2663188"/>
            <a:ext cx="2642923" cy="755490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2080948 w 3997551"/>
              <a:gd name="connsiteY0" fmla="*/ 737828 h 750976"/>
              <a:gd name="connsiteX1" fmla="*/ 0 w 3997551"/>
              <a:gd name="connsiteY1" fmla="*/ 51 h 750976"/>
              <a:gd name="connsiteX2" fmla="*/ 3997551 w 3997551"/>
              <a:gd name="connsiteY2" fmla="*/ 742518 h 750976"/>
              <a:gd name="connsiteX3" fmla="*/ 2080948 w 3997551"/>
              <a:gd name="connsiteY3" fmla="*/ 737828 h 750976"/>
              <a:gd name="connsiteX0" fmla="*/ 2080948 w 3997551"/>
              <a:gd name="connsiteY0" fmla="*/ 737828 h 742518"/>
              <a:gd name="connsiteX1" fmla="*/ 0 w 3997551"/>
              <a:gd name="connsiteY1" fmla="*/ 51 h 742518"/>
              <a:gd name="connsiteX2" fmla="*/ 3997551 w 3997551"/>
              <a:gd name="connsiteY2" fmla="*/ 742518 h 742518"/>
              <a:gd name="connsiteX3" fmla="*/ 2080948 w 3997551"/>
              <a:gd name="connsiteY3" fmla="*/ 737828 h 742518"/>
              <a:gd name="connsiteX0" fmla="*/ 2080948 w 3997551"/>
              <a:gd name="connsiteY0" fmla="*/ 737777 h 742467"/>
              <a:gd name="connsiteX1" fmla="*/ 0 w 3997551"/>
              <a:gd name="connsiteY1" fmla="*/ 0 h 742467"/>
              <a:gd name="connsiteX2" fmla="*/ 3997551 w 3997551"/>
              <a:gd name="connsiteY2" fmla="*/ 742467 h 742467"/>
              <a:gd name="connsiteX3" fmla="*/ 2080948 w 3997551"/>
              <a:gd name="connsiteY3" fmla="*/ 737777 h 742467"/>
              <a:gd name="connsiteX0" fmla="*/ 2081086 w 3997689"/>
              <a:gd name="connsiteY0" fmla="*/ 738158 h 742848"/>
              <a:gd name="connsiteX1" fmla="*/ 138 w 3997689"/>
              <a:gd name="connsiteY1" fmla="*/ 381 h 742848"/>
              <a:gd name="connsiteX2" fmla="*/ 3997689 w 3997689"/>
              <a:gd name="connsiteY2" fmla="*/ 742848 h 742848"/>
              <a:gd name="connsiteX3" fmla="*/ 2081086 w 3997689"/>
              <a:gd name="connsiteY3" fmla="*/ 738158 h 742848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1382891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1382891 w 2617851"/>
              <a:gd name="connsiteY3" fmla="*/ 750742 h 755432"/>
              <a:gd name="connsiteX0" fmla="*/ 1382891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1382891 w 2617851"/>
              <a:gd name="connsiteY3" fmla="*/ 750742 h 755432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931031 w 3165991"/>
              <a:gd name="connsiteY0" fmla="*/ 797781 h 802471"/>
              <a:gd name="connsiteX1" fmla="*/ 175 w 3165991"/>
              <a:gd name="connsiteY1" fmla="*/ 353 h 802471"/>
              <a:gd name="connsiteX2" fmla="*/ 3165991 w 3165991"/>
              <a:gd name="connsiteY2" fmla="*/ 802471 h 802471"/>
              <a:gd name="connsiteX3" fmla="*/ 1931031 w 3165991"/>
              <a:gd name="connsiteY3" fmla="*/ 797781 h 802471"/>
              <a:gd name="connsiteX0" fmla="*/ 1866801 w 3101761"/>
              <a:gd name="connsiteY0" fmla="*/ 490117 h 494807"/>
              <a:gd name="connsiteX1" fmla="*/ 179 w 3101761"/>
              <a:gd name="connsiteY1" fmla="*/ 571 h 494807"/>
              <a:gd name="connsiteX2" fmla="*/ 3101761 w 3101761"/>
              <a:gd name="connsiteY2" fmla="*/ 494807 h 494807"/>
              <a:gd name="connsiteX3" fmla="*/ 1866801 w 3101761"/>
              <a:gd name="connsiteY3" fmla="*/ 490117 h 494807"/>
              <a:gd name="connsiteX0" fmla="*/ 2345187 w 3580147"/>
              <a:gd name="connsiteY0" fmla="*/ 472047 h 476737"/>
              <a:gd name="connsiteX1" fmla="*/ 154 w 3580147"/>
              <a:gd name="connsiteY1" fmla="*/ 593 h 476737"/>
              <a:gd name="connsiteX2" fmla="*/ 3580147 w 3580147"/>
              <a:gd name="connsiteY2" fmla="*/ 476737 h 476737"/>
              <a:gd name="connsiteX3" fmla="*/ 2345187 w 3580147"/>
              <a:gd name="connsiteY3" fmla="*/ 472047 h 476737"/>
              <a:gd name="connsiteX0" fmla="*/ 2946246 w 4181206"/>
              <a:gd name="connsiteY0" fmla="*/ 562408 h 567098"/>
              <a:gd name="connsiteX1" fmla="*/ 132 w 4181206"/>
              <a:gd name="connsiteY1" fmla="*/ 498 h 567098"/>
              <a:gd name="connsiteX2" fmla="*/ 4181206 w 4181206"/>
              <a:gd name="connsiteY2" fmla="*/ 567098 h 567098"/>
              <a:gd name="connsiteX3" fmla="*/ 2946246 w 4181206"/>
              <a:gd name="connsiteY3" fmla="*/ 562408 h 567098"/>
              <a:gd name="connsiteX0" fmla="*/ 2222525 w 3457485"/>
              <a:gd name="connsiteY0" fmla="*/ 453978 h 458668"/>
              <a:gd name="connsiteX1" fmla="*/ 161 w 3457485"/>
              <a:gd name="connsiteY1" fmla="*/ 616 h 458668"/>
              <a:gd name="connsiteX2" fmla="*/ 3457485 w 3457485"/>
              <a:gd name="connsiteY2" fmla="*/ 458668 h 458668"/>
              <a:gd name="connsiteX3" fmla="*/ 2222525 w 3457485"/>
              <a:gd name="connsiteY3" fmla="*/ 453978 h 458668"/>
              <a:gd name="connsiteX0" fmla="*/ 2222364 w 3457324"/>
              <a:gd name="connsiteY0" fmla="*/ 453362 h 458052"/>
              <a:gd name="connsiteX1" fmla="*/ 0 w 3457324"/>
              <a:gd name="connsiteY1" fmla="*/ 0 h 458052"/>
              <a:gd name="connsiteX2" fmla="*/ 3457324 w 3457324"/>
              <a:gd name="connsiteY2" fmla="*/ 458052 h 458052"/>
              <a:gd name="connsiteX3" fmla="*/ 2222364 w 3457324"/>
              <a:gd name="connsiteY3" fmla="*/ 453362 h 458052"/>
              <a:gd name="connsiteX0" fmla="*/ 2581172 w 3457324"/>
              <a:gd name="connsiteY0" fmla="*/ 453362 h 458052"/>
              <a:gd name="connsiteX1" fmla="*/ 0 w 3457324"/>
              <a:gd name="connsiteY1" fmla="*/ 0 h 458052"/>
              <a:gd name="connsiteX2" fmla="*/ 3457324 w 3457324"/>
              <a:gd name="connsiteY2" fmla="*/ 458052 h 458052"/>
              <a:gd name="connsiteX3" fmla="*/ 2581172 w 3457324"/>
              <a:gd name="connsiteY3" fmla="*/ 453362 h 458052"/>
              <a:gd name="connsiteX0" fmla="*/ 2176363 w 3052515"/>
              <a:gd name="connsiteY0" fmla="*/ 717948 h 722638"/>
              <a:gd name="connsiteX1" fmla="*/ 0 w 3052515"/>
              <a:gd name="connsiteY1" fmla="*/ 0 h 722638"/>
              <a:gd name="connsiteX2" fmla="*/ 3052515 w 3052515"/>
              <a:gd name="connsiteY2" fmla="*/ 722638 h 722638"/>
              <a:gd name="connsiteX3" fmla="*/ 2176363 w 3052515"/>
              <a:gd name="connsiteY3" fmla="*/ 717948 h 722638"/>
              <a:gd name="connsiteX0" fmla="*/ 2305166 w 3181318"/>
              <a:gd name="connsiteY0" fmla="*/ 548342 h 553032"/>
              <a:gd name="connsiteX1" fmla="*/ 0 w 3181318"/>
              <a:gd name="connsiteY1" fmla="*/ 0 h 553032"/>
              <a:gd name="connsiteX2" fmla="*/ 3181318 w 3181318"/>
              <a:gd name="connsiteY2" fmla="*/ 553032 h 553032"/>
              <a:gd name="connsiteX3" fmla="*/ 2305166 w 3181318"/>
              <a:gd name="connsiteY3" fmla="*/ 548342 h 553032"/>
              <a:gd name="connsiteX0" fmla="*/ 3326390 w 4202542"/>
              <a:gd name="connsiteY0" fmla="*/ 548342 h 553032"/>
              <a:gd name="connsiteX1" fmla="*/ 0 w 4202542"/>
              <a:gd name="connsiteY1" fmla="*/ 0 h 553032"/>
              <a:gd name="connsiteX2" fmla="*/ 4202542 w 4202542"/>
              <a:gd name="connsiteY2" fmla="*/ 553032 h 553032"/>
              <a:gd name="connsiteX3" fmla="*/ 3326390 w 4202542"/>
              <a:gd name="connsiteY3" fmla="*/ 548342 h 553032"/>
              <a:gd name="connsiteX0" fmla="*/ 3494404 w 4370556"/>
              <a:gd name="connsiteY0" fmla="*/ 425426 h 430116"/>
              <a:gd name="connsiteX1" fmla="*/ 0 w 4370556"/>
              <a:gd name="connsiteY1" fmla="*/ 0 h 430116"/>
              <a:gd name="connsiteX2" fmla="*/ 4370556 w 4370556"/>
              <a:gd name="connsiteY2" fmla="*/ 430116 h 430116"/>
              <a:gd name="connsiteX3" fmla="*/ 3494404 w 4370556"/>
              <a:gd name="connsiteY3" fmla="*/ 425426 h 43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556" h="430116">
                <a:moveTo>
                  <a:pt x="3494404" y="425426"/>
                </a:moveTo>
                <a:lnTo>
                  <a:pt x="0" y="0"/>
                </a:lnTo>
                <a:lnTo>
                  <a:pt x="4370556" y="430116"/>
                </a:lnTo>
                <a:lnTo>
                  <a:pt x="3494404" y="42542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20482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More Security, Additional Power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Gradient arrow_1"/>
          <p:cNvSpPr/>
          <p:nvPr/>
        </p:nvSpPr>
        <p:spPr bwMode="auto">
          <a:xfrm rot="10800000">
            <a:off x="1438669" y="2639506"/>
            <a:ext cx="2857501" cy="840293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2080948 w 3997551"/>
              <a:gd name="connsiteY0" fmla="*/ 737828 h 750976"/>
              <a:gd name="connsiteX1" fmla="*/ 0 w 3997551"/>
              <a:gd name="connsiteY1" fmla="*/ 51 h 750976"/>
              <a:gd name="connsiteX2" fmla="*/ 3997551 w 3997551"/>
              <a:gd name="connsiteY2" fmla="*/ 742518 h 750976"/>
              <a:gd name="connsiteX3" fmla="*/ 2080948 w 3997551"/>
              <a:gd name="connsiteY3" fmla="*/ 737828 h 750976"/>
              <a:gd name="connsiteX0" fmla="*/ 2080948 w 3997551"/>
              <a:gd name="connsiteY0" fmla="*/ 737828 h 742518"/>
              <a:gd name="connsiteX1" fmla="*/ 0 w 3997551"/>
              <a:gd name="connsiteY1" fmla="*/ 51 h 742518"/>
              <a:gd name="connsiteX2" fmla="*/ 3997551 w 3997551"/>
              <a:gd name="connsiteY2" fmla="*/ 742518 h 742518"/>
              <a:gd name="connsiteX3" fmla="*/ 2080948 w 3997551"/>
              <a:gd name="connsiteY3" fmla="*/ 737828 h 742518"/>
              <a:gd name="connsiteX0" fmla="*/ 2080948 w 3997551"/>
              <a:gd name="connsiteY0" fmla="*/ 737777 h 742467"/>
              <a:gd name="connsiteX1" fmla="*/ 0 w 3997551"/>
              <a:gd name="connsiteY1" fmla="*/ 0 h 742467"/>
              <a:gd name="connsiteX2" fmla="*/ 3997551 w 3997551"/>
              <a:gd name="connsiteY2" fmla="*/ 742467 h 742467"/>
              <a:gd name="connsiteX3" fmla="*/ 2080948 w 3997551"/>
              <a:gd name="connsiteY3" fmla="*/ 737777 h 742467"/>
              <a:gd name="connsiteX0" fmla="*/ 2081086 w 3997689"/>
              <a:gd name="connsiteY0" fmla="*/ 738158 h 742848"/>
              <a:gd name="connsiteX1" fmla="*/ 138 w 3997689"/>
              <a:gd name="connsiteY1" fmla="*/ 381 h 742848"/>
              <a:gd name="connsiteX2" fmla="*/ 3997689 w 3997689"/>
              <a:gd name="connsiteY2" fmla="*/ 742848 h 742848"/>
              <a:gd name="connsiteX3" fmla="*/ 2081086 w 3997689"/>
              <a:gd name="connsiteY3" fmla="*/ 738158 h 742848"/>
              <a:gd name="connsiteX0" fmla="*/ 751050 w 3997689"/>
              <a:gd name="connsiteY0" fmla="*/ 761149 h 761149"/>
              <a:gd name="connsiteX1" fmla="*/ 138 w 3997689"/>
              <a:gd name="connsiteY1" fmla="*/ 381 h 761149"/>
              <a:gd name="connsiteX2" fmla="*/ 3997689 w 3997689"/>
              <a:gd name="connsiteY2" fmla="*/ 742848 h 761149"/>
              <a:gd name="connsiteX3" fmla="*/ 751050 w 3997689"/>
              <a:gd name="connsiteY3" fmla="*/ 761149 h 761149"/>
              <a:gd name="connsiteX0" fmla="*/ 751050 w 3997689"/>
              <a:gd name="connsiteY0" fmla="*/ 761149 h 761149"/>
              <a:gd name="connsiteX1" fmla="*/ 138 w 3997689"/>
              <a:gd name="connsiteY1" fmla="*/ 381 h 761149"/>
              <a:gd name="connsiteX2" fmla="*/ 3997689 w 3997689"/>
              <a:gd name="connsiteY2" fmla="*/ 742848 h 761149"/>
              <a:gd name="connsiteX3" fmla="*/ 751050 w 3997689"/>
              <a:gd name="connsiteY3" fmla="*/ 761149 h 761149"/>
              <a:gd name="connsiteX0" fmla="*/ 751050 w 3997689"/>
              <a:gd name="connsiteY0" fmla="*/ 761149 h 761149"/>
              <a:gd name="connsiteX1" fmla="*/ 138 w 3997689"/>
              <a:gd name="connsiteY1" fmla="*/ 381 h 761149"/>
              <a:gd name="connsiteX2" fmla="*/ 3997689 w 3997689"/>
              <a:gd name="connsiteY2" fmla="*/ 742848 h 761149"/>
              <a:gd name="connsiteX3" fmla="*/ 751050 w 3997689"/>
              <a:gd name="connsiteY3" fmla="*/ 761149 h 761149"/>
              <a:gd name="connsiteX0" fmla="*/ 751050 w 3997689"/>
              <a:gd name="connsiteY0" fmla="*/ 761149 h 788828"/>
              <a:gd name="connsiteX1" fmla="*/ 138 w 3997689"/>
              <a:gd name="connsiteY1" fmla="*/ 381 h 788828"/>
              <a:gd name="connsiteX2" fmla="*/ 3997689 w 3997689"/>
              <a:gd name="connsiteY2" fmla="*/ 742848 h 788828"/>
              <a:gd name="connsiteX3" fmla="*/ 1963841 w 3997689"/>
              <a:gd name="connsiteY3" fmla="*/ 788828 h 788828"/>
              <a:gd name="connsiteX4" fmla="*/ 751050 w 3997689"/>
              <a:gd name="connsiteY4" fmla="*/ 761149 h 788828"/>
              <a:gd name="connsiteX0" fmla="*/ 751050 w 3997689"/>
              <a:gd name="connsiteY0" fmla="*/ 761149 h 788828"/>
              <a:gd name="connsiteX1" fmla="*/ 138 w 3997689"/>
              <a:gd name="connsiteY1" fmla="*/ 381 h 788828"/>
              <a:gd name="connsiteX2" fmla="*/ 3997689 w 3997689"/>
              <a:gd name="connsiteY2" fmla="*/ 742848 h 788828"/>
              <a:gd name="connsiteX3" fmla="*/ 1963841 w 3997689"/>
              <a:gd name="connsiteY3" fmla="*/ 788828 h 788828"/>
              <a:gd name="connsiteX4" fmla="*/ 751050 w 3997689"/>
              <a:gd name="connsiteY4" fmla="*/ 761149 h 788828"/>
              <a:gd name="connsiteX0" fmla="*/ 750912 w 1963703"/>
              <a:gd name="connsiteY0" fmla="*/ 760767 h 788446"/>
              <a:gd name="connsiteX1" fmla="*/ 0 w 1963703"/>
              <a:gd name="connsiteY1" fmla="*/ -1 h 788446"/>
              <a:gd name="connsiteX2" fmla="*/ 1963703 w 1963703"/>
              <a:gd name="connsiteY2" fmla="*/ 788446 h 788446"/>
              <a:gd name="connsiteX3" fmla="*/ 750912 w 1963703"/>
              <a:gd name="connsiteY3" fmla="*/ 760767 h 788446"/>
              <a:gd name="connsiteX0" fmla="*/ 611212 w 1824003"/>
              <a:gd name="connsiteY0" fmla="*/ 1182264 h 1209943"/>
              <a:gd name="connsiteX1" fmla="*/ 0 w 1824003"/>
              <a:gd name="connsiteY1" fmla="*/ 0 h 1209943"/>
              <a:gd name="connsiteX2" fmla="*/ 1824003 w 1824003"/>
              <a:gd name="connsiteY2" fmla="*/ 1209943 h 1209943"/>
              <a:gd name="connsiteX3" fmla="*/ 611212 w 1824003"/>
              <a:gd name="connsiteY3" fmla="*/ 1182264 h 1209943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71516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71516 h 999195"/>
              <a:gd name="connsiteX0" fmla="*/ 903312 w 2116103"/>
              <a:gd name="connsiteY0" fmla="*/ 991274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91274 h 999195"/>
              <a:gd name="connsiteX0" fmla="*/ 903312 w 2116103"/>
              <a:gd name="connsiteY0" fmla="*/ 991274 h 999195"/>
              <a:gd name="connsiteX1" fmla="*/ 0 w 2116103"/>
              <a:gd name="connsiteY1" fmla="*/ 0 h 999195"/>
              <a:gd name="connsiteX2" fmla="*/ 2116103 w 2116103"/>
              <a:gd name="connsiteY2" fmla="*/ 999195 h 999195"/>
              <a:gd name="connsiteX3" fmla="*/ 903312 w 2116103"/>
              <a:gd name="connsiteY3" fmla="*/ 991274 h 999195"/>
              <a:gd name="connsiteX0" fmla="*/ 537552 w 1750343"/>
              <a:gd name="connsiteY0" fmla="*/ 577442 h 585363"/>
              <a:gd name="connsiteX1" fmla="*/ 0 w 1750343"/>
              <a:gd name="connsiteY1" fmla="*/ 0 h 585363"/>
              <a:gd name="connsiteX2" fmla="*/ 1750343 w 1750343"/>
              <a:gd name="connsiteY2" fmla="*/ 585363 h 585363"/>
              <a:gd name="connsiteX3" fmla="*/ 537552 w 1750343"/>
              <a:gd name="connsiteY3" fmla="*/ 577442 h 585363"/>
              <a:gd name="connsiteX0" fmla="*/ 537552 w 1750343"/>
              <a:gd name="connsiteY0" fmla="*/ 577442 h 585363"/>
              <a:gd name="connsiteX1" fmla="*/ 0 w 1750343"/>
              <a:gd name="connsiteY1" fmla="*/ 0 h 585363"/>
              <a:gd name="connsiteX2" fmla="*/ 1750343 w 1750343"/>
              <a:gd name="connsiteY2" fmla="*/ 585363 h 585363"/>
              <a:gd name="connsiteX3" fmla="*/ 537552 w 1750343"/>
              <a:gd name="connsiteY3" fmla="*/ 577442 h 585363"/>
              <a:gd name="connsiteX0" fmla="*/ 537552 w 1750343"/>
              <a:gd name="connsiteY0" fmla="*/ 577442 h 585363"/>
              <a:gd name="connsiteX1" fmla="*/ 0 w 1750343"/>
              <a:gd name="connsiteY1" fmla="*/ 0 h 585363"/>
              <a:gd name="connsiteX2" fmla="*/ 1750343 w 1750343"/>
              <a:gd name="connsiteY2" fmla="*/ 585363 h 585363"/>
              <a:gd name="connsiteX3" fmla="*/ 537552 w 1750343"/>
              <a:gd name="connsiteY3" fmla="*/ 577442 h 585363"/>
              <a:gd name="connsiteX0" fmla="*/ 537552 w 1988468"/>
              <a:gd name="connsiteY0" fmla="*/ 577442 h 598535"/>
              <a:gd name="connsiteX1" fmla="*/ 0 w 1988468"/>
              <a:gd name="connsiteY1" fmla="*/ 0 h 598535"/>
              <a:gd name="connsiteX2" fmla="*/ 1988468 w 1988468"/>
              <a:gd name="connsiteY2" fmla="*/ 598535 h 598535"/>
              <a:gd name="connsiteX3" fmla="*/ 537552 w 1988468"/>
              <a:gd name="connsiteY3" fmla="*/ 577442 h 598535"/>
              <a:gd name="connsiteX0" fmla="*/ 1166202 w 1988468"/>
              <a:gd name="connsiteY0" fmla="*/ 577442 h 598535"/>
              <a:gd name="connsiteX1" fmla="*/ 0 w 1988468"/>
              <a:gd name="connsiteY1" fmla="*/ 0 h 598535"/>
              <a:gd name="connsiteX2" fmla="*/ 1988468 w 1988468"/>
              <a:gd name="connsiteY2" fmla="*/ 598535 h 598535"/>
              <a:gd name="connsiteX3" fmla="*/ 1166202 w 1988468"/>
              <a:gd name="connsiteY3" fmla="*/ 577442 h 598535"/>
              <a:gd name="connsiteX0" fmla="*/ 1337652 w 2159918"/>
              <a:gd name="connsiteY0" fmla="*/ 537927 h 559020"/>
              <a:gd name="connsiteX1" fmla="*/ 0 w 2159918"/>
              <a:gd name="connsiteY1" fmla="*/ 0 h 559020"/>
              <a:gd name="connsiteX2" fmla="*/ 2159918 w 2159918"/>
              <a:gd name="connsiteY2" fmla="*/ 559020 h 559020"/>
              <a:gd name="connsiteX3" fmla="*/ 1337652 w 2159918"/>
              <a:gd name="connsiteY3" fmla="*/ 537927 h 559020"/>
              <a:gd name="connsiteX0" fmla="*/ 1147152 w 1969418"/>
              <a:gd name="connsiteY0" fmla="*/ 919908 h 941001"/>
              <a:gd name="connsiteX1" fmla="*/ 0 w 1969418"/>
              <a:gd name="connsiteY1" fmla="*/ 0 h 941001"/>
              <a:gd name="connsiteX2" fmla="*/ 1969418 w 1969418"/>
              <a:gd name="connsiteY2" fmla="*/ 941001 h 941001"/>
              <a:gd name="connsiteX3" fmla="*/ 1147152 w 1969418"/>
              <a:gd name="connsiteY3" fmla="*/ 919908 h 941001"/>
              <a:gd name="connsiteX0" fmla="*/ 1242402 w 2064668"/>
              <a:gd name="connsiteY0" fmla="*/ 880393 h 901486"/>
              <a:gd name="connsiteX1" fmla="*/ 0 w 2064668"/>
              <a:gd name="connsiteY1" fmla="*/ 0 h 901486"/>
              <a:gd name="connsiteX2" fmla="*/ 2064668 w 2064668"/>
              <a:gd name="connsiteY2" fmla="*/ 901486 h 901486"/>
              <a:gd name="connsiteX3" fmla="*/ 1242402 w 2064668"/>
              <a:gd name="connsiteY3" fmla="*/ 880393 h 901486"/>
              <a:gd name="connsiteX0" fmla="*/ 1290027 w 2112293"/>
              <a:gd name="connsiteY0" fmla="*/ 814534 h 835627"/>
              <a:gd name="connsiteX1" fmla="*/ 0 w 2112293"/>
              <a:gd name="connsiteY1" fmla="*/ 0 h 835627"/>
              <a:gd name="connsiteX2" fmla="*/ 2112293 w 2112293"/>
              <a:gd name="connsiteY2" fmla="*/ 835627 h 835627"/>
              <a:gd name="connsiteX3" fmla="*/ 1290027 w 2112293"/>
              <a:gd name="connsiteY3" fmla="*/ 814534 h 835627"/>
              <a:gd name="connsiteX0" fmla="*/ 1213827 w 2036093"/>
              <a:gd name="connsiteY0" fmla="*/ 906736 h 927829"/>
              <a:gd name="connsiteX1" fmla="*/ 0 w 2036093"/>
              <a:gd name="connsiteY1" fmla="*/ 0 h 927829"/>
              <a:gd name="connsiteX2" fmla="*/ 2036093 w 2036093"/>
              <a:gd name="connsiteY2" fmla="*/ 927829 h 927829"/>
              <a:gd name="connsiteX3" fmla="*/ 1213827 w 2036093"/>
              <a:gd name="connsiteY3" fmla="*/ 906736 h 927829"/>
              <a:gd name="connsiteX0" fmla="*/ 1270977 w 2093243"/>
              <a:gd name="connsiteY0" fmla="*/ 814534 h 835627"/>
              <a:gd name="connsiteX1" fmla="*/ 0 w 2093243"/>
              <a:gd name="connsiteY1" fmla="*/ 0 h 835627"/>
              <a:gd name="connsiteX2" fmla="*/ 2093243 w 2093243"/>
              <a:gd name="connsiteY2" fmla="*/ 835627 h 835627"/>
              <a:gd name="connsiteX3" fmla="*/ 1270977 w 2093243"/>
              <a:gd name="connsiteY3" fmla="*/ 814534 h 835627"/>
              <a:gd name="connsiteX0" fmla="*/ 2204427 w 3026693"/>
              <a:gd name="connsiteY0" fmla="*/ 1064797 h 1085890"/>
              <a:gd name="connsiteX1" fmla="*/ 0 w 3026693"/>
              <a:gd name="connsiteY1" fmla="*/ 0 h 1085890"/>
              <a:gd name="connsiteX2" fmla="*/ 3026693 w 3026693"/>
              <a:gd name="connsiteY2" fmla="*/ 1085890 h 1085890"/>
              <a:gd name="connsiteX3" fmla="*/ 2204427 w 3026693"/>
              <a:gd name="connsiteY3" fmla="*/ 1064797 h 1085890"/>
              <a:gd name="connsiteX0" fmla="*/ 2523026 w 3345292"/>
              <a:gd name="connsiteY0" fmla="*/ 1033208 h 1054301"/>
              <a:gd name="connsiteX1" fmla="*/ 0 w 3345292"/>
              <a:gd name="connsiteY1" fmla="*/ 0 h 1054301"/>
              <a:gd name="connsiteX2" fmla="*/ 3345292 w 3345292"/>
              <a:gd name="connsiteY2" fmla="*/ 1054301 h 1054301"/>
              <a:gd name="connsiteX3" fmla="*/ 2523026 w 3345292"/>
              <a:gd name="connsiteY3" fmla="*/ 1033208 h 1054301"/>
              <a:gd name="connsiteX0" fmla="*/ 2523026 w 2986868"/>
              <a:gd name="connsiteY0" fmla="*/ 1033208 h 1042455"/>
              <a:gd name="connsiteX1" fmla="*/ 0 w 2986868"/>
              <a:gd name="connsiteY1" fmla="*/ 0 h 1042455"/>
              <a:gd name="connsiteX2" fmla="*/ 2986868 w 2986868"/>
              <a:gd name="connsiteY2" fmla="*/ 1042455 h 1042455"/>
              <a:gd name="connsiteX3" fmla="*/ 2523026 w 2986868"/>
              <a:gd name="connsiteY3" fmla="*/ 1033208 h 1042455"/>
              <a:gd name="connsiteX0" fmla="*/ 2393595 w 2986868"/>
              <a:gd name="connsiteY0" fmla="*/ 1045054 h 1045054"/>
              <a:gd name="connsiteX1" fmla="*/ 0 w 2986868"/>
              <a:gd name="connsiteY1" fmla="*/ 0 h 1045054"/>
              <a:gd name="connsiteX2" fmla="*/ 2986868 w 2986868"/>
              <a:gd name="connsiteY2" fmla="*/ 1042455 h 1045054"/>
              <a:gd name="connsiteX3" fmla="*/ 2393595 w 2986868"/>
              <a:gd name="connsiteY3" fmla="*/ 1045054 h 104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6868" h="1045054">
                <a:moveTo>
                  <a:pt x="2393595" y="1045054"/>
                </a:moveTo>
                <a:lnTo>
                  <a:pt x="0" y="0"/>
                </a:lnTo>
                <a:lnTo>
                  <a:pt x="2986868" y="1042455"/>
                </a:lnTo>
                <a:lnTo>
                  <a:pt x="2393595" y="10450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8" name="Gradient arrow_2"/>
          <p:cNvSpPr/>
          <p:nvPr/>
        </p:nvSpPr>
        <p:spPr bwMode="auto">
          <a:xfrm rot="10800000">
            <a:off x="2524983" y="2625721"/>
            <a:ext cx="1716817" cy="809628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883916 w 2571919"/>
              <a:gd name="connsiteY0" fmla="*/ 854196 h 877936"/>
              <a:gd name="connsiteX1" fmla="*/ 0 w 2571919"/>
              <a:gd name="connsiteY1" fmla="*/ 41 h 877936"/>
              <a:gd name="connsiteX2" fmla="*/ 2571919 w 2571919"/>
              <a:gd name="connsiteY2" fmla="*/ 877936 h 877936"/>
              <a:gd name="connsiteX3" fmla="*/ 883916 w 2571919"/>
              <a:gd name="connsiteY3" fmla="*/ 854196 h 877936"/>
              <a:gd name="connsiteX0" fmla="*/ 321941 w 2009944"/>
              <a:gd name="connsiteY0" fmla="*/ 797051 h 820791"/>
              <a:gd name="connsiteX1" fmla="*/ 0 w 2009944"/>
              <a:gd name="connsiteY1" fmla="*/ 46 h 820791"/>
              <a:gd name="connsiteX2" fmla="*/ 2009944 w 2009944"/>
              <a:gd name="connsiteY2" fmla="*/ 820791 h 820791"/>
              <a:gd name="connsiteX3" fmla="*/ 321941 w 2009944"/>
              <a:gd name="connsiteY3" fmla="*/ 797051 h 820791"/>
              <a:gd name="connsiteX0" fmla="*/ 83816 w 1771819"/>
              <a:gd name="connsiteY0" fmla="*/ 549434 h 573174"/>
              <a:gd name="connsiteX1" fmla="*/ 0 w 1771819"/>
              <a:gd name="connsiteY1" fmla="*/ 79 h 573174"/>
              <a:gd name="connsiteX2" fmla="*/ 1771819 w 1771819"/>
              <a:gd name="connsiteY2" fmla="*/ 573174 h 573174"/>
              <a:gd name="connsiteX3" fmla="*/ 83816 w 1771819"/>
              <a:gd name="connsiteY3" fmla="*/ 549434 h 573174"/>
              <a:gd name="connsiteX0" fmla="*/ 188591 w 1771819"/>
              <a:gd name="connsiteY0" fmla="*/ 558957 h 573172"/>
              <a:gd name="connsiteX1" fmla="*/ 0 w 1771819"/>
              <a:gd name="connsiteY1" fmla="*/ 77 h 573172"/>
              <a:gd name="connsiteX2" fmla="*/ 1771819 w 1771819"/>
              <a:gd name="connsiteY2" fmla="*/ 573172 h 573172"/>
              <a:gd name="connsiteX3" fmla="*/ 188591 w 1771819"/>
              <a:gd name="connsiteY3" fmla="*/ 558957 h 573172"/>
              <a:gd name="connsiteX0" fmla="*/ 63153 w 1771819"/>
              <a:gd name="connsiteY0" fmla="*/ 540935 h 573175"/>
              <a:gd name="connsiteX1" fmla="*/ 0 w 1771819"/>
              <a:gd name="connsiteY1" fmla="*/ 80 h 573175"/>
              <a:gd name="connsiteX2" fmla="*/ 1771819 w 1771819"/>
              <a:gd name="connsiteY2" fmla="*/ 573175 h 573175"/>
              <a:gd name="connsiteX3" fmla="*/ 63153 w 1771819"/>
              <a:gd name="connsiteY3" fmla="*/ 540935 h 573175"/>
              <a:gd name="connsiteX0" fmla="*/ 63153 w 1771819"/>
              <a:gd name="connsiteY0" fmla="*/ 540951 h 573191"/>
              <a:gd name="connsiteX1" fmla="*/ 0 w 1771819"/>
              <a:gd name="connsiteY1" fmla="*/ 96 h 573191"/>
              <a:gd name="connsiteX2" fmla="*/ 1771819 w 1771819"/>
              <a:gd name="connsiteY2" fmla="*/ 573191 h 573191"/>
              <a:gd name="connsiteX3" fmla="*/ 63153 w 1771819"/>
              <a:gd name="connsiteY3" fmla="*/ 540951 h 573191"/>
              <a:gd name="connsiteX0" fmla="*/ 63153 w 1771819"/>
              <a:gd name="connsiteY0" fmla="*/ 558970 h 573185"/>
              <a:gd name="connsiteX1" fmla="*/ 0 w 1771819"/>
              <a:gd name="connsiteY1" fmla="*/ 90 h 573185"/>
              <a:gd name="connsiteX2" fmla="*/ 1771819 w 1771819"/>
              <a:gd name="connsiteY2" fmla="*/ 573185 h 573185"/>
              <a:gd name="connsiteX3" fmla="*/ 63153 w 1771819"/>
              <a:gd name="connsiteY3" fmla="*/ 558970 h 573185"/>
              <a:gd name="connsiteX0" fmla="*/ 63153 w 1771819"/>
              <a:gd name="connsiteY0" fmla="*/ 558973 h 573188"/>
              <a:gd name="connsiteX1" fmla="*/ 0 w 1771819"/>
              <a:gd name="connsiteY1" fmla="*/ 93 h 573188"/>
              <a:gd name="connsiteX2" fmla="*/ 1771819 w 1771819"/>
              <a:gd name="connsiteY2" fmla="*/ 573188 h 573188"/>
              <a:gd name="connsiteX3" fmla="*/ 63153 w 1771819"/>
              <a:gd name="connsiteY3" fmla="*/ 558973 h 573188"/>
              <a:gd name="connsiteX0" fmla="*/ 2023 w 1710689"/>
              <a:gd name="connsiteY0" fmla="*/ 595013 h 609228"/>
              <a:gd name="connsiteX1" fmla="*/ 315185 w 1710689"/>
              <a:gd name="connsiteY1" fmla="*/ 84 h 609228"/>
              <a:gd name="connsiteX2" fmla="*/ 1710689 w 1710689"/>
              <a:gd name="connsiteY2" fmla="*/ 609228 h 609228"/>
              <a:gd name="connsiteX3" fmla="*/ 2023 w 1710689"/>
              <a:gd name="connsiteY3" fmla="*/ 595013 h 609228"/>
              <a:gd name="connsiteX0" fmla="*/ 1060 w 1709726"/>
              <a:gd name="connsiteY0" fmla="*/ 595013 h 609228"/>
              <a:gd name="connsiteX1" fmla="*/ 650445 w 1709726"/>
              <a:gd name="connsiteY1" fmla="*/ 83 h 609228"/>
              <a:gd name="connsiteX2" fmla="*/ 1709726 w 1709726"/>
              <a:gd name="connsiteY2" fmla="*/ 609228 h 609228"/>
              <a:gd name="connsiteX3" fmla="*/ 1060 w 1709726"/>
              <a:gd name="connsiteY3" fmla="*/ 595013 h 609228"/>
              <a:gd name="connsiteX0" fmla="*/ 1060 w 1709726"/>
              <a:gd name="connsiteY0" fmla="*/ 456433 h 470648"/>
              <a:gd name="connsiteX1" fmla="*/ 650445 w 1709726"/>
              <a:gd name="connsiteY1" fmla="*/ 143 h 470648"/>
              <a:gd name="connsiteX2" fmla="*/ 1709726 w 1709726"/>
              <a:gd name="connsiteY2" fmla="*/ 470648 h 470648"/>
              <a:gd name="connsiteX3" fmla="*/ 1060 w 1709726"/>
              <a:gd name="connsiteY3" fmla="*/ 456433 h 470648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456290 h 470505"/>
              <a:gd name="connsiteX1" fmla="*/ 649385 w 1708666"/>
              <a:gd name="connsiteY1" fmla="*/ 0 h 470505"/>
              <a:gd name="connsiteX2" fmla="*/ 1708666 w 1708666"/>
              <a:gd name="connsiteY2" fmla="*/ 470505 h 470505"/>
              <a:gd name="connsiteX3" fmla="*/ 0 w 1708666"/>
              <a:gd name="connsiteY3" fmla="*/ 456290 h 470505"/>
              <a:gd name="connsiteX0" fmla="*/ 0 w 1708666"/>
              <a:gd name="connsiteY0" fmla="*/ 927667 h 941882"/>
              <a:gd name="connsiteX1" fmla="*/ 649385 w 1708666"/>
              <a:gd name="connsiteY1" fmla="*/ 0 h 941882"/>
              <a:gd name="connsiteX2" fmla="*/ 1708666 w 1708666"/>
              <a:gd name="connsiteY2" fmla="*/ 941882 h 941882"/>
              <a:gd name="connsiteX3" fmla="*/ 0 w 1708666"/>
              <a:gd name="connsiteY3" fmla="*/ 927667 h 941882"/>
              <a:gd name="connsiteX0" fmla="*/ 0 w 1708666"/>
              <a:gd name="connsiteY0" fmla="*/ 733569 h 747784"/>
              <a:gd name="connsiteX1" fmla="*/ 649385 w 1708666"/>
              <a:gd name="connsiteY1" fmla="*/ 0 h 747784"/>
              <a:gd name="connsiteX2" fmla="*/ 1708666 w 1708666"/>
              <a:gd name="connsiteY2" fmla="*/ 747784 h 747784"/>
              <a:gd name="connsiteX3" fmla="*/ 0 w 1708666"/>
              <a:gd name="connsiteY3" fmla="*/ 733569 h 747784"/>
              <a:gd name="connsiteX0" fmla="*/ 0 w 1708666"/>
              <a:gd name="connsiteY0" fmla="*/ 733569 h 747784"/>
              <a:gd name="connsiteX1" fmla="*/ 649385 w 1708666"/>
              <a:gd name="connsiteY1" fmla="*/ 0 h 747784"/>
              <a:gd name="connsiteX2" fmla="*/ 1708666 w 1708666"/>
              <a:gd name="connsiteY2" fmla="*/ 747784 h 747784"/>
              <a:gd name="connsiteX3" fmla="*/ 0 w 1708666"/>
              <a:gd name="connsiteY3" fmla="*/ 733569 h 747784"/>
              <a:gd name="connsiteX0" fmla="*/ 0 w 1928351"/>
              <a:gd name="connsiteY0" fmla="*/ 733569 h 747784"/>
              <a:gd name="connsiteX1" fmla="*/ 649385 w 1928351"/>
              <a:gd name="connsiteY1" fmla="*/ 0 h 747784"/>
              <a:gd name="connsiteX2" fmla="*/ 1928351 w 1928351"/>
              <a:gd name="connsiteY2" fmla="*/ 747784 h 747784"/>
              <a:gd name="connsiteX3" fmla="*/ 0 w 1928351"/>
              <a:gd name="connsiteY3" fmla="*/ 733569 h 747784"/>
              <a:gd name="connsiteX0" fmla="*/ 375812 w 1278965"/>
              <a:gd name="connsiteY0" fmla="*/ 755309 h 755309"/>
              <a:gd name="connsiteX1" fmla="*/ -1 w 1278965"/>
              <a:gd name="connsiteY1" fmla="*/ 0 h 755309"/>
              <a:gd name="connsiteX2" fmla="*/ 1278965 w 1278965"/>
              <a:gd name="connsiteY2" fmla="*/ 747784 h 755309"/>
              <a:gd name="connsiteX3" fmla="*/ 375812 w 1278965"/>
              <a:gd name="connsiteY3" fmla="*/ 755309 h 755309"/>
              <a:gd name="connsiteX0" fmla="*/ 998255 w 1901408"/>
              <a:gd name="connsiteY0" fmla="*/ 690093 h 690093"/>
              <a:gd name="connsiteX1" fmla="*/ 0 w 1901408"/>
              <a:gd name="connsiteY1" fmla="*/ 0 h 690093"/>
              <a:gd name="connsiteX2" fmla="*/ 1901408 w 1901408"/>
              <a:gd name="connsiteY2" fmla="*/ 682568 h 690093"/>
              <a:gd name="connsiteX3" fmla="*/ 998255 w 1901408"/>
              <a:gd name="connsiteY3" fmla="*/ 690093 h 690093"/>
              <a:gd name="connsiteX0" fmla="*/ 571089 w 1474242"/>
              <a:gd name="connsiteY0" fmla="*/ 885740 h 885740"/>
              <a:gd name="connsiteX1" fmla="*/ 0 w 1474242"/>
              <a:gd name="connsiteY1" fmla="*/ 0 h 885740"/>
              <a:gd name="connsiteX2" fmla="*/ 1474242 w 1474242"/>
              <a:gd name="connsiteY2" fmla="*/ 878215 h 885740"/>
              <a:gd name="connsiteX3" fmla="*/ 571089 w 1474242"/>
              <a:gd name="connsiteY3" fmla="*/ 885740 h 885740"/>
              <a:gd name="connsiteX0" fmla="*/ 265971 w 1169124"/>
              <a:gd name="connsiteY0" fmla="*/ 907479 h 907479"/>
              <a:gd name="connsiteX1" fmla="*/ 0 w 1169124"/>
              <a:gd name="connsiteY1" fmla="*/ 0 h 907479"/>
              <a:gd name="connsiteX2" fmla="*/ 1169124 w 1169124"/>
              <a:gd name="connsiteY2" fmla="*/ 899954 h 907479"/>
              <a:gd name="connsiteX3" fmla="*/ 265971 w 1169124"/>
              <a:gd name="connsiteY3" fmla="*/ 907479 h 907479"/>
              <a:gd name="connsiteX0" fmla="*/ 1217940 w 2121093"/>
              <a:gd name="connsiteY0" fmla="*/ 1798761 h 1798761"/>
              <a:gd name="connsiteX1" fmla="*/ 0 w 2121093"/>
              <a:gd name="connsiteY1" fmla="*/ 0 h 1798761"/>
              <a:gd name="connsiteX2" fmla="*/ 2121093 w 2121093"/>
              <a:gd name="connsiteY2" fmla="*/ 1791236 h 1798761"/>
              <a:gd name="connsiteX3" fmla="*/ 1217940 w 2121093"/>
              <a:gd name="connsiteY3" fmla="*/ 1798761 h 1798761"/>
              <a:gd name="connsiteX0" fmla="*/ 1421003 w 2121093"/>
              <a:gd name="connsiteY0" fmla="*/ 1813445 h 1813445"/>
              <a:gd name="connsiteX1" fmla="*/ 0 w 2121093"/>
              <a:gd name="connsiteY1" fmla="*/ 0 h 1813445"/>
              <a:gd name="connsiteX2" fmla="*/ 2121093 w 2121093"/>
              <a:gd name="connsiteY2" fmla="*/ 1791236 h 1813445"/>
              <a:gd name="connsiteX3" fmla="*/ 1421003 w 2121093"/>
              <a:gd name="connsiteY3" fmla="*/ 1813445 h 1813445"/>
              <a:gd name="connsiteX0" fmla="*/ 1421003 w 2019562"/>
              <a:gd name="connsiteY0" fmla="*/ 1813445 h 1813445"/>
              <a:gd name="connsiteX1" fmla="*/ 0 w 2019562"/>
              <a:gd name="connsiteY1" fmla="*/ 0 h 1813445"/>
              <a:gd name="connsiteX2" fmla="*/ 2019562 w 2019562"/>
              <a:gd name="connsiteY2" fmla="*/ 1776553 h 1813445"/>
              <a:gd name="connsiteX3" fmla="*/ 1421003 w 2019562"/>
              <a:gd name="connsiteY3" fmla="*/ 1813445 h 1813445"/>
              <a:gd name="connsiteX0" fmla="*/ 1231478 w 1830037"/>
              <a:gd name="connsiteY0" fmla="*/ 1872180 h 1872180"/>
              <a:gd name="connsiteX1" fmla="*/ 0 w 1830037"/>
              <a:gd name="connsiteY1" fmla="*/ 0 h 1872180"/>
              <a:gd name="connsiteX2" fmla="*/ 1830037 w 1830037"/>
              <a:gd name="connsiteY2" fmla="*/ 1835288 h 1872180"/>
              <a:gd name="connsiteX3" fmla="*/ 1231478 w 1830037"/>
              <a:gd name="connsiteY3" fmla="*/ 1872180 h 18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0037" h="1872180">
                <a:moveTo>
                  <a:pt x="1231478" y="1872180"/>
                </a:moveTo>
                <a:lnTo>
                  <a:pt x="0" y="0"/>
                </a:lnTo>
                <a:lnTo>
                  <a:pt x="1830037" y="1835288"/>
                </a:lnTo>
                <a:lnTo>
                  <a:pt x="1231478" y="187218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9" name="Gradient arrow_1"/>
          <p:cNvSpPr/>
          <p:nvPr/>
        </p:nvSpPr>
        <p:spPr bwMode="auto">
          <a:xfrm rot="10800000">
            <a:off x="295671" y="2629145"/>
            <a:ext cx="3590925" cy="780804"/>
          </a:xfrm>
          <a:custGeom>
            <a:avLst/>
            <a:gdLst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877895 w 2877895"/>
              <a:gd name="connsiteY2" fmla="*/ 1761098 h 1761098"/>
              <a:gd name="connsiteX3" fmla="*/ 0 w 2877895"/>
              <a:gd name="connsiteY3" fmla="*/ 1761098 h 1761098"/>
              <a:gd name="connsiteX0" fmla="*/ 0 w 2877895"/>
              <a:gd name="connsiteY0" fmla="*/ 1761098 h 1761098"/>
              <a:gd name="connsiteX1" fmla="*/ 1438948 w 2877895"/>
              <a:gd name="connsiteY1" fmla="*/ 0 h 1761098"/>
              <a:gd name="connsiteX2" fmla="*/ 2027092 w 2877895"/>
              <a:gd name="connsiteY2" fmla="*/ 1210630 h 1761098"/>
              <a:gd name="connsiteX3" fmla="*/ 2877895 w 2877895"/>
              <a:gd name="connsiteY3" fmla="*/ 1761098 h 1761098"/>
              <a:gd name="connsiteX4" fmla="*/ 0 w 2877895"/>
              <a:gd name="connsiteY4" fmla="*/ 1761098 h 176109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2207624 w 3058427"/>
              <a:gd name="connsiteY2" fmla="*/ 47250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1777966 w 3058427"/>
              <a:gd name="connsiteY2" fmla="*/ 681820 h 1022968"/>
              <a:gd name="connsiteX3" fmla="*/ 3058427 w 3058427"/>
              <a:gd name="connsiteY3" fmla="*/ 1022968 h 1022968"/>
              <a:gd name="connsiteX4" fmla="*/ 180532 w 3058427"/>
              <a:gd name="connsiteY4" fmla="*/ 1022968 h 1022968"/>
              <a:gd name="connsiteX0" fmla="*/ 180532 w 3058427"/>
              <a:gd name="connsiteY0" fmla="*/ 1022968 h 1022968"/>
              <a:gd name="connsiteX1" fmla="*/ 0 w 3058427"/>
              <a:gd name="connsiteY1" fmla="*/ 0 h 1022968"/>
              <a:gd name="connsiteX2" fmla="*/ 3058427 w 3058427"/>
              <a:gd name="connsiteY2" fmla="*/ 1022968 h 1022968"/>
              <a:gd name="connsiteX3" fmla="*/ 180532 w 3058427"/>
              <a:gd name="connsiteY3" fmla="*/ 1022968 h 1022968"/>
              <a:gd name="connsiteX0" fmla="*/ 180532 w 2800519"/>
              <a:gd name="connsiteY0" fmla="*/ 1022968 h 1022968"/>
              <a:gd name="connsiteX1" fmla="*/ 0 w 2800519"/>
              <a:gd name="connsiteY1" fmla="*/ 0 h 1022968"/>
              <a:gd name="connsiteX2" fmla="*/ 2800519 w 2800519"/>
              <a:gd name="connsiteY2" fmla="*/ 858845 h 1022968"/>
              <a:gd name="connsiteX3" fmla="*/ 180532 w 2800519"/>
              <a:gd name="connsiteY3" fmla="*/ 1022968 h 1022968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55 h 858845"/>
              <a:gd name="connsiteX1" fmla="*/ 0 w 2800519"/>
              <a:gd name="connsiteY1" fmla="*/ 0 h 858845"/>
              <a:gd name="connsiteX2" fmla="*/ 2800519 w 2800519"/>
              <a:gd name="connsiteY2" fmla="*/ 858845 h 858845"/>
              <a:gd name="connsiteX3" fmla="*/ 883916 w 2800519"/>
              <a:gd name="connsiteY3" fmla="*/ 854155 h 858845"/>
              <a:gd name="connsiteX0" fmla="*/ 883916 w 2800519"/>
              <a:gd name="connsiteY0" fmla="*/ 854196 h 858886"/>
              <a:gd name="connsiteX1" fmla="*/ 0 w 2800519"/>
              <a:gd name="connsiteY1" fmla="*/ 41 h 858886"/>
              <a:gd name="connsiteX2" fmla="*/ 2800519 w 2800519"/>
              <a:gd name="connsiteY2" fmla="*/ 858886 h 858886"/>
              <a:gd name="connsiteX3" fmla="*/ 883916 w 2800519"/>
              <a:gd name="connsiteY3" fmla="*/ 854196 h 858886"/>
              <a:gd name="connsiteX0" fmla="*/ 2080948 w 3997551"/>
              <a:gd name="connsiteY0" fmla="*/ 737828 h 750976"/>
              <a:gd name="connsiteX1" fmla="*/ 0 w 3997551"/>
              <a:gd name="connsiteY1" fmla="*/ 51 h 750976"/>
              <a:gd name="connsiteX2" fmla="*/ 3997551 w 3997551"/>
              <a:gd name="connsiteY2" fmla="*/ 742518 h 750976"/>
              <a:gd name="connsiteX3" fmla="*/ 2080948 w 3997551"/>
              <a:gd name="connsiteY3" fmla="*/ 737828 h 750976"/>
              <a:gd name="connsiteX0" fmla="*/ 2080948 w 3997551"/>
              <a:gd name="connsiteY0" fmla="*/ 737828 h 742518"/>
              <a:gd name="connsiteX1" fmla="*/ 0 w 3997551"/>
              <a:gd name="connsiteY1" fmla="*/ 51 h 742518"/>
              <a:gd name="connsiteX2" fmla="*/ 3997551 w 3997551"/>
              <a:gd name="connsiteY2" fmla="*/ 742518 h 742518"/>
              <a:gd name="connsiteX3" fmla="*/ 2080948 w 3997551"/>
              <a:gd name="connsiteY3" fmla="*/ 737828 h 742518"/>
              <a:gd name="connsiteX0" fmla="*/ 2080948 w 3997551"/>
              <a:gd name="connsiteY0" fmla="*/ 737777 h 742467"/>
              <a:gd name="connsiteX1" fmla="*/ 0 w 3997551"/>
              <a:gd name="connsiteY1" fmla="*/ 0 h 742467"/>
              <a:gd name="connsiteX2" fmla="*/ 3997551 w 3997551"/>
              <a:gd name="connsiteY2" fmla="*/ 742467 h 742467"/>
              <a:gd name="connsiteX3" fmla="*/ 2080948 w 3997551"/>
              <a:gd name="connsiteY3" fmla="*/ 737777 h 742467"/>
              <a:gd name="connsiteX0" fmla="*/ 2081086 w 3997689"/>
              <a:gd name="connsiteY0" fmla="*/ 738158 h 742848"/>
              <a:gd name="connsiteX1" fmla="*/ 138 w 3997689"/>
              <a:gd name="connsiteY1" fmla="*/ 381 h 742848"/>
              <a:gd name="connsiteX2" fmla="*/ 3997689 w 3997689"/>
              <a:gd name="connsiteY2" fmla="*/ 742848 h 742848"/>
              <a:gd name="connsiteX3" fmla="*/ 2081086 w 3997689"/>
              <a:gd name="connsiteY3" fmla="*/ 738158 h 742848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701248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701248 w 2617851"/>
              <a:gd name="connsiteY3" fmla="*/ 750742 h 755432"/>
              <a:gd name="connsiteX0" fmla="*/ 1382891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1382891 w 2617851"/>
              <a:gd name="connsiteY3" fmla="*/ 750742 h 755432"/>
              <a:gd name="connsiteX0" fmla="*/ 1382891 w 2617851"/>
              <a:gd name="connsiteY0" fmla="*/ 750742 h 755432"/>
              <a:gd name="connsiteX1" fmla="*/ 213 w 2617851"/>
              <a:gd name="connsiteY1" fmla="*/ 375 h 755432"/>
              <a:gd name="connsiteX2" fmla="*/ 2617851 w 2617851"/>
              <a:gd name="connsiteY2" fmla="*/ 755432 h 755432"/>
              <a:gd name="connsiteX3" fmla="*/ 1382891 w 2617851"/>
              <a:gd name="connsiteY3" fmla="*/ 750742 h 755432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499259 w 2734219"/>
              <a:gd name="connsiteY0" fmla="*/ 436241 h 440931"/>
              <a:gd name="connsiteX1" fmla="*/ 203 w 2734219"/>
              <a:gd name="connsiteY1" fmla="*/ 640 h 440931"/>
              <a:gd name="connsiteX2" fmla="*/ 2734219 w 2734219"/>
              <a:gd name="connsiteY2" fmla="*/ 440931 h 440931"/>
              <a:gd name="connsiteX3" fmla="*/ 1499259 w 2734219"/>
              <a:gd name="connsiteY3" fmla="*/ 436241 h 440931"/>
              <a:gd name="connsiteX0" fmla="*/ 1931031 w 3165991"/>
              <a:gd name="connsiteY0" fmla="*/ 797781 h 802471"/>
              <a:gd name="connsiteX1" fmla="*/ 175 w 3165991"/>
              <a:gd name="connsiteY1" fmla="*/ 353 h 802471"/>
              <a:gd name="connsiteX2" fmla="*/ 3165991 w 3165991"/>
              <a:gd name="connsiteY2" fmla="*/ 802471 h 802471"/>
              <a:gd name="connsiteX3" fmla="*/ 1931031 w 3165991"/>
              <a:gd name="connsiteY3" fmla="*/ 797781 h 802471"/>
              <a:gd name="connsiteX0" fmla="*/ 1866801 w 3101761"/>
              <a:gd name="connsiteY0" fmla="*/ 490117 h 494807"/>
              <a:gd name="connsiteX1" fmla="*/ 179 w 3101761"/>
              <a:gd name="connsiteY1" fmla="*/ 571 h 494807"/>
              <a:gd name="connsiteX2" fmla="*/ 3101761 w 3101761"/>
              <a:gd name="connsiteY2" fmla="*/ 494807 h 494807"/>
              <a:gd name="connsiteX3" fmla="*/ 1866801 w 3101761"/>
              <a:gd name="connsiteY3" fmla="*/ 490117 h 494807"/>
              <a:gd name="connsiteX0" fmla="*/ 2345187 w 3580147"/>
              <a:gd name="connsiteY0" fmla="*/ 472047 h 476737"/>
              <a:gd name="connsiteX1" fmla="*/ 154 w 3580147"/>
              <a:gd name="connsiteY1" fmla="*/ 593 h 476737"/>
              <a:gd name="connsiteX2" fmla="*/ 3580147 w 3580147"/>
              <a:gd name="connsiteY2" fmla="*/ 476737 h 476737"/>
              <a:gd name="connsiteX3" fmla="*/ 2345187 w 3580147"/>
              <a:gd name="connsiteY3" fmla="*/ 472047 h 476737"/>
              <a:gd name="connsiteX0" fmla="*/ 2946246 w 4181206"/>
              <a:gd name="connsiteY0" fmla="*/ 562408 h 567098"/>
              <a:gd name="connsiteX1" fmla="*/ 132 w 4181206"/>
              <a:gd name="connsiteY1" fmla="*/ 498 h 567098"/>
              <a:gd name="connsiteX2" fmla="*/ 4181206 w 4181206"/>
              <a:gd name="connsiteY2" fmla="*/ 567098 h 567098"/>
              <a:gd name="connsiteX3" fmla="*/ 2946246 w 4181206"/>
              <a:gd name="connsiteY3" fmla="*/ 562408 h 567098"/>
              <a:gd name="connsiteX0" fmla="*/ 2222525 w 3457485"/>
              <a:gd name="connsiteY0" fmla="*/ 453978 h 458668"/>
              <a:gd name="connsiteX1" fmla="*/ 161 w 3457485"/>
              <a:gd name="connsiteY1" fmla="*/ 616 h 458668"/>
              <a:gd name="connsiteX2" fmla="*/ 3457485 w 3457485"/>
              <a:gd name="connsiteY2" fmla="*/ 458668 h 458668"/>
              <a:gd name="connsiteX3" fmla="*/ 2222525 w 3457485"/>
              <a:gd name="connsiteY3" fmla="*/ 453978 h 458668"/>
              <a:gd name="connsiteX0" fmla="*/ 2222364 w 3457324"/>
              <a:gd name="connsiteY0" fmla="*/ 453362 h 458052"/>
              <a:gd name="connsiteX1" fmla="*/ 0 w 3457324"/>
              <a:gd name="connsiteY1" fmla="*/ 0 h 458052"/>
              <a:gd name="connsiteX2" fmla="*/ 3457324 w 3457324"/>
              <a:gd name="connsiteY2" fmla="*/ 458052 h 458052"/>
              <a:gd name="connsiteX3" fmla="*/ 2222364 w 3457324"/>
              <a:gd name="connsiteY3" fmla="*/ 453362 h 458052"/>
              <a:gd name="connsiteX0" fmla="*/ 2581172 w 3457324"/>
              <a:gd name="connsiteY0" fmla="*/ 453362 h 458052"/>
              <a:gd name="connsiteX1" fmla="*/ 0 w 3457324"/>
              <a:gd name="connsiteY1" fmla="*/ 0 h 458052"/>
              <a:gd name="connsiteX2" fmla="*/ 3457324 w 3457324"/>
              <a:gd name="connsiteY2" fmla="*/ 458052 h 458052"/>
              <a:gd name="connsiteX3" fmla="*/ 2581172 w 3457324"/>
              <a:gd name="connsiteY3" fmla="*/ 453362 h 458052"/>
              <a:gd name="connsiteX0" fmla="*/ 2176363 w 3052515"/>
              <a:gd name="connsiteY0" fmla="*/ 717948 h 722638"/>
              <a:gd name="connsiteX1" fmla="*/ 0 w 3052515"/>
              <a:gd name="connsiteY1" fmla="*/ 0 h 722638"/>
              <a:gd name="connsiteX2" fmla="*/ 3052515 w 3052515"/>
              <a:gd name="connsiteY2" fmla="*/ 722638 h 722638"/>
              <a:gd name="connsiteX3" fmla="*/ 2176363 w 3052515"/>
              <a:gd name="connsiteY3" fmla="*/ 717948 h 722638"/>
              <a:gd name="connsiteX0" fmla="*/ 2305166 w 3181318"/>
              <a:gd name="connsiteY0" fmla="*/ 548342 h 553032"/>
              <a:gd name="connsiteX1" fmla="*/ 0 w 3181318"/>
              <a:gd name="connsiteY1" fmla="*/ 0 h 553032"/>
              <a:gd name="connsiteX2" fmla="*/ 3181318 w 3181318"/>
              <a:gd name="connsiteY2" fmla="*/ 553032 h 553032"/>
              <a:gd name="connsiteX3" fmla="*/ 2305166 w 3181318"/>
              <a:gd name="connsiteY3" fmla="*/ 548342 h 553032"/>
              <a:gd name="connsiteX0" fmla="*/ 3317190 w 4193342"/>
              <a:gd name="connsiteY0" fmla="*/ 561911 h 566601"/>
              <a:gd name="connsiteX1" fmla="*/ 0 w 4193342"/>
              <a:gd name="connsiteY1" fmla="*/ 0 h 566601"/>
              <a:gd name="connsiteX2" fmla="*/ 4193342 w 4193342"/>
              <a:gd name="connsiteY2" fmla="*/ 566601 h 566601"/>
              <a:gd name="connsiteX3" fmla="*/ 3317190 w 4193342"/>
              <a:gd name="connsiteY3" fmla="*/ 561911 h 566601"/>
              <a:gd name="connsiteX0" fmla="*/ 3128490 w 4193342"/>
              <a:gd name="connsiteY0" fmla="*/ 568683 h 568683"/>
              <a:gd name="connsiteX1" fmla="*/ 0 w 4193342"/>
              <a:gd name="connsiteY1" fmla="*/ 0 h 568683"/>
              <a:gd name="connsiteX2" fmla="*/ 4193342 w 4193342"/>
              <a:gd name="connsiteY2" fmla="*/ 566601 h 568683"/>
              <a:gd name="connsiteX3" fmla="*/ 3128490 w 4193342"/>
              <a:gd name="connsiteY3" fmla="*/ 568683 h 568683"/>
              <a:gd name="connsiteX0" fmla="*/ 3128490 w 3815941"/>
              <a:gd name="connsiteY0" fmla="*/ 568683 h 568683"/>
              <a:gd name="connsiteX1" fmla="*/ 0 w 3815941"/>
              <a:gd name="connsiteY1" fmla="*/ 0 h 568683"/>
              <a:gd name="connsiteX2" fmla="*/ 3815941 w 3815941"/>
              <a:gd name="connsiteY2" fmla="*/ 566601 h 568683"/>
              <a:gd name="connsiteX3" fmla="*/ 3128490 w 3815941"/>
              <a:gd name="connsiteY3" fmla="*/ 568683 h 568683"/>
              <a:gd name="connsiteX0" fmla="*/ 3264774 w 3952225"/>
              <a:gd name="connsiteY0" fmla="*/ 555139 h 555139"/>
              <a:gd name="connsiteX1" fmla="*/ 0 w 3952225"/>
              <a:gd name="connsiteY1" fmla="*/ 0 h 555139"/>
              <a:gd name="connsiteX2" fmla="*/ 3952225 w 3952225"/>
              <a:gd name="connsiteY2" fmla="*/ 553057 h 555139"/>
              <a:gd name="connsiteX3" fmla="*/ 3264774 w 3952225"/>
              <a:gd name="connsiteY3" fmla="*/ 555139 h 55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225" h="555139">
                <a:moveTo>
                  <a:pt x="3264774" y="555139"/>
                </a:moveTo>
                <a:lnTo>
                  <a:pt x="0" y="0"/>
                </a:lnTo>
                <a:lnTo>
                  <a:pt x="3952225" y="553057"/>
                </a:lnTo>
                <a:lnTo>
                  <a:pt x="3264774" y="55513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28600" y="5403848"/>
            <a:ext cx="8655050" cy="920751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The Security You Want</a:t>
            </a:r>
          </a:p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defRPr/>
            </a:pPr>
            <a:r>
              <a:rPr lang="en-US" sz="2400" dirty="0" smtClean="0">
                <a:solidFill>
                  <a:srgbClr val="F06414"/>
                </a:solidFill>
              </a:rPr>
              <a:t>The Performance You Need</a:t>
            </a: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6753621" y="914400"/>
            <a:ext cx="1371600" cy="1733549"/>
            <a:chOff x="6761765" y="497681"/>
            <a:chExt cx="1371600" cy="1733589"/>
          </a:xfrm>
        </p:grpSpPr>
        <p:sp>
          <p:nvSpPr>
            <p:cNvPr id="35886" name="Rectangle 18"/>
            <p:cNvSpPr>
              <a:spLocks noChangeArrowheads="1"/>
            </p:cNvSpPr>
            <p:nvPr/>
          </p:nvSpPr>
          <p:spPr bwMode="auto">
            <a:xfrm>
              <a:off x="6761765" y="497681"/>
              <a:ext cx="1371600" cy="1005840"/>
            </a:xfrm>
            <a:prstGeom prst="roundRect">
              <a:avLst>
                <a:gd name="adj" fmla="val 7708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DLP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Software Blade</a:t>
              </a: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0065" y="1591492"/>
              <a:ext cx="635000" cy="63977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2035175" y="1033461"/>
            <a:ext cx="1546225" cy="1614488"/>
            <a:chOff x="4449026" y="616745"/>
            <a:chExt cx="1546988" cy="1614525"/>
          </a:xfrm>
        </p:grpSpPr>
        <p:sp>
          <p:nvSpPr>
            <p:cNvPr id="35884" name="Rectangle 18"/>
            <p:cNvSpPr>
              <a:spLocks noChangeArrowheads="1"/>
            </p:cNvSpPr>
            <p:nvPr/>
          </p:nvSpPr>
          <p:spPr bwMode="auto">
            <a:xfrm>
              <a:off x="4449026" y="616745"/>
              <a:ext cx="1546988" cy="1005840"/>
            </a:xfrm>
            <a:prstGeom prst="roundRect">
              <a:avLst>
                <a:gd name="adj" fmla="val 9051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Application 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Control 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Software Blade</a:t>
              </a: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04863" y="1591492"/>
              <a:ext cx="635313" cy="63977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066800" y="1033461"/>
            <a:ext cx="1371600" cy="1614488"/>
            <a:chOff x="2531647" y="604692"/>
            <a:chExt cx="1371600" cy="1613436"/>
          </a:xfrm>
        </p:grpSpPr>
        <p:sp>
          <p:nvSpPr>
            <p:cNvPr id="35882" name="Rectangle 18"/>
            <p:cNvSpPr>
              <a:spLocks noChangeArrowheads="1"/>
            </p:cNvSpPr>
            <p:nvPr/>
          </p:nvSpPr>
          <p:spPr bwMode="auto">
            <a:xfrm>
              <a:off x="2531647" y="604692"/>
              <a:ext cx="1371600" cy="1005840"/>
            </a:xfrm>
            <a:prstGeom prst="roundRect">
              <a:avLst>
                <a:gd name="adj" fmla="val 10847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IPS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Software Blade</a:t>
              </a:r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55364" y="1578782"/>
              <a:ext cx="635000" cy="63934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-91679" y="1033461"/>
            <a:ext cx="1371600" cy="1616075"/>
            <a:chOff x="349714" y="616745"/>
            <a:chExt cx="1371600" cy="1616452"/>
          </a:xfrm>
        </p:grpSpPr>
        <p:sp>
          <p:nvSpPr>
            <p:cNvPr id="35880" name="Rectangle 18"/>
            <p:cNvSpPr>
              <a:spLocks noChangeArrowheads="1"/>
            </p:cNvSpPr>
            <p:nvPr/>
          </p:nvSpPr>
          <p:spPr bwMode="auto">
            <a:xfrm>
              <a:off x="349714" y="616745"/>
              <a:ext cx="1371600" cy="1005840"/>
            </a:xfrm>
            <a:prstGeom prst="roundRect">
              <a:avLst>
                <a:gd name="adj" fmla="val 9500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FW </a:t>
              </a:r>
              <a:r>
                <a:rPr lang="en-US" sz="1000" dirty="0" smtClean="0">
                  <a:solidFill>
                    <a:srgbClr val="4E4E4E"/>
                  </a:solidFill>
                  <a:latin typeface="Arial" charset="0"/>
                </a:rPr>
                <a:t>&amp; </a:t>
              </a: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VPN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Software Blades</a:t>
              </a:r>
            </a:p>
          </p:txBody>
        </p:sp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8014" y="1593286"/>
              <a:ext cx="635000" cy="63991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667771" y="1051106"/>
            <a:ext cx="1371600" cy="1596845"/>
            <a:chOff x="6766937" y="635147"/>
            <a:chExt cx="1371600" cy="1596123"/>
          </a:xfrm>
        </p:grpSpPr>
        <p:sp>
          <p:nvSpPr>
            <p:cNvPr id="35878" name="Rectangle 18"/>
            <p:cNvSpPr>
              <a:spLocks noChangeArrowheads="1"/>
            </p:cNvSpPr>
            <p:nvPr/>
          </p:nvSpPr>
          <p:spPr bwMode="auto">
            <a:xfrm>
              <a:off x="6766937" y="635147"/>
              <a:ext cx="1371600" cy="1005840"/>
            </a:xfrm>
            <a:prstGeom prst="roundRect">
              <a:avLst>
                <a:gd name="adj" fmla="val 7708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URL Filtering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Software Blade</a:t>
              </a: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28478" y="1591796"/>
              <a:ext cx="638175" cy="63947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4191000" y="1046161"/>
            <a:ext cx="1973263" cy="1601788"/>
            <a:chOff x="2143113" y="629808"/>
            <a:chExt cx="1973384" cy="1601462"/>
          </a:xfrm>
        </p:grpSpPr>
        <p:sp>
          <p:nvSpPr>
            <p:cNvPr id="35876" name="Rectangle 18"/>
            <p:cNvSpPr>
              <a:spLocks noChangeArrowheads="1"/>
            </p:cNvSpPr>
            <p:nvPr/>
          </p:nvSpPr>
          <p:spPr bwMode="auto">
            <a:xfrm>
              <a:off x="2143113" y="629808"/>
              <a:ext cx="1973384" cy="1005840"/>
            </a:xfrm>
            <a:prstGeom prst="roundRect">
              <a:avLst>
                <a:gd name="adj" fmla="val 10847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000" dirty="0" smtClean="0">
                  <a:solidFill>
                    <a:srgbClr val="4E4E4E"/>
                  </a:solidFill>
                  <a:latin typeface="Arial" charset="0"/>
                </a:rPr>
                <a:t>Antivirus</a:t>
              </a: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/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Software Blade</a:t>
              </a:r>
            </a:p>
          </p:txBody>
        </p:sp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11492" y="1591637"/>
              <a:ext cx="636626" cy="63963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3124200" y="1039811"/>
            <a:ext cx="1671637" cy="1608138"/>
            <a:chOff x="4624413" y="623282"/>
            <a:chExt cx="1670981" cy="1607988"/>
          </a:xfrm>
        </p:grpSpPr>
        <p:sp>
          <p:nvSpPr>
            <p:cNvPr id="35874" name="Rectangle 18"/>
            <p:cNvSpPr>
              <a:spLocks noChangeArrowheads="1"/>
            </p:cNvSpPr>
            <p:nvPr/>
          </p:nvSpPr>
          <p:spPr bwMode="auto">
            <a:xfrm>
              <a:off x="4624413" y="623282"/>
              <a:ext cx="1670981" cy="1005840"/>
            </a:xfrm>
            <a:prstGeom prst="roundRect">
              <a:avLst>
                <a:gd name="adj" fmla="val 9051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Identity 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Awareness</a:t>
              </a:r>
              <a:br>
                <a:rPr lang="en-US" sz="1000" dirty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000" dirty="0">
                  <a:solidFill>
                    <a:srgbClr val="4E4E4E"/>
                  </a:solidFill>
                  <a:latin typeface="Arial" charset="0"/>
                </a:rPr>
                <a:t>Software Blade</a:t>
              </a: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41735" y="1591567"/>
              <a:ext cx="636337" cy="6397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pic>
        <p:nvPicPr>
          <p:cNvPr id="48" name="Lock Icon" descr="C:\WORKING IN PROGRESS\PowerPoint\Mobile_Access_Blade_Customer_presentation\white icons\secured-circle.png" hidden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2" y="1028700"/>
            <a:ext cx="1828800" cy="170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866028" y="1562313"/>
            <a:ext cx="1107996" cy="1091986"/>
            <a:chOff x="7866028" y="1562313"/>
            <a:chExt cx="1107996" cy="1091986"/>
          </a:xfrm>
        </p:grpSpPr>
        <p:sp>
          <p:nvSpPr>
            <p:cNvPr id="52" name="TextBox 51"/>
            <p:cNvSpPr txBox="1"/>
            <p:nvPr/>
          </p:nvSpPr>
          <p:spPr>
            <a:xfrm>
              <a:off x="7866028" y="1562313"/>
              <a:ext cx="1107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4E4E4E"/>
                  </a:solidFill>
                </a:rPr>
                <a:t>Anti-Bot </a:t>
              </a:r>
            </a:p>
            <a:p>
              <a:pPr algn="ctr"/>
              <a:r>
                <a:rPr lang="en-US" sz="1000" dirty="0" smtClean="0">
                  <a:solidFill>
                    <a:srgbClr val="4E4E4E"/>
                  </a:solidFill>
                </a:rPr>
                <a:t>Software Blade</a:t>
              </a:r>
              <a:endParaRPr lang="en-US" sz="1000" dirty="0">
                <a:solidFill>
                  <a:srgbClr val="4E4E4E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221" y="2019301"/>
              <a:ext cx="634999" cy="634998"/>
            </a:xfrm>
            <a:prstGeom prst="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2" name="Rounded Rectangle 1"/>
          <p:cNvSpPr/>
          <p:nvPr/>
        </p:nvSpPr>
        <p:spPr bwMode="auto">
          <a:xfrm>
            <a:off x="1625600" y="3305371"/>
            <a:ext cx="5861050" cy="1495229"/>
          </a:xfrm>
          <a:prstGeom prst="roundRect">
            <a:avLst>
              <a:gd name="adj" fmla="val 7112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5817" y="3551240"/>
            <a:ext cx="5320616" cy="1263648"/>
            <a:chOff x="2343648" y="3563936"/>
            <a:chExt cx="4424954" cy="10509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43648" y="3563936"/>
              <a:ext cx="4424954" cy="10509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3163887" y="3914358"/>
              <a:ext cx="2784476" cy="28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Security Appliance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145023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6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69935E-6 L 0.41424 0.214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2" y="107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43201E-6 L 0.275 0.2148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1073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43201E-6 L 0.13819 0.2148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1073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333E-6 L -0.00711 0.214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070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9861E-6 L -0.14843 0.2139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1068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16466E-6 L -0.28576 0.2150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107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43201E-6 L -0.42396 0.2148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1073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75763E-6 L -0.44583 0.2007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92" y="1003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4" grpId="1" animBg="1"/>
      <p:bldP spid="59" grpId="0" animBg="1"/>
      <p:bldP spid="60" grpId="0" animBg="1"/>
      <p:bldP spid="61" grpId="0" animBg="1"/>
      <p:bldP spid="6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Virtual Systems Architecture – 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User Mode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69496" y="6303962"/>
            <a:ext cx="3962400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812272" y="5499296"/>
            <a:ext cx="1600200" cy="381000"/>
          </a:xfrm>
          <a:prstGeom prst="rect">
            <a:avLst/>
          </a:prstGeom>
          <a:solidFill>
            <a:srgbClr val="ECD8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33CCCC"/>
              </a:buClr>
              <a:buSzPct val="65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NIC</a:t>
            </a:r>
          </a:p>
        </p:txBody>
      </p:sp>
      <p:sp>
        <p:nvSpPr>
          <p:cNvPr id="30724" name="Rectangle 47"/>
          <p:cNvSpPr>
            <a:spLocks noChangeArrowheads="1"/>
          </p:cNvSpPr>
          <p:nvPr/>
        </p:nvSpPr>
        <p:spPr bwMode="auto">
          <a:xfrm>
            <a:off x="812272" y="4751583"/>
            <a:ext cx="4043363" cy="381000"/>
          </a:xfrm>
          <a:prstGeom prst="rect">
            <a:avLst/>
          </a:prstGeom>
          <a:solidFill>
            <a:srgbClr val="ECD8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33CCCC"/>
              </a:buClr>
              <a:buSzPct val="65000"/>
              <a:buFont typeface="Wingdings" pitchFamily="2" charset="2"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PPack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virtualized</a:t>
            </a:r>
          </a:p>
        </p:txBody>
      </p:sp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3255435" y="5499296"/>
            <a:ext cx="1600200" cy="381000"/>
          </a:xfrm>
          <a:prstGeom prst="rect">
            <a:avLst/>
          </a:prstGeom>
          <a:solidFill>
            <a:srgbClr val="ECD8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33CCCC"/>
              </a:buClr>
              <a:buSzPct val="65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NIC</a:t>
            </a:r>
          </a:p>
        </p:txBody>
      </p:sp>
      <p:cxnSp>
        <p:nvCxnSpPr>
          <p:cNvPr id="30726" name="AutoShape 20"/>
          <p:cNvCxnSpPr>
            <a:cxnSpLocks noChangeShapeType="1"/>
            <a:endCxn id="30723" idx="0"/>
          </p:cNvCxnSpPr>
          <p:nvPr/>
        </p:nvCxnSpPr>
        <p:spPr bwMode="auto">
          <a:xfrm>
            <a:off x="1612372" y="5132583"/>
            <a:ext cx="0" cy="366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AutoShape 20"/>
          <p:cNvCxnSpPr>
            <a:cxnSpLocks noChangeShapeType="1"/>
            <a:endCxn id="30725" idx="0"/>
          </p:cNvCxnSpPr>
          <p:nvPr/>
        </p:nvCxnSpPr>
        <p:spPr bwMode="auto">
          <a:xfrm>
            <a:off x="4055535" y="5102421"/>
            <a:ext cx="0" cy="396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8" name="AutoShape 20"/>
          <p:cNvCxnSpPr>
            <a:cxnSpLocks noChangeShapeType="1"/>
          </p:cNvCxnSpPr>
          <p:nvPr/>
        </p:nvCxnSpPr>
        <p:spPr bwMode="auto">
          <a:xfrm>
            <a:off x="2833160" y="4384871"/>
            <a:ext cx="0" cy="366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9" name="Straight Connector 38"/>
          <p:cNvCxnSpPr>
            <a:cxnSpLocks noChangeShapeType="1"/>
          </p:cNvCxnSpPr>
          <p:nvPr/>
        </p:nvCxnSpPr>
        <p:spPr bwMode="auto">
          <a:xfrm flipV="1">
            <a:off x="275697" y="3770508"/>
            <a:ext cx="5143500" cy="14288"/>
          </a:xfrm>
          <a:prstGeom prst="line">
            <a:avLst/>
          </a:prstGeom>
          <a:noFill/>
          <a:ln w="12700" algn="ctr">
            <a:solidFill>
              <a:schemeClr val="folHlink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0" name="TextBox 40"/>
          <p:cNvSpPr txBox="1">
            <a:spLocks noChangeArrowheads="1"/>
          </p:cNvSpPr>
          <p:nvPr/>
        </p:nvSpPr>
        <p:spPr bwMode="auto">
          <a:xfrm>
            <a:off x="40747" y="3376808"/>
            <a:ext cx="4714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3CCCC"/>
              </a:buClr>
              <a:buSzPct val="65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+mn-ea"/>
                <a:cs typeface="+mn-cs"/>
              </a:rPr>
              <a:t>UM</a:t>
            </a:r>
          </a:p>
          <a:p>
            <a:pPr eaLnBrk="1" hangingPunct="1">
              <a:spcBef>
                <a:spcPct val="20000"/>
              </a:spcBef>
              <a:buClr>
                <a:srgbClr val="33CCCC"/>
              </a:buClr>
              <a:buSzPct val="65000"/>
              <a:buFont typeface="Wingdings" pitchFamily="2" charset="2"/>
              <a:buNone/>
            </a:pPr>
            <a:endParaRPr lang="en-US" sz="140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33CCCC"/>
              </a:buClr>
              <a:buSzPct val="65000"/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+mn-ea"/>
                <a:cs typeface="+mn-cs"/>
              </a:rPr>
              <a:t>KM</a:t>
            </a:r>
          </a:p>
        </p:txBody>
      </p:sp>
      <p:sp>
        <p:nvSpPr>
          <p:cNvPr id="30731" name="Rectangle 47"/>
          <p:cNvSpPr>
            <a:spLocks noChangeArrowheads="1"/>
          </p:cNvSpPr>
          <p:nvPr/>
        </p:nvSpPr>
        <p:spPr bwMode="auto">
          <a:xfrm>
            <a:off x="855135" y="3984821"/>
            <a:ext cx="4043362" cy="381000"/>
          </a:xfrm>
          <a:prstGeom prst="rect">
            <a:avLst/>
          </a:prstGeom>
          <a:solidFill>
            <a:srgbClr val="ECD8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33CCCC"/>
              </a:buClr>
              <a:buSzPct val="65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Firewall dispatcher</a:t>
            </a:r>
          </a:p>
        </p:txBody>
      </p:sp>
      <p:grpSp>
        <p:nvGrpSpPr>
          <p:cNvPr id="30733" name="Group 8"/>
          <p:cNvGrpSpPr>
            <a:grpSpLocks/>
          </p:cNvGrpSpPr>
          <p:nvPr/>
        </p:nvGrpSpPr>
        <p:grpSpPr bwMode="auto">
          <a:xfrm>
            <a:off x="655110" y="1141608"/>
            <a:ext cx="1471612" cy="2486025"/>
            <a:chOff x="757238" y="971550"/>
            <a:chExt cx="1471612" cy="2486024"/>
          </a:xfrm>
        </p:grpSpPr>
        <p:sp>
          <p:nvSpPr>
            <p:cNvPr id="30750" name="Rectangle 2"/>
            <p:cNvSpPr>
              <a:spLocks noChangeArrowheads="1"/>
            </p:cNvSpPr>
            <p:nvPr/>
          </p:nvSpPr>
          <p:spPr bwMode="auto">
            <a:xfrm>
              <a:off x="757238" y="971550"/>
              <a:ext cx="1471612" cy="248602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228600" rIns="228600" anchor="b"/>
            <a:lstStyle/>
            <a:p>
              <a:pPr marL="342900" indent="-342900"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2400">
                  <a:solidFill>
                    <a:srgbClr val="000000"/>
                  </a:solidFill>
                  <a:latin typeface="Helvetica" pitchFamily="34" charset="0"/>
                  <a:ea typeface="+mn-ea"/>
                  <a:cs typeface="+mn-cs"/>
                </a:rPr>
                <a:t>VS</a:t>
              </a:r>
            </a:p>
          </p:txBody>
        </p:sp>
        <p:sp>
          <p:nvSpPr>
            <p:cNvPr id="30751" name="Rectangle 23"/>
            <p:cNvSpPr>
              <a:spLocks noChangeArrowheads="1"/>
            </p:cNvSpPr>
            <p:nvPr/>
          </p:nvSpPr>
          <p:spPr bwMode="auto">
            <a:xfrm>
              <a:off x="957263" y="1619250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fwd</a:t>
              </a:r>
            </a:p>
          </p:txBody>
        </p:sp>
        <p:sp>
          <p:nvSpPr>
            <p:cNvPr id="30752" name="Rectangle 23"/>
            <p:cNvSpPr>
              <a:spLocks noChangeArrowheads="1"/>
            </p:cNvSpPr>
            <p:nvPr/>
          </p:nvSpPr>
          <p:spPr bwMode="auto">
            <a:xfrm>
              <a:off x="957263" y="1128712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cpd</a:t>
              </a:r>
            </a:p>
          </p:txBody>
        </p:sp>
        <p:sp>
          <p:nvSpPr>
            <p:cNvPr id="30753" name="Rectangle 23"/>
            <p:cNvSpPr>
              <a:spLocks noChangeArrowheads="1"/>
            </p:cNvSpPr>
            <p:nvPr/>
          </p:nvSpPr>
          <p:spPr bwMode="auto">
            <a:xfrm>
              <a:off x="957263" y="2124071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vpnd</a:t>
              </a:r>
            </a:p>
          </p:txBody>
        </p:sp>
        <p:sp>
          <p:nvSpPr>
            <p:cNvPr id="30754" name="Rectangle 23"/>
            <p:cNvSpPr>
              <a:spLocks noChangeArrowheads="1"/>
            </p:cNvSpPr>
            <p:nvPr/>
          </p:nvSpPr>
          <p:spPr bwMode="auto">
            <a:xfrm>
              <a:off x="957263" y="2657471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fwk</a:t>
              </a:r>
            </a:p>
          </p:txBody>
        </p:sp>
      </p:grpSp>
      <p:grpSp>
        <p:nvGrpSpPr>
          <p:cNvPr id="30734" name="Group 32"/>
          <p:cNvGrpSpPr>
            <a:grpSpLocks/>
          </p:cNvGrpSpPr>
          <p:nvPr/>
        </p:nvGrpSpPr>
        <p:grpSpPr bwMode="auto">
          <a:xfrm>
            <a:off x="2412472" y="1141608"/>
            <a:ext cx="1471613" cy="2486025"/>
            <a:chOff x="757238" y="971550"/>
            <a:chExt cx="1471612" cy="2486024"/>
          </a:xfrm>
        </p:grpSpPr>
        <p:sp>
          <p:nvSpPr>
            <p:cNvPr id="30745" name="Rectangle 33"/>
            <p:cNvSpPr>
              <a:spLocks noChangeArrowheads="1"/>
            </p:cNvSpPr>
            <p:nvPr/>
          </p:nvSpPr>
          <p:spPr bwMode="auto">
            <a:xfrm>
              <a:off x="757238" y="971550"/>
              <a:ext cx="1471612" cy="248602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228600" rIns="228600" anchor="b"/>
            <a:lstStyle/>
            <a:p>
              <a:pPr marL="342900" indent="-342900"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2400">
                  <a:solidFill>
                    <a:srgbClr val="000000"/>
                  </a:solidFill>
                  <a:latin typeface="Helvetica" pitchFamily="34" charset="0"/>
                  <a:ea typeface="+mn-ea"/>
                  <a:cs typeface="+mn-cs"/>
                </a:rPr>
                <a:t>VS</a:t>
              </a:r>
            </a:p>
          </p:txBody>
        </p:sp>
        <p:sp>
          <p:nvSpPr>
            <p:cNvPr id="30746" name="Rectangle 23"/>
            <p:cNvSpPr>
              <a:spLocks noChangeArrowheads="1"/>
            </p:cNvSpPr>
            <p:nvPr/>
          </p:nvSpPr>
          <p:spPr bwMode="auto">
            <a:xfrm>
              <a:off x="957263" y="1619250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fwd</a:t>
              </a:r>
            </a:p>
          </p:txBody>
        </p:sp>
        <p:sp>
          <p:nvSpPr>
            <p:cNvPr id="30747" name="Rectangle 23"/>
            <p:cNvSpPr>
              <a:spLocks noChangeArrowheads="1"/>
            </p:cNvSpPr>
            <p:nvPr/>
          </p:nvSpPr>
          <p:spPr bwMode="auto">
            <a:xfrm>
              <a:off x="957263" y="1128712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cpd</a:t>
              </a:r>
            </a:p>
          </p:txBody>
        </p:sp>
        <p:sp>
          <p:nvSpPr>
            <p:cNvPr id="30748" name="Rectangle 23"/>
            <p:cNvSpPr>
              <a:spLocks noChangeArrowheads="1"/>
            </p:cNvSpPr>
            <p:nvPr/>
          </p:nvSpPr>
          <p:spPr bwMode="auto">
            <a:xfrm>
              <a:off x="957263" y="2124071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vpnd</a:t>
              </a:r>
            </a:p>
          </p:txBody>
        </p:sp>
        <p:sp>
          <p:nvSpPr>
            <p:cNvPr id="30749" name="Rectangle 23"/>
            <p:cNvSpPr>
              <a:spLocks noChangeArrowheads="1"/>
            </p:cNvSpPr>
            <p:nvPr/>
          </p:nvSpPr>
          <p:spPr bwMode="auto">
            <a:xfrm>
              <a:off x="957263" y="2657471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fwk</a:t>
              </a:r>
            </a:p>
          </p:txBody>
        </p:sp>
      </p:grpSp>
      <p:grpSp>
        <p:nvGrpSpPr>
          <p:cNvPr id="30735" name="Group 39"/>
          <p:cNvGrpSpPr>
            <a:grpSpLocks/>
          </p:cNvGrpSpPr>
          <p:nvPr/>
        </p:nvGrpSpPr>
        <p:grpSpPr bwMode="auto">
          <a:xfrm>
            <a:off x="4055535" y="1151133"/>
            <a:ext cx="1471612" cy="2486025"/>
            <a:chOff x="757238" y="971550"/>
            <a:chExt cx="1471612" cy="2486024"/>
          </a:xfrm>
        </p:grpSpPr>
        <p:sp>
          <p:nvSpPr>
            <p:cNvPr id="30740" name="Rectangle 41"/>
            <p:cNvSpPr>
              <a:spLocks noChangeArrowheads="1"/>
            </p:cNvSpPr>
            <p:nvPr/>
          </p:nvSpPr>
          <p:spPr bwMode="auto">
            <a:xfrm>
              <a:off x="757238" y="971550"/>
              <a:ext cx="1471612" cy="248602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228600" rIns="228600" anchor="b"/>
            <a:lstStyle/>
            <a:p>
              <a:pPr marL="342900" indent="-342900"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2400">
                  <a:solidFill>
                    <a:srgbClr val="000000"/>
                  </a:solidFill>
                  <a:latin typeface="Helvetica" pitchFamily="34" charset="0"/>
                  <a:ea typeface="+mn-ea"/>
                  <a:cs typeface="+mn-cs"/>
                </a:rPr>
                <a:t>VS</a:t>
              </a:r>
            </a:p>
          </p:txBody>
        </p:sp>
        <p:sp>
          <p:nvSpPr>
            <p:cNvPr id="30741" name="Rectangle 23"/>
            <p:cNvSpPr>
              <a:spLocks noChangeArrowheads="1"/>
            </p:cNvSpPr>
            <p:nvPr/>
          </p:nvSpPr>
          <p:spPr bwMode="auto">
            <a:xfrm>
              <a:off x="957263" y="1619250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fwd</a:t>
              </a:r>
            </a:p>
          </p:txBody>
        </p:sp>
        <p:sp>
          <p:nvSpPr>
            <p:cNvPr id="30742" name="Rectangle 23"/>
            <p:cNvSpPr>
              <a:spLocks noChangeArrowheads="1"/>
            </p:cNvSpPr>
            <p:nvPr/>
          </p:nvSpPr>
          <p:spPr bwMode="auto">
            <a:xfrm>
              <a:off x="957263" y="1128712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cpd</a:t>
              </a:r>
            </a:p>
          </p:txBody>
        </p:sp>
        <p:sp>
          <p:nvSpPr>
            <p:cNvPr id="30743" name="Rectangle 23"/>
            <p:cNvSpPr>
              <a:spLocks noChangeArrowheads="1"/>
            </p:cNvSpPr>
            <p:nvPr/>
          </p:nvSpPr>
          <p:spPr bwMode="auto">
            <a:xfrm>
              <a:off x="957263" y="2124071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vpnd</a:t>
              </a:r>
            </a:p>
          </p:txBody>
        </p:sp>
        <p:sp>
          <p:nvSpPr>
            <p:cNvPr id="30744" name="Rectangle 23"/>
            <p:cNvSpPr>
              <a:spLocks noChangeArrowheads="1"/>
            </p:cNvSpPr>
            <p:nvPr/>
          </p:nvSpPr>
          <p:spPr bwMode="auto">
            <a:xfrm>
              <a:off x="957263" y="2657471"/>
              <a:ext cx="108585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CCCC"/>
                </a:buClr>
                <a:buSzPct val="65000"/>
                <a:buFont typeface="Wingdings" pitchFamily="2" charset="2"/>
                <a:buNone/>
              </a:pPr>
              <a:r>
                <a:rPr lang="en-US" sz="18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fwk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96000" y="3948259"/>
            <a:ext cx="2728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f</a:t>
            </a:r>
            <a:r>
              <a:rPr lang="en-US" sz="1800" dirty="0" err="1" smtClean="0"/>
              <a:t>wk</a:t>
            </a:r>
            <a:r>
              <a:rPr lang="en-US" sz="1800" dirty="0" smtClean="0"/>
              <a:t> process is the firewall kernel code compiled in user mode. It is responsible for all the traffic inspection that is not done in the </a:t>
            </a:r>
            <a:r>
              <a:rPr lang="en-US" sz="1800" dirty="0" err="1" smtClean="0"/>
              <a:t>PPack</a:t>
            </a:r>
            <a:r>
              <a:rPr lang="en-US" sz="1800" dirty="0" smtClean="0"/>
              <a:t>  same as firewall kernel driver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439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R75.40VS Virtual System Licensing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68700" y="2420938"/>
            <a:ext cx="317500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000" dirty="0">
                <a:solidFill>
                  <a:srgbClr val="4E4E4E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525" y="1730375"/>
            <a:ext cx="13874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4E4E4E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Security Gateway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6238" y="2408238"/>
            <a:ext cx="31750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000" dirty="0">
                <a:solidFill>
                  <a:srgbClr val="4E4E4E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+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052888" y="1371600"/>
            <a:ext cx="2573337" cy="2209800"/>
            <a:chOff x="4052937" y="1374577"/>
            <a:chExt cx="2573338" cy="2209800"/>
          </a:xfrm>
        </p:grpSpPr>
        <p:pic>
          <p:nvPicPr>
            <p:cNvPr id="5157" name="Picture 5" descr="10_Blade_nolabels_800px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937" y="2130227"/>
              <a:ext cx="2573338" cy="145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646662" y="1374577"/>
              <a:ext cx="1385888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Software Blades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7751763" y="2354263"/>
            <a:ext cx="1387475" cy="993775"/>
            <a:chOff x="4124393" y="2973612"/>
            <a:chExt cx="1387365" cy="993850"/>
          </a:xfrm>
        </p:grpSpPr>
        <p:grpSp>
          <p:nvGrpSpPr>
            <p:cNvPr id="5153" name="Group 20"/>
            <p:cNvGrpSpPr>
              <a:grpSpLocks/>
            </p:cNvGrpSpPr>
            <p:nvPr/>
          </p:nvGrpSpPr>
          <p:grpSpPr bwMode="auto">
            <a:xfrm rot="-5400000">
              <a:off x="4317260" y="2909198"/>
              <a:ext cx="993849" cy="1122679"/>
              <a:chOff x="3403918" y="3267924"/>
              <a:chExt cx="993849" cy="1325880"/>
            </a:xfrm>
          </p:grpSpPr>
          <p:pic>
            <p:nvPicPr>
              <p:cNvPr id="5155" name="Picture 4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1" b="8597"/>
              <a:stretch>
                <a:fillRect/>
              </a:stretch>
            </p:blipFill>
            <p:spPr bwMode="auto">
              <a:xfrm>
                <a:off x="3403918" y="3282033"/>
                <a:ext cx="993849" cy="1306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 rot="5400000">
                <a:off x="2873784" y="3807732"/>
                <a:ext cx="1325402" cy="246082"/>
              </a:xfrm>
              <a:prstGeom prst="rect">
                <a:avLst/>
              </a:prstGeom>
              <a:pattFill prst="dkUpDiag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tx2">
                    <a:lumMod val="60000"/>
                    <a:lumOff val="40000"/>
                  </a:schemeClr>
                </a:bgClr>
              </a:pattFill>
              <a:ln w="9525" algn="ctr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defPPr>
                  <a:defRPr lang="en-US"/>
                </a:defPPr>
                <a:lvl1pPr marL="342900" indent="-342900" algn="ctr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itchFamily="2" charset="2"/>
                  <a:buNone/>
                  <a:defRPr sz="1600" b="1">
                    <a:solidFill>
                      <a:schemeClr val="bg1"/>
                    </a:solidFill>
                  </a:defRPr>
                </a:lvl1pPr>
              </a:lstStyle>
              <a:p>
                <a:pPr>
                  <a:buClr>
                    <a:srgbClr val="000073"/>
                  </a:buClr>
                  <a:defRPr/>
                </a:pPr>
                <a:r>
                  <a:rPr lang="en-US" dirty="0" smtClean="0">
                    <a:solidFill>
                      <a:srgbClr val="FFFFFF"/>
                    </a:solidFill>
                    <a:latin typeface="Helvetica" pitchFamily="34" charset="0"/>
                    <a:ea typeface="ＭＳ Ｐゴシック" pitchFamily="34" charset="-128"/>
                    <a:cs typeface="Arial" charset="0"/>
                  </a:rPr>
                  <a:t>VSs x50</a:t>
                </a:r>
                <a:endParaRPr lang="en-US" dirty="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124393" y="2973612"/>
              <a:ext cx="1387365" cy="6461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VS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License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434263" y="2036763"/>
            <a:ext cx="1387475" cy="995362"/>
            <a:chOff x="4124393" y="2973612"/>
            <a:chExt cx="1387365" cy="993850"/>
          </a:xfrm>
        </p:grpSpPr>
        <p:grpSp>
          <p:nvGrpSpPr>
            <p:cNvPr id="5149" name="Group 5"/>
            <p:cNvGrpSpPr>
              <a:grpSpLocks/>
            </p:cNvGrpSpPr>
            <p:nvPr/>
          </p:nvGrpSpPr>
          <p:grpSpPr bwMode="auto">
            <a:xfrm rot="-5400000">
              <a:off x="4317260" y="2909198"/>
              <a:ext cx="993849" cy="1122679"/>
              <a:chOff x="3403918" y="3267924"/>
              <a:chExt cx="993849" cy="1325880"/>
            </a:xfrm>
          </p:grpSpPr>
          <p:pic>
            <p:nvPicPr>
              <p:cNvPr id="5151" name="Picture 4"/>
              <p:cNvPicPr>
                <a:picLocks noChangeAspect="1" noChangeArrowheads="1"/>
              </p:cNvPicPr>
              <p:nvPr/>
            </p:nvPicPr>
            <p:blipFill>
              <a:blip r:embed="rId5" cstate="email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1" b="8597"/>
              <a:stretch>
                <a:fillRect/>
              </a:stretch>
            </p:blipFill>
            <p:spPr bwMode="auto">
              <a:xfrm>
                <a:off x="3403918" y="3282033"/>
                <a:ext cx="993849" cy="1306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23"/>
              <p:cNvSpPr txBox="1">
                <a:spLocks noChangeArrowheads="1"/>
              </p:cNvSpPr>
              <p:nvPr/>
            </p:nvSpPr>
            <p:spPr bwMode="auto">
              <a:xfrm rot="5400000">
                <a:off x="2867231" y="3807928"/>
                <a:ext cx="1325402" cy="245688"/>
              </a:xfrm>
              <a:prstGeom prst="rect">
                <a:avLst/>
              </a:prstGeom>
              <a:pattFill prst="dkUpDiag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tx2">
                    <a:lumMod val="60000"/>
                    <a:lumOff val="40000"/>
                  </a:schemeClr>
                </a:bgClr>
              </a:pattFill>
              <a:ln w="9525" algn="ctr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defPPr>
                  <a:defRPr lang="en-US"/>
                </a:defPPr>
                <a:lvl1pPr marL="342900" indent="-342900" algn="ctr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itchFamily="2" charset="2"/>
                  <a:buNone/>
                  <a:defRPr sz="1600" b="1">
                    <a:solidFill>
                      <a:schemeClr val="bg1"/>
                    </a:solidFill>
                  </a:defRPr>
                </a:lvl1pPr>
              </a:lstStyle>
              <a:p>
                <a:pPr>
                  <a:buClr>
                    <a:srgbClr val="000073"/>
                  </a:buClr>
                  <a:defRPr/>
                </a:pPr>
                <a:r>
                  <a:rPr lang="en-US" dirty="0" smtClean="0">
                    <a:solidFill>
                      <a:srgbClr val="FFFFFF"/>
                    </a:solidFill>
                    <a:latin typeface="Helvetica" pitchFamily="34" charset="0"/>
                    <a:ea typeface="ＭＳ Ｐゴシック" pitchFamily="34" charset="-128"/>
                    <a:cs typeface="Arial" charset="0"/>
                  </a:rPr>
                  <a:t>VSs x25</a:t>
                </a:r>
                <a:endParaRPr lang="en-US" dirty="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24393" y="2973612"/>
              <a:ext cx="1387365" cy="646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VS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License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368425" y="1354138"/>
            <a:ext cx="1444625" cy="993775"/>
            <a:chOff x="4124393" y="2973612"/>
            <a:chExt cx="1387365" cy="993851"/>
          </a:xfrm>
        </p:grpSpPr>
        <p:grpSp>
          <p:nvGrpSpPr>
            <p:cNvPr id="5145" name="Group 25"/>
            <p:cNvGrpSpPr>
              <a:grpSpLocks/>
            </p:cNvGrpSpPr>
            <p:nvPr/>
          </p:nvGrpSpPr>
          <p:grpSpPr bwMode="auto">
            <a:xfrm rot="-5400000">
              <a:off x="4317260" y="2909199"/>
              <a:ext cx="993849" cy="1122679"/>
              <a:chOff x="3403918" y="3267923"/>
              <a:chExt cx="993849" cy="1325880"/>
            </a:xfrm>
          </p:grpSpPr>
          <p:pic>
            <p:nvPicPr>
              <p:cNvPr id="5147" name="Picture 4"/>
              <p:cNvPicPr>
                <a:picLocks noChangeAspect="1" noChangeArrowheads="1"/>
              </p:cNvPicPr>
              <p:nvPr/>
            </p:nvPicPr>
            <p:blipFill>
              <a:blip r:embed="rId6" cstate="email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1" b="8597"/>
              <a:stretch>
                <a:fillRect/>
              </a:stretch>
            </p:blipFill>
            <p:spPr bwMode="auto">
              <a:xfrm>
                <a:off x="3403918" y="3282033"/>
                <a:ext cx="993849" cy="1306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23"/>
              <p:cNvSpPr txBox="1">
                <a:spLocks noChangeArrowheads="1"/>
              </p:cNvSpPr>
              <p:nvPr/>
            </p:nvSpPr>
            <p:spPr bwMode="auto">
              <a:xfrm rot="5400000">
                <a:off x="2872993" y="3807917"/>
                <a:ext cx="1326984" cy="246082"/>
              </a:xfrm>
              <a:prstGeom prst="rect">
                <a:avLst/>
              </a:prstGeom>
              <a:pattFill prst="dkUpDiag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tx2">
                    <a:lumMod val="60000"/>
                    <a:lumOff val="40000"/>
                  </a:schemeClr>
                </a:bgClr>
              </a:pattFill>
              <a:ln w="9525" algn="ctr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defPPr>
                  <a:defRPr lang="en-US"/>
                </a:defPPr>
                <a:lvl1pPr marL="342900" indent="-342900" algn="ctr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itchFamily="2" charset="2"/>
                  <a:buNone/>
                  <a:defRPr sz="1600" b="1">
                    <a:solidFill>
                      <a:schemeClr val="bg1"/>
                    </a:solidFill>
                  </a:defRPr>
                </a:lvl1pPr>
              </a:lstStyle>
              <a:p>
                <a:pPr>
                  <a:buClr>
                    <a:srgbClr val="000073"/>
                  </a:buClr>
                  <a:defRPr/>
                </a:pPr>
                <a:r>
                  <a:rPr lang="en-US" dirty="0" smtClean="0">
                    <a:solidFill>
                      <a:srgbClr val="FFFFFF"/>
                    </a:solidFill>
                    <a:latin typeface="Helvetica" pitchFamily="34" charset="0"/>
                    <a:ea typeface="ＭＳ Ｐゴシック" pitchFamily="34" charset="-128"/>
                    <a:cs typeface="Arial" charset="0"/>
                  </a:rPr>
                  <a:t>VSs x1</a:t>
                </a:r>
                <a:endParaRPr lang="en-US" dirty="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124393" y="2973612"/>
              <a:ext cx="1387365" cy="6461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Free VS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License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126288" y="1708150"/>
            <a:ext cx="1387475" cy="993775"/>
            <a:chOff x="4124393" y="2973612"/>
            <a:chExt cx="1387365" cy="993850"/>
          </a:xfrm>
        </p:grpSpPr>
        <p:grpSp>
          <p:nvGrpSpPr>
            <p:cNvPr id="5141" name="Group 30"/>
            <p:cNvGrpSpPr>
              <a:grpSpLocks/>
            </p:cNvGrpSpPr>
            <p:nvPr/>
          </p:nvGrpSpPr>
          <p:grpSpPr bwMode="auto">
            <a:xfrm rot="-5400000">
              <a:off x="4317260" y="2909198"/>
              <a:ext cx="993849" cy="1122679"/>
              <a:chOff x="3403918" y="3267924"/>
              <a:chExt cx="993849" cy="1325880"/>
            </a:xfrm>
          </p:grpSpPr>
          <p:pic>
            <p:nvPicPr>
              <p:cNvPr id="5143" name="Picture 4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1" b="8597"/>
              <a:stretch>
                <a:fillRect/>
              </a:stretch>
            </p:blipFill>
            <p:spPr bwMode="auto">
              <a:xfrm>
                <a:off x="3403918" y="3282033"/>
                <a:ext cx="993849" cy="1306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 rot="5400000">
                <a:off x="2873783" y="3807732"/>
                <a:ext cx="1325402" cy="246081"/>
              </a:xfrm>
              <a:prstGeom prst="rect">
                <a:avLst/>
              </a:prstGeom>
              <a:pattFill prst="dkUpDiag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tx2">
                    <a:lumMod val="60000"/>
                    <a:lumOff val="40000"/>
                  </a:schemeClr>
                </a:bgClr>
              </a:pattFill>
              <a:ln w="9525" algn="ctr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defPPr>
                  <a:defRPr lang="en-US"/>
                </a:defPPr>
                <a:lvl1pPr marL="342900" indent="-342900" algn="ctr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itchFamily="2" charset="2"/>
                  <a:buNone/>
                  <a:defRPr sz="1600" b="1">
                    <a:solidFill>
                      <a:schemeClr val="bg1"/>
                    </a:solidFill>
                  </a:defRPr>
                </a:lvl1pPr>
              </a:lstStyle>
              <a:p>
                <a:pPr>
                  <a:buClr>
                    <a:srgbClr val="000073"/>
                  </a:buClr>
                  <a:defRPr/>
                </a:pPr>
                <a:r>
                  <a:rPr lang="en-US" dirty="0" smtClean="0">
                    <a:solidFill>
                      <a:srgbClr val="FFFFFF"/>
                    </a:solidFill>
                    <a:latin typeface="Helvetica" pitchFamily="34" charset="0"/>
                    <a:ea typeface="ＭＳ Ｐゴシック" pitchFamily="34" charset="-128"/>
                    <a:cs typeface="Arial" charset="0"/>
                  </a:rPr>
                  <a:t>VSs x10</a:t>
                </a:r>
                <a:endParaRPr lang="en-US" dirty="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124393" y="2973612"/>
              <a:ext cx="1387365" cy="6461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VS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License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6818313" y="1392238"/>
            <a:ext cx="1387475" cy="993775"/>
            <a:chOff x="4124393" y="2973612"/>
            <a:chExt cx="1387365" cy="993850"/>
          </a:xfrm>
        </p:grpSpPr>
        <p:grpSp>
          <p:nvGrpSpPr>
            <p:cNvPr id="5137" name="Group 35"/>
            <p:cNvGrpSpPr>
              <a:grpSpLocks/>
            </p:cNvGrpSpPr>
            <p:nvPr/>
          </p:nvGrpSpPr>
          <p:grpSpPr bwMode="auto">
            <a:xfrm rot="-5400000">
              <a:off x="4317260" y="2909198"/>
              <a:ext cx="993849" cy="1122679"/>
              <a:chOff x="3403918" y="3267924"/>
              <a:chExt cx="993849" cy="1325880"/>
            </a:xfrm>
          </p:grpSpPr>
          <p:pic>
            <p:nvPicPr>
              <p:cNvPr id="5139" name="Picture 4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1" b="8597"/>
              <a:stretch>
                <a:fillRect/>
              </a:stretch>
            </p:blipFill>
            <p:spPr bwMode="auto">
              <a:xfrm>
                <a:off x="3403918" y="3282033"/>
                <a:ext cx="993849" cy="1306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 Box 23"/>
              <p:cNvSpPr txBox="1">
                <a:spLocks noChangeArrowheads="1"/>
              </p:cNvSpPr>
              <p:nvPr/>
            </p:nvSpPr>
            <p:spPr bwMode="auto">
              <a:xfrm rot="5400000">
                <a:off x="2873784" y="3807732"/>
                <a:ext cx="1325402" cy="246082"/>
              </a:xfrm>
              <a:prstGeom prst="rect">
                <a:avLst/>
              </a:prstGeom>
              <a:pattFill prst="dkUpDiag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tx2">
                    <a:lumMod val="60000"/>
                    <a:lumOff val="40000"/>
                  </a:schemeClr>
                </a:bgClr>
              </a:pattFill>
              <a:ln w="9525" algn="ctr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>
                <a:defPPr>
                  <a:defRPr lang="en-US"/>
                </a:defPPr>
                <a:lvl1pPr marL="342900" indent="-342900" algn="ctr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itchFamily="2" charset="2"/>
                  <a:buNone/>
                  <a:defRPr sz="1600" b="1">
                    <a:solidFill>
                      <a:schemeClr val="bg1"/>
                    </a:solidFill>
                  </a:defRPr>
                </a:lvl1pPr>
              </a:lstStyle>
              <a:p>
                <a:pPr>
                  <a:buClr>
                    <a:srgbClr val="000073"/>
                  </a:buClr>
                  <a:defRPr/>
                </a:pPr>
                <a:r>
                  <a:rPr lang="en-US" dirty="0" smtClean="0">
                    <a:solidFill>
                      <a:srgbClr val="FFFFFF"/>
                    </a:solidFill>
                    <a:latin typeface="Helvetica" pitchFamily="34" charset="0"/>
                    <a:ea typeface="ＭＳ Ｐゴシック" pitchFamily="34" charset="-128"/>
                    <a:cs typeface="Arial" charset="0"/>
                  </a:rPr>
                  <a:t>VSs x3</a:t>
                </a:r>
                <a:endParaRPr lang="en-US" dirty="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124393" y="2973612"/>
              <a:ext cx="1387365" cy="6461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VS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4E4E4E"/>
                  </a:solidFill>
                  <a:latin typeface="Helvetica" pitchFamily="34" charset="0"/>
                  <a:ea typeface="ＭＳ Ｐゴシック" pitchFamily="34" charset="-128"/>
                  <a:cs typeface="Arial" charset="0"/>
                </a:rPr>
                <a:t>License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41300" y="5956300"/>
            <a:ext cx="8897938" cy="45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1050" dirty="0">
                <a:solidFill>
                  <a:srgbClr val="4E4E4E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* Available for: 2200, 4200, 4400, 4600 and Open servers with less than 4 cores</a:t>
            </a:r>
          </a:p>
          <a:p>
            <a:pPr>
              <a:spcAft>
                <a:spcPts val="300"/>
              </a:spcAft>
              <a:defRPr/>
            </a:pPr>
            <a:r>
              <a:rPr lang="en-US" sz="1050" dirty="0">
                <a:solidFill>
                  <a:srgbClr val="4E4E4E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** Available for: 4800, 12200, 12400, 12600, 21400, Power-9000, Power-11000, IP-1280, IP-2450 and open servers with 4 cores or more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551113"/>
            <a:ext cx="27590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 bwMode="auto">
          <a:xfrm>
            <a:off x="265093" y="3886200"/>
            <a:ext cx="8761660" cy="2069934"/>
          </a:xfrm>
          <a:prstGeom prst="roundRect">
            <a:avLst/>
          </a:prstGeom>
          <a:solidFill>
            <a:srgbClr val="803D71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91440" rIns="0" bIns="91440" anchor="ctr"/>
          <a:lstStyle/>
          <a:p>
            <a:pPr marL="285750" indent="-285750">
              <a:spcAft>
                <a:spcPct val="15000"/>
              </a:spcAft>
              <a:buClr>
                <a:schemeClr val="bg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750" dirty="0">
                <a:solidFill>
                  <a:srgbClr val="FFFFFF"/>
                </a:solidFill>
              </a:rPr>
              <a:t>Virtual System packages are licensed the same for all appliances &amp; open servers</a:t>
            </a:r>
          </a:p>
          <a:p>
            <a:pPr marL="285750" indent="-285750">
              <a:spcAft>
                <a:spcPct val="15000"/>
              </a:spcAft>
              <a:buClr>
                <a:schemeClr val="bg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750" dirty="0">
                <a:solidFill>
                  <a:srgbClr val="FFFFFF"/>
                </a:solidFill>
              </a:rPr>
              <a:t>Virtual System 3 VS package is available only for small gateways*</a:t>
            </a:r>
          </a:p>
          <a:p>
            <a:pPr marL="285750" indent="-285750">
              <a:spcAft>
                <a:spcPct val="15000"/>
              </a:spcAft>
              <a:buClr>
                <a:schemeClr val="bg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750" dirty="0">
                <a:solidFill>
                  <a:srgbClr val="FFFFFF"/>
                </a:solidFill>
              </a:rPr>
              <a:t>Offering one complementary Virtual System**</a:t>
            </a:r>
          </a:p>
          <a:p>
            <a:pPr marL="285750" indent="-285750">
              <a:spcAft>
                <a:spcPct val="15000"/>
              </a:spcAft>
              <a:buClr>
                <a:schemeClr val="bg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750" dirty="0">
                <a:solidFill>
                  <a:srgbClr val="FFFFFF"/>
                </a:solidFill>
              </a:rPr>
              <a:t>Software Blades are priced per gateway regardless number of Virtual Systems</a:t>
            </a:r>
          </a:p>
          <a:p>
            <a:pPr marL="285750" indent="-285750">
              <a:spcAft>
                <a:spcPct val="15000"/>
              </a:spcAft>
              <a:buClr>
                <a:schemeClr val="bg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750" dirty="0">
                <a:solidFill>
                  <a:srgbClr val="FFFFFF"/>
                </a:solidFill>
              </a:rPr>
              <a:t>Software Blades apply to any/all Virtual Systems running on the gateway</a:t>
            </a:r>
          </a:p>
          <a:p>
            <a:pPr marL="285750" indent="-285750">
              <a:spcAft>
                <a:spcPct val="15000"/>
              </a:spcAft>
              <a:buClr>
                <a:schemeClr val="bg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750" dirty="0">
                <a:solidFill>
                  <a:srgbClr val="FFFFFF"/>
                </a:solidFill>
              </a:rPr>
              <a:t>Software Blades pricing and SKUs are unchanged (same as with ‘physical’ GWs)</a:t>
            </a:r>
          </a:p>
        </p:txBody>
      </p:sp>
    </p:spTree>
    <p:extLst>
      <p:ext uri="{BB962C8B-B14F-4D97-AF65-F5344CB8AC3E}">
        <p14:creationId xmlns:p14="http://schemas.microsoft.com/office/powerpoint/2010/main" val="2032622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337550" y="6592888"/>
            <a:ext cx="6096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2A51756-424E-407A-B7B7-4764289F9B40}" type="slidenum">
              <a:rPr lang="en-US" sz="900" b="0">
                <a:solidFill>
                  <a:srgbClr val="4E4E4E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855913" y="6592888"/>
            <a:ext cx="63960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900" b="0" dirty="0">
                <a:solidFill>
                  <a:srgbClr val="4E4E4E"/>
                </a:solidFill>
                <a:latin typeface="Arial" charset="0"/>
              </a:rPr>
              <a:t>©2011 Check Point Software Technologies Ltd.     | </a:t>
            </a:r>
            <a:r>
              <a:rPr lang="en-US" sz="900" b="0" dirty="0">
                <a:solidFill>
                  <a:srgbClr val="4E4E4E"/>
                </a:solidFill>
                <a:latin typeface="Arial" pitchFamily="34" charset="0"/>
              </a:rPr>
              <a:t>[</a:t>
            </a:r>
            <a:r>
              <a:rPr lang="en-US" sz="900" b="0" dirty="0">
                <a:solidFill>
                  <a:srgbClr val="4E4E4E"/>
                </a:solidFill>
              </a:rPr>
              <a:t>PROTECTED] </a:t>
            </a:r>
            <a:r>
              <a:rPr lang="en-US" sz="900" b="0" dirty="0"/>
              <a:t>– All rights reserved</a:t>
            </a:r>
            <a:r>
              <a:rPr lang="en-US" sz="900" b="0" dirty="0">
                <a:solidFill>
                  <a:srgbClr val="4E4E4E"/>
                </a:solidFill>
              </a:rPr>
              <a:t> </a:t>
            </a:r>
            <a:r>
              <a:rPr lang="en-US" sz="900" b="0" dirty="0" smtClean="0">
                <a:solidFill>
                  <a:srgbClr val="4E4E4E"/>
                </a:solidFill>
              </a:rPr>
              <a:t>		</a:t>
            </a:r>
            <a:r>
              <a:rPr lang="en-US" sz="900" b="0" dirty="0" smtClean="0">
                <a:solidFill>
                  <a:srgbClr val="4E4E4E"/>
                </a:solidFill>
                <a:latin typeface="Arial" charset="0"/>
              </a:rPr>
              <a:t>|</a:t>
            </a:r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pic>
        <p:nvPicPr>
          <p:cNvPr id="7" name="Picture 3" descr="C:\Documents and Settings\darlene\Desktop\CheckPoin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71463"/>
            <a:ext cx="16843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100362" y="6542049"/>
            <a:ext cx="390292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869796" y="6542049"/>
            <a:ext cx="7969404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4" y="6443663"/>
            <a:ext cx="291380" cy="38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" y="6553200"/>
            <a:ext cx="1141314" cy="218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5000">
                <a:schemeClr val="bg1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4" name="Rounded Rectangle 18"/>
          <p:cNvSpPr>
            <a:spLocks noChangeArrowheads="1"/>
          </p:cNvSpPr>
          <p:nvPr/>
        </p:nvSpPr>
        <p:spPr bwMode="auto">
          <a:xfrm>
            <a:off x="381000" y="2743200"/>
            <a:ext cx="8382000" cy="1295400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Consolidated Management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2132662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13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51"/>
          <p:cNvSpPr>
            <a:spLocks noChangeArrowheads="1"/>
          </p:cNvSpPr>
          <p:nvPr/>
        </p:nvSpPr>
        <p:spPr bwMode="gray">
          <a:xfrm rot="16200000" flipH="1">
            <a:off x="3650185" y="-2049984"/>
            <a:ext cx="1767430" cy="8610600"/>
          </a:xfrm>
          <a:prstGeom prst="homePlate">
            <a:avLst>
              <a:gd name="adj" fmla="val 100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  <a:defRPr/>
            </a:pPr>
            <a:endParaRPr lang="en-US" sz="2400" b="0">
              <a:solidFill>
                <a:srgbClr val="4E4E4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Centrally Managed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9274" y="2732350"/>
            <a:ext cx="6084526" cy="32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304290"/>
            <a:ext cx="8610600" cy="2870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5181600" y="2348108"/>
            <a:ext cx="2895600" cy="1447800"/>
          </a:xfrm>
          <a:prstGeom prst="wedgeRoundRectCallout">
            <a:avLst>
              <a:gd name="adj1" fmla="val -50209"/>
              <a:gd name="adj2" fmla="val -109405"/>
              <a:gd name="adj3" fmla="val 16667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PLACE </a:t>
            </a:r>
          </a:p>
          <a:p>
            <a:pPr algn="ctr">
              <a:defRPr/>
            </a:pPr>
            <a:r>
              <a:rPr lang="en-US" sz="2000" b="1" dirty="0" smtClean="0"/>
              <a:t>Control </a:t>
            </a:r>
            <a:r>
              <a:rPr lang="en-US" sz="2000" dirty="0"/>
              <a:t>A</a:t>
            </a:r>
            <a:r>
              <a:rPr lang="en-US" sz="2000" b="1" dirty="0" smtClean="0"/>
              <a:t>ll </a:t>
            </a:r>
            <a:r>
              <a:rPr lang="en-US" sz="2000" dirty="0"/>
              <a:t>S</a:t>
            </a:r>
            <a:r>
              <a:rPr lang="en-US" sz="2000" b="1" dirty="0" smtClean="0"/>
              <a:t>ecurity </a:t>
            </a:r>
            <a:r>
              <a:rPr lang="en-US" sz="2000" dirty="0"/>
              <a:t>F</a:t>
            </a:r>
            <a:r>
              <a:rPr lang="en-US" sz="2000" b="1" dirty="0" smtClean="0"/>
              <a:t>unctions</a:t>
            </a:r>
            <a:endParaRPr lang="en-US" sz="2000" b="1" dirty="0"/>
          </a:p>
        </p:txBody>
      </p:sp>
      <p:sp>
        <p:nvSpPr>
          <p:cNvPr id="29" name="Title"/>
          <p:cNvSpPr/>
          <p:nvPr/>
        </p:nvSpPr>
        <p:spPr bwMode="auto">
          <a:xfrm>
            <a:off x="355600" y="1085116"/>
            <a:ext cx="8483600" cy="972284"/>
          </a:xfrm>
          <a:prstGeom prst="roundRect">
            <a:avLst>
              <a:gd name="adj" fmla="val 1002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48640" tIns="91440" rIns="91440" bIns="91440" anchor="ctr"/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</a:rPr>
              <a:t>Network Security Management </a:t>
            </a:r>
          </a:p>
          <a:p>
            <a:pPr algn="ctr"/>
            <a:r>
              <a:rPr lang="en-US" sz="2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</a:rPr>
              <a:t>Single Unified</a:t>
            </a:r>
            <a:r>
              <a:rPr lang="en-US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</a:rPr>
              <a:t> Console for All Security Functions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360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29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Security Status View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143000" y="1097637"/>
            <a:ext cx="6781800" cy="5196126"/>
            <a:chOff x="990600" y="1033742"/>
            <a:chExt cx="7315200" cy="54747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033742"/>
              <a:ext cx="7315200" cy="5474711"/>
            </a:xfrm>
            <a:prstGeom prst="rect">
              <a:avLst/>
            </a:prstGeom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180" y="1262824"/>
              <a:ext cx="6822042" cy="417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66338"/>
            <a:ext cx="6324600" cy="248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6950226" y="1583014"/>
            <a:ext cx="1965174" cy="3429000"/>
          </a:xfrm>
          <a:prstGeom prst="roundRect">
            <a:avLst>
              <a:gd name="adj" fmla="val 2084"/>
            </a:avLst>
          </a:prstGeom>
          <a:solidFill>
            <a:schemeClr val="bg1"/>
          </a:solidFill>
          <a:ln w="2857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tIns="91440" rIns="0" bIns="91440" anchor="ctr" anchorCtr="0"/>
          <a:lstStyle>
            <a:lvl1pPr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Clr>
                <a:srgbClr val="FF0000"/>
              </a:buClr>
              <a:buSzPct val="90000"/>
              <a:buFont typeface="Wingdings" pitchFamily="2" charset="2"/>
              <a:buChar char="ü"/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Security Status Overview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FF0000"/>
              </a:buClr>
              <a:buSzPct val="90000"/>
              <a:buFont typeface="Wingdings" pitchFamily="2" charset="2"/>
              <a:buChar char="ü"/>
              <a:defRPr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ts val="1200"/>
              </a:spcBef>
              <a:buClr>
                <a:srgbClr val="FF0000"/>
              </a:buClr>
              <a:buSzPct val="90000"/>
              <a:buFont typeface="Wingdings" pitchFamily="2" charset="2"/>
              <a:buChar char="ü"/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Real-time Synopsis 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FF0000"/>
              </a:buClr>
              <a:buSzPct val="90000"/>
              <a:buFont typeface="Wingdings" pitchFamily="2" charset="2"/>
              <a:buChar char="ü"/>
              <a:defRPr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285750" indent="-285750" eaLnBrk="1" hangingPunct="1">
              <a:spcBef>
                <a:spcPts val="1200"/>
              </a:spcBef>
              <a:buClr>
                <a:srgbClr val="FF0000"/>
              </a:buClr>
              <a:buSzPct val="90000"/>
              <a:buFont typeface="Wingdings" pitchFamily="2" charset="2"/>
              <a:buChar char="ü"/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Trending Analysis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3600" y="6881949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5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1.50289E-6 L -0.12083 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2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4.10405E-6 L -0.12083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2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59425" y="1028700"/>
            <a:ext cx="3124200" cy="2133600"/>
            <a:chOff x="5559425" y="1028700"/>
            <a:chExt cx="3124200" cy="2133600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5559425" y="1028700"/>
              <a:ext cx="3124200" cy="2133600"/>
            </a:xfrm>
            <a:prstGeom prst="wedgeRoundRectCallout">
              <a:avLst>
                <a:gd name="adj1" fmla="val -72459"/>
                <a:gd name="adj2" fmla="val 33928"/>
                <a:gd name="adj3" fmla="val 16667"/>
              </a:avLst>
            </a:prstGeom>
            <a:solidFill>
              <a:schemeClr val="bg1"/>
            </a:solidFill>
            <a:ln w="47625">
              <a:solidFill>
                <a:srgbClr val="1F3F7F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40" rIns="91440" anchor="t" anchorCtr="0"/>
            <a:lstStyle/>
            <a:p>
              <a:pPr algn="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2800" dirty="0">
                  <a:solidFill>
                    <a:srgbClr val="4E4E4E"/>
                  </a:solidFill>
                  <a:cs typeface="Arial" charset="0"/>
                </a:rPr>
                <a:t>Branch </a:t>
              </a:r>
              <a:r>
                <a:rPr lang="en-US" sz="2800" dirty="0" smtClean="0">
                  <a:solidFill>
                    <a:srgbClr val="4E4E4E"/>
                  </a:solidFill>
                  <a:cs typeface="Arial" charset="0"/>
                </a:rPr>
                <a:t>Office</a:t>
              </a:r>
              <a:br>
                <a:rPr lang="en-US" sz="2800" dirty="0" smtClean="0">
                  <a:solidFill>
                    <a:srgbClr val="4E4E4E"/>
                  </a:solidFill>
                  <a:cs typeface="Arial" charset="0"/>
                </a:rPr>
              </a:br>
              <a:r>
                <a:rPr lang="en-US" sz="2800" dirty="0" smtClean="0">
                  <a:solidFill>
                    <a:srgbClr val="4E4E4E"/>
                  </a:solidFill>
                  <a:cs typeface="Arial" charset="0"/>
                </a:rPr>
                <a:t>Solution</a:t>
              </a:r>
              <a:endParaRPr lang="en-US" sz="2800" dirty="0">
                <a:solidFill>
                  <a:srgbClr val="4E4E4E"/>
                </a:solidFill>
                <a:cs typeface="Arial" charset="0"/>
              </a:endParaRPr>
            </a:p>
            <a:p>
              <a:pPr marL="342900" indent="-342900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endParaRPr lang="en-US" sz="2800" dirty="0">
                <a:solidFill>
                  <a:srgbClr val="4E4E4E"/>
                </a:solidFill>
                <a:cs typeface="Arial" charset="0"/>
              </a:endParaRPr>
            </a:p>
          </p:txBody>
        </p:sp>
        <p:grpSp>
          <p:nvGrpSpPr>
            <p:cNvPr id="11288" name="Group 9"/>
            <p:cNvGrpSpPr>
              <a:grpSpLocks/>
            </p:cNvGrpSpPr>
            <p:nvPr/>
          </p:nvGrpSpPr>
          <p:grpSpPr bwMode="auto">
            <a:xfrm>
              <a:off x="5867400" y="1800225"/>
              <a:ext cx="1066800" cy="1247775"/>
              <a:chOff x="774502" y="4074290"/>
              <a:chExt cx="1619251" cy="2047875"/>
            </a:xfrm>
          </p:grpSpPr>
          <p:pic>
            <p:nvPicPr>
              <p:cNvPr id="11289" name="Picture 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502" y="4074290"/>
                <a:ext cx="1619251" cy="2047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290" name="Group 11"/>
              <p:cNvGrpSpPr>
                <a:grpSpLocks/>
              </p:cNvGrpSpPr>
              <p:nvPr/>
            </p:nvGrpSpPr>
            <p:grpSpPr bwMode="auto">
              <a:xfrm>
                <a:off x="1100096" y="4871554"/>
                <a:ext cx="1081912" cy="651360"/>
                <a:chOff x="871496" y="4842977"/>
                <a:chExt cx="1081912" cy="651360"/>
              </a:xfrm>
            </p:grpSpPr>
            <p:cxnSp>
              <p:nvCxnSpPr>
                <p:cNvPr id="13" name="Straight Connector 12"/>
                <p:cNvCxnSpPr/>
                <p:nvPr/>
              </p:nvCxnSpPr>
              <p:spPr bwMode="auto">
                <a:xfrm>
                  <a:off x="871496" y="4842977"/>
                  <a:ext cx="462643" cy="0"/>
                </a:xfrm>
                <a:prstGeom prst="line">
                  <a:avLst/>
                </a:prstGeom>
                <a:ln w="25400">
                  <a:prstDash val="sysDash"/>
                  <a:headEnd type="none" w="med" len="med"/>
                  <a:tailEnd type="none" w="med" len="med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 bwMode="auto">
                <a:xfrm flipV="1">
                  <a:off x="898004" y="5027964"/>
                  <a:ext cx="462643" cy="221462"/>
                </a:xfrm>
                <a:prstGeom prst="line">
                  <a:avLst/>
                </a:prstGeom>
                <a:ln w="25400">
                  <a:prstDash val="sysDash"/>
                  <a:headEnd type="none" w="med" len="med"/>
                  <a:tailEnd type="none" w="med" len="med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 bwMode="auto">
                <a:xfrm flipV="1">
                  <a:off x="1360647" y="5121760"/>
                  <a:ext cx="134938" cy="317864"/>
                </a:xfrm>
                <a:prstGeom prst="line">
                  <a:avLst/>
                </a:prstGeom>
                <a:ln w="25400">
                  <a:prstDash val="sysDash"/>
                  <a:headEnd type="none" w="med" len="med"/>
                  <a:tailEnd type="none" w="med" len="med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 bwMode="auto">
                <a:xfrm flipH="1" flipV="1">
                  <a:off x="1710038" y="5108732"/>
                  <a:ext cx="243370" cy="385605"/>
                </a:xfrm>
                <a:prstGeom prst="line">
                  <a:avLst/>
                </a:prstGeom>
                <a:ln w="25400">
                  <a:prstDash val="sysDash"/>
                  <a:headEnd type="none" w="med" len="med"/>
                  <a:tailEnd type="none" w="med" len="med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268" name="Group 19"/>
          <p:cNvGrpSpPr>
            <a:grpSpLocks/>
          </p:cNvGrpSpPr>
          <p:nvPr/>
        </p:nvGrpSpPr>
        <p:grpSpPr bwMode="auto">
          <a:xfrm>
            <a:off x="431800" y="3771900"/>
            <a:ext cx="3124200" cy="2133600"/>
            <a:chOff x="518319" y="3771900"/>
            <a:chExt cx="3124200" cy="213360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518319" y="3771900"/>
              <a:ext cx="3124200" cy="2133600"/>
            </a:xfrm>
            <a:prstGeom prst="wedgeRoundRectCallout">
              <a:avLst>
                <a:gd name="adj1" fmla="val 71849"/>
                <a:gd name="adj2" fmla="val -3750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40" rIns="91440" anchor="b" anchorCtr="0"/>
            <a:lstStyle/>
            <a:p>
              <a:pPr marL="342900" indent="-342900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endParaRPr lang="en-US" sz="2800" dirty="0">
                <a:solidFill>
                  <a:srgbClr val="4E4E4E"/>
                </a:solidFill>
                <a:cs typeface="Arial" charset="0"/>
              </a:endParaRPr>
            </a:p>
            <a:p>
              <a:pPr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2800" dirty="0" smtClean="0">
                  <a:solidFill>
                    <a:srgbClr val="4E4E4E"/>
                  </a:solidFill>
                  <a:cs typeface="Arial" charset="0"/>
                </a:rPr>
                <a:t>Internal Networks</a:t>
              </a:r>
              <a:endParaRPr lang="en-US" sz="2800" dirty="0">
                <a:solidFill>
                  <a:srgbClr val="4E4E4E"/>
                </a:solidFill>
                <a:cs typeface="Arial" charset="0"/>
              </a:endParaRPr>
            </a:p>
          </p:txBody>
        </p:sp>
        <p:pic>
          <p:nvPicPr>
            <p:cNvPr id="11284" name="Picture 31" descr="http://2.bp.blogspot.com/_CIiCcfSZm1c/TFwfW3GgXfI/AAAAAAAAAk4/w_pk81ZLUFE/s200/groups+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1" y="3962400"/>
              <a:ext cx="990599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9" name="Group 18"/>
          <p:cNvGrpSpPr>
            <a:grpSpLocks/>
          </p:cNvGrpSpPr>
          <p:nvPr/>
        </p:nvGrpSpPr>
        <p:grpSpPr bwMode="auto">
          <a:xfrm>
            <a:off x="457200" y="1028700"/>
            <a:ext cx="3124200" cy="2133600"/>
            <a:chOff x="5778006" y="3611562"/>
            <a:chExt cx="3124200" cy="213360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778006" y="3611562"/>
              <a:ext cx="3124200" cy="2133600"/>
            </a:xfrm>
            <a:prstGeom prst="wedgeRoundRectCallout">
              <a:avLst>
                <a:gd name="adj1" fmla="val 71444"/>
                <a:gd name="adj2" fmla="val 33333"/>
                <a:gd name="adj3" fmla="val 16667"/>
              </a:avLst>
            </a:prstGeom>
            <a:solidFill>
              <a:schemeClr val="bg1"/>
            </a:solidFill>
            <a:ln w="50800">
              <a:solidFill>
                <a:schemeClr val="accent3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40" rIns="91440" anchor="t" anchorCtr="0"/>
            <a:lstStyle/>
            <a:p>
              <a:pPr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2800" dirty="0" smtClean="0">
                  <a:solidFill>
                    <a:srgbClr val="4E4E4E"/>
                  </a:solidFill>
                  <a:cs typeface="Arial" charset="0"/>
                </a:rPr>
                <a:t>Network Perimeter</a:t>
              </a:r>
              <a:endParaRPr lang="en-US" sz="2800" dirty="0">
                <a:solidFill>
                  <a:srgbClr val="4E4E4E"/>
                </a:solidFill>
                <a:cs typeface="Arial" charset="0"/>
              </a:endParaRPr>
            </a:p>
            <a:p>
              <a:pPr marL="342900" indent="-342900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endParaRPr lang="en-US" sz="2800" dirty="0">
                <a:solidFill>
                  <a:srgbClr val="4E4E4E"/>
                </a:solidFill>
                <a:cs typeface="Arial" charset="0"/>
              </a:endParaRPr>
            </a:p>
          </p:txBody>
        </p:sp>
        <p:pic>
          <p:nvPicPr>
            <p:cNvPr id="11280" name="Picture 2" descr="http://www.lolkoproductions.com/wp-content/uploads/2010/09/Windows_Firewall_Vista_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493" y="4495801"/>
              <a:ext cx="1029165" cy="1029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0" name="Group 20"/>
          <p:cNvGrpSpPr>
            <a:grpSpLocks/>
          </p:cNvGrpSpPr>
          <p:nvPr/>
        </p:nvGrpSpPr>
        <p:grpSpPr bwMode="auto">
          <a:xfrm>
            <a:off x="5554662" y="3695700"/>
            <a:ext cx="3124200" cy="2133600"/>
            <a:chOff x="518319" y="1028700"/>
            <a:chExt cx="3124200" cy="2133600"/>
          </a:xfrm>
        </p:grpSpPr>
        <p:sp>
          <p:nvSpPr>
            <p:cNvPr id="3" name="Rounded Rectangular Callout 2"/>
            <p:cNvSpPr/>
            <p:nvPr/>
          </p:nvSpPr>
          <p:spPr bwMode="auto">
            <a:xfrm>
              <a:off x="518319" y="1028700"/>
              <a:ext cx="3124200" cy="2133600"/>
            </a:xfrm>
            <a:prstGeom prst="wedgeRoundRectCallout">
              <a:avLst>
                <a:gd name="adj1" fmla="val -72053"/>
                <a:gd name="adj2" fmla="val -34524"/>
                <a:gd name="adj3" fmla="val 16667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40" rIns="91440" anchor="b" anchorCtr="0"/>
            <a:lstStyle/>
            <a:p>
              <a:pPr algn="r">
                <a:spcBef>
                  <a:spcPts val="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2800" dirty="0" smtClean="0">
                  <a:solidFill>
                    <a:srgbClr val="4E4E4E"/>
                  </a:solidFill>
                  <a:cs typeface="Arial" charset="0"/>
                </a:rPr>
                <a:t>Data </a:t>
              </a:r>
              <a:r>
                <a:rPr lang="en-US" sz="2800" dirty="0">
                  <a:solidFill>
                    <a:srgbClr val="4E4E4E"/>
                  </a:solidFill>
                  <a:cs typeface="Arial" charset="0"/>
                </a:rPr>
                <a:t>Center &amp; Cloud </a:t>
              </a:r>
              <a:r>
                <a:rPr lang="en-US" sz="2800" dirty="0" smtClean="0">
                  <a:solidFill>
                    <a:srgbClr val="4E4E4E"/>
                  </a:solidFill>
                  <a:cs typeface="Arial" charset="0"/>
                </a:rPr>
                <a:t>Security</a:t>
              </a:r>
              <a:endParaRPr lang="en-US" sz="2800" dirty="0">
                <a:solidFill>
                  <a:srgbClr val="4E4E4E"/>
                </a:solidFill>
                <a:cs typeface="Arial" charset="0"/>
              </a:endParaRPr>
            </a:p>
          </p:txBody>
        </p:sp>
        <p:pic>
          <p:nvPicPr>
            <p:cNvPr id="11276" name="Picture 4" descr="http://www.hkshah.com.pk/icons/icon-dc1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564" y="1245631"/>
              <a:ext cx="941785" cy="887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Oval 8"/>
          <p:cNvSpPr/>
          <p:nvPr/>
        </p:nvSpPr>
        <p:spPr bwMode="auto">
          <a:xfrm>
            <a:off x="3648075" y="2427521"/>
            <a:ext cx="1825626" cy="1929094"/>
          </a:xfrm>
          <a:prstGeom prst="ellipse">
            <a:avLst/>
          </a:prstGeom>
          <a:solidFill>
            <a:schemeClr val="bg1"/>
          </a:solidFill>
          <a:ln w="825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lIns="228600" rIns="228600" anchor="ctr"/>
          <a:lstStyle/>
          <a:p>
            <a:pPr marL="342900" indent="-342900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  <a:defRPr/>
            </a:pPr>
            <a:endParaRPr lang="en-US" dirty="0">
              <a:solidFill>
                <a:srgbClr val="4E4E4E"/>
              </a:solidFill>
              <a:latin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Point </a:t>
            </a:r>
            <a:r>
              <a:rPr lang="en-US" dirty="0" smtClean="0"/>
              <a:t>Appliances—</a:t>
            </a:r>
            <a:br>
              <a:rPr lang="en-US" dirty="0" smtClean="0"/>
            </a:br>
            <a:r>
              <a:rPr lang="en-US" dirty="0" smtClean="0"/>
              <a:t>Securing </a:t>
            </a:r>
            <a:r>
              <a:rPr lang="en-US" dirty="0"/>
              <a:t>Any </a:t>
            </a:r>
            <a:r>
              <a:rPr lang="en-US" dirty="0" smtClean="0"/>
              <a:t>Environment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736181"/>
            <a:ext cx="1371600" cy="1401223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2136973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17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137" y="4926673"/>
            <a:ext cx="8762742" cy="685800"/>
          </a:xfrm>
          <a:prstGeom prst="roundRect">
            <a:avLst>
              <a:gd name="adj" fmla="val 8825"/>
            </a:avLst>
          </a:prstGeom>
          <a:solidFill>
            <a:schemeClr val="bg2">
              <a:lumMod val="40000"/>
              <a:lumOff val="60000"/>
            </a:schemeClr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1200"/>
              </a:spcBef>
              <a:buClr>
                <a:srgbClr val="000073"/>
              </a:buClr>
              <a:buSzPct val="115000"/>
              <a:buFont typeface="Wingdings" pitchFamily="2" charset="2"/>
              <a:buNone/>
            </a:pPr>
            <a:r>
              <a:rPr lang="en-US" sz="2800" dirty="0" smtClean="0">
                <a:solidFill>
                  <a:srgbClr val="4E4E4E"/>
                </a:solidFill>
              </a:rPr>
              <a:t>Block Denial of Service Attacks Within </a:t>
            </a:r>
            <a:r>
              <a:rPr lang="en-US" sz="2800" dirty="0">
                <a:solidFill>
                  <a:srgbClr val="4E4E4E"/>
                </a:solidFill>
              </a:rPr>
              <a:t>S</a:t>
            </a:r>
            <a:r>
              <a:rPr lang="en-US" sz="2800" dirty="0" smtClean="0">
                <a:solidFill>
                  <a:srgbClr val="4E4E4E"/>
                </a:solidFill>
              </a:rPr>
              <a:t>econds!</a:t>
            </a:r>
            <a:endParaRPr lang="en-US" sz="2800" dirty="0">
              <a:solidFill>
                <a:srgbClr val="4E4E4E"/>
              </a:solidFill>
            </a:endParaRPr>
          </a:p>
        </p:txBody>
      </p:sp>
      <p:sp>
        <p:nvSpPr>
          <p:cNvPr id="13" name="Mian text box"/>
          <p:cNvSpPr/>
          <p:nvPr/>
        </p:nvSpPr>
        <p:spPr bwMode="auto">
          <a:xfrm>
            <a:off x="211137" y="914399"/>
            <a:ext cx="8686800" cy="1371600"/>
          </a:xfrm>
          <a:prstGeom prst="roundRect">
            <a:avLst>
              <a:gd name="adj" fmla="val 10026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91440" rIns="0" bIns="91440" anchor="ctr"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Introducing</a:t>
            </a:r>
            <a:r>
              <a:rPr lang="en-US" sz="3200" b="1" dirty="0">
                <a:solidFill>
                  <a:srgbClr val="FFFFFF"/>
                </a:solidFill>
              </a:rPr>
              <a:t/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chemeClr val="accent3"/>
                </a:solidFill>
              </a:rPr>
              <a:t>Check Point DDoS Protector</a:t>
            </a:r>
            <a:r>
              <a:rPr lang="en-US" sz="2800" b="1" baseline="30000" dirty="0">
                <a:solidFill>
                  <a:schemeClr val="accent3"/>
                </a:solidFill>
              </a:rPr>
              <a:t>™</a:t>
            </a:r>
            <a:endParaRPr lang="en-US" sz="3600" b="1" dirty="0">
              <a:solidFill>
                <a:srgbClr val="F06414"/>
              </a:solidFill>
            </a:endParaRP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8" y="3238500"/>
            <a:ext cx="4114800" cy="10492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9" y="2974205"/>
            <a:ext cx="4114801" cy="17385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0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eading"/>
          <p:cNvSpPr/>
          <p:nvPr/>
        </p:nvSpPr>
        <p:spPr bwMode="auto">
          <a:xfrm>
            <a:off x="263956" y="1326381"/>
            <a:ext cx="6674336" cy="663193"/>
          </a:xfrm>
          <a:prstGeom prst="roundRect">
            <a:avLst>
              <a:gd name="adj" fmla="val 1002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anchor="ctr"/>
          <a:lstStyle/>
          <a:p>
            <a:pPr algn="ctr"/>
            <a:r>
              <a:rPr lang="en-US" sz="2400" b="1" dirty="0" smtClean="0"/>
              <a:t>More </a:t>
            </a:r>
            <a:r>
              <a:rPr lang="en-US" sz="2400" b="1" dirty="0" err="1"/>
              <a:t>DDoS</a:t>
            </a:r>
            <a:r>
              <a:rPr lang="en-US" sz="2400" b="1" dirty="0"/>
              <a:t> attacks today than ever before</a:t>
            </a:r>
          </a:p>
        </p:txBody>
      </p:sp>
      <p:sp>
        <p:nvSpPr>
          <p:cNvPr id="70" name="Heading"/>
          <p:cNvSpPr/>
          <p:nvPr/>
        </p:nvSpPr>
        <p:spPr bwMode="auto">
          <a:xfrm>
            <a:off x="275684" y="2222333"/>
            <a:ext cx="6674336" cy="663193"/>
          </a:xfrm>
          <a:prstGeom prst="roundRect">
            <a:avLst>
              <a:gd name="adj" fmla="val 1002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anchor="ctr"/>
          <a:lstStyle/>
          <a:p>
            <a:pPr lvl="0" algn="ctr"/>
            <a:r>
              <a:rPr lang="en-US" sz="2400" b="1" dirty="0"/>
              <a:t>More damage with </a:t>
            </a:r>
            <a:r>
              <a:rPr lang="en-US" sz="2400" b="1" dirty="0" smtClean="0"/>
              <a:t>application </a:t>
            </a:r>
            <a:r>
              <a:rPr lang="en-US" sz="2400" b="1" dirty="0"/>
              <a:t>attacks</a:t>
            </a:r>
          </a:p>
        </p:txBody>
      </p:sp>
      <p:sp>
        <p:nvSpPr>
          <p:cNvPr id="71" name="Heading"/>
          <p:cNvSpPr/>
          <p:nvPr/>
        </p:nvSpPr>
        <p:spPr bwMode="auto">
          <a:xfrm>
            <a:off x="287412" y="3188621"/>
            <a:ext cx="6674336" cy="663193"/>
          </a:xfrm>
          <a:prstGeom prst="roundRect">
            <a:avLst>
              <a:gd name="adj" fmla="val 1002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anchor="ctr"/>
          <a:lstStyle/>
          <a:p>
            <a:pPr lvl="0" algn="ctr"/>
            <a:r>
              <a:rPr lang="en-US" sz="2400" b="1" dirty="0"/>
              <a:t>No need to flood network bandwidth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1325956" y="4325900"/>
            <a:ext cx="2953440" cy="1601643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0"/>
          </a:gradFill>
          <a:ln w="12700" algn="ctr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 dirty="0">
              <a:latin typeface="Arial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96" y="3747187"/>
            <a:ext cx="2973169" cy="15195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11" y="4657709"/>
            <a:ext cx="2971800" cy="15188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0"/>
            <a:ext cx="7065509" cy="914400"/>
          </a:xfrm>
        </p:spPr>
        <p:txBody>
          <a:bodyPr/>
          <a:lstStyle/>
          <a:p>
            <a:r>
              <a:rPr lang="en-US" dirty="0"/>
              <a:t>Today’s Attacks Are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More </a:t>
            </a:r>
            <a:r>
              <a:rPr lang="en-US" dirty="0"/>
              <a:t>Sophisticated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42" y="4517156"/>
            <a:ext cx="728234" cy="9774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laptop w/o gl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6837" y="5121892"/>
            <a:ext cx="661457" cy="5260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9617" y="4221018"/>
            <a:ext cx="558392" cy="107877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laptop w/o gl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4441" y="4502185"/>
            <a:ext cx="585091" cy="46530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600269" y="4443387"/>
            <a:ext cx="3506647" cy="482637"/>
            <a:chOff x="4497742" y="4508702"/>
            <a:chExt cx="3110650" cy="482637"/>
          </a:xfrm>
        </p:grpSpPr>
        <p:sp>
          <p:nvSpPr>
            <p:cNvPr id="3" name="Right Arrow 2"/>
            <p:cNvSpPr/>
            <p:nvPr/>
          </p:nvSpPr>
          <p:spPr bwMode="auto">
            <a:xfrm rot="21099302" flipH="1">
              <a:off x="4497742" y="4550465"/>
              <a:ext cx="3110650" cy="382256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FontTx/>
                <a:buChar char="§"/>
              </a:pPr>
              <a:endParaRPr lang="en-US" sz="2000" b="0" dirty="0">
                <a:solidFill>
                  <a:srgbClr val="FFFFFF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059317" y="4508702"/>
              <a:ext cx="1858526" cy="482637"/>
              <a:chOff x="5218804" y="4525770"/>
              <a:chExt cx="1858526" cy="482637"/>
            </a:xfrm>
          </p:grpSpPr>
          <p:pic>
            <p:nvPicPr>
              <p:cNvPr id="60" name="Picture 4" descr="C:\Users\rpeak\Documents\~Mktg Projects\Network Diagrams and Icons\PNG - for PowerPoint\DoS_Attack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4440" y="4525770"/>
                <a:ext cx="232890" cy="23289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4" descr="C:\Users\rpeak\Documents\~Mktg Projects\Network Diagrams and Icons\PNG - for PowerPoint\DoS_Attack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2562" y="4609019"/>
                <a:ext cx="232890" cy="23289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4" descr="C:\Users\rpeak\Documents\~Mktg Projects\Network Diagrams and Icons\PNG - for PowerPoint\DoS_Attack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0683" y="4692268"/>
                <a:ext cx="232890" cy="23289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4" descr="C:\Users\rpeak\Documents\~Mktg Projects\Network Diagrams and Icons\PNG - for PowerPoint\DoS_Attack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04" y="4775517"/>
                <a:ext cx="232890" cy="23289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3591094" y="5092457"/>
            <a:ext cx="2370570" cy="411666"/>
            <a:chOff x="4450950" y="5157772"/>
            <a:chExt cx="2012189" cy="411666"/>
          </a:xfrm>
        </p:grpSpPr>
        <p:sp>
          <p:nvSpPr>
            <p:cNvPr id="37" name="Right Arrow 36"/>
            <p:cNvSpPr/>
            <p:nvPr/>
          </p:nvSpPr>
          <p:spPr bwMode="auto">
            <a:xfrm rot="535845" flipH="1" flipV="1">
              <a:off x="4450950" y="5187182"/>
              <a:ext cx="2012189" cy="382256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headEnd/>
              <a:tailEnd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FontTx/>
                <a:buChar char="§"/>
              </a:pPr>
              <a:endParaRPr lang="en-US" sz="2000" b="0" dirty="0">
                <a:solidFill>
                  <a:srgbClr val="FFFFFF"/>
                </a:solidFill>
                <a:latin typeface="Arial" pitchFamily="34" charset="0"/>
                <a:cs typeface="Arial" charset="0"/>
              </a:endParaRPr>
            </a:p>
          </p:txBody>
        </p:sp>
        <p:pic>
          <p:nvPicPr>
            <p:cNvPr id="64" name="Picture 4" descr="C:\Users\rpeak\Documents\~Mktg Projects\Network Diagrams and Icons\PNG - for PowerPoint\DoS_Attack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646" y="5333384"/>
              <a:ext cx="232890" cy="2328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4" descr="C:\Users\rpeak\Documents\~Mktg Projects\Network Diagrams and Icons\PNG - for PowerPoint\DoS_Attack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653" y="5245578"/>
              <a:ext cx="232890" cy="2328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C:\Users\rpeak\Documents\~Mktg Projects\Network Diagrams and Icons\PNG - for PowerPoint\DoS_Attack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661" y="5157772"/>
              <a:ext cx="232890" cy="2328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586106" y="3625270"/>
            <a:ext cx="1512626" cy="1202954"/>
            <a:chOff x="7087582" y="3690585"/>
            <a:chExt cx="1512626" cy="1202954"/>
          </a:xfrm>
        </p:grpSpPr>
        <p:grpSp>
          <p:nvGrpSpPr>
            <p:cNvPr id="46" name="Group 45"/>
            <p:cNvGrpSpPr/>
            <p:nvPr/>
          </p:nvGrpSpPr>
          <p:grpSpPr>
            <a:xfrm>
              <a:off x="7087582" y="3690585"/>
              <a:ext cx="1512626" cy="1202954"/>
              <a:chOff x="6152971" y="2827824"/>
              <a:chExt cx="1512626" cy="1202954"/>
            </a:xfrm>
          </p:grpSpPr>
          <p:pic>
            <p:nvPicPr>
              <p:cNvPr id="47" name="Laptop w/ glow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52971" y="2827824"/>
                <a:ext cx="1512626" cy="1202954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1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05547" y="3151028"/>
                <a:ext cx="246649" cy="244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18646" y="2998628"/>
                <a:ext cx="126657" cy="125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0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28246" y="3159563"/>
                <a:ext cx="126657" cy="125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10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75846" y="2917741"/>
                <a:ext cx="196127" cy="194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8" name="Picture 4" descr="C:\Users\rpeak\Documents\~Mktg Projects\Network Diagrams and Icons\PNG - for PowerPoint\DoS_Attack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525" y="3918647"/>
              <a:ext cx="320995" cy="32099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243801" y="5096813"/>
            <a:ext cx="1512626" cy="1202954"/>
            <a:chOff x="5745277" y="5162128"/>
            <a:chExt cx="1512626" cy="1202954"/>
          </a:xfrm>
        </p:grpSpPr>
        <p:grpSp>
          <p:nvGrpSpPr>
            <p:cNvPr id="38" name="Group 37"/>
            <p:cNvGrpSpPr/>
            <p:nvPr/>
          </p:nvGrpSpPr>
          <p:grpSpPr>
            <a:xfrm>
              <a:off x="5745277" y="5162128"/>
              <a:ext cx="1512626" cy="1202954"/>
              <a:chOff x="6152971" y="2827824"/>
              <a:chExt cx="1512626" cy="1202954"/>
            </a:xfrm>
          </p:grpSpPr>
          <p:pic>
            <p:nvPicPr>
              <p:cNvPr id="39" name="Laptop w/ glow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52971" y="2827824"/>
                <a:ext cx="1512626" cy="1202954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1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76797" y="3151028"/>
                <a:ext cx="246649" cy="244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18646" y="2927806"/>
                <a:ext cx="198224" cy="196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0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28246" y="3159563"/>
                <a:ext cx="126657" cy="125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0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75846" y="2917741"/>
                <a:ext cx="196127" cy="194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4" descr="C:\Users\rpeak\Documents\~Mktg Projects\Network Diagrams and Icons\PNG - for PowerPoint\DoS_Attack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52" y="5369867"/>
              <a:ext cx="320995" cy="32099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64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0" grpId="0" animBg="1"/>
      <p:bldP spid="7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Multi-Vectored </a:t>
            </a:r>
            <a:r>
              <a:rPr lang="en-US" dirty="0" err="1" smtClean="0"/>
              <a:t>DDoS</a:t>
            </a:r>
            <a:r>
              <a:rPr lang="en-US" dirty="0" smtClean="0"/>
              <a:t> Attacks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0890" y="1244349"/>
            <a:ext cx="1976347" cy="3766699"/>
            <a:chOff x="228600" y="1268439"/>
            <a:chExt cx="1976347" cy="3766699"/>
          </a:xfrm>
        </p:grpSpPr>
        <p:grpSp>
          <p:nvGrpSpPr>
            <p:cNvPr id="12" name="Group 11"/>
            <p:cNvGrpSpPr/>
            <p:nvPr/>
          </p:nvGrpSpPr>
          <p:grpSpPr>
            <a:xfrm>
              <a:off x="239233" y="1268439"/>
              <a:ext cx="1945255" cy="2710000"/>
              <a:chOff x="464728" y="1299307"/>
              <a:chExt cx="2356342" cy="2976956"/>
            </a:xfrm>
          </p:grpSpPr>
          <p:sp>
            <p:nvSpPr>
              <p:cNvPr id="13" name="Text_2"/>
              <p:cNvSpPr>
                <a:spLocks noChangeArrowheads="1"/>
              </p:cNvSpPr>
              <p:nvPr/>
            </p:nvSpPr>
            <p:spPr bwMode="auto">
              <a:xfrm>
                <a:off x="464728" y="2587543"/>
                <a:ext cx="2356342" cy="1688720"/>
              </a:xfrm>
              <a:prstGeom prst="roundRect">
                <a:avLst>
                  <a:gd name="adj" fmla="val 2618"/>
                </a:avLst>
              </a:prstGeom>
              <a:solidFill>
                <a:schemeClr val="bg1"/>
              </a:soli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1" algn="ctr"/>
                <a:endParaRPr lang="en-US" sz="1800" dirty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" name="Rounded Rectangle 18"/>
              <p:cNvSpPr>
                <a:spLocks noChangeArrowheads="1"/>
              </p:cNvSpPr>
              <p:nvPr/>
            </p:nvSpPr>
            <p:spPr bwMode="auto">
              <a:xfrm>
                <a:off x="464728" y="1299307"/>
                <a:ext cx="2356342" cy="1194541"/>
              </a:xfrm>
              <a:prstGeom prst="roundRect">
                <a:avLst>
                  <a:gd name="adj" fmla="val 8650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rIns="91440" anchor="ctr"/>
              <a:lstStyle/>
              <a:p>
                <a:pPr marL="0" lvl="1" algn="ctr"/>
                <a:r>
                  <a:rPr lang="en-US" sz="1800" b="1" dirty="0" smtClean="0">
                    <a:solidFill>
                      <a:srgbClr val="4E4E4E"/>
                    </a:solidFill>
                    <a:latin typeface="Arial" pitchFamily="34" charset="0"/>
                  </a:rPr>
                  <a:t>Network Flood</a:t>
                </a:r>
                <a:endParaRPr lang="en-US" sz="1800" b="1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89119" y="3797195"/>
                <a:ext cx="707560" cy="3091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1200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4" name="Text_2"/>
            <p:cNvSpPr>
              <a:spLocks noChangeArrowheads="1"/>
            </p:cNvSpPr>
            <p:nvPr/>
          </p:nvSpPr>
          <p:spPr bwMode="auto">
            <a:xfrm>
              <a:off x="228600" y="4066423"/>
              <a:ext cx="1976347" cy="968715"/>
            </a:xfrm>
            <a:prstGeom prst="roundRect">
              <a:avLst>
                <a:gd name="adj" fmla="val 8086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lvl="0" algn="ctr" defTabSz="814388">
                <a:lnSpc>
                  <a:spcPts val="2160"/>
                </a:lnSpc>
                <a:spcBef>
                  <a:spcPts val="1200"/>
                </a:spcBef>
                <a:buClr>
                  <a:srgbClr val="FFFFFF"/>
                </a:buClr>
                <a:buSzPct val="96000"/>
              </a:pPr>
              <a:r>
                <a:rPr lang="en-US" sz="18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High volume of </a:t>
              </a:r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packets</a:t>
              </a:r>
              <a:endPara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82668" y="2506281"/>
              <a:ext cx="511080" cy="402542"/>
              <a:chOff x="3256777" y="3851101"/>
              <a:chExt cx="1319550" cy="1039320"/>
            </a:xfrm>
          </p:grpSpPr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733159" y="2506281"/>
              <a:ext cx="511080" cy="402542"/>
              <a:chOff x="3256777" y="3851101"/>
              <a:chExt cx="1319550" cy="103932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1184736" y="2506281"/>
              <a:ext cx="511080" cy="402542"/>
              <a:chOff x="3256777" y="3851101"/>
              <a:chExt cx="1319550" cy="1039320"/>
            </a:xfrm>
          </p:grpSpPr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636313" y="2506281"/>
              <a:ext cx="511080" cy="402542"/>
              <a:chOff x="3256777" y="3851101"/>
              <a:chExt cx="1319550" cy="1039320"/>
            </a:xfrm>
          </p:grpSpPr>
          <p:pic>
            <p:nvPicPr>
              <p:cNvPr id="7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282668" y="2996359"/>
              <a:ext cx="511080" cy="402542"/>
              <a:chOff x="3256777" y="3851101"/>
              <a:chExt cx="1319550" cy="1039320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733883" y="2996359"/>
              <a:ext cx="511080" cy="402542"/>
              <a:chOff x="3256777" y="3851101"/>
              <a:chExt cx="1319550" cy="1039320"/>
            </a:xfrm>
          </p:grpSpPr>
          <p:pic>
            <p:nvPicPr>
              <p:cNvPr id="6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1185098" y="2996359"/>
              <a:ext cx="511080" cy="402542"/>
              <a:chOff x="3256777" y="3851101"/>
              <a:chExt cx="1319550" cy="1039320"/>
            </a:xfrm>
          </p:grpSpPr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1636313" y="2996359"/>
              <a:ext cx="511080" cy="402542"/>
              <a:chOff x="3256777" y="3851101"/>
              <a:chExt cx="1319550" cy="1039320"/>
            </a:xfrm>
          </p:grpSpPr>
          <p:pic>
            <p:nvPicPr>
              <p:cNvPr id="8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282668" y="3493832"/>
              <a:ext cx="511080" cy="402542"/>
              <a:chOff x="3256777" y="3851101"/>
              <a:chExt cx="1319550" cy="1039320"/>
            </a:xfrm>
          </p:grpSpPr>
          <p:pic>
            <p:nvPicPr>
              <p:cNvPr id="8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Group 84"/>
            <p:cNvGrpSpPr/>
            <p:nvPr/>
          </p:nvGrpSpPr>
          <p:grpSpPr>
            <a:xfrm>
              <a:off x="734112" y="3493832"/>
              <a:ext cx="511080" cy="402542"/>
              <a:chOff x="3256777" y="3851101"/>
              <a:chExt cx="1319550" cy="1039320"/>
            </a:xfrm>
          </p:grpSpPr>
          <p:pic>
            <p:nvPicPr>
              <p:cNvPr id="8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8" name="Group 87"/>
            <p:cNvGrpSpPr/>
            <p:nvPr/>
          </p:nvGrpSpPr>
          <p:grpSpPr>
            <a:xfrm>
              <a:off x="1185556" y="3493832"/>
              <a:ext cx="511080" cy="402542"/>
              <a:chOff x="3256777" y="3851101"/>
              <a:chExt cx="1319550" cy="1039320"/>
            </a:xfrm>
          </p:grpSpPr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" name="Group 90"/>
            <p:cNvGrpSpPr/>
            <p:nvPr/>
          </p:nvGrpSpPr>
          <p:grpSpPr>
            <a:xfrm>
              <a:off x="1637000" y="3493832"/>
              <a:ext cx="511080" cy="402542"/>
              <a:chOff x="3256777" y="3851101"/>
              <a:chExt cx="1319550" cy="1039320"/>
            </a:xfrm>
          </p:grpSpPr>
          <p:pic>
            <p:nvPicPr>
              <p:cNvPr id="9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56777" y="3851101"/>
                <a:ext cx="1319550" cy="103932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18325" y="3948697"/>
                <a:ext cx="422481" cy="41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2416249" y="1244349"/>
            <a:ext cx="1976347" cy="3755921"/>
            <a:chOff x="2417339" y="1279220"/>
            <a:chExt cx="1976347" cy="3755921"/>
          </a:xfrm>
        </p:grpSpPr>
        <p:grpSp>
          <p:nvGrpSpPr>
            <p:cNvPr id="3" name="Group 2"/>
            <p:cNvGrpSpPr/>
            <p:nvPr/>
          </p:nvGrpSpPr>
          <p:grpSpPr>
            <a:xfrm>
              <a:off x="2436170" y="1279220"/>
              <a:ext cx="1945255" cy="2709522"/>
              <a:chOff x="3412660" y="1311637"/>
              <a:chExt cx="2356342" cy="2976434"/>
            </a:xfrm>
          </p:grpSpPr>
          <p:sp>
            <p:nvSpPr>
              <p:cNvPr id="4" name="Rounded Rectangle 18"/>
              <p:cNvSpPr>
                <a:spLocks noChangeArrowheads="1"/>
              </p:cNvSpPr>
              <p:nvPr/>
            </p:nvSpPr>
            <p:spPr bwMode="auto">
              <a:xfrm>
                <a:off x="3412660" y="1311637"/>
                <a:ext cx="2356342" cy="1194541"/>
              </a:xfrm>
              <a:prstGeom prst="roundRect">
                <a:avLst>
                  <a:gd name="adj" fmla="val 8650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rIns="91440" anchor="ctr"/>
              <a:lstStyle/>
              <a:p>
                <a:pPr marL="0" lvl="1" algn="ctr"/>
                <a:r>
                  <a:rPr lang="en-US" sz="1800" b="1" dirty="0" smtClean="0">
                    <a:solidFill>
                      <a:srgbClr val="4E4E4E"/>
                    </a:solidFill>
                    <a:latin typeface="Arial" pitchFamily="34" charset="0"/>
                  </a:rPr>
                  <a:t>Server Flood</a:t>
                </a:r>
                <a:endParaRPr lang="en-US" sz="1800" b="1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_2"/>
              <p:cNvSpPr>
                <a:spLocks noChangeArrowheads="1"/>
              </p:cNvSpPr>
              <p:nvPr/>
            </p:nvSpPr>
            <p:spPr bwMode="auto">
              <a:xfrm>
                <a:off x="3412660" y="2599351"/>
                <a:ext cx="2356342" cy="1688720"/>
              </a:xfrm>
              <a:prstGeom prst="roundRect">
                <a:avLst>
                  <a:gd name="adj" fmla="val 2618"/>
                </a:avLst>
              </a:prstGeom>
              <a:solidFill>
                <a:schemeClr val="bg1"/>
              </a:soli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1" algn="ctr"/>
                <a:endParaRPr lang="en-US" sz="1800" dirty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8" name="Text_2"/>
            <p:cNvSpPr>
              <a:spLocks noChangeArrowheads="1"/>
            </p:cNvSpPr>
            <p:nvPr/>
          </p:nvSpPr>
          <p:spPr bwMode="auto">
            <a:xfrm>
              <a:off x="2417339" y="4073013"/>
              <a:ext cx="1976347" cy="962128"/>
            </a:xfrm>
            <a:prstGeom prst="roundRect">
              <a:avLst>
                <a:gd name="adj" fmla="val 9467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marL="0" lvl="1" algn="ctr">
                <a:spcBef>
                  <a:spcPts val="0"/>
                </a:spcBef>
              </a:pPr>
              <a:r>
                <a:rPr lang="en-US" sz="1800" dirty="0">
                  <a:solidFill>
                    <a:srgbClr val="FFFFFF"/>
                  </a:solidFill>
                  <a:latin typeface="Arial" pitchFamily="34" charset="0"/>
                  <a:cs typeface="Arial" charset="0"/>
                </a:rPr>
                <a:t>High rate of new </a:t>
              </a:r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  <a:cs typeface="Arial" charset="0"/>
                </a:rPr>
                <a:t>sessions</a:t>
              </a:r>
              <a:endParaRPr lang="en-US" sz="1800" dirty="0">
                <a:solidFill>
                  <a:srgbClr val="FFFFFF"/>
                </a:solidFill>
                <a:latin typeface="Arial" pitchFamily="34" charset="0"/>
                <a:cs typeface="Arial" charset="0"/>
              </a:endParaRPr>
            </a:p>
          </p:txBody>
        </p:sp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5224" y="2698630"/>
              <a:ext cx="558392" cy="107877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702166" y="1244349"/>
            <a:ext cx="1977770" cy="3766643"/>
            <a:chOff x="4703256" y="1268499"/>
            <a:chExt cx="1977770" cy="3766643"/>
          </a:xfrm>
        </p:grpSpPr>
        <p:grpSp>
          <p:nvGrpSpPr>
            <p:cNvPr id="25" name="Group 24"/>
            <p:cNvGrpSpPr/>
            <p:nvPr/>
          </p:nvGrpSpPr>
          <p:grpSpPr>
            <a:xfrm>
              <a:off x="4703256" y="1268499"/>
              <a:ext cx="1945255" cy="2720747"/>
              <a:chOff x="6344746" y="1299307"/>
              <a:chExt cx="2356342" cy="2988764"/>
            </a:xfrm>
          </p:grpSpPr>
          <p:sp>
            <p:nvSpPr>
              <p:cNvPr id="26" name="Rounded Rectangle 18"/>
              <p:cNvSpPr>
                <a:spLocks noChangeArrowheads="1"/>
              </p:cNvSpPr>
              <p:nvPr/>
            </p:nvSpPr>
            <p:spPr bwMode="auto">
              <a:xfrm>
                <a:off x="6344746" y="1299307"/>
                <a:ext cx="2356342" cy="1206871"/>
              </a:xfrm>
              <a:prstGeom prst="roundRect">
                <a:avLst>
                  <a:gd name="adj" fmla="val 8650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rIns="91440" anchor="ctr"/>
              <a:lstStyle/>
              <a:p>
                <a:pPr marL="0" lvl="1" algn="ctr"/>
                <a:r>
                  <a:rPr lang="en-US" sz="1800" b="1" dirty="0" smtClean="0">
                    <a:solidFill>
                      <a:srgbClr val="4E4E4E"/>
                    </a:solidFill>
                    <a:latin typeface="Arial" pitchFamily="34" charset="0"/>
                  </a:rPr>
                  <a:t>Application</a:t>
                </a:r>
                <a:endParaRPr lang="en-US" sz="1800" b="1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sp>
            <p:nvSpPr>
              <p:cNvPr id="30" name="Text_2"/>
              <p:cNvSpPr>
                <a:spLocks noChangeArrowheads="1"/>
              </p:cNvSpPr>
              <p:nvPr/>
            </p:nvSpPr>
            <p:spPr bwMode="auto">
              <a:xfrm>
                <a:off x="6344746" y="2599351"/>
                <a:ext cx="2356342" cy="1688720"/>
              </a:xfrm>
              <a:prstGeom prst="roundRect">
                <a:avLst>
                  <a:gd name="adj" fmla="val 2618"/>
                </a:avLst>
              </a:prstGeom>
              <a:solidFill>
                <a:schemeClr val="bg1"/>
              </a:soli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1" algn="ctr"/>
                <a:endParaRPr lang="en-US" sz="1800" dirty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52" name="Text_2"/>
            <p:cNvSpPr>
              <a:spLocks noChangeArrowheads="1"/>
            </p:cNvSpPr>
            <p:nvPr/>
          </p:nvSpPr>
          <p:spPr bwMode="auto">
            <a:xfrm>
              <a:off x="4703256" y="4071161"/>
              <a:ext cx="1977770" cy="963981"/>
            </a:xfrm>
            <a:prstGeom prst="roundRect">
              <a:avLst>
                <a:gd name="adj" fmla="val 9481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lvl="0" algn="ctr" defTabSz="814388">
                <a:lnSpc>
                  <a:spcPts val="2160"/>
                </a:lnSpc>
                <a:spcBef>
                  <a:spcPts val="1200"/>
                </a:spcBef>
                <a:buClr>
                  <a:srgbClr val="FFFFFF"/>
                </a:buClr>
                <a:buSzPct val="96000"/>
              </a:pPr>
              <a:r>
                <a:rPr lang="en-US" sz="18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Web / DNS connection-based </a:t>
              </a:r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attacks</a:t>
              </a:r>
              <a:endPara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72" b="89577" l="3659" r="965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39353" y="2622292"/>
              <a:ext cx="1705576" cy="1260137"/>
            </a:xfrm>
            <a:prstGeom prst="rect">
              <a:avLst/>
            </a:prstGeom>
            <a:ln w="190500" cap="sq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948532" y="1244349"/>
            <a:ext cx="1977770" cy="3790792"/>
            <a:chOff x="6976242" y="1244349"/>
            <a:chExt cx="1977770" cy="3790792"/>
          </a:xfrm>
        </p:grpSpPr>
        <p:grpSp>
          <p:nvGrpSpPr>
            <p:cNvPr id="96" name="Group 95"/>
            <p:cNvGrpSpPr/>
            <p:nvPr/>
          </p:nvGrpSpPr>
          <p:grpSpPr>
            <a:xfrm>
              <a:off x="6976242" y="1244349"/>
              <a:ext cx="1945255" cy="2744896"/>
              <a:chOff x="6344746" y="1299307"/>
              <a:chExt cx="2356342" cy="3015290"/>
            </a:xfrm>
          </p:grpSpPr>
          <p:sp>
            <p:nvSpPr>
              <p:cNvPr id="97" name="Rounded Rectangle 18"/>
              <p:cNvSpPr>
                <a:spLocks noChangeArrowheads="1"/>
              </p:cNvSpPr>
              <p:nvPr/>
            </p:nvSpPr>
            <p:spPr bwMode="auto">
              <a:xfrm>
                <a:off x="6344746" y="1299307"/>
                <a:ext cx="2356342" cy="1206871"/>
              </a:xfrm>
              <a:prstGeom prst="roundRect">
                <a:avLst>
                  <a:gd name="adj" fmla="val 8650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rIns="91440" anchor="ctr"/>
              <a:lstStyle/>
              <a:p>
                <a:pPr marL="0" lvl="1" algn="ctr"/>
                <a:r>
                  <a:rPr lang="en-US" sz="1800" b="1" dirty="0">
                    <a:solidFill>
                      <a:schemeClr val="tx1"/>
                    </a:solidFill>
                    <a:latin typeface="Arial" pitchFamily="34" charset="0"/>
                  </a:rPr>
                  <a:t>Low &amp; Slow Attacks</a:t>
                </a:r>
                <a:endParaRPr lang="en-US" sz="1800" b="1" dirty="0">
                  <a:solidFill>
                    <a:srgbClr val="4E4E4E"/>
                  </a:solidFill>
                  <a:latin typeface="Arial" pitchFamily="34" charset="0"/>
                </a:endParaRPr>
              </a:p>
            </p:txBody>
          </p:sp>
          <p:sp>
            <p:nvSpPr>
              <p:cNvPr id="99" name="Text_2"/>
              <p:cNvSpPr>
                <a:spLocks noChangeArrowheads="1"/>
              </p:cNvSpPr>
              <p:nvPr/>
            </p:nvSpPr>
            <p:spPr bwMode="auto">
              <a:xfrm>
                <a:off x="6344746" y="2599351"/>
                <a:ext cx="2356342" cy="1715246"/>
              </a:xfrm>
              <a:prstGeom prst="roundRect">
                <a:avLst>
                  <a:gd name="adj" fmla="val 2618"/>
                </a:avLst>
              </a:prstGeom>
              <a:solidFill>
                <a:schemeClr val="bg1"/>
              </a:solidFill>
              <a:ln w="19050">
                <a:solidFill>
                  <a:schemeClr val="tx1">
                    <a:lumMod val="60000"/>
                    <a:lumOff val="40000"/>
                  </a:schemeClr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38100" h="38100" prst="softRound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1" algn="ctr"/>
                <a:endParaRPr lang="en-US" sz="1800" dirty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02" name="Text_2"/>
            <p:cNvSpPr>
              <a:spLocks noChangeArrowheads="1"/>
            </p:cNvSpPr>
            <p:nvPr/>
          </p:nvSpPr>
          <p:spPr bwMode="auto">
            <a:xfrm>
              <a:off x="6976242" y="4073013"/>
              <a:ext cx="1977770" cy="962128"/>
            </a:xfrm>
            <a:prstGeom prst="roundRect">
              <a:avLst>
                <a:gd name="adj" fmla="val 9467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lvl="0" algn="ctr" defTabSz="814388">
                <a:lnSpc>
                  <a:spcPts val="2160"/>
                </a:lnSpc>
                <a:spcBef>
                  <a:spcPts val="1200"/>
                </a:spcBef>
                <a:buClr>
                  <a:srgbClr val="FFFFFF"/>
                </a:buClr>
                <a:buSzPct val="96000"/>
              </a:pPr>
              <a:r>
                <a:rPr lang="en-US" sz="18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Advanced attack </a:t>
              </a:r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techniques</a:t>
              </a:r>
              <a:endPara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54" name="Picture 10" descr="Siren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9066" y="2562132"/>
              <a:ext cx="1752122" cy="1237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73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" y="0"/>
            <a:ext cx="6967538" cy="914400"/>
          </a:xfrm>
        </p:spPr>
        <p:txBody>
          <a:bodyPr/>
          <a:lstStyle/>
          <a:p>
            <a:r>
              <a:rPr lang="en-US" dirty="0" err="1" smtClean="0"/>
              <a:t>DDoS</a:t>
            </a:r>
            <a:r>
              <a:rPr lang="en-US" dirty="0" smtClean="0"/>
              <a:t> Protector Product Line</a:t>
            </a:r>
            <a:endParaRPr lang="en-US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99" y="1116026"/>
            <a:ext cx="2587375" cy="6988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623" y="2743462"/>
            <a:ext cx="2661668" cy="1067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077175" y="1019505"/>
            <a:ext cx="4572000" cy="1153418"/>
            <a:chOff x="4267199" y="1019505"/>
            <a:chExt cx="4572000" cy="1153418"/>
          </a:xfrm>
        </p:grpSpPr>
        <p:sp>
          <p:nvSpPr>
            <p:cNvPr id="14" name="Pentagon 13"/>
            <p:cNvSpPr/>
            <p:nvPr/>
          </p:nvSpPr>
          <p:spPr bwMode="auto">
            <a:xfrm rot="10800000">
              <a:off x="4267199" y="1019505"/>
              <a:ext cx="4572000" cy="1153418"/>
            </a:xfrm>
            <a:prstGeom prst="homePlate">
              <a:avLst/>
            </a:prstGeom>
            <a:gradFill flip="none" rotWithShape="0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3200000"/>
              </a:lightRig>
            </a:scene3d>
            <a:sp3d>
              <a:bevelT w="63500" h="25400"/>
              <a:bevelB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54144" y="1075385"/>
              <a:ext cx="3932656" cy="107721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C000"/>
                  </a:solidFill>
                </a:rPr>
                <a:t>Enterprise Grade</a:t>
              </a:r>
              <a:endParaRPr lang="en-US" sz="1600" b="1" dirty="0">
                <a:solidFill>
                  <a:srgbClr val="FFC000"/>
                </a:solidFill>
              </a:endParaRPr>
            </a:p>
            <a:p>
              <a:pPr marL="225425" indent="-225425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Up to 3 Gbps throughput </a:t>
              </a:r>
            </a:p>
            <a:p>
              <a:pPr marL="225425" indent="-225425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2M </a:t>
              </a:r>
              <a:r>
                <a:rPr lang="en-US" sz="1600" dirty="0">
                  <a:solidFill>
                    <a:srgbClr val="FFFFFF"/>
                  </a:solidFill>
                </a:rPr>
                <a:t>c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oncurrent sessions </a:t>
              </a:r>
            </a:p>
            <a:p>
              <a:pPr marL="225425" indent="-225425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en-US" sz="1600" dirty="0" smtClean="0">
                  <a:solidFill>
                    <a:srgbClr val="FFFFFF"/>
                  </a:solidFill>
                </a:rPr>
                <a:t>1 Mpps max. DDoS flood attack rate</a:t>
              </a:r>
              <a:endParaRPr lang="en-US" sz="1600" b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77174" y="2551093"/>
            <a:ext cx="4571999" cy="1153419"/>
            <a:chOff x="4267197" y="2285999"/>
            <a:chExt cx="4571999" cy="1153419"/>
          </a:xfrm>
        </p:grpSpPr>
        <p:sp>
          <p:nvSpPr>
            <p:cNvPr id="17" name="Pentagon 16"/>
            <p:cNvSpPr/>
            <p:nvPr/>
          </p:nvSpPr>
          <p:spPr bwMode="auto">
            <a:xfrm rot="10800000">
              <a:off x="4267197" y="2285999"/>
              <a:ext cx="4571999" cy="1153419"/>
            </a:xfrm>
            <a:prstGeom prst="homePlate">
              <a:avLst/>
            </a:prstGeom>
            <a:gradFill flip="none" rotWithShape="0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3200000"/>
              </a:lightRig>
            </a:scene3d>
            <a:sp3d>
              <a:bevelT w="63500" h="25400"/>
              <a:bevelB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4144" y="2321561"/>
              <a:ext cx="3932656" cy="107721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C000"/>
                  </a:solidFill>
                </a:rPr>
                <a:t>Datacenter Grade</a:t>
              </a:r>
              <a:endParaRPr lang="en-US" sz="1600" b="1" dirty="0">
                <a:solidFill>
                  <a:srgbClr val="FFC000"/>
                </a:solidFill>
              </a:endParaRPr>
            </a:p>
            <a:p>
              <a:pPr marL="225425" indent="-225425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en-US" sz="1600" dirty="0" smtClean="0">
                  <a:solidFill>
                    <a:srgbClr val="FFFFFF"/>
                  </a:solidFill>
                </a:rPr>
                <a:t>Up to 12 Gbps 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throughput </a:t>
              </a:r>
              <a:endParaRPr lang="en-US" sz="1600" b="0" dirty="0">
                <a:solidFill>
                  <a:srgbClr val="FFFFFF"/>
                </a:solidFill>
              </a:endParaRPr>
            </a:p>
            <a:p>
              <a:pPr marL="225425" indent="-225425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en-US" sz="1600" dirty="0" smtClean="0">
                  <a:solidFill>
                    <a:srgbClr val="FFFFFF"/>
                  </a:solidFill>
                </a:rPr>
                <a:t>4M </a:t>
              </a:r>
              <a:r>
                <a:rPr lang="en-US" sz="1600" dirty="0">
                  <a:solidFill>
                    <a:srgbClr val="FFFFFF"/>
                  </a:solidFill>
                </a:rPr>
                <a:t>concurrent </a:t>
              </a:r>
              <a:r>
                <a:rPr lang="en-US" sz="1600" dirty="0" smtClean="0">
                  <a:solidFill>
                    <a:srgbClr val="FFFFFF"/>
                  </a:solidFill>
                </a:rPr>
                <a:t>sessions</a:t>
              </a:r>
            </a:p>
            <a:p>
              <a:pPr marL="225425" indent="-225425">
                <a:buClr>
                  <a:schemeClr val="accent3"/>
                </a:buClr>
                <a:buFont typeface="Wingdings" pitchFamily="2" charset="2"/>
                <a:buChar char="§"/>
              </a:pPr>
              <a:r>
                <a:rPr lang="en-US" sz="1600" dirty="0" smtClean="0">
                  <a:solidFill>
                    <a:srgbClr val="FFFFFF"/>
                  </a:solidFill>
                </a:rPr>
                <a:t>10 </a:t>
              </a:r>
              <a:r>
                <a:rPr lang="en-US" sz="1600" dirty="0">
                  <a:solidFill>
                    <a:srgbClr val="FFFFFF"/>
                  </a:solidFill>
                </a:rPr>
                <a:t>Mpps max. DDoS flood attack </a:t>
              </a:r>
              <a:r>
                <a:rPr lang="en-US" sz="1600" dirty="0" smtClean="0">
                  <a:solidFill>
                    <a:srgbClr val="FFFFFF"/>
                  </a:solidFill>
                </a:rPr>
                <a:t>rate  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6623" y="4064001"/>
            <a:ext cx="7612696" cy="2067858"/>
            <a:chOff x="239200" y="1273631"/>
            <a:chExt cx="9054426" cy="2141922"/>
          </a:xfrm>
        </p:grpSpPr>
        <p:sp>
          <p:nvSpPr>
            <p:cNvPr id="30" name="Title"/>
            <p:cNvSpPr/>
            <p:nvPr/>
          </p:nvSpPr>
          <p:spPr bwMode="auto">
            <a:xfrm>
              <a:off x="239200" y="1273631"/>
              <a:ext cx="9054426" cy="2141922"/>
            </a:xfrm>
            <a:prstGeom prst="roundRect">
              <a:avLst>
                <a:gd name="adj" fmla="val 10026"/>
              </a:avLst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737360" tIns="91440" rIns="91440" bIns="91440" anchor="ctr"/>
            <a:lstStyle/>
            <a:p>
              <a:pPr marL="342900" indent="-342900">
                <a:lnSpc>
                  <a:spcPct val="150000"/>
                </a:lnSpc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rgbClr val="FFFFFF"/>
                  </a:solidFill>
                </a:rPr>
                <a:t>7 models to choose from </a:t>
              </a:r>
            </a:p>
            <a:p>
              <a:pPr marL="342900" indent="-342900">
                <a:lnSpc>
                  <a:spcPct val="150000"/>
                </a:lnSpc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rgbClr val="FFFFFF"/>
                  </a:solidFill>
                </a:rPr>
                <a:t>1GbE copper and 10GbE fiber connections </a:t>
              </a:r>
            </a:p>
            <a:p>
              <a:pPr marL="342900" indent="-342900">
                <a:lnSpc>
                  <a:spcPct val="150000"/>
                </a:lnSpc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rgbClr val="FFFFFF"/>
                  </a:solidFill>
                </a:rPr>
                <a:t>Low latency</a:t>
              </a:r>
            </a:p>
          </p:txBody>
        </p:sp>
        <p:pic>
          <p:nvPicPr>
            <p:cNvPr id="31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90" t="-7490" r="-7490" b="-7490"/>
            <a:stretch/>
          </p:blipFill>
          <p:spPr bwMode="auto">
            <a:xfrm>
              <a:off x="693405" y="1527810"/>
              <a:ext cx="1595164" cy="1632925"/>
            </a:xfrm>
            <a:prstGeom prst="roundRect">
              <a:avLst>
                <a:gd name="adj" fmla="val 5620"/>
              </a:avLst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</p:pic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48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5154" y="1320912"/>
            <a:ext cx="1302638" cy="20842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Security Appliances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934200" y="3331868"/>
            <a:ext cx="2217420" cy="3107032"/>
            <a:chOff x="6934200" y="3331868"/>
            <a:chExt cx="2217420" cy="3107032"/>
          </a:xfrm>
        </p:grpSpPr>
        <p:sp>
          <p:nvSpPr>
            <p:cNvPr id="41" name="Right Triangle 83"/>
            <p:cNvSpPr>
              <a:spLocks noChangeArrowheads="1"/>
            </p:cNvSpPr>
            <p:nvPr/>
          </p:nvSpPr>
          <p:spPr bwMode="auto">
            <a:xfrm flipH="1">
              <a:off x="6997700" y="3331868"/>
              <a:ext cx="2153920" cy="3107032"/>
            </a:xfrm>
            <a:custGeom>
              <a:avLst/>
              <a:gdLst>
                <a:gd name="connsiteX0" fmla="*/ 0 w 7696200"/>
                <a:gd name="connsiteY0" fmla="*/ 3351997 h 3351997"/>
                <a:gd name="connsiteX1" fmla="*/ 0 w 7696200"/>
                <a:gd name="connsiteY1" fmla="*/ 0 h 3351997"/>
                <a:gd name="connsiteX2" fmla="*/ 7696200 w 7696200"/>
                <a:gd name="connsiteY2" fmla="*/ 3351997 h 3351997"/>
                <a:gd name="connsiteX3" fmla="*/ 0 w 7696200"/>
                <a:gd name="connsiteY3" fmla="*/ 3351997 h 3351997"/>
                <a:gd name="connsiteX0" fmla="*/ 0 w 7696200"/>
                <a:gd name="connsiteY0" fmla="*/ 3351997 h 3351997"/>
                <a:gd name="connsiteX1" fmla="*/ 0 w 7696200"/>
                <a:gd name="connsiteY1" fmla="*/ 0 h 3351997"/>
                <a:gd name="connsiteX2" fmla="*/ 2152650 w 7696200"/>
                <a:gd name="connsiteY2" fmla="*/ 936452 h 3351997"/>
                <a:gd name="connsiteX3" fmla="*/ 7696200 w 7696200"/>
                <a:gd name="connsiteY3" fmla="*/ 3351997 h 3351997"/>
                <a:gd name="connsiteX4" fmla="*/ 0 w 7696200"/>
                <a:gd name="connsiteY4" fmla="*/ 3351997 h 3351997"/>
                <a:gd name="connsiteX0" fmla="*/ 0 w 7696200"/>
                <a:gd name="connsiteY0" fmla="*/ 3351997 h 3351997"/>
                <a:gd name="connsiteX1" fmla="*/ 0 w 7696200"/>
                <a:gd name="connsiteY1" fmla="*/ 0 h 3351997"/>
                <a:gd name="connsiteX2" fmla="*/ 2146300 w 7696200"/>
                <a:gd name="connsiteY2" fmla="*/ 968202 h 3351997"/>
                <a:gd name="connsiteX3" fmla="*/ 7696200 w 7696200"/>
                <a:gd name="connsiteY3" fmla="*/ 3351997 h 3351997"/>
                <a:gd name="connsiteX4" fmla="*/ 0 w 7696200"/>
                <a:gd name="connsiteY4" fmla="*/ 3351997 h 3351997"/>
                <a:gd name="connsiteX0" fmla="*/ 0 w 4737100"/>
                <a:gd name="connsiteY0" fmla="*/ 3351997 h 3351997"/>
                <a:gd name="connsiteX1" fmla="*/ 0 w 4737100"/>
                <a:gd name="connsiteY1" fmla="*/ 0 h 3351997"/>
                <a:gd name="connsiteX2" fmla="*/ 2146300 w 4737100"/>
                <a:gd name="connsiteY2" fmla="*/ 968202 h 3351997"/>
                <a:gd name="connsiteX3" fmla="*/ 4737100 w 4737100"/>
                <a:gd name="connsiteY3" fmla="*/ 3351997 h 3351997"/>
                <a:gd name="connsiteX4" fmla="*/ 0 w 4737100"/>
                <a:gd name="connsiteY4" fmla="*/ 3351997 h 3351997"/>
                <a:gd name="connsiteX0" fmla="*/ 0 w 2146300"/>
                <a:gd name="connsiteY0" fmla="*/ 3351997 h 3351997"/>
                <a:gd name="connsiteX1" fmla="*/ 0 w 2146300"/>
                <a:gd name="connsiteY1" fmla="*/ 0 h 3351997"/>
                <a:gd name="connsiteX2" fmla="*/ 2146300 w 2146300"/>
                <a:gd name="connsiteY2" fmla="*/ 968202 h 3351997"/>
                <a:gd name="connsiteX3" fmla="*/ 2139950 w 2146300"/>
                <a:gd name="connsiteY3" fmla="*/ 3351997 h 3351997"/>
                <a:gd name="connsiteX4" fmla="*/ 0 w 2146300"/>
                <a:gd name="connsiteY4" fmla="*/ 3351997 h 3351997"/>
                <a:gd name="connsiteX0" fmla="*/ 0 w 2146300"/>
                <a:gd name="connsiteY0" fmla="*/ 3351997 h 3755857"/>
                <a:gd name="connsiteX1" fmla="*/ 0 w 2146300"/>
                <a:gd name="connsiteY1" fmla="*/ 0 h 3755857"/>
                <a:gd name="connsiteX2" fmla="*/ 2146300 w 2146300"/>
                <a:gd name="connsiteY2" fmla="*/ 968202 h 3755857"/>
                <a:gd name="connsiteX3" fmla="*/ 2139950 w 2146300"/>
                <a:gd name="connsiteY3" fmla="*/ 3755857 h 3755857"/>
                <a:gd name="connsiteX4" fmla="*/ 0 w 2146300"/>
                <a:gd name="connsiteY4" fmla="*/ 3351997 h 3755857"/>
                <a:gd name="connsiteX0" fmla="*/ 0 w 2153920"/>
                <a:gd name="connsiteY0" fmla="*/ 3771097 h 3771097"/>
                <a:gd name="connsiteX1" fmla="*/ 7620 w 2153920"/>
                <a:gd name="connsiteY1" fmla="*/ 0 h 3771097"/>
                <a:gd name="connsiteX2" fmla="*/ 2153920 w 2153920"/>
                <a:gd name="connsiteY2" fmla="*/ 968202 h 3771097"/>
                <a:gd name="connsiteX3" fmla="*/ 2147570 w 2153920"/>
                <a:gd name="connsiteY3" fmla="*/ 3755857 h 3771097"/>
                <a:gd name="connsiteX4" fmla="*/ 0 w 2153920"/>
                <a:gd name="connsiteY4" fmla="*/ 3771097 h 3771097"/>
                <a:gd name="connsiteX0" fmla="*/ 0 w 2153920"/>
                <a:gd name="connsiteY0" fmla="*/ 3771097 h 3771097"/>
                <a:gd name="connsiteX1" fmla="*/ 7620 w 2153920"/>
                <a:gd name="connsiteY1" fmla="*/ 0 h 3771097"/>
                <a:gd name="connsiteX2" fmla="*/ 2153920 w 2153920"/>
                <a:gd name="connsiteY2" fmla="*/ 968202 h 3771097"/>
                <a:gd name="connsiteX3" fmla="*/ 2147570 w 2153920"/>
                <a:gd name="connsiteY3" fmla="*/ 3763477 h 3771097"/>
                <a:gd name="connsiteX4" fmla="*/ 0 w 2153920"/>
                <a:gd name="connsiteY4" fmla="*/ 3771097 h 377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3920" h="3771097">
                  <a:moveTo>
                    <a:pt x="0" y="3771097"/>
                  </a:moveTo>
                  <a:lnTo>
                    <a:pt x="7620" y="0"/>
                  </a:lnTo>
                  <a:lnTo>
                    <a:pt x="2153920" y="968202"/>
                  </a:lnTo>
                  <a:cubicBezTo>
                    <a:pt x="2151803" y="1762800"/>
                    <a:pt x="2149687" y="2968879"/>
                    <a:pt x="2147570" y="3763477"/>
                  </a:cubicBezTo>
                  <a:lnTo>
                    <a:pt x="0" y="377109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lIns="228600" rIns="228600" anchor="ctr"/>
            <a:lstStyle/>
            <a:p>
              <a:pPr marL="342900" indent="-342900" algn="ctr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None/>
              </a:pPr>
              <a:endParaRPr lang="en-US" dirty="0"/>
            </a:p>
          </p:txBody>
        </p:sp>
        <p:sp>
          <p:nvSpPr>
            <p:cNvPr id="39" name="TextBox 92"/>
            <p:cNvSpPr txBox="1">
              <a:spLocks noChangeArrowheads="1"/>
            </p:cNvSpPr>
            <p:nvPr/>
          </p:nvSpPr>
          <p:spPr bwMode="auto">
            <a:xfrm>
              <a:off x="6934200" y="4572000"/>
              <a:ext cx="22057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800" i="1" dirty="0" smtClean="0">
                  <a:solidFill>
                    <a:schemeClr val="bg1"/>
                  </a:solidFill>
                </a:rPr>
                <a:t>Ultra</a:t>
              </a:r>
              <a:r>
                <a:rPr lang="en-US" sz="1800" dirty="0" smtClean="0">
                  <a:solidFill>
                    <a:schemeClr val="bg1"/>
                  </a:solidFill>
                </a:rPr>
                <a:t> High-End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08194" y="4122728"/>
            <a:ext cx="2402206" cy="2316172"/>
            <a:chOff x="4603433" y="4136550"/>
            <a:chExt cx="2402206" cy="2302350"/>
          </a:xfrm>
        </p:grpSpPr>
        <p:sp>
          <p:nvSpPr>
            <p:cNvPr id="42" name="Right Triangle 84"/>
            <p:cNvSpPr>
              <a:spLocks noChangeArrowheads="1"/>
            </p:cNvSpPr>
            <p:nvPr/>
          </p:nvSpPr>
          <p:spPr bwMode="auto">
            <a:xfrm flipH="1">
              <a:off x="4603433" y="4136550"/>
              <a:ext cx="2402206" cy="2302350"/>
            </a:xfrm>
            <a:custGeom>
              <a:avLst/>
              <a:gdLst>
                <a:gd name="connsiteX0" fmla="*/ 0 w 7920038"/>
                <a:gd name="connsiteY0" fmla="*/ 2389132 h 2389132"/>
                <a:gd name="connsiteX1" fmla="*/ 0 w 7920038"/>
                <a:gd name="connsiteY1" fmla="*/ 0 h 2389132"/>
                <a:gd name="connsiteX2" fmla="*/ 7920038 w 7920038"/>
                <a:gd name="connsiteY2" fmla="*/ 2389132 h 2389132"/>
                <a:gd name="connsiteX3" fmla="*/ 0 w 7920038"/>
                <a:gd name="connsiteY3" fmla="*/ 2389132 h 2389132"/>
                <a:gd name="connsiteX0" fmla="*/ 0 w 7920038"/>
                <a:gd name="connsiteY0" fmla="*/ 2389132 h 2389132"/>
                <a:gd name="connsiteX1" fmla="*/ 0 w 7920038"/>
                <a:gd name="connsiteY1" fmla="*/ 0 h 2389132"/>
                <a:gd name="connsiteX2" fmla="*/ 2408238 w 7920038"/>
                <a:gd name="connsiteY2" fmla="*/ 726062 h 2389132"/>
                <a:gd name="connsiteX3" fmla="*/ 7920038 w 7920038"/>
                <a:gd name="connsiteY3" fmla="*/ 2389132 h 2389132"/>
                <a:gd name="connsiteX4" fmla="*/ 0 w 7920038"/>
                <a:gd name="connsiteY4" fmla="*/ 2389132 h 2389132"/>
                <a:gd name="connsiteX0" fmla="*/ 0 w 7920038"/>
                <a:gd name="connsiteY0" fmla="*/ 2389132 h 2389132"/>
                <a:gd name="connsiteX1" fmla="*/ 0 w 7920038"/>
                <a:gd name="connsiteY1" fmla="*/ 0 h 2389132"/>
                <a:gd name="connsiteX2" fmla="*/ 2398713 w 7920038"/>
                <a:gd name="connsiteY2" fmla="*/ 738762 h 2389132"/>
                <a:gd name="connsiteX3" fmla="*/ 7920038 w 7920038"/>
                <a:gd name="connsiteY3" fmla="*/ 2389132 h 2389132"/>
                <a:gd name="connsiteX4" fmla="*/ 0 w 7920038"/>
                <a:gd name="connsiteY4" fmla="*/ 2389132 h 2389132"/>
                <a:gd name="connsiteX0" fmla="*/ 0 w 5932488"/>
                <a:gd name="connsiteY0" fmla="*/ 2389132 h 2389132"/>
                <a:gd name="connsiteX1" fmla="*/ 0 w 5932488"/>
                <a:gd name="connsiteY1" fmla="*/ 0 h 2389132"/>
                <a:gd name="connsiteX2" fmla="*/ 2398713 w 5932488"/>
                <a:gd name="connsiteY2" fmla="*/ 738762 h 2389132"/>
                <a:gd name="connsiteX3" fmla="*/ 5932488 w 5932488"/>
                <a:gd name="connsiteY3" fmla="*/ 2389132 h 2389132"/>
                <a:gd name="connsiteX4" fmla="*/ 0 w 5932488"/>
                <a:gd name="connsiteY4" fmla="*/ 2389132 h 2389132"/>
                <a:gd name="connsiteX0" fmla="*/ 0 w 4313238"/>
                <a:gd name="connsiteY0" fmla="*/ 2389132 h 2389132"/>
                <a:gd name="connsiteX1" fmla="*/ 0 w 4313238"/>
                <a:gd name="connsiteY1" fmla="*/ 0 h 2389132"/>
                <a:gd name="connsiteX2" fmla="*/ 2398713 w 4313238"/>
                <a:gd name="connsiteY2" fmla="*/ 738762 h 2389132"/>
                <a:gd name="connsiteX3" fmla="*/ 4313238 w 4313238"/>
                <a:gd name="connsiteY3" fmla="*/ 2385957 h 2389132"/>
                <a:gd name="connsiteX4" fmla="*/ 0 w 4313238"/>
                <a:gd name="connsiteY4" fmla="*/ 2389132 h 2389132"/>
                <a:gd name="connsiteX0" fmla="*/ 0 w 2405063"/>
                <a:gd name="connsiteY0" fmla="*/ 2389132 h 2389132"/>
                <a:gd name="connsiteX1" fmla="*/ 0 w 2405063"/>
                <a:gd name="connsiteY1" fmla="*/ 0 h 2389132"/>
                <a:gd name="connsiteX2" fmla="*/ 2398713 w 2405063"/>
                <a:gd name="connsiteY2" fmla="*/ 738762 h 2389132"/>
                <a:gd name="connsiteX3" fmla="*/ 2405063 w 2405063"/>
                <a:gd name="connsiteY3" fmla="*/ 2389132 h 2389132"/>
                <a:gd name="connsiteX4" fmla="*/ 0 w 2405063"/>
                <a:gd name="connsiteY4" fmla="*/ 2389132 h 2389132"/>
                <a:gd name="connsiteX0" fmla="*/ 0 w 2408622"/>
                <a:gd name="connsiteY0" fmla="*/ 2389132 h 2389132"/>
                <a:gd name="connsiteX1" fmla="*/ 0 w 2408622"/>
                <a:gd name="connsiteY1" fmla="*/ 0 h 2389132"/>
                <a:gd name="connsiteX2" fmla="*/ 2408238 w 2408622"/>
                <a:gd name="connsiteY2" fmla="*/ 738762 h 2389132"/>
                <a:gd name="connsiteX3" fmla="*/ 2405063 w 2408622"/>
                <a:gd name="connsiteY3" fmla="*/ 2389132 h 2389132"/>
                <a:gd name="connsiteX4" fmla="*/ 0 w 2408622"/>
                <a:gd name="connsiteY4" fmla="*/ 2389132 h 2389132"/>
                <a:gd name="connsiteX0" fmla="*/ 0 w 2409826"/>
                <a:gd name="connsiteY0" fmla="*/ 2389132 h 2389132"/>
                <a:gd name="connsiteX1" fmla="*/ 0 w 2409826"/>
                <a:gd name="connsiteY1" fmla="*/ 0 h 2389132"/>
                <a:gd name="connsiteX2" fmla="*/ 2408238 w 2409826"/>
                <a:gd name="connsiteY2" fmla="*/ 738762 h 2389132"/>
                <a:gd name="connsiteX3" fmla="*/ 2409826 w 2409826"/>
                <a:gd name="connsiteY3" fmla="*/ 2389132 h 2389132"/>
                <a:gd name="connsiteX4" fmla="*/ 0 w 2409826"/>
                <a:gd name="connsiteY4" fmla="*/ 2389132 h 2389132"/>
                <a:gd name="connsiteX0" fmla="*/ 0 w 2409826"/>
                <a:gd name="connsiteY0" fmla="*/ 2808232 h 2808232"/>
                <a:gd name="connsiteX1" fmla="*/ 0 w 2409826"/>
                <a:gd name="connsiteY1" fmla="*/ 0 h 2808232"/>
                <a:gd name="connsiteX2" fmla="*/ 2408238 w 2409826"/>
                <a:gd name="connsiteY2" fmla="*/ 738762 h 2808232"/>
                <a:gd name="connsiteX3" fmla="*/ 2409826 w 2409826"/>
                <a:gd name="connsiteY3" fmla="*/ 2389132 h 2808232"/>
                <a:gd name="connsiteX4" fmla="*/ 0 w 2409826"/>
                <a:gd name="connsiteY4" fmla="*/ 2808232 h 2808232"/>
                <a:gd name="connsiteX0" fmla="*/ 0 w 2408527"/>
                <a:gd name="connsiteY0" fmla="*/ 2808232 h 2808232"/>
                <a:gd name="connsiteX1" fmla="*/ 0 w 2408527"/>
                <a:gd name="connsiteY1" fmla="*/ 0 h 2808232"/>
                <a:gd name="connsiteX2" fmla="*/ 2408238 w 2408527"/>
                <a:gd name="connsiteY2" fmla="*/ 738762 h 2808232"/>
                <a:gd name="connsiteX3" fmla="*/ 2402206 w 2408527"/>
                <a:gd name="connsiteY3" fmla="*/ 2808232 h 2808232"/>
                <a:gd name="connsiteX4" fmla="*/ 0 w 2408527"/>
                <a:gd name="connsiteY4" fmla="*/ 2808232 h 2808232"/>
                <a:gd name="connsiteX0" fmla="*/ 0 w 2408527"/>
                <a:gd name="connsiteY0" fmla="*/ 2808232 h 2808232"/>
                <a:gd name="connsiteX1" fmla="*/ 0 w 2408527"/>
                <a:gd name="connsiteY1" fmla="*/ 0 h 2808232"/>
                <a:gd name="connsiteX2" fmla="*/ 2408238 w 2408527"/>
                <a:gd name="connsiteY2" fmla="*/ 738762 h 2808232"/>
                <a:gd name="connsiteX3" fmla="*/ 2402206 w 2408527"/>
                <a:gd name="connsiteY3" fmla="*/ 2801882 h 2808232"/>
                <a:gd name="connsiteX4" fmla="*/ 0 w 2408527"/>
                <a:gd name="connsiteY4" fmla="*/ 2808232 h 2808232"/>
                <a:gd name="connsiteX0" fmla="*/ 0 w 2402538"/>
                <a:gd name="connsiteY0" fmla="*/ 2808232 h 2808232"/>
                <a:gd name="connsiteX1" fmla="*/ 0 w 2402538"/>
                <a:gd name="connsiteY1" fmla="*/ 0 h 2808232"/>
                <a:gd name="connsiteX2" fmla="*/ 2401888 w 2402538"/>
                <a:gd name="connsiteY2" fmla="*/ 732412 h 2808232"/>
                <a:gd name="connsiteX3" fmla="*/ 2402206 w 2402538"/>
                <a:gd name="connsiteY3" fmla="*/ 2801882 h 2808232"/>
                <a:gd name="connsiteX4" fmla="*/ 0 w 2402538"/>
                <a:gd name="connsiteY4" fmla="*/ 2808232 h 2808232"/>
                <a:gd name="connsiteX0" fmla="*/ 0 w 2402206"/>
                <a:gd name="connsiteY0" fmla="*/ 2808232 h 2808232"/>
                <a:gd name="connsiteX1" fmla="*/ 0 w 2402206"/>
                <a:gd name="connsiteY1" fmla="*/ 0 h 2808232"/>
                <a:gd name="connsiteX2" fmla="*/ 2395538 w 2402206"/>
                <a:gd name="connsiteY2" fmla="*/ 732412 h 2808232"/>
                <a:gd name="connsiteX3" fmla="*/ 2402206 w 2402206"/>
                <a:gd name="connsiteY3" fmla="*/ 2801882 h 2808232"/>
                <a:gd name="connsiteX4" fmla="*/ 0 w 2402206"/>
                <a:gd name="connsiteY4" fmla="*/ 2808232 h 2808232"/>
                <a:gd name="connsiteX0" fmla="*/ 0 w 2402206"/>
                <a:gd name="connsiteY0" fmla="*/ 2808232 h 2808232"/>
                <a:gd name="connsiteX1" fmla="*/ 0 w 2402206"/>
                <a:gd name="connsiteY1" fmla="*/ 0 h 2808232"/>
                <a:gd name="connsiteX2" fmla="*/ 2395538 w 2402206"/>
                <a:gd name="connsiteY2" fmla="*/ 738762 h 2808232"/>
                <a:gd name="connsiteX3" fmla="*/ 2402206 w 2402206"/>
                <a:gd name="connsiteY3" fmla="*/ 2801882 h 2808232"/>
                <a:gd name="connsiteX4" fmla="*/ 0 w 2402206"/>
                <a:gd name="connsiteY4" fmla="*/ 2808232 h 2808232"/>
                <a:gd name="connsiteX0" fmla="*/ 0 w 2402206"/>
                <a:gd name="connsiteY0" fmla="*/ 2795532 h 2801882"/>
                <a:gd name="connsiteX1" fmla="*/ 0 w 2402206"/>
                <a:gd name="connsiteY1" fmla="*/ 0 h 2801882"/>
                <a:gd name="connsiteX2" fmla="*/ 2395538 w 2402206"/>
                <a:gd name="connsiteY2" fmla="*/ 738762 h 2801882"/>
                <a:gd name="connsiteX3" fmla="*/ 2402206 w 2402206"/>
                <a:gd name="connsiteY3" fmla="*/ 2801882 h 2801882"/>
                <a:gd name="connsiteX4" fmla="*/ 0 w 2402206"/>
                <a:gd name="connsiteY4" fmla="*/ 2795532 h 2801882"/>
                <a:gd name="connsiteX0" fmla="*/ 0 w 2402206"/>
                <a:gd name="connsiteY0" fmla="*/ 2808232 h 2808232"/>
                <a:gd name="connsiteX1" fmla="*/ 0 w 2402206"/>
                <a:gd name="connsiteY1" fmla="*/ 0 h 2808232"/>
                <a:gd name="connsiteX2" fmla="*/ 2395538 w 2402206"/>
                <a:gd name="connsiteY2" fmla="*/ 738762 h 2808232"/>
                <a:gd name="connsiteX3" fmla="*/ 2402206 w 2402206"/>
                <a:gd name="connsiteY3" fmla="*/ 2801882 h 2808232"/>
                <a:gd name="connsiteX4" fmla="*/ 0 w 2402206"/>
                <a:gd name="connsiteY4" fmla="*/ 2808232 h 2808232"/>
                <a:gd name="connsiteX0" fmla="*/ 0 w 2402206"/>
                <a:gd name="connsiteY0" fmla="*/ 2801882 h 2801882"/>
                <a:gd name="connsiteX1" fmla="*/ 0 w 2402206"/>
                <a:gd name="connsiteY1" fmla="*/ 0 h 2801882"/>
                <a:gd name="connsiteX2" fmla="*/ 2395538 w 2402206"/>
                <a:gd name="connsiteY2" fmla="*/ 738762 h 2801882"/>
                <a:gd name="connsiteX3" fmla="*/ 2402206 w 2402206"/>
                <a:gd name="connsiteY3" fmla="*/ 2801882 h 2801882"/>
                <a:gd name="connsiteX4" fmla="*/ 0 w 2402206"/>
                <a:gd name="connsiteY4" fmla="*/ 2801882 h 2801882"/>
                <a:gd name="connsiteX0" fmla="*/ 0 w 2402206"/>
                <a:gd name="connsiteY0" fmla="*/ 2801882 h 2808232"/>
                <a:gd name="connsiteX1" fmla="*/ 0 w 2402206"/>
                <a:gd name="connsiteY1" fmla="*/ 0 h 2808232"/>
                <a:gd name="connsiteX2" fmla="*/ 2395538 w 2402206"/>
                <a:gd name="connsiteY2" fmla="*/ 738762 h 2808232"/>
                <a:gd name="connsiteX3" fmla="*/ 2402206 w 2402206"/>
                <a:gd name="connsiteY3" fmla="*/ 2808232 h 2808232"/>
                <a:gd name="connsiteX4" fmla="*/ 0 w 2402206"/>
                <a:gd name="connsiteY4" fmla="*/ 2801882 h 280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2206" h="2808232">
                  <a:moveTo>
                    <a:pt x="0" y="2801882"/>
                  </a:moveTo>
                  <a:lnTo>
                    <a:pt x="0" y="0"/>
                  </a:lnTo>
                  <a:lnTo>
                    <a:pt x="2395538" y="738762"/>
                  </a:lnTo>
                  <a:cubicBezTo>
                    <a:pt x="2397655" y="1288885"/>
                    <a:pt x="2400089" y="2258109"/>
                    <a:pt x="2402206" y="2808232"/>
                  </a:cubicBezTo>
                  <a:lnTo>
                    <a:pt x="0" y="280188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28600" rIns="228600" anchor="ctr"/>
            <a:lstStyle/>
            <a:p>
              <a:pPr marL="342900" indent="-3429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None/>
              </a:pPr>
              <a:endParaRPr lang="en-US" dirty="0"/>
            </a:p>
          </p:txBody>
        </p:sp>
        <p:sp>
          <p:nvSpPr>
            <p:cNvPr id="43" name="TextBox 92"/>
            <p:cNvSpPr txBox="1">
              <a:spLocks noChangeArrowheads="1"/>
            </p:cNvSpPr>
            <p:nvPr/>
          </p:nvSpPr>
          <p:spPr bwMode="auto">
            <a:xfrm>
              <a:off x="4728461" y="5014249"/>
              <a:ext cx="22057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800" i="1" dirty="0" smtClean="0">
                  <a:solidFill>
                    <a:schemeClr val="bg1"/>
                  </a:solidFill>
                </a:rPr>
                <a:t>Datacenter Grade</a:t>
              </a:r>
              <a:endParaRPr lang="en-US" sz="18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47886" y="4743450"/>
            <a:ext cx="2268564" cy="1695450"/>
            <a:chOff x="2347886" y="4743450"/>
            <a:chExt cx="2259357" cy="1695450"/>
          </a:xfrm>
        </p:grpSpPr>
        <p:sp>
          <p:nvSpPr>
            <p:cNvPr id="47" name="Right Triangle 85"/>
            <p:cNvSpPr>
              <a:spLocks noChangeArrowheads="1"/>
            </p:cNvSpPr>
            <p:nvPr/>
          </p:nvSpPr>
          <p:spPr bwMode="auto">
            <a:xfrm flipH="1">
              <a:off x="2347886" y="4743450"/>
              <a:ext cx="2259357" cy="1695450"/>
            </a:xfrm>
            <a:custGeom>
              <a:avLst/>
              <a:gdLst>
                <a:gd name="connsiteX0" fmla="*/ 0 w 5986324"/>
                <a:gd name="connsiteY0" fmla="*/ 1645893 h 1645893"/>
                <a:gd name="connsiteX1" fmla="*/ 0 w 5986324"/>
                <a:gd name="connsiteY1" fmla="*/ 0 h 1645893"/>
                <a:gd name="connsiteX2" fmla="*/ 5986324 w 5986324"/>
                <a:gd name="connsiteY2" fmla="*/ 1645893 h 1645893"/>
                <a:gd name="connsiteX3" fmla="*/ 0 w 5986324"/>
                <a:gd name="connsiteY3" fmla="*/ 1645893 h 1645893"/>
                <a:gd name="connsiteX0" fmla="*/ 0 w 3649524"/>
                <a:gd name="connsiteY0" fmla="*/ 1645893 h 1645893"/>
                <a:gd name="connsiteX1" fmla="*/ 0 w 3649524"/>
                <a:gd name="connsiteY1" fmla="*/ 0 h 1645893"/>
                <a:gd name="connsiteX2" fmla="*/ 3649524 w 3649524"/>
                <a:gd name="connsiteY2" fmla="*/ 1645893 h 1645893"/>
                <a:gd name="connsiteX3" fmla="*/ 0 w 3649524"/>
                <a:gd name="connsiteY3" fmla="*/ 1645893 h 1645893"/>
                <a:gd name="connsiteX0" fmla="*/ 0 w 2246174"/>
                <a:gd name="connsiteY0" fmla="*/ 1645893 h 1645893"/>
                <a:gd name="connsiteX1" fmla="*/ 0 w 2246174"/>
                <a:gd name="connsiteY1" fmla="*/ 0 h 1645893"/>
                <a:gd name="connsiteX2" fmla="*/ 2246174 w 2246174"/>
                <a:gd name="connsiteY2" fmla="*/ 1645893 h 1645893"/>
                <a:gd name="connsiteX3" fmla="*/ 0 w 2246174"/>
                <a:gd name="connsiteY3" fmla="*/ 1645893 h 1645893"/>
                <a:gd name="connsiteX0" fmla="*/ 0 w 2246174"/>
                <a:gd name="connsiteY0" fmla="*/ 1645893 h 1645893"/>
                <a:gd name="connsiteX1" fmla="*/ 0 w 2246174"/>
                <a:gd name="connsiteY1" fmla="*/ 0 h 1645893"/>
                <a:gd name="connsiteX2" fmla="*/ 1603086 w 2246174"/>
                <a:gd name="connsiteY2" fmla="*/ 1173448 h 1645893"/>
                <a:gd name="connsiteX3" fmla="*/ 2246174 w 2246174"/>
                <a:gd name="connsiteY3" fmla="*/ 1645893 h 1645893"/>
                <a:gd name="connsiteX4" fmla="*/ 0 w 2246174"/>
                <a:gd name="connsiteY4" fmla="*/ 1645893 h 1645893"/>
                <a:gd name="connsiteX0" fmla="*/ 0 w 2246174"/>
                <a:gd name="connsiteY0" fmla="*/ 1645893 h 1645893"/>
                <a:gd name="connsiteX1" fmla="*/ 0 w 2246174"/>
                <a:gd name="connsiteY1" fmla="*/ 0 h 1645893"/>
                <a:gd name="connsiteX2" fmla="*/ 2244436 w 2246174"/>
                <a:gd name="connsiteY2" fmla="*/ 620998 h 1645893"/>
                <a:gd name="connsiteX3" fmla="*/ 2246174 w 2246174"/>
                <a:gd name="connsiteY3" fmla="*/ 1645893 h 1645893"/>
                <a:gd name="connsiteX4" fmla="*/ 0 w 2246174"/>
                <a:gd name="connsiteY4" fmla="*/ 1645893 h 1645893"/>
                <a:gd name="connsiteX0" fmla="*/ 0 w 2246174"/>
                <a:gd name="connsiteY0" fmla="*/ 1645893 h 1645893"/>
                <a:gd name="connsiteX1" fmla="*/ 0 w 2246174"/>
                <a:gd name="connsiteY1" fmla="*/ 0 h 1645893"/>
                <a:gd name="connsiteX2" fmla="*/ 2244436 w 2246174"/>
                <a:gd name="connsiteY2" fmla="*/ 617823 h 1645893"/>
                <a:gd name="connsiteX3" fmla="*/ 2246174 w 2246174"/>
                <a:gd name="connsiteY3" fmla="*/ 1645893 h 1645893"/>
                <a:gd name="connsiteX4" fmla="*/ 0 w 2246174"/>
                <a:gd name="connsiteY4" fmla="*/ 1645893 h 1645893"/>
                <a:gd name="connsiteX0" fmla="*/ 0 w 2246174"/>
                <a:gd name="connsiteY0" fmla="*/ 1645893 h 1645893"/>
                <a:gd name="connsiteX1" fmla="*/ 0 w 2246174"/>
                <a:gd name="connsiteY1" fmla="*/ 0 h 1645893"/>
                <a:gd name="connsiteX2" fmla="*/ 2244436 w 2246174"/>
                <a:gd name="connsiteY2" fmla="*/ 614648 h 1645893"/>
                <a:gd name="connsiteX3" fmla="*/ 2246174 w 2246174"/>
                <a:gd name="connsiteY3" fmla="*/ 1645893 h 1645893"/>
                <a:gd name="connsiteX4" fmla="*/ 0 w 2246174"/>
                <a:gd name="connsiteY4" fmla="*/ 1645893 h 1645893"/>
                <a:gd name="connsiteX0" fmla="*/ 0 w 2246174"/>
                <a:gd name="connsiteY0" fmla="*/ 1645893 h 1645893"/>
                <a:gd name="connsiteX1" fmla="*/ 0 w 2246174"/>
                <a:gd name="connsiteY1" fmla="*/ 0 h 1645893"/>
                <a:gd name="connsiteX2" fmla="*/ 2244436 w 2246174"/>
                <a:gd name="connsiteY2" fmla="*/ 614648 h 1645893"/>
                <a:gd name="connsiteX3" fmla="*/ 2246174 w 2246174"/>
                <a:gd name="connsiteY3" fmla="*/ 1645893 h 1645893"/>
                <a:gd name="connsiteX4" fmla="*/ 0 w 2246174"/>
                <a:gd name="connsiteY4" fmla="*/ 1645893 h 1645893"/>
                <a:gd name="connsiteX0" fmla="*/ 0 w 2250826"/>
                <a:gd name="connsiteY0" fmla="*/ 1645893 h 1645893"/>
                <a:gd name="connsiteX1" fmla="*/ 0 w 2250826"/>
                <a:gd name="connsiteY1" fmla="*/ 0 h 1645893"/>
                <a:gd name="connsiteX2" fmla="*/ 2250786 w 2250826"/>
                <a:gd name="connsiteY2" fmla="*/ 611473 h 1645893"/>
                <a:gd name="connsiteX3" fmla="*/ 2246174 w 2250826"/>
                <a:gd name="connsiteY3" fmla="*/ 1645893 h 1645893"/>
                <a:gd name="connsiteX4" fmla="*/ 0 w 2250826"/>
                <a:gd name="connsiteY4" fmla="*/ 1645893 h 1645893"/>
                <a:gd name="connsiteX0" fmla="*/ 0 w 2247695"/>
                <a:gd name="connsiteY0" fmla="*/ 1645893 h 1645893"/>
                <a:gd name="connsiteX1" fmla="*/ 0 w 2247695"/>
                <a:gd name="connsiteY1" fmla="*/ 0 h 1645893"/>
                <a:gd name="connsiteX2" fmla="*/ 2247611 w 2247695"/>
                <a:gd name="connsiteY2" fmla="*/ 614648 h 1645893"/>
                <a:gd name="connsiteX3" fmla="*/ 2246174 w 2247695"/>
                <a:gd name="connsiteY3" fmla="*/ 1645893 h 1645893"/>
                <a:gd name="connsiteX4" fmla="*/ 0 w 2247695"/>
                <a:gd name="connsiteY4" fmla="*/ 1645893 h 1645893"/>
                <a:gd name="connsiteX0" fmla="*/ 0 w 2250936"/>
                <a:gd name="connsiteY0" fmla="*/ 1645893 h 1645893"/>
                <a:gd name="connsiteX1" fmla="*/ 0 w 2250936"/>
                <a:gd name="connsiteY1" fmla="*/ 0 h 1645893"/>
                <a:gd name="connsiteX2" fmla="*/ 2247611 w 2250936"/>
                <a:gd name="connsiteY2" fmla="*/ 614648 h 1645893"/>
                <a:gd name="connsiteX3" fmla="*/ 2250936 w 2250936"/>
                <a:gd name="connsiteY3" fmla="*/ 1645893 h 1645893"/>
                <a:gd name="connsiteX4" fmla="*/ 0 w 2250936"/>
                <a:gd name="connsiteY4" fmla="*/ 1645893 h 1645893"/>
                <a:gd name="connsiteX0" fmla="*/ 0 w 2252457"/>
                <a:gd name="connsiteY0" fmla="*/ 1645893 h 1645893"/>
                <a:gd name="connsiteX1" fmla="*/ 0 w 2252457"/>
                <a:gd name="connsiteY1" fmla="*/ 0 h 1645893"/>
                <a:gd name="connsiteX2" fmla="*/ 2252373 w 2252457"/>
                <a:gd name="connsiteY2" fmla="*/ 614648 h 1645893"/>
                <a:gd name="connsiteX3" fmla="*/ 2250936 w 2252457"/>
                <a:gd name="connsiteY3" fmla="*/ 1645893 h 1645893"/>
                <a:gd name="connsiteX4" fmla="*/ 0 w 2252457"/>
                <a:gd name="connsiteY4" fmla="*/ 1645893 h 1645893"/>
                <a:gd name="connsiteX0" fmla="*/ 0 w 2252457"/>
                <a:gd name="connsiteY0" fmla="*/ 2072613 h 2072613"/>
                <a:gd name="connsiteX1" fmla="*/ 0 w 2252457"/>
                <a:gd name="connsiteY1" fmla="*/ 0 h 2072613"/>
                <a:gd name="connsiteX2" fmla="*/ 2252373 w 2252457"/>
                <a:gd name="connsiteY2" fmla="*/ 614648 h 2072613"/>
                <a:gd name="connsiteX3" fmla="*/ 2250936 w 2252457"/>
                <a:gd name="connsiteY3" fmla="*/ 1645893 h 2072613"/>
                <a:gd name="connsiteX4" fmla="*/ 0 w 2252457"/>
                <a:gd name="connsiteY4" fmla="*/ 2072613 h 2072613"/>
                <a:gd name="connsiteX0" fmla="*/ 0 w 2252396"/>
                <a:gd name="connsiteY0" fmla="*/ 2072613 h 2072613"/>
                <a:gd name="connsiteX1" fmla="*/ 0 w 2252396"/>
                <a:gd name="connsiteY1" fmla="*/ 0 h 2072613"/>
                <a:gd name="connsiteX2" fmla="*/ 2252373 w 2252396"/>
                <a:gd name="connsiteY2" fmla="*/ 614648 h 2072613"/>
                <a:gd name="connsiteX3" fmla="*/ 2243316 w 2252396"/>
                <a:gd name="connsiteY3" fmla="*/ 2072613 h 2072613"/>
                <a:gd name="connsiteX4" fmla="*/ 0 w 2252396"/>
                <a:gd name="connsiteY4" fmla="*/ 2072613 h 2072613"/>
                <a:gd name="connsiteX0" fmla="*/ 7620 w 2252396"/>
                <a:gd name="connsiteY0" fmla="*/ 2064993 h 2072613"/>
                <a:gd name="connsiteX1" fmla="*/ 0 w 2252396"/>
                <a:gd name="connsiteY1" fmla="*/ 0 h 2072613"/>
                <a:gd name="connsiteX2" fmla="*/ 2252373 w 2252396"/>
                <a:gd name="connsiteY2" fmla="*/ 614648 h 2072613"/>
                <a:gd name="connsiteX3" fmla="*/ 2243316 w 2252396"/>
                <a:gd name="connsiteY3" fmla="*/ 2072613 h 2072613"/>
                <a:gd name="connsiteX4" fmla="*/ 7620 w 2252396"/>
                <a:gd name="connsiteY4" fmla="*/ 2064993 h 2072613"/>
                <a:gd name="connsiteX0" fmla="*/ 7620 w 2252396"/>
                <a:gd name="connsiteY0" fmla="*/ 2057373 h 2072613"/>
                <a:gd name="connsiteX1" fmla="*/ 0 w 2252396"/>
                <a:gd name="connsiteY1" fmla="*/ 0 h 2072613"/>
                <a:gd name="connsiteX2" fmla="*/ 2252373 w 2252396"/>
                <a:gd name="connsiteY2" fmla="*/ 614648 h 2072613"/>
                <a:gd name="connsiteX3" fmla="*/ 2243316 w 2252396"/>
                <a:gd name="connsiteY3" fmla="*/ 2072613 h 2072613"/>
                <a:gd name="connsiteX4" fmla="*/ 7620 w 2252396"/>
                <a:gd name="connsiteY4" fmla="*/ 2057373 h 2072613"/>
                <a:gd name="connsiteX0" fmla="*/ 7620 w 2252396"/>
                <a:gd name="connsiteY0" fmla="*/ 2057373 h 2064993"/>
                <a:gd name="connsiteX1" fmla="*/ 0 w 2252396"/>
                <a:gd name="connsiteY1" fmla="*/ 0 h 2064993"/>
                <a:gd name="connsiteX2" fmla="*/ 2252373 w 2252396"/>
                <a:gd name="connsiteY2" fmla="*/ 614648 h 2064993"/>
                <a:gd name="connsiteX3" fmla="*/ 2243316 w 2252396"/>
                <a:gd name="connsiteY3" fmla="*/ 2064993 h 2064993"/>
                <a:gd name="connsiteX4" fmla="*/ 7620 w 2252396"/>
                <a:gd name="connsiteY4" fmla="*/ 2057373 h 2064993"/>
                <a:gd name="connsiteX0" fmla="*/ 0 w 2252396"/>
                <a:gd name="connsiteY0" fmla="*/ 2049753 h 2064993"/>
                <a:gd name="connsiteX1" fmla="*/ 0 w 2252396"/>
                <a:gd name="connsiteY1" fmla="*/ 0 h 2064993"/>
                <a:gd name="connsiteX2" fmla="*/ 2252373 w 2252396"/>
                <a:gd name="connsiteY2" fmla="*/ 614648 h 2064993"/>
                <a:gd name="connsiteX3" fmla="*/ 2243316 w 2252396"/>
                <a:gd name="connsiteY3" fmla="*/ 2064993 h 2064993"/>
                <a:gd name="connsiteX4" fmla="*/ 0 w 2252396"/>
                <a:gd name="connsiteY4" fmla="*/ 2049753 h 2064993"/>
                <a:gd name="connsiteX0" fmla="*/ 0 w 2260016"/>
                <a:gd name="connsiteY0" fmla="*/ 2057373 h 2064993"/>
                <a:gd name="connsiteX1" fmla="*/ 7620 w 2260016"/>
                <a:gd name="connsiteY1" fmla="*/ 0 h 2064993"/>
                <a:gd name="connsiteX2" fmla="*/ 2259993 w 2260016"/>
                <a:gd name="connsiteY2" fmla="*/ 614648 h 2064993"/>
                <a:gd name="connsiteX3" fmla="*/ 2250936 w 2260016"/>
                <a:gd name="connsiteY3" fmla="*/ 2064993 h 2064993"/>
                <a:gd name="connsiteX4" fmla="*/ 0 w 2260016"/>
                <a:gd name="connsiteY4" fmla="*/ 2057373 h 2064993"/>
                <a:gd name="connsiteX0" fmla="*/ 0 w 2252396"/>
                <a:gd name="connsiteY0" fmla="*/ 2057373 h 2064993"/>
                <a:gd name="connsiteX1" fmla="*/ 0 w 2252396"/>
                <a:gd name="connsiteY1" fmla="*/ 0 h 2064993"/>
                <a:gd name="connsiteX2" fmla="*/ 2252373 w 2252396"/>
                <a:gd name="connsiteY2" fmla="*/ 614648 h 2064993"/>
                <a:gd name="connsiteX3" fmla="*/ 2243316 w 2252396"/>
                <a:gd name="connsiteY3" fmla="*/ 2064993 h 2064993"/>
                <a:gd name="connsiteX4" fmla="*/ 0 w 2252396"/>
                <a:gd name="connsiteY4" fmla="*/ 2057373 h 2064993"/>
                <a:gd name="connsiteX0" fmla="*/ 0 w 2258746"/>
                <a:gd name="connsiteY0" fmla="*/ 2063723 h 2064993"/>
                <a:gd name="connsiteX1" fmla="*/ 6350 w 2258746"/>
                <a:gd name="connsiteY1" fmla="*/ 0 h 2064993"/>
                <a:gd name="connsiteX2" fmla="*/ 2258723 w 2258746"/>
                <a:gd name="connsiteY2" fmla="*/ 614648 h 2064993"/>
                <a:gd name="connsiteX3" fmla="*/ 2249666 w 2258746"/>
                <a:gd name="connsiteY3" fmla="*/ 2064993 h 2064993"/>
                <a:gd name="connsiteX4" fmla="*/ 0 w 2258746"/>
                <a:gd name="connsiteY4" fmla="*/ 2063723 h 2064993"/>
                <a:gd name="connsiteX0" fmla="*/ 611 w 2259357"/>
                <a:gd name="connsiteY0" fmla="*/ 2063723 h 2064993"/>
                <a:gd name="connsiteX1" fmla="*/ 611 w 2259357"/>
                <a:gd name="connsiteY1" fmla="*/ 0 h 2064993"/>
                <a:gd name="connsiteX2" fmla="*/ 2259334 w 2259357"/>
                <a:gd name="connsiteY2" fmla="*/ 614648 h 2064993"/>
                <a:gd name="connsiteX3" fmla="*/ 2250277 w 2259357"/>
                <a:gd name="connsiteY3" fmla="*/ 2064993 h 2064993"/>
                <a:gd name="connsiteX4" fmla="*/ 611 w 2259357"/>
                <a:gd name="connsiteY4" fmla="*/ 2063723 h 206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357" h="2064993">
                  <a:moveTo>
                    <a:pt x="611" y="2063723"/>
                  </a:moveTo>
                  <a:cubicBezTo>
                    <a:pt x="2728" y="1375815"/>
                    <a:pt x="-1506" y="687908"/>
                    <a:pt x="611" y="0"/>
                  </a:cubicBezTo>
                  <a:lnTo>
                    <a:pt x="2259334" y="614648"/>
                  </a:lnTo>
                  <a:cubicBezTo>
                    <a:pt x="2259913" y="956280"/>
                    <a:pt x="2249698" y="1723361"/>
                    <a:pt x="2250277" y="2064993"/>
                  </a:cubicBezTo>
                  <a:lnTo>
                    <a:pt x="611" y="206372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28600" rIns="228600" anchor="ctr"/>
            <a:lstStyle/>
            <a:p>
              <a:pPr marL="342900" indent="-3429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None/>
              </a:pPr>
              <a:endParaRPr lang="en-US" dirty="0"/>
            </a:p>
          </p:txBody>
        </p:sp>
        <p:sp>
          <p:nvSpPr>
            <p:cNvPr id="44" name="TextBox 92"/>
            <p:cNvSpPr txBox="1">
              <a:spLocks noChangeArrowheads="1"/>
            </p:cNvSpPr>
            <p:nvPr/>
          </p:nvSpPr>
          <p:spPr bwMode="auto">
            <a:xfrm>
              <a:off x="2362200" y="5486400"/>
              <a:ext cx="22057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800" i="1" dirty="0" smtClean="0">
                  <a:solidFill>
                    <a:schemeClr val="bg1"/>
                  </a:solidFill>
                </a:rPr>
                <a:t>Enterprise Grade</a:t>
              </a:r>
              <a:endParaRPr lang="en-US" sz="18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3178" y="5245101"/>
            <a:ext cx="2390778" cy="1191326"/>
            <a:chOff x="-3178" y="5245100"/>
            <a:chExt cx="2363765" cy="1195069"/>
          </a:xfrm>
        </p:grpSpPr>
        <p:sp>
          <p:nvSpPr>
            <p:cNvPr id="48" name="Right Triangle 85"/>
            <p:cNvSpPr>
              <a:spLocks noChangeArrowheads="1"/>
            </p:cNvSpPr>
            <p:nvPr/>
          </p:nvSpPr>
          <p:spPr bwMode="auto">
            <a:xfrm flipH="1">
              <a:off x="-3178" y="5245100"/>
              <a:ext cx="2363765" cy="1195069"/>
            </a:xfrm>
            <a:custGeom>
              <a:avLst/>
              <a:gdLst>
                <a:gd name="connsiteX0" fmla="*/ 0 w 5860985"/>
                <a:gd name="connsiteY0" fmla="*/ 1032308 h 1032308"/>
                <a:gd name="connsiteX1" fmla="*/ 0 w 5860985"/>
                <a:gd name="connsiteY1" fmla="*/ 0 h 1032308"/>
                <a:gd name="connsiteX2" fmla="*/ 5860985 w 5860985"/>
                <a:gd name="connsiteY2" fmla="*/ 1032308 h 1032308"/>
                <a:gd name="connsiteX3" fmla="*/ 0 w 5860985"/>
                <a:gd name="connsiteY3" fmla="*/ 1032308 h 1032308"/>
                <a:gd name="connsiteX0" fmla="*/ 3175 w 5864160"/>
                <a:gd name="connsiteY0" fmla="*/ 1032308 h 1032308"/>
                <a:gd name="connsiteX1" fmla="*/ 0 w 5864160"/>
                <a:gd name="connsiteY1" fmla="*/ 0 h 1032308"/>
                <a:gd name="connsiteX2" fmla="*/ 5864160 w 5864160"/>
                <a:gd name="connsiteY2" fmla="*/ 1032308 h 1032308"/>
                <a:gd name="connsiteX3" fmla="*/ 3175 w 5864160"/>
                <a:gd name="connsiteY3" fmla="*/ 1032308 h 1032308"/>
                <a:gd name="connsiteX0" fmla="*/ 3175 w 5864160"/>
                <a:gd name="connsiteY0" fmla="*/ 1032308 h 1032308"/>
                <a:gd name="connsiteX1" fmla="*/ 0 w 5864160"/>
                <a:gd name="connsiteY1" fmla="*/ 0 h 1032308"/>
                <a:gd name="connsiteX2" fmla="*/ 2359205 w 5864160"/>
                <a:gd name="connsiteY2" fmla="*/ 413813 h 1032308"/>
                <a:gd name="connsiteX3" fmla="*/ 5864160 w 5864160"/>
                <a:gd name="connsiteY3" fmla="*/ 1032308 h 1032308"/>
                <a:gd name="connsiteX4" fmla="*/ 3175 w 5864160"/>
                <a:gd name="connsiteY4" fmla="*/ 1032308 h 1032308"/>
                <a:gd name="connsiteX0" fmla="*/ 3175 w 3940110"/>
                <a:gd name="connsiteY0" fmla="*/ 1032308 h 1032308"/>
                <a:gd name="connsiteX1" fmla="*/ 0 w 3940110"/>
                <a:gd name="connsiteY1" fmla="*/ 0 h 1032308"/>
                <a:gd name="connsiteX2" fmla="*/ 2359205 w 3940110"/>
                <a:gd name="connsiteY2" fmla="*/ 413813 h 1032308"/>
                <a:gd name="connsiteX3" fmla="*/ 3940110 w 3940110"/>
                <a:gd name="connsiteY3" fmla="*/ 1032308 h 1032308"/>
                <a:gd name="connsiteX4" fmla="*/ 3175 w 3940110"/>
                <a:gd name="connsiteY4" fmla="*/ 1032308 h 1032308"/>
                <a:gd name="connsiteX0" fmla="*/ 3175 w 2359205"/>
                <a:gd name="connsiteY0" fmla="*/ 1032308 h 1032308"/>
                <a:gd name="connsiteX1" fmla="*/ 0 w 2359205"/>
                <a:gd name="connsiteY1" fmla="*/ 0 h 1032308"/>
                <a:gd name="connsiteX2" fmla="*/ 2359205 w 2359205"/>
                <a:gd name="connsiteY2" fmla="*/ 413813 h 1032308"/>
                <a:gd name="connsiteX3" fmla="*/ 2358960 w 2359205"/>
                <a:gd name="connsiteY3" fmla="*/ 1032308 h 1032308"/>
                <a:gd name="connsiteX4" fmla="*/ 3175 w 2359205"/>
                <a:gd name="connsiteY4" fmla="*/ 1032308 h 1032308"/>
                <a:gd name="connsiteX0" fmla="*/ 3175 w 2359205"/>
                <a:gd name="connsiteY0" fmla="*/ 1466648 h 1466648"/>
                <a:gd name="connsiteX1" fmla="*/ 0 w 2359205"/>
                <a:gd name="connsiteY1" fmla="*/ 0 h 1466648"/>
                <a:gd name="connsiteX2" fmla="*/ 2359205 w 2359205"/>
                <a:gd name="connsiteY2" fmla="*/ 413813 h 1466648"/>
                <a:gd name="connsiteX3" fmla="*/ 2358960 w 2359205"/>
                <a:gd name="connsiteY3" fmla="*/ 1032308 h 1466648"/>
                <a:gd name="connsiteX4" fmla="*/ 3175 w 2359205"/>
                <a:gd name="connsiteY4" fmla="*/ 1466648 h 1466648"/>
                <a:gd name="connsiteX0" fmla="*/ 3175 w 2359205"/>
                <a:gd name="connsiteY0" fmla="*/ 1459028 h 1459028"/>
                <a:gd name="connsiteX1" fmla="*/ 0 w 2359205"/>
                <a:gd name="connsiteY1" fmla="*/ 0 h 1459028"/>
                <a:gd name="connsiteX2" fmla="*/ 2359205 w 2359205"/>
                <a:gd name="connsiteY2" fmla="*/ 413813 h 1459028"/>
                <a:gd name="connsiteX3" fmla="*/ 2358960 w 2359205"/>
                <a:gd name="connsiteY3" fmla="*/ 1032308 h 1459028"/>
                <a:gd name="connsiteX4" fmla="*/ 3175 w 2359205"/>
                <a:gd name="connsiteY4" fmla="*/ 1459028 h 1459028"/>
                <a:gd name="connsiteX0" fmla="*/ 3175 w 2359205"/>
                <a:gd name="connsiteY0" fmla="*/ 1459028 h 1459028"/>
                <a:gd name="connsiteX1" fmla="*/ 0 w 2359205"/>
                <a:gd name="connsiteY1" fmla="*/ 0 h 1459028"/>
                <a:gd name="connsiteX2" fmla="*/ 2359205 w 2359205"/>
                <a:gd name="connsiteY2" fmla="*/ 413813 h 1459028"/>
                <a:gd name="connsiteX3" fmla="*/ 2358960 w 2359205"/>
                <a:gd name="connsiteY3" fmla="*/ 1451408 h 1459028"/>
                <a:gd name="connsiteX4" fmla="*/ 3175 w 2359205"/>
                <a:gd name="connsiteY4" fmla="*/ 1459028 h 1459028"/>
                <a:gd name="connsiteX0" fmla="*/ 3175 w 2359205"/>
                <a:gd name="connsiteY0" fmla="*/ 1459028 h 1459028"/>
                <a:gd name="connsiteX1" fmla="*/ 0 w 2359205"/>
                <a:gd name="connsiteY1" fmla="*/ 0 h 1459028"/>
                <a:gd name="connsiteX2" fmla="*/ 2359205 w 2359205"/>
                <a:gd name="connsiteY2" fmla="*/ 413813 h 1459028"/>
                <a:gd name="connsiteX3" fmla="*/ 2358960 w 2359205"/>
                <a:gd name="connsiteY3" fmla="*/ 1451408 h 1459028"/>
                <a:gd name="connsiteX4" fmla="*/ 3175 w 2359205"/>
                <a:gd name="connsiteY4" fmla="*/ 1459028 h 1459028"/>
                <a:gd name="connsiteX0" fmla="*/ 115 w 2363765"/>
                <a:gd name="connsiteY0" fmla="*/ 1459028 h 1459028"/>
                <a:gd name="connsiteX1" fmla="*/ 4560 w 2363765"/>
                <a:gd name="connsiteY1" fmla="*/ 0 h 1459028"/>
                <a:gd name="connsiteX2" fmla="*/ 2363765 w 2363765"/>
                <a:gd name="connsiteY2" fmla="*/ 413813 h 1459028"/>
                <a:gd name="connsiteX3" fmla="*/ 2363520 w 2363765"/>
                <a:gd name="connsiteY3" fmla="*/ 1451408 h 1459028"/>
                <a:gd name="connsiteX4" fmla="*/ 115 w 2363765"/>
                <a:gd name="connsiteY4" fmla="*/ 1459028 h 1459028"/>
                <a:gd name="connsiteX0" fmla="*/ 115 w 2363765"/>
                <a:gd name="connsiteY0" fmla="*/ 1452678 h 1452678"/>
                <a:gd name="connsiteX1" fmla="*/ 4560 w 2363765"/>
                <a:gd name="connsiteY1" fmla="*/ 0 h 1452678"/>
                <a:gd name="connsiteX2" fmla="*/ 2363765 w 2363765"/>
                <a:gd name="connsiteY2" fmla="*/ 413813 h 1452678"/>
                <a:gd name="connsiteX3" fmla="*/ 2363520 w 2363765"/>
                <a:gd name="connsiteY3" fmla="*/ 1451408 h 1452678"/>
                <a:gd name="connsiteX4" fmla="*/ 115 w 2363765"/>
                <a:gd name="connsiteY4" fmla="*/ 1452678 h 145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3765" h="1452678">
                  <a:moveTo>
                    <a:pt x="115" y="1452678"/>
                  </a:moveTo>
                  <a:cubicBezTo>
                    <a:pt x="-943" y="1108575"/>
                    <a:pt x="5618" y="344103"/>
                    <a:pt x="4560" y="0"/>
                  </a:cubicBezTo>
                  <a:lnTo>
                    <a:pt x="2363765" y="413813"/>
                  </a:lnTo>
                  <a:cubicBezTo>
                    <a:pt x="2363683" y="619978"/>
                    <a:pt x="2363602" y="1245243"/>
                    <a:pt x="2363520" y="1451408"/>
                  </a:cubicBezTo>
                  <a:lnTo>
                    <a:pt x="115" y="145267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28600" rIns="228600" anchor="ctr"/>
            <a:lstStyle/>
            <a:p>
              <a:pPr marL="342900" indent="-3429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None/>
              </a:pPr>
              <a:endParaRPr lang="en-US" dirty="0"/>
            </a:p>
          </p:txBody>
        </p:sp>
        <p:sp>
          <p:nvSpPr>
            <p:cNvPr id="45" name="TextBox 92"/>
            <p:cNvSpPr txBox="1">
              <a:spLocks noChangeArrowheads="1"/>
            </p:cNvSpPr>
            <p:nvPr/>
          </p:nvSpPr>
          <p:spPr bwMode="auto">
            <a:xfrm>
              <a:off x="0" y="5678269"/>
              <a:ext cx="22057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800" i="1" dirty="0">
                  <a:solidFill>
                    <a:schemeClr val="bg1"/>
                  </a:solidFill>
                </a:rPr>
                <a:t>Small Office – Desktop</a:t>
              </a:r>
              <a:endParaRPr lang="en-US" sz="18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6044" y="1136302"/>
            <a:ext cx="6628876" cy="1849838"/>
            <a:chOff x="166044" y="1136302"/>
            <a:chExt cx="6628876" cy="1849838"/>
          </a:xfrm>
        </p:grpSpPr>
        <p:sp>
          <p:nvSpPr>
            <p:cNvPr id="50" name="Rounded Rectangle 18"/>
            <p:cNvSpPr>
              <a:spLocks noChangeArrowheads="1"/>
            </p:cNvSpPr>
            <p:nvPr/>
          </p:nvSpPr>
          <p:spPr bwMode="auto">
            <a:xfrm>
              <a:off x="166044" y="1136302"/>
              <a:ext cx="6628876" cy="1160125"/>
            </a:xfrm>
            <a:prstGeom prst="roundRect">
              <a:avLst>
                <a:gd name="adj" fmla="val 6640"/>
              </a:avLst>
            </a:prstGeom>
            <a:gradFill flip="none" rotWithShape="1">
              <a:gsLst>
                <a:gs pos="0">
                  <a:srgbClr val="245491">
                    <a:shade val="30000"/>
                    <a:satMod val="115000"/>
                  </a:srgbClr>
                </a:gs>
                <a:gs pos="50000">
                  <a:srgbClr val="245491">
                    <a:shade val="67500"/>
                    <a:satMod val="115000"/>
                  </a:srgbClr>
                </a:gs>
                <a:gs pos="100000">
                  <a:srgbClr val="245491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40" tIns="91440" rIns="91440" bIns="91440" anchor="ctr"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2800" dirty="0" smtClean="0">
                  <a:solidFill>
                    <a:srgbClr val="FFFFFF">
                      <a:lumMod val="95000"/>
                    </a:srgbClr>
                  </a:solidFill>
                </a:rPr>
                <a:t>New Models for the Entire Range</a:t>
              </a:r>
              <a:endParaRPr lang="en-US" sz="2800" dirty="0">
                <a:solidFill>
                  <a:srgbClr val="FFFFFF">
                    <a:lumMod val="95000"/>
                  </a:srgbClr>
                </a:solidFill>
              </a:endParaRPr>
            </a:p>
          </p:txBody>
        </p:sp>
        <p:pic>
          <p:nvPicPr>
            <p:cNvPr id="5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600" y="1905000"/>
              <a:ext cx="991660" cy="9160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91" y="2171985"/>
              <a:ext cx="748678" cy="4754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89" y="2797157"/>
              <a:ext cx="990882" cy="18898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495800" y="3276600"/>
            <a:ext cx="2262867" cy="1341861"/>
            <a:chOff x="4504631" y="2891714"/>
            <a:chExt cx="2262867" cy="1341861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24086" y="3496054"/>
              <a:ext cx="2243412" cy="7375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4504631" y="2891714"/>
              <a:ext cx="2055691" cy="63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600" dirty="0">
                  <a:solidFill>
                    <a:srgbClr val="0070C0"/>
                  </a:solidFill>
                  <a:latin typeface="Arial" charset="0"/>
                  <a:cs typeface="Times New Roman" pitchFamily="18" charset="0"/>
                </a:rPr>
                <a:t>12000 </a:t>
              </a:r>
              <a:r>
                <a:rPr lang="en-US" sz="1600" dirty="0" smtClean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Appliances</a:t>
              </a:r>
            </a:p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(3 Models)</a:t>
              </a:r>
              <a:endParaRPr lang="en-US" sz="1600" dirty="0">
                <a:solidFill>
                  <a:srgbClr val="4E4E4E"/>
                </a:solidFill>
                <a:latin typeface="Arial Black" pitchFamily="34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12840" y="3857627"/>
            <a:ext cx="2298728" cy="1095373"/>
            <a:chOff x="2190341" y="3705227"/>
            <a:chExt cx="2298728" cy="1095373"/>
          </a:xfrm>
        </p:grpSpPr>
        <p:pic>
          <p:nvPicPr>
            <p:cNvPr id="34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3616" y="4276805"/>
              <a:ext cx="2205453" cy="5237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21"/>
            <p:cNvSpPr txBox="1">
              <a:spLocks noChangeArrowheads="1"/>
            </p:cNvSpPr>
            <p:nvPr/>
          </p:nvSpPr>
          <p:spPr bwMode="auto">
            <a:xfrm>
              <a:off x="2190341" y="3705227"/>
              <a:ext cx="2295485" cy="42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988" tIns="41994" rIns="83988" bIns="41994"/>
            <a:lstStyle>
              <a:lvl1pPr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70C0"/>
                  </a:solidFill>
                  <a:latin typeface="Arial" charset="0"/>
                  <a:cs typeface="Times New Roman" pitchFamily="18" charset="0"/>
                </a:rPr>
                <a:t>4000 </a:t>
              </a:r>
              <a:r>
                <a:rPr lang="en-US" sz="1600" dirty="0" smtClean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Appliances</a:t>
              </a:r>
            </a:p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(4 Models)</a:t>
              </a:r>
              <a:endParaRPr lang="en-US" sz="1200" dirty="0">
                <a:solidFill>
                  <a:srgbClr val="3B3B3B"/>
                </a:solidFill>
                <a:latin typeface="Arial" charset="0"/>
                <a:cs typeface="Times New Roman" pitchFamily="18" charset="0"/>
              </a:endParaRPr>
            </a:p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endParaRPr lang="en-US" sz="1200" dirty="0">
                <a:solidFill>
                  <a:srgbClr val="3B3B3B"/>
                </a:solidFill>
                <a:latin typeface="Arial" charset="0"/>
                <a:cs typeface="Times New Roman" pitchFamily="18" charset="0"/>
              </a:endParaRPr>
            </a:p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Tx/>
                <a:buChar char="•"/>
              </a:pPr>
              <a:endParaRPr lang="en-US" sz="1200" dirty="0">
                <a:solidFill>
                  <a:srgbClr val="3B3B3B"/>
                </a:solidFill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76200" y="4572000"/>
            <a:ext cx="2295485" cy="838200"/>
            <a:chOff x="-88560" y="4594628"/>
            <a:chExt cx="2295485" cy="838200"/>
          </a:xfrm>
        </p:grpSpPr>
        <p:pic>
          <p:nvPicPr>
            <p:cNvPr id="37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201" y="4956468"/>
              <a:ext cx="1429082" cy="4763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-88560" y="4594628"/>
              <a:ext cx="2295485" cy="42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988" tIns="41994" rIns="83988" bIns="41994"/>
            <a:lstStyle>
              <a:lvl1pPr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defTabSz="839788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70C0"/>
                  </a:solidFill>
                  <a:latin typeface="Arial" charset="0"/>
                  <a:cs typeface="Times New Roman" pitchFamily="18" charset="0"/>
                </a:rPr>
                <a:t>2200 </a:t>
              </a:r>
              <a:r>
                <a:rPr lang="en-US" sz="1600" dirty="0" smtClean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Appliance</a:t>
              </a:r>
              <a:endParaRPr lang="en-US" sz="1200" dirty="0">
                <a:solidFill>
                  <a:srgbClr val="3B3B3B"/>
                </a:solidFill>
                <a:latin typeface="Arial" charset="0"/>
                <a:cs typeface="Times New Roman" pitchFamily="18" charset="0"/>
              </a:endParaRPr>
            </a:p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endParaRPr lang="en-US" sz="1200" dirty="0">
                <a:solidFill>
                  <a:srgbClr val="3B3B3B"/>
                </a:solidFill>
                <a:latin typeface="Arial" charset="0"/>
                <a:cs typeface="Times New Roman" pitchFamily="18" charset="0"/>
              </a:endParaRPr>
            </a:p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Tx/>
                <a:buChar char="•"/>
              </a:pPr>
              <a:endParaRPr lang="en-US" sz="1200" dirty="0">
                <a:solidFill>
                  <a:srgbClr val="3B3B3B"/>
                </a:solidFill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846790" y="762000"/>
            <a:ext cx="2297210" cy="2667000"/>
            <a:chOff x="6781690" y="78886"/>
            <a:chExt cx="2354364" cy="2674653"/>
          </a:xfrm>
        </p:grpSpPr>
        <p:sp>
          <p:nvSpPr>
            <p:cNvPr id="10" name="Rectangle 9"/>
            <p:cNvSpPr/>
            <p:nvPr/>
          </p:nvSpPr>
          <p:spPr>
            <a:xfrm>
              <a:off x="6850055" y="78886"/>
              <a:ext cx="2285999" cy="586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70C0"/>
                  </a:solidFill>
                </a:rPr>
                <a:t>61000 </a:t>
              </a:r>
              <a:r>
                <a:rPr lang="en-US" sz="1600" dirty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System</a:t>
              </a:r>
              <a:r>
                <a:rPr lang="en-US" sz="1600" dirty="0">
                  <a:solidFill>
                    <a:srgbClr val="0070C0"/>
                  </a:solidFill>
                </a:rPr>
                <a:t> </a:t>
              </a:r>
              <a:r>
                <a:rPr lang="en-US" sz="1600" dirty="0" smtClean="0">
                  <a:solidFill>
                    <a:srgbClr val="0070C0"/>
                  </a:solidFill>
                </a:rPr>
                <a:t> </a:t>
              </a:r>
              <a:r>
                <a:rPr lang="en-US" sz="1600" dirty="0" smtClean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&amp;</a:t>
              </a:r>
              <a:r>
                <a:rPr lang="en-US" sz="1600" dirty="0" smtClean="0">
                  <a:solidFill>
                    <a:srgbClr val="0070C0"/>
                  </a:solidFill>
                </a:rPr>
                <a:t> </a:t>
              </a:r>
            </a:p>
            <a:p>
              <a:pPr algn="ctr">
                <a:spcBef>
                  <a:spcPts val="0"/>
                </a:spcBef>
                <a:buClr>
                  <a:srgbClr val="000073"/>
                </a:buClr>
                <a:buSzPct val="65000"/>
              </a:pPr>
              <a:r>
                <a:rPr lang="en-US" sz="1600" dirty="0" smtClean="0">
                  <a:solidFill>
                    <a:srgbClr val="0070C0"/>
                  </a:solidFill>
                </a:rPr>
                <a:t>21000 </a:t>
              </a:r>
              <a:r>
                <a:rPr lang="en-US" sz="1600" dirty="0">
                  <a:solidFill>
                    <a:srgbClr val="4E4E4E"/>
                  </a:solidFill>
                  <a:latin typeface="Arial Black" pitchFamily="34" charset="0"/>
                  <a:cs typeface="Times New Roman" pitchFamily="18" charset="0"/>
                </a:rPr>
                <a:t>Appliance</a:t>
              </a:r>
              <a:r>
                <a:rPr lang="en-US" sz="1600" dirty="0">
                  <a:solidFill>
                    <a:srgbClr val="0070C0"/>
                  </a:solidFill>
                </a:rPr>
                <a:t> </a:t>
              </a:r>
            </a:p>
          </p:txBody>
        </p:sp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81690" y="1900280"/>
              <a:ext cx="2276268" cy="85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9691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51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Specifications</a:t>
            </a:r>
            <a:endParaRPr lang="en-US" dirty="0"/>
          </a:p>
        </p:txBody>
      </p:sp>
      <p:graphicFrame>
        <p:nvGraphicFramePr>
          <p:cNvPr id="14" name="Group 6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779522"/>
              </p:ext>
            </p:extLst>
          </p:nvPr>
        </p:nvGraphicFramePr>
        <p:xfrm>
          <a:off x="209863" y="1492402"/>
          <a:ext cx="8709288" cy="4706172"/>
        </p:xfrm>
        <a:graphic>
          <a:graphicData uri="http://schemas.openxmlformats.org/drawingml/2006/table">
            <a:tbl>
              <a:tblPr/>
              <a:tblGrid>
                <a:gridCol w="1620052"/>
                <a:gridCol w="1012748"/>
                <a:gridCol w="1012748"/>
                <a:gridCol w="1012748"/>
                <a:gridCol w="1012748"/>
                <a:gridCol w="1012748"/>
                <a:gridCol w="1012748"/>
                <a:gridCol w="1012748"/>
              </a:tblGrid>
              <a:tr h="594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00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Model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DP 506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DP 1006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DP 2006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DP 3006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DP 4412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DP 8412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DP 12412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02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Capacity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0.5Gbps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1Gbps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2Gbps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3Gbps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4GBps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8Gbps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12Gbps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2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Max Concurrent Sessions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Million 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 Million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</a:tr>
              <a:tr h="702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Max DDoS </a:t>
                      </a:r>
                      <a:b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Flood Attack Protection Rate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Million packets per second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 Million packets per second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9EE"/>
                    </a:solidFill>
                  </a:tcPr>
                </a:tc>
              </a:tr>
              <a:tr h="601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Latency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&lt;60 micro seconds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4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2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Real-Time Signatures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Detect and protect against attacks in less than 18 seconds</a:t>
                      </a: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53" y="1624708"/>
            <a:ext cx="1899920" cy="4844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01" y="1575435"/>
            <a:ext cx="1907222" cy="669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44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79341" y="1666266"/>
            <a:ext cx="7732884" cy="1600200"/>
            <a:chOff x="1179341" y="1513866"/>
            <a:chExt cx="7732884" cy="1600200"/>
          </a:xfrm>
        </p:grpSpPr>
        <p:sp>
          <p:nvSpPr>
            <p:cNvPr id="7" name="Freeform 6"/>
            <p:cNvSpPr/>
            <p:nvPr/>
          </p:nvSpPr>
          <p:spPr>
            <a:xfrm>
              <a:off x="1297001" y="1513866"/>
              <a:ext cx="7615224" cy="1600200"/>
            </a:xfrm>
            <a:custGeom>
              <a:avLst/>
              <a:gdLst>
                <a:gd name="connsiteX0" fmla="*/ 0 w 4641299"/>
                <a:gd name="connsiteY0" fmla="*/ 187087 h 1496698"/>
                <a:gd name="connsiteX1" fmla="*/ 3892950 w 4641299"/>
                <a:gd name="connsiteY1" fmla="*/ 187087 h 1496698"/>
                <a:gd name="connsiteX2" fmla="*/ 3892950 w 4641299"/>
                <a:gd name="connsiteY2" fmla="*/ 0 h 1496698"/>
                <a:gd name="connsiteX3" fmla="*/ 4641299 w 4641299"/>
                <a:gd name="connsiteY3" fmla="*/ 748349 h 1496698"/>
                <a:gd name="connsiteX4" fmla="*/ 3892950 w 4641299"/>
                <a:gd name="connsiteY4" fmla="*/ 1496698 h 1496698"/>
                <a:gd name="connsiteX5" fmla="*/ 3892950 w 4641299"/>
                <a:gd name="connsiteY5" fmla="*/ 1309611 h 1496698"/>
                <a:gd name="connsiteX6" fmla="*/ 0 w 4641299"/>
                <a:gd name="connsiteY6" fmla="*/ 1309611 h 1496698"/>
                <a:gd name="connsiteX7" fmla="*/ 0 w 4641299"/>
                <a:gd name="connsiteY7" fmla="*/ 187087 h 149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1299" h="1496698">
                  <a:moveTo>
                    <a:pt x="0" y="187087"/>
                  </a:moveTo>
                  <a:lnTo>
                    <a:pt x="3892950" y="187087"/>
                  </a:lnTo>
                  <a:lnTo>
                    <a:pt x="3892950" y="0"/>
                  </a:lnTo>
                  <a:lnTo>
                    <a:pt x="4641299" y="748349"/>
                  </a:lnTo>
                  <a:lnTo>
                    <a:pt x="3892950" y="1496698"/>
                  </a:lnTo>
                  <a:lnTo>
                    <a:pt x="3892950" y="1309611"/>
                  </a:lnTo>
                  <a:lnTo>
                    <a:pt x="0" y="1309611"/>
                  </a:lnTo>
                  <a:lnTo>
                    <a:pt x="0" y="18708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51760" tIns="278527" rIns="572057" bIns="197882" numCol="1" spcCol="1270" anchor="ctr" anchorCtr="0">
              <a:noAutofit/>
            </a:bodyPr>
            <a:lstStyle/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Start HTTP(S) Get </a:t>
              </a:r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Set fragment flag to slow server reply</a:t>
              </a:r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Keep connection alive </a:t>
              </a:r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Never complete request</a:t>
              </a:r>
            </a:p>
          </p:txBody>
        </p:sp>
        <p:sp>
          <p:nvSpPr>
            <p:cNvPr id="9" name="Pentagon 8"/>
            <p:cNvSpPr/>
            <p:nvPr/>
          </p:nvSpPr>
          <p:spPr>
            <a:xfrm>
              <a:off x="1179341" y="1808761"/>
              <a:ext cx="2524588" cy="1010410"/>
            </a:xfrm>
            <a:prstGeom prst="homePlate">
              <a:avLst/>
            </a:prstGeom>
            <a:gradFill flip="none" rotWithShape="1">
              <a:gsLst>
                <a:gs pos="0">
                  <a:schemeClr val="accent2">
                    <a:hueOff val="-13090994"/>
                    <a:satOff val="-12000"/>
                    <a:lumOff val="28433"/>
                    <a:shade val="30000"/>
                    <a:satMod val="115000"/>
                  </a:schemeClr>
                </a:gs>
                <a:gs pos="50000">
                  <a:schemeClr val="accent2">
                    <a:hueOff val="-13090994"/>
                    <a:satOff val="-12000"/>
                    <a:lumOff val="28433"/>
                    <a:shade val="67500"/>
                    <a:satMod val="115000"/>
                  </a:schemeClr>
                </a:gs>
                <a:gs pos="100000">
                  <a:schemeClr val="accent2">
                    <a:hueOff val="-13090994"/>
                    <a:satOff val="-12000"/>
                    <a:lumOff val="28433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090994"/>
                <a:satOff val="-12000"/>
                <a:lumOff val="28433"/>
                <a:alphaOff val="0"/>
              </a:schemeClr>
            </a:fillRef>
            <a:effectRef idx="0">
              <a:schemeClr val="accent2">
                <a:hueOff val="-13090994"/>
                <a:satOff val="-12000"/>
                <a:lumOff val="284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18288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/>
                <a:t>Partial HTTP </a:t>
              </a:r>
              <a:r>
                <a:rPr lang="en-US" sz="2000" b="1" dirty="0" smtClean="0"/>
                <a:t>Requests</a:t>
              </a:r>
              <a:endParaRPr lang="en-US" sz="20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75839" y="3289165"/>
            <a:ext cx="7736385" cy="1600200"/>
            <a:chOff x="1175839" y="3136765"/>
            <a:chExt cx="7736385" cy="1600200"/>
          </a:xfrm>
        </p:grpSpPr>
        <p:sp>
          <p:nvSpPr>
            <p:cNvPr id="10" name="Freeform 9"/>
            <p:cNvSpPr/>
            <p:nvPr/>
          </p:nvSpPr>
          <p:spPr>
            <a:xfrm>
              <a:off x="1295453" y="3136765"/>
              <a:ext cx="7616771" cy="1600200"/>
            </a:xfrm>
            <a:custGeom>
              <a:avLst/>
              <a:gdLst>
                <a:gd name="connsiteX0" fmla="*/ 0 w 4645836"/>
                <a:gd name="connsiteY0" fmla="*/ 187087 h 1496698"/>
                <a:gd name="connsiteX1" fmla="*/ 3897487 w 4645836"/>
                <a:gd name="connsiteY1" fmla="*/ 187087 h 1496698"/>
                <a:gd name="connsiteX2" fmla="*/ 3897487 w 4645836"/>
                <a:gd name="connsiteY2" fmla="*/ 0 h 1496698"/>
                <a:gd name="connsiteX3" fmla="*/ 4645836 w 4645836"/>
                <a:gd name="connsiteY3" fmla="*/ 748349 h 1496698"/>
                <a:gd name="connsiteX4" fmla="*/ 3897487 w 4645836"/>
                <a:gd name="connsiteY4" fmla="*/ 1496698 h 1496698"/>
                <a:gd name="connsiteX5" fmla="*/ 3897487 w 4645836"/>
                <a:gd name="connsiteY5" fmla="*/ 1309611 h 1496698"/>
                <a:gd name="connsiteX6" fmla="*/ 0 w 4645836"/>
                <a:gd name="connsiteY6" fmla="*/ 1309611 h 1496698"/>
                <a:gd name="connsiteX7" fmla="*/ 0 w 4645836"/>
                <a:gd name="connsiteY7" fmla="*/ 187087 h 149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5836" h="1496698">
                  <a:moveTo>
                    <a:pt x="0" y="187087"/>
                  </a:moveTo>
                  <a:lnTo>
                    <a:pt x="3897487" y="187087"/>
                  </a:lnTo>
                  <a:lnTo>
                    <a:pt x="3897487" y="0"/>
                  </a:lnTo>
                  <a:lnTo>
                    <a:pt x="4645836" y="748349"/>
                  </a:lnTo>
                  <a:lnTo>
                    <a:pt x="3897487" y="1496698"/>
                  </a:lnTo>
                  <a:lnTo>
                    <a:pt x="3897487" y="1309611"/>
                  </a:lnTo>
                  <a:lnTo>
                    <a:pt x="0" y="1309611"/>
                  </a:lnTo>
                  <a:lnTo>
                    <a:pt x="0" y="18708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51760" tIns="278527" rIns="572057" bIns="197882" numCol="1" spcCol="1270" anchor="ctr" anchorCtr="0">
              <a:noAutofit/>
            </a:bodyPr>
            <a:lstStyle/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Spoof recursive DNS queries aimed at target </a:t>
              </a:r>
              <a:br>
                <a:rPr lang="en-US" sz="1400" dirty="0"/>
              </a:br>
              <a:r>
                <a:rPr lang="en-US" sz="1400" dirty="0"/>
                <a:t>(send to many public DNS servers)</a:t>
              </a:r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Public DNS servers forward queries to target</a:t>
              </a:r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Target replies many bytes to bad IP addresses</a:t>
              </a: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175839" y="3431660"/>
              <a:ext cx="2527056" cy="1010410"/>
            </a:xfrm>
            <a:prstGeom prst="homePlate">
              <a:avLst/>
            </a:prstGeom>
            <a:gradFill flip="none" rotWithShape="1">
              <a:gsLst>
                <a:gs pos="0">
                  <a:schemeClr val="accent2">
                    <a:hueOff val="-13090994"/>
                    <a:satOff val="-12000"/>
                    <a:lumOff val="28433"/>
                    <a:shade val="30000"/>
                    <a:satMod val="115000"/>
                  </a:schemeClr>
                </a:gs>
                <a:gs pos="50000">
                  <a:schemeClr val="accent2">
                    <a:hueOff val="-13090994"/>
                    <a:satOff val="-12000"/>
                    <a:lumOff val="28433"/>
                    <a:shade val="67500"/>
                    <a:satMod val="115000"/>
                  </a:schemeClr>
                </a:gs>
                <a:gs pos="100000">
                  <a:schemeClr val="accent2">
                    <a:hueOff val="-13090994"/>
                    <a:satOff val="-12000"/>
                    <a:lumOff val="28433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090994"/>
                <a:satOff val="-12000"/>
                <a:lumOff val="28433"/>
                <a:alphaOff val="0"/>
              </a:schemeClr>
            </a:fillRef>
            <a:effectRef idx="0">
              <a:schemeClr val="accent2">
                <a:hueOff val="-13090994"/>
                <a:satOff val="-12000"/>
                <a:lumOff val="284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18288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/>
                <a:t>Recursive DNS Spoofing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75839" y="4912064"/>
            <a:ext cx="7736385" cy="1600200"/>
            <a:chOff x="1175839" y="4759664"/>
            <a:chExt cx="7736385" cy="1600200"/>
          </a:xfrm>
        </p:grpSpPr>
        <p:sp>
          <p:nvSpPr>
            <p:cNvPr id="13" name="Freeform 12"/>
            <p:cNvSpPr/>
            <p:nvPr/>
          </p:nvSpPr>
          <p:spPr>
            <a:xfrm>
              <a:off x="1295454" y="4759664"/>
              <a:ext cx="7616770" cy="1600200"/>
            </a:xfrm>
            <a:custGeom>
              <a:avLst/>
              <a:gdLst>
                <a:gd name="connsiteX0" fmla="*/ 0 w 4645836"/>
                <a:gd name="connsiteY0" fmla="*/ 187087 h 1496698"/>
                <a:gd name="connsiteX1" fmla="*/ 3897487 w 4645836"/>
                <a:gd name="connsiteY1" fmla="*/ 187087 h 1496698"/>
                <a:gd name="connsiteX2" fmla="*/ 3897487 w 4645836"/>
                <a:gd name="connsiteY2" fmla="*/ 0 h 1496698"/>
                <a:gd name="connsiteX3" fmla="*/ 4645836 w 4645836"/>
                <a:gd name="connsiteY3" fmla="*/ 748349 h 1496698"/>
                <a:gd name="connsiteX4" fmla="*/ 3897487 w 4645836"/>
                <a:gd name="connsiteY4" fmla="*/ 1496698 h 1496698"/>
                <a:gd name="connsiteX5" fmla="*/ 3897487 w 4645836"/>
                <a:gd name="connsiteY5" fmla="*/ 1309611 h 1496698"/>
                <a:gd name="connsiteX6" fmla="*/ 0 w 4645836"/>
                <a:gd name="connsiteY6" fmla="*/ 1309611 h 1496698"/>
                <a:gd name="connsiteX7" fmla="*/ 0 w 4645836"/>
                <a:gd name="connsiteY7" fmla="*/ 187087 h 149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5836" h="1496698">
                  <a:moveTo>
                    <a:pt x="0" y="187087"/>
                  </a:moveTo>
                  <a:lnTo>
                    <a:pt x="3897487" y="187087"/>
                  </a:lnTo>
                  <a:lnTo>
                    <a:pt x="3897487" y="0"/>
                  </a:lnTo>
                  <a:lnTo>
                    <a:pt x="4645836" y="748349"/>
                  </a:lnTo>
                  <a:lnTo>
                    <a:pt x="3897487" y="1496698"/>
                  </a:lnTo>
                  <a:lnTo>
                    <a:pt x="3897487" y="1309611"/>
                  </a:lnTo>
                  <a:lnTo>
                    <a:pt x="0" y="1309611"/>
                  </a:lnTo>
                  <a:lnTo>
                    <a:pt x="0" y="18708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51760" tIns="278527" rIns="572057" bIns="197882" numCol="1" spcCol="1270" anchor="ctr" anchorCtr="0">
              <a:noAutofit/>
            </a:bodyPr>
            <a:lstStyle/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Wildcard search with hidden </a:t>
              </a:r>
              <a:r>
                <a:rPr lang="en-US" sz="1400" dirty="0" smtClean="0"/>
                <a:t>function/bug</a:t>
              </a:r>
              <a:endParaRPr lang="en-US" sz="1400" dirty="0"/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Outputs large amounts of data (Gigabytes)</a:t>
              </a:r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Set fragment flag to slow server reply</a:t>
              </a:r>
            </a:p>
            <a:p>
              <a:pPr marL="342900" lvl="1" indent="-34290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/>
                <a:t>Attempt to send all data to “clients”</a:t>
              </a:r>
            </a:p>
          </p:txBody>
        </p:sp>
        <p:sp>
          <p:nvSpPr>
            <p:cNvPr id="14" name="Pentagon 13"/>
            <p:cNvSpPr/>
            <p:nvPr/>
          </p:nvSpPr>
          <p:spPr>
            <a:xfrm>
              <a:off x="1175839" y="5054559"/>
              <a:ext cx="2527056" cy="1010410"/>
            </a:xfrm>
            <a:prstGeom prst="homePlate">
              <a:avLst/>
            </a:prstGeom>
            <a:gradFill flip="none" rotWithShape="1">
              <a:gsLst>
                <a:gs pos="0">
                  <a:schemeClr val="accent2">
                    <a:hueOff val="-13090994"/>
                    <a:satOff val="-12000"/>
                    <a:lumOff val="28433"/>
                    <a:shade val="30000"/>
                    <a:satMod val="115000"/>
                  </a:schemeClr>
                </a:gs>
                <a:gs pos="50000">
                  <a:schemeClr val="accent2">
                    <a:hueOff val="-13090994"/>
                    <a:satOff val="-12000"/>
                    <a:lumOff val="28433"/>
                    <a:shade val="67500"/>
                    <a:satMod val="115000"/>
                  </a:schemeClr>
                </a:gs>
                <a:gs pos="100000">
                  <a:schemeClr val="accent2">
                    <a:hueOff val="-13090994"/>
                    <a:satOff val="-12000"/>
                    <a:lumOff val="28433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090994"/>
                <a:satOff val="-12000"/>
                <a:lumOff val="28433"/>
                <a:alphaOff val="0"/>
              </a:schemeClr>
            </a:fillRef>
            <a:effectRef idx="0">
              <a:schemeClr val="accent2">
                <a:hueOff val="-13090994"/>
                <a:satOff val="-12000"/>
                <a:lumOff val="284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18288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/>
                <a:t>Application Exploits</a:t>
              </a:r>
              <a:endParaRPr lang="en-US" sz="32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Step-by-step Examples of Attacks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0778" y="666329"/>
            <a:ext cx="1627632" cy="1627632"/>
            <a:chOff x="-627794" y="4707774"/>
            <a:chExt cx="1877461" cy="1878214"/>
          </a:xfrm>
        </p:grpSpPr>
        <p:sp>
          <p:nvSpPr>
            <p:cNvPr id="19" name="Block Arc 18"/>
            <p:cNvSpPr/>
            <p:nvPr/>
          </p:nvSpPr>
          <p:spPr>
            <a:xfrm>
              <a:off x="-627794" y="4707774"/>
              <a:ext cx="1877461" cy="1878214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F0641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-297442" y="5362902"/>
              <a:ext cx="1214296" cy="607003"/>
            </a:xfrm>
            <a:custGeom>
              <a:avLst/>
              <a:gdLst>
                <a:gd name="connsiteX0" fmla="*/ 0 w 1214296"/>
                <a:gd name="connsiteY0" fmla="*/ 0 h 607003"/>
                <a:gd name="connsiteX1" fmla="*/ 1214296 w 1214296"/>
                <a:gd name="connsiteY1" fmla="*/ 0 h 607003"/>
                <a:gd name="connsiteX2" fmla="*/ 1214296 w 1214296"/>
                <a:gd name="connsiteY2" fmla="*/ 607003 h 607003"/>
                <a:gd name="connsiteX3" fmla="*/ 0 w 1214296"/>
                <a:gd name="connsiteY3" fmla="*/ 607003 h 607003"/>
                <a:gd name="connsiteX4" fmla="*/ 0 w 1214296"/>
                <a:gd name="connsiteY4" fmla="*/ 0 h 60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296" h="607003">
                  <a:moveTo>
                    <a:pt x="0" y="0"/>
                  </a:moveTo>
                  <a:lnTo>
                    <a:pt x="1214296" y="0"/>
                  </a:lnTo>
                  <a:lnTo>
                    <a:pt x="1214296" y="607003"/>
                  </a:lnTo>
                  <a:lnTo>
                    <a:pt x="0" y="607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Attack Vectors</a:t>
              </a:r>
              <a:endParaRPr lang="en-US" sz="1800" b="1" kern="1200" dirty="0"/>
            </a:p>
          </p:txBody>
        </p:sp>
      </p:grpSp>
      <p:sp>
        <p:nvSpPr>
          <p:cNvPr id="15" name="Title"/>
          <p:cNvSpPr/>
          <p:nvPr/>
        </p:nvSpPr>
        <p:spPr bwMode="auto">
          <a:xfrm>
            <a:off x="1744292" y="892495"/>
            <a:ext cx="7202229" cy="720406"/>
          </a:xfrm>
          <a:prstGeom prst="roundRect">
            <a:avLst>
              <a:gd name="adj" fmla="val 10026"/>
            </a:avLst>
          </a:prstGeom>
          <a:solidFill>
            <a:srgbClr val="F06414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91440" rIns="91440" bIns="91440" anchor="ctr"/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Disruptive with Fewer Packets</a:t>
            </a:r>
            <a:endParaRPr lang="en-US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9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79341" y="1903186"/>
            <a:ext cx="7732884" cy="1161288"/>
            <a:chOff x="1179341" y="1903186"/>
            <a:chExt cx="7732884" cy="1161288"/>
          </a:xfrm>
        </p:grpSpPr>
        <p:sp>
          <p:nvSpPr>
            <p:cNvPr id="7" name="Rectangle 6"/>
            <p:cNvSpPr/>
            <p:nvPr/>
          </p:nvSpPr>
          <p:spPr>
            <a:xfrm>
              <a:off x="1297001" y="1903186"/>
              <a:ext cx="7615224" cy="116128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51760" tIns="278527" rIns="572057" bIns="197882" numCol="1" spcCol="1270" anchor="ctr" anchorCtr="0">
              <a:noAutofit/>
            </a:bodyPr>
            <a:lstStyle/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600" dirty="0"/>
                <a:t>Server unable to make new connections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600" dirty="0"/>
                <a:t>Server will run low on memory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600" dirty="0"/>
                <a:t>All server responses slow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600" dirty="0"/>
                <a:t>Server and services might crash</a:t>
              </a:r>
            </a:p>
          </p:txBody>
        </p:sp>
        <p:sp>
          <p:nvSpPr>
            <p:cNvPr id="9" name="Pentagon 8"/>
            <p:cNvSpPr/>
            <p:nvPr/>
          </p:nvSpPr>
          <p:spPr>
            <a:xfrm>
              <a:off x="1179341" y="1978625"/>
              <a:ext cx="2524588" cy="1010410"/>
            </a:xfrm>
            <a:prstGeom prst="homePlat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090994"/>
                <a:satOff val="-12000"/>
                <a:lumOff val="28433"/>
                <a:alphaOff val="0"/>
              </a:schemeClr>
            </a:fillRef>
            <a:effectRef idx="0">
              <a:schemeClr val="accent2">
                <a:hueOff val="-13090994"/>
                <a:satOff val="-12000"/>
                <a:lumOff val="284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18288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/>
                <a:t>Partial HTTP Requests</a:t>
              </a:r>
              <a:endParaRPr lang="en-US" sz="32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75839" y="3526085"/>
            <a:ext cx="7736385" cy="1161288"/>
            <a:chOff x="1175839" y="3526085"/>
            <a:chExt cx="7736385" cy="1161288"/>
          </a:xfrm>
        </p:grpSpPr>
        <p:sp>
          <p:nvSpPr>
            <p:cNvPr id="10" name="Rectangle 9"/>
            <p:cNvSpPr/>
            <p:nvPr/>
          </p:nvSpPr>
          <p:spPr>
            <a:xfrm>
              <a:off x="1295453" y="3526085"/>
              <a:ext cx="7616771" cy="116128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51760" tIns="278527" rIns="572057" bIns="197882" numCol="1" spcCol="1270" anchor="ctr" anchorCtr="0">
              <a:noAutofit/>
            </a:bodyPr>
            <a:lstStyle/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700" dirty="0"/>
                <a:t>Target DNS servers will be very busy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700" dirty="0"/>
                <a:t>Will disrupt domain name resolution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700" dirty="0"/>
                <a:t>Will have browsing and email issues</a:t>
              </a: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175839" y="3601524"/>
              <a:ext cx="2527056" cy="1010410"/>
            </a:xfrm>
            <a:prstGeom prst="homePlat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090994"/>
                <a:satOff val="-12000"/>
                <a:lumOff val="28433"/>
                <a:alphaOff val="0"/>
              </a:schemeClr>
            </a:fillRef>
            <a:effectRef idx="0">
              <a:schemeClr val="accent2">
                <a:hueOff val="-13090994"/>
                <a:satOff val="-12000"/>
                <a:lumOff val="284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18288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/>
                <a:t>Recursive DNS Spoofing</a:t>
              </a:r>
              <a:endParaRPr lang="en-US" sz="32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75839" y="5148984"/>
            <a:ext cx="7736385" cy="1161288"/>
            <a:chOff x="1175839" y="5148984"/>
            <a:chExt cx="7736385" cy="1161288"/>
          </a:xfrm>
        </p:grpSpPr>
        <p:sp>
          <p:nvSpPr>
            <p:cNvPr id="13" name="Rectangle 12"/>
            <p:cNvSpPr/>
            <p:nvPr/>
          </p:nvSpPr>
          <p:spPr>
            <a:xfrm>
              <a:off x="1295454" y="5148984"/>
              <a:ext cx="7616770" cy="116128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9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lnRef>
            <a:fillRef idx="1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3836270"/>
                <a:satOff val="68685"/>
                <a:lumOff val="708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51760" tIns="278527" rIns="572057" bIns="197882" numCol="1" spcCol="1270" anchor="ctr" anchorCtr="0">
              <a:noAutofit/>
            </a:bodyPr>
            <a:lstStyle/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700" dirty="0"/>
                <a:t>Services can crash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700" dirty="0"/>
                <a:t>Processor 100% utilized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700" dirty="0"/>
                <a:t>Disk 100% utilized</a:t>
              </a:r>
            </a:p>
            <a:p>
              <a:pPr marL="285750" lvl="1" indent="-285750" defTabSz="755650">
                <a:lnSpc>
                  <a:spcPct val="90000"/>
                </a:lnSpc>
                <a:spcAft>
                  <a:spcPct val="15000"/>
                </a:spcAft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700" dirty="0"/>
                <a:t>All server responses slow</a:t>
              </a:r>
            </a:p>
          </p:txBody>
        </p:sp>
        <p:sp>
          <p:nvSpPr>
            <p:cNvPr id="14" name="Pentagon 13"/>
            <p:cNvSpPr/>
            <p:nvPr/>
          </p:nvSpPr>
          <p:spPr>
            <a:xfrm>
              <a:off x="1175839" y="5224423"/>
              <a:ext cx="2527056" cy="1010410"/>
            </a:xfrm>
            <a:prstGeom prst="homePlat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090994"/>
                <a:satOff val="-12000"/>
                <a:lumOff val="28433"/>
                <a:alphaOff val="0"/>
              </a:schemeClr>
            </a:fillRef>
            <a:effectRef idx="0">
              <a:schemeClr val="accent2">
                <a:hueOff val="-13090994"/>
                <a:satOff val="-12000"/>
                <a:lumOff val="284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18288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/>
                <a:t>Application Exploits</a:t>
              </a:r>
              <a:endParaRPr lang="en-US" sz="32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Unavailable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0778" y="666329"/>
            <a:ext cx="1627632" cy="1627632"/>
            <a:chOff x="-627794" y="4707774"/>
            <a:chExt cx="1877461" cy="1878214"/>
          </a:xfrm>
        </p:grpSpPr>
        <p:sp>
          <p:nvSpPr>
            <p:cNvPr id="19" name="Donut 18"/>
            <p:cNvSpPr/>
            <p:nvPr/>
          </p:nvSpPr>
          <p:spPr>
            <a:xfrm>
              <a:off x="-627794" y="4707774"/>
              <a:ext cx="1877461" cy="1878214"/>
            </a:xfrm>
            <a:prstGeom prst="donut">
              <a:avLst>
                <a:gd name="adj" fmla="val 10947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-296211" y="5343379"/>
              <a:ext cx="1214296" cy="607003"/>
            </a:xfrm>
            <a:custGeom>
              <a:avLst/>
              <a:gdLst>
                <a:gd name="connsiteX0" fmla="*/ 0 w 1214296"/>
                <a:gd name="connsiteY0" fmla="*/ 0 h 607003"/>
                <a:gd name="connsiteX1" fmla="*/ 1214296 w 1214296"/>
                <a:gd name="connsiteY1" fmla="*/ 0 h 607003"/>
                <a:gd name="connsiteX2" fmla="*/ 1214296 w 1214296"/>
                <a:gd name="connsiteY2" fmla="*/ 607003 h 607003"/>
                <a:gd name="connsiteX3" fmla="*/ 0 w 1214296"/>
                <a:gd name="connsiteY3" fmla="*/ 607003 h 607003"/>
                <a:gd name="connsiteX4" fmla="*/ 0 w 1214296"/>
                <a:gd name="connsiteY4" fmla="*/ 0 h 60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296" h="607003">
                  <a:moveTo>
                    <a:pt x="0" y="0"/>
                  </a:moveTo>
                  <a:lnTo>
                    <a:pt x="1214296" y="0"/>
                  </a:lnTo>
                  <a:lnTo>
                    <a:pt x="1214296" y="607003"/>
                  </a:lnTo>
                  <a:lnTo>
                    <a:pt x="0" y="607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800" b="1" kern="1200" dirty="0" smtClean="0"/>
                <a:t>Attack </a:t>
              </a:r>
              <a:r>
                <a:rPr lang="en-US" sz="1800" b="1" dirty="0"/>
                <a:t>Damage</a:t>
              </a:r>
              <a:endParaRPr lang="en-US" sz="1800" b="1" kern="1200" dirty="0"/>
            </a:p>
          </p:txBody>
        </p:sp>
      </p:grpSp>
      <p:sp>
        <p:nvSpPr>
          <p:cNvPr id="15" name="Title"/>
          <p:cNvSpPr/>
          <p:nvPr/>
        </p:nvSpPr>
        <p:spPr bwMode="auto">
          <a:xfrm>
            <a:off x="1744292" y="892495"/>
            <a:ext cx="7202229" cy="720406"/>
          </a:xfrm>
          <a:prstGeom prst="roundRect">
            <a:avLst>
              <a:gd name="adj" fmla="val 10026"/>
            </a:avLst>
          </a:prstGeom>
          <a:solidFill>
            <a:schemeClr val="bg2">
              <a:lumMod val="75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91440" rIns="91440" bIns="91440" anchor="ctr"/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Crashes Servers and Services</a:t>
            </a:r>
            <a:endParaRPr lang="en-US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Attackers Use Multi-Layer </a:t>
            </a:r>
            <a:r>
              <a:rPr lang="en-US" dirty="0" err="1" smtClean="0"/>
              <a:t>DDoS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54338" y="1580459"/>
            <a:ext cx="5903047" cy="4791307"/>
            <a:chOff x="310110" y="1565945"/>
            <a:chExt cx="5903047" cy="4791307"/>
          </a:xfrm>
          <a:scene3d>
            <a:camera prst="perspectiveHeroicExtremeRightFacing" fov="0" zoom="82000">
              <a:rot lat="0" lon="0" rev="0"/>
            </a:camera>
            <a:lightRig rig="morning" dir="t">
              <a:rot lat="0" lon="0" rev="20400000"/>
            </a:lightRig>
          </a:scene3d>
        </p:grpSpPr>
        <p:sp>
          <p:nvSpPr>
            <p:cNvPr id="5" name="Freeform 4"/>
            <p:cNvSpPr/>
            <p:nvPr/>
          </p:nvSpPr>
          <p:spPr>
            <a:xfrm>
              <a:off x="310110" y="1565945"/>
              <a:ext cx="5903047" cy="4791307"/>
            </a:xfrm>
            <a:custGeom>
              <a:avLst/>
              <a:gdLst>
                <a:gd name="connsiteX0" fmla="*/ 0 w 5903047"/>
                <a:gd name="connsiteY0" fmla="*/ 407261 h 4791307"/>
                <a:gd name="connsiteX1" fmla="*/ 407261 w 5903047"/>
                <a:gd name="connsiteY1" fmla="*/ 0 h 4791307"/>
                <a:gd name="connsiteX2" fmla="*/ 5495786 w 5903047"/>
                <a:gd name="connsiteY2" fmla="*/ 0 h 4791307"/>
                <a:gd name="connsiteX3" fmla="*/ 5903047 w 5903047"/>
                <a:gd name="connsiteY3" fmla="*/ 407261 h 4791307"/>
                <a:gd name="connsiteX4" fmla="*/ 5903047 w 5903047"/>
                <a:gd name="connsiteY4" fmla="*/ 4384046 h 4791307"/>
                <a:gd name="connsiteX5" fmla="*/ 5495786 w 5903047"/>
                <a:gd name="connsiteY5" fmla="*/ 4791307 h 4791307"/>
                <a:gd name="connsiteX6" fmla="*/ 407261 w 5903047"/>
                <a:gd name="connsiteY6" fmla="*/ 4791307 h 4791307"/>
                <a:gd name="connsiteX7" fmla="*/ 0 w 5903047"/>
                <a:gd name="connsiteY7" fmla="*/ 4384046 h 4791307"/>
                <a:gd name="connsiteX8" fmla="*/ 0 w 5903047"/>
                <a:gd name="connsiteY8" fmla="*/ 407261 h 479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3047" h="4791307">
                  <a:moveTo>
                    <a:pt x="0" y="407261"/>
                  </a:moveTo>
                  <a:cubicBezTo>
                    <a:pt x="0" y="182337"/>
                    <a:pt x="182337" y="0"/>
                    <a:pt x="407261" y="0"/>
                  </a:cubicBezTo>
                  <a:lnTo>
                    <a:pt x="5495786" y="0"/>
                  </a:lnTo>
                  <a:cubicBezTo>
                    <a:pt x="5720710" y="0"/>
                    <a:pt x="5903047" y="182337"/>
                    <a:pt x="5903047" y="407261"/>
                  </a:cubicBezTo>
                  <a:lnTo>
                    <a:pt x="5903047" y="4384046"/>
                  </a:lnTo>
                  <a:cubicBezTo>
                    <a:pt x="5903047" y="4608970"/>
                    <a:pt x="5720710" y="4791307"/>
                    <a:pt x="5495786" y="4791307"/>
                  </a:cubicBezTo>
                  <a:lnTo>
                    <a:pt x="407261" y="4791307"/>
                  </a:lnTo>
                  <a:cubicBezTo>
                    <a:pt x="182337" y="4791307"/>
                    <a:pt x="0" y="4608970"/>
                    <a:pt x="0" y="4384046"/>
                  </a:cubicBezTo>
                  <a:lnTo>
                    <a:pt x="0" y="407261"/>
                  </a:lnTo>
                  <a:close/>
                </a:path>
              </a:pathLst>
            </a:custGeom>
            <a:solidFill>
              <a:srgbClr val="306BBB"/>
            </a:solidFill>
            <a:effectLst/>
            <a:sp3d extrusionH="190500" prstMaterial="matte">
              <a:bevelT w="152400" prst="relaxedInset"/>
              <a:bevelB w="15240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6923" tIns="286923" rIns="286923" bIns="3837870" numCol="1" spcCol="1270" anchor="t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/>
                <a:t>Network</a:t>
              </a:r>
              <a:endParaRPr lang="en-US" sz="4400" b="1" kern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457686" y="2763771"/>
              <a:ext cx="5607894" cy="3353914"/>
            </a:xfrm>
            <a:custGeom>
              <a:avLst/>
              <a:gdLst>
                <a:gd name="connsiteX0" fmla="*/ 0 w 5607894"/>
                <a:gd name="connsiteY0" fmla="*/ 352161 h 3353914"/>
                <a:gd name="connsiteX1" fmla="*/ 352161 w 5607894"/>
                <a:gd name="connsiteY1" fmla="*/ 0 h 3353914"/>
                <a:gd name="connsiteX2" fmla="*/ 5255733 w 5607894"/>
                <a:gd name="connsiteY2" fmla="*/ 0 h 3353914"/>
                <a:gd name="connsiteX3" fmla="*/ 5607894 w 5607894"/>
                <a:gd name="connsiteY3" fmla="*/ 352161 h 3353914"/>
                <a:gd name="connsiteX4" fmla="*/ 5607894 w 5607894"/>
                <a:gd name="connsiteY4" fmla="*/ 3001753 h 3353914"/>
                <a:gd name="connsiteX5" fmla="*/ 5255733 w 5607894"/>
                <a:gd name="connsiteY5" fmla="*/ 3353914 h 3353914"/>
                <a:gd name="connsiteX6" fmla="*/ 352161 w 5607894"/>
                <a:gd name="connsiteY6" fmla="*/ 3353914 h 3353914"/>
                <a:gd name="connsiteX7" fmla="*/ 0 w 5607894"/>
                <a:gd name="connsiteY7" fmla="*/ 3001753 h 3353914"/>
                <a:gd name="connsiteX8" fmla="*/ 0 w 5607894"/>
                <a:gd name="connsiteY8" fmla="*/ 352161 h 335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07894" h="3353914">
                  <a:moveTo>
                    <a:pt x="0" y="352161"/>
                  </a:moveTo>
                  <a:cubicBezTo>
                    <a:pt x="0" y="157668"/>
                    <a:pt x="157668" y="0"/>
                    <a:pt x="352161" y="0"/>
                  </a:cubicBezTo>
                  <a:lnTo>
                    <a:pt x="5255733" y="0"/>
                  </a:lnTo>
                  <a:cubicBezTo>
                    <a:pt x="5450226" y="0"/>
                    <a:pt x="5607894" y="157668"/>
                    <a:pt x="5607894" y="352161"/>
                  </a:cubicBezTo>
                  <a:lnTo>
                    <a:pt x="5607894" y="3001753"/>
                  </a:lnTo>
                  <a:cubicBezTo>
                    <a:pt x="5607894" y="3196246"/>
                    <a:pt x="5450226" y="3353914"/>
                    <a:pt x="5255733" y="3353914"/>
                  </a:cubicBezTo>
                  <a:lnTo>
                    <a:pt x="352161" y="3353914"/>
                  </a:lnTo>
                  <a:cubicBezTo>
                    <a:pt x="157668" y="3353914"/>
                    <a:pt x="0" y="3196246"/>
                    <a:pt x="0" y="3001753"/>
                  </a:cubicBezTo>
                  <a:lnTo>
                    <a:pt x="0" y="35216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6545497"/>
                <a:satOff val="-6000"/>
                <a:lumOff val="1421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784" tIns="270784" rIns="270784" bIns="2232880" numCol="1" spcCol="1270" anchor="t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/>
                <a:t>Server</a:t>
              </a:r>
              <a:endParaRPr lang="en-US" sz="4400" b="1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605262" y="3961598"/>
              <a:ext cx="5312742" cy="1916522"/>
            </a:xfrm>
            <a:custGeom>
              <a:avLst/>
              <a:gdLst>
                <a:gd name="connsiteX0" fmla="*/ 0 w 5312742"/>
                <a:gd name="connsiteY0" fmla="*/ 201235 h 1916522"/>
                <a:gd name="connsiteX1" fmla="*/ 201235 w 5312742"/>
                <a:gd name="connsiteY1" fmla="*/ 0 h 1916522"/>
                <a:gd name="connsiteX2" fmla="*/ 5111507 w 5312742"/>
                <a:gd name="connsiteY2" fmla="*/ 0 h 1916522"/>
                <a:gd name="connsiteX3" fmla="*/ 5312742 w 5312742"/>
                <a:gd name="connsiteY3" fmla="*/ 201235 h 1916522"/>
                <a:gd name="connsiteX4" fmla="*/ 5312742 w 5312742"/>
                <a:gd name="connsiteY4" fmla="*/ 1715287 h 1916522"/>
                <a:gd name="connsiteX5" fmla="*/ 5111507 w 5312742"/>
                <a:gd name="connsiteY5" fmla="*/ 1916522 h 1916522"/>
                <a:gd name="connsiteX6" fmla="*/ 201235 w 5312742"/>
                <a:gd name="connsiteY6" fmla="*/ 1916522 h 1916522"/>
                <a:gd name="connsiteX7" fmla="*/ 0 w 5312742"/>
                <a:gd name="connsiteY7" fmla="*/ 1715287 h 1916522"/>
                <a:gd name="connsiteX8" fmla="*/ 0 w 5312742"/>
                <a:gd name="connsiteY8" fmla="*/ 201235 h 191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12742" h="1916522">
                  <a:moveTo>
                    <a:pt x="0" y="201235"/>
                  </a:moveTo>
                  <a:cubicBezTo>
                    <a:pt x="0" y="90096"/>
                    <a:pt x="90096" y="0"/>
                    <a:pt x="201235" y="0"/>
                  </a:cubicBezTo>
                  <a:lnTo>
                    <a:pt x="5111507" y="0"/>
                  </a:lnTo>
                  <a:cubicBezTo>
                    <a:pt x="5222646" y="0"/>
                    <a:pt x="5312742" y="90096"/>
                    <a:pt x="5312742" y="201235"/>
                  </a:cubicBezTo>
                  <a:lnTo>
                    <a:pt x="5312742" y="1715287"/>
                  </a:lnTo>
                  <a:cubicBezTo>
                    <a:pt x="5312742" y="1826426"/>
                    <a:pt x="5222646" y="1916522"/>
                    <a:pt x="5111507" y="1916522"/>
                  </a:cubicBezTo>
                  <a:lnTo>
                    <a:pt x="201235" y="1916522"/>
                  </a:lnTo>
                  <a:cubicBezTo>
                    <a:pt x="90096" y="1916522"/>
                    <a:pt x="0" y="1826426"/>
                    <a:pt x="0" y="1715287"/>
                  </a:cubicBezTo>
                  <a:lnTo>
                    <a:pt x="0" y="20123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13090994"/>
                <a:satOff val="-12000"/>
                <a:lumOff val="284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6580" tIns="226580" rIns="226580" bIns="371868" numCol="1" spcCol="1270" anchor="t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/>
                <a:t>Application</a:t>
              </a:r>
              <a:endParaRPr lang="en-US" sz="4400" b="1" kern="1200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3584971" y="2668700"/>
            <a:ext cx="5254231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94202" y="2336172"/>
            <a:ext cx="399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600" b="1" dirty="0" smtClean="0">
                <a:latin typeface="Arial"/>
                <a:cs typeface="Arial"/>
              </a:rPr>
              <a:t>Large-volume network flood attacks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584971" y="5421094"/>
            <a:ext cx="5244704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85657" y="4867117"/>
            <a:ext cx="390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600" b="1" dirty="0">
                <a:latin typeface="Arial"/>
                <a:cs typeface="Arial"/>
              </a:rPr>
              <a:t>Web </a:t>
            </a:r>
            <a:r>
              <a:rPr lang="en-US" sz="1600" b="1" dirty="0" smtClean="0">
                <a:latin typeface="Arial"/>
                <a:cs typeface="Arial"/>
              </a:rPr>
              <a:t>attacks:</a:t>
            </a:r>
          </a:p>
          <a:p>
            <a:pPr algn="r" rtl="1"/>
            <a:r>
              <a:rPr lang="en-US" sz="1600" b="1" dirty="0" smtClean="0">
                <a:latin typeface="Arial"/>
                <a:cs typeface="Arial"/>
              </a:rPr>
              <a:t>brute force login locked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584971" y="3171810"/>
            <a:ext cx="5254230" cy="1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22586" y="2848710"/>
            <a:ext cx="246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600" b="1" dirty="0" smtClean="0">
                <a:latin typeface="Arial"/>
                <a:cs typeface="Arial"/>
              </a:rPr>
              <a:t>SYN flood attack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584971" y="4279700"/>
            <a:ext cx="5254230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32919" y="3928929"/>
            <a:ext cx="355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600" b="1" dirty="0">
                <a:latin typeface="Arial"/>
                <a:cs typeface="Arial"/>
              </a:rPr>
              <a:t>Application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vulnerability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584971" y="3832605"/>
            <a:ext cx="5254230" cy="32764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61963" y="3264211"/>
            <a:ext cx="482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600" b="1" dirty="0" smtClean="0">
                <a:latin typeface="Arial"/>
                <a:cs typeface="Arial"/>
              </a:rPr>
              <a:t>“Low and slow” DoS attacks </a:t>
            </a:r>
          </a:p>
          <a:p>
            <a:pPr algn="r" rtl="1"/>
            <a:r>
              <a:rPr lang="en-US" sz="1600" b="1" dirty="0" smtClean="0">
                <a:latin typeface="Arial"/>
                <a:cs typeface="Arial"/>
              </a:rPr>
              <a:t>(e.g., Socket stress)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584971" y="4886055"/>
            <a:ext cx="5244704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09262" y="4301281"/>
            <a:ext cx="426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600" b="1" dirty="0" smtClean="0">
                <a:latin typeface="Arial"/>
                <a:cs typeface="Arial"/>
              </a:rPr>
              <a:t>High and slow </a:t>
            </a:r>
          </a:p>
          <a:p>
            <a:pPr algn="r" rtl="1"/>
            <a:r>
              <a:rPr lang="en-US" sz="1600" b="1" dirty="0" smtClean="0">
                <a:latin typeface="Arial"/>
                <a:cs typeface="Arial"/>
              </a:rPr>
              <a:t>application DoS attacks</a:t>
            </a:r>
          </a:p>
        </p:txBody>
      </p:sp>
      <p:sp>
        <p:nvSpPr>
          <p:cNvPr id="34" name="Mian text box"/>
          <p:cNvSpPr/>
          <p:nvPr/>
        </p:nvSpPr>
        <p:spPr bwMode="auto">
          <a:xfrm>
            <a:off x="231775" y="914400"/>
            <a:ext cx="8680450" cy="847493"/>
          </a:xfrm>
          <a:prstGeom prst="roundRect">
            <a:avLst>
              <a:gd name="adj" fmla="val 10026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/>
            <a:tailEnd/>
          </a:ln>
          <a:scene3d>
            <a:camera prst="orthographicFront"/>
            <a:lightRig rig="balanced" dir="t"/>
          </a:scene3d>
          <a:sp3d prstMaterial="metal">
            <a:bevelT w="381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rIns="91440" anchor="ctr"/>
          <a:lstStyle/>
          <a:p>
            <a:pPr algn="ctr">
              <a:lnSpc>
                <a:spcPts val="3200"/>
              </a:lnSpc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imultaneous Attack Vectors 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31775" y="5740140"/>
            <a:ext cx="8646714" cy="7315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 anchorCtr="1">
            <a:noAutofit/>
          </a:bodyPr>
          <a:lstStyle/>
          <a:p>
            <a:pPr algn="ctr" fontAlgn="t"/>
            <a:r>
              <a:rPr lang="en-US" sz="2800" dirty="0" smtClean="0"/>
              <a:t>1 successful </a:t>
            </a:r>
            <a:r>
              <a:rPr lang="en-US" sz="2800" dirty="0"/>
              <a:t>attack </a:t>
            </a:r>
            <a:r>
              <a:rPr lang="en-US" sz="2800" dirty="0" smtClean="0"/>
              <a:t>vector = No service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11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7" grpId="0"/>
      <p:bldP spid="33" grpId="0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/>
          <p:nvPr/>
        </p:nvCxnSpPr>
        <p:spPr bwMode="auto">
          <a:xfrm>
            <a:off x="2560435" y="2040130"/>
            <a:ext cx="0" cy="400428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8" y="5397526"/>
            <a:ext cx="1552575" cy="1036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Arc 19"/>
          <p:cNvSpPr/>
          <p:nvPr/>
        </p:nvSpPr>
        <p:spPr bwMode="auto">
          <a:xfrm rot="16200000">
            <a:off x="3044603" y="3089780"/>
            <a:ext cx="1795234" cy="2062053"/>
          </a:xfrm>
          <a:prstGeom prst="arc">
            <a:avLst>
              <a:gd name="adj1" fmla="val 16199996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None/>
              <a:tabLst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Arc 20"/>
          <p:cNvSpPr/>
          <p:nvPr/>
        </p:nvSpPr>
        <p:spPr bwMode="auto">
          <a:xfrm rot="10800000">
            <a:off x="2924494" y="3955485"/>
            <a:ext cx="1980877" cy="1542983"/>
          </a:xfrm>
          <a:prstGeom prst="arc">
            <a:avLst>
              <a:gd name="adj1" fmla="val 16199996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None/>
              <a:tabLst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4" name="Arc 23"/>
          <p:cNvSpPr/>
          <p:nvPr/>
        </p:nvSpPr>
        <p:spPr bwMode="auto">
          <a:xfrm rot="5400000">
            <a:off x="4305359" y="3556501"/>
            <a:ext cx="1795234" cy="2062053"/>
          </a:xfrm>
          <a:prstGeom prst="arc">
            <a:avLst>
              <a:gd name="adj1" fmla="val 16199996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None/>
              <a:tabLst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5" name="Arc 24"/>
          <p:cNvSpPr/>
          <p:nvPr/>
        </p:nvSpPr>
        <p:spPr bwMode="auto">
          <a:xfrm>
            <a:off x="4239824" y="3190816"/>
            <a:ext cx="1980877" cy="1453138"/>
          </a:xfrm>
          <a:prstGeom prst="arc">
            <a:avLst>
              <a:gd name="adj1" fmla="val 16199996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45720" rIns="22860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None/>
              <a:tabLst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On-the-Fly Signature Creation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961271" y="2851124"/>
            <a:ext cx="1244009" cy="785516"/>
          </a:xfrm>
          <a:prstGeom prst="roundRect">
            <a:avLst>
              <a:gd name="adj" fmla="val 558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SzPct val="115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Behavioral</a:t>
            </a:r>
            <a:b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</a:b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Analysis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010114" y="3897597"/>
            <a:ext cx="1631639" cy="785516"/>
          </a:xfrm>
          <a:prstGeom prst="roundRect">
            <a:avLst>
              <a:gd name="adj" fmla="val 558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SzPct val="115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Inspection</a:t>
            </a:r>
            <a:b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</a:b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Module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961270" y="5096182"/>
            <a:ext cx="1244009" cy="785516"/>
          </a:xfrm>
          <a:prstGeom prst="roundRect">
            <a:avLst>
              <a:gd name="adj" fmla="val 5587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Pct val="115000"/>
              <a:buFontTx/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Real-Time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Pct val="115000"/>
              <a:buFontTx/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Signature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Pct val="115000"/>
              <a:buFontTx/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Generation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497699" y="3917385"/>
            <a:ext cx="1631639" cy="785516"/>
          </a:xfrm>
          <a:prstGeom prst="roundRect">
            <a:avLst>
              <a:gd name="adj" fmla="val 558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SzPct val="115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Abnormal</a:t>
            </a:r>
            <a:b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</a:b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Activity</a:t>
            </a:r>
            <a:b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</a:b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Detection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7499" y="3897597"/>
            <a:ext cx="971550" cy="973819"/>
            <a:chOff x="1438275" y="1274081"/>
            <a:chExt cx="971550" cy="973819"/>
          </a:xfrm>
        </p:grpSpPr>
        <p:sp>
          <p:nvSpPr>
            <p:cNvPr id="26" name="Arc 25"/>
            <p:cNvSpPr/>
            <p:nvPr/>
          </p:nvSpPr>
          <p:spPr bwMode="auto">
            <a:xfrm>
              <a:off x="1476375" y="1276350"/>
              <a:ext cx="933450" cy="933450"/>
            </a:xfrm>
            <a:prstGeom prst="arc">
              <a:avLst/>
            </a:prstGeom>
            <a:solidFill>
              <a:schemeClr val="bg1"/>
            </a:solidFill>
            <a:ln w="28575" cap="flat" cmpd="sng" algn="ctr">
              <a:solidFill>
                <a:srgbClr val="FFC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buNone/>
                <a:tabLst/>
              </a:pPr>
              <a:endParaRPr kumimoji="0" lang="en-US" sz="3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 rot="5400000">
              <a:off x="1476375" y="1314450"/>
              <a:ext cx="933450" cy="933450"/>
            </a:xfrm>
            <a:prstGeom prst="arc">
              <a:avLst/>
            </a:prstGeom>
            <a:solidFill>
              <a:schemeClr val="bg1"/>
            </a:solidFill>
            <a:ln w="28575" cap="flat" cmpd="sng" algn="ctr">
              <a:solidFill>
                <a:srgbClr val="FFC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buNone/>
                <a:tabLst/>
              </a:pPr>
              <a:endParaRPr kumimoji="0" lang="en-US" sz="3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 rot="10800000">
              <a:off x="1438275" y="1312181"/>
              <a:ext cx="933450" cy="933450"/>
            </a:xfrm>
            <a:prstGeom prst="arc">
              <a:avLst/>
            </a:prstGeom>
            <a:solidFill>
              <a:schemeClr val="bg1"/>
            </a:solidFill>
            <a:ln w="28575" cap="flat" cmpd="sng" algn="ctr">
              <a:solidFill>
                <a:srgbClr val="FFC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buNone/>
                <a:tabLst/>
              </a:pPr>
              <a:endParaRPr kumimoji="0" lang="en-US" sz="3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9" name="Arc 28"/>
            <p:cNvSpPr/>
            <p:nvPr/>
          </p:nvSpPr>
          <p:spPr bwMode="auto">
            <a:xfrm rot="16200000">
              <a:off x="1438275" y="1274081"/>
              <a:ext cx="933450" cy="933450"/>
            </a:xfrm>
            <a:prstGeom prst="arc">
              <a:avLst/>
            </a:prstGeom>
            <a:solidFill>
              <a:schemeClr val="bg1"/>
            </a:solidFill>
            <a:ln w="28575" cap="flat" cmpd="sng" algn="ctr">
              <a:solidFill>
                <a:srgbClr val="FFC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28600" tIns="45720" rIns="2286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buNone/>
                <a:tabLst/>
              </a:pPr>
              <a:endParaRPr kumimoji="0" lang="en-US" sz="3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51118" y="4179444"/>
            <a:ext cx="88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Closed</a:t>
            </a:r>
          </a:p>
          <a:p>
            <a:pPr algn="ctr"/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Feedback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8" y="1801699"/>
            <a:ext cx="1552575" cy="1036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2118754" y="2104475"/>
            <a:ext cx="88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Public</a:t>
            </a:r>
            <a:endParaRPr lang="en-US" sz="1100" b="1" dirty="0">
              <a:solidFill>
                <a:schemeClr val="bg2">
                  <a:lumMod val="75000"/>
                </a:schemeClr>
              </a:solidFill>
              <a:latin typeface="Arial" pitchFamily="34" charset="0"/>
            </a:endParaRPr>
          </a:p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Network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18754" y="5769875"/>
            <a:ext cx="883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E</a:t>
            </a:r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nterprise</a:t>
            </a:r>
          </a:p>
          <a:p>
            <a:pPr algn="ctr"/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Network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52939" y="5034869"/>
            <a:ext cx="88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Outbound</a:t>
            </a:r>
          </a:p>
          <a:p>
            <a:pPr algn="ctr"/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Traffic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66900" y="3079198"/>
            <a:ext cx="66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Inbound</a:t>
            </a:r>
          </a:p>
          <a:p>
            <a:pPr algn="ctr"/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Traffic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2198271" y="3475375"/>
            <a:ext cx="0" cy="362206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2197286" y="4748684"/>
            <a:ext cx="0" cy="26974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Rectangle 45"/>
          <p:cNvSpPr/>
          <p:nvPr/>
        </p:nvSpPr>
        <p:spPr bwMode="auto">
          <a:xfrm>
            <a:off x="6060583" y="2165222"/>
            <a:ext cx="1664644" cy="308736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C3D4D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60582" y="2202809"/>
            <a:ext cx="16646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Application Level Threats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60584" y="1747030"/>
            <a:ext cx="1664644" cy="308736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C3D4D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60583" y="1784617"/>
            <a:ext cx="16646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DoS</a:t>
            </a:r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 and </a:t>
            </a:r>
            <a:r>
              <a:rPr lang="en-US" sz="900" b="1" dirty="0" err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DDoS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060582" y="2588354"/>
            <a:ext cx="1664644" cy="463531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C3D4D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0581" y="2625942"/>
            <a:ext cx="166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Zero-Minute</a:t>
            </a:r>
          </a:p>
          <a:p>
            <a:pPr algn="ctr"/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Malware Propagation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2" name="Rounded Rectangular Callout 51"/>
          <p:cNvSpPr/>
          <p:nvPr/>
        </p:nvSpPr>
        <p:spPr bwMode="auto">
          <a:xfrm>
            <a:off x="4239824" y="1747030"/>
            <a:ext cx="1257875" cy="849828"/>
          </a:xfrm>
          <a:prstGeom prst="wedgeRoundRectCallout">
            <a:avLst>
              <a:gd name="adj1" fmla="val -21964"/>
              <a:gd name="adj2" fmla="val 97019"/>
              <a:gd name="adj3" fmla="val 16667"/>
            </a:avLst>
          </a:prstGeom>
          <a:solidFill>
            <a:schemeClr val="bg1"/>
          </a:solidFill>
          <a:ln w="12700" algn="ctr">
            <a:solidFill>
              <a:srgbClr val="C3D4D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19613" y="1741504"/>
            <a:ext cx="134776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Inputs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Network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Servers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Clients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55" name="Straight Connector 54"/>
          <p:cNvCxnSpPr>
            <a:stCxn id="48" idx="1"/>
          </p:cNvCxnSpPr>
          <p:nvPr/>
        </p:nvCxnSpPr>
        <p:spPr bwMode="auto">
          <a:xfrm flipH="1">
            <a:off x="5324475" y="1901398"/>
            <a:ext cx="736109" cy="15436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5324472" y="2105840"/>
            <a:ext cx="736110" cy="10619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 flipH="1" flipV="1">
            <a:off x="5324472" y="2473958"/>
            <a:ext cx="736113" cy="13241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Rounded Rectangular Callout 59"/>
          <p:cNvSpPr/>
          <p:nvPr/>
        </p:nvSpPr>
        <p:spPr bwMode="auto">
          <a:xfrm>
            <a:off x="5857875" y="5498469"/>
            <a:ext cx="1867351" cy="807854"/>
          </a:xfrm>
          <a:prstGeom prst="wedgeRoundRectCallout">
            <a:avLst>
              <a:gd name="adj1" fmla="val -96634"/>
              <a:gd name="adj2" fmla="val -150872"/>
              <a:gd name="adj3" fmla="val 16667"/>
            </a:avLst>
          </a:prstGeom>
          <a:solidFill>
            <a:schemeClr val="bg1"/>
          </a:solidFill>
          <a:ln w="12700" algn="ctr">
            <a:solidFill>
              <a:srgbClr val="C3D4D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57876" y="5593719"/>
            <a:ext cx="186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Optimize Signature</a:t>
            </a:r>
          </a:p>
          <a:p>
            <a:pPr algn="ctr"/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Remove When Attack</a:t>
            </a:r>
            <a:br>
              <a:rPr lang="en-US" sz="11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</a:b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is Over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 bwMode="auto">
          <a:xfrm>
            <a:off x="142763" y="3353280"/>
            <a:ext cx="1400287" cy="688992"/>
          </a:xfrm>
          <a:prstGeom prst="wedgeRoundRectCallout">
            <a:avLst>
              <a:gd name="adj1" fmla="val 108861"/>
              <a:gd name="adj2" fmla="val 85718"/>
              <a:gd name="adj3" fmla="val 16667"/>
            </a:avLst>
          </a:prstGeom>
          <a:solidFill>
            <a:schemeClr val="bg1"/>
          </a:solidFill>
          <a:ln w="12700" algn="ctr">
            <a:solidFill>
              <a:srgbClr val="C3D4D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764" y="3429480"/>
            <a:ext cx="140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Real-Time</a:t>
            </a:r>
          </a:p>
          <a:p>
            <a:pPr algn="ctr"/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Signature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231775" y="914400"/>
            <a:ext cx="8680450" cy="685800"/>
          </a:xfrm>
          <a:prstGeom prst="roundRect">
            <a:avLst>
              <a:gd name="adj" fmla="val 7704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</a:rPr>
              <a:t>Protect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</a:rPr>
              <a:t>Applications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</a:rPr>
              <a:t>Services Automatically</a:t>
            </a:r>
            <a:endParaRPr lang="en-US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33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/>
          <p:cNvSpPr/>
          <p:nvPr/>
        </p:nvSpPr>
        <p:spPr bwMode="auto">
          <a:xfrm>
            <a:off x="1014413" y="1051986"/>
            <a:ext cx="6718251" cy="5429777"/>
          </a:xfrm>
          <a:prstGeom prst="roundRect">
            <a:avLst>
              <a:gd name="adj" fmla="val 1965"/>
            </a:avLst>
          </a:prstGeom>
          <a:solidFill>
            <a:schemeClr val="bg1"/>
          </a:solidFill>
          <a:ln w="12700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1538334" y="5599200"/>
            <a:ext cx="1711714" cy="3937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lvl="0" algn="ctr"/>
            <a:r>
              <a:rPr lang="en-US" sz="900" b="1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Behavioral  Real-Time</a:t>
            </a:r>
          </a:p>
          <a:p>
            <a:pPr lvl="0" algn="ctr"/>
            <a:r>
              <a:rPr lang="en-US" sz="900" b="1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Signature </a:t>
            </a:r>
            <a:r>
              <a:rPr lang="en-US" sz="9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Technology</a:t>
            </a:r>
            <a:endParaRPr lang="en-US" sz="900" b="1" dirty="0">
              <a:solidFill>
                <a:srgbClr val="FFFF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3784224" y="5585882"/>
            <a:ext cx="1711714" cy="3937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itchFamily="34" charset="0"/>
              </a:rPr>
              <a:t>Challenge/Response</a:t>
            </a:r>
            <a:br>
              <a:rPr lang="en-US" sz="900" b="1" dirty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900" b="1" dirty="0" smtClean="0">
                <a:solidFill>
                  <a:schemeClr val="bg1"/>
                </a:solidFill>
                <a:latin typeface="Arial" pitchFamily="34" charset="0"/>
              </a:rPr>
              <a:t>Technology</a:t>
            </a:r>
            <a:endParaRPr lang="en-US" sz="9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5902175" y="5574007"/>
            <a:ext cx="1711714" cy="3937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itchFamily="34" charset="0"/>
              </a:rPr>
              <a:t>Real-Time </a:t>
            </a:r>
            <a:r>
              <a:rPr lang="en-US" sz="900" b="1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sz="900" b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900" b="1" dirty="0" smtClean="0">
                <a:solidFill>
                  <a:schemeClr val="bg1"/>
                </a:solidFill>
                <a:latin typeface="Arial" pitchFamily="34" charset="0"/>
              </a:rPr>
              <a:t>Signature Blocking</a:t>
            </a:r>
            <a:endParaRPr lang="en-US" sz="9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0"/>
            <a:ext cx="6497410" cy="914400"/>
          </a:xfrm>
        </p:spPr>
        <p:txBody>
          <a:bodyPr/>
          <a:lstStyle/>
          <a:p>
            <a:r>
              <a:rPr lang="en-US" dirty="0" smtClean="0"/>
              <a:t>HTTP Challenge / Response Diagram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4100558" y="2252663"/>
            <a:ext cx="147637" cy="528637"/>
          </a:xfrm>
          <a:prstGeom prst="ellips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86595" y="2252663"/>
            <a:ext cx="147637" cy="528637"/>
          </a:xfrm>
          <a:prstGeom prst="ellips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357857" y="2252663"/>
            <a:ext cx="147637" cy="528637"/>
          </a:xfrm>
          <a:prstGeom prst="ellips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909932" y="2252663"/>
            <a:ext cx="147637" cy="52863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576433" y="1857375"/>
            <a:ext cx="461962" cy="1552575"/>
          </a:xfrm>
          <a:prstGeom prst="ellips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cxnSp>
        <p:nvCxnSpPr>
          <p:cNvPr id="10" name="Straight Connector 9"/>
          <p:cNvCxnSpPr>
            <a:stCxn id="9" idx="4"/>
            <a:endCxn id="8" idx="4"/>
          </p:cNvCxnSpPr>
          <p:nvPr/>
        </p:nvCxnSpPr>
        <p:spPr bwMode="auto">
          <a:xfrm flipV="1">
            <a:off x="1807414" y="2781300"/>
            <a:ext cx="1176337" cy="62865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9" idx="0"/>
            <a:endCxn id="8" idx="0"/>
          </p:cNvCxnSpPr>
          <p:nvPr/>
        </p:nvCxnSpPr>
        <p:spPr bwMode="auto">
          <a:xfrm>
            <a:off x="1807414" y="1857375"/>
            <a:ext cx="1176337" cy="39528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stCxn id="8" idx="0"/>
            <a:endCxn id="6" idx="0"/>
          </p:cNvCxnSpPr>
          <p:nvPr/>
        </p:nvCxnSpPr>
        <p:spPr bwMode="auto">
          <a:xfrm>
            <a:off x="2983751" y="2252663"/>
            <a:ext cx="3776663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994069" y="2781300"/>
            <a:ext cx="3776663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983751" y="1568450"/>
            <a:ext cx="0" cy="3835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816939" y="1568450"/>
            <a:ext cx="0" cy="3835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4174376" y="1568450"/>
            <a:ext cx="0" cy="3835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431675" y="1568450"/>
            <a:ext cx="0" cy="3835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6760414" y="1568450"/>
            <a:ext cx="0" cy="3835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ounded Rectangle 22"/>
          <p:cNvSpPr/>
          <p:nvPr/>
        </p:nvSpPr>
        <p:spPr bwMode="auto">
          <a:xfrm>
            <a:off x="4869700" y="4451350"/>
            <a:ext cx="1135554" cy="393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itchFamily="34" charset="0"/>
              </a:rPr>
              <a:t>Java Script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itchFamily="34" charset="0"/>
              </a:rPr>
              <a:t>Challenge</a:t>
            </a:r>
            <a:endParaRPr lang="en-US" sz="9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190254" y="4819032"/>
            <a:ext cx="1135554" cy="393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itchFamily="34" charset="0"/>
              </a:rPr>
              <a:t>RT Signature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itchFamily="34" charset="0"/>
              </a:rPr>
              <a:t>Blocking</a:t>
            </a:r>
            <a:endParaRPr lang="en-US" sz="9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3631190" y="4055732"/>
            <a:ext cx="1135554" cy="393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itchFamily="34" charset="0"/>
              </a:rPr>
              <a:t>302 Redirect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itchFamily="34" charset="0"/>
              </a:rPr>
              <a:t>Challenge</a:t>
            </a:r>
            <a:endParaRPr lang="en-US" sz="9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3006769" y="3571611"/>
            <a:ext cx="1135554" cy="3931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lvl="0" algn="ctr"/>
            <a:r>
              <a:rPr lang="en-US" sz="900" b="1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TCP </a:t>
            </a:r>
            <a:r>
              <a:rPr lang="en-US" sz="900" b="1" dirty="0" smtClean="0">
                <a:solidFill>
                  <a:srgbClr val="FFFFFF"/>
                </a:solidFill>
                <a:latin typeface="Arial" pitchFamily="34" charset="0"/>
                <a:cs typeface="Arial" charset="0"/>
              </a:rPr>
              <a:t>Challenge</a:t>
            </a:r>
            <a:endParaRPr lang="en-US" sz="900" b="1" dirty="0">
              <a:solidFill>
                <a:srgbClr val="FFFF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5733" y="1063861"/>
            <a:ext cx="883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Attack Detection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49095" y="1063861"/>
            <a:ext cx="1463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Real-Time</a:t>
            </a:r>
          </a:p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Signature Created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97155" y="1063861"/>
            <a:ext cx="140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“Light”</a:t>
            </a:r>
          </a:p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Challenge Action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8365" y="1063861"/>
            <a:ext cx="140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“Strong”</a:t>
            </a:r>
          </a:p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Challenge Action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94708" y="1063861"/>
            <a:ext cx="931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Select</a:t>
            </a:r>
          </a:p>
          <a:p>
            <a:pPr algn="ctr"/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Rate-Limit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4748365" y="3205216"/>
            <a:ext cx="683310" cy="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6294708" y="3205269"/>
            <a:ext cx="465705" cy="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5429295" y="1895529"/>
            <a:ext cx="773660" cy="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rot="10800000">
            <a:off x="4174376" y="1895582"/>
            <a:ext cx="465705" cy="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>
            <a:stCxn id="49" idx="0"/>
          </p:cNvCxnSpPr>
          <p:nvPr/>
        </p:nvCxnSpPr>
        <p:spPr bwMode="auto">
          <a:xfrm flipV="1">
            <a:off x="4690743" y="2047929"/>
            <a:ext cx="0" cy="992169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Oval 43"/>
          <p:cNvSpPr/>
          <p:nvPr/>
        </p:nvSpPr>
        <p:spPr bwMode="auto">
          <a:xfrm>
            <a:off x="4532400" y="2358638"/>
            <a:ext cx="316686" cy="316686"/>
          </a:xfrm>
          <a:prstGeom prst="ellipse">
            <a:avLst/>
          </a:prstGeom>
          <a:solidFill>
            <a:schemeClr val="accent4"/>
          </a:solidFill>
          <a:ln w="12700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extLst/>
        </p:spPr>
        <p:txBody>
          <a:bodyPr lIns="228600" rIns="228600" rtlCol="0" anchor="ctr"/>
          <a:lstStyle/>
          <a:p>
            <a:pPr lvl="0" algn="ctr"/>
            <a:r>
              <a:rPr lang="en-US" sz="1800" b="1" dirty="0" smtClean="0">
                <a:solidFill>
                  <a:srgbClr val="FFFFFF"/>
                </a:solidFill>
                <a:latin typeface="Arial" pitchFamily="34" charset="0"/>
              </a:rPr>
              <a:t>?</a:t>
            </a:r>
            <a:endParaRPr lang="en-US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532400" y="3040098"/>
            <a:ext cx="316686" cy="316686"/>
          </a:xfrm>
          <a:prstGeom prst="ellipse">
            <a:avLst/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extLst/>
        </p:spPr>
        <p:txBody>
          <a:bodyPr lIns="228600" rIns="228600" rtlCol="0" anchor="ctr"/>
          <a:lstStyle/>
          <a:p>
            <a:pPr lvl="0" algn="ctr"/>
            <a:r>
              <a:rPr lang="en-US" sz="1800" b="1" dirty="0" smtClean="0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cxnSp>
        <p:nvCxnSpPr>
          <p:cNvPr id="59" name="Straight Arrow Connector 58"/>
          <p:cNvCxnSpPr>
            <a:stCxn id="61" idx="0"/>
          </p:cNvCxnSpPr>
          <p:nvPr/>
        </p:nvCxnSpPr>
        <p:spPr bwMode="auto">
          <a:xfrm flipV="1">
            <a:off x="6319059" y="2055147"/>
            <a:ext cx="0" cy="992169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Oval 59"/>
          <p:cNvSpPr/>
          <p:nvPr/>
        </p:nvSpPr>
        <p:spPr bwMode="auto">
          <a:xfrm>
            <a:off x="6160716" y="2365856"/>
            <a:ext cx="316686" cy="316686"/>
          </a:xfrm>
          <a:prstGeom prst="ellipse">
            <a:avLst/>
          </a:prstGeom>
          <a:solidFill>
            <a:schemeClr val="accent4"/>
          </a:solidFill>
          <a:ln w="12700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extLst/>
        </p:spPr>
        <p:txBody>
          <a:bodyPr lIns="228600" rIns="228600"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?</a:t>
            </a:r>
            <a:endParaRPr lang="en-US" sz="1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160716" y="3047316"/>
            <a:ext cx="316686" cy="316686"/>
          </a:xfrm>
          <a:prstGeom prst="ellipse">
            <a:avLst/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extLst/>
        </p:spPr>
        <p:txBody>
          <a:bodyPr lIns="228600" rIns="228600"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1114966" y="1701391"/>
            <a:ext cx="1280616" cy="3117642"/>
          </a:xfrm>
          <a:prstGeom prst="ellips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1922487" y="6066836"/>
            <a:ext cx="5303631" cy="350632"/>
          </a:xfrm>
          <a:prstGeom prst="roundRect">
            <a:avLst>
              <a:gd name="adj" fmla="val 7704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</a:rPr>
              <a:t>Closed Feedback and Action Escalation</a:t>
            </a:r>
            <a:endParaRPr lang="en-US" sz="1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570016" y="1744404"/>
            <a:ext cx="444397" cy="3264612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>
              <a:latin typeface="Arial" pitchFamily="34" charset="0"/>
              <a:cs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57262" y="1648661"/>
            <a:ext cx="469353" cy="493735"/>
            <a:chOff x="4457262" y="1648661"/>
            <a:chExt cx="469353" cy="493735"/>
          </a:xfrm>
        </p:grpSpPr>
        <p:sp>
          <p:nvSpPr>
            <p:cNvPr id="50" name="Oval 49"/>
            <p:cNvSpPr/>
            <p:nvPr/>
          </p:nvSpPr>
          <p:spPr bwMode="auto">
            <a:xfrm>
              <a:off x="4533595" y="1737185"/>
              <a:ext cx="316686" cy="31668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algn="ctr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262" y="1648661"/>
              <a:ext cx="469353" cy="49373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096000" y="1648661"/>
            <a:ext cx="469353" cy="493735"/>
            <a:chOff x="6096000" y="1648661"/>
            <a:chExt cx="469353" cy="493735"/>
          </a:xfrm>
        </p:grpSpPr>
        <p:sp>
          <p:nvSpPr>
            <p:cNvPr id="62" name="Oval 61"/>
            <p:cNvSpPr/>
            <p:nvPr/>
          </p:nvSpPr>
          <p:spPr bwMode="auto">
            <a:xfrm>
              <a:off x="6172333" y="1737185"/>
              <a:ext cx="316686" cy="31668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algn="ctr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extLst/>
          </p:spPr>
          <p:txBody>
            <a:bodyPr lIns="228600" rIns="228600" rtlCol="0" anchor="ctr"/>
            <a:lstStyle/>
            <a:p>
              <a:pPr marL="228600" indent="-228600" algn="ctr">
                <a:spcBef>
                  <a:spcPts val="600"/>
                </a:spcBef>
                <a:spcAft>
                  <a:spcPts val="0"/>
                </a:spcAft>
                <a:buSzPct val="115000"/>
                <a:buChar char="§"/>
              </a:pPr>
              <a:endParaRPr lang="en-US" sz="2000">
                <a:latin typeface="Arial" pitchFamily="34" charset="0"/>
                <a:cs typeface="Arial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648661"/>
              <a:ext cx="469353" cy="493735"/>
            </a:xfrm>
            <a:prstGeom prst="rect">
              <a:avLst/>
            </a:prstGeom>
          </p:spPr>
        </p:pic>
      </p:grp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67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7009" y="3028950"/>
            <a:ext cx="4178300" cy="1276350"/>
          </a:xfrm>
        </p:spPr>
        <p:txBody>
          <a:bodyPr/>
          <a:lstStyle/>
          <a:p>
            <a:r>
              <a:rPr lang="en-US" b="0" dirty="0" err="1"/>
              <a:t>Tänan</a:t>
            </a:r>
            <a:r>
              <a:rPr lang="fi-FI" dirty="0" smtClean="0">
                <a:latin typeface="Arial" charset="0"/>
              </a:rPr>
              <a:t> !</a:t>
            </a:r>
            <a:endParaRPr lang="en-US" dirty="0" smtClean="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3360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85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3875" y="914400"/>
            <a:ext cx="8162925" cy="1684338"/>
            <a:chOff x="490350" y="2667000"/>
            <a:chExt cx="8162925" cy="1684338"/>
          </a:xfrm>
        </p:grpSpPr>
        <p:sp>
          <p:nvSpPr>
            <p:cNvPr id="47" name="Purple frame"/>
            <p:cNvSpPr/>
            <p:nvPr/>
          </p:nvSpPr>
          <p:spPr bwMode="auto">
            <a:xfrm>
              <a:off x="490350" y="3175000"/>
              <a:ext cx="8131175" cy="1176338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 algn="ctr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/>
          </p:spPr>
          <p:txBody>
            <a:bodyPr vert="horz" wrap="square" lIns="274320" tIns="274320" rIns="274320" bIns="2743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dirty="0">
                <a:solidFill>
                  <a:srgbClr val="4E4E4E"/>
                </a:solidFill>
              </a:endParaRPr>
            </a:p>
          </p:txBody>
        </p:sp>
        <p:sp>
          <p:nvSpPr>
            <p:cNvPr id="13327" name="enforcement_text"/>
            <p:cNvSpPr>
              <a:spLocks noChangeArrowheads="1"/>
            </p:cNvSpPr>
            <p:nvPr/>
          </p:nvSpPr>
          <p:spPr bwMode="auto">
            <a:xfrm>
              <a:off x="2467617" y="3516710"/>
              <a:ext cx="6185658" cy="492919"/>
            </a:xfrm>
            <a:prstGeom prst="roundRect">
              <a:avLst>
                <a:gd name="adj" fmla="val 1159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tabLst>
                  <a:tab pos="520700" algn="l"/>
                </a:tabLst>
              </a:pPr>
              <a:r>
                <a:rPr lang="en-US" sz="2400" dirty="0" smtClean="0">
                  <a:solidFill>
                    <a:srgbClr val="245491"/>
                  </a:solidFill>
                </a:rPr>
                <a:t>NEW FEATURES &amp; PERFORMANCE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533400" y="3875296"/>
              <a:ext cx="2198152" cy="40028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sz="2000" cap="all" dirty="0">
                  <a:ln w="0"/>
                  <a:solidFill>
                    <a:srgbClr val="245491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Performance</a:t>
              </a:r>
            </a:p>
          </p:txBody>
        </p:sp>
        <p:pic>
          <p:nvPicPr>
            <p:cNvPr id="28" name="T_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5900" y="2667000"/>
              <a:ext cx="1153153" cy="1408441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10" name="Group 9"/>
          <p:cNvGrpSpPr/>
          <p:nvPr/>
        </p:nvGrpSpPr>
        <p:grpSpPr>
          <a:xfrm>
            <a:off x="506225" y="4532619"/>
            <a:ext cx="8131175" cy="1563381"/>
            <a:chOff x="506225" y="4532619"/>
            <a:chExt cx="8131175" cy="1563381"/>
          </a:xfrm>
        </p:grpSpPr>
        <p:sp>
          <p:nvSpPr>
            <p:cNvPr id="46" name="Orange frame"/>
            <p:cNvSpPr/>
            <p:nvPr/>
          </p:nvSpPr>
          <p:spPr bwMode="auto">
            <a:xfrm>
              <a:off x="506225" y="4916488"/>
              <a:ext cx="8131175" cy="1179512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 algn="ctr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/>
          </p:spPr>
          <p:txBody>
            <a:bodyPr vert="horz" wrap="square" lIns="274320" tIns="274320" rIns="274320" bIns="2743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dirty="0">
                <a:solidFill>
                  <a:srgbClr val="4E4E4E"/>
                </a:solidFill>
              </a:endParaRPr>
            </a:p>
          </p:txBody>
        </p:sp>
        <p:sp>
          <p:nvSpPr>
            <p:cNvPr id="13336" name="people_text"/>
            <p:cNvSpPr>
              <a:spLocks noChangeArrowheads="1"/>
            </p:cNvSpPr>
            <p:nvPr/>
          </p:nvSpPr>
          <p:spPr bwMode="auto">
            <a:xfrm>
              <a:off x="2496628" y="5264249"/>
              <a:ext cx="6140772" cy="483989"/>
            </a:xfrm>
            <a:prstGeom prst="roundRect">
              <a:avLst>
                <a:gd name="adj" fmla="val 869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tabLst>
                  <a:tab pos="520700" algn="l"/>
                </a:tabLst>
              </a:pPr>
              <a:r>
                <a:rPr lang="en-US" sz="2400" dirty="0">
                  <a:solidFill>
                    <a:srgbClr val="245491">
                      <a:lumMod val="60000"/>
                      <a:lumOff val="40000"/>
                    </a:srgbClr>
                  </a:solidFill>
                </a:rPr>
                <a:t>ANY BUSINESS </a:t>
              </a:r>
              <a:r>
                <a:rPr lang="en-US" sz="2400" dirty="0" smtClean="0">
                  <a:solidFill>
                    <a:srgbClr val="245491">
                      <a:lumMod val="60000"/>
                      <a:lumOff val="40000"/>
                    </a:srgbClr>
                  </a:solidFill>
                </a:rPr>
                <a:t>AND </a:t>
              </a:r>
              <a:r>
                <a:rPr lang="en-US" sz="2400" dirty="0">
                  <a:solidFill>
                    <a:srgbClr val="245491">
                      <a:lumMod val="60000"/>
                      <a:lumOff val="40000"/>
                    </a:srgbClr>
                  </a:solidFill>
                </a:rPr>
                <a:t>ENVIRONMENT </a:t>
              </a: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90504" y="5608693"/>
              <a:ext cx="1883945" cy="39991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>
                <a:defRPr sz="2000" cap="all">
                  <a:ln w="0"/>
                  <a:solidFill>
                    <a:schemeClr val="tx2"/>
                  </a:soli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r>
                <a:rPr lang="en-US" dirty="0">
                  <a:solidFill>
                    <a:srgbClr val="245491">
                      <a:lumMod val="60000"/>
                      <a:lumOff val="40000"/>
                    </a:srgbClr>
                  </a:solidFill>
                </a:rPr>
                <a:t>Scalability</a:t>
              </a:r>
            </a:p>
          </p:txBody>
        </p:sp>
        <p:pic>
          <p:nvPicPr>
            <p:cNvPr id="133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772" y="4532619"/>
              <a:ext cx="809409" cy="1182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316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2012 Appliances </a:t>
            </a:r>
            <a:r>
              <a:rPr lang="en-US" sz="2400" dirty="0"/>
              <a:t>F</a:t>
            </a:r>
            <a:r>
              <a:rPr lang="en-US" sz="2400" dirty="0" smtClean="0"/>
              <a:t>rom Check Point</a:t>
            </a:r>
          </a:p>
        </p:txBody>
      </p:sp>
      <p:pic>
        <p:nvPicPr>
          <p:cNvPr id="33" name="sky" descr="C:\WORKING IN PROGRESS\SKO\Presentation\Visibility-Contro_ Identity_ Application -Conten_Awareness\sky.png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75" hidden="1"/>
          <p:cNvSpPr/>
          <p:nvPr/>
        </p:nvSpPr>
        <p:spPr bwMode="auto">
          <a:xfrm>
            <a:off x="2989587" y="2597672"/>
            <a:ext cx="3040747" cy="3040746"/>
          </a:xfrm>
          <a:prstGeom prst="ellipse">
            <a:avLst/>
          </a:prstGeom>
          <a:gradFill flip="none" rotWithShape="1">
            <a:gsLst>
              <a:gs pos="0">
                <a:srgbClr val="245491">
                  <a:shade val="30000"/>
                  <a:satMod val="115000"/>
                </a:srgbClr>
              </a:gs>
              <a:gs pos="92095">
                <a:srgbClr val="2F74D0"/>
              </a:gs>
              <a:gs pos="15000">
                <a:srgbClr val="123C72"/>
              </a:gs>
              <a:gs pos="100000">
                <a:srgbClr val="5D96E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alanced" dir="t"/>
          </a:scene3d>
          <a:sp3d prstMaterial="metal">
            <a:bevelT w="38100" h="38100"/>
          </a:sp3d>
        </p:spPr>
        <p:txBody>
          <a:bodyPr lIns="0" tIns="0" rIns="0" bIns="0" anchor="ctr"/>
          <a:lstStyle/>
          <a:p>
            <a:pPr algn="ctr"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Check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r>
              <a:rPr lang="en-US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Point </a:t>
            </a:r>
            <a:r>
              <a:rPr lang="en-US" sz="72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R75</a:t>
            </a:r>
          </a:p>
        </p:txBody>
      </p:sp>
      <p:sp>
        <p:nvSpPr>
          <p:cNvPr id="34" name="R75" hidden="1"/>
          <p:cNvSpPr/>
          <p:nvPr/>
        </p:nvSpPr>
        <p:spPr bwMode="auto">
          <a:xfrm>
            <a:off x="2989587" y="2597672"/>
            <a:ext cx="3040747" cy="3040746"/>
          </a:xfrm>
          <a:prstGeom prst="ellipse">
            <a:avLst/>
          </a:prstGeom>
          <a:gradFill flip="none" rotWithShape="1">
            <a:gsLst>
              <a:gs pos="0">
                <a:srgbClr val="245491">
                  <a:shade val="30000"/>
                  <a:satMod val="115000"/>
                </a:srgbClr>
              </a:gs>
              <a:gs pos="92095">
                <a:srgbClr val="2F74D0"/>
              </a:gs>
              <a:gs pos="15000">
                <a:srgbClr val="123C72"/>
              </a:gs>
              <a:gs pos="100000">
                <a:srgbClr val="5D96E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balanced" dir="t"/>
          </a:scene3d>
          <a:sp3d prstMaterial="metal">
            <a:bevelT w="38100" h="38100"/>
          </a:sp3d>
        </p:spPr>
        <p:txBody>
          <a:bodyPr lIns="0" tIns="0" rIns="0" bIns="0" anchor="ctr"/>
          <a:lstStyle/>
          <a:p>
            <a:pPr algn="ctr"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Check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r>
              <a:rPr lang="en-US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Point </a:t>
            </a:r>
            <a:r>
              <a:rPr lang="en-US" sz="7200" kern="0" dirty="0">
                <a:solidFill>
                  <a:srgbClr val="FDA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R75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750" y="2709810"/>
            <a:ext cx="8147050" cy="1633590"/>
            <a:chOff x="498287" y="976260"/>
            <a:chExt cx="8147050" cy="1633590"/>
          </a:xfrm>
        </p:grpSpPr>
        <p:sp>
          <p:nvSpPr>
            <p:cNvPr id="14" name="Blue frame"/>
            <p:cNvSpPr/>
            <p:nvPr/>
          </p:nvSpPr>
          <p:spPr bwMode="auto">
            <a:xfrm>
              <a:off x="498287" y="1430338"/>
              <a:ext cx="8131175" cy="1179512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/>
          </p:spPr>
          <p:txBody>
            <a:bodyPr vert="horz" wrap="square" lIns="274320" tIns="274320" rIns="274320" bIns="2743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dirty="0">
                <a:solidFill>
                  <a:srgbClr val="4E4E4E"/>
                </a:solidFill>
              </a:endParaRPr>
            </a:p>
          </p:txBody>
        </p:sp>
        <p:sp>
          <p:nvSpPr>
            <p:cNvPr id="13330" name="policy_text"/>
            <p:cNvSpPr>
              <a:spLocks noChangeArrowheads="1"/>
            </p:cNvSpPr>
            <p:nvPr/>
          </p:nvSpPr>
          <p:spPr bwMode="auto">
            <a:xfrm>
              <a:off x="2459679" y="1580333"/>
              <a:ext cx="6185658" cy="879523"/>
            </a:xfrm>
            <a:prstGeom prst="roundRect">
              <a:avLst>
                <a:gd name="adj" fmla="val 10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tabLst>
                  <a:tab pos="520700" algn="l"/>
                </a:tabLst>
              </a:pPr>
              <a:r>
                <a:rPr lang="en-US" sz="2400" dirty="0">
                  <a:solidFill>
                    <a:srgbClr val="000073"/>
                  </a:solidFill>
                </a:rPr>
                <a:t>CONSOLIDATE SECURITY</a:t>
              </a:r>
            </a:p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  <a:buFont typeface="Wingdings" pitchFamily="2" charset="2"/>
                <a:buNone/>
                <a:tabLst>
                  <a:tab pos="520700" algn="l"/>
                </a:tabLst>
              </a:pPr>
              <a:r>
                <a:rPr lang="en-US" sz="2000" dirty="0" smtClean="0">
                  <a:solidFill>
                    <a:srgbClr val="4E4E4E"/>
                  </a:solidFill>
                </a:rPr>
                <a:t>Optimized for Software Blades</a:t>
              </a:r>
              <a:endParaRPr lang="en-US" sz="2000" dirty="0">
                <a:solidFill>
                  <a:srgbClr val="4E4E4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890149" y="2052456"/>
              <a:ext cx="1484655" cy="40024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sz="2000" cap="all" dirty="0">
                  <a:ln w="0"/>
                  <a:solidFill>
                    <a:srgbClr val="000073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Security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36646" y="976260"/>
              <a:ext cx="991660" cy="1081140"/>
              <a:chOff x="797130" y="895350"/>
              <a:chExt cx="1261685" cy="1375530"/>
            </a:xfrm>
          </p:grpSpPr>
          <p:pic>
            <p:nvPicPr>
              <p:cNvPr id="13332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97130" y="895350"/>
                <a:ext cx="1261685" cy="11654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702" y="1235034"/>
                <a:ext cx="952540" cy="60486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625" y="2030438"/>
                <a:ext cx="1260695" cy="240442"/>
              </a:xfrm>
              <a:prstGeom prst="rect">
                <a:avLst/>
              </a:prstGeom>
            </p:spPr>
          </p:pic>
        </p:grpSp>
      </p:grpSp>
      <p:sp>
        <p:nvSpPr>
          <p:cNvPr id="24" name="Rectangle 23"/>
          <p:cNvSpPr/>
          <p:nvPr/>
        </p:nvSpPr>
        <p:spPr bwMode="auto">
          <a:xfrm>
            <a:off x="381000" y="4495800"/>
            <a:ext cx="8534400" cy="1766940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 dirty="0">
              <a:latin typeface="Arial" pitchFamily="34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04800" y="2667000"/>
            <a:ext cx="8534400" cy="1766940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Char char="§"/>
            </a:pPr>
            <a:endParaRPr lang="en-US" sz="2000" dirty="0">
              <a:latin typeface="Arial" pitchFamily="34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2169380" y="6858000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20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2012 Appliance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7116" y="1066800"/>
            <a:ext cx="3375906" cy="809295"/>
            <a:chOff x="64646" y="1418800"/>
            <a:chExt cx="3375906" cy="809295"/>
          </a:xfrm>
        </p:grpSpPr>
        <p:pic>
          <p:nvPicPr>
            <p:cNvPr id="9244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741" y="1418800"/>
              <a:ext cx="1669717" cy="809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64646" y="1882720"/>
              <a:ext cx="33759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  <a:t>Check Point  2200  Appliance</a:t>
              </a:r>
              <a:endParaRPr lang="en-US" sz="1600" dirty="0">
                <a:solidFill>
                  <a:srgbClr val="4E4E4E"/>
                </a:solidFill>
                <a:latin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8169" y="2261144"/>
            <a:ext cx="3733800" cy="1106300"/>
            <a:chOff x="457200" y="2322491"/>
            <a:chExt cx="3733800" cy="1106300"/>
          </a:xfrm>
        </p:grpSpPr>
        <p:pic>
          <p:nvPicPr>
            <p:cNvPr id="924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7789" y="2322491"/>
              <a:ext cx="3052622" cy="724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457200" y="2844016"/>
              <a:ext cx="3733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  <a:t>Check Point  4000  Appliances</a:t>
              </a:r>
            </a:p>
            <a:p>
              <a:pPr algn="ctr" eaLnBrk="1" hangingPunct="1"/>
              <a: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  <a:t>(4 Models)</a:t>
              </a:r>
              <a:endParaRPr lang="en-US" sz="1600" dirty="0">
                <a:solidFill>
                  <a:srgbClr val="4E4E4E"/>
                </a:solidFill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800" y="3505200"/>
            <a:ext cx="4233862" cy="1428987"/>
            <a:chOff x="338138" y="3247600"/>
            <a:chExt cx="4233862" cy="142898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5911" y="3247600"/>
              <a:ext cx="3098317" cy="1018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338138" y="4091812"/>
              <a:ext cx="42338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  <a:t>Check Point  12000  Appliances</a:t>
              </a:r>
              <a:b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</a:br>
              <a: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  <a:t>(3 Models)</a:t>
              </a:r>
              <a:endParaRPr lang="en-US" sz="1600" dirty="0">
                <a:solidFill>
                  <a:srgbClr val="4E4E4E"/>
                </a:solidFill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60055" y="1019505"/>
            <a:ext cx="4572000" cy="990600"/>
            <a:chOff x="4267199" y="1019505"/>
            <a:chExt cx="4572000" cy="990600"/>
          </a:xfrm>
        </p:grpSpPr>
        <p:sp>
          <p:nvSpPr>
            <p:cNvPr id="16" name="Pentagon 15"/>
            <p:cNvSpPr/>
            <p:nvPr/>
          </p:nvSpPr>
          <p:spPr bwMode="auto">
            <a:xfrm rot="10800000">
              <a:off x="4267199" y="1019505"/>
              <a:ext cx="4572000" cy="990600"/>
            </a:xfrm>
            <a:prstGeom prst="homePlate">
              <a:avLst/>
            </a:prstGeom>
            <a:gradFill flip="none" rotWithShape="0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3200000"/>
              </a:lightRig>
            </a:scene3d>
            <a:sp3d>
              <a:bevelT w="63500" h="25400"/>
              <a:bevelB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4144" y="1095705"/>
              <a:ext cx="3932656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C000"/>
                  </a:solidFill>
                </a:rPr>
                <a:t>The Small Office – Desktop Model</a:t>
              </a:r>
              <a:endParaRPr lang="en-US" sz="1600" dirty="0">
                <a:solidFill>
                  <a:srgbClr val="FFC000"/>
                </a:solidFill>
              </a:endParaRP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3 Gbps firewall throughput </a:t>
              </a: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Less than $4,000</a:t>
              </a:r>
              <a:endParaRPr lang="en-US" sz="1600" b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60056" y="2286000"/>
            <a:ext cx="4571999" cy="990600"/>
            <a:chOff x="4267199" y="2286001"/>
            <a:chExt cx="4571999" cy="990600"/>
          </a:xfrm>
        </p:grpSpPr>
        <p:sp>
          <p:nvSpPr>
            <p:cNvPr id="26" name="Pentagon 25"/>
            <p:cNvSpPr/>
            <p:nvPr/>
          </p:nvSpPr>
          <p:spPr bwMode="auto">
            <a:xfrm rot="10800000">
              <a:off x="4267199" y="2286001"/>
              <a:ext cx="4571999" cy="990600"/>
            </a:xfrm>
            <a:prstGeom prst="homePlate">
              <a:avLst/>
            </a:prstGeom>
            <a:gradFill flip="none" rotWithShape="0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3200000"/>
              </a:lightRig>
            </a:scene3d>
            <a:sp3d>
              <a:bevelT w="63500" h="25400"/>
              <a:bevelB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4144" y="2362201"/>
              <a:ext cx="3932656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C000"/>
                  </a:solidFill>
                </a:rPr>
                <a:t>Enterprise Grade</a:t>
              </a:r>
              <a:endParaRPr lang="en-US" sz="1600" dirty="0">
                <a:solidFill>
                  <a:srgbClr val="FFC000"/>
                </a:solidFill>
              </a:endParaRP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3 </a:t>
              </a:r>
              <a:r>
                <a:rPr lang="en-US" sz="1600" b="0" dirty="0">
                  <a:solidFill>
                    <a:srgbClr val="FFFFFF"/>
                  </a:solidFill>
                </a:rPr>
                <a:t>to 11 Gbps firewall throughput </a:t>
              </a: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2 </a:t>
              </a:r>
              <a:r>
                <a:rPr lang="en-US" sz="1600" b="0" dirty="0">
                  <a:solidFill>
                    <a:srgbClr val="FFFFFF"/>
                  </a:solidFill>
                </a:rPr>
                <a:t>to 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6 </a:t>
              </a:r>
              <a:r>
                <a:rPr lang="en-US" sz="1600" b="0" dirty="0">
                  <a:solidFill>
                    <a:srgbClr val="FFFFFF"/>
                  </a:solidFill>
                </a:rPr>
                <a:t>Gbps IPS throughput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60055" y="3581400"/>
            <a:ext cx="4572000" cy="990600"/>
            <a:chOff x="4267199" y="3657600"/>
            <a:chExt cx="4572000" cy="990600"/>
          </a:xfrm>
        </p:grpSpPr>
        <p:sp>
          <p:nvSpPr>
            <p:cNvPr id="31" name="Pentagon 30"/>
            <p:cNvSpPr/>
            <p:nvPr/>
          </p:nvSpPr>
          <p:spPr bwMode="auto">
            <a:xfrm rot="10800000">
              <a:off x="4267199" y="3657600"/>
              <a:ext cx="4572000" cy="990600"/>
            </a:xfrm>
            <a:prstGeom prst="homePlate">
              <a:avLst/>
            </a:prstGeom>
            <a:gradFill flip="none" rotWithShape="0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3200000"/>
              </a:lightRig>
            </a:scene3d>
            <a:sp3d>
              <a:bevelT w="63500" h="25400"/>
              <a:bevelB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4144" y="3733800"/>
              <a:ext cx="3932656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Data Center Grade </a:t>
              </a: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15 </a:t>
              </a:r>
              <a:r>
                <a:rPr lang="en-US" sz="1600" b="0" dirty="0">
                  <a:solidFill>
                    <a:srgbClr val="FFFFFF"/>
                  </a:solidFill>
                </a:rPr>
                <a:t>to 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30 </a:t>
              </a:r>
              <a:r>
                <a:rPr lang="en-US" sz="1600" b="0" dirty="0">
                  <a:solidFill>
                    <a:srgbClr val="FFFFFF"/>
                  </a:solidFill>
                </a:rPr>
                <a:t>Gbps firewall throughput </a:t>
              </a: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>
                  <a:solidFill>
                    <a:srgbClr val="FFFFFF"/>
                  </a:solidFill>
                </a:rPr>
                <a:t>Hot-swap power supply and HDD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1000" y="5029200"/>
            <a:ext cx="4655583" cy="1279151"/>
            <a:chOff x="4252911" y="5074356"/>
            <a:chExt cx="4572000" cy="990600"/>
          </a:xfrm>
        </p:grpSpPr>
        <p:sp>
          <p:nvSpPr>
            <p:cNvPr id="34" name="Pentagon 33"/>
            <p:cNvSpPr/>
            <p:nvPr/>
          </p:nvSpPr>
          <p:spPr bwMode="auto">
            <a:xfrm rot="10800000">
              <a:off x="4252911" y="5074356"/>
              <a:ext cx="4572000" cy="990600"/>
            </a:xfrm>
            <a:prstGeom prst="homePlate">
              <a:avLst/>
            </a:prstGeom>
            <a:gradFill flip="none" rotWithShape="0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3200000"/>
              </a:lightRig>
            </a:scene3d>
            <a:sp3d>
              <a:bevelT w="63500" h="25400"/>
              <a:bevelB w="63500" h="254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82880" tIns="91440" rIns="182880" bIns="91440" anchor="ctr"/>
            <a:lstStyle/>
            <a:p>
              <a:pPr algn="ctr">
                <a:spcBef>
                  <a:spcPct val="20000"/>
                </a:spcBef>
                <a:buClr>
                  <a:srgbClr val="000073"/>
                </a:buClr>
                <a:buSzPct val="65000"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39856" y="5150556"/>
              <a:ext cx="3946944" cy="83421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C000"/>
                  </a:solidFill>
                </a:rPr>
                <a:t>Ultra Data </a:t>
              </a:r>
              <a:r>
                <a:rPr lang="en-US" sz="1600" dirty="0">
                  <a:solidFill>
                    <a:srgbClr val="FFC000"/>
                  </a:solidFill>
                </a:rPr>
                <a:t>Center </a:t>
              </a:r>
              <a:r>
                <a:rPr lang="en-US" sz="1600" dirty="0" smtClean="0">
                  <a:solidFill>
                    <a:srgbClr val="FFC000"/>
                  </a:solidFill>
                </a:rPr>
                <a:t>Protection</a:t>
              </a:r>
              <a:endParaRPr lang="en-US" sz="1600" dirty="0">
                <a:solidFill>
                  <a:srgbClr val="FFC000"/>
                </a:solidFill>
              </a:endParaRP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50 </a:t>
              </a:r>
              <a:r>
                <a:rPr lang="en-US" sz="1600" b="0" dirty="0">
                  <a:solidFill>
                    <a:srgbClr val="FFFFFF"/>
                  </a:solidFill>
                </a:rPr>
                <a:t>to 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110</a:t>
              </a:r>
              <a:r>
                <a:rPr lang="en-US" sz="1600" b="0" baseline="30000" dirty="0" smtClean="0">
                  <a:solidFill>
                    <a:srgbClr val="FFFFFF"/>
                  </a:solidFill>
                </a:rPr>
                <a:t>*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 Gbps firewall throughput</a:t>
              </a:r>
              <a:endParaRPr lang="en-US" sz="1600" b="0" baseline="30000" dirty="0">
                <a:solidFill>
                  <a:srgbClr val="FFFFFF"/>
                </a:solidFill>
              </a:endParaRP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>
                  <a:solidFill>
                    <a:srgbClr val="FFFFFF"/>
                  </a:solidFill>
                </a:rPr>
                <a:t>High availability and 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serviceability</a:t>
              </a:r>
            </a:p>
            <a:p>
              <a:pPr marL="225425" indent="-225425">
                <a:buClr>
                  <a:srgbClr val="245491">
                    <a:lumMod val="20000"/>
                    <a:lumOff val="80000"/>
                  </a:srgbClr>
                </a:buClr>
                <a:buFont typeface="Wingdings" pitchFamily="2" charset="2"/>
                <a:buChar char="§"/>
              </a:pPr>
              <a:r>
                <a:rPr lang="en-US" sz="1600" b="0" dirty="0" smtClean="0">
                  <a:solidFill>
                    <a:srgbClr val="FFFFFF"/>
                  </a:solidFill>
                </a:rPr>
                <a:t>Ultra-low &lt;5µs latency</a:t>
              </a:r>
              <a:r>
                <a:rPr lang="en-US" sz="1600" b="0" baseline="30000" dirty="0" smtClean="0">
                  <a:solidFill>
                    <a:srgbClr val="FFFFFF"/>
                  </a:solidFill>
                </a:rPr>
                <a:t>*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 </a:t>
              </a:r>
              <a:endParaRPr lang="en-US" sz="1600" b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67400" y="6324600"/>
            <a:ext cx="2959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 smtClean="0">
                <a:solidFill>
                  <a:srgbClr val="4E4E4E"/>
                </a:solidFill>
              </a:rPr>
              <a:t>* With optional Security Acceleration Module</a:t>
            </a:r>
            <a:endParaRPr lang="en-US" sz="1100" b="0" dirty="0">
              <a:solidFill>
                <a:srgbClr val="4E4E4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0069" y="4893264"/>
            <a:ext cx="3810000" cy="1599101"/>
            <a:chOff x="550069" y="5074569"/>
            <a:chExt cx="3810000" cy="1599101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550069" y="6088895"/>
              <a:ext cx="3810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  <a:t>Check Point  21000  Appliances</a:t>
              </a:r>
            </a:p>
            <a:p>
              <a:pPr algn="ctr" eaLnBrk="1" hangingPunct="1"/>
              <a:r>
                <a:rPr lang="en-US" sz="1600" dirty="0" smtClean="0">
                  <a:solidFill>
                    <a:srgbClr val="4E4E4E"/>
                  </a:solidFill>
                  <a:latin typeface="Arial" charset="0"/>
                </a:rPr>
                <a:t>(2 Models)</a:t>
              </a:r>
              <a:endParaRPr lang="en-US" sz="1600" dirty="0">
                <a:solidFill>
                  <a:srgbClr val="4E4E4E"/>
                </a:solidFill>
                <a:latin typeface="Arial" charset="0"/>
              </a:endParaRPr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2694" y="5074569"/>
              <a:ext cx="3480328" cy="1130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2161822" y="6858125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03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337550" y="6592888"/>
            <a:ext cx="6096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2A51756-424E-407A-B7B7-4764289F9B40}" type="slidenum">
              <a:rPr lang="en-US" sz="900" b="0">
                <a:solidFill>
                  <a:srgbClr val="4E4E4E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855913" y="6592888"/>
            <a:ext cx="63960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900" b="0" dirty="0">
                <a:solidFill>
                  <a:srgbClr val="4E4E4E"/>
                </a:solidFill>
                <a:latin typeface="Arial" charset="0"/>
              </a:rPr>
              <a:t>©2011 Check Point Software Technologies Ltd.     | </a:t>
            </a:r>
            <a:r>
              <a:rPr lang="en-US" sz="900" b="0" dirty="0">
                <a:solidFill>
                  <a:srgbClr val="4E4E4E"/>
                </a:solidFill>
                <a:latin typeface="Arial" pitchFamily="34" charset="0"/>
              </a:rPr>
              <a:t>[</a:t>
            </a:r>
            <a:r>
              <a:rPr lang="en-US" sz="900" b="0" dirty="0">
                <a:solidFill>
                  <a:srgbClr val="4E4E4E"/>
                </a:solidFill>
              </a:rPr>
              <a:t>PROTECTED] </a:t>
            </a:r>
            <a:r>
              <a:rPr lang="en-US" sz="900" b="0" dirty="0"/>
              <a:t>– All rights reserved</a:t>
            </a:r>
            <a:r>
              <a:rPr lang="en-US" sz="900" b="0" dirty="0">
                <a:solidFill>
                  <a:srgbClr val="4E4E4E"/>
                </a:solidFill>
              </a:rPr>
              <a:t> </a:t>
            </a:r>
            <a:r>
              <a:rPr lang="en-US" sz="900" b="0" dirty="0" smtClean="0">
                <a:solidFill>
                  <a:srgbClr val="4E4E4E"/>
                </a:solidFill>
                <a:latin typeface="Arial" charset="0"/>
              </a:rPr>
              <a:t>|</a:t>
            </a:r>
            <a:endParaRPr lang="en-US" sz="900" b="0" dirty="0">
              <a:solidFill>
                <a:srgbClr val="4E4E4E"/>
              </a:solidFill>
              <a:latin typeface="Arial" charset="0"/>
            </a:endParaRPr>
          </a:p>
        </p:txBody>
      </p:sp>
      <p:pic>
        <p:nvPicPr>
          <p:cNvPr id="7" name="Picture 3" descr="C:\Documents and Settings\darlene\Desktop\CheckPoin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71463"/>
            <a:ext cx="16843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100362" y="6542049"/>
            <a:ext cx="390292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869796" y="6542049"/>
            <a:ext cx="7969404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4" y="6443663"/>
            <a:ext cx="291380" cy="38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" y="6553200"/>
            <a:ext cx="1141314" cy="218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55000">
                <a:schemeClr val="bg1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dirty="0">
              <a:solidFill>
                <a:srgbClr val="4E4E4E"/>
              </a:solidFill>
              <a:latin typeface="Arial" pitchFamily="34" charset="0"/>
            </a:endParaRPr>
          </a:p>
        </p:txBody>
      </p:sp>
      <p:sp>
        <p:nvSpPr>
          <p:cNvPr id="4" name="Rounded Rectangle 18"/>
          <p:cNvSpPr>
            <a:spLocks noChangeArrowheads="1"/>
          </p:cNvSpPr>
          <p:nvPr/>
        </p:nvSpPr>
        <p:spPr bwMode="auto">
          <a:xfrm>
            <a:off x="381000" y="2743200"/>
            <a:ext cx="8382000" cy="1295400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Filled with New Features…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2209800" y="6894746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46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Point 4800:</a:t>
            </a:r>
            <a:br>
              <a:rPr lang="en-US" dirty="0" smtClean="0"/>
            </a:br>
            <a:r>
              <a:rPr lang="en-US" dirty="0" smtClean="0"/>
              <a:t>Enterprise-Grade, High-End Features</a:t>
            </a:r>
            <a:endParaRPr lang="en-US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0815" y="1650917"/>
            <a:ext cx="5960935" cy="141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192248" y="2056807"/>
            <a:ext cx="1295400" cy="610192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90563" y="2065267"/>
            <a:ext cx="4501038" cy="601732"/>
          </a:xfrm>
          <a:prstGeom prst="rect">
            <a:avLst/>
          </a:prstGeom>
          <a:solidFill>
            <a:schemeClr val="bg1">
              <a:alpha val="0"/>
            </a:schemeClr>
          </a:solidFill>
          <a:ln w="47625" algn="ctr">
            <a:solidFill>
              <a:schemeClr val="accent3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lIns="228600" rIns="228600" rtlCol="0" anchor="ctr"/>
          <a:lstStyle/>
          <a:p>
            <a:pPr marL="228600" indent="-228600" algn="ctr">
              <a:spcBef>
                <a:spcPts val="600"/>
              </a:spcBef>
              <a:spcAft>
                <a:spcPts val="0"/>
              </a:spcAft>
              <a:buSzPct val="115000"/>
              <a:buFontTx/>
              <a:buChar char="§"/>
            </a:pPr>
            <a:endParaRPr lang="en-US" sz="2000" b="0" dirty="0">
              <a:solidFill>
                <a:srgbClr val="4E4E4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8600" y="3653072"/>
            <a:ext cx="4572000" cy="2442927"/>
            <a:chOff x="228600" y="3657599"/>
            <a:chExt cx="4572000" cy="278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228600" y="3657599"/>
              <a:ext cx="4572000" cy="2781219"/>
              <a:chOff x="228600" y="3962399"/>
              <a:chExt cx="4572000" cy="2476419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5357176"/>
                <a:ext cx="1490525" cy="876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2496" y="5378421"/>
                <a:ext cx="1531904" cy="8908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2125" y="5325530"/>
                <a:ext cx="1590675" cy="9437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ounded Rectangular Callout 6"/>
              <p:cNvSpPr/>
              <p:nvPr/>
            </p:nvSpPr>
            <p:spPr bwMode="auto">
              <a:xfrm>
                <a:off x="228600" y="3962399"/>
                <a:ext cx="4572000" cy="2476419"/>
              </a:xfrm>
              <a:prstGeom prst="wedgeRoundRectCallout">
                <a:avLst>
                  <a:gd name="adj1" fmla="val 31379"/>
                  <a:gd name="adj2" fmla="val -90441"/>
                  <a:gd name="adj3" fmla="val 16667"/>
                </a:avLst>
              </a:prstGeom>
              <a:noFill/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00CC00"/>
                  </a:buClr>
                  <a:buSzPct val="115000"/>
                </a:pPr>
                <a:endPara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28600" y="3786550"/>
              <a:ext cx="4572000" cy="15417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Variety of network </a:t>
              </a:r>
              <a: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interface expansions</a:t>
              </a:r>
              <a:endParaRPr lang="en-US" sz="1800" b="0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Same cards for 4000 and </a:t>
              </a:r>
              <a:b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12000 </a:t>
              </a:r>
              <a:r>
                <a: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appliances</a:t>
              </a:r>
            </a:p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Copper and fiber (1GE / 10GE)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84750" y="3653074"/>
            <a:ext cx="4038600" cy="2442926"/>
            <a:chOff x="4953000" y="3657600"/>
            <a:chExt cx="4038600" cy="2781219"/>
          </a:xfrm>
        </p:grpSpPr>
        <p:grpSp>
          <p:nvGrpSpPr>
            <p:cNvPr id="20" name="Group 19"/>
            <p:cNvGrpSpPr/>
            <p:nvPr/>
          </p:nvGrpSpPr>
          <p:grpSpPr>
            <a:xfrm>
              <a:off x="4953000" y="3657600"/>
              <a:ext cx="4038600" cy="2781219"/>
              <a:chOff x="4953000" y="3962400"/>
              <a:chExt cx="4038600" cy="2476419"/>
            </a:xfrm>
          </p:grpSpPr>
          <p:sp>
            <p:nvSpPr>
              <p:cNvPr id="3" name="Rounded Rectangular Callout 2"/>
              <p:cNvSpPr/>
              <p:nvPr/>
            </p:nvSpPr>
            <p:spPr bwMode="auto">
              <a:xfrm>
                <a:off x="4953000" y="3962400"/>
                <a:ext cx="4038600" cy="2476419"/>
              </a:xfrm>
              <a:prstGeom prst="wedgeRoundRectCallout">
                <a:avLst>
                  <a:gd name="adj1" fmla="val -9613"/>
                  <a:gd name="adj2" fmla="val -92279"/>
                  <a:gd name="adj3" fmla="val 16667"/>
                </a:avLst>
              </a:prstGeom>
              <a:noFill/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FF3300"/>
                  </a:buClr>
                  <a:buSzPct val="115000"/>
                </a:pPr>
                <a:endPara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9007" y="5077397"/>
                <a:ext cx="1953571" cy="1169803"/>
              </a:xfrm>
              <a:prstGeom prst="rect">
                <a:avLst/>
              </a:prstGeom>
              <a:ln w="12700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5092700" y="3928983"/>
              <a:ext cx="3822700" cy="154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Out-of-band management (LOM )</a:t>
              </a:r>
            </a:p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8x1GE onboard ports </a:t>
              </a:r>
            </a:p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800" b="0" dirty="0" smtClean="0">
                  <a:solidFill>
                    <a:srgbClr val="4E4E4E"/>
                  </a:solidFill>
                  <a:latin typeface="Arial"/>
                  <a:ea typeface="Times"/>
                  <a:cs typeface="Times New Roman"/>
                </a:rPr>
                <a:t>Graphic LCD </a:t>
              </a:r>
              <a:br>
                <a:rPr lang="en-US" sz="1800" b="0" dirty="0" smtClean="0">
                  <a:solidFill>
                    <a:srgbClr val="4E4E4E"/>
                  </a:solidFill>
                  <a:latin typeface="Arial"/>
                  <a:ea typeface="Times"/>
                  <a:cs typeface="Times New Roman"/>
                </a:rPr>
              </a:br>
              <a:r>
                <a:rPr lang="en-US" sz="1800" b="0" dirty="0" smtClean="0">
                  <a:solidFill>
                    <a:srgbClr val="4E4E4E"/>
                  </a:solidFill>
                  <a:latin typeface="Arial"/>
                  <a:ea typeface="Times"/>
                  <a:cs typeface="Times New Roman"/>
                </a:rPr>
                <a:t>display</a:t>
              </a:r>
              <a:endParaRPr lang="en-US" sz="1800" b="0" dirty="0">
                <a:solidFill>
                  <a:srgbClr val="4E4E4E"/>
                </a:solidFill>
                <a:latin typeface="Arial"/>
                <a:ea typeface="Times"/>
                <a:cs typeface="Times New Roman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4484" y="966074"/>
            <a:ext cx="3168316" cy="2476418"/>
            <a:chOff x="5638800" y="3256547"/>
            <a:chExt cx="3168316" cy="2476418"/>
          </a:xfrm>
        </p:grpSpPr>
        <p:grpSp>
          <p:nvGrpSpPr>
            <p:cNvPr id="22" name="Group 21"/>
            <p:cNvGrpSpPr/>
            <p:nvPr/>
          </p:nvGrpSpPr>
          <p:grpSpPr>
            <a:xfrm>
              <a:off x="5638800" y="3256547"/>
              <a:ext cx="2634916" cy="2476418"/>
              <a:chOff x="6356684" y="1005310"/>
              <a:chExt cx="2634916" cy="2476418"/>
            </a:xfrm>
          </p:grpSpPr>
          <p:sp>
            <p:nvSpPr>
              <p:cNvPr id="24" name="Rounded Rectangular Callout 23"/>
              <p:cNvSpPr/>
              <p:nvPr/>
            </p:nvSpPr>
            <p:spPr bwMode="auto">
              <a:xfrm>
                <a:off x="6356684" y="1005310"/>
                <a:ext cx="2634916" cy="2476418"/>
              </a:xfrm>
              <a:prstGeom prst="wedgeRoundRectCallout">
                <a:avLst>
                  <a:gd name="adj1" fmla="val 80755"/>
                  <a:gd name="adj2" fmla="val -28047"/>
                  <a:gd name="adj3" fmla="val 16667"/>
                </a:avLst>
              </a:prstGeom>
              <a:noFill/>
              <a:ln w="38100" algn="ctr">
                <a:solidFill>
                  <a:schemeClr val="accent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91440" tIns="182880" rIns="91440" rtlCol="0" anchor="t" anchorCtr="0"/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  <a:buClr>
                    <a:srgbClr val="00CC00"/>
                  </a:buClr>
                  <a:buSzPct val="115000"/>
                </a:pPr>
                <a:endPara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394" y="2155504"/>
                <a:ext cx="2213496" cy="110104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757863" y="3472941"/>
              <a:ext cx="304925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2880" indent="-182880">
                <a:spcBef>
                  <a:spcPts val="600"/>
                </a:spcBef>
                <a:spcAft>
                  <a:spcPts val="0"/>
                </a:spcAft>
                <a:buClr>
                  <a:srgbClr val="F06414"/>
                </a:buClr>
                <a:buSzPct val="115000"/>
                <a:buFont typeface="Wingdings" pitchFamily="2" charset="2"/>
                <a:buChar char="§"/>
              </a:pPr>
              <a:r>
                <a:rPr lang="en-US" sz="1800" b="0" dirty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Hot-swappable </a:t>
              </a:r>
              <a: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redundant power </a:t>
              </a:r>
              <a:b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b="0" dirty="0" smtClean="0">
                  <a:solidFill>
                    <a:srgbClr val="4E4E4E"/>
                  </a:solidFill>
                  <a:latin typeface="Arial" pitchFamily="34" charset="0"/>
                  <a:cs typeface="Arial" pitchFamily="34" charset="0"/>
                </a:rPr>
                <a:t>supplies</a:t>
              </a:r>
              <a:endParaRPr lang="en-US" sz="1800" b="0" dirty="0">
                <a:solidFill>
                  <a:srgbClr val="4E4E4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Rounded Rectangle 18"/>
          <p:cNvSpPr>
            <a:spLocks noChangeArrowheads="1"/>
          </p:cNvSpPr>
          <p:nvPr/>
        </p:nvSpPr>
        <p:spPr bwMode="auto">
          <a:xfrm>
            <a:off x="381000" y="3009900"/>
            <a:ext cx="8610600" cy="723900"/>
          </a:xfrm>
          <a:prstGeom prst="roundRect">
            <a:avLst>
              <a:gd name="adj" fmla="val 10933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algn="ctr">
              <a:spcBef>
                <a:spcPct val="20000"/>
              </a:spcBef>
              <a:buClr>
                <a:srgbClr val="000073"/>
              </a:buClr>
              <a:buSzPct val="65000"/>
              <a:buFont typeface="Wingdings" pitchFamily="2" charset="2"/>
              <a:buNone/>
            </a:pPr>
            <a:r>
              <a:rPr lang="en-US" sz="2800" b="0" dirty="0" smtClean="0">
                <a:solidFill>
                  <a:srgbClr val="FFFFFF"/>
                </a:solidFill>
              </a:rPr>
              <a:t>True Serviceability with Rich Connectivity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209800" y="6855823"/>
            <a:ext cx="3962400" cy="355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61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28" grpId="0" animBg="1"/>
    </p:bldLst>
  </p:timing>
</p:sld>
</file>

<file path=ppt/theme/theme1.xml><?xml version="1.0" encoding="utf-8"?>
<a:theme xmlns:a="http://schemas.openxmlformats.org/drawingml/2006/main" name="2_Check Point">
  <a:themeElements>
    <a:clrScheme name="Custom 19">
      <a:dk1>
        <a:srgbClr val="4E4E4E"/>
      </a:dk1>
      <a:lt1>
        <a:srgbClr val="FFFFFF"/>
      </a:lt1>
      <a:dk2>
        <a:srgbClr val="245491"/>
      </a:dk2>
      <a:lt2>
        <a:srgbClr val="777777"/>
      </a:lt2>
      <a:accent1>
        <a:srgbClr val="95B8CF"/>
      </a:accent1>
      <a:accent2>
        <a:srgbClr val="000073"/>
      </a:accent2>
      <a:accent3>
        <a:srgbClr val="F06414"/>
      </a:accent3>
      <a:accent4>
        <a:srgbClr val="A2B000"/>
      </a:accent4>
      <a:accent5>
        <a:srgbClr val="C8D8E4"/>
      </a:accent5>
      <a:accent6>
        <a:srgbClr val="000068"/>
      </a:accent6>
      <a:hlink>
        <a:srgbClr val="F06414"/>
      </a:hlink>
      <a:folHlink>
        <a:srgbClr val="A2B000"/>
      </a:folHlink>
    </a:clrScheme>
    <a:fontScheme name="PPTtemplates_10_01_26_rp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algn="ctr">
          <a:solidFill>
            <a:schemeClr val="accent2"/>
          </a:solidFill>
          <a:miter lim="800000"/>
          <a:headEnd/>
          <a:tailEnd/>
        </a:ln>
        <a:effectLst>
          <a:outerShdw blurRad="50800" dist="38100" dir="2700000" algn="tl" rotWithShape="0">
            <a:prstClr val="black">
              <a:alpha val="30000"/>
            </a:prstClr>
          </a:outerShdw>
        </a:effectLst>
        <a:extLst/>
      </a:spPr>
      <a:bodyPr lIns="228600" rIns="228600" anchor="ctr"/>
      <a:lstStyle>
        <a:defPPr marL="228600" indent="-228600">
          <a:spcBef>
            <a:spcPts val="600"/>
          </a:spcBef>
          <a:spcAft>
            <a:spcPts val="0"/>
          </a:spcAft>
          <a:buSzPct val="115000"/>
          <a:buChar char="§"/>
          <a:defRPr sz="2000">
            <a:latin typeface="Arial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228600" tIns="45720" rIns="228600" bIns="4572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65000"/>
          <a:buFont typeface="Wingdings" pitchFamily="2" charset="2"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/>
        </a:defPPr>
      </a:lstStyle>
    </a:txDef>
  </a:objectDefaults>
  <a:extraClrSchemeLst>
    <a:extraClrScheme>
      <a:clrScheme name="PPTtemplates_10_01_26_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8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6553A0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B8B3CD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9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95B8CF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C8D8E4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heck Point">
  <a:themeElements>
    <a:clrScheme name="Custom 19">
      <a:dk1>
        <a:srgbClr val="4E4E4E"/>
      </a:dk1>
      <a:lt1>
        <a:srgbClr val="FFFFFF"/>
      </a:lt1>
      <a:dk2>
        <a:srgbClr val="245491"/>
      </a:dk2>
      <a:lt2>
        <a:srgbClr val="777777"/>
      </a:lt2>
      <a:accent1>
        <a:srgbClr val="95B8CF"/>
      </a:accent1>
      <a:accent2>
        <a:srgbClr val="000073"/>
      </a:accent2>
      <a:accent3>
        <a:srgbClr val="F06414"/>
      </a:accent3>
      <a:accent4>
        <a:srgbClr val="A2B000"/>
      </a:accent4>
      <a:accent5>
        <a:srgbClr val="C8D8E4"/>
      </a:accent5>
      <a:accent6>
        <a:srgbClr val="000068"/>
      </a:accent6>
      <a:hlink>
        <a:srgbClr val="F06414"/>
      </a:hlink>
      <a:folHlink>
        <a:srgbClr val="A2B000"/>
      </a:folHlink>
    </a:clrScheme>
    <a:fontScheme name="PPTtemplates_10_01_26_rp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algn="ctr">
          <a:solidFill>
            <a:schemeClr val="accent2"/>
          </a:solidFill>
          <a:miter lim="800000"/>
          <a:headEnd/>
          <a:tailEnd/>
        </a:ln>
        <a:effectLst>
          <a:outerShdw blurRad="50800" dist="38100" dir="2700000" algn="tl" rotWithShape="0">
            <a:prstClr val="black">
              <a:alpha val="30000"/>
            </a:prstClr>
          </a:outerShdw>
        </a:effectLst>
        <a:extLst/>
      </a:spPr>
      <a:bodyPr lIns="228600" rIns="228600" anchor="ctr"/>
      <a:lstStyle>
        <a:defPPr marL="228600" indent="-228600">
          <a:spcBef>
            <a:spcPts val="600"/>
          </a:spcBef>
          <a:spcAft>
            <a:spcPts val="0"/>
          </a:spcAft>
          <a:buSzPct val="115000"/>
          <a:buChar char="§"/>
          <a:defRPr sz="2000">
            <a:latin typeface="Arial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228600" tIns="45720" rIns="228600" bIns="4572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65000"/>
          <a:buFont typeface="Wingdings" pitchFamily="2" charset="2"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/>
        </a:defPPr>
      </a:lstStyle>
    </a:txDef>
  </a:objectDefaults>
  <a:extraClrSchemeLst>
    <a:extraClrScheme>
      <a:clrScheme name="PPTtemplates_10_01_26_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8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6553A0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B8B3CD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9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95B8CF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C8D8E4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2123</Words>
  <Application>Microsoft Office PowerPoint</Application>
  <PresentationFormat>On-screen Show (4:3)</PresentationFormat>
  <Paragraphs>848</Paragraphs>
  <Slides>56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2_Check Point</vt:lpstr>
      <vt:lpstr>3_Check Point</vt:lpstr>
      <vt:lpstr>Check Point 2012 Appliances</vt:lpstr>
      <vt:lpstr>Today’s IT Security Challenges</vt:lpstr>
      <vt:lpstr>Cybercrime Trends for 2012</vt:lpstr>
      <vt:lpstr>More Security, Additional Power</vt:lpstr>
      <vt:lpstr>The New Security Appliances</vt:lpstr>
      <vt:lpstr>2012 Appliances From Check Point</vt:lpstr>
      <vt:lpstr>2012 Appliance Models</vt:lpstr>
      <vt:lpstr>PowerPoint Presentation</vt:lpstr>
      <vt:lpstr>Check Point 4800: Enterprise-Grade, High-End Features</vt:lpstr>
      <vt:lpstr>The New Hardware: Check Point 12600</vt:lpstr>
      <vt:lpstr>A Broad Range of IO Options  (4000 &amp; 12000)</vt:lpstr>
      <vt:lpstr>21400 Hardware</vt:lpstr>
      <vt:lpstr>21600 Hardware </vt:lpstr>
      <vt:lpstr>Lights-Out Management (LOM)</vt:lpstr>
      <vt:lpstr>PowerPoint Presentation</vt:lpstr>
      <vt:lpstr>21000 Serviceability </vt:lpstr>
      <vt:lpstr>PowerPoint Presentation</vt:lpstr>
      <vt:lpstr>IP, Power-1 &amp; UTM-1 Appliance Lines</vt:lpstr>
      <vt:lpstr>The New Appliances</vt:lpstr>
      <vt:lpstr>Check Point  21000 SecurityPower</vt:lpstr>
      <vt:lpstr>2012 Appliances Firewall Throughput </vt:lpstr>
      <vt:lpstr>More Capacity…</vt:lpstr>
      <vt:lpstr>PowerPoint Presentation</vt:lpstr>
      <vt:lpstr>PowerPoint Presentation</vt:lpstr>
      <vt:lpstr>Appliance SecurityPower Values</vt:lpstr>
      <vt:lpstr>PowerPoint Presentation</vt:lpstr>
      <vt:lpstr>Check Point 61000 Never Stops!</vt:lpstr>
      <vt:lpstr>Seamless Growth</vt:lpstr>
      <vt:lpstr>Easy Administration</vt:lpstr>
      <vt:lpstr>Cross Chassis High Availability </vt:lpstr>
      <vt:lpstr>Scalable Solution </vt:lpstr>
      <vt:lpstr>61000 – The Platform For the Future</vt:lpstr>
      <vt:lpstr>PowerPoint Presentation</vt:lpstr>
      <vt:lpstr>Threat Prevention Appliances</vt:lpstr>
      <vt:lpstr>PowerPoint Presentation</vt:lpstr>
      <vt:lpstr>PowerPoint Presentation</vt:lpstr>
      <vt:lpstr>PowerPoint Presentation</vt:lpstr>
      <vt:lpstr>What’s New in R75.40VS </vt:lpstr>
      <vt:lpstr>One-Click Virtualization – Enable VSs</vt:lpstr>
      <vt:lpstr>Virtual Systems Architecture –  User Mode</vt:lpstr>
      <vt:lpstr>R75.40VS Virtual System Licensing</vt:lpstr>
      <vt:lpstr>PowerPoint Presentation</vt:lpstr>
      <vt:lpstr>Centrally Managed</vt:lpstr>
      <vt:lpstr>Easy Security Status View</vt:lpstr>
      <vt:lpstr>Check Point Appliances— Securing Any Environment</vt:lpstr>
      <vt:lpstr>PowerPoint Presentation</vt:lpstr>
      <vt:lpstr>Today’s Attacks Are  More Sophisticated</vt:lpstr>
      <vt:lpstr>Multi-Vectored DDoS Attacks</vt:lpstr>
      <vt:lpstr>DDoS Protector Product Line</vt:lpstr>
      <vt:lpstr>Appliance Specifications</vt:lpstr>
      <vt:lpstr>Step-by-step Examples of Attacks</vt:lpstr>
      <vt:lpstr>Services Unavailable</vt:lpstr>
      <vt:lpstr>Attackers Use Multi-Layer DDoS </vt:lpstr>
      <vt:lpstr>On-the-Fly Signature Creation</vt:lpstr>
      <vt:lpstr>HTTP Challenge / Response Diagram</vt:lpstr>
      <vt:lpstr>Tänan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2012-10-16T03:28:49Z</dcterms:created>
  <dcterms:modified xsi:type="dcterms:W3CDTF">2012-11-14T10:13:51Z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NoClassification</vt:lpwstr>
  </property>
  <property fmtid="{D5CDD505-2E9C-101B-9397-08002B2CF9AE}" pid="3" name="ClassificationDisplay">
    <vt:lpwstr>[No Classification] 3rd party or non-work related</vt:lpwstr>
  </property>
  <property fmtid="{D5CDD505-2E9C-101B-9397-08002B2CF9AE}" pid="4" name="ClassificationEntries">
    <vt:lpwstr>1</vt:lpwstr>
  </property>
  <property fmtid="{D5CDD505-2E9C-101B-9397-08002B2CF9AE}" pid="5" name="Classification_1">
    <vt:lpwstr>XHtqeHdnd3RXZVBjfWp0Ym5pQHOLKnQ0JTU7nIKSISaSPCwqOlKWkpKFloBLLSA4NiIzQiRRQ0REVA==</vt:lpwstr>
  </property>
  <property fmtid="{D5CDD505-2E9C-101B-9397-08002B2CF9AE}" pid="6" name="lqminfo">
    <vt:i4>41</vt:i4>
  </property>
  <property fmtid="{D5CDD505-2E9C-101B-9397-08002B2CF9AE}" pid="7" name="lqmsess">
    <vt:lpwstr>00fe2a8a-ae8d-44a8-a6e7-d687031f119f</vt:lpwstr>
  </property>
</Properties>
</file>