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34" r:id="rId2"/>
    <p:sldId id="383" r:id="rId3"/>
    <p:sldId id="645" r:id="rId4"/>
    <p:sldId id="384" r:id="rId5"/>
    <p:sldId id="554" r:id="rId6"/>
    <p:sldId id="457" r:id="rId7"/>
    <p:sldId id="442" r:id="rId8"/>
    <p:sldId id="443" r:id="rId9"/>
    <p:sldId id="555" r:id="rId10"/>
    <p:sldId id="646" r:id="rId11"/>
    <p:sldId id="651" r:id="rId12"/>
    <p:sldId id="650" r:id="rId13"/>
    <p:sldId id="556" r:id="rId14"/>
    <p:sldId id="557" r:id="rId15"/>
    <p:sldId id="558" r:id="rId16"/>
    <p:sldId id="559" r:id="rId17"/>
    <p:sldId id="456" r:id="rId18"/>
    <p:sldId id="639" r:id="rId19"/>
    <p:sldId id="562" r:id="rId20"/>
    <p:sldId id="563" r:id="rId21"/>
    <p:sldId id="564" r:id="rId22"/>
    <p:sldId id="573" r:id="rId23"/>
    <p:sldId id="574" r:id="rId24"/>
    <p:sldId id="575" r:id="rId25"/>
    <p:sldId id="576" r:id="rId26"/>
    <p:sldId id="577" r:id="rId27"/>
    <p:sldId id="578" r:id="rId28"/>
    <p:sldId id="579" r:id="rId29"/>
    <p:sldId id="580" r:id="rId30"/>
    <p:sldId id="640" r:id="rId31"/>
    <p:sldId id="647" r:id="rId32"/>
    <p:sldId id="585" r:id="rId33"/>
    <p:sldId id="583" r:id="rId34"/>
    <p:sldId id="586" r:id="rId35"/>
    <p:sldId id="587" r:id="rId36"/>
    <p:sldId id="592" r:id="rId37"/>
    <p:sldId id="593" r:id="rId38"/>
    <p:sldId id="641" r:id="rId39"/>
    <p:sldId id="597" r:id="rId40"/>
    <p:sldId id="648" r:id="rId41"/>
    <p:sldId id="649" r:id="rId42"/>
    <p:sldId id="598" r:id="rId43"/>
    <p:sldId id="599" r:id="rId44"/>
    <p:sldId id="609" r:id="rId45"/>
    <p:sldId id="644" r:id="rId46"/>
    <p:sldId id="629" r:id="rId47"/>
    <p:sldId id="630" r:id="rId48"/>
    <p:sldId id="636" r:id="rId49"/>
    <p:sldId id="382" r:id="rId50"/>
    <p:sldId id="637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A75"/>
    <a:srgbClr val="5885AD"/>
    <a:srgbClr val="6BB2E7"/>
    <a:srgbClr val="95B5D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5767" autoAdjust="0"/>
  </p:normalViewPr>
  <p:slideViewPr>
    <p:cSldViewPr>
      <p:cViewPr>
        <p:scale>
          <a:sx n="69" d="100"/>
          <a:sy n="69" d="100"/>
        </p:scale>
        <p:origin x="-54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5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4224E3-62AD-42AC-BC43-9E5884C9C6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F06D93-5175-4042-94F6-D7F54097F89A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4988"/>
            <a:ext cx="5484812" cy="4114800"/>
          </a:xfrm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Virtualization is a hot topic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Virtualization – when applied to security – is different.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It is not simply a matter of virtualizing security functionality on a VMWare platform or a Xen base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It has different properties and different requirements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Setting the Stage: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Drivers and issues are different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The market-leading VSX solution addresses the requirements of high-density security services – using virtualization as one key underlying technology.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In 5 years we have the benefit of many lessons learned.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8404E-97A1-4273-98E6-103EDA92C822}" type="slidenum">
              <a:rPr lang="en-US"/>
              <a:pPr/>
              <a:t>10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A52A12-8D3C-460D-AC95-AAFA405CC955}" type="slidenum">
              <a:rPr lang="en-GB"/>
              <a:pPr/>
              <a:t>11</a:t>
            </a:fld>
            <a:endParaRPr lang="en-GB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97361D-C504-4D64-8E28-B84F4C974F93}" type="slidenum">
              <a:rPr lang="en-GB"/>
              <a:pPr/>
              <a:t>12</a:t>
            </a:fld>
            <a:endParaRPr lang="en-GB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2709AD-7727-4831-A2DE-4A2F6F0C237D}" type="slidenum">
              <a:rPr lang="he-IL" smtClean="0"/>
              <a:pPr/>
              <a:t>13</a:t>
            </a:fld>
            <a:endParaRPr lang="en-US" smtClean="0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3884548" y="8685709"/>
            <a:ext cx="2971903" cy="45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8" rIns="91437" bIns="45718" anchor="b"/>
          <a:lstStyle/>
          <a:p>
            <a:pPr algn="r"/>
            <a:fld id="{BEE08CA8-476D-4371-AE19-4ECF1C9F804A}" type="slidenum">
              <a:rPr lang="en-US" sz="1200"/>
              <a:pPr algn="r"/>
              <a:t>13</a:t>
            </a:fld>
            <a:endParaRPr lang="en-US" sz="1200" dirty="0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7558C-AD55-45FB-9114-216BCAA25C7A}" type="slidenum">
              <a:rPr lang="he-IL" smtClean="0"/>
              <a:pPr/>
              <a:t>14</a:t>
            </a:fld>
            <a:endParaRPr lang="en-US" smtClean="0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84548" y="8685709"/>
            <a:ext cx="2971903" cy="45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8" rIns="91437" bIns="45718" anchor="b"/>
          <a:lstStyle/>
          <a:p>
            <a:pPr algn="r"/>
            <a:fld id="{9A0BE583-8575-4997-99DC-34FDD346A420}" type="slidenum">
              <a:rPr lang="en-US" sz="1200"/>
              <a:pPr algn="r"/>
              <a:t>14</a:t>
            </a:fld>
            <a:endParaRPr lang="en-US" sz="1200" dirty="0"/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069133-D51A-4A79-830B-02B2E42A3B5D}" type="slidenum">
              <a:rPr lang="he-IL" smtClean="0"/>
              <a:pPr/>
              <a:t>15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32B77B-353B-43FE-B9E8-7F19FBA46208}" type="slidenum">
              <a:rPr lang="he-IL" smtClean="0"/>
              <a:pPr/>
              <a:t>16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F05A24-F532-4CA3-830A-2BCD05D66163}" type="slidenum">
              <a:rPr lang="he-IL" smtClean="0"/>
              <a:pPr/>
              <a:t>17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Purchase the 11065 and upgrade as more performance is needed</a:t>
            </a:r>
          </a:p>
          <a:p>
            <a:pPr eaLnBrk="1" hangingPunct="1"/>
            <a:r>
              <a:rPr lang="en-US" smtClean="0"/>
              <a:t>Simple and flexible field performance upgradability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32EA97-1978-497E-B9B4-6BEDDAD9685A}" type="slidenum">
              <a:rPr lang="he-IL" sz="1200"/>
              <a:pPr algn="r"/>
              <a:t>18</a:t>
            </a:fld>
            <a:endParaRPr 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E89D6-AC59-46B4-981D-40D5FC855217}" type="slidenum">
              <a:rPr lang="he-IL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5E6A77-1009-4AB5-AFF5-8E054E69098F}" type="slidenum">
              <a:rPr lang="en-GB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E89D6-AC59-46B4-981D-40D5FC855217}" type="slidenum">
              <a:rPr lang="he-IL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E89D6-AC59-46B4-981D-40D5FC855217}" type="slidenum">
              <a:rPr lang="he-IL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E89D6-AC59-46B4-981D-40D5FC855217}" type="slidenum">
              <a:rPr lang="he-IL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32EA97-1978-497E-B9B4-6BEDDAD9685A}" type="slidenum">
              <a:rPr lang="he-IL" sz="1200"/>
              <a:pPr algn="r"/>
              <a:t>23</a:t>
            </a:fld>
            <a:endParaRPr 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E89D6-AC59-46B4-981D-40D5FC855217}" type="slidenum">
              <a:rPr lang="he-IL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4E1B8A4-A469-4862-9FE6-FAC113186098}" type="slidenum">
              <a:rPr lang="he-IL" sz="1200"/>
              <a:pPr algn="r"/>
              <a:t>26</a:t>
            </a:fld>
            <a:endParaRPr 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E89D6-AC59-46B4-981D-40D5FC855217}" type="slidenum">
              <a:rPr lang="he-IL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E89D6-AC59-46B4-981D-40D5FC855217}" type="slidenum">
              <a:rPr lang="he-IL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F6BA0-27B5-4CEB-A75E-D5315992D411}" type="slidenum">
              <a:rPr lang="he-IL" smtClean="0"/>
              <a:pPr/>
              <a:t>3</a:t>
            </a:fld>
            <a:endParaRPr lang="en-US" smtClean="0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84548" y="8685709"/>
            <a:ext cx="2971903" cy="45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8" rIns="91437" bIns="45718" anchor="b"/>
          <a:lstStyle/>
          <a:p>
            <a:pPr algn="r"/>
            <a:fld id="{C45F493E-CF88-45BE-BE2C-ADF9326CF2A9}" type="slidenum">
              <a:rPr lang="en-US" sz="1200"/>
              <a:pPr algn="r"/>
              <a:t>3</a:t>
            </a:fld>
            <a:endParaRPr lang="en-US" sz="1200" dirty="0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4E1B8A4-A469-4862-9FE6-FAC113186098}" type="slidenum">
              <a:rPr lang="he-IL" sz="1200"/>
              <a:pPr algn="r"/>
              <a:t>30</a:t>
            </a:fld>
            <a:endParaRPr 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03395B3-B2D4-446B-97A4-101B16C1E1E0}" type="slidenum">
              <a:rPr lang="he-IL" sz="1200"/>
              <a:pPr algn="r"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E89D6-AC59-46B4-981D-40D5FC855217}" type="slidenum">
              <a:rPr lang="he-IL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E89D6-AC59-46B4-981D-40D5FC855217}" type="slidenum">
              <a:rPr lang="he-IL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E89D6-AC59-46B4-981D-40D5FC855217}" type="slidenum">
              <a:rPr lang="he-IL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E89D6-AC59-46B4-981D-40D5FC855217}" type="slidenum">
              <a:rPr lang="he-IL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E89D6-AC59-46B4-981D-40D5FC855217}" type="slidenum">
              <a:rPr lang="he-IL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E89D6-AC59-46B4-981D-40D5FC855217}" type="slidenum">
              <a:rPr lang="he-IL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4E1B8A4-A469-4862-9FE6-FAC113186098}" type="slidenum">
              <a:rPr lang="he-IL" sz="1200"/>
              <a:pPr algn="r"/>
              <a:t>38</a:t>
            </a:fld>
            <a:endParaRPr 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E89D6-AC59-46B4-981D-40D5FC855217}" type="slidenum">
              <a:rPr lang="he-IL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30321F-D1AF-47B0-84A4-C54EB6E898A1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E89D6-AC59-46B4-981D-40D5FC855217}" type="slidenum">
              <a:rPr lang="he-IL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E89D6-AC59-46B4-981D-40D5FC855217}" type="slidenum">
              <a:rPr lang="he-IL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E89D6-AC59-46B4-981D-40D5FC855217}" type="slidenum">
              <a:rPr lang="he-IL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E89D6-AC59-46B4-981D-40D5FC855217}" type="slidenum">
              <a:rPr lang="he-IL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E89D6-AC59-46B4-981D-40D5FC855217}" type="slidenum">
              <a:rPr lang="he-IL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4E1B8A4-A469-4862-9FE6-FAC113186098}" type="slidenum">
              <a:rPr lang="he-IL" sz="1200"/>
              <a:pPr algn="r"/>
              <a:t>45</a:t>
            </a:fld>
            <a:endParaRPr 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E89D6-AC59-46B4-981D-40D5FC855217}" type="slidenum">
              <a:rPr lang="he-IL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E89D6-AC59-46B4-981D-40D5FC855217}" type="slidenum">
              <a:rPr lang="he-IL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E89D6-AC59-46B4-981D-40D5FC855217}" type="slidenum">
              <a:rPr lang="he-IL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82C81C-EE1B-4BCC-9700-957E82FCF904}" type="slidenum">
              <a:rPr lang="en-US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27" tIns="45714" rIns="91427" bIns="45714"/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b"/>
          <a:lstStyle/>
          <a:p>
            <a:pPr algn="r"/>
            <a:fld id="{0BA91589-AE14-4D59-9990-9A434A729A3B}" type="slidenum">
              <a:rPr lang="en-US" sz="1200"/>
              <a:pPr algn="r"/>
              <a:t>49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F6BA0-27B5-4CEB-A75E-D5315992D411}" type="slidenum">
              <a:rPr lang="he-IL" smtClean="0"/>
              <a:pPr/>
              <a:t>5</a:t>
            </a:fld>
            <a:endParaRPr lang="en-US" smtClean="0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84548" y="8685709"/>
            <a:ext cx="2971903" cy="45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8" rIns="91437" bIns="45718" anchor="b"/>
          <a:lstStyle/>
          <a:p>
            <a:pPr algn="r"/>
            <a:fld id="{C45F493E-CF88-45BE-BE2C-ADF9326CF2A9}" type="slidenum">
              <a:rPr lang="en-US" sz="1200"/>
              <a:pPr algn="r"/>
              <a:t>5</a:t>
            </a:fld>
            <a:endParaRPr lang="en-US" sz="1200" dirty="0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4F77D-CDFA-4F9B-808D-3D00A425AC41}" type="slidenum">
              <a:rPr lang="en-US" smtClean="0">
                <a:latin typeface="Arial" pitchFamily="34" charset="0"/>
                <a:cs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</p:spPr>
        <p:txBody>
          <a:bodyPr/>
          <a:lstStyle/>
          <a:p>
            <a:endParaRPr lang="en-US" b="1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E106A0-2B1C-4858-92B7-D6109A39D43D}" type="slidenum">
              <a:rPr lang="en-US"/>
              <a:pPr/>
              <a:t>6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>
          <a:xfrm>
            <a:off x="686115" y="4343715"/>
            <a:ext cx="5485772" cy="4112281"/>
          </a:xfrm>
        </p:spPr>
        <p:txBody>
          <a:bodyPr lIns="91427" tIns="45713" rIns="91427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895129-6090-4636-A842-7298972A469F}" type="slidenum">
              <a:rPr lang="he-IL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895129-6090-4636-A842-7298972A469F}" type="slidenum">
              <a:rPr lang="he-IL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335FC3-5BE2-4CE8-8970-C469D1EFCF8C}" type="slidenum">
              <a:rPr lang="he-IL" smtClean="0"/>
              <a:pPr/>
              <a:t>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cover_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38"/>
            <a:ext cx="9186863" cy="689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P_ltd_horizontal_rever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6950" y="884238"/>
            <a:ext cx="27527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52400" y="6596063"/>
            <a:ext cx="4772025" cy="2143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>
                <a:solidFill>
                  <a:srgbClr val="1D3A75"/>
                </a:solidFill>
                <a:latin typeface="Arial" charset="0"/>
                <a:cs typeface="Arial" charset="0"/>
              </a:rPr>
              <a:t>©2003-2007 Check Point Software Technologies Ltd. All rights reserved. Proprietary and confidential.</a:t>
            </a: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0" y="6561138"/>
            <a:ext cx="6629400" cy="0"/>
          </a:xfrm>
          <a:prstGeom prst="line">
            <a:avLst/>
          </a:prstGeom>
          <a:noFill/>
          <a:ln w="12700">
            <a:solidFill>
              <a:srgbClr val="1D3A7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8145463" y="6561138"/>
            <a:ext cx="1077912" cy="0"/>
          </a:xfrm>
          <a:prstGeom prst="line">
            <a:avLst/>
          </a:prstGeom>
          <a:noFill/>
          <a:ln w="12700">
            <a:solidFill>
              <a:srgbClr val="1D3A7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9" name="Picture 25" descr="PS_titlefooter_dk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6413500"/>
            <a:ext cx="13906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8788" y="2286000"/>
            <a:ext cx="8226425" cy="1314450"/>
          </a:xfrm>
          <a:effectLst/>
        </p:spPr>
        <p:txBody>
          <a:bodyPr/>
          <a:lstStyle>
            <a:lvl1pPr>
              <a:defRPr sz="3000">
                <a:solidFill>
                  <a:srgbClr val="1D3A7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3733800"/>
            <a:ext cx="4876800" cy="914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200" b="1">
                <a:solidFill>
                  <a:srgbClr val="1D3A75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096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096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0"/>
            <a:ext cx="8229600" cy="617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header_inside_55dp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-22225"/>
            <a:ext cx="9159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1D3A75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6600825"/>
            <a:ext cx="960438" cy="0"/>
          </a:xfrm>
          <a:prstGeom prst="line">
            <a:avLst/>
          </a:prstGeom>
          <a:noFill/>
          <a:ln w="12700">
            <a:solidFill>
              <a:srgbClr val="95B5D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2743200" y="6600825"/>
            <a:ext cx="6400800" cy="0"/>
          </a:xfrm>
          <a:prstGeom prst="line">
            <a:avLst/>
          </a:prstGeom>
          <a:noFill/>
          <a:ln w="12700">
            <a:solidFill>
              <a:srgbClr val="95B5D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8534400" y="6583363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fld id="{7DBBA9FC-ED59-45E4-A48E-E55FBC5E119F}" type="slidenum">
              <a:rPr lang="en-US" sz="1200" b="0">
                <a:solidFill>
                  <a:srgbClr val="1D3A75"/>
                </a:solidFill>
                <a:latin typeface="Arial" charset="0"/>
                <a:cs typeface="Arial" charset="0"/>
              </a:rPr>
              <a:pPr algn="r">
                <a:defRPr/>
              </a:pPr>
              <a:t>‹#›</a:t>
            </a:fld>
            <a:endParaRPr lang="en-US" sz="1200" b="0">
              <a:solidFill>
                <a:srgbClr val="1D3A75"/>
              </a:solidFill>
              <a:latin typeface="Arial" charset="0"/>
              <a:cs typeface="Arial" charset="0"/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886200" y="6651625"/>
            <a:ext cx="4772025" cy="2143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800" b="0">
                <a:solidFill>
                  <a:srgbClr val="95B5DF"/>
                </a:solidFill>
                <a:latin typeface="Arial" charset="0"/>
                <a:cs typeface="Arial" charset="0"/>
              </a:rPr>
              <a:t>©2003-2007 Check Point Software Technologies Ltd. All rights reserved. Proprietary and confidential.</a:t>
            </a:r>
          </a:p>
        </p:txBody>
      </p:sp>
      <p:pic>
        <p:nvPicPr>
          <p:cNvPr id="2057" name="Picture 18" descr="CP_ltd_horizontal_revers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9000" y="249238"/>
            <a:ext cx="1752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9" descr="PS_body_ltblue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17588" y="6434138"/>
            <a:ext cx="16700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D3A75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D3A75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D3A75"/>
        </a:buClr>
        <a:buFont typeface="Arial" pitchFamily="34" charset="0"/>
        <a:buChar char="»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D3A75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D3A75"/>
        </a:buClr>
        <a:buFont typeface="Arial" pitchFamily="34" charset="0"/>
        <a:buChar char="›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D3A75"/>
        </a:buClr>
        <a:buFont typeface="Arial" charset="0"/>
        <a:buChar char="›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D3A75"/>
        </a:buClr>
        <a:buFont typeface="Arial" charset="0"/>
        <a:buChar char="›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D3A75"/>
        </a:buClr>
        <a:buFont typeface="Arial" charset="0"/>
        <a:buChar char="›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D3A75"/>
        </a:buClr>
        <a:buFont typeface="Arial" charset="0"/>
        <a:buChar char="›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1.xls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emf"/><Relationship Id="rId3" Type="http://schemas.openxmlformats.org/officeDocument/2006/relationships/image" Target="../media/image22.png"/><Relationship Id="rId21" Type="http://schemas.openxmlformats.org/officeDocument/2006/relationships/image" Target="../media/image39.jpe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0.png"/><Relationship Id="rId24" Type="http://schemas.openxmlformats.org/officeDocument/2006/relationships/image" Target="../media/image42.emf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23" Type="http://schemas.openxmlformats.org/officeDocument/2006/relationships/image" Target="../media/image41.emf"/><Relationship Id="rId10" Type="http://schemas.openxmlformats.org/officeDocument/2006/relationships/image" Target="../media/image29.png"/><Relationship Id="rId19" Type="http://schemas.openxmlformats.org/officeDocument/2006/relationships/image" Target="../media/image37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2032000"/>
          </a:xfrm>
          <a:effectLst>
            <a:outerShdw dist="17961" dir="2700000" algn="ctr" rotWithShape="0">
              <a:srgbClr val="1D3A75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800" dirty="0" smtClean="0"/>
              <a:t>Check Point Appliances </a:t>
            </a:r>
            <a:br>
              <a:rPr lang="en-US" sz="2800" dirty="0" smtClean="0"/>
            </a:br>
            <a:r>
              <a:rPr lang="en-US" sz="2800" dirty="0" smtClean="0"/>
              <a:t>“Expanding your business “</a:t>
            </a:r>
            <a:br>
              <a:rPr lang="en-US" sz="2800" dirty="0" smtClean="0"/>
            </a:br>
            <a:r>
              <a:rPr lang="en-US" sz="2800" dirty="0" smtClean="0"/>
              <a:t>                                      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                       Stallion Seminar  </a:t>
            </a:r>
            <a:r>
              <a:rPr lang="en-US" sz="2400" dirty="0" smtClean="0"/>
              <a:t>November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114800" y="4572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D3A75"/>
                </a:solidFill>
                <a:latin typeface="+mj-lt"/>
                <a:ea typeface="+mj-ea"/>
                <a:cs typeface="+mj-cs"/>
              </a:rPr>
              <a:t>Michael Amselem </a:t>
            </a:r>
          </a:p>
          <a:p>
            <a:r>
              <a:rPr lang="en-US" dirty="0">
                <a:solidFill>
                  <a:srgbClr val="1D3A75"/>
                </a:solidFill>
                <a:latin typeface="+mj-lt"/>
                <a:ea typeface="+mj-ea"/>
                <a:cs typeface="+mj-cs"/>
              </a:rPr>
              <a:t>EMEA Sales Director </a:t>
            </a:r>
            <a:r>
              <a:rPr lang="en-US" dirty="0" smtClean="0">
                <a:solidFill>
                  <a:srgbClr val="1D3A75"/>
                </a:solidFill>
                <a:latin typeface="+mj-lt"/>
                <a:ea typeface="+mj-ea"/>
                <a:cs typeface="+mj-cs"/>
              </a:rPr>
              <a:t>Appliances Solutions  </a:t>
            </a:r>
            <a:endParaRPr lang="en-US" dirty="0">
              <a:solidFill>
                <a:srgbClr val="1D3A75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Check Point Appliance Lines</a:t>
            </a:r>
          </a:p>
        </p:txBody>
      </p:sp>
      <p:sp>
        <p:nvSpPr>
          <p:cNvPr id="478211" name="Text Box 8"/>
          <p:cNvSpPr txBox="1">
            <a:spLocks noChangeArrowheads="1"/>
          </p:cNvSpPr>
          <p:nvPr/>
        </p:nvSpPr>
        <p:spPr bwMode="auto">
          <a:xfrm>
            <a:off x="1216025" y="781050"/>
            <a:ext cx="6670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Greater choice for turnkey deployment of </a:t>
            </a:r>
            <a:br>
              <a:rPr lang="en-US" sz="2000" b="1"/>
            </a:br>
            <a:r>
              <a:rPr lang="en-US" sz="2000" b="1"/>
              <a:t>Check Point’s award-winning security software</a:t>
            </a:r>
          </a:p>
        </p:txBody>
      </p:sp>
      <p:sp>
        <p:nvSpPr>
          <p:cNvPr id="478212" name="Rectangle 2"/>
          <p:cNvSpPr>
            <a:spLocks noChangeArrowheads="1"/>
          </p:cNvSpPr>
          <p:nvPr/>
        </p:nvSpPr>
        <p:spPr bwMode="auto">
          <a:xfrm>
            <a:off x="0" y="2317750"/>
            <a:ext cx="9144000" cy="468313"/>
          </a:xfrm>
          <a:prstGeom prst="rect">
            <a:avLst/>
          </a:prstGeom>
          <a:solidFill>
            <a:srgbClr val="F0F4F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1066800" y="2243138"/>
            <a:ext cx="3484563" cy="5937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1400" b="1"/>
              <a:t>“All in one” UTM solutions </a:t>
            </a:r>
          </a:p>
          <a:p>
            <a:pPr algn="ctr"/>
            <a:r>
              <a:rPr lang="en-US" sz="1400" b="1"/>
              <a:t>from 100 –up to 1,500 users</a:t>
            </a:r>
          </a:p>
        </p:txBody>
      </p:sp>
      <p:pic>
        <p:nvPicPr>
          <p:cNvPr id="478214" name="Picture 6" descr="UTM-1_130_with_reflection_priceList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452688"/>
            <a:ext cx="769938" cy="338137"/>
          </a:xfrm>
          <a:prstGeom prst="rect">
            <a:avLst/>
          </a:prstGeom>
          <a:noFill/>
        </p:spPr>
      </p:pic>
      <p:pic>
        <p:nvPicPr>
          <p:cNvPr id="478215" name="Picture 5" descr="UTM-1_270_with_refle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6738" y="2420938"/>
            <a:ext cx="10588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8216" name="Picture 6" descr="UTM-1_3070_with_reflec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9400" y="2430463"/>
            <a:ext cx="1058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8217" name="Picture 17" descr="UTM-1_2070_with_reflec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438400"/>
            <a:ext cx="107156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8218" name="Rectangle 9"/>
          <p:cNvSpPr>
            <a:spLocks noChangeArrowheads="1"/>
          </p:cNvSpPr>
          <p:nvPr/>
        </p:nvSpPr>
        <p:spPr bwMode="auto">
          <a:xfrm>
            <a:off x="0" y="1609725"/>
            <a:ext cx="9144000" cy="468313"/>
          </a:xfrm>
          <a:prstGeom prst="rect">
            <a:avLst/>
          </a:prstGeom>
          <a:solidFill>
            <a:srgbClr val="F0F4F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1066800" y="1520825"/>
            <a:ext cx="3484563" cy="593725"/>
          </a:xfrm>
          <a:prstGeom prst="rect">
            <a:avLst/>
          </a:prstGeom>
          <a:solidFill>
            <a:schemeClr val="accent2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1400" b="1"/>
              <a:t>Industry Enterprise Leading Firewall/VPN/IPS</a:t>
            </a:r>
          </a:p>
        </p:txBody>
      </p:sp>
      <p:sp>
        <p:nvSpPr>
          <p:cNvPr id="478220" name="Text Box 12"/>
          <p:cNvSpPr txBox="1">
            <a:spLocks noChangeArrowheads="1"/>
          </p:cNvSpPr>
          <p:nvPr/>
        </p:nvSpPr>
        <p:spPr bwMode="auto">
          <a:xfrm>
            <a:off x="6019800" y="6604000"/>
            <a:ext cx="2895600" cy="254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Hardware and Software - separate</a:t>
            </a:r>
          </a:p>
        </p:txBody>
      </p:sp>
      <p:sp>
        <p:nvSpPr>
          <p:cNvPr id="478221" name="Rectangle 9"/>
          <p:cNvSpPr>
            <a:spLocks noChangeArrowheads="1"/>
          </p:cNvSpPr>
          <p:nvPr/>
        </p:nvSpPr>
        <p:spPr bwMode="auto">
          <a:xfrm>
            <a:off x="0" y="3041650"/>
            <a:ext cx="9144000" cy="468313"/>
          </a:xfrm>
          <a:prstGeom prst="rect">
            <a:avLst/>
          </a:prstGeom>
          <a:solidFill>
            <a:srgbClr val="F0F4F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066800" y="2952750"/>
            <a:ext cx="3484563" cy="593725"/>
          </a:xfrm>
          <a:prstGeom prst="rect">
            <a:avLst/>
          </a:prstGeom>
          <a:solidFill>
            <a:schemeClr val="accent2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1400" b="1"/>
              <a:t>Highly scalable and modular solutions for complex networks*</a:t>
            </a:r>
          </a:p>
        </p:txBody>
      </p:sp>
      <p:pic>
        <p:nvPicPr>
          <p:cNvPr id="478223" name="Picture 15" descr="IP2450FrontTop_v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94638" y="3013075"/>
            <a:ext cx="10683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8224" name="Picture 16" descr="IP390Front_3colors_w_reflection_v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3168650"/>
            <a:ext cx="1058863" cy="331788"/>
          </a:xfrm>
          <a:prstGeom prst="rect">
            <a:avLst/>
          </a:prstGeom>
          <a:noFill/>
        </p:spPr>
      </p:pic>
      <p:pic>
        <p:nvPicPr>
          <p:cNvPr id="478225" name="Picture 17" descr="CP_IP560Front_3colors_w_reflectjioin_v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165475"/>
            <a:ext cx="1058863" cy="363538"/>
          </a:xfrm>
          <a:prstGeom prst="rect">
            <a:avLst/>
          </a:prstGeom>
          <a:noFill/>
        </p:spPr>
      </p:pic>
      <p:pic>
        <p:nvPicPr>
          <p:cNvPr id="478226" name="Picture 18" descr="CP_IP290_3color_w_reflection_v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95850" y="3175000"/>
            <a:ext cx="609600" cy="333375"/>
          </a:xfrm>
          <a:prstGeom prst="rect">
            <a:avLst/>
          </a:prstGeom>
          <a:noFill/>
        </p:spPr>
      </p:pic>
      <p:sp>
        <p:nvSpPr>
          <p:cNvPr id="478227" name="Rectangle 9"/>
          <p:cNvSpPr>
            <a:spLocks noChangeArrowheads="1"/>
          </p:cNvSpPr>
          <p:nvPr/>
        </p:nvSpPr>
        <p:spPr bwMode="auto">
          <a:xfrm>
            <a:off x="0" y="4473575"/>
            <a:ext cx="9144000" cy="468313"/>
          </a:xfrm>
          <a:prstGeom prst="rect">
            <a:avLst/>
          </a:prstGeom>
          <a:solidFill>
            <a:srgbClr val="F0F4F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066800" y="4405313"/>
            <a:ext cx="3484563" cy="593725"/>
          </a:xfrm>
          <a:prstGeom prst="rect">
            <a:avLst/>
          </a:prstGeom>
          <a:solidFill>
            <a:srgbClr val="C8D8EE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1400" b="1"/>
              <a:t>Consolidate and virtualizes hundreds of physical gateways into a single env.</a:t>
            </a:r>
          </a:p>
        </p:txBody>
      </p:sp>
      <p:pic>
        <p:nvPicPr>
          <p:cNvPr id="478229" name="Picture 21" descr="VSX-1_9090_with_reflectio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86700" y="4344988"/>
            <a:ext cx="1084263" cy="712787"/>
          </a:xfrm>
          <a:prstGeom prst="rect">
            <a:avLst/>
          </a:prstGeom>
          <a:noFill/>
        </p:spPr>
      </p:pic>
      <p:pic>
        <p:nvPicPr>
          <p:cNvPr id="478230" name="Picture 22" descr="VSX-1_3070_frontView_with_reflectio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97425" y="4694238"/>
            <a:ext cx="1066800" cy="293687"/>
          </a:xfrm>
          <a:prstGeom prst="rect">
            <a:avLst/>
          </a:prstGeom>
          <a:noFill/>
        </p:spPr>
      </p:pic>
      <p:pic>
        <p:nvPicPr>
          <p:cNvPr id="478231" name="Picture 23" descr="VSX-1_9070_with_reflectio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46825" y="4530725"/>
            <a:ext cx="1100138" cy="500063"/>
          </a:xfrm>
          <a:prstGeom prst="rect">
            <a:avLst/>
          </a:prstGeom>
          <a:noFill/>
        </p:spPr>
      </p:pic>
      <p:sp>
        <p:nvSpPr>
          <p:cNvPr id="478232" name="Rectangle 9"/>
          <p:cNvSpPr>
            <a:spLocks noChangeArrowheads="1"/>
          </p:cNvSpPr>
          <p:nvPr/>
        </p:nvSpPr>
        <p:spPr bwMode="auto">
          <a:xfrm>
            <a:off x="0" y="3757613"/>
            <a:ext cx="9144000" cy="468312"/>
          </a:xfrm>
          <a:prstGeom prst="rect">
            <a:avLst/>
          </a:prstGeom>
          <a:solidFill>
            <a:srgbClr val="F0F4F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066800" y="3679825"/>
            <a:ext cx="3484563" cy="593725"/>
          </a:xfrm>
          <a:prstGeom prst="rect">
            <a:avLst/>
          </a:prstGeom>
          <a:solidFill>
            <a:srgbClr val="C8D8EE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1400" b="1"/>
              <a:t>Complete SSL VPN solution</a:t>
            </a:r>
          </a:p>
        </p:txBody>
      </p:sp>
      <p:pic>
        <p:nvPicPr>
          <p:cNvPr id="478234" name="Picture 26" descr="Connectra_9072_FrontWtop_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72413" y="3808413"/>
            <a:ext cx="1112837" cy="506412"/>
          </a:xfrm>
          <a:prstGeom prst="rect">
            <a:avLst/>
          </a:prstGeom>
          <a:noFill/>
        </p:spPr>
      </p:pic>
      <p:pic>
        <p:nvPicPr>
          <p:cNvPr id="478235" name="Picture 27" descr="Connectra_27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97425" y="3906838"/>
            <a:ext cx="1066800" cy="296862"/>
          </a:xfrm>
          <a:prstGeom prst="rect">
            <a:avLst/>
          </a:prstGeom>
          <a:noFill/>
        </p:spPr>
      </p:pic>
      <p:pic>
        <p:nvPicPr>
          <p:cNvPr id="478236" name="Picture 28" descr="Connectra_307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62700" y="3917950"/>
            <a:ext cx="1066800" cy="284163"/>
          </a:xfrm>
          <a:prstGeom prst="rect">
            <a:avLst/>
          </a:prstGeom>
          <a:noFill/>
        </p:spPr>
      </p:pic>
      <p:sp>
        <p:nvSpPr>
          <p:cNvPr id="478237" name="Rectangle 9"/>
          <p:cNvSpPr>
            <a:spLocks noChangeArrowheads="1"/>
          </p:cNvSpPr>
          <p:nvPr/>
        </p:nvSpPr>
        <p:spPr bwMode="auto">
          <a:xfrm>
            <a:off x="0" y="5191125"/>
            <a:ext cx="9144000" cy="468313"/>
          </a:xfrm>
          <a:prstGeom prst="rect">
            <a:avLst/>
          </a:prstGeom>
          <a:solidFill>
            <a:srgbClr val="F0F4F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066800" y="5111750"/>
            <a:ext cx="3484563" cy="593725"/>
          </a:xfrm>
          <a:prstGeom prst="rect">
            <a:avLst/>
          </a:prstGeom>
          <a:solidFill>
            <a:srgbClr val="C8D8EE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1400" b="1"/>
              <a:t>Dedicated IDS/IPS appliance</a:t>
            </a:r>
          </a:p>
        </p:txBody>
      </p:sp>
      <p:pic>
        <p:nvPicPr>
          <p:cNvPr id="478239" name="Picture 31" descr="Sensor50_FrontWtop_w_reflection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97425" y="5335588"/>
            <a:ext cx="1066800" cy="342900"/>
          </a:xfrm>
          <a:prstGeom prst="rect">
            <a:avLst/>
          </a:prstGeom>
          <a:noFill/>
        </p:spPr>
      </p:pic>
      <p:pic>
        <p:nvPicPr>
          <p:cNvPr id="478240" name="Picture 32" descr="Sensor200f_FrontWtop_w_reflection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62700" y="5311775"/>
            <a:ext cx="1066800" cy="393700"/>
          </a:xfrm>
          <a:prstGeom prst="rect">
            <a:avLst/>
          </a:prstGeom>
          <a:noFill/>
        </p:spPr>
      </p:pic>
      <p:pic>
        <p:nvPicPr>
          <p:cNvPr id="478241" name="Picture 33" descr="Sensor500_FrontWtop_w_reflection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896225" y="5248275"/>
            <a:ext cx="1066800" cy="434975"/>
          </a:xfrm>
          <a:prstGeom prst="rect">
            <a:avLst/>
          </a:prstGeom>
          <a:noFill/>
        </p:spPr>
      </p:pic>
      <p:sp>
        <p:nvSpPr>
          <p:cNvPr id="478242" name="AutoShape 34"/>
          <p:cNvSpPr>
            <a:spLocks noChangeArrowheads="1"/>
          </p:cNvSpPr>
          <p:nvPr/>
        </p:nvSpPr>
        <p:spPr bwMode="auto">
          <a:xfrm>
            <a:off x="-149225" y="3840163"/>
            <a:ext cx="1062038" cy="26035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/>
              <a:t>Connectra</a:t>
            </a:r>
          </a:p>
        </p:txBody>
      </p:sp>
      <p:sp>
        <p:nvSpPr>
          <p:cNvPr id="478243" name="AutoShape 35"/>
          <p:cNvSpPr>
            <a:spLocks noChangeArrowheads="1"/>
          </p:cNvSpPr>
          <p:nvPr/>
        </p:nvSpPr>
        <p:spPr bwMode="auto">
          <a:xfrm>
            <a:off x="-149225" y="3124200"/>
            <a:ext cx="1062038" cy="260350"/>
          </a:xfrm>
          <a:prstGeom prst="roundRect">
            <a:avLst>
              <a:gd name="adj" fmla="val 16667"/>
            </a:avLst>
          </a:prstGeom>
          <a:solidFill>
            <a:srgbClr val="D3DD75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D3DD75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/>
              <a:t>IP Appliance</a:t>
            </a:r>
          </a:p>
        </p:txBody>
      </p:sp>
      <p:sp>
        <p:nvSpPr>
          <p:cNvPr id="478244" name="AutoShape 36"/>
          <p:cNvSpPr>
            <a:spLocks noChangeArrowheads="1"/>
          </p:cNvSpPr>
          <p:nvPr/>
        </p:nvSpPr>
        <p:spPr bwMode="auto">
          <a:xfrm>
            <a:off x="-149225" y="2408238"/>
            <a:ext cx="1062038" cy="260350"/>
          </a:xfrm>
          <a:prstGeom prst="roundRect">
            <a:avLst>
              <a:gd name="adj" fmla="val 16667"/>
            </a:avLst>
          </a:prstGeom>
          <a:solidFill>
            <a:srgbClr val="E0E79D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E0E79D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/>
              <a:t>UTM-1</a:t>
            </a:r>
          </a:p>
        </p:txBody>
      </p:sp>
      <p:sp>
        <p:nvSpPr>
          <p:cNvPr id="478245" name="AutoShape 37"/>
          <p:cNvSpPr>
            <a:spLocks noChangeArrowheads="1"/>
          </p:cNvSpPr>
          <p:nvPr/>
        </p:nvSpPr>
        <p:spPr bwMode="auto">
          <a:xfrm>
            <a:off x="-149225" y="1692275"/>
            <a:ext cx="1062038" cy="260350"/>
          </a:xfrm>
          <a:prstGeom prst="roundRect">
            <a:avLst>
              <a:gd name="adj" fmla="val 16667"/>
            </a:avLst>
          </a:prstGeom>
          <a:solidFill>
            <a:srgbClr val="EAEFBB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EAEFBB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/>
              <a:t>Power-1</a:t>
            </a:r>
          </a:p>
        </p:txBody>
      </p:sp>
      <p:sp>
        <p:nvSpPr>
          <p:cNvPr id="478246" name="AutoShape 38"/>
          <p:cNvSpPr>
            <a:spLocks noChangeArrowheads="1"/>
          </p:cNvSpPr>
          <p:nvPr/>
        </p:nvSpPr>
        <p:spPr bwMode="auto">
          <a:xfrm>
            <a:off x="-149225" y="4556125"/>
            <a:ext cx="1062038" cy="260350"/>
          </a:xfrm>
          <a:prstGeom prst="roundRect">
            <a:avLst>
              <a:gd name="adj" fmla="val 16667"/>
            </a:avLst>
          </a:prstGeom>
          <a:solidFill>
            <a:srgbClr val="BBC931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BBC931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/>
              <a:t>VSX-1</a:t>
            </a:r>
          </a:p>
        </p:txBody>
      </p:sp>
      <p:sp>
        <p:nvSpPr>
          <p:cNvPr id="478247" name="AutoShape 39"/>
          <p:cNvSpPr>
            <a:spLocks noChangeArrowheads="1"/>
          </p:cNvSpPr>
          <p:nvPr/>
        </p:nvSpPr>
        <p:spPr bwMode="auto">
          <a:xfrm>
            <a:off x="-149225" y="5272088"/>
            <a:ext cx="1062038" cy="260350"/>
          </a:xfrm>
          <a:prstGeom prst="roundRect">
            <a:avLst>
              <a:gd name="adj" fmla="val 16667"/>
            </a:avLst>
          </a:prstGeom>
          <a:solidFill>
            <a:srgbClr val="A5B22C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A5B22C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/>
              <a:t>IPS-1</a:t>
            </a:r>
          </a:p>
        </p:txBody>
      </p:sp>
      <p:pic>
        <p:nvPicPr>
          <p:cNvPr id="478248" name="Picture 40" descr="Power-1_5070_FrontWtop_wReflection_ppt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800600" y="1644650"/>
            <a:ext cx="1038225" cy="595313"/>
          </a:xfrm>
          <a:prstGeom prst="rect">
            <a:avLst/>
          </a:prstGeom>
          <a:noFill/>
        </p:spPr>
      </p:pic>
      <p:pic>
        <p:nvPicPr>
          <p:cNvPr id="478249" name="Picture 41" descr="Power-1_9070_FrontWtop_ppt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226175" y="1644650"/>
            <a:ext cx="1052513" cy="479425"/>
          </a:xfrm>
          <a:prstGeom prst="rect">
            <a:avLst/>
          </a:prstGeom>
          <a:noFill/>
        </p:spPr>
      </p:pic>
      <p:pic>
        <p:nvPicPr>
          <p:cNvPr id="478250" name="Picture 42" descr="Power-1_11075_w_reflection_ppt_size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15238" y="1631950"/>
            <a:ext cx="1317625" cy="668338"/>
          </a:xfrm>
          <a:prstGeom prst="rect">
            <a:avLst/>
          </a:prstGeom>
          <a:noFill/>
        </p:spPr>
      </p:pic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-152400" y="5807075"/>
            <a:ext cx="9293225" cy="893763"/>
            <a:chOff x="-96" y="3658"/>
            <a:chExt cx="5854" cy="563"/>
          </a:xfrm>
        </p:grpSpPr>
        <p:sp>
          <p:nvSpPr>
            <p:cNvPr id="478252" name="Rectangle 9"/>
            <p:cNvSpPr>
              <a:spLocks noChangeArrowheads="1"/>
            </p:cNvSpPr>
            <p:nvPr/>
          </p:nvSpPr>
          <p:spPr bwMode="auto">
            <a:xfrm>
              <a:off x="-2" y="3708"/>
              <a:ext cx="5760" cy="295"/>
            </a:xfrm>
            <a:prstGeom prst="rect">
              <a:avLst/>
            </a:prstGeom>
            <a:solidFill>
              <a:srgbClr val="F0F4F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670" y="3658"/>
              <a:ext cx="2195" cy="374"/>
            </a:xfrm>
            <a:prstGeom prst="rect">
              <a:avLst/>
            </a:prstGeom>
            <a:solidFill>
              <a:srgbClr val="C8D8EE"/>
            </a:solidFill>
            <a:ln w="9525" algn="ctr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/>
              <a:r>
                <a:rPr lang="en-US" sz="1400" b="1"/>
                <a:t>Dedicated Management Appliances</a:t>
              </a:r>
            </a:p>
          </p:txBody>
        </p:sp>
        <p:sp>
          <p:nvSpPr>
            <p:cNvPr id="478254" name="AutoShape 46"/>
            <p:cNvSpPr>
              <a:spLocks noChangeArrowheads="1"/>
            </p:cNvSpPr>
            <p:nvPr/>
          </p:nvSpPr>
          <p:spPr bwMode="auto">
            <a:xfrm>
              <a:off x="-96" y="3759"/>
              <a:ext cx="669" cy="164"/>
            </a:xfrm>
            <a:prstGeom prst="roundRect">
              <a:avLst>
                <a:gd name="adj" fmla="val 16667"/>
              </a:avLst>
            </a:prstGeom>
            <a:solidFill>
              <a:srgbClr val="A5B22C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A5B22C">
                  <a:gamma/>
                  <a:shade val="60000"/>
                  <a:invGamma/>
                </a:srgbClr>
              </a:prst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000" b="1"/>
                <a:t>Smart-1</a:t>
              </a:r>
            </a:p>
          </p:txBody>
        </p:sp>
        <p:pic>
          <p:nvPicPr>
            <p:cNvPr id="478255" name="Picture 47" descr="Smart-1_5_with_reflection_ppt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937" y="3811"/>
              <a:ext cx="615" cy="273"/>
            </a:xfrm>
            <a:prstGeom prst="rect">
              <a:avLst/>
            </a:prstGeom>
            <a:noFill/>
          </p:spPr>
        </p:pic>
        <p:pic>
          <p:nvPicPr>
            <p:cNvPr id="478256" name="Picture 48" descr="Smart-1_25_Blue_HDD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600" y="3816"/>
              <a:ext cx="792" cy="285"/>
            </a:xfrm>
            <a:prstGeom prst="rect">
              <a:avLst/>
            </a:prstGeom>
            <a:noFill/>
          </p:spPr>
        </p:pic>
        <p:pic>
          <p:nvPicPr>
            <p:cNvPr id="478257" name="Picture 49" descr="Smart-1_model_C_wi_reflection_01_12_09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5078" y="3749"/>
              <a:ext cx="622" cy="472"/>
            </a:xfrm>
            <a:prstGeom prst="rect">
              <a:avLst/>
            </a:prstGeom>
            <a:noFill/>
          </p:spPr>
        </p:pic>
        <p:pic>
          <p:nvPicPr>
            <p:cNvPr id="478258" name="Picture 50" descr="Smart-1_model_B_with_reflectioin_01_12_09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4413" y="3779"/>
              <a:ext cx="621" cy="3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8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8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8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IAS Value </a:t>
            </a:r>
            <a:r>
              <a:rPr lang="en-US" dirty="0"/>
              <a:t>Proposition 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7315200" cy="4648200"/>
          </a:xfrm>
        </p:spPr>
        <p:txBody>
          <a:bodyPr/>
          <a:lstStyle/>
          <a:p>
            <a:r>
              <a:rPr lang="en-US"/>
              <a:t>A Check Point Product- Reduces Risk</a:t>
            </a:r>
          </a:p>
          <a:p>
            <a:r>
              <a:rPr lang="en-US"/>
              <a:t>Single Point of Fulfillment</a:t>
            </a:r>
          </a:p>
          <a:p>
            <a:r>
              <a:rPr lang="en-US"/>
              <a:t>Single Point of Support</a:t>
            </a:r>
          </a:p>
          <a:p>
            <a:r>
              <a:rPr lang="en-US"/>
              <a:t>Highly Flexible and Pre-Integrated</a:t>
            </a:r>
          </a:p>
          <a:p>
            <a:r>
              <a:rPr lang="en-US"/>
              <a:t>High-Performance Platforms</a:t>
            </a:r>
          </a:p>
          <a:p>
            <a:r>
              <a:rPr lang="en-US"/>
              <a:t>Highly Competitive Pricing</a:t>
            </a:r>
          </a:p>
          <a:p>
            <a:r>
              <a:rPr lang="en-US"/>
              <a:t>Trade In Credit for Existing Licenses</a:t>
            </a:r>
          </a:p>
        </p:txBody>
      </p:sp>
      <p:pic>
        <p:nvPicPr>
          <p:cNvPr id="37172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724400"/>
            <a:ext cx="8305800" cy="137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0" name="Picture 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6019800"/>
            <a:ext cx="6564313" cy="838200"/>
          </a:xfrm>
          <a:prstGeom prst="rect">
            <a:avLst/>
          </a:prstGeom>
          <a:noFill/>
        </p:spPr>
      </p:pic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/>
              <a:t>Integrated Appliance Solution Base Unit Specifications</a:t>
            </a:r>
          </a:p>
        </p:txBody>
      </p:sp>
      <p:graphicFrame>
        <p:nvGraphicFramePr>
          <p:cNvPr id="399454" name="Group 94"/>
          <p:cNvGraphicFramePr>
            <a:graphicFrameLocks noGrp="1"/>
          </p:cNvGraphicFramePr>
          <p:nvPr>
            <p:ph idx="1"/>
          </p:nvPr>
        </p:nvGraphicFramePr>
        <p:xfrm>
          <a:off x="304800" y="762000"/>
          <a:ext cx="8458200" cy="4751390"/>
        </p:xfrm>
        <a:graphic>
          <a:graphicData uri="http://schemas.openxmlformats.org/drawingml/2006/table">
            <a:tbl>
              <a:tblPr/>
              <a:tblGrid>
                <a:gridCol w="2362200"/>
                <a:gridCol w="1905000"/>
                <a:gridCol w="2057400"/>
                <a:gridCol w="21336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Software Edition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NGX R65/R70 MS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(2.6)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NGX R65/R70 Power (2.6)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NGX R65/R70 Power (2.6)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GigE Ports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4/10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10/10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14/18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Firewall Throughput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7 Gbps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16 Gbps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Gbps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VPN Throughput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 Gbps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3 Gbps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4 Gbps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 Connection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45,000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65,000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105,000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IPS Default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5 Gbps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7.5 Gbps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10.5 Gbps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Concurrent Sessions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VLANs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Storage Capacity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2 X 73 GB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(6 max)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2 X 73 GB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(6 max)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2 X 73 GB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(12 max)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Security Acceleration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3A7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3313" y="1617663"/>
            <a:ext cx="3849687" cy="4127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Performances/</a:t>
            </a:r>
          </a:p>
          <a:p>
            <a:pPr algn="ctr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line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1617663"/>
            <a:ext cx="3468688" cy="4127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have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: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More security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More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-More platforms to choose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0"/>
            <a:ext cx="682625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More Performance AND More Security</a:t>
            </a:r>
          </a:p>
        </p:txBody>
      </p:sp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1981200" y="1646238"/>
            <a:ext cx="3995738" cy="39957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 rot="-5400000">
            <a:off x="2610644" y="1627982"/>
            <a:ext cx="2700337" cy="403225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981200" y="3644900"/>
            <a:ext cx="4032250" cy="13684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2016125" y="2276475"/>
            <a:ext cx="4032250" cy="1368425"/>
          </a:xfrm>
          <a:prstGeom prst="line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1981200" y="5624513"/>
            <a:ext cx="3995738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rot="-5400000">
            <a:off x="-16669" y="3644107"/>
            <a:ext cx="3995737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268538" y="5697538"/>
            <a:ext cx="354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Security complexity increasing</a:t>
            </a:r>
            <a:br>
              <a:rPr lang="en-US" b="1"/>
            </a:br>
            <a:r>
              <a:rPr lang="en-US" b="1"/>
              <a:t>over time</a:t>
            </a: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2016125" y="3640138"/>
            <a:ext cx="3995738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119813" y="4619625"/>
            <a:ext cx="24193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The standard scenario:</a:t>
            </a:r>
            <a:r>
              <a:rPr lang="en-US" sz="1600"/>
              <a:t/>
            </a:r>
            <a:br>
              <a:rPr lang="en-US" sz="1600"/>
            </a:br>
            <a:r>
              <a:rPr lang="en-US" sz="1600"/>
              <a:t>Security enhancement</a:t>
            </a:r>
            <a:br>
              <a:rPr lang="en-US" sz="1600"/>
            </a:br>
            <a:r>
              <a:rPr lang="en-US" sz="1600"/>
              <a:t>drains performance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6119813" y="3209925"/>
            <a:ext cx="26590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Intermediate scenario:</a:t>
            </a:r>
            <a:br>
              <a:rPr lang="en-US" sz="1600" b="1"/>
            </a:br>
            <a:r>
              <a:rPr lang="en-US" sz="1600"/>
              <a:t>Performance improvement</a:t>
            </a:r>
            <a:br>
              <a:rPr lang="en-US" sz="1600"/>
            </a:br>
            <a:r>
              <a:rPr lang="en-US" sz="1600"/>
              <a:t>offset by enhanced security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6119813" y="1868488"/>
            <a:ext cx="2719387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/>
              <a:t>Check Point</a:t>
            </a:r>
            <a:r>
              <a:rPr lang="en-US" sz="1600"/>
              <a:t>:</a:t>
            </a:r>
            <a:br>
              <a:rPr lang="en-US" sz="1600"/>
            </a:br>
            <a:r>
              <a:rPr lang="en-US" sz="1600"/>
              <a:t>Enhanced security and improved performance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107950" y="2994025"/>
            <a:ext cx="1812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Performance</a:t>
            </a:r>
          </a:p>
          <a:p>
            <a:pPr marL="358775" lvl="1" indent="-180975" eaLnBrk="0" hangingPunct="0">
              <a:buFontTx/>
              <a:buChar char="•"/>
            </a:pPr>
            <a:r>
              <a:rPr lang="en-US"/>
              <a:t>Throughput</a:t>
            </a:r>
          </a:p>
          <a:p>
            <a:pPr marL="358775" lvl="1" indent="-180975" eaLnBrk="0" hangingPunct="0">
              <a:buFontTx/>
              <a:buChar char="•"/>
            </a:pPr>
            <a:r>
              <a:rPr lang="en-US"/>
              <a:t>Connections</a:t>
            </a:r>
          </a:p>
          <a:p>
            <a:pPr marL="358775" lvl="1" indent="-180975" eaLnBrk="0" hangingPunct="0">
              <a:buFontTx/>
              <a:buChar char="•"/>
            </a:pPr>
            <a:r>
              <a:rPr lang="en-US"/>
              <a:t>Application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644525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CoreXL</a:t>
            </a:r>
            <a:r>
              <a:rPr lang="en-US" dirty="0"/>
              <a:t>: the multi-core layer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4572000" y="1339850"/>
            <a:ext cx="4464050" cy="4683125"/>
            <a:chOff x="4572000" y="1019142"/>
            <a:chExt cx="4464050" cy="4683579"/>
          </a:xfrm>
        </p:grpSpPr>
        <p:sp>
          <p:nvSpPr>
            <p:cNvPr id="43" name="Rectangle 42"/>
            <p:cNvSpPr/>
            <p:nvPr/>
          </p:nvSpPr>
          <p:spPr>
            <a:xfrm>
              <a:off x="4572000" y="1019142"/>
              <a:ext cx="4464050" cy="452798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" name="Straight Connector 38"/>
            <p:cNvCxnSpPr>
              <a:stCxn id="28" idx="0"/>
            </p:cNvCxnSpPr>
            <p:nvPr/>
          </p:nvCxnSpPr>
          <p:spPr>
            <a:xfrm rot="5400000" flipH="1" flipV="1">
              <a:off x="5799832" y="3157028"/>
              <a:ext cx="2036960" cy="226377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7" idx="2"/>
              <a:endCxn id="34" idx="0"/>
            </p:cNvCxnSpPr>
            <p:nvPr/>
          </p:nvCxnSpPr>
          <p:spPr>
            <a:xfrm rot="16200000" flipH="1">
              <a:off x="5763319" y="3193541"/>
              <a:ext cx="2036960" cy="219075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645026" y="1189798"/>
              <a:ext cx="2081241" cy="2081241"/>
              <a:chOff x="4572777" y="1189798"/>
              <a:chExt cx="2081241" cy="2081241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572776" y="1189022"/>
                <a:ext cx="2081213" cy="20814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4681538" y="1387445"/>
                <a:ext cx="1863718" cy="1685946"/>
                <a:chOff x="4754565" y="1311246"/>
                <a:chExt cx="1863718" cy="1685946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4755341" y="1311279"/>
                  <a:ext cx="858837" cy="766838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600" b="1" dirty="0"/>
                    <a:t>Core</a:t>
                  </a:r>
                  <a:br>
                    <a:rPr lang="en-US" sz="1600" b="1" dirty="0"/>
                  </a:br>
                  <a:r>
                    <a:rPr lang="en-US" sz="1200" dirty="0"/>
                    <a:t>with</a:t>
                  </a:r>
                  <a:br>
                    <a:rPr lang="en-US" sz="1200" dirty="0"/>
                  </a:br>
                  <a:r>
                    <a:rPr lang="en-US" sz="1600" dirty="0"/>
                    <a:t>VPN-1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5758641" y="1311279"/>
                  <a:ext cx="850900" cy="766838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600" b="1" dirty="0"/>
                    <a:t>Core</a:t>
                  </a:r>
                  <a:br>
                    <a:rPr lang="en-US" sz="1600" b="1" dirty="0"/>
                  </a:br>
                  <a:r>
                    <a:rPr lang="en-US" sz="1200" dirty="0"/>
                    <a:t>with</a:t>
                  </a:r>
                  <a:br>
                    <a:rPr lang="en-US" sz="1200" dirty="0"/>
                  </a:br>
                  <a:r>
                    <a:rPr lang="en-US" sz="1600" dirty="0"/>
                    <a:t>VPN-1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4755341" y="2228943"/>
                  <a:ext cx="858837" cy="758899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600" b="1" dirty="0"/>
                    <a:t>Core</a:t>
                  </a:r>
                  <a:br>
                    <a:rPr lang="en-US" sz="1600" b="1" dirty="0"/>
                  </a:br>
                  <a:r>
                    <a:rPr lang="en-US" sz="1200" dirty="0"/>
                    <a:t>with</a:t>
                  </a:r>
                  <a:br>
                    <a:rPr lang="en-US" sz="1200" dirty="0"/>
                  </a:br>
                  <a:r>
                    <a:rPr lang="en-US" sz="1600" dirty="0"/>
                    <a:t>VPN-1</a:t>
                  </a: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5758641" y="2228943"/>
                  <a:ext cx="850900" cy="75889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 dirty="0"/>
                </a:p>
              </p:txBody>
            </p:sp>
          </p:grp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6835806" y="1189798"/>
              <a:ext cx="2081241" cy="2081241"/>
              <a:chOff x="4572777" y="1189798"/>
              <a:chExt cx="2081241" cy="208124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572746" y="1189022"/>
                <a:ext cx="2081213" cy="20814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4681538" y="1387445"/>
                <a:ext cx="1863718" cy="1685946"/>
                <a:chOff x="4754565" y="1311246"/>
                <a:chExt cx="1863718" cy="1685946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4755311" y="1311279"/>
                  <a:ext cx="858837" cy="766838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600" b="1" dirty="0"/>
                    <a:t>Core</a:t>
                  </a:r>
                  <a:br>
                    <a:rPr lang="en-US" sz="1600" b="1" dirty="0"/>
                  </a:br>
                  <a:r>
                    <a:rPr lang="en-US" sz="1200" dirty="0"/>
                    <a:t>with</a:t>
                  </a:r>
                  <a:br>
                    <a:rPr lang="en-US" sz="1200" dirty="0"/>
                  </a:br>
                  <a:r>
                    <a:rPr lang="en-US" sz="1600" dirty="0"/>
                    <a:t>VPN-1</a:t>
                  </a: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5758611" y="1311279"/>
                  <a:ext cx="850900" cy="766838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600" b="1" dirty="0"/>
                    <a:t>Core</a:t>
                  </a:r>
                  <a:br>
                    <a:rPr lang="en-US" sz="1600" b="1" dirty="0"/>
                  </a:br>
                  <a:r>
                    <a:rPr lang="en-US" sz="1200" dirty="0"/>
                    <a:t>with</a:t>
                  </a:r>
                  <a:br>
                    <a:rPr lang="en-US" sz="1200" dirty="0"/>
                  </a:br>
                  <a:r>
                    <a:rPr lang="en-US" sz="1600" dirty="0"/>
                    <a:t>VPN-1</a:t>
                  </a: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755311" y="2228943"/>
                  <a:ext cx="858837" cy="758899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600" b="1" dirty="0"/>
                    <a:t>Core</a:t>
                  </a:r>
                  <a:br>
                    <a:rPr lang="en-US" sz="1600" b="1" dirty="0"/>
                  </a:br>
                  <a:r>
                    <a:rPr lang="en-US" sz="1200" dirty="0"/>
                    <a:t>with</a:t>
                  </a:r>
                  <a:br>
                    <a:rPr lang="en-US" sz="1200" dirty="0"/>
                  </a:br>
                  <a:r>
                    <a:rPr lang="en-US" sz="1600" dirty="0"/>
                    <a:t>VPN-1</a:t>
                  </a: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5758611" y="2228943"/>
                  <a:ext cx="850900" cy="758899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600" b="1" dirty="0"/>
                    <a:t>Core</a:t>
                  </a:r>
                  <a:br>
                    <a:rPr lang="en-US" sz="1600" b="1" dirty="0"/>
                  </a:br>
                  <a:r>
                    <a:rPr lang="en-US" sz="1200" dirty="0"/>
                    <a:t>with</a:t>
                  </a:r>
                  <a:br>
                    <a:rPr lang="en-US" sz="1200" dirty="0"/>
                  </a:br>
                  <a:r>
                    <a:rPr lang="en-US" sz="1600" dirty="0"/>
                    <a:t>VPN-1</a:t>
                  </a:r>
                </a:p>
              </p:txBody>
            </p:sp>
          </p:grpSp>
        </p:grpSp>
        <p:sp>
          <p:nvSpPr>
            <p:cNvPr id="28" name="Rectangle 27"/>
            <p:cNvSpPr/>
            <p:nvPr/>
          </p:nvSpPr>
          <p:spPr>
            <a:xfrm>
              <a:off x="4645025" y="5307396"/>
              <a:ext cx="2081213" cy="3953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NIC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35775" y="5307396"/>
              <a:ext cx="2081213" cy="3953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NIC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6088063" y="3594317"/>
              <a:ext cx="1387475" cy="138761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/>
                <a:t>Memory</a:t>
              </a:r>
            </a:p>
          </p:txBody>
        </p:sp>
        <p:sp>
          <p:nvSpPr>
            <p:cNvPr id="19469" name="TextBox 41"/>
            <p:cNvSpPr txBox="1">
              <a:spLocks noChangeArrowheads="1"/>
            </p:cNvSpPr>
            <p:nvPr/>
          </p:nvSpPr>
          <p:spPr bwMode="auto">
            <a:xfrm>
              <a:off x="4645869" y="3965674"/>
              <a:ext cx="144142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Intelligent</a:t>
              </a:r>
              <a:br>
                <a:rPr lang="en-US">
                  <a:solidFill>
                    <a:schemeClr val="bg2"/>
                  </a:solidFill>
                </a:rPr>
              </a:br>
              <a:r>
                <a:rPr lang="en-US">
                  <a:solidFill>
                    <a:schemeClr val="bg2"/>
                  </a:solidFill>
                </a:rPr>
                <a:t>load sharing</a:t>
              </a:r>
            </a:p>
          </p:txBody>
        </p:sp>
      </p:grpSp>
      <p:sp>
        <p:nvSpPr>
          <p:cNvPr id="19460" name="TextBox 43"/>
          <p:cNvSpPr txBox="1">
            <a:spLocks noChangeArrowheads="1"/>
          </p:cNvSpPr>
          <p:nvPr/>
        </p:nvSpPr>
        <p:spPr bwMode="auto">
          <a:xfrm>
            <a:off x="107950" y="1603375"/>
            <a:ext cx="44640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 typeface="Arial" charset="0"/>
              <a:buChar char="•"/>
            </a:pPr>
            <a:r>
              <a:rPr lang="en-US" sz="2400"/>
              <a:t>First security solution</a:t>
            </a:r>
            <a:br>
              <a:rPr lang="en-US" sz="2400"/>
            </a:br>
            <a:r>
              <a:rPr lang="en-US" sz="2400"/>
              <a:t>for open multi-core processors</a:t>
            </a:r>
          </a:p>
          <a:p>
            <a:pPr marL="182563" indent="-182563">
              <a:buFont typeface="Arial" charset="0"/>
              <a:buChar char="•"/>
            </a:pPr>
            <a:endParaRPr lang="en-US" sz="2400"/>
          </a:p>
          <a:p>
            <a:pPr marL="182563" indent="-182563">
              <a:buFont typeface="Arial" charset="0"/>
              <a:buChar char="•"/>
            </a:pPr>
            <a:r>
              <a:rPr lang="en-US" sz="2400"/>
              <a:t>More performance with new protections</a:t>
            </a:r>
          </a:p>
          <a:p>
            <a:pPr marL="182563" indent="-182563">
              <a:buFont typeface="Arial" charset="0"/>
              <a:buChar char="•"/>
            </a:pPr>
            <a:endParaRPr lang="en-US" sz="2400"/>
          </a:p>
          <a:p>
            <a:pPr marL="182563" indent="-182563">
              <a:buFont typeface="Arial" charset="0"/>
              <a:buChar char="•"/>
            </a:pPr>
            <a:r>
              <a:rPr lang="en-US" sz="2400"/>
              <a:t>Near-linear scalability:</a:t>
            </a:r>
            <a:br>
              <a:rPr lang="en-US" sz="2400"/>
            </a:br>
            <a:r>
              <a:rPr lang="en-US" sz="2400"/>
              <a:t>- more servers</a:t>
            </a:r>
            <a:br>
              <a:rPr lang="en-US" sz="2400"/>
            </a:br>
            <a:r>
              <a:rPr lang="en-US" sz="2400"/>
              <a:t>- more cores</a:t>
            </a:r>
            <a:br>
              <a:rPr lang="en-US" sz="2400"/>
            </a:br>
            <a:r>
              <a:rPr lang="en-US" sz="2400"/>
              <a:t>- more power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ower-1_perf_char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817688"/>
            <a:ext cx="6019800" cy="46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ight Arrow 39"/>
          <p:cNvSpPr>
            <a:spLocks noChangeArrowheads="1"/>
          </p:cNvSpPr>
          <p:nvPr/>
        </p:nvSpPr>
        <p:spPr bwMode="auto">
          <a:xfrm>
            <a:off x="358775" y="914400"/>
            <a:ext cx="8424863" cy="65405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tint val="5725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tint val="57255"/>
                  <a:invGamma/>
                </a:schemeClr>
              </a:gs>
            </a:gsLst>
            <a:lin ang="2700000" scaled="1"/>
          </a:gradFill>
          <a:ln w="9525" algn="ctr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FE0BA"/>
                </a:solidFill>
              </a:rPr>
              <a:t>All IPS Protections:</a:t>
            </a:r>
            <a:r>
              <a:rPr lang="en-US" sz="2800" b="1" dirty="0">
                <a:solidFill>
                  <a:srgbClr val="C9D553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Best security with very good performance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Improved Core Performance</a:t>
            </a:r>
          </a:p>
        </p:txBody>
      </p:sp>
      <p:pic>
        <p:nvPicPr>
          <p:cNvPr id="20485" name="Picture 5" descr="Power-1_perf_chart1_lege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057400"/>
            <a:ext cx="1981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AutoShape 6"/>
          <p:cNvSpPr>
            <a:spLocks noChangeArrowheads="1"/>
          </p:cNvSpPr>
          <p:nvPr/>
        </p:nvSpPr>
        <p:spPr bwMode="auto">
          <a:xfrm rot="-1655630">
            <a:off x="3587750" y="5192713"/>
            <a:ext cx="1676400" cy="381000"/>
          </a:xfrm>
          <a:prstGeom prst="notchedRightArrow">
            <a:avLst>
              <a:gd name="adj1" fmla="val 50000"/>
              <a:gd name="adj2" fmla="val 110000"/>
            </a:avLst>
          </a:prstGeom>
          <a:gradFill rotWithShape="1">
            <a:gsLst>
              <a:gs pos="0">
                <a:srgbClr val="CFE0BA"/>
              </a:gs>
              <a:gs pos="100000">
                <a:srgbClr val="84A375"/>
              </a:gs>
            </a:gsLst>
            <a:lin ang="5400000" scaled="1"/>
          </a:gra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464050" y="452755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44583A"/>
                </a:solidFill>
              </a:rPr>
              <a:t>x30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Achieve the Performance You Need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05000" y="1219200"/>
            <a:ext cx="7270750" cy="4926013"/>
            <a:chOff x="1200" y="768"/>
            <a:chExt cx="4580" cy="3103"/>
          </a:xfrm>
        </p:grpSpPr>
        <p:pic>
          <p:nvPicPr>
            <p:cNvPr id="22536" name="Picture 4" descr="GearshiftInConso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0" y="768"/>
              <a:ext cx="4580" cy="3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165" name="Rectangle 5"/>
            <p:cNvSpPr>
              <a:spLocks noChangeArrowheads="1"/>
            </p:cNvSpPr>
            <p:nvPr/>
          </p:nvSpPr>
          <p:spPr bwMode="auto">
            <a:xfrm rot="5400000">
              <a:off x="296" y="1672"/>
              <a:ext cx="3103" cy="1296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2166" name="Picture 6" descr="Gearshift_wo_Refle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1375" y="1358900"/>
            <a:ext cx="14176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speedome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2098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8" name="Picture 8" descr="Speedometer_Di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594833">
            <a:off x="2166144" y="2631282"/>
            <a:ext cx="146050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9" name="Picture 9" descr="Speedometer_Di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405731">
            <a:off x="2155825" y="2619375"/>
            <a:ext cx="14605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06458 0.08288 L 0.11337 0.02269 L 0.1842 0.10903 " pathEditMode="relative" ptsTypes="AAAA">
                                      <p:cBhvr>
                                        <p:cTn id="6" dur="2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9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2 0.10903 L 0.11233 0.02454 L 0.15868 -0.03079 L 0.09444 -0.1037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24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3313" y="1617663"/>
            <a:ext cx="3468687" cy="4127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7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Nokia=</a:t>
            </a:r>
            <a:endParaRPr lang="en-US" sz="7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1617663"/>
            <a:ext cx="3468688" cy="4127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7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7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CHKP</a:t>
            </a:r>
            <a:endParaRPr lang="en-US" sz="7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7950" y="1165225"/>
            <a:ext cx="4464050" cy="51117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400" b="1">
                <a:solidFill>
                  <a:schemeClr val="bg1"/>
                </a:solidFill>
              </a:rPr>
              <a:t>12 years of successful partnership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0" y="1165225"/>
            <a:ext cx="4464050" cy="5111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44" name="Group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3" y="1663700"/>
            <a:ext cx="904557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Joining forces in IT security</a:t>
            </a:r>
            <a:endParaRPr lang="en-US" dirty="0"/>
          </a:p>
        </p:txBody>
      </p:sp>
      <p:pic>
        <p:nvPicPr>
          <p:cNvPr id="10246" name="Picture 8" descr="http://files.techinfovn.com/2008/04/nokia-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625" y="4195763"/>
            <a:ext cx="31400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5" descr="CP_ltd_horizontal_rever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213" y="2617788"/>
            <a:ext cx="275113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549775" y="3384550"/>
            <a:ext cx="4464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joint future as the leader in </a:t>
            </a:r>
          </a:p>
          <a:p>
            <a:pPr algn="ctr"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security Appliances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Agenda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Check Point  appliances –Vision-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Products line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IP  integration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Support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 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Q&amp;A</a:t>
            </a:r>
          </a:p>
        </p:txBody>
      </p:sp>
      <p:pic>
        <p:nvPicPr>
          <p:cNvPr id="5124" name="Picture 6" descr="agenda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0"/>
            <a:ext cx="3962400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Graphics\Ying Yang but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271588"/>
            <a:ext cx="4818063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TextBox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638" y="1560513"/>
            <a:ext cx="4090987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Clear synergies</a:t>
            </a:r>
            <a:endParaRPr lang="en-US" dirty="0"/>
          </a:p>
        </p:txBody>
      </p:sp>
      <p:pic>
        <p:nvPicPr>
          <p:cNvPr id="11269" name="TextBox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088" y="1609725"/>
            <a:ext cx="4084637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5027613" y="2403475"/>
            <a:ext cx="42354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ONE</a:t>
            </a:r>
            <a:r>
              <a:rPr lang="en-US" sz="2000"/>
              <a:t> INTEGRATED  APPLIANCE</a:t>
            </a:r>
          </a:p>
          <a:p>
            <a:r>
              <a:rPr lang="en-US" sz="2000" b="1">
                <a:solidFill>
                  <a:schemeClr val="tx2"/>
                </a:solidFill>
              </a:rPr>
              <a:t>ONE</a:t>
            </a:r>
            <a:r>
              <a:rPr lang="en-US" sz="2000"/>
              <a:t> SECURITY SOLUTION</a:t>
            </a:r>
          </a:p>
          <a:p>
            <a:endParaRPr lang="en-US" sz="2000"/>
          </a:p>
          <a:p>
            <a:r>
              <a:rPr lang="en-US" sz="2000"/>
              <a:t>EXTENDED GLOBAL 24/7</a:t>
            </a:r>
            <a:br>
              <a:rPr lang="en-US" sz="2000"/>
            </a:br>
            <a:r>
              <a:rPr lang="en-US" sz="2000" b="1">
                <a:solidFill>
                  <a:schemeClr val="tx2"/>
                </a:solidFill>
              </a:rPr>
              <a:t>SUPPORT</a:t>
            </a:r>
            <a:r>
              <a:rPr lang="en-US" sz="2000"/>
              <a:t> INFRASTRUCTURE</a:t>
            </a:r>
          </a:p>
          <a:p>
            <a:endParaRPr lang="en-US" sz="2000"/>
          </a:p>
          <a:p>
            <a:r>
              <a:rPr lang="en-US" sz="2000"/>
              <a:t>LOWER </a:t>
            </a:r>
            <a:r>
              <a:rPr lang="en-US" sz="2000" b="1">
                <a:solidFill>
                  <a:schemeClr val="tx2"/>
                </a:solidFill>
              </a:rPr>
              <a:t>TCO</a:t>
            </a:r>
            <a:r>
              <a:rPr lang="en-US" sz="2000"/>
              <a:t> TO CUSTOMERS</a:t>
            </a:r>
          </a:p>
          <a:p>
            <a:r>
              <a:rPr lang="en-US" sz="2000"/>
              <a:t>MORE </a:t>
            </a:r>
            <a:r>
              <a:rPr lang="en-US" sz="2000" b="1">
                <a:solidFill>
                  <a:schemeClr val="tx2"/>
                </a:solidFill>
              </a:rPr>
              <a:t>VALUE</a:t>
            </a:r>
            <a:r>
              <a:rPr lang="en-US" sz="2000"/>
              <a:t> TO PARTNERS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Clear customer benefits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36738" y="5473700"/>
            <a:ext cx="7199312" cy="6477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/>
              <a:t>The basis</a:t>
            </a:r>
            <a:r>
              <a:rPr lang="en-US" dirty="0"/>
              <a:t>: all commitments/SLAs honored</a:t>
            </a:r>
          </a:p>
        </p:txBody>
      </p:sp>
      <p:sp>
        <p:nvSpPr>
          <p:cNvPr id="5" name="Rectangle 4"/>
          <p:cNvSpPr/>
          <p:nvPr/>
        </p:nvSpPr>
        <p:spPr>
          <a:xfrm>
            <a:off x="1836738" y="1457325"/>
            <a:ext cx="3598862" cy="647700"/>
          </a:xfrm>
          <a:prstGeom prst="rect">
            <a:avLst/>
          </a:prstGeom>
          <a:solidFill>
            <a:srgbClr val="95B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1 SKU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2286000"/>
            <a:ext cx="4319587" cy="647700"/>
          </a:xfrm>
          <a:prstGeom prst="rect">
            <a:avLst/>
          </a:prstGeom>
          <a:solidFill>
            <a:srgbClr val="588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More appliances to choose from</a:t>
            </a:r>
          </a:p>
        </p:txBody>
      </p:sp>
      <p:sp>
        <p:nvSpPr>
          <p:cNvPr id="7" name="Rectangle 6"/>
          <p:cNvSpPr/>
          <p:nvPr/>
        </p:nvSpPr>
        <p:spPr>
          <a:xfrm>
            <a:off x="1836738" y="3063875"/>
            <a:ext cx="5038725" cy="647700"/>
          </a:xfrm>
          <a:prstGeom prst="rect">
            <a:avLst/>
          </a:prstGeom>
          <a:solidFill>
            <a:srgbClr val="6BB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Better TCO (trade-in, support rate, free IPS)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3886200"/>
            <a:ext cx="5759450" cy="647700"/>
          </a:xfrm>
          <a:prstGeom prst="rect">
            <a:avLst/>
          </a:prstGeom>
          <a:solidFill>
            <a:srgbClr val="95B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Integrated solutions with software blades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836738" y="4670425"/>
            <a:ext cx="6478587" cy="6477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An extended global infrastructure with onsite support</a:t>
            </a:r>
          </a:p>
        </p:txBody>
      </p:sp>
      <p:sp>
        <p:nvSpPr>
          <p:cNvPr id="10" name="Up Arrow 9"/>
          <p:cNvSpPr/>
          <p:nvPr/>
        </p:nvSpPr>
        <p:spPr>
          <a:xfrm>
            <a:off x="107950" y="1457325"/>
            <a:ext cx="1579563" cy="4664075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-5400000">
            <a:off x="-1035050" y="3840163"/>
            <a:ext cx="386556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/>
              <a:t>V A L U 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096000" cy="762000"/>
          </a:xfrm>
          <a:noFill/>
          <a:ln/>
        </p:spPr>
        <p:txBody>
          <a:bodyPr/>
          <a:lstStyle/>
          <a:p>
            <a:r>
              <a:rPr lang="en-US" smtClean="0"/>
              <a:t>Integration Goals</a:t>
            </a: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457200" y="1311275"/>
            <a:ext cx="8393113" cy="2006600"/>
            <a:chOff x="68" y="826"/>
            <a:chExt cx="2568" cy="874"/>
          </a:xfrm>
        </p:grpSpPr>
        <p:sp>
          <p:nvSpPr>
            <p:cNvPr id="2" name="Rectangle 3"/>
            <p:cNvSpPr/>
            <p:nvPr/>
          </p:nvSpPr>
          <p:spPr>
            <a:xfrm>
              <a:off x="68" y="826"/>
              <a:ext cx="1279" cy="8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Market Leading Security Appliances</a:t>
              </a:r>
            </a:p>
          </p:txBody>
        </p:sp>
        <p:sp>
          <p:nvSpPr>
            <p:cNvPr id="3" name="Rectangle 4"/>
            <p:cNvSpPr/>
            <p:nvPr/>
          </p:nvSpPr>
          <p:spPr>
            <a:xfrm>
              <a:off x="1347" y="826"/>
              <a:ext cx="1289" cy="874"/>
            </a:xfrm>
            <a:prstGeom prst="rect">
              <a:avLst/>
            </a:prstGeom>
            <a:solidFill>
              <a:srgbClr val="58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742950" lvl="1" indent="-285750">
                <a:lnSpc>
                  <a:spcPct val="130000"/>
                </a:lnSpc>
                <a:buFontTx/>
                <a:buChar char="•"/>
              </a:pP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</a:rPr>
                <a:t>Unrivaled performance </a:t>
              </a:r>
            </a:p>
            <a:p>
              <a:pPr marL="742950" lvl="1" indent="-285750">
                <a:lnSpc>
                  <a:spcPct val="130000"/>
                </a:lnSpc>
                <a:buFontTx/>
                <a:buChar char="•"/>
              </a:pPr>
              <a:r>
                <a:rPr lang="en-US" sz="2000" b="1" dirty="0">
                  <a:solidFill>
                    <a:schemeClr val="bg1"/>
                  </a:solidFill>
                </a:rPr>
                <a:t> Best OS</a:t>
              </a:r>
            </a:p>
            <a:p>
              <a:pPr marL="742950" lvl="1" indent="-285750">
                <a:lnSpc>
                  <a:spcPct val="130000"/>
                </a:lnSpc>
              </a:pPr>
              <a:r>
                <a:rPr lang="en-US" sz="1600" dirty="0">
                  <a:solidFill>
                    <a:schemeClr val="bg1"/>
                  </a:solidFill>
                </a:rPr>
                <a:t>***Combination of SPLAT and IPSO</a:t>
              </a:r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492125" y="3890963"/>
            <a:ext cx="8393113" cy="2006600"/>
            <a:chOff x="68" y="826"/>
            <a:chExt cx="2568" cy="874"/>
          </a:xfrm>
        </p:grpSpPr>
        <p:sp>
          <p:nvSpPr>
            <p:cNvPr id="4" name="Rectangle 3"/>
            <p:cNvSpPr/>
            <p:nvPr/>
          </p:nvSpPr>
          <p:spPr>
            <a:xfrm>
              <a:off x="68" y="826"/>
              <a:ext cx="1279" cy="8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Unified management and provisioning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347" y="826"/>
              <a:ext cx="1289" cy="874"/>
            </a:xfrm>
            <a:prstGeom prst="rect">
              <a:avLst/>
            </a:prstGeom>
            <a:solidFill>
              <a:srgbClr val="58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742950" lvl="1" indent="-285750">
                <a:lnSpc>
                  <a:spcPct val="130000"/>
                </a:lnSpc>
                <a:buFontTx/>
                <a:buChar char="•"/>
              </a:pP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</a:rPr>
                <a:t>Policy and device configuration</a:t>
              </a:r>
            </a:p>
            <a:p>
              <a:pPr marL="742950" lvl="1" indent="-285750">
                <a:lnSpc>
                  <a:spcPct val="130000"/>
                </a:lnSpc>
                <a:buFontTx/>
                <a:buChar char="•"/>
              </a:pPr>
              <a:r>
                <a:rPr lang="en-US" sz="2000" b="1" dirty="0">
                  <a:solidFill>
                    <a:schemeClr val="bg1"/>
                  </a:solidFill>
                </a:rPr>
                <a:t> SMART, Horizon and Voyager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3313" y="1617663"/>
            <a:ext cx="3468687" cy="4127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7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SPLAT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1617663"/>
            <a:ext cx="3468688" cy="4127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7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IPSO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Integrated OS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066800" y="1371600"/>
            <a:ext cx="6508750" cy="838200"/>
            <a:chOff x="672" y="864"/>
            <a:chExt cx="4100" cy="528"/>
          </a:xfrm>
        </p:grpSpPr>
        <p:sp>
          <p:nvSpPr>
            <p:cNvPr id="106500" name="TextBox 10"/>
            <p:cNvSpPr txBox="1">
              <a:spLocks noChangeArrowheads="1"/>
            </p:cNvSpPr>
            <p:nvPr/>
          </p:nvSpPr>
          <p:spPr bwMode="auto">
            <a:xfrm>
              <a:off x="1200" y="864"/>
              <a:ext cx="357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</a:rPr>
                <a:t>UTM</a:t>
              </a:r>
              <a:r>
                <a:rPr lang="en-US" sz="2000">
                  <a:solidFill>
                    <a:schemeClr val="tx2"/>
                  </a:solidFill>
                </a:rPr>
                <a:t> – Integrated OS will run all UTM capabilities, HW agnostic 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72" y="912"/>
              <a:ext cx="345" cy="345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 b="1" dirty="0"/>
            </a:p>
          </p:txBody>
        </p:sp>
        <p:cxnSp>
          <p:nvCxnSpPr>
            <p:cNvPr id="106502" name="Straight Connector 17"/>
            <p:cNvCxnSpPr>
              <a:cxnSpLocks noChangeShapeType="1"/>
            </p:cNvCxnSpPr>
            <p:nvPr/>
          </p:nvCxnSpPr>
          <p:spPr bwMode="auto">
            <a:xfrm>
              <a:off x="816" y="1391"/>
              <a:ext cx="3944" cy="1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</p:spPr>
        </p:cxnSp>
        <p:pic>
          <p:nvPicPr>
            <p:cNvPr id="8214" name="Picture 11" descr="CP_ltd_horizontal_reverse"/>
            <p:cNvPicPr>
              <a:picLocks noChangeAspect="1" noChangeArrowheads="1"/>
            </p:cNvPicPr>
            <p:nvPr/>
          </p:nvPicPr>
          <p:blipFill>
            <a:blip r:embed="rId3" cstate="print"/>
            <a:srcRect l="1295" t="7791" r="80858" b="12621"/>
            <a:stretch>
              <a:fillRect/>
            </a:stretch>
          </p:blipFill>
          <p:spPr bwMode="auto">
            <a:xfrm>
              <a:off x="720" y="960"/>
              <a:ext cx="2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066800" y="2400300"/>
            <a:ext cx="6521450" cy="850900"/>
            <a:chOff x="672" y="1512"/>
            <a:chExt cx="4108" cy="536"/>
          </a:xfrm>
        </p:grpSpPr>
        <p:sp>
          <p:nvSpPr>
            <p:cNvPr id="6" name="Rectangle 5"/>
            <p:cNvSpPr/>
            <p:nvPr/>
          </p:nvSpPr>
          <p:spPr bwMode="auto">
            <a:xfrm>
              <a:off x="672" y="1548"/>
              <a:ext cx="345" cy="345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 b="1"/>
            </a:p>
          </p:txBody>
        </p:sp>
        <p:sp>
          <p:nvSpPr>
            <p:cNvPr id="106506" name="TextBox 11"/>
            <p:cNvSpPr txBox="1">
              <a:spLocks noChangeArrowheads="1"/>
            </p:cNvSpPr>
            <p:nvPr/>
          </p:nvSpPr>
          <p:spPr bwMode="auto">
            <a:xfrm>
              <a:off x="1188" y="1512"/>
              <a:ext cx="357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</a:rPr>
                <a:t>HW monitoring</a:t>
              </a:r>
              <a:r>
                <a:rPr lang="en-US" sz="2000">
                  <a:solidFill>
                    <a:schemeClr val="tx2"/>
                  </a:solidFill>
                </a:rPr>
                <a:t> and Health check as part of the management consul</a:t>
              </a:r>
            </a:p>
          </p:txBody>
        </p:sp>
        <p:cxnSp>
          <p:nvCxnSpPr>
            <p:cNvPr id="106507" name="Straight Connector 19"/>
            <p:cNvCxnSpPr>
              <a:cxnSpLocks noChangeShapeType="1"/>
            </p:cNvCxnSpPr>
            <p:nvPr/>
          </p:nvCxnSpPr>
          <p:spPr bwMode="auto">
            <a:xfrm>
              <a:off x="836" y="2047"/>
              <a:ext cx="3944" cy="1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</p:spPr>
        </p:cxnSp>
        <p:pic>
          <p:nvPicPr>
            <p:cNvPr id="8215" name="Picture 11" descr="CP_ltd_horizontal_reverse"/>
            <p:cNvPicPr>
              <a:picLocks noChangeAspect="1" noChangeArrowheads="1"/>
            </p:cNvPicPr>
            <p:nvPr/>
          </p:nvPicPr>
          <p:blipFill>
            <a:blip r:embed="rId3" cstate="print"/>
            <a:srcRect l="1295" t="7791" r="80858" b="12621"/>
            <a:stretch>
              <a:fillRect/>
            </a:stretch>
          </p:blipFill>
          <p:spPr bwMode="auto">
            <a:xfrm>
              <a:off x="720" y="1620"/>
              <a:ext cx="2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1066800" y="3352800"/>
            <a:ext cx="6489700" cy="939800"/>
            <a:chOff x="672" y="2112"/>
            <a:chExt cx="4088" cy="592"/>
          </a:xfrm>
        </p:grpSpPr>
        <p:sp>
          <p:nvSpPr>
            <p:cNvPr id="7" name="Rectangle 6"/>
            <p:cNvSpPr/>
            <p:nvPr/>
          </p:nvSpPr>
          <p:spPr bwMode="auto">
            <a:xfrm>
              <a:off x="672" y="2184"/>
              <a:ext cx="345" cy="345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 b="1"/>
            </a:p>
          </p:txBody>
        </p:sp>
        <p:sp>
          <p:nvSpPr>
            <p:cNvPr id="106511" name="TextBox 12"/>
            <p:cNvSpPr txBox="1">
              <a:spLocks noChangeArrowheads="1"/>
            </p:cNvSpPr>
            <p:nvPr/>
          </p:nvSpPr>
          <p:spPr bwMode="auto">
            <a:xfrm>
              <a:off x="1152" y="2112"/>
              <a:ext cx="357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</a:rPr>
                <a:t>Clustering</a:t>
              </a:r>
              <a:r>
                <a:rPr lang="en-US" sz="2000" dirty="0">
                  <a:solidFill>
                    <a:schemeClr val="tx2"/>
                  </a:solidFill>
                </a:rPr>
                <a:t>  - combination of VRRP and cluster XL capabilities, more options to choose from.</a:t>
              </a:r>
            </a:p>
          </p:txBody>
        </p:sp>
        <p:cxnSp>
          <p:nvCxnSpPr>
            <p:cNvPr id="106512" name="Straight Connector 20"/>
            <p:cNvCxnSpPr>
              <a:cxnSpLocks noChangeShapeType="1"/>
            </p:cNvCxnSpPr>
            <p:nvPr/>
          </p:nvCxnSpPr>
          <p:spPr bwMode="auto">
            <a:xfrm>
              <a:off x="816" y="2703"/>
              <a:ext cx="3944" cy="1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</p:spPr>
        </p:cxnSp>
        <p:pic>
          <p:nvPicPr>
            <p:cNvPr id="8216" name="Picture 11" descr="CP_ltd_horizontal_reverse"/>
            <p:cNvPicPr>
              <a:picLocks noChangeAspect="1" noChangeArrowheads="1"/>
            </p:cNvPicPr>
            <p:nvPr/>
          </p:nvPicPr>
          <p:blipFill>
            <a:blip r:embed="rId3" cstate="print"/>
            <a:srcRect l="1295" t="7791" r="80858" b="12621"/>
            <a:stretch>
              <a:fillRect/>
            </a:stretch>
          </p:blipFill>
          <p:spPr bwMode="auto">
            <a:xfrm>
              <a:off x="720" y="2244"/>
              <a:ext cx="2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1066800" y="4457700"/>
            <a:ext cx="6489700" cy="877888"/>
            <a:chOff x="672" y="2808"/>
            <a:chExt cx="4088" cy="553"/>
          </a:xfrm>
        </p:grpSpPr>
        <p:sp>
          <p:nvSpPr>
            <p:cNvPr id="8" name="Rectangle 7"/>
            <p:cNvSpPr/>
            <p:nvPr/>
          </p:nvSpPr>
          <p:spPr bwMode="auto">
            <a:xfrm>
              <a:off x="672" y="2820"/>
              <a:ext cx="345" cy="345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 b="1"/>
            </a:p>
          </p:txBody>
        </p:sp>
        <p:sp>
          <p:nvSpPr>
            <p:cNvPr id="106516" name="TextBox 13"/>
            <p:cNvSpPr txBox="1">
              <a:spLocks noChangeArrowheads="1"/>
            </p:cNvSpPr>
            <p:nvPr/>
          </p:nvSpPr>
          <p:spPr bwMode="auto">
            <a:xfrm>
              <a:off x="1188" y="2808"/>
              <a:ext cx="357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</a:rPr>
                <a:t>Performance </a:t>
              </a:r>
              <a:r>
                <a:rPr lang="en-US" sz="2000" dirty="0">
                  <a:solidFill>
                    <a:schemeClr val="tx2"/>
                  </a:solidFill>
                </a:rPr>
                <a:t>– combination of Core </a:t>
              </a:r>
              <a:r>
                <a:rPr lang="en-US" sz="2000" dirty="0" smtClean="0">
                  <a:solidFill>
                    <a:schemeClr val="tx2"/>
                  </a:solidFill>
                </a:rPr>
                <a:t>XL </a:t>
              </a:r>
              <a:r>
                <a:rPr lang="en-US" sz="2000" dirty="0">
                  <a:solidFill>
                    <a:schemeClr val="tx2"/>
                  </a:solidFill>
                </a:rPr>
                <a:t>and HW capabilities (ADP)</a:t>
              </a:r>
            </a:p>
          </p:txBody>
        </p:sp>
        <p:cxnSp>
          <p:nvCxnSpPr>
            <p:cNvPr id="106517" name="Straight Connector 21"/>
            <p:cNvCxnSpPr>
              <a:cxnSpLocks noChangeShapeType="1"/>
            </p:cNvCxnSpPr>
            <p:nvPr/>
          </p:nvCxnSpPr>
          <p:spPr bwMode="auto">
            <a:xfrm>
              <a:off x="816" y="3360"/>
              <a:ext cx="3944" cy="1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</p:spPr>
        </p:cxnSp>
        <p:pic>
          <p:nvPicPr>
            <p:cNvPr id="8217" name="Picture 11" descr="CP_ltd_horizontal_reverse"/>
            <p:cNvPicPr>
              <a:picLocks noChangeAspect="1" noChangeArrowheads="1"/>
            </p:cNvPicPr>
            <p:nvPr/>
          </p:nvPicPr>
          <p:blipFill>
            <a:blip r:embed="rId3" cstate="print"/>
            <a:srcRect l="1295" t="7791" r="80858" b="12621"/>
            <a:stretch>
              <a:fillRect/>
            </a:stretch>
          </p:blipFill>
          <p:spPr bwMode="auto">
            <a:xfrm>
              <a:off x="720" y="2880"/>
              <a:ext cx="2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23"/>
          <p:cNvGrpSpPr>
            <a:grpSpLocks/>
          </p:cNvGrpSpPr>
          <p:nvPr/>
        </p:nvGrpSpPr>
        <p:grpSpPr bwMode="auto">
          <a:xfrm>
            <a:off x="1066800" y="5486400"/>
            <a:ext cx="6432550" cy="701675"/>
            <a:chOff x="672" y="3456"/>
            <a:chExt cx="4052" cy="442"/>
          </a:xfrm>
        </p:grpSpPr>
        <p:sp>
          <p:nvSpPr>
            <p:cNvPr id="9" name="Rectangle 8"/>
            <p:cNvSpPr/>
            <p:nvPr/>
          </p:nvSpPr>
          <p:spPr bwMode="auto">
            <a:xfrm>
              <a:off x="672" y="3456"/>
              <a:ext cx="345" cy="345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 b="1"/>
            </a:p>
          </p:txBody>
        </p:sp>
        <p:sp>
          <p:nvSpPr>
            <p:cNvPr id="106521" name="TextBox 14"/>
            <p:cNvSpPr txBox="1">
              <a:spLocks noChangeArrowheads="1"/>
            </p:cNvSpPr>
            <p:nvPr/>
          </p:nvSpPr>
          <p:spPr bwMode="auto">
            <a:xfrm>
              <a:off x="1152" y="3456"/>
              <a:ext cx="357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</a:rPr>
                <a:t>Advance Networking</a:t>
              </a:r>
              <a:r>
                <a:rPr lang="en-US" sz="2000">
                  <a:solidFill>
                    <a:schemeClr val="tx2"/>
                  </a:solidFill>
                </a:rPr>
                <a:t> and routing, using best of bread and proven capabilities </a:t>
              </a:r>
            </a:p>
          </p:txBody>
        </p:sp>
        <p:pic>
          <p:nvPicPr>
            <p:cNvPr id="8218" name="Picture 11" descr="CP_ltd_horizontal_reverse"/>
            <p:cNvPicPr>
              <a:picLocks noChangeAspect="1" noChangeArrowheads="1"/>
            </p:cNvPicPr>
            <p:nvPr/>
          </p:nvPicPr>
          <p:blipFill>
            <a:blip r:embed="rId3" cstate="print"/>
            <a:srcRect l="1295" t="7791" r="80858" b="12621"/>
            <a:stretch>
              <a:fillRect/>
            </a:stretch>
          </p:blipFill>
          <p:spPr bwMode="auto">
            <a:xfrm>
              <a:off x="732" y="3504"/>
              <a:ext cx="2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096000" cy="762000"/>
          </a:xfrm>
          <a:noFill/>
          <a:ln/>
        </p:spPr>
        <p:txBody>
          <a:bodyPr/>
          <a:lstStyle/>
          <a:p>
            <a:r>
              <a:rPr lang="en-US" smtClean="0"/>
              <a:t>Check Point Integrated OS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0" y="750888"/>
            <a:ext cx="9144000" cy="773112"/>
          </a:xfrm>
          <a:prstGeom prst="rect">
            <a:avLst/>
          </a:prstGeom>
          <a:solidFill>
            <a:srgbClr val="E5EDF7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/>
              <a:t>Best of SPLAT and IPSO:</a:t>
            </a:r>
          </a:p>
          <a:p>
            <a:pPr algn="ctr"/>
            <a:r>
              <a:rPr lang="en-US" sz="2000" b="1"/>
              <a:t>Advanced Appliance Functionality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3427413" y="2286000"/>
            <a:ext cx="2286000" cy="1462088"/>
          </a:xfrm>
          <a:prstGeom prst="rect">
            <a:avLst/>
          </a:prstGeom>
          <a:solidFill>
            <a:srgbClr val="112347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buClr>
                <a:schemeClr val="tx1"/>
              </a:buClr>
              <a:buFont typeface="Wingdings" pitchFamily="2" charset="2"/>
              <a:buNone/>
            </a:pPr>
            <a:r>
              <a:rPr lang="en-US" sz="1900">
                <a:solidFill>
                  <a:schemeClr val="bg1"/>
                </a:solidFill>
              </a:rPr>
              <a:t>Hardware monitoring and health check </a:t>
            </a: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6297613" y="2286000"/>
            <a:ext cx="2286000" cy="1462088"/>
          </a:xfrm>
          <a:prstGeom prst="rect">
            <a:avLst/>
          </a:prstGeom>
          <a:solidFill>
            <a:srgbClr val="112347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en-US" sz="1900">
                <a:solidFill>
                  <a:schemeClr val="bg1"/>
                </a:solidFill>
              </a:rPr>
              <a:t>Clustering with ClusterXL and VRRP</a:t>
            </a: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558800" y="4267200"/>
            <a:ext cx="2286000" cy="1462088"/>
          </a:xfrm>
          <a:prstGeom prst="rect">
            <a:avLst/>
          </a:prstGeom>
          <a:solidFill>
            <a:srgbClr val="112347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buClr>
                <a:schemeClr val="tx1"/>
              </a:buClr>
              <a:buFont typeface="Wingdings" pitchFamily="2" charset="2"/>
              <a:buNone/>
            </a:pPr>
            <a:r>
              <a:rPr lang="en-US" sz="1900">
                <a:solidFill>
                  <a:schemeClr val="bg1"/>
                </a:solidFill>
              </a:rPr>
              <a:t>High-performance &amp; hardware acceleration</a:t>
            </a: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3427413" y="4267200"/>
            <a:ext cx="2286000" cy="1462088"/>
          </a:xfrm>
          <a:prstGeom prst="rect">
            <a:avLst/>
          </a:prstGeom>
          <a:solidFill>
            <a:srgbClr val="112347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en-US" sz="1900">
                <a:solidFill>
                  <a:schemeClr val="bg1"/>
                </a:solidFill>
              </a:rPr>
              <a:t>Advanced networking and routing</a:t>
            </a: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6297613" y="4267200"/>
            <a:ext cx="2286000" cy="1462088"/>
          </a:xfrm>
          <a:prstGeom prst="rect">
            <a:avLst/>
          </a:prstGeom>
          <a:solidFill>
            <a:srgbClr val="112347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buClr>
                <a:schemeClr val="tx1"/>
              </a:buClr>
              <a:buFont typeface="Wingdings" pitchFamily="2" charset="2"/>
              <a:buNone/>
            </a:pPr>
            <a:r>
              <a:rPr lang="en-US" sz="1900">
                <a:solidFill>
                  <a:schemeClr val="bg1"/>
                </a:solidFill>
              </a:rPr>
              <a:t>Extensive open server support</a:t>
            </a:r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558800" y="2286000"/>
            <a:ext cx="2286000" cy="1462088"/>
          </a:xfrm>
          <a:prstGeom prst="rect">
            <a:avLst/>
          </a:prstGeom>
          <a:solidFill>
            <a:srgbClr val="112347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en-US" sz="1900">
                <a:solidFill>
                  <a:schemeClr val="bg1"/>
                </a:solidFill>
              </a:rPr>
              <a:t>Rich UTM capabilities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3313" y="1617663"/>
            <a:ext cx="3468687" cy="4127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Horizon</a:t>
            </a:r>
          </a:p>
          <a:p>
            <a:pPr algn="ctr"/>
            <a:r>
              <a:rPr lang="en-US" sz="4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Manager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1617663"/>
            <a:ext cx="3733800" cy="4127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Provisioning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Integrated Provisioning </a:t>
            </a:r>
          </a:p>
        </p:txBody>
      </p:sp>
      <p:pic>
        <p:nvPicPr>
          <p:cNvPr id="109571" name="Picture 2" descr="Z:\Graphics\Jugg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" y="944563"/>
            <a:ext cx="19272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771775" y="1096963"/>
            <a:ext cx="6229350" cy="906462"/>
            <a:chOff x="1746" y="691"/>
            <a:chExt cx="3924" cy="571"/>
          </a:xfrm>
        </p:grpSpPr>
        <p:sp>
          <p:nvSpPr>
            <p:cNvPr id="109573" name="Rectangle 4"/>
            <p:cNvSpPr>
              <a:spLocks noChangeArrowheads="1"/>
            </p:cNvSpPr>
            <p:nvPr/>
          </p:nvSpPr>
          <p:spPr bwMode="auto">
            <a:xfrm>
              <a:off x="1746" y="691"/>
              <a:ext cx="1134" cy="571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Command Line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880" y="691"/>
              <a:ext cx="2790" cy="57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r>
                <a:rPr lang="en-US"/>
                <a:t>Next level of Command Line management using Voyager capabilities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771775" y="2209800"/>
            <a:ext cx="6229350" cy="906463"/>
            <a:chOff x="1746" y="1392"/>
            <a:chExt cx="3924" cy="571"/>
          </a:xfrm>
        </p:grpSpPr>
        <p:sp>
          <p:nvSpPr>
            <p:cNvPr id="109576" name="Rectangle 5"/>
            <p:cNvSpPr>
              <a:spLocks noChangeArrowheads="1"/>
            </p:cNvSpPr>
            <p:nvPr/>
          </p:nvSpPr>
          <p:spPr bwMode="auto">
            <a:xfrm>
              <a:off x="1746" y="1392"/>
              <a:ext cx="1134" cy="571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Scalability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880" y="1392"/>
              <a:ext cx="2790" cy="57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r>
                <a:rPr lang="en-US"/>
                <a:t>Support more then 1000 gateways</a:t>
              </a: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771775" y="3322638"/>
            <a:ext cx="6229350" cy="906462"/>
            <a:chOff x="1746" y="2093"/>
            <a:chExt cx="3924" cy="571"/>
          </a:xfrm>
        </p:grpSpPr>
        <p:sp>
          <p:nvSpPr>
            <p:cNvPr id="109579" name="Rectangle 6"/>
            <p:cNvSpPr>
              <a:spLocks noChangeArrowheads="1"/>
            </p:cNvSpPr>
            <p:nvPr/>
          </p:nvSpPr>
          <p:spPr bwMode="auto">
            <a:xfrm>
              <a:off x="1746" y="2093"/>
              <a:ext cx="1134" cy="571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Web UI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880" y="2093"/>
              <a:ext cx="2790" cy="57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r>
                <a:rPr lang="en-US"/>
                <a:t>Simple and intuitive UI, no need for expert level</a:t>
              </a: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2771775" y="4433888"/>
            <a:ext cx="6229350" cy="906462"/>
            <a:chOff x="1746" y="2793"/>
            <a:chExt cx="3924" cy="571"/>
          </a:xfrm>
        </p:grpSpPr>
        <p:sp>
          <p:nvSpPr>
            <p:cNvPr id="109582" name="Rectangle 7"/>
            <p:cNvSpPr>
              <a:spLocks noChangeArrowheads="1"/>
            </p:cNvSpPr>
            <p:nvPr/>
          </p:nvSpPr>
          <p:spPr bwMode="auto">
            <a:xfrm>
              <a:off x="1746" y="2793"/>
              <a:ext cx="1134" cy="571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Admin right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880" y="2793"/>
              <a:ext cx="2790" cy="57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r>
                <a:rPr lang="en-US"/>
                <a:t>Granular  admin right per profile</a:t>
              </a:r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2771775" y="5546725"/>
            <a:ext cx="6229350" cy="906463"/>
            <a:chOff x="1746" y="3494"/>
            <a:chExt cx="3924" cy="571"/>
          </a:xfrm>
        </p:grpSpPr>
        <p:sp>
          <p:nvSpPr>
            <p:cNvPr id="109585" name="Rectangle 8"/>
            <p:cNvSpPr>
              <a:spLocks noChangeArrowheads="1"/>
            </p:cNvSpPr>
            <p:nvPr/>
          </p:nvSpPr>
          <p:spPr bwMode="auto">
            <a:xfrm>
              <a:off x="1746" y="3494"/>
              <a:ext cx="1134" cy="571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Openness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880" y="3494"/>
              <a:ext cx="2790" cy="57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r>
                <a:rPr lang="en-US" dirty="0"/>
                <a:t>Ability to </a:t>
              </a:r>
              <a:r>
                <a:rPr lang="en-US" dirty="0" smtClean="0"/>
                <a:t>add </a:t>
              </a:r>
              <a:r>
                <a:rPr lang="en-US" dirty="0"/>
                <a:t>more external tools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096000" cy="762000"/>
          </a:xfrm>
          <a:noFill/>
          <a:ln/>
        </p:spPr>
        <p:txBody>
          <a:bodyPr/>
          <a:lstStyle/>
          <a:p>
            <a:r>
              <a:rPr lang="en-US" smtClean="0"/>
              <a:t>Check Point Integrated OS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0" y="750888"/>
            <a:ext cx="9144000" cy="773112"/>
          </a:xfrm>
          <a:prstGeom prst="rect">
            <a:avLst/>
          </a:prstGeom>
          <a:solidFill>
            <a:srgbClr val="E5EDF7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/>
              <a:t>Best of SPLAT and IPSO: </a:t>
            </a:r>
          </a:p>
          <a:p>
            <a:pPr algn="ctr"/>
            <a:r>
              <a:rPr lang="en-US" sz="2000" b="1"/>
              <a:t>Robust Device Management and Configuration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3427413" y="2286000"/>
            <a:ext cx="2286000" cy="14620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buClr>
                <a:schemeClr val="tx1"/>
              </a:buClr>
              <a:buFont typeface="Wingdings" pitchFamily="2" charset="2"/>
              <a:buNone/>
            </a:pPr>
            <a:r>
              <a:rPr lang="en-US" sz="1900"/>
              <a:t>Advanced command line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6297613" y="2286000"/>
            <a:ext cx="2286000" cy="14620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en-US" sz="1900"/>
              <a:t>Simplified WebUI operations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2008188" y="4267200"/>
            <a:ext cx="2286000" cy="14620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buClr>
                <a:schemeClr val="tx1"/>
              </a:buClr>
              <a:buFont typeface="Wingdings" pitchFamily="2" charset="2"/>
              <a:buNone/>
            </a:pPr>
            <a:r>
              <a:rPr lang="en-US" sz="1900"/>
              <a:t>Granular OS administrator roles</a:t>
            </a: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4876800" y="4267200"/>
            <a:ext cx="2286000" cy="14620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en-US" sz="1900"/>
              <a:t>Management tools extensibility</a:t>
            </a: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558800" y="2286000"/>
            <a:ext cx="2286000" cy="14620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en-US" sz="1900"/>
              <a:t>Large-scale provisioning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83088" y="1165225"/>
            <a:ext cx="4652962" cy="5111750"/>
          </a:xfrm>
          <a:prstGeom prst="rect">
            <a:avLst/>
          </a:prstGeom>
          <a:solidFill>
            <a:srgbClr val="5885AD"/>
          </a:solidFill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>
              <a:defRPr/>
            </a:pPr>
            <a:endParaRPr lang="en-U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>
              <a:defRPr/>
            </a:pPr>
            <a:endParaRPr lang="en-U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>
              <a:defRPr/>
            </a:pPr>
            <a:endParaRPr lang="en-U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>
              <a:defRPr/>
            </a:pPr>
            <a:endParaRPr lang="en-U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>
              <a:defRPr/>
            </a:pPr>
            <a:endParaRPr lang="en-U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>
              <a:defRPr/>
            </a:pP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6445250" cy="762000"/>
          </a:xfrm>
        </p:spPr>
        <p:txBody>
          <a:bodyPr/>
          <a:lstStyle/>
          <a:p>
            <a:r>
              <a:rPr lang="en-US" dirty="0" smtClean="0"/>
              <a:t>Recap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7950" y="1165225"/>
            <a:ext cx="3878263" cy="5111750"/>
          </a:xfrm>
          <a:prstGeom prst="rect">
            <a:avLst/>
          </a:prstGeom>
          <a:solidFill>
            <a:schemeClr val="folHlink"/>
          </a:solidFill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114697" name="Picture 5" descr="CP_ltd_horizontal_rever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4600" y="1690688"/>
            <a:ext cx="314166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107950" y="927100"/>
            <a:ext cx="3878263" cy="381000"/>
          </a:xfrm>
          <a:prstGeom prst="rect">
            <a:avLst/>
          </a:prstGeom>
          <a:solidFill>
            <a:srgbClr val="1D3A75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1D3A75"/>
              </a:buClr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</a:rPr>
              <a:t>Today</a:t>
            </a:r>
          </a:p>
        </p:txBody>
      </p:sp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4383088" y="950913"/>
            <a:ext cx="4652962" cy="381000"/>
          </a:xfrm>
          <a:prstGeom prst="rect">
            <a:avLst/>
          </a:prstGeom>
          <a:solidFill>
            <a:srgbClr val="1D3A75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1D3A75"/>
              </a:buClr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</a:rPr>
              <a:t>Tomorrow</a:t>
            </a:r>
          </a:p>
        </p:txBody>
      </p:sp>
      <p:sp>
        <p:nvSpPr>
          <p:cNvPr id="114703" name="Text Box 15"/>
          <p:cNvSpPr txBox="1">
            <a:spLocks noChangeArrowheads="1"/>
          </p:cNvSpPr>
          <p:nvPr/>
        </p:nvSpPr>
        <p:spPr bwMode="auto">
          <a:xfrm>
            <a:off x="4338638" y="2649538"/>
            <a:ext cx="47498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1D3A75"/>
              </a:buClr>
              <a:buFont typeface="Wingdings" pitchFamily="2" charset="2"/>
              <a:buNone/>
            </a:pPr>
            <a:r>
              <a:rPr lang="en-US" sz="2000">
                <a:solidFill>
                  <a:schemeClr val="bg1"/>
                </a:solidFill>
              </a:rPr>
              <a:t>UTM-1, Power-1 &amp; IP Appliance: </a:t>
            </a:r>
          </a:p>
          <a:p>
            <a:pPr algn="ctr">
              <a:spcBef>
                <a:spcPct val="20000"/>
              </a:spcBef>
              <a:buClr>
                <a:srgbClr val="1D3A75"/>
              </a:buClr>
              <a:buFont typeface="Wingdings" pitchFamily="2" charset="2"/>
              <a:buNone/>
            </a:pPr>
            <a:r>
              <a:rPr lang="en-US" sz="2000">
                <a:solidFill>
                  <a:schemeClr val="bg1"/>
                </a:solidFill>
              </a:rPr>
              <a:t>The most comprehensive appliance line</a:t>
            </a:r>
          </a:p>
          <a:p>
            <a:pPr algn="ctr">
              <a:spcBef>
                <a:spcPct val="20000"/>
              </a:spcBef>
              <a:buClr>
                <a:srgbClr val="1D3A75"/>
              </a:buClr>
              <a:buFont typeface="Wingdings" pitchFamily="2" charset="2"/>
              <a:buNone/>
            </a:pPr>
            <a:endParaRPr lang="en-US" sz="2000">
              <a:solidFill>
                <a:schemeClr val="bg1"/>
              </a:solidFill>
            </a:endParaRPr>
          </a:p>
          <a:p>
            <a:pPr algn="ctr"/>
            <a:r>
              <a:rPr lang="en-US" sz="2000">
                <a:solidFill>
                  <a:schemeClr val="bg1"/>
                </a:solidFill>
              </a:rPr>
              <a:t>Integrated OS: Feature-rich and carrier-class networking capabilities</a:t>
            </a:r>
            <a:r>
              <a:rPr lang="en-US" sz="2000"/>
              <a:t> </a:t>
            </a:r>
          </a:p>
          <a:p>
            <a:pPr algn="ctr"/>
            <a:endParaRPr lang="en-US" sz="2000"/>
          </a:p>
          <a:p>
            <a:pPr algn="ctr"/>
            <a:r>
              <a:rPr lang="en-US" sz="2000">
                <a:solidFill>
                  <a:schemeClr val="bg1"/>
                </a:solidFill>
              </a:rPr>
              <a:t>Unified provisioning software: Process simplification and deployment speed</a:t>
            </a:r>
          </a:p>
          <a:p>
            <a:pPr algn="ctr">
              <a:spcBef>
                <a:spcPct val="20000"/>
              </a:spcBef>
              <a:buClr>
                <a:srgbClr val="1D3A75"/>
              </a:buClr>
              <a:buFont typeface="Wingdings" pitchFamily="2" charset="2"/>
              <a:buNone/>
            </a:pPr>
            <a:endParaRPr lang="en-US" sz="200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  <a:buClr>
                <a:srgbClr val="1D3A75"/>
              </a:buClr>
              <a:buFont typeface="Wingdings" pitchFamily="2" charset="2"/>
              <a:buNone/>
            </a:pPr>
            <a:endParaRPr lang="en-US" sz="2000">
              <a:solidFill>
                <a:schemeClr val="bg1"/>
              </a:solidFill>
            </a:endParaRPr>
          </a:p>
          <a:p>
            <a:pPr algn="ctr"/>
            <a:endParaRPr lang="en-US" sz="2000"/>
          </a:p>
        </p:txBody>
      </p:sp>
      <p:pic>
        <p:nvPicPr>
          <p:cNvPr id="114704" name="Picture 5" descr="CP_ltd_horizontal_rever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690688"/>
            <a:ext cx="31416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05" name="Rectangle 17"/>
          <p:cNvSpPr>
            <a:spLocks noChangeArrowheads="1"/>
          </p:cNvSpPr>
          <p:nvPr/>
        </p:nvSpPr>
        <p:spPr bwMode="auto">
          <a:xfrm>
            <a:off x="650875" y="2941638"/>
            <a:ext cx="3013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1D3A75"/>
              </a:buClr>
              <a:buFont typeface="Wingdings" pitchFamily="2" charset="2"/>
              <a:buNone/>
            </a:pPr>
            <a:r>
              <a:rPr lang="en-US" sz="2000">
                <a:solidFill>
                  <a:schemeClr val="bg1"/>
                </a:solidFill>
              </a:rPr>
              <a:t>Extended appliance range with immediate availability and support continuity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3313" y="1617663"/>
            <a:ext cx="3468687" cy="4127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</a:t>
            </a:r>
            <a:endParaRPr lang="en-US" sz="4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1600200"/>
            <a:ext cx="3468688" cy="4127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Vision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3313" y="1617663"/>
            <a:ext cx="3468687" cy="4127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</a:t>
            </a:r>
            <a:endParaRPr lang="en-US" sz="4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1617663"/>
            <a:ext cx="3468688" cy="4127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Support </a:t>
            </a:r>
            <a:endParaRPr lang="en-US" sz="4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6445250" cy="762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466850" y="989013"/>
            <a:ext cx="2640013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34400" b="1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4106863" y="1973263"/>
            <a:ext cx="38004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tx2"/>
                </a:solidFill>
              </a:rPr>
              <a:t>integrated</a:t>
            </a:r>
            <a:br>
              <a:rPr lang="en-US" sz="5400">
                <a:solidFill>
                  <a:schemeClr val="tx2"/>
                </a:solidFill>
              </a:rPr>
            </a:br>
            <a:r>
              <a:rPr lang="en-US" sz="5400" b="1">
                <a:solidFill>
                  <a:schemeClr val="tx2"/>
                </a:solidFill>
              </a:rPr>
              <a:t>customer</a:t>
            </a:r>
            <a:br>
              <a:rPr lang="en-US" sz="5400" b="1">
                <a:solidFill>
                  <a:schemeClr val="tx2"/>
                </a:solidFill>
              </a:rPr>
            </a:br>
            <a:r>
              <a:rPr lang="en-US" sz="5400" b="1">
                <a:solidFill>
                  <a:schemeClr val="tx2"/>
                </a:solidFill>
              </a:rPr>
              <a:t>experience</a:t>
            </a:r>
            <a:br>
              <a:rPr lang="en-US" sz="5400" b="1">
                <a:solidFill>
                  <a:schemeClr val="tx2"/>
                </a:solidFill>
              </a:rPr>
            </a:br>
            <a:r>
              <a:rPr lang="en-US" sz="5400">
                <a:solidFill>
                  <a:schemeClr val="tx2"/>
                </a:solidFill>
              </a:rPr>
              <a:t>worldwide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1"/>
          <p:cNvSpPr>
            <a:spLocks noChangeArrowheads="1"/>
          </p:cNvSpPr>
          <p:nvPr/>
        </p:nvSpPr>
        <p:spPr bwMode="auto">
          <a:xfrm>
            <a:off x="6021388" y="750888"/>
            <a:ext cx="3122612" cy="5800725"/>
          </a:xfrm>
          <a:prstGeom prst="rect">
            <a:avLst/>
          </a:prstGeom>
          <a:solidFill>
            <a:srgbClr val="D5E1F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10101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24/7 support for the most critical environments</a:t>
            </a:r>
          </a:p>
        </p:txBody>
      </p:sp>
      <p:pic>
        <p:nvPicPr>
          <p:cNvPr id="21508" name="Picture 2" descr="Z:\Graphics\World map\World-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66975"/>
            <a:ext cx="6021388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1368425" y="3270250"/>
            <a:ext cx="219075" cy="219075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40113" y="3246438"/>
            <a:ext cx="219075" cy="219075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48013" y="2808288"/>
            <a:ext cx="219075" cy="219075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29225" y="3160713"/>
            <a:ext cx="219075" cy="219075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3" name="Rectangular Callout 9"/>
          <p:cNvSpPr>
            <a:spLocks noChangeArrowheads="1"/>
          </p:cNvSpPr>
          <p:nvPr/>
        </p:nvSpPr>
        <p:spPr bwMode="auto">
          <a:xfrm>
            <a:off x="107950" y="4705350"/>
            <a:ext cx="1589088" cy="950913"/>
          </a:xfrm>
          <a:prstGeom prst="wedgeRectCallout">
            <a:avLst>
              <a:gd name="adj1" fmla="val 37213"/>
              <a:gd name="adj2" fmla="val -193907"/>
            </a:avLst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C9D553"/>
                </a:solidFill>
              </a:rPr>
              <a:t>DALLAS</a:t>
            </a:r>
            <a:br>
              <a:rPr lang="en-US" b="1">
                <a:solidFill>
                  <a:srgbClr val="C9D553"/>
                </a:solidFill>
              </a:rPr>
            </a:br>
            <a:r>
              <a:rPr lang="en-US">
                <a:solidFill>
                  <a:srgbClr val="FFFFFF"/>
                </a:solidFill>
              </a:rPr>
              <a:t>TAC</a:t>
            </a:r>
          </a:p>
        </p:txBody>
      </p:sp>
      <p:sp>
        <p:nvSpPr>
          <p:cNvPr id="21514" name="Rectangular Callout 11"/>
          <p:cNvSpPr>
            <a:spLocks noChangeArrowheads="1"/>
          </p:cNvSpPr>
          <p:nvPr/>
        </p:nvSpPr>
        <p:spPr bwMode="auto">
          <a:xfrm>
            <a:off x="2138363" y="4705350"/>
            <a:ext cx="1590675" cy="950913"/>
          </a:xfrm>
          <a:prstGeom prst="wedgeRectCallout">
            <a:avLst>
              <a:gd name="adj1" fmla="val 39620"/>
              <a:gd name="adj2" fmla="val -182889"/>
            </a:avLst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C9D553"/>
                </a:solidFill>
              </a:rPr>
              <a:t>TEL AVIV</a:t>
            </a:r>
            <a:br>
              <a:rPr lang="en-US" b="1">
                <a:solidFill>
                  <a:srgbClr val="C9D553"/>
                </a:solidFill>
              </a:rPr>
            </a:br>
            <a:r>
              <a:rPr lang="en-US">
                <a:solidFill>
                  <a:srgbClr val="FFFFFF"/>
                </a:solidFill>
              </a:rPr>
              <a:t>TAC</a:t>
            </a:r>
          </a:p>
        </p:txBody>
      </p:sp>
      <p:sp>
        <p:nvSpPr>
          <p:cNvPr id="21515" name="Rectangular Callout 12"/>
          <p:cNvSpPr>
            <a:spLocks noChangeArrowheads="1"/>
          </p:cNvSpPr>
          <p:nvPr/>
        </p:nvSpPr>
        <p:spPr bwMode="auto">
          <a:xfrm>
            <a:off x="2765425" y="1444625"/>
            <a:ext cx="1785938" cy="792163"/>
          </a:xfrm>
          <a:prstGeom prst="wedgeRectCallout">
            <a:avLst>
              <a:gd name="adj1" fmla="val -22713"/>
              <a:gd name="adj2" fmla="val 121343"/>
            </a:avLst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C9D553"/>
                </a:solidFill>
              </a:rPr>
              <a:t>STOCKHOLM</a:t>
            </a:r>
            <a:br>
              <a:rPr lang="en-US" b="1">
                <a:solidFill>
                  <a:srgbClr val="C9D553"/>
                </a:solidFill>
              </a:rPr>
            </a:br>
            <a:r>
              <a:rPr lang="en-US">
                <a:solidFill>
                  <a:srgbClr val="FFFFFF"/>
                </a:solidFill>
              </a:rPr>
              <a:t>Endpoint</a:t>
            </a:r>
          </a:p>
        </p:txBody>
      </p:sp>
      <p:sp>
        <p:nvSpPr>
          <p:cNvPr id="21516" name="Rectangular Callout 13"/>
          <p:cNvSpPr>
            <a:spLocks noChangeArrowheads="1"/>
          </p:cNvSpPr>
          <p:nvPr/>
        </p:nvSpPr>
        <p:spPr bwMode="auto">
          <a:xfrm>
            <a:off x="4170363" y="4705350"/>
            <a:ext cx="1589087" cy="950913"/>
          </a:xfrm>
          <a:prstGeom prst="wedgeRectCallout">
            <a:avLst>
              <a:gd name="adj1" fmla="val 23829"/>
              <a:gd name="adj2" fmla="val -188898"/>
            </a:avLst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C9D553"/>
                </a:solidFill>
              </a:rPr>
              <a:t>TOKYO</a:t>
            </a:r>
            <a:r>
              <a:rPr lang="en-US">
                <a:solidFill>
                  <a:srgbClr val="FFFFFF"/>
                </a:solidFill>
              </a:rPr>
              <a:t/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TAC</a:t>
            </a:r>
          </a:p>
        </p:txBody>
      </p:sp>
      <p:sp>
        <p:nvSpPr>
          <p:cNvPr id="21517" name="Rectangular Callout 9"/>
          <p:cNvSpPr>
            <a:spLocks noChangeArrowheads="1"/>
          </p:cNvSpPr>
          <p:nvPr/>
        </p:nvSpPr>
        <p:spPr bwMode="auto">
          <a:xfrm>
            <a:off x="107950" y="1444625"/>
            <a:ext cx="2300288" cy="792163"/>
          </a:xfrm>
          <a:prstGeom prst="wedgeRectCallout">
            <a:avLst>
              <a:gd name="adj1" fmla="val 16046"/>
              <a:gd name="adj2" fmla="val 136375"/>
            </a:avLst>
          </a:prstGeom>
          <a:solidFill>
            <a:srgbClr val="C9D553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OTTAWA</a:t>
            </a:r>
            <a:br>
              <a:rPr lang="en-US" b="1">
                <a:solidFill>
                  <a:schemeClr val="tx2"/>
                </a:solidFill>
              </a:rPr>
            </a:br>
            <a:r>
              <a:rPr lang="en-US" b="1">
                <a:solidFill>
                  <a:schemeClr val="tx2"/>
                </a:solidFill>
              </a:rPr>
              <a:t>TAC</a:t>
            </a:r>
          </a:p>
        </p:txBody>
      </p:sp>
      <p:sp>
        <p:nvSpPr>
          <p:cNvPr id="4" name="Oval 15"/>
          <p:cNvSpPr/>
          <p:nvPr/>
        </p:nvSpPr>
        <p:spPr>
          <a:xfrm>
            <a:off x="1651000" y="2990850"/>
            <a:ext cx="219075" cy="219075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9" name="Text Box 18"/>
          <p:cNvSpPr txBox="1">
            <a:spLocks noChangeArrowheads="1"/>
          </p:cNvSpPr>
          <p:nvPr/>
        </p:nvSpPr>
        <p:spPr bwMode="auto">
          <a:xfrm>
            <a:off x="6021388" y="2824163"/>
            <a:ext cx="327342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spcBef>
                <a:spcPct val="50000"/>
              </a:spcBef>
              <a:buFontTx/>
              <a:buChar char="•"/>
            </a:pPr>
            <a:r>
              <a:rPr lang="en-US" sz="2000"/>
              <a:t>Award-winning support </a:t>
            </a:r>
          </a:p>
          <a:p>
            <a:pPr marL="266700" indent="-266700">
              <a:spcBef>
                <a:spcPct val="50000"/>
              </a:spcBef>
              <a:buFontTx/>
              <a:buChar char="•"/>
            </a:pPr>
            <a:r>
              <a:rPr lang="en-US" sz="2000"/>
              <a:t>Always-on 24 X 7 coverage</a:t>
            </a:r>
          </a:p>
          <a:p>
            <a:pPr marL="266700" indent="-266700">
              <a:spcBef>
                <a:spcPct val="50000"/>
              </a:spcBef>
              <a:buFontTx/>
              <a:buChar char="•"/>
            </a:pPr>
            <a:r>
              <a:rPr lang="en-US" sz="2000"/>
              <a:t>Best-in-class electronic support tools </a:t>
            </a:r>
          </a:p>
          <a:p>
            <a:pPr marL="266700" indent="-266700">
              <a:spcBef>
                <a:spcPct val="50000"/>
              </a:spcBef>
              <a:buFontTx/>
              <a:buChar char="•"/>
            </a:pPr>
            <a:r>
              <a:rPr lang="en-US" sz="2000"/>
              <a:t>World-wide material inventory</a:t>
            </a:r>
          </a:p>
        </p:txBody>
      </p:sp>
      <p:pic>
        <p:nvPicPr>
          <p:cNvPr id="21520" name="Picture 20" descr="08smAwd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3225" y="1165225"/>
            <a:ext cx="9017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1" name="TextBox 19"/>
          <p:cNvSpPr txBox="1">
            <a:spLocks noChangeArrowheads="1"/>
          </p:cNvSpPr>
          <p:nvPr/>
        </p:nvSpPr>
        <p:spPr bwMode="auto">
          <a:xfrm>
            <a:off x="107950" y="5656263"/>
            <a:ext cx="2968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+75 people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389688" y="1303338"/>
            <a:ext cx="1357312" cy="815975"/>
            <a:chOff x="4530" y="648"/>
            <a:chExt cx="1146" cy="588"/>
          </a:xfrm>
        </p:grpSpPr>
        <p:sp>
          <p:nvSpPr>
            <p:cNvPr id="21523" name="AutoShape 19"/>
            <p:cNvSpPr>
              <a:spLocks noChangeArrowheads="1"/>
            </p:cNvSpPr>
            <p:nvPr/>
          </p:nvSpPr>
          <p:spPr bwMode="auto">
            <a:xfrm>
              <a:off x="4530" y="648"/>
              <a:ext cx="1146" cy="588"/>
            </a:xfrm>
            <a:prstGeom prst="roundRect">
              <a:avLst>
                <a:gd name="adj" fmla="val 8505"/>
              </a:avLst>
            </a:prstGeom>
            <a:solidFill>
              <a:schemeClr val="bg1"/>
            </a:solidFill>
            <a:ln w="12700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524" name="Picture 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21" y="700"/>
              <a:ext cx="564" cy="4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6445250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Our promise to you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58900" y="1819275"/>
            <a:ext cx="3213100" cy="1095375"/>
          </a:xfrm>
          <a:prstGeom prst="rect">
            <a:avLst/>
          </a:prstGeom>
          <a:solidFill>
            <a:srgbClr val="588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4400" dirty="0">
                <a:solidFill>
                  <a:schemeClr val="bg1"/>
                </a:solidFill>
              </a:rPr>
              <a:t>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1819275"/>
            <a:ext cx="3213100" cy="1095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chemeClr val="bg1"/>
                </a:solidFill>
              </a:rPr>
              <a:t>interface</a:t>
            </a:r>
          </a:p>
        </p:txBody>
      </p:sp>
      <p:sp>
        <p:nvSpPr>
          <p:cNvPr id="6" name="Rectangle 5"/>
          <p:cNvSpPr/>
          <p:nvPr/>
        </p:nvSpPr>
        <p:spPr>
          <a:xfrm>
            <a:off x="1358900" y="3116263"/>
            <a:ext cx="3213100" cy="1096962"/>
          </a:xfrm>
          <a:prstGeom prst="rect">
            <a:avLst/>
          </a:prstGeom>
          <a:solidFill>
            <a:srgbClr val="588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4400" dirty="0">
                <a:solidFill>
                  <a:schemeClr val="bg1"/>
                </a:solidFill>
              </a:rPr>
              <a:t>extended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3116263"/>
            <a:ext cx="3213100" cy="10969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chemeClr val="bg1"/>
                </a:solidFill>
              </a:rPr>
              <a:t>capability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4414838"/>
            <a:ext cx="3213100" cy="1095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chemeClr val="bg1"/>
                </a:solidFill>
              </a:rPr>
              <a:t>value</a:t>
            </a:r>
          </a:p>
        </p:txBody>
      </p:sp>
      <p:sp>
        <p:nvSpPr>
          <p:cNvPr id="9" name="Rectangle 8"/>
          <p:cNvSpPr/>
          <p:nvPr/>
        </p:nvSpPr>
        <p:spPr>
          <a:xfrm>
            <a:off x="1358900" y="4414838"/>
            <a:ext cx="3213100" cy="1095375"/>
          </a:xfrm>
          <a:prstGeom prst="rect">
            <a:avLst/>
          </a:prstGeom>
          <a:solidFill>
            <a:srgbClr val="588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4400" dirty="0">
                <a:solidFill>
                  <a:schemeClr val="bg1"/>
                </a:solidFill>
              </a:rPr>
              <a:t>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950" y="909638"/>
            <a:ext cx="4973638" cy="55133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</a:rPr>
              <a:t>NEW EXTENDED SLA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6445250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SLAs improved with new services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28738" y="1574800"/>
            <a:ext cx="3408362" cy="3359150"/>
          </a:xfrm>
          <a:prstGeom prst="rect">
            <a:avLst/>
          </a:prstGeom>
          <a:solidFill>
            <a:srgbClr val="588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NOKIA SLA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84163" y="2070100"/>
            <a:ext cx="3408362" cy="3359150"/>
          </a:xfrm>
          <a:prstGeom prst="rect">
            <a:avLst/>
          </a:prstGeom>
          <a:solidFill>
            <a:srgbClr val="1D3A75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000" b="1" dirty="0"/>
              <a:t>CHECK POINT SLA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159375" y="1574800"/>
            <a:ext cx="42164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Better SLA’s :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pPr>
              <a:lnSpc>
                <a:spcPct val="125000"/>
              </a:lnSpc>
            </a:pPr>
            <a:r>
              <a:rPr lang="en-US" sz="2400" dirty="0"/>
              <a:t>- Rapid RMA</a:t>
            </a:r>
          </a:p>
          <a:p>
            <a:pPr>
              <a:lnSpc>
                <a:spcPct val="125000"/>
              </a:lnSpc>
              <a:buFontTx/>
              <a:buChar char="-"/>
            </a:pPr>
            <a:r>
              <a:rPr lang="en-US" sz="2400" dirty="0"/>
              <a:t> 24x7 Chat service</a:t>
            </a:r>
          </a:p>
          <a:p>
            <a:pPr>
              <a:lnSpc>
                <a:spcPct val="125000"/>
              </a:lnSpc>
              <a:buFontTx/>
              <a:buChar char="-"/>
            </a:pPr>
            <a:r>
              <a:rPr lang="en-US" sz="2400" dirty="0"/>
              <a:t> Remote access diagnostic</a:t>
            </a:r>
          </a:p>
          <a:p>
            <a:pPr>
              <a:lnSpc>
                <a:spcPct val="125000"/>
              </a:lnSpc>
              <a:buFontTx/>
              <a:buChar char="-"/>
            </a:pPr>
            <a:r>
              <a:rPr lang="en-US" sz="2400" dirty="0"/>
              <a:t> Large On site SLA</a:t>
            </a:r>
          </a:p>
          <a:p>
            <a:pPr>
              <a:lnSpc>
                <a:spcPct val="125000"/>
              </a:lnSpc>
              <a:buFontTx/>
              <a:buChar char="-"/>
            </a:pPr>
            <a:r>
              <a:rPr lang="en-US" sz="2400" dirty="0"/>
              <a:t> Enhanced Diamond and </a:t>
            </a:r>
          </a:p>
          <a:p>
            <a:r>
              <a:rPr lang="en-US" sz="2400" dirty="0"/>
              <a:t>  TAM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6445250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Onsite support</a:t>
            </a:r>
            <a:endParaRPr lang="en-US" dirty="0"/>
          </a:p>
        </p:txBody>
      </p:sp>
      <p:pic>
        <p:nvPicPr>
          <p:cNvPr id="71683" name="Picture 2" descr="Z:\Graphics\Server administr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TextBox 5"/>
          <p:cNvSpPr txBox="1">
            <a:spLocks noChangeArrowheads="1"/>
          </p:cNvSpPr>
          <p:nvPr/>
        </p:nvSpPr>
        <p:spPr bwMode="auto">
          <a:xfrm>
            <a:off x="4425950" y="2005013"/>
            <a:ext cx="46101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 typeface="Arial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250 locations worldwide</a:t>
            </a:r>
          </a:p>
          <a:p>
            <a:pPr marL="177800" indent="-177800">
              <a:buFont typeface="Arial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marL="177800" indent="-177800">
              <a:buFont typeface="Arial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Currently supporting customers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as large as 20,000 appliances</a:t>
            </a:r>
          </a:p>
          <a:p>
            <a:pPr marL="177800" indent="-177800">
              <a:buFont typeface="Arial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marL="177800" indent="-177800">
              <a:buFont typeface="Arial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Services by Check Point certified engineers</a:t>
            </a:r>
          </a:p>
          <a:p>
            <a:pPr marL="177800" indent="-177800">
              <a:buFont typeface="Arial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RMA delivery - &amp; installation</a:t>
            </a:r>
          </a:p>
          <a:p>
            <a:pPr marL="177800" indent="-177800">
              <a:buFont typeface="Arial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Restore from Backup*</a:t>
            </a:r>
          </a:p>
          <a:p>
            <a:pPr marL="177800" indent="-177800">
              <a:buFont typeface="Arial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marL="177800" indent="-177800">
              <a:buFont typeface="Arial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SLA upgrades to “onsite” available for UTM-1, IP and Power-1 appliances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5127625" y="6400800"/>
            <a:ext cx="211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* assuming backup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6445250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full range of support programs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98550" y="2041525"/>
            <a:ext cx="1639888" cy="1639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Co-standard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8550" y="3681413"/>
            <a:ext cx="1639888" cy="1639887"/>
          </a:xfrm>
          <a:prstGeom prst="rect">
            <a:avLst/>
          </a:prstGeom>
          <a:solidFill>
            <a:srgbClr val="588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Co-premium</a:t>
            </a:r>
          </a:p>
        </p:txBody>
      </p:sp>
      <p:sp>
        <p:nvSpPr>
          <p:cNvPr id="6" name="Rectangle 5"/>
          <p:cNvSpPr/>
          <p:nvPr/>
        </p:nvSpPr>
        <p:spPr>
          <a:xfrm>
            <a:off x="2738438" y="2041525"/>
            <a:ext cx="1639887" cy="1639888"/>
          </a:xfrm>
          <a:prstGeom prst="rect">
            <a:avLst/>
          </a:prstGeom>
          <a:solidFill>
            <a:srgbClr val="95B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Co-standard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Next business day onsite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8438" y="3681413"/>
            <a:ext cx="1639887" cy="1639887"/>
          </a:xfrm>
          <a:prstGeom prst="rect">
            <a:avLst/>
          </a:prstGeom>
          <a:solidFill>
            <a:srgbClr val="1D3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Co-premium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4 hours onsite</a:t>
            </a:r>
          </a:p>
        </p:txBody>
      </p:sp>
      <p:sp>
        <p:nvSpPr>
          <p:cNvPr id="8" name="Rectangle 7"/>
          <p:cNvSpPr/>
          <p:nvPr/>
        </p:nvSpPr>
        <p:spPr>
          <a:xfrm>
            <a:off x="4765675" y="2041525"/>
            <a:ext cx="1639888" cy="163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Standard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4765675" y="3681413"/>
            <a:ext cx="1639888" cy="1639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Premium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05563" y="2041525"/>
            <a:ext cx="1639887" cy="163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Standard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Next business day  onsite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5563" y="3681413"/>
            <a:ext cx="1639887" cy="1639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Premium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4 hours onsite</a:t>
            </a:r>
          </a:p>
        </p:txBody>
      </p:sp>
      <p:sp>
        <p:nvSpPr>
          <p:cNvPr id="77835" name="TextBox 11"/>
          <p:cNvSpPr txBox="1">
            <a:spLocks noChangeArrowheads="1"/>
          </p:cNvSpPr>
          <p:nvPr/>
        </p:nvSpPr>
        <p:spPr bwMode="auto">
          <a:xfrm>
            <a:off x="374650" y="2676525"/>
            <a:ext cx="723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/>
              <a:t>5X12</a:t>
            </a:r>
          </a:p>
        </p:txBody>
      </p:sp>
      <p:sp>
        <p:nvSpPr>
          <p:cNvPr id="77836" name="TextBox 12"/>
          <p:cNvSpPr txBox="1">
            <a:spLocks noChangeArrowheads="1"/>
          </p:cNvSpPr>
          <p:nvPr/>
        </p:nvSpPr>
        <p:spPr bwMode="auto">
          <a:xfrm>
            <a:off x="374650" y="4316413"/>
            <a:ext cx="723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/>
              <a:t>7X24</a:t>
            </a:r>
          </a:p>
        </p:txBody>
      </p:sp>
      <p:sp>
        <p:nvSpPr>
          <p:cNvPr id="77837" name="TextBox 13"/>
          <p:cNvSpPr txBox="1">
            <a:spLocks noChangeArrowheads="1"/>
          </p:cNvSpPr>
          <p:nvPr/>
        </p:nvSpPr>
        <p:spPr bwMode="auto">
          <a:xfrm>
            <a:off x="1098550" y="5321300"/>
            <a:ext cx="1639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Remote</a:t>
            </a:r>
            <a:br>
              <a:rPr lang="en-US"/>
            </a:br>
            <a:r>
              <a:rPr lang="en-US"/>
              <a:t>only</a:t>
            </a:r>
          </a:p>
        </p:txBody>
      </p:sp>
      <p:sp>
        <p:nvSpPr>
          <p:cNvPr id="77838" name="TextBox 14"/>
          <p:cNvSpPr txBox="1">
            <a:spLocks noChangeArrowheads="1"/>
          </p:cNvSpPr>
          <p:nvPr/>
        </p:nvSpPr>
        <p:spPr bwMode="auto">
          <a:xfrm>
            <a:off x="2738438" y="5321300"/>
            <a:ext cx="1639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Next business</a:t>
            </a:r>
            <a:br>
              <a:rPr lang="en-US"/>
            </a:br>
            <a:r>
              <a:rPr lang="en-US"/>
              <a:t>day onsite</a:t>
            </a:r>
          </a:p>
        </p:txBody>
      </p:sp>
      <p:sp>
        <p:nvSpPr>
          <p:cNvPr id="77839" name="TextBox 15"/>
          <p:cNvSpPr txBox="1">
            <a:spLocks noChangeArrowheads="1"/>
          </p:cNvSpPr>
          <p:nvPr/>
        </p:nvSpPr>
        <p:spPr bwMode="auto">
          <a:xfrm>
            <a:off x="6405563" y="5321300"/>
            <a:ext cx="1639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4 hours</a:t>
            </a:r>
            <a:br>
              <a:rPr lang="en-US"/>
            </a:br>
            <a:r>
              <a:rPr lang="en-US"/>
              <a:t>onsite</a:t>
            </a:r>
          </a:p>
        </p:txBody>
      </p:sp>
      <p:sp>
        <p:nvSpPr>
          <p:cNvPr id="77840" name="TextBox 16"/>
          <p:cNvSpPr txBox="1">
            <a:spLocks noChangeArrowheads="1"/>
          </p:cNvSpPr>
          <p:nvPr/>
        </p:nvSpPr>
        <p:spPr bwMode="auto">
          <a:xfrm>
            <a:off x="4765675" y="5321300"/>
            <a:ext cx="1639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Remote</a:t>
            </a:r>
            <a:br>
              <a:rPr lang="en-US"/>
            </a:br>
            <a:r>
              <a:rPr lang="en-US"/>
              <a:t>only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8550" y="1311275"/>
            <a:ext cx="3279775" cy="36512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BY OUR PARTNERS – CES*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65675" y="1311275"/>
            <a:ext cx="3279775" cy="3651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FROM CHECK POINT - EBS</a:t>
            </a:r>
          </a:p>
        </p:txBody>
      </p:sp>
      <p:sp>
        <p:nvSpPr>
          <p:cNvPr id="3" name="24-Point Star 18"/>
          <p:cNvSpPr>
            <a:spLocks noChangeArrowheads="1"/>
          </p:cNvSpPr>
          <p:nvPr/>
        </p:nvSpPr>
        <p:spPr bwMode="auto">
          <a:xfrm rot="1165134">
            <a:off x="7843132" y="3248186"/>
            <a:ext cx="1271588" cy="393700"/>
          </a:xfrm>
          <a:prstGeom prst="star24">
            <a:avLst>
              <a:gd name="adj" fmla="val 37500"/>
            </a:avLst>
          </a:prstGeom>
          <a:solidFill>
            <a:srgbClr val="F4F7DD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NEW</a:t>
            </a:r>
          </a:p>
        </p:txBody>
      </p:sp>
      <p:sp>
        <p:nvSpPr>
          <p:cNvPr id="12" name="24-Point Star 18"/>
          <p:cNvSpPr>
            <a:spLocks noChangeArrowheads="1"/>
          </p:cNvSpPr>
          <p:nvPr/>
        </p:nvSpPr>
        <p:spPr bwMode="auto">
          <a:xfrm rot="1165134">
            <a:off x="3763079" y="3019585"/>
            <a:ext cx="1271587" cy="393700"/>
          </a:xfrm>
          <a:prstGeom prst="star24">
            <a:avLst>
              <a:gd name="adj" fmla="val 37500"/>
            </a:avLst>
          </a:prstGeom>
          <a:solidFill>
            <a:srgbClr val="F4F7DD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1">
                <a:solidFill>
                  <a:schemeClr val="accent2"/>
                </a:solidFill>
              </a:rPr>
              <a:t>NEW</a:t>
            </a:r>
          </a:p>
        </p:txBody>
      </p:sp>
      <p:sp>
        <p:nvSpPr>
          <p:cNvPr id="13" name="24-Point Star 18"/>
          <p:cNvSpPr>
            <a:spLocks noChangeArrowheads="1"/>
          </p:cNvSpPr>
          <p:nvPr/>
        </p:nvSpPr>
        <p:spPr bwMode="auto">
          <a:xfrm rot="1165134">
            <a:off x="3686878" y="4695985"/>
            <a:ext cx="1271587" cy="393700"/>
          </a:xfrm>
          <a:prstGeom prst="star24">
            <a:avLst>
              <a:gd name="adj" fmla="val 37500"/>
            </a:avLst>
          </a:prstGeom>
          <a:solidFill>
            <a:srgbClr val="F4F7DD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NEW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diamo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3063" y="908050"/>
            <a:ext cx="2133600" cy="2844800"/>
          </a:xfrm>
          <a:prstGeom prst="rect">
            <a:avLst/>
          </a:prstGeom>
          <a:noFill/>
        </p:spPr>
      </p:pic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096000" cy="762000"/>
          </a:xfrm>
          <a:noFill/>
          <a:ln/>
        </p:spPr>
        <p:txBody>
          <a:bodyPr/>
          <a:lstStyle/>
          <a:p>
            <a:r>
              <a:rPr lang="en-US" smtClean="0"/>
              <a:t>Diamond +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1374775"/>
            <a:ext cx="4870450" cy="2738438"/>
          </a:xfrm>
          <a:prstGeom prst="rect">
            <a:avLst/>
          </a:prstGeom>
          <a:solidFill>
            <a:srgbClr val="C9D553"/>
          </a:solidFill>
          <a:ln w="25400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b="1"/>
              <a:t>Diamond</a:t>
            </a:r>
          </a:p>
          <a:p>
            <a:pPr algn="ctr"/>
            <a:endParaRPr lang="en-US" b="1"/>
          </a:p>
          <a:p>
            <a:pPr algn="ctr"/>
            <a:endParaRPr lang="en-US"/>
          </a:p>
          <a:p>
            <a:pPr>
              <a:buFontTx/>
              <a:buChar char="•"/>
            </a:pPr>
            <a:r>
              <a:rPr lang="en-US"/>
              <a:t> Designated TAC Engineer,</a:t>
            </a:r>
          </a:p>
          <a:p>
            <a:pPr>
              <a:buFontTx/>
              <a:buChar char="•"/>
            </a:pPr>
            <a:r>
              <a:rPr lang="en-US"/>
              <a:t> On Going SR handling with R&amp;D priority</a:t>
            </a:r>
          </a:p>
          <a:p>
            <a:pPr>
              <a:buFontTx/>
              <a:buChar char="•"/>
            </a:pPr>
            <a:r>
              <a:rPr lang="en-US"/>
              <a:t> 4-20 days onsite</a:t>
            </a:r>
            <a:r>
              <a:rPr lang="en-US" sz="2000" b="1">
                <a:solidFill>
                  <a:schemeClr val="tx2"/>
                </a:solidFill>
              </a:rPr>
              <a:t> </a:t>
            </a:r>
          </a:p>
          <a:p>
            <a:pPr>
              <a:buFontTx/>
              <a:buChar char="•"/>
            </a:pPr>
            <a:endParaRPr lang="en-US" sz="2000" b="1">
              <a:solidFill>
                <a:schemeClr val="tx2"/>
              </a:solidFill>
            </a:endParaRPr>
          </a:p>
          <a:p>
            <a:r>
              <a:rPr lang="en-US"/>
              <a:t>*on top of Premium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43325" y="3357563"/>
            <a:ext cx="5184775" cy="2771775"/>
          </a:xfrm>
          <a:prstGeom prst="rect">
            <a:avLst/>
          </a:prstGeom>
          <a:solidFill>
            <a:srgbClr val="1D3A75">
              <a:alpha val="74901"/>
            </a:srgbClr>
          </a:solidFill>
          <a:ln w="25400" algn="ctr">
            <a:noFill/>
            <a:miter lim="800000"/>
            <a:headEnd/>
            <a:tailEnd/>
          </a:ln>
          <a:effectLst>
            <a:prstShdw prst="shdw18" dist="17961" dir="13500000">
              <a:srgbClr val="1D3A75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/>
            <a:r>
              <a:rPr lang="en-US" sz="2000" b="1">
                <a:solidFill>
                  <a:srgbClr val="FFFFFF"/>
                </a:solidFill>
              </a:rPr>
              <a:t>TAM 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Technical Account Management</a:t>
            </a:r>
          </a:p>
          <a:p>
            <a:pPr algn="ctr"/>
            <a:endParaRPr lang="en-US">
              <a:solidFill>
                <a:srgbClr val="FFFFFF"/>
              </a:solidFill>
            </a:endParaRPr>
          </a:p>
          <a:p>
            <a:pPr algn="ctr"/>
            <a:endParaRPr lang="en-US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Designated local PS expert</a:t>
            </a:r>
          </a:p>
          <a:p>
            <a:pPr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Proactive Support – planning installations, </a:t>
            </a:r>
          </a:p>
          <a:p>
            <a:pPr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</a:rPr>
              <a:t>   upgrades, tuning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40 offsite days + 6 onsite days</a:t>
            </a:r>
          </a:p>
          <a:p>
            <a:pPr algn="ctr"/>
            <a:endParaRPr lang="en-US">
              <a:solidFill>
                <a:srgbClr val="FFFFFF"/>
              </a:solidFill>
            </a:endParaRPr>
          </a:p>
          <a:p>
            <a:pPr>
              <a:buFontTx/>
              <a:buChar char="•"/>
            </a:pPr>
            <a:endParaRPr lang="en-US" sz="2000" b="1">
              <a:solidFill>
                <a:srgbClr val="FFFFFF"/>
              </a:solidFill>
            </a:endParaRPr>
          </a:p>
          <a:p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5867400" y="2386013"/>
            <a:ext cx="61277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 flipV="1">
            <a:off x="6191250" y="2060575"/>
            <a:ext cx="0" cy="576263"/>
          </a:xfrm>
          <a:prstGeom prst="line">
            <a:avLst/>
          </a:prstGeom>
          <a:noFill/>
          <a:ln w="76200">
            <a:solidFill>
              <a:srgbClr val="C9D55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3313" y="1617663"/>
            <a:ext cx="3468687" cy="4127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Better  </a:t>
            </a:r>
            <a:endParaRPr lang="en-US" sz="4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1617663"/>
            <a:ext cx="3468688" cy="4127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TCO  </a:t>
            </a:r>
            <a:endParaRPr lang="en-US" sz="4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7493000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IP prices lower than previous components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990600"/>
            <a:ext cx="2101850" cy="279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2101850" cy="277812"/>
          </a:xfrm>
          <a:prstGeom prst="rect">
            <a:avLst/>
          </a:prstGeom>
          <a:solidFill>
            <a:srgbClr val="1D3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CP Software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19200"/>
            <a:ext cx="2101850" cy="277813"/>
          </a:xfrm>
          <a:prstGeom prst="rect">
            <a:avLst/>
          </a:prstGeom>
          <a:solidFill>
            <a:srgbClr val="95B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New appliance</a:t>
            </a:r>
          </a:p>
        </p:txBody>
      </p:sp>
      <p:sp>
        <p:nvSpPr>
          <p:cNvPr id="25611" name="TextBox 11"/>
          <p:cNvSpPr txBox="1">
            <a:spLocks noChangeArrowheads="1"/>
          </p:cNvSpPr>
          <p:nvPr/>
        </p:nvSpPr>
        <p:spPr bwMode="auto">
          <a:xfrm>
            <a:off x="4160838" y="4052888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29.5</a:t>
            </a:r>
          </a:p>
        </p:txBody>
      </p:sp>
      <p:sp>
        <p:nvSpPr>
          <p:cNvPr id="25612" name="TextBox 12"/>
          <p:cNvSpPr txBox="1">
            <a:spLocks noChangeArrowheads="1"/>
          </p:cNvSpPr>
          <p:nvPr/>
        </p:nvSpPr>
        <p:spPr bwMode="auto">
          <a:xfrm>
            <a:off x="5456238" y="3375025"/>
            <a:ext cx="533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43.0</a:t>
            </a:r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>
            <a:off x="2438400" y="2209800"/>
            <a:ext cx="3725863" cy="968375"/>
          </a:xfrm>
          <a:prstGeom prst="wedgeRectCallout">
            <a:avLst>
              <a:gd name="adj1" fmla="val 50810"/>
              <a:gd name="adj2" fmla="val 140819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IP appliances price is less then HW+SW</a:t>
            </a:r>
          </a:p>
        </p:txBody>
      </p:sp>
      <p:grpSp>
        <p:nvGrpSpPr>
          <p:cNvPr id="11268" name="Group 4"/>
          <p:cNvGrpSpPr>
            <a:grpSpLocks noChangeAspect="1"/>
          </p:cNvGrpSpPr>
          <p:nvPr/>
        </p:nvGrpSpPr>
        <p:grpSpPr bwMode="auto">
          <a:xfrm>
            <a:off x="228600" y="1597622"/>
            <a:ext cx="8810626" cy="5031778"/>
            <a:chOff x="94" y="788"/>
            <a:chExt cx="5667" cy="3171"/>
          </a:xfrm>
        </p:grpSpPr>
        <p:sp>
          <p:nvSpPr>
            <p:cNvPr id="1126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7" y="896"/>
              <a:ext cx="5454" cy="3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94" y="788"/>
              <a:ext cx="5640" cy="31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184" y="878"/>
              <a:ext cx="5460" cy="27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" name="Freeform 7"/>
            <p:cNvSpPr>
              <a:spLocks noEditPoints="1"/>
            </p:cNvSpPr>
            <p:nvPr/>
          </p:nvSpPr>
          <p:spPr bwMode="auto">
            <a:xfrm>
              <a:off x="214" y="1798"/>
              <a:ext cx="5129" cy="1839"/>
            </a:xfrm>
            <a:custGeom>
              <a:avLst/>
              <a:gdLst/>
              <a:ahLst/>
              <a:cxnLst>
                <a:cxn ang="0">
                  <a:pos x="0" y="1779"/>
                </a:cxn>
                <a:cxn ang="0">
                  <a:pos x="216" y="1779"/>
                </a:cxn>
                <a:cxn ang="0">
                  <a:pos x="216" y="1839"/>
                </a:cxn>
                <a:cxn ang="0">
                  <a:pos x="0" y="1839"/>
                </a:cxn>
                <a:cxn ang="0">
                  <a:pos x="0" y="1779"/>
                </a:cxn>
                <a:cxn ang="0">
                  <a:pos x="817" y="1719"/>
                </a:cxn>
                <a:cxn ang="0">
                  <a:pos x="1033" y="1719"/>
                </a:cxn>
                <a:cxn ang="0">
                  <a:pos x="1033" y="1839"/>
                </a:cxn>
                <a:cxn ang="0">
                  <a:pos x="817" y="1839"/>
                </a:cxn>
                <a:cxn ang="0">
                  <a:pos x="817" y="1719"/>
                </a:cxn>
                <a:cxn ang="0">
                  <a:pos x="1634" y="1623"/>
                </a:cxn>
                <a:cxn ang="0">
                  <a:pos x="1856" y="1623"/>
                </a:cxn>
                <a:cxn ang="0">
                  <a:pos x="1856" y="1839"/>
                </a:cxn>
                <a:cxn ang="0">
                  <a:pos x="1634" y="1839"/>
                </a:cxn>
                <a:cxn ang="0">
                  <a:pos x="1634" y="1623"/>
                </a:cxn>
                <a:cxn ang="0">
                  <a:pos x="2457" y="1334"/>
                </a:cxn>
                <a:cxn ang="0">
                  <a:pos x="2673" y="1334"/>
                </a:cxn>
                <a:cxn ang="0">
                  <a:pos x="2673" y="1839"/>
                </a:cxn>
                <a:cxn ang="0">
                  <a:pos x="2457" y="1839"/>
                </a:cxn>
                <a:cxn ang="0">
                  <a:pos x="2457" y="1334"/>
                </a:cxn>
                <a:cxn ang="0">
                  <a:pos x="3274" y="920"/>
                </a:cxn>
                <a:cxn ang="0">
                  <a:pos x="3490" y="920"/>
                </a:cxn>
                <a:cxn ang="0">
                  <a:pos x="3490" y="1839"/>
                </a:cxn>
                <a:cxn ang="0">
                  <a:pos x="3274" y="1839"/>
                </a:cxn>
                <a:cxn ang="0">
                  <a:pos x="3274" y="920"/>
                </a:cxn>
                <a:cxn ang="0">
                  <a:pos x="4090" y="613"/>
                </a:cxn>
                <a:cxn ang="0">
                  <a:pos x="4313" y="613"/>
                </a:cxn>
                <a:cxn ang="0">
                  <a:pos x="4313" y="1839"/>
                </a:cxn>
                <a:cxn ang="0">
                  <a:pos x="4090" y="1839"/>
                </a:cxn>
                <a:cxn ang="0">
                  <a:pos x="4090" y="613"/>
                </a:cxn>
                <a:cxn ang="0">
                  <a:pos x="4913" y="0"/>
                </a:cxn>
                <a:cxn ang="0">
                  <a:pos x="5129" y="0"/>
                </a:cxn>
                <a:cxn ang="0">
                  <a:pos x="5129" y="1839"/>
                </a:cxn>
                <a:cxn ang="0">
                  <a:pos x="4913" y="1839"/>
                </a:cxn>
                <a:cxn ang="0">
                  <a:pos x="4913" y="0"/>
                </a:cxn>
              </a:cxnLst>
              <a:rect l="0" t="0" r="r" b="b"/>
              <a:pathLst>
                <a:path w="5129" h="1839">
                  <a:moveTo>
                    <a:pt x="0" y="1779"/>
                  </a:moveTo>
                  <a:lnTo>
                    <a:pt x="216" y="1779"/>
                  </a:lnTo>
                  <a:lnTo>
                    <a:pt x="216" y="1839"/>
                  </a:lnTo>
                  <a:lnTo>
                    <a:pt x="0" y="1839"/>
                  </a:lnTo>
                  <a:lnTo>
                    <a:pt x="0" y="1779"/>
                  </a:lnTo>
                  <a:close/>
                  <a:moveTo>
                    <a:pt x="817" y="1719"/>
                  </a:moveTo>
                  <a:lnTo>
                    <a:pt x="1033" y="1719"/>
                  </a:lnTo>
                  <a:lnTo>
                    <a:pt x="1033" y="1839"/>
                  </a:lnTo>
                  <a:lnTo>
                    <a:pt x="817" y="1839"/>
                  </a:lnTo>
                  <a:lnTo>
                    <a:pt x="817" y="1719"/>
                  </a:lnTo>
                  <a:close/>
                  <a:moveTo>
                    <a:pt x="1634" y="1623"/>
                  </a:moveTo>
                  <a:lnTo>
                    <a:pt x="1856" y="1623"/>
                  </a:lnTo>
                  <a:lnTo>
                    <a:pt x="1856" y="1839"/>
                  </a:lnTo>
                  <a:lnTo>
                    <a:pt x="1634" y="1839"/>
                  </a:lnTo>
                  <a:lnTo>
                    <a:pt x="1634" y="1623"/>
                  </a:lnTo>
                  <a:close/>
                  <a:moveTo>
                    <a:pt x="2457" y="1334"/>
                  </a:moveTo>
                  <a:lnTo>
                    <a:pt x="2673" y="1334"/>
                  </a:lnTo>
                  <a:lnTo>
                    <a:pt x="2673" y="1839"/>
                  </a:lnTo>
                  <a:lnTo>
                    <a:pt x="2457" y="1839"/>
                  </a:lnTo>
                  <a:lnTo>
                    <a:pt x="2457" y="1334"/>
                  </a:lnTo>
                  <a:close/>
                  <a:moveTo>
                    <a:pt x="3274" y="920"/>
                  </a:moveTo>
                  <a:lnTo>
                    <a:pt x="3490" y="920"/>
                  </a:lnTo>
                  <a:lnTo>
                    <a:pt x="3490" y="1839"/>
                  </a:lnTo>
                  <a:lnTo>
                    <a:pt x="3274" y="1839"/>
                  </a:lnTo>
                  <a:lnTo>
                    <a:pt x="3274" y="920"/>
                  </a:lnTo>
                  <a:close/>
                  <a:moveTo>
                    <a:pt x="4090" y="613"/>
                  </a:moveTo>
                  <a:lnTo>
                    <a:pt x="4313" y="613"/>
                  </a:lnTo>
                  <a:lnTo>
                    <a:pt x="4313" y="1839"/>
                  </a:lnTo>
                  <a:lnTo>
                    <a:pt x="4090" y="1839"/>
                  </a:lnTo>
                  <a:lnTo>
                    <a:pt x="4090" y="613"/>
                  </a:lnTo>
                  <a:close/>
                  <a:moveTo>
                    <a:pt x="4913" y="0"/>
                  </a:moveTo>
                  <a:lnTo>
                    <a:pt x="5129" y="0"/>
                  </a:lnTo>
                  <a:lnTo>
                    <a:pt x="5129" y="1839"/>
                  </a:lnTo>
                  <a:lnTo>
                    <a:pt x="4913" y="1839"/>
                  </a:lnTo>
                  <a:lnTo>
                    <a:pt x="4913" y="0"/>
                  </a:lnTo>
                  <a:close/>
                </a:path>
              </a:pathLst>
            </a:custGeom>
            <a:solidFill>
              <a:srgbClr val="1D3A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" name="Freeform 8"/>
            <p:cNvSpPr>
              <a:spLocks noEditPoints="1"/>
            </p:cNvSpPr>
            <p:nvPr/>
          </p:nvSpPr>
          <p:spPr bwMode="auto">
            <a:xfrm>
              <a:off x="214" y="1065"/>
              <a:ext cx="5129" cy="2512"/>
            </a:xfrm>
            <a:custGeom>
              <a:avLst/>
              <a:gdLst/>
              <a:ahLst/>
              <a:cxnLst>
                <a:cxn ang="0">
                  <a:pos x="0" y="2356"/>
                </a:cxn>
                <a:cxn ang="0">
                  <a:pos x="216" y="2356"/>
                </a:cxn>
                <a:cxn ang="0">
                  <a:pos x="216" y="2512"/>
                </a:cxn>
                <a:cxn ang="0">
                  <a:pos x="0" y="2512"/>
                </a:cxn>
                <a:cxn ang="0">
                  <a:pos x="0" y="2356"/>
                </a:cxn>
                <a:cxn ang="0">
                  <a:pos x="817" y="2218"/>
                </a:cxn>
                <a:cxn ang="0">
                  <a:pos x="1033" y="2218"/>
                </a:cxn>
                <a:cxn ang="0">
                  <a:pos x="1033" y="2452"/>
                </a:cxn>
                <a:cxn ang="0">
                  <a:pos x="817" y="2452"/>
                </a:cxn>
                <a:cxn ang="0">
                  <a:pos x="817" y="2218"/>
                </a:cxn>
                <a:cxn ang="0">
                  <a:pos x="1634" y="1959"/>
                </a:cxn>
                <a:cxn ang="0">
                  <a:pos x="1856" y="1959"/>
                </a:cxn>
                <a:cxn ang="0">
                  <a:pos x="1856" y="2356"/>
                </a:cxn>
                <a:cxn ang="0">
                  <a:pos x="1634" y="2356"/>
                </a:cxn>
                <a:cxn ang="0">
                  <a:pos x="1634" y="1959"/>
                </a:cxn>
                <a:cxn ang="0">
                  <a:pos x="2457" y="1671"/>
                </a:cxn>
                <a:cxn ang="0">
                  <a:pos x="2673" y="1671"/>
                </a:cxn>
                <a:cxn ang="0">
                  <a:pos x="2673" y="2067"/>
                </a:cxn>
                <a:cxn ang="0">
                  <a:pos x="2457" y="2067"/>
                </a:cxn>
                <a:cxn ang="0">
                  <a:pos x="2457" y="1671"/>
                </a:cxn>
                <a:cxn ang="0">
                  <a:pos x="3274" y="1256"/>
                </a:cxn>
                <a:cxn ang="0">
                  <a:pos x="3490" y="1256"/>
                </a:cxn>
                <a:cxn ang="0">
                  <a:pos x="3490" y="1653"/>
                </a:cxn>
                <a:cxn ang="0">
                  <a:pos x="3274" y="1653"/>
                </a:cxn>
                <a:cxn ang="0">
                  <a:pos x="3274" y="1256"/>
                </a:cxn>
                <a:cxn ang="0">
                  <a:pos x="4090" y="853"/>
                </a:cxn>
                <a:cxn ang="0">
                  <a:pos x="4313" y="853"/>
                </a:cxn>
                <a:cxn ang="0">
                  <a:pos x="4313" y="1346"/>
                </a:cxn>
                <a:cxn ang="0">
                  <a:pos x="4090" y="1346"/>
                </a:cxn>
                <a:cxn ang="0">
                  <a:pos x="4090" y="853"/>
                </a:cxn>
                <a:cxn ang="0">
                  <a:pos x="4913" y="0"/>
                </a:cxn>
                <a:cxn ang="0">
                  <a:pos x="5129" y="0"/>
                </a:cxn>
                <a:cxn ang="0">
                  <a:pos x="5129" y="733"/>
                </a:cxn>
                <a:cxn ang="0">
                  <a:pos x="4913" y="733"/>
                </a:cxn>
                <a:cxn ang="0">
                  <a:pos x="4913" y="0"/>
                </a:cxn>
              </a:cxnLst>
              <a:rect l="0" t="0" r="r" b="b"/>
              <a:pathLst>
                <a:path w="5129" h="2512">
                  <a:moveTo>
                    <a:pt x="0" y="2356"/>
                  </a:moveTo>
                  <a:lnTo>
                    <a:pt x="216" y="2356"/>
                  </a:lnTo>
                  <a:lnTo>
                    <a:pt x="216" y="2512"/>
                  </a:lnTo>
                  <a:lnTo>
                    <a:pt x="0" y="2512"/>
                  </a:lnTo>
                  <a:lnTo>
                    <a:pt x="0" y="2356"/>
                  </a:lnTo>
                  <a:close/>
                  <a:moveTo>
                    <a:pt x="817" y="2218"/>
                  </a:moveTo>
                  <a:lnTo>
                    <a:pt x="1033" y="2218"/>
                  </a:lnTo>
                  <a:lnTo>
                    <a:pt x="1033" y="2452"/>
                  </a:lnTo>
                  <a:lnTo>
                    <a:pt x="817" y="2452"/>
                  </a:lnTo>
                  <a:lnTo>
                    <a:pt x="817" y="2218"/>
                  </a:lnTo>
                  <a:close/>
                  <a:moveTo>
                    <a:pt x="1634" y="1959"/>
                  </a:moveTo>
                  <a:lnTo>
                    <a:pt x="1856" y="1959"/>
                  </a:lnTo>
                  <a:lnTo>
                    <a:pt x="1856" y="2356"/>
                  </a:lnTo>
                  <a:lnTo>
                    <a:pt x="1634" y="2356"/>
                  </a:lnTo>
                  <a:lnTo>
                    <a:pt x="1634" y="1959"/>
                  </a:lnTo>
                  <a:close/>
                  <a:moveTo>
                    <a:pt x="2457" y="1671"/>
                  </a:moveTo>
                  <a:lnTo>
                    <a:pt x="2673" y="1671"/>
                  </a:lnTo>
                  <a:lnTo>
                    <a:pt x="2673" y="2067"/>
                  </a:lnTo>
                  <a:lnTo>
                    <a:pt x="2457" y="2067"/>
                  </a:lnTo>
                  <a:lnTo>
                    <a:pt x="2457" y="1671"/>
                  </a:lnTo>
                  <a:close/>
                  <a:moveTo>
                    <a:pt x="3274" y="1256"/>
                  </a:moveTo>
                  <a:lnTo>
                    <a:pt x="3490" y="1256"/>
                  </a:lnTo>
                  <a:lnTo>
                    <a:pt x="3490" y="1653"/>
                  </a:lnTo>
                  <a:lnTo>
                    <a:pt x="3274" y="1653"/>
                  </a:lnTo>
                  <a:lnTo>
                    <a:pt x="3274" y="1256"/>
                  </a:lnTo>
                  <a:close/>
                  <a:moveTo>
                    <a:pt x="4090" y="853"/>
                  </a:moveTo>
                  <a:lnTo>
                    <a:pt x="4313" y="853"/>
                  </a:lnTo>
                  <a:lnTo>
                    <a:pt x="4313" y="1346"/>
                  </a:lnTo>
                  <a:lnTo>
                    <a:pt x="4090" y="1346"/>
                  </a:lnTo>
                  <a:lnTo>
                    <a:pt x="4090" y="853"/>
                  </a:lnTo>
                  <a:close/>
                  <a:moveTo>
                    <a:pt x="4913" y="0"/>
                  </a:moveTo>
                  <a:lnTo>
                    <a:pt x="5129" y="0"/>
                  </a:lnTo>
                  <a:lnTo>
                    <a:pt x="5129" y="733"/>
                  </a:lnTo>
                  <a:lnTo>
                    <a:pt x="4913" y="733"/>
                  </a:lnTo>
                  <a:lnTo>
                    <a:pt x="4913" y="0"/>
                  </a:lnTo>
                  <a:close/>
                </a:path>
              </a:pathLst>
            </a:custGeom>
            <a:solidFill>
              <a:srgbClr val="C9D5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" name="Freeform 9"/>
            <p:cNvSpPr>
              <a:spLocks noEditPoints="1"/>
            </p:cNvSpPr>
            <p:nvPr/>
          </p:nvSpPr>
          <p:spPr bwMode="auto">
            <a:xfrm>
              <a:off x="484" y="1323"/>
              <a:ext cx="5130" cy="2314"/>
            </a:xfrm>
            <a:custGeom>
              <a:avLst/>
              <a:gdLst/>
              <a:ahLst/>
              <a:cxnLst>
                <a:cxn ang="0">
                  <a:pos x="0" y="2128"/>
                </a:cxn>
                <a:cxn ang="0">
                  <a:pos x="217" y="2128"/>
                </a:cxn>
                <a:cxn ang="0">
                  <a:pos x="217" y="2314"/>
                </a:cxn>
                <a:cxn ang="0">
                  <a:pos x="0" y="2314"/>
                </a:cxn>
                <a:cxn ang="0">
                  <a:pos x="0" y="2128"/>
                </a:cxn>
                <a:cxn ang="0">
                  <a:pos x="817" y="1960"/>
                </a:cxn>
                <a:cxn ang="0">
                  <a:pos x="1040" y="1960"/>
                </a:cxn>
                <a:cxn ang="0">
                  <a:pos x="1040" y="2314"/>
                </a:cxn>
                <a:cxn ang="0">
                  <a:pos x="817" y="2314"/>
                </a:cxn>
                <a:cxn ang="0">
                  <a:pos x="817" y="1960"/>
                </a:cxn>
                <a:cxn ang="0">
                  <a:pos x="1640" y="1725"/>
                </a:cxn>
                <a:cxn ang="0">
                  <a:pos x="1856" y="1725"/>
                </a:cxn>
                <a:cxn ang="0">
                  <a:pos x="1856" y="2314"/>
                </a:cxn>
                <a:cxn ang="0">
                  <a:pos x="1640" y="2314"/>
                </a:cxn>
                <a:cxn ang="0">
                  <a:pos x="1640" y="1725"/>
                </a:cxn>
                <a:cxn ang="0">
                  <a:pos x="2457" y="1473"/>
                </a:cxn>
                <a:cxn ang="0">
                  <a:pos x="2673" y="1473"/>
                </a:cxn>
                <a:cxn ang="0">
                  <a:pos x="2673" y="2314"/>
                </a:cxn>
                <a:cxn ang="0">
                  <a:pos x="2457" y="2314"/>
                </a:cxn>
                <a:cxn ang="0">
                  <a:pos x="2457" y="1473"/>
                </a:cxn>
                <a:cxn ang="0">
                  <a:pos x="3274" y="1118"/>
                </a:cxn>
                <a:cxn ang="0">
                  <a:pos x="3496" y="1118"/>
                </a:cxn>
                <a:cxn ang="0">
                  <a:pos x="3496" y="2314"/>
                </a:cxn>
                <a:cxn ang="0">
                  <a:pos x="3274" y="2314"/>
                </a:cxn>
                <a:cxn ang="0">
                  <a:pos x="3274" y="1118"/>
                </a:cxn>
                <a:cxn ang="0">
                  <a:pos x="4097" y="703"/>
                </a:cxn>
                <a:cxn ang="0">
                  <a:pos x="4313" y="703"/>
                </a:cxn>
                <a:cxn ang="0">
                  <a:pos x="4313" y="2314"/>
                </a:cxn>
                <a:cxn ang="0">
                  <a:pos x="4097" y="2314"/>
                </a:cxn>
                <a:cxn ang="0">
                  <a:pos x="4097" y="703"/>
                </a:cxn>
                <a:cxn ang="0">
                  <a:pos x="4914" y="0"/>
                </a:cxn>
                <a:cxn ang="0">
                  <a:pos x="5130" y="0"/>
                </a:cxn>
                <a:cxn ang="0">
                  <a:pos x="5130" y="2314"/>
                </a:cxn>
                <a:cxn ang="0">
                  <a:pos x="4914" y="2314"/>
                </a:cxn>
                <a:cxn ang="0">
                  <a:pos x="4914" y="0"/>
                </a:cxn>
              </a:cxnLst>
              <a:rect l="0" t="0" r="r" b="b"/>
              <a:pathLst>
                <a:path w="5130" h="2314">
                  <a:moveTo>
                    <a:pt x="0" y="2128"/>
                  </a:moveTo>
                  <a:lnTo>
                    <a:pt x="217" y="2128"/>
                  </a:lnTo>
                  <a:lnTo>
                    <a:pt x="217" y="2314"/>
                  </a:lnTo>
                  <a:lnTo>
                    <a:pt x="0" y="2314"/>
                  </a:lnTo>
                  <a:lnTo>
                    <a:pt x="0" y="2128"/>
                  </a:lnTo>
                  <a:close/>
                  <a:moveTo>
                    <a:pt x="817" y="1960"/>
                  </a:moveTo>
                  <a:lnTo>
                    <a:pt x="1040" y="1960"/>
                  </a:lnTo>
                  <a:lnTo>
                    <a:pt x="1040" y="2314"/>
                  </a:lnTo>
                  <a:lnTo>
                    <a:pt x="817" y="2314"/>
                  </a:lnTo>
                  <a:lnTo>
                    <a:pt x="817" y="1960"/>
                  </a:lnTo>
                  <a:close/>
                  <a:moveTo>
                    <a:pt x="1640" y="1725"/>
                  </a:moveTo>
                  <a:lnTo>
                    <a:pt x="1856" y="1725"/>
                  </a:lnTo>
                  <a:lnTo>
                    <a:pt x="1856" y="2314"/>
                  </a:lnTo>
                  <a:lnTo>
                    <a:pt x="1640" y="2314"/>
                  </a:lnTo>
                  <a:lnTo>
                    <a:pt x="1640" y="1725"/>
                  </a:lnTo>
                  <a:close/>
                  <a:moveTo>
                    <a:pt x="2457" y="1473"/>
                  </a:moveTo>
                  <a:lnTo>
                    <a:pt x="2673" y="1473"/>
                  </a:lnTo>
                  <a:lnTo>
                    <a:pt x="2673" y="2314"/>
                  </a:lnTo>
                  <a:lnTo>
                    <a:pt x="2457" y="2314"/>
                  </a:lnTo>
                  <a:lnTo>
                    <a:pt x="2457" y="1473"/>
                  </a:lnTo>
                  <a:close/>
                  <a:moveTo>
                    <a:pt x="3274" y="1118"/>
                  </a:moveTo>
                  <a:lnTo>
                    <a:pt x="3496" y="1118"/>
                  </a:lnTo>
                  <a:lnTo>
                    <a:pt x="3496" y="2314"/>
                  </a:lnTo>
                  <a:lnTo>
                    <a:pt x="3274" y="2314"/>
                  </a:lnTo>
                  <a:lnTo>
                    <a:pt x="3274" y="1118"/>
                  </a:lnTo>
                  <a:close/>
                  <a:moveTo>
                    <a:pt x="4097" y="703"/>
                  </a:moveTo>
                  <a:lnTo>
                    <a:pt x="4313" y="703"/>
                  </a:lnTo>
                  <a:lnTo>
                    <a:pt x="4313" y="2314"/>
                  </a:lnTo>
                  <a:lnTo>
                    <a:pt x="4097" y="2314"/>
                  </a:lnTo>
                  <a:lnTo>
                    <a:pt x="4097" y="703"/>
                  </a:lnTo>
                  <a:close/>
                  <a:moveTo>
                    <a:pt x="4914" y="0"/>
                  </a:moveTo>
                  <a:lnTo>
                    <a:pt x="5130" y="0"/>
                  </a:lnTo>
                  <a:lnTo>
                    <a:pt x="5130" y="2314"/>
                  </a:lnTo>
                  <a:lnTo>
                    <a:pt x="4914" y="2314"/>
                  </a:lnTo>
                  <a:lnTo>
                    <a:pt x="4914" y="0"/>
                  </a:lnTo>
                  <a:close/>
                </a:path>
              </a:pathLst>
            </a:custGeom>
            <a:solidFill>
              <a:srgbClr val="5885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" name="Rectangle 10"/>
            <p:cNvSpPr>
              <a:spLocks noChangeArrowheads="1"/>
            </p:cNvSpPr>
            <p:nvPr/>
          </p:nvSpPr>
          <p:spPr bwMode="auto">
            <a:xfrm>
              <a:off x="184" y="3631"/>
              <a:ext cx="5460" cy="12"/>
            </a:xfrm>
            <a:prstGeom prst="rect">
              <a:avLst/>
            </a:pr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256" y="3541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2.0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1076" y="3510"/>
              <a:ext cx="241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4.0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1895" y="3464"/>
              <a:ext cx="240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7.0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8" name="Rectangle 14"/>
            <p:cNvSpPr>
              <a:spLocks noChangeArrowheads="1"/>
            </p:cNvSpPr>
            <p:nvPr/>
          </p:nvSpPr>
          <p:spPr bwMode="auto">
            <a:xfrm>
              <a:off x="2685" y="3319"/>
              <a:ext cx="30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16.5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9" name="Rectangle 15"/>
            <p:cNvSpPr>
              <a:spLocks noChangeArrowheads="1"/>
            </p:cNvSpPr>
            <p:nvPr/>
          </p:nvSpPr>
          <p:spPr bwMode="auto">
            <a:xfrm>
              <a:off x="3504" y="3112"/>
              <a:ext cx="3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30.0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80" name="Rectangle 16"/>
            <p:cNvSpPr>
              <a:spLocks noChangeArrowheads="1"/>
            </p:cNvSpPr>
            <p:nvPr/>
          </p:nvSpPr>
          <p:spPr bwMode="auto">
            <a:xfrm>
              <a:off x="4324" y="2958"/>
              <a:ext cx="3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40.0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81" name="Rectangle 17"/>
            <p:cNvSpPr>
              <a:spLocks noChangeArrowheads="1"/>
            </p:cNvSpPr>
            <p:nvPr/>
          </p:nvSpPr>
          <p:spPr bwMode="auto">
            <a:xfrm>
              <a:off x="5144" y="2651"/>
              <a:ext cx="300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60.0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82" name="Rectangle 18"/>
            <p:cNvSpPr>
              <a:spLocks noChangeArrowheads="1"/>
            </p:cNvSpPr>
            <p:nvPr/>
          </p:nvSpPr>
          <p:spPr bwMode="auto">
            <a:xfrm>
              <a:off x="256" y="343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5.0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83" name="Rectangle 19"/>
            <p:cNvSpPr>
              <a:spLocks noChangeArrowheads="1"/>
            </p:cNvSpPr>
            <p:nvPr/>
          </p:nvSpPr>
          <p:spPr bwMode="auto">
            <a:xfrm>
              <a:off x="1076" y="3334"/>
              <a:ext cx="24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7.5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1865" y="3158"/>
              <a:ext cx="3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13.0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2685" y="2866"/>
              <a:ext cx="30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13.0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3504" y="2452"/>
              <a:ext cx="3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13.0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4324" y="2099"/>
              <a:ext cx="300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16.0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5144" y="1363"/>
              <a:ext cx="3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24.0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209" y="3729"/>
              <a:ext cx="288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IP150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7" name="Rectangle 33"/>
            <p:cNvSpPr>
              <a:spLocks noChangeArrowheads="1"/>
            </p:cNvSpPr>
            <p:nvPr/>
          </p:nvSpPr>
          <p:spPr bwMode="auto">
            <a:xfrm>
              <a:off x="482" y="3729"/>
              <a:ext cx="289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IP152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8" name="Rectangle 34"/>
            <p:cNvSpPr>
              <a:spLocks noChangeArrowheads="1"/>
            </p:cNvSpPr>
            <p:nvPr/>
          </p:nvSpPr>
          <p:spPr bwMode="auto">
            <a:xfrm>
              <a:off x="1029" y="3729"/>
              <a:ext cx="288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IP290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9" name="Rectangle 35"/>
            <p:cNvSpPr>
              <a:spLocks noChangeArrowheads="1"/>
            </p:cNvSpPr>
            <p:nvPr/>
          </p:nvSpPr>
          <p:spPr bwMode="auto">
            <a:xfrm>
              <a:off x="1302" y="3729"/>
              <a:ext cx="288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IP292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0" name="Rectangle 36"/>
            <p:cNvSpPr>
              <a:spLocks noChangeArrowheads="1"/>
            </p:cNvSpPr>
            <p:nvPr/>
          </p:nvSpPr>
          <p:spPr bwMode="auto">
            <a:xfrm>
              <a:off x="1848" y="3729"/>
              <a:ext cx="289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IP390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1" name="Rectangle 37"/>
            <p:cNvSpPr>
              <a:spLocks noChangeArrowheads="1"/>
            </p:cNvSpPr>
            <p:nvPr/>
          </p:nvSpPr>
          <p:spPr bwMode="auto">
            <a:xfrm>
              <a:off x="2121" y="3729"/>
              <a:ext cx="289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IP393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2" name="Rectangle 38"/>
            <p:cNvSpPr>
              <a:spLocks noChangeArrowheads="1"/>
            </p:cNvSpPr>
            <p:nvPr/>
          </p:nvSpPr>
          <p:spPr bwMode="auto">
            <a:xfrm>
              <a:off x="2668" y="3729"/>
              <a:ext cx="288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IP560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3" name="Rectangle 39"/>
            <p:cNvSpPr>
              <a:spLocks noChangeArrowheads="1"/>
            </p:cNvSpPr>
            <p:nvPr/>
          </p:nvSpPr>
          <p:spPr bwMode="auto">
            <a:xfrm>
              <a:off x="2941" y="3729"/>
              <a:ext cx="288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IP563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4" name="Rectangle 40"/>
            <p:cNvSpPr>
              <a:spLocks noChangeArrowheads="1"/>
            </p:cNvSpPr>
            <p:nvPr/>
          </p:nvSpPr>
          <p:spPr bwMode="auto">
            <a:xfrm>
              <a:off x="3487" y="3729"/>
              <a:ext cx="289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IP690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5" name="Rectangle 41"/>
            <p:cNvSpPr>
              <a:spLocks noChangeArrowheads="1"/>
            </p:cNvSpPr>
            <p:nvPr/>
          </p:nvSpPr>
          <p:spPr bwMode="auto">
            <a:xfrm>
              <a:off x="3761" y="3729"/>
              <a:ext cx="288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IP695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6" name="Rectangle 42"/>
            <p:cNvSpPr>
              <a:spLocks noChangeArrowheads="1"/>
            </p:cNvSpPr>
            <p:nvPr/>
          </p:nvSpPr>
          <p:spPr bwMode="auto">
            <a:xfrm>
              <a:off x="4283" y="3729"/>
              <a:ext cx="342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IP1280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56" y="3729"/>
              <a:ext cx="342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IP1285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5103" y="3729"/>
              <a:ext cx="342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IP2450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5376" y="3729"/>
              <a:ext cx="342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IP2455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0" y="990600"/>
            <a:ext cx="14621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IP Appliance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239000" cy="762000"/>
          </a:xfrm>
        </p:spPr>
        <p:txBody>
          <a:bodyPr/>
          <a:lstStyle/>
          <a:p>
            <a:pPr>
              <a:defRPr/>
            </a:pPr>
            <a:r>
              <a:rPr lang="en-US" dirty="0"/>
              <a:t>Vision for Check Point security gateways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100" smtClean="0"/>
              <a:t>Scalable, configurable security gateway with a single architecture to simplify deployment, operation, and maintenance of network security.  </a:t>
            </a:r>
          </a:p>
          <a:p>
            <a:pPr>
              <a:buFont typeface="Wingdings" pitchFamily="2" charset="2"/>
              <a:buNone/>
            </a:pPr>
            <a:r>
              <a:rPr lang="en-US" sz="3100" smtClean="0"/>
              <a:t>To support this advanced architecture, Check Point will continue to innovate performance and functional advancements to ensure that our customers get best performance and best security at lowest operating cost.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Special trade-in for Nokia customers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757363" y="1296988"/>
            <a:ext cx="3254375" cy="1419225"/>
          </a:xfrm>
          <a:prstGeom prst="rect">
            <a:avLst/>
          </a:prstGeom>
          <a:solidFill>
            <a:srgbClr val="588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</a:rPr>
              <a:t>70%</a:t>
            </a:r>
            <a:r>
              <a:rPr lang="en-US" sz="5400" dirty="0">
                <a:solidFill>
                  <a:schemeClr val="bg1"/>
                </a:solidFill>
              </a:rPr>
              <a:t/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of software value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52600" y="4648200"/>
            <a:ext cx="3254375" cy="1419225"/>
          </a:xfrm>
          <a:prstGeom prst="rect">
            <a:avLst/>
          </a:prstGeom>
          <a:solidFill>
            <a:srgbClr val="588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</a:rPr>
              <a:t>$ </a:t>
            </a:r>
            <a:r>
              <a:rPr lang="en-US" sz="5400" b="1" dirty="0" smtClean="0">
                <a:solidFill>
                  <a:schemeClr val="bg1"/>
                </a:solidFill>
              </a:rPr>
              <a:t>1000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57363" y="2971800"/>
            <a:ext cx="3254375" cy="1419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6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70563" y="1296988"/>
            <a:ext cx="3254375" cy="14192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2"/>
                </a:solidFill>
              </a:rPr>
              <a:t>(up to maximum of </a:t>
            </a:r>
            <a:r>
              <a:rPr lang="en-US" sz="2400" dirty="0" smtClean="0">
                <a:solidFill>
                  <a:schemeClr val="tx2"/>
                </a:solidFill>
              </a:rPr>
              <a:t>25% </a:t>
            </a:r>
            <a:r>
              <a:rPr lang="en-US" sz="2400" dirty="0" smtClean="0">
                <a:solidFill>
                  <a:schemeClr val="tx2"/>
                </a:solidFill>
              </a:rPr>
              <a:t>of </a:t>
            </a:r>
            <a:r>
              <a:rPr lang="en-US" sz="2400" dirty="0">
                <a:solidFill>
                  <a:schemeClr val="tx2"/>
                </a:solidFill>
              </a:rPr>
              <a:t>new product)</a:t>
            </a:r>
          </a:p>
        </p:txBody>
      </p:sp>
      <p:sp>
        <p:nvSpPr>
          <p:cNvPr id="29" name="Left Arrow 28"/>
          <p:cNvSpPr/>
          <p:nvPr/>
        </p:nvSpPr>
        <p:spPr>
          <a:xfrm>
            <a:off x="5089525" y="1452563"/>
            <a:ext cx="603250" cy="1108075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32" name="Picture 20" descr="Z:\Graphics\money b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7250" y="2913063"/>
            <a:ext cx="29210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Chart 3"/>
          <p:cNvGraphicFramePr>
            <a:graphicFrameLocks/>
          </p:cNvGraphicFramePr>
          <p:nvPr/>
        </p:nvGraphicFramePr>
        <p:xfrm>
          <a:off x="1900238" y="1189038"/>
          <a:ext cx="5343525" cy="5210175"/>
        </p:xfrm>
        <a:graphic>
          <a:graphicData uri="http://schemas.openxmlformats.org/drawingml/2006/compatibility">
            <com:legacyDrawing xmlns:com="http://schemas.openxmlformats.org/drawingml/2006/compatibility" spid="_x0000_s111618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7256463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Trade-in enables refresh at competitive price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971550" y="2589213"/>
            <a:ext cx="1249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/>
              <a:t>Hardware/</a:t>
            </a:r>
            <a:br>
              <a:rPr lang="en-US"/>
            </a:br>
            <a:r>
              <a:rPr lang="en-US"/>
              <a:t>appliance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1266825" y="4565650"/>
            <a:ext cx="954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/>
              <a:t>4 year</a:t>
            </a:r>
            <a:br>
              <a:rPr lang="en-US"/>
            </a:br>
            <a:r>
              <a:rPr lang="en-US"/>
              <a:t>support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2268538" y="1431925"/>
            <a:ext cx="633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53.6</a:t>
            </a: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6245225" y="2090738"/>
            <a:ext cx="633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44.8</a:t>
            </a:r>
          </a:p>
        </p:txBody>
      </p:sp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4264025" y="1385888"/>
            <a:ext cx="633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54.6</a:t>
            </a:r>
          </a:p>
        </p:txBody>
      </p:sp>
      <p:sp>
        <p:nvSpPr>
          <p:cNvPr id="5129" name="TextBox 14"/>
          <p:cNvSpPr txBox="1">
            <a:spLocks noChangeArrowheads="1"/>
          </p:cNvSpPr>
          <p:nvPr/>
        </p:nvSpPr>
        <p:spPr bwMode="auto">
          <a:xfrm>
            <a:off x="107950" y="762000"/>
            <a:ext cx="269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Refresh scenario, $, 000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235450" y="1739900"/>
            <a:ext cx="1646238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18113" y="2459038"/>
            <a:ext cx="1646237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2" name="AutoShape 13"/>
          <p:cNvSpPr>
            <a:spLocks noChangeArrowheads="1"/>
          </p:cNvSpPr>
          <p:nvPr/>
        </p:nvSpPr>
        <p:spPr bwMode="auto">
          <a:xfrm>
            <a:off x="6537325" y="803275"/>
            <a:ext cx="2498725" cy="771525"/>
          </a:xfrm>
          <a:prstGeom prst="wedgeRectCallout">
            <a:avLst>
              <a:gd name="adj1" fmla="val -45681"/>
              <a:gd name="adj2" fmla="val 111023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Purchas price </a:t>
            </a:r>
            <a:r>
              <a:rPr lang="en-US" b="1"/>
              <a:t>higher </a:t>
            </a:r>
          </a:p>
          <a:p>
            <a:pPr algn="ctr"/>
            <a:r>
              <a:rPr lang="en-US"/>
              <a:t>TCO </a:t>
            </a:r>
            <a:r>
              <a:rPr lang="en-US" b="1"/>
              <a:t>lower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6445250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promise of more value to customers</a:t>
            </a:r>
            <a:endParaRPr lang="en-US" dirty="0"/>
          </a:p>
        </p:txBody>
      </p:sp>
      <p:pic>
        <p:nvPicPr>
          <p:cNvPr id="83971" name="Picture 20" descr="Z:\Graphics\money b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50" y="1905000"/>
            <a:ext cx="29210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TextBox 4"/>
          <p:cNvSpPr txBox="1">
            <a:spLocks noChangeArrowheads="1"/>
          </p:cNvSpPr>
          <p:nvPr/>
        </p:nvSpPr>
        <p:spPr bwMode="auto">
          <a:xfrm>
            <a:off x="3443288" y="2224088"/>
            <a:ext cx="38782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lower support rate</a:t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PERCENTAGE</a:t>
            </a:r>
          </a:p>
        </p:txBody>
      </p:sp>
      <p:sp>
        <p:nvSpPr>
          <p:cNvPr id="83973" name="TextBox 5"/>
          <p:cNvSpPr txBox="1">
            <a:spLocks noChangeArrowheads="1"/>
          </p:cNvSpPr>
          <p:nvPr/>
        </p:nvSpPr>
        <p:spPr bwMode="auto">
          <a:xfrm>
            <a:off x="3457575" y="3938588"/>
            <a:ext cx="4049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lower support TCO</a:t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IN DOLLARS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7950" y="3886200"/>
            <a:ext cx="8928100" cy="2525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Example</a:t>
            </a:r>
            <a:r>
              <a:rPr lang="en-US" b="1">
                <a:solidFill>
                  <a:schemeClr val="tx1"/>
                </a:solidFill>
              </a:rPr>
              <a:t>: Premium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950" y="1184275"/>
            <a:ext cx="8928100" cy="2525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Example: co-standard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0"/>
            <a:ext cx="6445250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Lower support rates</a:t>
            </a:r>
          </a:p>
        </p:txBody>
      </p:sp>
      <p:graphicFrame>
        <p:nvGraphicFramePr>
          <p:cNvPr id="84997" name="Chart 4"/>
          <p:cNvGraphicFramePr>
            <a:graphicFrameLocks/>
          </p:cNvGraphicFramePr>
          <p:nvPr/>
        </p:nvGraphicFramePr>
        <p:xfrm>
          <a:off x="4572000" y="1287463"/>
          <a:ext cx="4464050" cy="5368925"/>
        </p:xfrm>
        <a:graphic>
          <a:graphicData uri="http://schemas.openxmlformats.org/presentationml/2006/ole">
            <p:oleObj spid="_x0000_s6146" r:id="rId4" imgW="3073171" imgH="3664634" progId="Excel.Sheet.8">
              <p:embed/>
            </p:oleObj>
          </a:graphicData>
        </a:graphic>
      </p:graphicFrame>
      <p:sp>
        <p:nvSpPr>
          <p:cNvPr id="84998" name="TextBox 5"/>
          <p:cNvSpPr txBox="1">
            <a:spLocks noChangeArrowheads="1"/>
          </p:cNvSpPr>
          <p:nvPr/>
        </p:nvSpPr>
        <p:spPr bwMode="auto">
          <a:xfrm>
            <a:off x="2425700" y="1995488"/>
            <a:ext cx="212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Hardware by Nokia</a:t>
            </a:r>
          </a:p>
        </p:txBody>
      </p:sp>
      <p:sp>
        <p:nvSpPr>
          <p:cNvPr id="84999" name="TextBox 6"/>
          <p:cNvSpPr txBox="1">
            <a:spLocks noChangeArrowheads="1"/>
          </p:cNvSpPr>
          <p:nvPr/>
        </p:nvSpPr>
        <p:spPr bwMode="auto">
          <a:xfrm>
            <a:off x="2185988" y="2517775"/>
            <a:ext cx="234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Check Point software</a:t>
            </a:r>
          </a:p>
        </p:txBody>
      </p:sp>
      <p:sp>
        <p:nvSpPr>
          <p:cNvPr id="85000" name="TextBox 7"/>
          <p:cNvSpPr txBox="1">
            <a:spLocks noChangeArrowheads="1"/>
          </p:cNvSpPr>
          <p:nvPr/>
        </p:nvSpPr>
        <p:spPr bwMode="auto">
          <a:xfrm>
            <a:off x="1258888" y="3052763"/>
            <a:ext cx="328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New appliance by Check Point</a:t>
            </a:r>
          </a:p>
        </p:txBody>
      </p:sp>
      <p:sp>
        <p:nvSpPr>
          <p:cNvPr id="85001" name="TextBox 10"/>
          <p:cNvSpPr txBox="1">
            <a:spLocks noChangeArrowheads="1"/>
          </p:cNvSpPr>
          <p:nvPr/>
        </p:nvSpPr>
        <p:spPr bwMode="auto">
          <a:xfrm>
            <a:off x="2438400" y="4535488"/>
            <a:ext cx="212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Hardware by Nokia</a:t>
            </a:r>
          </a:p>
        </p:txBody>
      </p:sp>
      <p:sp>
        <p:nvSpPr>
          <p:cNvPr id="85002" name="TextBox 11"/>
          <p:cNvSpPr txBox="1">
            <a:spLocks noChangeArrowheads="1"/>
          </p:cNvSpPr>
          <p:nvPr/>
        </p:nvSpPr>
        <p:spPr bwMode="auto">
          <a:xfrm>
            <a:off x="2173288" y="5057775"/>
            <a:ext cx="234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/>
              <a:t>Check Point software</a:t>
            </a:r>
          </a:p>
        </p:txBody>
      </p:sp>
      <p:sp>
        <p:nvSpPr>
          <p:cNvPr id="85003" name="TextBox 12"/>
          <p:cNvSpPr txBox="1">
            <a:spLocks noChangeArrowheads="1"/>
          </p:cNvSpPr>
          <p:nvPr/>
        </p:nvSpPr>
        <p:spPr bwMode="auto">
          <a:xfrm>
            <a:off x="1271588" y="5592763"/>
            <a:ext cx="328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New appliance by Check Point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1949450" y="3719513"/>
            <a:ext cx="5522913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005" name="TextBox 17"/>
          <p:cNvSpPr txBox="1">
            <a:spLocks noChangeArrowheads="1"/>
          </p:cNvSpPr>
          <p:nvPr/>
        </p:nvSpPr>
        <p:spPr bwMode="auto">
          <a:xfrm>
            <a:off x="107950" y="762000"/>
            <a:ext cx="155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% of list price</a:t>
            </a:r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5780088" y="195103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%</a:t>
            </a: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6226175" y="251936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%</a:t>
            </a:r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5738813" y="3076575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%</a:t>
            </a:r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6551613" y="4467225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%</a:t>
            </a:r>
          </a:p>
        </p:txBody>
      </p: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7585075" y="506888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%</a:t>
            </a:r>
          </a:p>
        </p:txBody>
      </p:sp>
      <p:sp>
        <p:nvSpPr>
          <p:cNvPr id="85011" name="Text Box 19"/>
          <p:cNvSpPr txBox="1">
            <a:spLocks noChangeArrowheads="1"/>
          </p:cNvSpPr>
          <p:nvPr/>
        </p:nvSpPr>
        <p:spPr bwMode="auto">
          <a:xfrm>
            <a:off x="6221413" y="56372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%</a:t>
            </a:r>
          </a:p>
        </p:txBody>
      </p:sp>
      <p:sp>
        <p:nvSpPr>
          <p:cNvPr id="85012" name="Rectangle 20"/>
          <p:cNvSpPr>
            <a:spLocks noChangeArrowheads="1"/>
          </p:cNvSpPr>
          <p:nvPr/>
        </p:nvSpPr>
        <p:spPr bwMode="auto">
          <a:xfrm>
            <a:off x="7543800" y="4997450"/>
            <a:ext cx="555625" cy="43338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/>
              <a:t>35 %</a:t>
            </a:r>
          </a:p>
        </p:txBody>
      </p:sp>
      <p:sp>
        <p:nvSpPr>
          <p:cNvPr id="85013" name="Rectangle 21"/>
          <p:cNvSpPr>
            <a:spLocks noChangeArrowheads="1"/>
          </p:cNvSpPr>
          <p:nvPr/>
        </p:nvSpPr>
        <p:spPr bwMode="auto">
          <a:xfrm rot="-1218361">
            <a:off x="231751" y="2874770"/>
            <a:ext cx="8809839" cy="103905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All new rates are lower then Nokia and Check Point, % and $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Free IPS software blade</a:t>
            </a:r>
            <a:endParaRPr lang="en-US" dirty="0"/>
          </a:p>
        </p:txBody>
      </p:sp>
      <p:pic>
        <p:nvPicPr>
          <p:cNvPr id="27651" name="Picture 4" descr="Integrated IPS Software Bla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681163"/>
            <a:ext cx="5651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ular Callout 7"/>
          <p:cNvSpPr/>
          <p:nvPr/>
        </p:nvSpPr>
        <p:spPr>
          <a:xfrm>
            <a:off x="5759450" y="1344613"/>
            <a:ext cx="3276600" cy="4673600"/>
          </a:xfrm>
          <a:prstGeom prst="wedgeRectCallout">
            <a:avLst>
              <a:gd name="adj1" fmla="val -140945"/>
              <a:gd name="adj2" fmla="val -3172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FREE FOR 1 YEAR</a:t>
            </a:r>
          </a:p>
        </p:txBody>
      </p:sp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5759450" y="2097088"/>
            <a:ext cx="32766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 typeface="Arial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New IPS engine</a:t>
            </a:r>
          </a:p>
          <a:p>
            <a:pPr marL="182563" indent="-182563">
              <a:buFont typeface="Arial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2,000 threats </a:t>
            </a:r>
          </a:p>
          <a:p>
            <a:pPr marL="182563" indent="-182563">
              <a:buFont typeface="Arial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Pre-emptive, accurate protection</a:t>
            </a:r>
          </a:p>
          <a:p>
            <a:pPr marL="182563" indent="-182563">
              <a:buFont typeface="Arial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Simple management</a:t>
            </a:r>
          </a:p>
          <a:p>
            <a:pPr marL="182563" indent="-182563">
              <a:buFont typeface="Arial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Rich monitoring tools</a:t>
            </a:r>
          </a:p>
          <a:p>
            <a:pPr marL="182563" indent="-182563">
              <a:buFont typeface="Arial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Up to 10Gbps</a:t>
            </a:r>
          </a:p>
          <a:p>
            <a:pPr marL="182563" indent="-182563">
              <a:buFont typeface="Arial" charset="0"/>
              <a:buChar char="•"/>
            </a:pPr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3" name="Oval 9"/>
          <p:cNvGrpSpPr>
            <a:grpSpLocks/>
          </p:cNvGrpSpPr>
          <p:nvPr/>
        </p:nvGrpSpPr>
        <p:grpSpPr bwMode="auto">
          <a:xfrm>
            <a:off x="5867400" y="5486400"/>
            <a:ext cx="2914650" cy="963613"/>
            <a:chOff x="3744" y="3122"/>
            <a:chExt cx="1836" cy="607"/>
          </a:xfrm>
        </p:grpSpPr>
        <p:pic>
          <p:nvPicPr>
            <p:cNvPr id="27655" name="Oval 9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44" y="3122"/>
              <a:ext cx="1836" cy="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6" name="Text Box 7"/>
            <p:cNvSpPr txBox="1">
              <a:spLocks noChangeArrowheads="1"/>
            </p:cNvSpPr>
            <p:nvPr/>
          </p:nvSpPr>
          <p:spPr bwMode="auto">
            <a:xfrm>
              <a:off x="4014" y="3214"/>
              <a:ext cx="1292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400">
                  <a:solidFill>
                    <a:schemeClr val="tx2"/>
                  </a:solidFill>
                </a:rPr>
                <a:t>$ 3,000 value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1" y="1617663"/>
            <a:ext cx="4038600" cy="4127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 </a:t>
            </a:r>
            <a:endParaRPr lang="en-US" sz="4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1617663"/>
            <a:ext cx="4191000" cy="4127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Warranty/Life Cycle      </a:t>
            </a:r>
            <a:endParaRPr lang="en-US" sz="4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728663"/>
            <a:ext cx="4967288" cy="57626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096000" cy="762000"/>
          </a:xfrm>
          <a:noFill/>
          <a:ln/>
        </p:spPr>
        <p:txBody>
          <a:bodyPr/>
          <a:lstStyle/>
          <a:p>
            <a:r>
              <a:rPr lang="en-US" smtClean="0"/>
              <a:t>Warranty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4643438" cy="4800600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b="1" smtClean="0">
                <a:solidFill>
                  <a:schemeClr val="bg1"/>
                </a:solidFill>
              </a:rPr>
              <a:t>Combine warranty for all Appliances</a:t>
            </a:r>
          </a:p>
          <a:p>
            <a:pPr>
              <a:buClr>
                <a:schemeClr val="bg1"/>
              </a:buClr>
            </a:pPr>
            <a:endParaRPr lang="en-US" b="1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b="1" smtClean="0">
                <a:solidFill>
                  <a:schemeClr val="bg1"/>
                </a:solidFill>
              </a:rPr>
              <a:t>All Appliances under support are under warranty</a:t>
            </a:r>
            <a:r>
              <a:rPr lang="he-IL" b="1" smtClean="0">
                <a:solidFill>
                  <a:schemeClr val="bg1"/>
                </a:solidFill>
              </a:rPr>
              <a:t>  </a:t>
            </a:r>
          </a:p>
          <a:p>
            <a:pPr>
              <a:buClr>
                <a:schemeClr val="bg1"/>
              </a:buClr>
            </a:pPr>
            <a:r>
              <a:rPr lang="en-US" b="1" smtClean="0">
                <a:solidFill>
                  <a:schemeClr val="bg1"/>
                </a:solidFill>
              </a:rPr>
              <a:t>No need for extended warranty payments </a:t>
            </a:r>
          </a:p>
          <a:p>
            <a:pPr>
              <a:buClr>
                <a:schemeClr val="bg1"/>
              </a:buClr>
            </a:pPr>
            <a:endParaRPr lang="he-IL" b="1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b="1" smtClean="0">
                <a:solidFill>
                  <a:schemeClr val="bg1"/>
                </a:solidFill>
              </a:rPr>
              <a:t>1 year warranty with every appliance</a:t>
            </a:r>
          </a:p>
        </p:txBody>
      </p:sp>
      <p:pic>
        <p:nvPicPr>
          <p:cNvPr id="96261" name="Picture 5" descr="Warran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31423">
            <a:off x="5549900" y="1736725"/>
            <a:ext cx="35941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81225" y="2438400"/>
            <a:ext cx="6134100" cy="3656013"/>
            <a:chOff x="1374" y="1536"/>
            <a:chExt cx="3864" cy="2303"/>
          </a:xfrm>
        </p:grpSpPr>
        <p:sp>
          <p:nvSpPr>
            <p:cNvPr id="97283" name="Line 3"/>
            <p:cNvSpPr>
              <a:spLocks noChangeShapeType="1"/>
            </p:cNvSpPr>
            <p:nvPr/>
          </p:nvSpPr>
          <p:spPr bwMode="auto">
            <a:xfrm>
              <a:off x="2294" y="1536"/>
              <a:ext cx="0" cy="230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84" name="Line 4"/>
            <p:cNvSpPr>
              <a:spLocks noChangeShapeType="1"/>
            </p:cNvSpPr>
            <p:nvPr/>
          </p:nvSpPr>
          <p:spPr bwMode="auto">
            <a:xfrm>
              <a:off x="3030" y="1536"/>
              <a:ext cx="0" cy="230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85" name="Line 5"/>
            <p:cNvSpPr>
              <a:spLocks noChangeShapeType="1"/>
            </p:cNvSpPr>
            <p:nvPr/>
          </p:nvSpPr>
          <p:spPr bwMode="auto">
            <a:xfrm>
              <a:off x="3766" y="1536"/>
              <a:ext cx="0" cy="230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86" name="Line 6"/>
            <p:cNvSpPr>
              <a:spLocks noChangeShapeType="1"/>
            </p:cNvSpPr>
            <p:nvPr/>
          </p:nvSpPr>
          <p:spPr bwMode="auto">
            <a:xfrm>
              <a:off x="4502" y="1536"/>
              <a:ext cx="0" cy="230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87" name="Line 7"/>
            <p:cNvSpPr>
              <a:spLocks noChangeShapeType="1"/>
            </p:cNvSpPr>
            <p:nvPr/>
          </p:nvSpPr>
          <p:spPr bwMode="auto">
            <a:xfrm>
              <a:off x="5238" y="1536"/>
              <a:ext cx="0" cy="230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88" name="Line 8"/>
            <p:cNvSpPr>
              <a:spLocks noChangeShapeType="1"/>
            </p:cNvSpPr>
            <p:nvPr/>
          </p:nvSpPr>
          <p:spPr bwMode="auto">
            <a:xfrm>
              <a:off x="2478" y="1536"/>
              <a:ext cx="0" cy="230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89" name="Line 9"/>
            <p:cNvSpPr>
              <a:spLocks noChangeShapeType="1"/>
            </p:cNvSpPr>
            <p:nvPr/>
          </p:nvSpPr>
          <p:spPr bwMode="auto">
            <a:xfrm>
              <a:off x="2662" y="1536"/>
              <a:ext cx="0" cy="230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0" name="Line 10"/>
            <p:cNvSpPr>
              <a:spLocks noChangeShapeType="1"/>
            </p:cNvSpPr>
            <p:nvPr/>
          </p:nvSpPr>
          <p:spPr bwMode="auto">
            <a:xfrm>
              <a:off x="2846" y="1536"/>
              <a:ext cx="0" cy="230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1" name="Line 11"/>
            <p:cNvSpPr>
              <a:spLocks noChangeShapeType="1"/>
            </p:cNvSpPr>
            <p:nvPr/>
          </p:nvSpPr>
          <p:spPr bwMode="auto">
            <a:xfrm>
              <a:off x="3214" y="1536"/>
              <a:ext cx="0" cy="230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2" name="Line 12"/>
            <p:cNvSpPr>
              <a:spLocks noChangeShapeType="1"/>
            </p:cNvSpPr>
            <p:nvPr/>
          </p:nvSpPr>
          <p:spPr bwMode="auto">
            <a:xfrm>
              <a:off x="3398" y="1536"/>
              <a:ext cx="0" cy="230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3" name="Line 13"/>
            <p:cNvSpPr>
              <a:spLocks noChangeShapeType="1"/>
            </p:cNvSpPr>
            <p:nvPr/>
          </p:nvSpPr>
          <p:spPr bwMode="auto">
            <a:xfrm>
              <a:off x="3582" y="1536"/>
              <a:ext cx="0" cy="230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4" name="Line 14"/>
            <p:cNvSpPr>
              <a:spLocks noChangeShapeType="1"/>
            </p:cNvSpPr>
            <p:nvPr/>
          </p:nvSpPr>
          <p:spPr bwMode="auto">
            <a:xfrm>
              <a:off x="3950" y="1536"/>
              <a:ext cx="0" cy="230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5" name="Line 15"/>
            <p:cNvSpPr>
              <a:spLocks noChangeShapeType="1"/>
            </p:cNvSpPr>
            <p:nvPr/>
          </p:nvSpPr>
          <p:spPr bwMode="auto">
            <a:xfrm>
              <a:off x="4134" y="1536"/>
              <a:ext cx="0" cy="230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6" name="Line 16"/>
            <p:cNvSpPr>
              <a:spLocks noChangeShapeType="1"/>
            </p:cNvSpPr>
            <p:nvPr/>
          </p:nvSpPr>
          <p:spPr bwMode="auto">
            <a:xfrm>
              <a:off x="4318" y="1536"/>
              <a:ext cx="0" cy="230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7" name="Line 17"/>
            <p:cNvSpPr>
              <a:spLocks noChangeShapeType="1"/>
            </p:cNvSpPr>
            <p:nvPr/>
          </p:nvSpPr>
          <p:spPr bwMode="auto">
            <a:xfrm>
              <a:off x="4686" y="1536"/>
              <a:ext cx="0" cy="230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8" name="Line 18"/>
            <p:cNvSpPr>
              <a:spLocks noChangeShapeType="1"/>
            </p:cNvSpPr>
            <p:nvPr/>
          </p:nvSpPr>
          <p:spPr bwMode="auto">
            <a:xfrm>
              <a:off x="4870" y="1536"/>
              <a:ext cx="0" cy="230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9" name="Line 19"/>
            <p:cNvSpPr>
              <a:spLocks noChangeShapeType="1"/>
            </p:cNvSpPr>
            <p:nvPr/>
          </p:nvSpPr>
          <p:spPr bwMode="auto">
            <a:xfrm>
              <a:off x="5054" y="1536"/>
              <a:ext cx="0" cy="230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00" name="Line 20"/>
            <p:cNvSpPr>
              <a:spLocks noChangeShapeType="1"/>
            </p:cNvSpPr>
            <p:nvPr/>
          </p:nvSpPr>
          <p:spPr bwMode="auto">
            <a:xfrm>
              <a:off x="1558" y="1536"/>
              <a:ext cx="0" cy="230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01" name="Line 21"/>
            <p:cNvSpPr>
              <a:spLocks noChangeShapeType="1"/>
            </p:cNvSpPr>
            <p:nvPr/>
          </p:nvSpPr>
          <p:spPr bwMode="auto">
            <a:xfrm>
              <a:off x="1742" y="1536"/>
              <a:ext cx="0" cy="230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02" name="Line 22"/>
            <p:cNvSpPr>
              <a:spLocks noChangeShapeType="1"/>
            </p:cNvSpPr>
            <p:nvPr/>
          </p:nvSpPr>
          <p:spPr bwMode="auto">
            <a:xfrm>
              <a:off x="1926" y="1536"/>
              <a:ext cx="0" cy="230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03" name="Line 23"/>
            <p:cNvSpPr>
              <a:spLocks noChangeShapeType="1"/>
            </p:cNvSpPr>
            <p:nvPr/>
          </p:nvSpPr>
          <p:spPr bwMode="auto">
            <a:xfrm>
              <a:off x="2110" y="1536"/>
              <a:ext cx="0" cy="230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04" name="Line 24"/>
            <p:cNvSpPr>
              <a:spLocks noChangeShapeType="1"/>
            </p:cNvSpPr>
            <p:nvPr/>
          </p:nvSpPr>
          <p:spPr bwMode="auto">
            <a:xfrm>
              <a:off x="1374" y="1536"/>
              <a:ext cx="0" cy="230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305" name="Line 25"/>
          <p:cNvSpPr>
            <a:spLocks noChangeShapeType="1"/>
          </p:cNvSpPr>
          <p:nvPr/>
        </p:nvSpPr>
        <p:spPr bwMode="auto">
          <a:xfrm rot="10800000">
            <a:off x="5981700" y="1611313"/>
            <a:ext cx="0" cy="469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06" name="Line 26"/>
          <p:cNvSpPr>
            <a:spLocks noChangeShapeType="1"/>
          </p:cNvSpPr>
          <p:nvPr/>
        </p:nvSpPr>
        <p:spPr bwMode="auto">
          <a:xfrm rot="10800000">
            <a:off x="4813300" y="1700213"/>
            <a:ext cx="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07" name="Line 27"/>
          <p:cNvSpPr>
            <a:spLocks noChangeShapeType="1"/>
          </p:cNvSpPr>
          <p:nvPr/>
        </p:nvSpPr>
        <p:spPr bwMode="auto">
          <a:xfrm rot="10800000">
            <a:off x="3644900" y="1701800"/>
            <a:ext cx="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08" name="Line 28"/>
          <p:cNvSpPr>
            <a:spLocks noChangeShapeType="1"/>
          </p:cNvSpPr>
          <p:nvPr/>
        </p:nvSpPr>
        <p:spPr bwMode="auto">
          <a:xfrm rot="10800000">
            <a:off x="2476500" y="1143000"/>
            <a:ext cx="0" cy="939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09" name="Line 29"/>
          <p:cNvSpPr>
            <a:spLocks noChangeShapeType="1"/>
          </p:cNvSpPr>
          <p:nvPr/>
        </p:nvSpPr>
        <p:spPr bwMode="auto">
          <a:xfrm rot="10800000">
            <a:off x="5689600" y="1897063"/>
            <a:ext cx="0" cy="1825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0" name="Line 30"/>
          <p:cNvSpPr>
            <a:spLocks noChangeShapeType="1"/>
          </p:cNvSpPr>
          <p:nvPr/>
        </p:nvSpPr>
        <p:spPr bwMode="auto">
          <a:xfrm rot="10800000">
            <a:off x="5397500" y="1897063"/>
            <a:ext cx="0" cy="1825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1" name="Line 31"/>
          <p:cNvSpPr>
            <a:spLocks noChangeShapeType="1"/>
          </p:cNvSpPr>
          <p:nvPr/>
        </p:nvSpPr>
        <p:spPr bwMode="auto">
          <a:xfrm rot="10800000">
            <a:off x="5105400" y="1897063"/>
            <a:ext cx="0" cy="1825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 rot="10800000">
            <a:off x="4521200" y="1897063"/>
            <a:ext cx="0" cy="1825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 rot="10800000">
            <a:off x="4229100" y="1898650"/>
            <a:ext cx="0" cy="18256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4" name="Line 34"/>
          <p:cNvSpPr>
            <a:spLocks noChangeShapeType="1"/>
          </p:cNvSpPr>
          <p:nvPr/>
        </p:nvSpPr>
        <p:spPr bwMode="auto">
          <a:xfrm rot="10800000">
            <a:off x="3937000" y="1898650"/>
            <a:ext cx="0" cy="18256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5" name="Line 35"/>
          <p:cNvSpPr>
            <a:spLocks noChangeShapeType="1"/>
          </p:cNvSpPr>
          <p:nvPr/>
        </p:nvSpPr>
        <p:spPr bwMode="auto">
          <a:xfrm rot="10800000">
            <a:off x="3352800" y="1898650"/>
            <a:ext cx="0" cy="18256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 rot="10800000">
            <a:off x="3060700" y="1898650"/>
            <a:ext cx="0" cy="18256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7" name="Line 37"/>
          <p:cNvSpPr>
            <a:spLocks noChangeShapeType="1"/>
          </p:cNvSpPr>
          <p:nvPr/>
        </p:nvSpPr>
        <p:spPr bwMode="auto">
          <a:xfrm rot="10800000">
            <a:off x="2768600" y="1898650"/>
            <a:ext cx="0" cy="18256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8" name="Line 38"/>
          <p:cNvSpPr>
            <a:spLocks noChangeShapeType="1"/>
          </p:cNvSpPr>
          <p:nvPr/>
        </p:nvSpPr>
        <p:spPr bwMode="auto">
          <a:xfrm rot="10800000">
            <a:off x="2184400" y="1752600"/>
            <a:ext cx="0" cy="3286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9" name="Line 39"/>
          <p:cNvSpPr>
            <a:spLocks noChangeShapeType="1"/>
          </p:cNvSpPr>
          <p:nvPr/>
        </p:nvSpPr>
        <p:spPr bwMode="auto">
          <a:xfrm rot="10800000">
            <a:off x="7150100" y="1700213"/>
            <a:ext cx="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20" name="Line 40"/>
          <p:cNvSpPr>
            <a:spLocks noChangeShapeType="1"/>
          </p:cNvSpPr>
          <p:nvPr/>
        </p:nvSpPr>
        <p:spPr bwMode="auto">
          <a:xfrm rot="10800000">
            <a:off x="6858000" y="1897063"/>
            <a:ext cx="0" cy="1825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21" name="Line 41"/>
          <p:cNvSpPr>
            <a:spLocks noChangeShapeType="1"/>
          </p:cNvSpPr>
          <p:nvPr/>
        </p:nvSpPr>
        <p:spPr bwMode="auto">
          <a:xfrm rot="10800000">
            <a:off x="6565900" y="1897063"/>
            <a:ext cx="0" cy="1825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22" name="Line 42"/>
          <p:cNvSpPr>
            <a:spLocks noChangeShapeType="1"/>
          </p:cNvSpPr>
          <p:nvPr/>
        </p:nvSpPr>
        <p:spPr bwMode="auto">
          <a:xfrm rot="10800000">
            <a:off x="6273800" y="1897063"/>
            <a:ext cx="0" cy="1825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23" name="Line 43"/>
          <p:cNvSpPr>
            <a:spLocks noChangeShapeType="1"/>
          </p:cNvSpPr>
          <p:nvPr/>
        </p:nvSpPr>
        <p:spPr bwMode="auto">
          <a:xfrm rot="10800000">
            <a:off x="8316913" y="1570038"/>
            <a:ext cx="0" cy="5111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24" name="Line 44"/>
          <p:cNvSpPr>
            <a:spLocks noChangeShapeType="1"/>
          </p:cNvSpPr>
          <p:nvPr/>
        </p:nvSpPr>
        <p:spPr bwMode="auto">
          <a:xfrm rot="10800000">
            <a:off x="8026400" y="1897063"/>
            <a:ext cx="0" cy="1825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25" name="Line 45"/>
          <p:cNvSpPr>
            <a:spLocks noChangeShapeType="1"/>
          </p:cNvSpPr>
          <p:nvPr/>
        </p:nvSpPr>
        <p:spPr bwMode="auto">
          <a:xfrm rot="10800000">
            <a:off x="7734300" y="1897063"/>
            <a:ext cx="0" cy="1825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26" name="Line 46"/>
          <p:cNvSpPr>
            <a:spLocks noChangeShapeType="1"/>
          </p:cNvSpPr>
          <p:nvPr/>
        </p:nvSpPr>
        <p:spPr bwMode="auto">
          <a:xfrm rot="10800000">
            <a:off x="7442200" y="1897063"/>
            <a:ext cx="0" cy="1825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27" name="AutoShape 47"/>
          <p:cNvSpPr>
            <a:spLocks noChangeArrowheads="1"/>
          </p:cNvSpPr>
          <p:nvPr/>
        </p:nvSpPr>
        <p:spPr bwMode="auto">
          <a:xfrm>
            <a:off x="609600" y="1993900"/>
            <a:ext cx="8229600" cy="533400"/>
          </a:xfrm>
          <a:prstGeom prst="homePlate">
            <a:avLst>
              <a:gd name="adj" fmla="val 47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Years</a:t>
            </a:r>
          </a:p>
        </p:txBody>
      </p:sp>
      <p:sp>
        <p:nvSpPr>
          <p:cNvPr id="97328" name="Text Box 48"/>
          <p:cNvSpPr txBox="1">
            <a:spLocks noChangeArrowheads="1"/>
          </p:cNvSpPr>
          <p:nvPr/>
        </p:nvSpPr>
        <p:spPr bwMode="auto">
          <a:xfrm rot="5400000">
            <a:off x="-140494" y="2047082"/>
            <a:ext cx="849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/>
              <a:t>Appliance</a:t>
            </a:r>
            <a:br>
              <a:rPr lang="en-US" sz="1200"/>
            </a:br>
            <a:r>
              <a:rPr lang="en-US" sz="1200"/>
              <a:t>Launch</a:t>
            </a:r>
          </a:p>
        </p:txBody>
      </p:sp>
      <p:sp>
        <p:nvSpPr>
          <p:cNvPr id="97329" name="Text Box 49"/>
          <p:cNvSpPr txBox="1">
            <a:spLocks noChangeArrowheads="1"/>
          </p:cNvSpPr>
          <p:nvPr/>
        </p:nvSpPr>
        <p:spPr bwMode="auto">
          <a:xfrm>
            <a:off x="293688" y="1295400"/>
            <a:ext cx="3182937" cy="439738"/>
          </a:xfrm>
          <a:prstGeom prst="rect">
            <a:avLst/>
          </a:prstGeom>
          <a:solidFill>
            <a:schemeClr val="bg1">
              <a:alpha val="80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/>
              <a:t>New replacment appliances  Announcement</a:t>
            </a:r>
            <a:br>
              <a:rPr lang="en-US" sz="1200"/>
            </a:br>
            <a:r>
              <a:rPr lang="en-US" sz="900"/>
              <a:t>(3 months before End of Sale)</a:t>
            </a:r>
          </a:p>
        </p:txBody>
      </p:sp>
      <p:sp>
        <p:nvSpPr>
          <p:cNvPr id="97330" name="Text Box 50"/>
          <p:cNvSpPr txBox="1">
            <a:spLocks noChangeArrowheads="1"/>
          </p:cNvSpPr>
          <p:nvPr/>
        </p:nvSpPr>
        <p:spPr bwMode="auto">
          <a:xfrm>
            <a:off x="2324100" y="20828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97331" name="Text Box 51"/>
          <p:cNvSpPr txBox="1">
            <a:spLocks noChangeArrowheads="1"/>
          </p:cNvSpPr>
          <p:nvPr/>
        </p:nvSpPr>
        <p:spPr bwMode="auto">
          <a:xfrm>
            <a:off x="3492500" y="20828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7332" name="Text Box 52"/>
          <p:cNvSpPr txBox="1">
            <a:spLocks noChangeArrowheads="1"/>
          </p:cNvSpPr>
          <p:nvPr/>
        </p:nvSpPr>
        <p:spPr bwMode="auto">
          <a:xfrm>
            <a:off x="4660900" y="20828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7333" name="Text Box 53"/>
          <p:cNvSpPr txBox="1">
            <a:spLocks noChangeArrowheads="1"/>
          </p:cNvSpPr>
          <p:nvPr/>
        </p:nvSpPr>
        <p:spPr bwMode="auto">
          <a:xfrm>
            <a:off x="5829300" y="20828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7334" name="Text Box 54"/>
          <p:cNvSpPr txBox="1">
            <a:spLocks noChangeArrowheads="1"/>
          </p:cNvSpPr>
          <p:nvPr/>
        </p:nvSpPr>
        <p:spPr bwMode="auto">
          <a:xfrm>
            <a:off x="6997700" y="20828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7335" name="Text Box 55"/>
          <p:cNvSpPr txBox="1">
            <a:spLocks noChangeArrowheads="1"/>
          </p:cNvSpPr>
          <p:nvPr/>
        </p:nvSpPr>
        <p:spPr bwMode="auto">
          <a:xfrm>
            <a:off x="8166100" y="20828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7336" name="Text Box 56"/>
          <p:cNvSpPr txBox="1">
            <a:spLocks noChangeArrowheads="1"/>
          </p:cNvSpPr>
          <p:nvPr/>
        </p:nvSpPr>
        <p:spPr bwMode="auto">
          <a:xfrm>
            <a:off x="539750" y="855663"/>
            <a:ext cx="4265613" cy="3651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replacment appliance announcement</a:t>
            </a:r>
          </a:p>
        </p:txBody>
      </p:sp>
      <p:sp>
        <p:nvSpPr>
          <p:cNvPr id="97337" name="Text Box 57"/>
          <p:cNvSpPr txBox="1">
            <a:spLocks noChangeArrowheads="1"/>
          </p:cNvSpPr>
          <p:nvPr/>
        </p:nvSpPr>
        <p:spPr bwMode="auto">
          <a:xfrm>
            <a:off x="4927600" y="1295400"/>
            <a:ext cx="2078038" cy="3032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End of Engineering Support</a:t>
            </a:r>
          </a:p>
        </p:txBody>
      </p:sp>
      <p:sp>
        <p:nvSpPr>
          <p:cNvPr id="97338" name="Text Box 58"/>
          <p:cNvSpPr txBox="1">
            <a:spLocks noChangeArrowheads="1"/>
          </p:cNvSpPr>
          <p:nvPr/>
        </p:nvSpPr>
        <p:spPr bwMode="auto">
          <a:xfrm>
            <a:off x="7697788" y="1295400"/>
            <a:ext cx="1227137" cy="3032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End of Support</a:t>
            </a:r>
          </a:p>
        </p:txBody>
      </p:sp>
      <p:sp>
        <p:nvSpPr>
          <p:cNvPr id="97339" name="AutoShape 59"/>
          <p:cNvSpPr>
            <a:spLocks noChangeArrowheads="1"/>
          </p:cNvSpPr>
          <p:nvPr/>
        </p:nvSpPr>
        <p:spPr bwMode="auto">
          <a:xfrm>
            <a:off x="609600" y="5105400"/>
            <a:ext cx="7697788" cy="914400"/>
          </a:xfrm>
          <a:prstGeom prst="homePlate">
            <a:avLst>
              <a:gd name="adj" fmla="val 25645"/>
            </a:avLst>
          </a:prstGeom>
          <a:gradFill rotWithShape="1">
            <a:gsLst>
              <a:gs pos="0">
                <a:schemeClr val="folHlink">
                  <a:gamma/>
                  <a:tint val="50980"/>
                  <a:invGamma/>
                  <a:alpha val="70000"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rgbClr val="4D4D4D"/>
                </a:solidFill>
              </a:rPr>
              <a:t>Hardware</a:t>
            </a:r>
          </a:p>
        </p:txBody>
      </p:sp>
      <p:sp>
        <p:nvSpPr>
          <p:cNvPr id="97340" name="AutoShape 60"/>
          <p:cNvSpPr>
            <a:spLocks noChangeArrowheads="1"/>
          </p:cNvSpPr>
          <p:nvPr/>
        </p:nvSpPr>
        <p:spPr bwMode="auto">
          <a:xfrm>
            <a:off x="5562600" y="3932238"/>
            <a:ext cx="2744788" cy="914400"/>
          </a:xfrm>
          <a:prstGeom prst="homePlate">
            <a:avLst>
              <a:gd name="adj" fmla="val 25515"/>
            </a:avLst>
          </a:prstGeom>
          <a:gradFill rotWithShape="1">
            <a:gsLst>
              <a:gs pos="0">
                <a:schemeClr val="folHlink">
                  <a:gamma/>
                  <a:tint val="50980"/>
                  <a:invGamma/>
                  <a:alpha val="70000"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4D4D4D"/>
              </a:solidFill>
            </a:endParaRPr>
          </a:p>
        </p:txBody>
      </p:sp>
      <p:sp>
        <p:nvSpPr>
          <p:cNvPr id="97341" name="AutoShape 61"/>
          <p:cNvSpPr>
            <a:spLocks noChangeArrowheads="1"/>
          </p:cNvSpPr>
          <p:nvPr/>
        </p:nvSpPr>
        <p:spPr bwMode="auto">
          <a:xfrm>
            <a:off x="609600" y="2667000"/>
            <a:ext cx="7697788" cy="914400"/>
          </a:xfrm>
          <a:prstGeom prst="homePlate">
            <a:avLst>
              <a:gd name="adj" fmla="val 25645"/>
            </a:avLst>
          </a:prstGeom>
          <a:gradFill rotWithShape="1">
            <a:gsLst>
              <a:gs pos="0">
                <a:schemeClr val="folHlink">
                  <a:gamma/>
                  <a:tint val="50980"/>
                  <a:invGamma/>
                  <a:alpha val="70000"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rgbClr val="4D4D4D"/>
                </a:solidFill>
              </a:rPr>
              <a:t>Technical</a:t>
            </a:r>
            <a:br>
              <a:rPr lang="en-US">
                <a:solidFill>
                  <a:srgbClr val="4D4D4D"/>
                </a:solidFill>
              </a:rPr>
            </a:br>
            <a:r>
              <a:rPr lang="en-US">
                <a:solidFill>
                  <a:srgbClr val="4D4D4D"/>
                </a:solidFill>
              </a:rPr>
              <a:t>Assistance</a:t>
            </a:r>
            <a:br>
              <a:rPr lang="en-US">
                <a:solidFill>
                  <a:srgbClr val="4D4D4D"/>
                </a:solidFill>
              </a:rPr>
            </a:br>
            <a:r>
              <a:rPr lang="en-US">
                <a:solidFill>
                  <a:srgbClr val="4D4D4D"/>
                </a:solidFill>
              </a:rPr>
              <a:t>Center (TAC)</a:t>
            </a:r>
          </a:p>
        </p:txBody>
      </p:sp>
      <p:sp>
        <p:nvSpPr>
          <p:cNvPr id="97342" name="Text Box 62"/>
          <p:cNvSpPr txBox="1">
            <a:spLocks noChangeArrowheads="1"/>
          </p:cNvSpPr>
          <p:nvPr/>
        </p:nvSpPr>
        <p:spPr bwMode="auto">
          <a:xfrm>
            <a:off x="2749550" y="5375275"/>
            <a:ext cx="412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RMA for same or comparable part/ unit</a:t>
            </a:r>
          </a:p>
        </p:txBody>
      </p:sp>
      <p:sp>
        <p:nvSpPr>
          <p:cNvPr id="97343" name="Text Box 63"/>
          <p:cNvSpPr txBox="1">
            <a:spLocks noChangeArrowheads="1"/>
          </p:cNvSpPr>
          <p:nvPr/>
        </p:nvSpPr>
        <p:spPr bwMode="auto">
          <a:xfrm>
            <a:off x="3852863" y="2960688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Full TAC support</a:t>
            </a:r>
          </a:p>
        </p:txBody>
      </p:sp>
      <p:sp>
        <p:nvSpPr>
          <p:cNvPr id="97344" name="AutoShape 64"/>
          <p:cNvSpPr>
            <a:spLocks noChangeArrowheads="1"/>
          </p:cNvSpPr>
          <p:nvPr/>
        </p:nvSpPr>
        <p:spPr bwMode="auto">
          <a:xfrm>
            <a:off x="3352800" y="3932238"/>
            <a:ext cx="2633663" cy="914400"/>
          </a:xfrm>
          <a:prstGeom prst="homePlate">
            <a:avLst>
              <a:gd name="adj" fmla="val 30029"/>
            </a:avLst>
          </a:prstGeom>
          <a:gradFill rotWithShape="1">
            <a:gsLst>
              <a:gs pos="0">
                <a:schemeClr val="folHlink">
                  <a:gamma/>
                  <a:tint val="50980"/>
                  <a:invGamma/>
                  <a:alpha val="70000"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4D4D4D"/>
              </a:solidFill>
            </a:endParaRPr>
          </a:p>
        </p:txBody>
      </p:sp>
      <p:sp>
        <p:nvSpPr>
          <p:cNvPr id="97345" name="AutoShape 65"/>
          <p:cNvSpPr>
            <a:spLocks noChangeArrowheads="1"/>
          </p:cNvSpPr>
          <p:nvPr/>
        </p:nvSpPr>
        <p:spPr bwMode="auto">
          <a:xfrm>
            <a:off x="609600" y="3932238"/>
            <a:ext cx="3048000" cy="914400"/>
          </a:xfrm>
          <a:prstGeom prst="homePlate">
            <a:avLst>
              <a:gd name="adj" fmla="val 28812"/>
            </a:avLst>
          </a:prstGeom>
          <a:gradFill rotWithShape="1">
            <a:gsLst>
              <a:gs pos="0">
                <a:schemeClr val="folHlink">
                  <a:gamma/>
                  <a:tint val="50980"/>
                  <a:invGamma/>
                  <a:alpha val="70000"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rgbClr val="4D4D4D"/>
                </a:solidFill>
              </a:rPr>
              <a:t>Software/</a:t>
            </a:r>
            <a:br>
              <a:rPr lang="en-US">
                <a:solidFill>
                  <a:srgbClr val="4D4D4D"/>
                </a:solidFill>
              </a:rPr>
            </a:br>
            <a:r>
              <a:rPr lang="en-US">
                <a:solidFill>
                  <a:srgbClr val="4D4D4D"/>
                </a:solidFill>
              </a:rPr>
              <a:t>Operating</a:t>
            </a:r>
            <a:br>
              <a:rPr lang="en-US">
                <a:solidFill>
                  <a:srgbClr val="4D4D4D"/>
                </a:solidFill>
              </a:rPr>
            </a:br>
            <a:r>
              <a:rPr lang="en-US">
                <a:solidFill>
                  <a:srgbClr val="4D4D4D"/>
                </a:solidFill>
              </a:rPr>
              <a:t>System</a:t>
            </a:r>
          </a:p>
        </p:txBody>
      </p:sp>
      <p:sp>
        <p:nvSpPr>
          <p:cNvPr id="97346" name="Text Box 66"/>
          <p:cNvSpPr txBox="1">
            <a:spLocks noChangeArrowheads="1"/>
          </p:cNvSpPr>
          <p:nvPr/>
        </p:nvSpPr>
        <p:spPr bwMode="auto">
          <a:xfrm>
            <a:off x="1981200" y="3971925"/>
            <a:ext cx="15065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/>
              <a:t>Latest version </a:t>
            </a:r>
            <a:br>
              <a:rPr lang="en-US" sz="1600"/>
            </a:br>
            <a:r>
              <a:rPr lang="en-US" sz="1600"/>
              <a:t>of software </a:t>
            </a:r>
            <a:br>
              <a:rPr lang="en-US" sz="1600"/>
            </a:br>
            <a:r>
              <a:rPr lang="en-US" sz="1600"/>
              <a:t>fully supported</a:t>
            </a:r>
          </a:p>
        </p:txBody>
      </p:sp>
      <p:sp>
        <p:nvSpPr>
          <p:cNvPr id="97347" name="Text Box 67"/>
          <p:cNvSpPr txBox="1">
            <a:spLocks noChangeArrowheads="1"/>
          </p:cNvSpPr>
          <p:nvPr/>
        </p:nvSpPr>
        <p:spPr bwMode="auto">
          <a:xfrm>
            <a:off x="4014788" y="3970338"/>
            <a:ext cx="14033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/>
              <a:t>Maintenance </a:t>
            </a:r>
            <a:br>
              <a:rPr lang="en-US" sz="1600"/>
            </a:br>
            <a:r>
              <a:rPr lang="en-US" sz="1600"/>
              <a:t>releases/</a:t>
            </a:r>
            <a:br>
              <a:rPr lang="en-US" sz="1600"/>
            </a:br>
            <a:r>
              <a:rPr lang="en-US" sz="1600"/>
              <a:t>bug fixes*</a:t>
            </a:r>
          </a:p>
        </p:txBody>
      </p:sp>
      <p:sp>
        <p:nvSpPr>
          <p:cNvPr id="97348" name="Text Box 68"/>
          <p:cNvSpPr txBox="1">
            <a:spLocks noChangeArrowheads="1"/>
          </p:cNvSpPr>
          <p:nvPr/>
        </p:nvSpPr>
        <p:spPr bwMode="auto">
          <a:xfrm>
            <a:off x="6111875" y="4198938"/>
            <a:ext cx="192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Fixes/upgrades**</a:t>
            </a:r>
          </a:p>
        </p:txBody>
      </p:sp>
      <p:sp>
        <p:nvSpPr>
          <p:cNvPr id="97349" name="Text Box 69"/>
          <p:cNvSpPr txBox="1">
            <a:spLocks noChangeArrowheads="1"/>
          </p:cNvSpPr>
          <p:nvPr/>
        </p:nvSpPr>
        <p:spPr bwMode="auto">
          <a:xfrm>
            <a:off x="5257800" y="6105525"/>
            <a:ext cx="31242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*Fixes may require software upgrades</a:t>
            </a:r>
          </a:p>
          <a:p>
            <a:pPr>
              <a:spcBef>
                <a:spcPct val="50000"/>
              </a:spcBef>
            </a:pPr>
            <a:r>
              <a:rPr lang="en-US" sz="900"/>
              <a:t>**New software releases may require a hardware upgrade</a:t>
            </a:r>
          </a:p>
        </p:txBody>
      </p:sp>
      <p:sp>
        <p:nvSpPr>
          <p:cNvPr id="97350" name="Text Box 70"/>
          <p:cNvSpPr txBox="1">
            <a:spLocks noChangeArrowheads="1"/>
          </p:cNvSpPr>
          <p:nvPr/>
        </p:nvSpPr>
        <p:spPr bwMode="auto">
          <a:xfrm>
            <a:off x="512763" y="58738"/>
            <a:ext cx="4833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Appliance Life cycle policy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Z:\Graphics\Ying Yang but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271588"/>
            <a:ext cx="4818063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TextBox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638" y="1560513"/>
            <a:ext cx="4090987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Value for partners and customers</a:t>
            </a:r>
            <a:endParaRPr lang="en-US" dirty="0"/>
          </a:p>
        </p:txBody>
      </p:sp>
      <p:pic>
        <p:nvPicPr>
          <p:cNvPr id="48133" name="TextBox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088" y="1609725"/>
            <a:ext cx="4084637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Box 7"/>
          <p:cNvSpPr txBox="1">
            <a:spLocks noChangeArrowheads="1"/>
          </p:cNvSpPr>
          <p:nvPr/>
        </p:nvSpPr>
        <p:spPr bwMode="auto">
          <a:xfrm>
            <a:off x="5083175" y="2403475"/>
            <a:ext cx="395287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ONE</a:t>
            </a:r>
            <a:r>
              <a:rPr lang="en-US" sz="2000"/>
              <a:t> QUALITY APPLIANCE</a:t>
            </a:r>
          </a:p>
          <a:p>
            <a:r>
              <a:rPr lang="en-US" sz="2000" b="1">
                <a:solidFill>
                  <a:schemeClr val="tx2"/>
                </a:solidFill>
              </a:rPr>
              <a:t>ONE</a:t>
            </a:r>
            <a:r>
              <a:rPr lang="en-US" sz="2000"/>
              <a:t> SECURITY SOLUTION</a:t>
            </a:r>
          </a:p>
          <a:p>
            <a:endParaRPr lang="en-US" sz="2000"/>
          </a:p>
          <a:p>
            <a:r>
              <a:rPr lang="en-US" sz="2000"/>
              <a:t>EXTENDED GLOBAL 24/7</a:t>
            </a:r>
            <a:br>
              <a:rPr lang="en-US" sz="2000"/>
            </a:br>
            <a:r>
              <a:rPr lang="en-US" sz="2000" b="1">
                <a:solidFill>
                  <a:schemeClr val="tx2"/>
                </a:solidFill>
              </a:rPr>
              <a:t>SUPPORT</a:t>
            </a:r>
            <a:r>
              <a:rPr lang="en-US" sz="2000"/>
              <a:t> INFRASTRUCTURE</a:t>
            </a:r>
          </a:p>
          <a:p>
            <a:endParaRPr lang="en-US" sz="2000"/>
          </a:p>
          <a:p>
            <a:r>
              <a:rPr lang="en-US" sz="2000"/>
              <a:t>LOWER </a:t>
            </a:r>
            <a:r>
              <a:rPr lang="en-US" sz="2000" b="1">
                <a:solidFill>
                  <a:schemeClr val="tx2"/>
                </a:solidFill>
              </a:rPr>
              <a:t>TCO</a:t>
            </a:r>
            <a:r>
              <a:rPr lang="en-US" sz="2000"/>
              <a:t> TO CUSTOMERS</a:t>
            </a:r>
          </a:p>
          <a:p>
            <a:r>
              <a:rPr lang="en-US" sz="2000"/>
              <a:t>MORE </a:t>
            </a:r>
            <a:r>
              <a:rPr lang="en-US" sz="2000" b="1">
                <a:solidFill>
                  <a:schemeClr val="tx2"/>
                </a:solidFill>
              </a:rPr>
              <a:t>VALUE</a:t>
            </a:r>
            <a:r>
              <a:rPr lang="en-US" sz="2000"/>
              <a:t> TO PARTNERS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Q &amp; A</a:t>
            </a:r>
          </a:p>
        </p:txBody>
      </p:sp>
      <p:pic>
        <p:nvPicPr>
          <p:cNvPr id="29699" name="Picture 5" descr="C:\Documents and Settings\dave.CORP\My Documents\My Pictures\j0315598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887413"/>
            <a:ext cx="7772400" cy="5437187"/>
          </a:xfrm>
          <a:ln w="25400" cap="flat">
            <a:solidFill>
              <a:schemeClr val="tx2">
                <a:lumMod val="75000"/>
                <a:alpha val="99000"/>
              </a:schemeClr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3313" y="1617663"/>
            <a:ext cx="3468687" cy="4127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Appliances</a:t>
            </a:r>
          </a:p>
          <a:p>
            <a:pPr algn="ctr">
              <a:defRPr/>
            </a:pPr>
            <a:r>
              <a:rPr 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Concept &amp;Products </a:t>
            </a:r>
            <a:endParaRPr lang="en-US" sz="4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1617663"/>
            <a:ext cx="3468688" cy="4127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 Security Appliances developed, manufactured and supported by Check Point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effectLst>
            <a:outerShdw dist="17961" dir="2700000" algn="ctr" rotWithShape="0">
              <a:srgbClr val="1D3A75"/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smtClean="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50888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11"/>
          <p:cNvSpPr>
            <a:spLocks noChangeArrowheads="1"/>
          </p:cNvSpPr>
          <p:nvPr/>
        </p:nvSpPr>
        <p:spPr bwMode="auto">
          <a:xfrm>
            <a:off x="0" y="4495800"/>
            <a:ext cx="9144000" cy="1828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6553200" cy="762000"/>
          </a:xfrm>
          <a:noFill/>
        </p:spPr>
        <p:txBody>
          <a:bodyPr/>
          <a:lstStyle/>
          <a:p>
            <a:r>
              <a:rPr lang="en-US" sz="2100" dirty="0"/>
              <a:t>The Check Point Expanded Appliance Ecosystem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4648200"/>
            <a:ext cx="8686800" cy="1552575"/>
          </a:xfrm>
        </p:spPr>
        <p:txBody>
          <a:bodyPr anchor="ctr"/>
          <a:lstStyle/>
          <a:p>
            <a:r>
              <a:rPr lang="en-US" sz="2200"/>
              <a:t>Powerful hardware platforms</a:t>
            </a:r>
          </a:p>
          <a:p>
            <a:r>
              <a:rPr lang="en-US" sz="2200"/>
              <a:t>Flexible Software Blade architecture</a:t>
            </a:r>
          </a:p>
          <a:p>
            <a:r>
              <a:rPr lang="en-US" sz="2200"/>
              <a:t>Expanded lines of turnkey solutions that scale as you grow your business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119063" y="1077913"/>
            <a:ext cx="3048000" cy="1676400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Text Box 10"/>
          <p:cNvSpPr txBox="1">
            <a:spLocks noChangeArrowheads="1"/>
          </p:cNvSpPr>
          <p:nvPr/>
        </p:nvSpPr>
        <p:spPr bwMode="auto">
          <a:xfrm>
            <a:off x="152400" y="1066800"/>
            <a:ext cx="298767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1D3A75"/>
              </a:buClr>
              <a:buFont typeface="Wingdings" pitchFamily="2" charset="2"/>
              <a:buNone/>
            </a:pPr>
            <a:r>
              <a:rPr lang="en-US" sz="2600"/>
              <a:t>Check Point offers a turnkey appliance for every business need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>
            <a:spLocks noChangeAspect="1"/>
          </p:cNvSpPr>
          <p:nvPr/>
        </p:nvSpPr>
        <p:spPr>
          <a:xfrm>
            <a:off x="2879725" y="1052513"/>
            <a:ext cx="1463675" cy="17224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42"/>
          <p:cNvSpPr>
            <a:spLocks noChangeAspect="1"/>
          </p:cNvSpPr>
          <p:nvPr/>
        </p:nvSpPr>
        <p:spPr>
          <a:xfrm>
            <a:off x="1382713" y="1052513"/>
            <a:ext cx="1368425" cy="17224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>
            <a:spLocks noChangeAspect="1"/>
          </p:cNvSpPr>
          <p:nvPr/>
        </p:nvSpPr>
        <p:spPr>
          <a:xfrm>
            <a:off x="4400550" y="1052513"/>
            <a:ext cx="1366838" cy="1722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>
            <a:spLocks noChangeAspect="1"/>
          </p:cNvSpPr>
          <p:nvPr/>
        </p:nvSpPr>
        <p:spPr>
          <a:xfrm>
            <a:off x="5903913" y="1052513"/>
            <a:ext cx="1368425" cy="1722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>
            <a:spLocks noChangeAspect="1"/>
          </p:cNvSpPr>
          <p:nvPr/>
        </p:nvSpPr>
        <p:spPr>
          <a:xfrm>
            <a:off x="7415213" y="1052513"/>
            <a:ext cx="1368425" cy="1722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107950" y="0"/>
            <a:ext cx="7640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1D3A75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600" b="1" kern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menu of gateway options</a:t>
            </a:r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-144463" y="3009900"/>
            <a:ext cx="1368426" cy="1368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Software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blades</a:t>
            </a: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1366838" y="3009900"/>
            <a:ext cx="1368425" cy="13684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2879725" y="3009900"/>
            <a:ext cx="1368425" cy="13684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391025" y="3009900"/>
            <a:ext cx="1368425" cy="2974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5903913" y="3009900"/>
            <a:ext cx="1368425" cy="2974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7415213" y="3009900"/>
            <a:ext cx="1368425" cy="2974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-136525" y="4616450"/>
            <a:ext cx="1368425" cy="1368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Hardware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platform</a:t>
            </a: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1376363" y="4616450"/>
            <a:ext cx="1366837" cy="1368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003366"/>
                </a:solidFill>
                <a:latin typeface="Arial" charset="0"/>
                <a:cs typeface="Arial" charset="0"/>
              </a:rPr>
              <a:t>Open Choice</a:t>
            </a: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2887663" y="4616450"/>
            <a:ext cx="1368425" cy="1368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003366"/>
                </a:solidFill>
                <a:latin typeface="Arial" charset="0"/>
                <a:cs typeface="Arial" charset="0"/>
              </a:rPr>
              <a:t>Open Choice </a:t>
            </a:r>
          </a:p>
        </p:txBody>
      </p:sp>
      <p:grpSp>
        <p:nvGrpSpPr>
          <p:cNvPr id="12" name="Group 21"/>
          <p:cNvGrpSpPr/>
          <p:nvPr/>
        </p:nvGrpSpPr>
        <p:grpSpPr>
          <a:xfrm>
            <a:off x="1470111" y="3110130"/>
            <a:ext cx="1162894" cy="1168416"/>
            <a:chOff x="1722524" y="1785915"/>
            <a:chExt cx="1162893" cy="1168416"/>
          </a:xfrm>
          <a:solidFill>
            <a:srgbClr val="1D3A75"/>
          </a:solidFill>
        </p:grpSpPr>
        <p:sp>
          <p:nvSpPr>
            <p:cNvPr id="15" name="Rectangle 14"/>
            <p:cNvSpPr/>
            <p:nvPr/>
          </p:nvSpPr>
          <p:spPr>
            <a:xfrm>
              <a:off x="1722524" y="1785915"/>
              <a:ext cx="1162893" cy="1460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22524" y="1956309"/>
              <a:ext cx="1162893" cy="1460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22524" y="2126703"/>
              <a:ext cx="1162893" cy="1460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22524" y="2297097"/>
              <a:ext cx="1162893" cy="1460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22524" y="2467491"/>
              <a:ext cx="1162893" cy="1460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22524" y="2637885"/>
              <a:ext cx="1162893" cy="1460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22524" y="2808279"/>
              <a:ext cx="1162893" cy="1460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5618" name="TextBox 22"/>
          <p:cNvSpPr txBox="1">
            <a:spLocks noChangeArrowheads="1"/>
          </p:cNvSpPr>
          <p:nvPr/>
        </p:nvSpPr>
        <p:spPr bwMode="auto">
          <a:xfrm>
            <a:off x="1295400" y="1066800"/>
            <a:ext cx="14959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Custom</a:t>
            </a:r>
            <a:br>
              <a:rPr lang="en-US" sz="1600" dirty="0"/>
            </a:br>
            <a:r>
              <a:rPr lang="en-US" sz="1600" dirty="0"/>
              <a:t>blade</a:t>
            </a:r>
            <a:br>
              <a:rPr lang="en-US" sz="1600" dirty="0"/>
            </a:br>
            <a:r>
              <a:rPr lang="en-US" sz="1600" dirty="0"/>
              <a:t>configuration</a:t>
            </a:r>
          </a:p>
        </p:txBody>
      </p:sp>
      <p:sp>
        <p:nvSpPr>
          <p:cNvPr id="25619" name="TextBox 23"/>
          <p:cNvSpPr txBox="1">
            <a:spLocks noChangeArrowheads="1"/>
          </p:cNvSpPr>
          <p:nvPr/>
        </p:nvSpPr>
        <p:spPr bwMode="auto">
          <a:xfrm>
            <a:off x="2894013" y="1125538"/>
            <a:ext cx="1425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Pre-defined</a:t>
            </a:r>
            <a:br>
              <a:rPr lang="en-US" sz="1600" dirty="0"/>
            </a:br>
            <a:r>
              <a:rPr lang="en-US" sz="1600" dirty="0"/>
              <a:t>System</a:t>
            </a:r>
          </a:p>
        </p:txBody>
      </p:sp>
      <p:sp>
        <p:nvSpPr>
          <p:cNvPr id="25620" name="TextBox 24"/>
          <p:cNvSpPr txBox="1">
            <a:spLocks noChangeArrowheads="1"/>
          </p:cNvSpPr>
          <p:nvPr/>
        </p:nvSpPr>
        <p:spPr bwMode="auto">
          <a:xfrm>
            <a:off x="4391025" y="1125538"/>
            <a:ext cx="1425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UTM-1</a:t>
            </a:r>
            <a:br>
              <a:rPr lang="en-US"/>
            </a:br>
            <a:r>
              <a:rPr lang="en-US"/>
              <a:t>appliances</a:t>
            </a:r>
          </a:p>
        </p:txBody>
      </p:sp>
      <p:sp>
        <p:nvSpPr>
          <p:cNvPr id="25621" name="TextBox 25"/>
          <p:cNvSpPr txBox="1">
            <a:spLocks noChangeArrowheads="1"/>
          </p:cNvSpPr>
          <p:nvPr/>
        </p:nvSpPr>
        <p:spPr bwMode="auto">
          <a:xfrm>
            <a:off x="5903913" y="1125538"/>
            <a:ext cx="1425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IP</a:t>
            </a:r>
            <a:br>
              <a:rPr lang="en-US"/>
            </a:br>
            <a:r>
              <a:rPr lang="en-US"/>
              <a:t>appliances</a:t>
            </a:r>
          </a:p>
        </p:txBody>
      </p:sp>
      <p:sp>
        <p:nvSpPr>
          <p:cNvPr id="25622" name="TextBox 26"/>
          <p:cNvSpPr txBox="1">
            <a:spLocks noChangeArrowheads="1"/>
          </p:cNvSpPr>
          <p:nvPr/>
        </p:nvSpPr>
        <p:spPr bwMode="auto">
          <a:xfrm>
            <a:off x="7415213" y="1125538"/>
            <a:ext cx="1425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Power-1</a:t>
            </a:r>
            <a:br>
              <a:rPr lang="en-US"/>
            </a:br>
            <a:r>
              <a:rPr lang="en-US"/>
              <a:t>appliances</a:t>
            </a:r>
          </a:p>
        </p:txBody>
      </p:sp>
      <p:sp>
        <p:nvSpPr>
          <p:cNvPr id="25623" name="TextBox 27"/>
          <p:cNvSpPr txBox="1">
            <a:spLocks noChangeArrowheads="1"/>
          </p:cNvSpPr>
          <p:nvPr/>
        </p:nvSpPr>
        <p:spPr bwMode="auto">
          <a:xfrm>
            <a:off x="4343400" y="3276600"/>
            <a:ext cx="15128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Pre- defined system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2, 3 or </a:t>
            </a:r>
          </a:p>
          <a:p>
            <a:r>
              <a:rPr lang="en-US" sz="1600" dirty="0">
                <a:solidFill>
                  <a:schemeClr val="bg1"/>
                </a:solidFill>
              </a:rPr>
              <a:t>6 blades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43425" y="4768850"/>
            <a:ext cx="1063625" cy="1063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56313" y="4768850"/>
            <a:ext cx="1063625" cy="1063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567613" y="4768850"/>
            <a:ext cx="1063625" cy="1063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29" name="Picture 84" descr="IP2450FrontTop_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3150" y="5067300"/>
            <a:ext cx="8683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0" name="Picture 5" descr="power-1_6000_with_refle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6838" y="5105400"/>
            <a:ext cx="765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1" name="Picture 15" descr="UTM-1_470_with_reflec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188" y="5194300"/>
            <a:ext cx="8001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33" name="TextBox 27"/>
          <p:cNvSpPr txBox="1">
            <a:spLocks noChangeArrowheads="1"/>
          </p:cNvSpPr>
          <p:nvPr/>
        </p:nvSpPr>
        <p:spPr bwMode="auto">
          <a:xfrm>
            <a:off x="5867400" y="3268663"/>
            <a:ext cx="15128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Pre- defined system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2, 3 or 5 blades</a:t>
            </a:r>
          </a:p>
        </p:txBody>
      </p:sp>
      <p:sp>
        <p:nvSpPr>
          <p:cNvPr id="25634" name="TextBox 27"/>
          <p:cNvSpPr txBox="1">
            <a:spLocks noChangeArrowheads="1"/>
          </p:cNvSpPr>
          <p:nvPr/>
        </p:nvSpPr>
        <p:spPr bwMode="auto">
          <a:xfrm>
            <a:off x="7415213" y="3284538"/>
            <a:ext cx="15128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Pre- defined system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5 blades</a:t>
            </a: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7451725" y="1958975"/>
            <a:ext cx="1231900" cy="749300"/>
            <a:chOff x="363" y="1536"/>
            <a:chExt cx="1917" cy="1425"/>
          </a:xfrm>
        </p:grpSpPr>
        <p:pic>
          <p:nvPicPr>
            <p:cNvPr id="13" name="Picture 18" descr="Acceleration_blade_red_ver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01" y="1536"/>
              <a:ext cx="979" cy="1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9" descr="FW_blade_blu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3" y="1536"/>
              <a:ext cx="979" cy="1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0" descr="IPS_blade_green_vert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49" y="1536"/>
              <a:ext cx="507" cy="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1" descr="VPN_blade_gold_vert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94" y="1536"/>
              <a:ext cx="507" cy="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6011863" y="1958975"/>
            <a:ext cx="1231900" cy="749300"/>
            <a:chOff x="363" y="1536"/>
            <a:chExt cx="1917" cy="1425"/>
          </a:xfrm>
        </p:grpSpPr>
        <p:pic>
          <p:nvPicPr>
            <p:cNvPr id="24" name="Picture 18" descr="Acceleration_blade_red_ver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01" y="1536"/>
              <a:ext cx="979" cy="1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9" descr="FW_blade_blu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3" y="1536"/>
              <a:ext cx="979" cy="1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0" descr="IPS_blade_green_vert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49" y="1536"/>
              <a:ext cx="507" cy="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1" descr="VPN_blade_gold_vert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94" y="1536"/>
              <a:ext cx="507" cy="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" name="Group 45"/>
          <p:cNvGrpSpPr>
            <a:grpSpLocks/>
          </p:cNvGrpSpPr>
          <p:nvPr/>
        </p:nvGrpSpPr>
        <p:grpSpPr bwMode="auto">
          <a:xfrm>
            <a:off x="4427538" y="1989138"/>
            <a:ext cx="1231900" cy="749300"/>
            <a:chOff x="363" y="1536"/>
            <a:chExt cx="1917" cy="1425"/>
          </a:xfrm>
        </p:grpSpPr>
        <p:pic>
          <p:nvPicPr>
            <p:cNvPr id="28" name="Picture 18" descr="Acceleration_blade_red_ver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01" y="1536"/>
              <a:ext cx="979" cy="1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9" descr="FW_blade_blu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3" y="1536"/>
              <a:ext cx="979" cy="1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0" descr="IPS_blade_green_vert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49" y="1536"/>
              <a:ext cx="507" cy="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1" descr="VPN_blade_gold_vert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94" y="1536"/>
              <a:ext cx="507" cy="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" name="Group 55"/>
          <p:cNvGrpSpPr>
            <a:grpSpLocks/>
          </p:cNvGrpSpPr>
          <p:nvPr/>
        </p:nvGrpSpPr>
        <p:grpSpPr bwMode="auto">
          <a:xfrm>
            <a:off x="2894013" y="1979613"/>
            <a:ext cx="1177925" cy="760412"/>
            <a:chOff x="3821" y="2149"/>
            <a:chExt cx="1917" cy="1576"/>
          </a:xfrm>
        </p:grpSpPr>
        <p:pic>
          <p:nvPicPr>
            <p:cNvPr id="35" name="Picture 17" descr="4_Cor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36" y="3334"/>
              <a:ext cx="1690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8" descr="Acceleration_blade_red_vert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59" y="2149"/>
              <a:ext cx="979" cy="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9" descr="FW_blade_blue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21" y="2149"/>
              <a:ext cx="979" cy="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20" descr="IPS_blade_green_vert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807" y="2149"/>
              <a:ext cx="507" cy="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21" descr="VPN_blade_gold_vert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252" y="2149"/>
              <a:ext cx="507" cy="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" name="Group 56"/>
          <p:cNvGrpSpPr>
            <a:grpSpLocks/>
          </p:cNvGrpSpPr>
          <p:nvPr/>
        </p:nvGrpSpPr>
        <p:grpSpPr bwMode="auto">
          <a:xfrm>
            <a:off x="1447800" y="2057400"/>
            <a:ext cx="1177925" cy="760413"/>
            <a:chOff x="3821" y="2149"/>
            <a:chExt cx="1917" cy="1576"/>
          </a:xfrm>
        </p:grpSpPr>
        <p:pic>
          <p:nvPicPr>
            <p:cNvPr id="47121" name="Picture 17" descr="4_Cor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36" y="3334"/>
              <a:ext cx="1690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2" name="Picture 18" descr="Acceleration_blade_red_vert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59" y="2149"/>
              <a:ext cx="979" cy="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3" name="Picture 19" descr="FW_blade_blue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21" y="2149"/>
              <a:ext cx="979" cy="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4" name="Picture 20" descr="IPS_blade_green_vert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807" y="2149"/>
              <a:ext cx="507" cy="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5" name="Picture 21" descr="VPN_blade_gold_vert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252" y="2149"/>
              <a:ext cx="507" cy="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07950" y="0"/>
            <a:ext cx="7604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1D3A75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600" b="1" kern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Customize your gateway security</a:t>
            </a:r>
          </a:p>
        </p:txBody>
      </p:sp>
      <p:pic>
        <p:nvPicPr>
          <p:cNvPr id="3" name="Picture 28" descr="Z:\Graphics\Measuring tailor.jp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64926"/>
            <a:ext cx="3694817" cy="5206002"/>
          </a:xfrm>
          <a:prstGeom prst="rect">
            <a:avLst/>
          </a:prstGeom>
          <a:noFill/>
        </p:spPr>
      </p:pic>
      <p:grpSp>
        <p:nvGrpSpPr>
          <p:cNvPr id="13" name="Group 44"/>
          <p:cNvGrpSpPr>
            <a:grpSpLocks/>
          </p:cNvGrpSpPr>
          <p:nvPr/>
        </p:nvGrpSpPr>
        <p:grpSpPr bwMode="auto">
          <a:xfrm>
            <a:off x="3411538" y="800100"/>
            <a:ext cx="5624512" cy="549275"/>
            <a:chOff x="2149" y="640"/>
            <a:chExt cx="3543" cy="253"/>
          </a:xfrm>
        </p:grpSpPr>
        <p:sp>
          <p:nvSpPr>
            <p:cNvPr id="4" name="Rectangle 3"/>
            <p:cNvSpPr/>
            <p:nvPr/>
          </p:nvSpPr>
          <p:spPr bwMode="auto">
            <a:xfrm>
              <a:off x="2149" y="640"/>
              <a:ext cx="897" cy="25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140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Gateway blade</a:t>
              </a:r>
              <a:endParaRPr lang="en-US" sz="1400" b="1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27653" name="Picture 5" descr="CP_ltd_horizontal_revers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4" y="825"/>
              <a:ext cx="332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Rectangle 37"/>
            <p:cNvSpPr/>
            <p:nvPr/>
          </p:nvSpPr>
          <p:spPr>
            <a:xfrm>
              <a:off x="3046" y="640"/>
              <a:ext cx="2646" cy="253"/>
            </a:xfrm>
            <a:prstGeom prst="rect">
              <a:avLst/>
            </a:prstGeom>
            <a:solidFill>
              <a:srgbClr val="58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firewall</a:t>
              </a:r>
            </a:p>
          </p:txBody>
        </p:sp>
      </p:grp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3411538" y="1374775"/>
            <a:ext cx="5624512" cy="549275"/>
            <a:chOff x="2149" y="954"/>
            <a:chExt cx="3543" cy="253"/>
          </a:xfrm>
        </p:grpSpPr>
        <p:sp>
          <p:nvSpPr>
            <p:cNvPr id="8" name="Rectangle 7"/>
            <p:cNvSpPr/>
            <p:nvPr/>
          </p:nvSpPr>
          <p:spPr bwMode="auto">
            <a:xfrm>
              <a:off x="2149" y="954"/>
              <a:ext cx="897" cy="25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140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Gateway </a:t>
              </a:r>
              <a:r>
                <a:rPr lang="en-US" sz="1400" b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blade</a:t>
              </a:r>
              <a:endParaRPr lang="en-US" sz="1400" b="1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27655" name="Picture 5" descr="CP_ltd_horizontal_revers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4" y="1139"/>
              <a:ext cx="332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Rectangle 39"/>
            <p:cNvSpPr/>
            <p:nvPr/>
          </p:nvSpPr>
          <p:spPr>
            <a:xfrm>
              <a:off x="3046" y="954"/>
              <a:ext cx="2646" cy="253"/>
            </a:xfrm>
            <a:prstGeom prst="rect">
              <a:avLst/>
            </a:prstGeom>
            <a:solidFill>
              <a:srgbClr val="58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VPN</a:t>
              </a:r>
            </a:p>
          </p:txBody>
        </p:sp>
      </p:grpSp>
      <p:grpSp>
        <p:nvGrpSpPr>
          <p:cNvPr id="16" name="Group 42"/>
          <p:cNvGrpSpPr>
            <a:grpSpLocks/>
          </p:cNvGrpSpPr>
          <p:nvPr/>
        </p:nvGrpSpPr>
        <p:grpSpPr bwMode="auto">
          <a:xfrm>
            <a:off x="3411538" y="4248150"/>
            <a:ext cx="5624512" cy="549275"/>
            <a:chOff x="2149" y="1269"/>
            <a:chExt cx="3543" cy="253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149" y="1269"/>
              <a:ext cx="897" cy="253"/>
            </a:xfrm>
            <a:prstGeom prst="rect">
              <a:avLst/>
            </a:prstGeom>
            <a:solidFill>
              <a:schemeClr val="accent2"/>
            </a:solidFill>
            <a:ln w="254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FFFFFF"/>
                  </a:solidFill>
                </a:rPr>
                <a:t>gateway</a:t>
              </a:r>
              <a:r>
                <a:rPr lang="en-US" sz="1400" b="1">
                  <a:solidFill>
                    <a:srgbClr val="FFFFFF"/>
                  </a:solidFill>
                </a:rPr>
                <a:t>blade</a:t>
              </a:r>
            </a:p>
          </p:txBody>
        </p:sp>
        <p:pic>
          <p:nvPicPr>
            <p:cNvPr id="27657" name="Picture 5" descr="CP_ltd_horizontal_revers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4" y="1454"/>
              <a:ext cx="332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3046" y="1269"/>
              <a:ext cx="2646" cy="253"/>
            </a:xfrm>
            <a:prstGeom prst="rect">
              <a:avLst/>
            </a:prstGeom>
            <a:solidFill>
              <a:schemeClr val="folHlink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1">
                  <a:solidFill>
                    <a:schemeClr val="bg1"/>
                  </a:solidFill>
                </a:rPr>
                <a:t>IPS</a:t>
              </a:r>
            </a:p>
          </p:txBody>
        </p:sp>
      </p:grpSp>
      <p:grpSp>
        <p:nvGrpSpPr>
          <p:cNvPr id="18" name="Group 41"/>
          <p:cNvGrpSpPr>
            <a:grpSpLocks/>
          </p:cNvGrpSpPr>
          <p:nvPr/>
        </p:nvGrpSpPr>
        <p:grpSpPr bwMode="auto">
          <a:xfrm>
            <a:off x="3403600" y="1947863"/>
            <a:ext cx="5624513" cy="549275"/>
            <a:chOff x="2149" y="1583"/>
            <a:chExt cx="3543" cy="253"/>
          </a:xfrm>
        </p:grpSpPr>
        <p:sp>
          <p:nvSpPr>
            <p:cNvPr id="14" name="Rectangle 13"/>
            <p:cNvSpPr/>
            <p:nvPr/>
          </p:nvSpPr>
          <p:spPr bwMode="auto">
            <a:xfrm>
              <a:off x="2149" y="1583"/>
              <a:ext cx="897" cy="25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140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Gateway blade</a:t>
              </a:r>
              <a:endParaRPr lang="en-US" sz="1400" b="1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27659" name="Picture 5" descr="CP_ltd_horizontal_revers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4" y="1768"/>
              <a:ext cx="332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Rectangle 41"/>
            <p:cNvSpPr/>
            <p:nvPr/>
          </p:nvSpPr>
          <p:spPr>
            <a:xfrm>
              <a:off x="3046" y="1583"/>
              <a:ext cx="2646" cy="253"/>
            </a:xfrm>
            <a:prstGeom prst="rect">
              <a:avLst/>
            </a:prstGeom>
            <a:solidFill>
              <a:srgbClr val="58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acceleration &amp; clustering </a:t>
              </a:r>
            </a:p>
          </p:txBody>
        </p:sp>
      </p:grpSp>
      <p:grpSp>
        <p:nvGrpSpPr>
          <p:cNvPr id="19" name="Group 40"/>
          <p:cNvGrpSpPr>
            <a:grpSpLocks/>
          </p:cNvGrpSpPr>
          <p:nvPr/>
        </p:nvGrpSpPr>
        <p:grpSpPr bwMode="auto">
          <a:xfrm>
            <a:off x="3403600" y="2522538"/>
            <a:ext cx="5624513" cy="549275"/>
            <a:chOff x="2149" y="1897"/>
            <a:chExt cx="3543" cy="253"/>
          </a:xfrm>
        </p:grpSpPr>
        <p:sp>
          <p:nvSpPr>
            <p:cNvPr id="5" name="Rectangle 16"/>
            <p:cNvSpPr/>
            <p:nvPr/>
          </p:nvSpPr>
          <p:spPr bwMode="auto">
            <a:xfrm>
              <a:off x="2149" y="1897"/>
              <a:ext cx="897" cy="25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140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Gateway blade</a:t>
              </a:r>
              <a:endParaRPr lang="en-US" sz="1400" b="1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27661" name="Picture 5" descr="CP_ltd_horizontal_revers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4" y="2082"/>
              <a:ext cx="332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42"/>
            <p:cNvSpPr/>
            <p:nvPr/>
          </p:nvSpPr>
          <p:spPr>
            <a:xfrm>
              <a:off x="3046" y="1897"/>
              <a:ext cx="2646" cy="253"/>
            </a:xfrm>
            <a:prstGeom prst="rect">
              <a:avLst/>
            </a:prstGeom>
            <a:solidFill>
              <a:srgbClr val="58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advanced networking</a:t>
              </a:r>
            </a:p>
          </p:txBody>
        </p:sp>
      </p:grpSp>
      <p:grpSp>
        <p:nvGrpSpPr>
          <p:cNvPr id="21" name="Group 39"/>
          <p:cNvGrpSpPr>
            <a:grpSpLocks/>
          </p:cNvGrpSpPr>
          <p:nvPr/>
        </p:nvGrpSpPr>
        <p:grpSpPr bwMode="auto">
          <a:xfrm>
            <a:off x="3403600" y="3098800"/>
            <a:ext cx="5624513" cy="549275"/>
            <a:chOff x="2149" y="2212"/>
            <a:chExt cx="3543" cy="253"/>
          </a:xfrm>
        </p:grpSpPr>
        <p:sp>
          <p:nvSpPr>
            <p:cNvPr id="7" name="Rectangle 19"/>
            <p:cNvSpPr/>
            <p:nvPr/>
          </p:nvSpPr>
          <p:spPr bwMode="auto">
            <a:xfrm>
              <a:off x="2149" y="2212"/>
              <a:ext cx="897" cy="25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140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Gateway blade</a:t>
              </a:r>
              <a:endParaRPr lang="en-US" sz="1400" b="1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27663" name="Picture 5" descr="CP_ltd_horizontal_revers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4" y="2397"/>
              <a:ext cx="332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43"/>
            <p:cNvSpPr/>
            <p:nvPr/>
          </p:nvSpPr>
          <p:spPr>
            <a:xfrm>
              <a:off x="3046" y="2212"/>
              <a:ext cx="2646" cy="253"/>
            </a:xfrm>
            <a:prstGeom prst="rect">
              <a:avLst/>
            </a:prstGeom>
            <a:solidFill>
              <a:srgbClr val="58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web security</a:t>
              </a:r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</p:grpSp>
      <p:grpSp>
        <p:nvGrpSpPr>
          <p:cNvPr id="22" name="Group 38"/>
          <p:cNvGrpSpPr>
            <a:grpSpLocks/>
          </p:cNvGrpSpPr>
          <p:nvPr/>
        </p:nvGrpSpPr>
        <p:grpSpPr bwMode="auto">
          <a:xfrm>
            <a:off x="3403600" y="3673475"/>
            <a:ext cx="5624513" cy="549275"/>
            <a:chOff x="2149" y="2526"/>
            <a:chExt cx="3543" cy="253"/>
          </a:xfrm>
        </p:grpSpPr>
        <p:sp>
          <p:nvSpPr>
            <p:cNvPr id="10" name="Rectangle 22"/>
            <p:cNvSpPr/>
            <p:nvPr/>
          </p:nvSpPr>
          <p:spPr bwMode="auto">
            <a:xfrm>
              <a:off x="2149" y="2526"/>
              <a:ext cx="897" cy="25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140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Gateway blade</a:t>
              </a:r>
              <a:endParaRPr lang="en-US" sz="1400" b="1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27665" name="Picture 5" descr="CP_ltd_horizontal_revers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4" y="2711"/>
              <a:ext cx="332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44"/>
            <p:cNvSpPr/>
            <p:nvPr/>
          </p:nvSpPr>
          <p:spPr>
            <a:xfrm>
              <a:off x="3046" y="2526"/>
              <a:ext cx="2646" cy="253"/>
            </a:xfrm>
            <a:prstGeom prst="rect">
              <a:avLst/>
            </a:prstGeom>
            <a:solidFill>
              <a:srgbClr val="58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voice over IP </a:t>
              </a:r>
            </a:p>
          </p:txBody>
        </p:sp>
      </p:grpSp>
      <p:grpSp>
        <p:nvGrpSpPr>
          <p:cNvPr id="24" name="Group 37"/>
          <p:cNvGrpSpPr>
            <a:grpSpLocks/>
          </p:cNvGrpSpPr>
          <p:nvPr/>
        </p:nvGrpSpPr>
        <p:grpSpPr bwMode="auto">
          <a:xfrm>
            <a:off x="3411538" y="4824413"/>
            <a:ext cx="5624512" cy="549275"/>
            <a:chOff x="2154" y="2863"/>
            <a:chExt cx="3543" cy="253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154" y="2863"/>
              <a:ext cx="897" cy="253"/>
            </a:xfrm>
            <a:prstGeom prst="rect">
              <a:avLst/>
            </a:prstGeom>
            <a:solidFill>
              <a:schemeClr val="accent2"/>
            </a:solidFill>
            <a:ln w="254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FFFFFF"/>
                  </a:solidFill>
                </a:rPr>
                <a:t>gateway</a:t>
              </a:r>
              <a:r>
                <a:rPr lang="en-US" sz="1400" b="1">
                  <a:solidFill>
                    <a:srgbClr val="FFFFFF"/>
                  </a:solidFill>
                </a:rPr>
                <a:t>blade</a:t>
              </a:r>
            </a:p>
          </p:txBody>
        </p:sp>
        <p:pic>
          <p:nvPicPr>
            <p:cNvPr id="27675" name="Picture 5" descr="CP_ltd_horizontal_revers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9" y="3048"/>
              <a:ext cx="332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Rectangle 42"/>
            <p:cNvSpPr/>
            <p:nvPr/>
          </p:nvSpPr>
          <p:spPr>
            <a:xfrm>
              <a:off x="3051" y="2863"/>
              <a:ext cx="2646" cy="253"/>
            </a:xfrm>
            <a:prstGeom prst="rect">
              <a:avLst/>
            </a:prstGeom>
            <a:solidFill>
              <a:srgbClr val="58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4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URL filtering</a:t>
              </a:r>
              <a:r>
                <a:rPr lang="en-US">
                  <a:solidFill>
                    <a:schemeClr val="tx1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</p:grpSp>
      <p:grpSp>
        <p:nvGrpSpPr>
          <p:cNvPr id="25" name="Group 36"/>
          <p:cNvGrpSpPr>
            <a:grpSpLocks/>
          </p:cNvGrpSpPr>
          <p:nvPr/>
        </p:nvGrpSpPr>
        <p:grpSpPr bwMode="auto">
          <a:xfrm>
            <a:off x="3419475" y="5399088"/>
            <a:ext cx="5624513" cy="549275"/>
            <a:chOff x="2154" y="3178"/>
            <a:chExt cx="3543" cy="253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154" y="3178"/>
              <a:ext cx="897" cy="253"/>
            </a:xfrm>
            <a:prstGeom prst="rect">
              <a:avLst/>
            </a:prstGeom>
            <a:solidFill>
              <a:schemeClr val="accent2"/>
            </a:solidFill>
            <a:ln w="254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FFFFFF"/>
                  </a:solidFill>
                </a:rPr>
                <a:t>gateway</a:t>
              </a:r>
              <a:r>
                <a:rPr lang="en-US" sz="1400" b="1">
                  <a:solidFill>
                    <a:srgbClr val="FFFFFF"/>
                  </a:solidFill>
                </a:rPr>
                <a:t>blade</a:t>
              </a:r>
            </a:p>
          </p:txBody>
        </p:sp>
        <p:pic>
          <p:nvPicPr>
            <p:cNvPr id="27677" name="Picture 5" descr="CP_ltd_horizontal_revers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9" y="3363"/>
              <a:ext cx="332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Rectangle 43"/>
            <p:cNvSpPr/>
            <p:nvPr/>
          </p:nvSpPr>
          <p:spPr>
            <a:xfrm>
              <a:off x="3051" y="3178"/>
              <a:ext cx="2646" cy="253"/>
            </a:xfrm>
            <a:prstGeom prst="rect">
              <a:avLst/>
            </a:prstGeom>
            <a:solidFill>
              <a:srgbClr val="58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anti-virus &amp; anti-malware</a:t>
              </a:r>
              <a:r>
                <a:rPr lang="en-US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</p:grpSp>
      <p:grpSp>
        <p:nvGrpSpPr>
          <p:cNvPr id="26" name="Group 35"/>
          <p:cNvGrpSpPr>
            <a:grpSpLocks/>
          </p:cNvGrpSpPr>
          <p:nvPr/>
        </p:nvGrpSpPr>
        <p:grpSpPr bwMode="auto">
          <a:xfrm>
            <a:off x="3419475" y="5975350"/>
            <a:ext cx="5624513" cy="549275"/>
            <a:chOff x="2154" y="3492"/>
            <a:chExt cx="3543" cy="253"/>
          </a:xfrm>
        </p:grpSpPr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154" y="3492"/>
              <a:ext cx="897" cy="253"/>
            </a:xfrm>
            <a:prstGeom prst="rect">
              <a:avLst/>
            </a:prstGeom>
            <a:solidFill>
              <a:schemeClr val="accent2"/>
            </a:solidFill>
            <a:ln w="254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FFFFFF"/>
                  </a:solidFill>
                </a:rPr>
                <a:t>gateway</a:t>
              </a:r>
              <a:r>
                <a:rPr lang="en-US" sz="1400" b="1">
                  <a:solidFill>
                    <a:srgbClr val="FFFFFF"/>
                  </a:solidFill>
                </a:rPr>
                <a:t>blade</a:t>
              </a:r>
            </a:p>
          </p:txBody>
        </p:sp>
        <p:pic>
          <p:nvPicPr>
            <p:cNvPr id="27679" name="Picture 5" descr="CP_ltd_horizontal_revers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9" y="3677"/>
              <a:ext cx="332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Rectangle 44"/>
            <p:cNvSpPr/>
            <p:nvPr/>
          </p:nvSpPr>
          <p:spPr>
            <a:xfrm>
              <a:off x="3051" y="3492"/>
              <a:ext cx="2646" cy="253"/>
            </a:xfrm>
            <a:prstGeom prst="rect">
              <a:avLst/>
            </a:prstGeom>
            <a:solidFill>
              <a:srgbClr val="58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anti-spam &amp; email security</a:t>
              </a:r>
              <a:r>
                <a:rPr lang="en-US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</p:grpSp>
      <p:sp>
        <p:nvSpPr>
          <p:cNvPr id="27694" name="Rectangle 46"/>
          <p:cNvSpPr>
            <a:spLocks noChangeArrowheads="1"/>
          </p:cNvSpPr>
          <p:nvPr/>
        </p:nvSpPr>
        <p:spPr bwMode="auto">
          <a:xfrm>
            <a:off x="287338" y="5975350"/>
            <a:ext cx="396875" cy="2254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95" name="Rectangle 47"/>
          <p:cNvSpPr>
            <a:spLocks noChangeArrowheads="1"/>
          </p:cNvSpPr>
          <p:nvPr/>
        </p:nvSpPr>
        <p:spPr bwMode="auto">
          <a:xfrm>
            <a:off x="287338" y="6264275"/>
            <a:ext cx="396875" cy="2254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96" name="Text Box 48"/>
          <p:cNvSpPr txBox="1">
            <a:spLocks noChangeArrowheads="1"/>
          </p:cNvSpPr>
          <p:nvPr/>
        </p:nvSpPr>
        <p:spPr bwMode="auto">
          <a:xfrm>
            <a:off x="719138" y="5949950"/>
            <a:ext cx="18208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Security perpetual blade</a:t>
            </a:r>
          </a:p>
        </p:txBody>
      </p:sp>
      <p:sp>
        <p:nvSpPr>
          <p:cNvPr id="27697" name="Text Box 49"/>
          <p:cNvSpPr txBox="1">
            <a:spLocks noChangeArrowheads="1"/>
          </p:cNvSpPr>
          <p:nvPr/>
        </p:nvSpPr>
        <p:spPr bwMode="auto">
          <a:xfrm>
            <a:off x="719138" y="6215063"/>
            <a:ext cx="1712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Security service  blade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50"/>
          <p:cNvSpPr>
            <a:spLocks noChangeArrowheads="1"/>
          </p:cNvSpPr>
          <p:nvPr/>
        </p:nvSpPr>
        <p:spPr bwMode="auto">
          <a:xfrm>
            <a:off x="4419600" y="762000"/>
            <a:ext cx="4495800" cy="5867400"/>
          </a:xfrm>
          <a:prstGeom prst="rect">
            <a:avLst/>
          </a:prstGeom>
          <a:solidFill>
            <a:srgbClr val="E5EDF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336550" y="0"/>
            <a:ext cx="6445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1D3A75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600" b="1">
                <a:solidFill>
                  <a:srgbClr val="FFFFFF"/>
                </a:solidFill>
              </a:rPr>
              <a:t>Check Point Appliance Line</a:t>
            </a: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1641475" y="762000"/>
            <a:ext cx="3052763" cy="5867400"/>
          </a:xfrm>
          <a:prstGeom prst="rect">
            <a:avLst/>
          </a:prstGeom>
          <a:solidFill>
            <a:srgbClr val="C2D4E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2244725" y="741363"/>
            <a:ext cx="1784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SMB to medium branch</a:t>
            </a: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304800" y="762000"/>
            <a:ext cx="1341438" cy="58689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879850" y="6604000"/>
            <a:ext cx="846138" cy="265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3988" tIns="41994" rIns="83988" bIns="41994">
            <a:spAutoFit/>
          </a:bodyPr>
          <a:lstStyle/>
          <a:p>
            <a:pPr algn="ctr" defTabSz="839788" eaLnBrk="0" hangingPunct="0"/>
            <a:r>
              <a:rPr lang="en-US" sz="1200" b="1">
                <a:cs typeface="Times New Roman" pitchFamily="18" charset="0"/>
              </a:rPr>
              <a:t>List price</a:t>
            </a:r>
          </a:p>
        </p:txBody>
      </p:sp>
      <p:sp>
        <p:nvSpPr>
          <p:cNvPr id="8201" name="Text Box 21"/>
          <p:cNvSpPr txBox="1">
            <a:spLocks noChangeArrowheads="1"/>
          </p:cNvSpPr>
          <p:nvPr/>
        </p:nvSpPr>
        <p:spPr bwMode="auto">
          <a:xfrm rot="-5400000">
            <a:off x="-1141413" y="3559176"/>
            <a:ext cx="2551113" cy="265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3988" tIns="41994" rIns="83988" bIns="41994">
            <a:spAutoFit/>
          </a:bodyPr>
          <a:lstStyle/>
          <a:p>
            <a:pPr algn="ctr" defTabSz="839788" eaLnBrk="0" hangingPunct="0"/>
            <a:r>
              <a:rPr lang="en-US" sz="1200" b="1">
                <a:cs typeface="Times New Roman" pitchFamily="18" charset="0"/>
              </a:rPr>
              <a:t>FW throughput (Gbps)</a:t>
            </a:r>
          </a:p>
        </p:txBody>
      </p:sp>
      <p:sp>
        <p:nvSpPr>
          <p:cNvPr id="8202" name="Text Box 26"/>
          <p:cNvSpPr txBox="1">
            <a:spLocks noChangeArrowheads="1"/>
          </p:cNvSpPr>
          <p:nvPr/>
        </p:nvSpPr>
        <p:spPr bwMode="auto">
          <a:xfrm>
            <a:off x="342900" y="741363"/>
            <a:ext cx="121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Small office or branch</a:t>
            </a:r>
          </a:p>
        </p:txBody>
      </p:sp>
      <p:sp>
        <p:nvSpPr>
          <p:cNvPr id="8203" name="Text Box 51"/>
          <p:cNvSpPr txBox="1">
            <a:spLocks noChangeArrowheads="1"/>
          </p:cNvSpPr>
          <p:nvPr/>
        </p:nvSpPr>
        <p:spPr bwMode="auto">
          <a:xfrm>
            <a:off x="4648200" y="741363"/>
            <a:ext cx="2057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Enterprise perimeter / core / large branch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7026275" y="4706938"/>
            <a:ext cx="1538288" cy="293687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Power-1</a:t>
            </a:r>
            <a:endParaRPr lang="en-US" sz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52"/>
          <p:cNvSpPr>
            <a:spLocks noChangeArrowheads="1"/>
          </p:cNvSpPr>
          <p:nvPr/>
        </p:nvSpPr>
        <p:spPr bwMode="auto">
          <a:xfrm>
            <a:off x="7026275" y="5149850"/>
            <a:ext cx="1538288" cy="503238"/>
          </a:xfrm>
          <a:prstGeom prst="rect">
            <a:avLst/>
          </a:prstGeom>
          <a:solidFill>
            <a:schemeClr val="folHlink"/>
          </a:solidFill>
          <a:ln w="25400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Check Point </a:t>
            </a:r>
            <a:b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IP Appliance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7026275" y="5802313"/>
            <a:ext cx="1538288" cy="293687"/>
          </a:xfrm>
          <a:prstGeom prst="rect">
            <a:avLst/>
          </a:prstGeom>
          <a:solidFill>
            <a:schemeClr val="accent2"/>
          </a:solidFill>
          <a:ln w="25400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UTM-1</a:t>
            </a:r>
            <a:endParaRPr lang="en-US" sz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943600" y="1981200"/>
            <a:ext cx="1173163" cy="746125"/>
            <a:chOff x="3792" y="1248"/>
            <a:chExt cx="739" cy="470"/>
          </a:xfrm>
        </p:grpSpPr>
        <p:sp>
          <p:nvSpPr>
            <p:cNvPr id="8266" name="Text Box 21"/>
            <p:cNvSpPr txBox="1">
              <a:spLocks noChangeArrowheads="1"/>
            </p:cNvSpPr>
            <p:nvPr/>
          </p:nvSpPr>
          <p:spPr bwMode="auto">
            <a:xfrm>
              <a:off x="3792" y="1248"/>
              <a:ext cx="739" cy="268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83988" tIns="41994" rIns="83988" bIns="41994"/>
            <a:lstStyle/>
            <a:p>
              <a:pPr algn="ctr" defTabSz="839788" eaLnBrk="0" hangingPunct="0"/>
              <a:r>
                <a:rPr lang="en-US" sz="1000" b="1">
                  <a:cs typeface="Times New Roman" pitchFamily="18" charset="0"/>
                </a:rPr>
                <a:t>Power-1 5075</a:t>
              </a:r>
            </a:p>
          </p:txBody>
        </p:sp>
        <p:pic>
          <p:nvPicPr>
            <p:cNvPr id="8267" name="Picture 23" descr="Power-1_5070_FrontWtop_wReflection_pp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77" y="1392"/>
              <a:ext cx="56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6629400" y="1371600"/>
            <a:ext cx="1173163" cy="646113"/>
            <a:chOff x="3504" y="864"/>
            <a:chExt cx="739" cy="407"/>
          </a:xfrm>
        </p:grpSpPr>
        <p:sp>
          <p:nvSpPr>
            <p:cNvPr id="8264" name="Text Box 21"/>
            <p:cNvSpPr txBox="1">
              <a:spLocks noChangeArrowheads="1"/>
            </p:cNvSpPr>
            <p:nvPr/>
          </p:nvSpPr>
          <p:spPr bwMode="auto">
            <a:xfrm>
              <a:off x="3504" y="864"/>
              <a:ext cx="739" cy="240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83988" tIns="41994" rIns="83988" bIns="41994"/>
            <a:lstStyle/>
            <a:p>
              <a:pPr algn="ctr" defTabSz="839788" eaLnBrk="0" hangingPunct="0"/>
              <a:r>
                <a:rPr lang="en-US" sz="1000" b="1">
                  <a:cs typeface="Times New Roman" pitchFamily="18" charset="0"/>
                </a:rPr>
                <a:t>Power-1 9075</a:t>
              </a:r>
            </a:p>
          </p:txBody>
        </p:sp>
        <p:pic>
          <p:nvPicPr>
            <p:cNvPr id="8265" name="Picture 26" descr="Power-1_9070_FrontWtop_pp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6" y="1008"/>
              <a:ext cx="576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09" name="Line 27"/>
          <p:cNvSpPr>
            <a:spLocks noChangeShapeType="1"/>
          </p:cNvSpPr>
          <p:nvPr/>
        </p:nvSpPr>
        <p:spPr bwMode="auto">
          <a:xfrm flipV="1">
            <a:off x="304800" y="696913"/>
            <a:ext cx="0" cy="594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28"/>
          <p:cNvSpPr>
            <a:spLocks noChangeShapeType="1"/>
          </p:cNvSpPr>
          <p:nvPr/>
        </p:nvSpPr>
        <p:spPr bwMode="auto">
          <a:xfrm>
            <a:off x="293688" y="6629400"/>
            <a:ext cx="87741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7848600" y="1619250"/>
            <a:ext cx="1143000" cy="633413"/>
            <a:chOff x="7848600" y="1619250"/>
            <a:chExt cx="1143000" cy="633413"/>
          </a:xfrm>
        </p:grpSpPr>
        <p:sp>
          <p:nvSpPr>
            <p:cNvPr id="8262" name="Rectangle 67"/>
            <p:cNvSpPr>
              <a:spLocks noChangeArrowheads="1"/>
            </p:cNvSpPr>
            <p:nvPr/>
          </p:nvSpPr>
          <p:spPr bwMode="auto">
            <a:xfrm>
              <a:off x="7848600" y="1905000"/>
              <a:ext cx="1143000" cy="347663"/>
            </a:xfrm>
            <a:prstGeom prst="rect">
              <a:avLst/>
            </a:prstGeom>
            <a:noFill/>
            <a:ln w="3810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lIns="82296" rIns="82296" anchor="b"/>
            <a:lstStyle/>
            <a:p>
              <a:pPr algn="ctr"/>
              <a:r>
                <a:rPr lang="en-US" sz="1000" b="1"/>
                <a:t>IP2450</a:t>
              </a:r>
            </a:p>
          </p:txBody>
        </p:sp>
        <p:pic>
          <p:nvPicPr>
            <p:cNvPr id="8263" name="Picture 84" descr="IP2450FrontTop_v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86700" y="1619250"/>
              <a:ext cx="915988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6248400" y="2559050"/>
            <a:ext cx="1143000" cy="684213"/>
            <a:chOff x="3984" y="1612"/>
            <a:chExt cx="720" cy="431"/>
          </a:xfrm>
        </p:grpSpPr>
        <p:sp>
          <p:nvSpPr>
            <p:cNvPr id="8260" name="Rectangle 67"/>
            <p:cNvSpPr>
              <a:spLocks noChangeArrowheads="1"/>
            </p:cNvSpPr>
            <p:nvPr/>
          </p:nvSpPr>
          <p:spPr bwMode="auto">
            <a:xfrm>
              <a:off x="3984" y="1824"/>
              <a:ext cx="720" cy="219"/>
            </a:xfrm>
            <a:prstGeom prst="rect">
              <a:avLst/>
            </a:prstGeom>
            <a:noFill/>
            <a:ln w="3810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lIns="82296" rIns="82296" anchor="b"/>
            <a:lstStyle/>
            <a:p>
              <a:pPr algn="ctr"/>
              <a:r>
                <a:rPr lang="en-US" sz="1000" b="1"/>
                <a:t>IP1280</a:t>
              </a:r>
            </a:p>
          </p:txBody>
        </p:sp>
        <p:pic>
          <p:nvPicPr>
            <p:cNvPr id="8261" name="Picture 82" descr="IP1280Front_v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14" y="1612"/>
              <a:ext cx="660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4800600" y="3009900"/>
            <a:ext cx="1143000" cy="495300"/>
            <a:chOff x="4800600" y="3009906"/>
            <a:chExt cx="1143000" cy="495295"/>
          </a:xfrm>
        </p:grpSpPr>
        <p:sp>
          <p:nvSpPr>
            <p:cNvPr id="8258" name="Rectangle 67"/>
            <p:cNvSpPr>
              <a:spLocks noChangeArrowheads="1"/>
            </p:cNvSpPr>
            <p:nvPr/>
          </p:nvSpPr>
          <p:spPr bwMode="auto">
            <a:xfrm>
              <a:off x="4800600" y="3157538"/>
              <a:ext cx="1143000" cy="347663"/>
            </a:xfrm>
            <a:prstGeom prst="rect">
              <a:avLst/>
            </a:prstGeom>
            <a:noFill/>
            <a:ln w="3810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lIns="82296" rIns="82296" anchor="b"/>
            <a:lstStyle/>
            <a:p>
              <a:pPr algn="ctr"/>
              <a:r>
                <a:rPr lang="en-US" sz="1000" b="1"/>
                <a:t>IP560</a:t>
              </a:r>
            </a:p>
          </p:txBody>
        </p:sp>
        <p:pic>
          <p:nvPicPr>
            <p:cNvPr id="8259" name="Picture 79" descr="CP_IP560Front_v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89500" y="3009906"/>
              <a:ext cx="966788" cy="30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5075238" y="2514600"/>
            <a:ext cx="1173162" cy="533400"/>
            <a:chOff x="5075242" y="2514600"/>
            <a:chExt cx="1173163" cy="533400"/>
          </a:xfrm>
        </p:grpSpPr>
        <p:sp>
          <p:nvSpPr>
            <p:cNvPr id="8256" name="Text Box 21"/>
            <p:cNvSpPr txBox="1">
              <a:spLocks noChangeArrowheads="1"/>
            </p:cNvSpPr>
            <p:nvPr/>
          </p:nvSpPr>
          <p:spPr bwMode="auto">
            <a:xfrm>
              <a:off x="5075242" y="2514600"/>
              <a:ext cx="1173163" cy="349250"/>
            </a:xfrm>
            <a:prstGeom prst="rect">
              <a:avLst/>
            </a:prstGeom>
            <a:noFill/>
            <a:ln w="3810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lIns="83988" tIns="41994" rIns="83988" bIns="41994"/>
            <a:lstStyle/>
            <a:p>
              <a:pPr algn="ctr" defTabSz="839788" eaLnBrk="0" hangingPunct="0"/>
              <a:r>
                <a:rPr lang="en-US" sz="1000" b="1">
                  <a:cs typeface="Times New Roman" pitchFamily="18" charset="0"/>
                </a:rPr>
                <a:t>IP690</a:t>
              </a:r>
            </a:p>
          </p:txBody>
        </p:sp>
        <p:pic>
          <p:nvPicPr>
            <p:cNvPr id="8257" name="Picture 81" descr="CP_IP690Front_v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51438" y="2730500"/>
              <a:ext cx="1022350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3581400" y="3005138"/>
            <a:ext cx="1173163" cy="461962"/>
            <a:chOff x="2256" y="1968"/>
            <a:chExt cx="739" cy="291"/>
          </a:xfrm>
        </p:grpSpPr>
        <p:sp>
          <p:nvSpPr>
            <p:cNvPr id="8254" name="Text Box 21"/>
            <p:cNvSpPr txBox="1">
              <a:spLocks noChangeArrowheads="1"/>
            </p:cNvSpPr>
            <p:nvPr/>
          </p:nvSpPr>
          <p:spPr bwMode="auto">
            <a:xfrm>
              <a:off x="2256" y="1968"/>
              <a:ext cx="739" cy="220"/>
            </a:xfrm>
            <a:prstGeom prst="rect">
              <a:avLst/>
            </a:prstGeom>
            <a:noFill/>
            <a:ln w="3810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83988" tIns="41994" rIns="83988" bIns="41994"/>
            <a:lstStyle/>
            <a:p>
              <a:pPr algn="ctr" defTabSz="839788" eaLnBrk="0" hangingPunct="0"/>
              <a:r>
                <a:rPr lang="en-US" sz="1000" b="1">
                  <a:cs typeface="Times New Roman" pitchFamily="18" charset="0"/>
                </a:rPr>
                <a:t>UTM-1 3076</a:t>
              </a:r>
            </a:p>
          </p:txBody>
        </p:sp>
        <p:pic>
          <p:nvPicPr>
            <p:cNvPr id="8255" name="Picture 10" descr="UTM-1_3070_with_reflectio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40" y="2107"/>
              <a:ext cx="572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2778125" y="3462338"/>
            <a:ext cx="1173163" cy="468312"/>
            <a:chOff x="1757" y="2228"/>
            <a:chExt cx="739" cy="295"/>
          </a:xfrm>
        </p:grpSpPr>
        <p:sp>
          <p:nvSpPr>
            <p:cNvPr id="8252" name="Text Box 21"/>
            <p:cNvSpPr txBox="1">
              <a:spLocks noChangeArrowheads="1"/>
            </p:cNvSpPr>
            <p:nvPr/>
          </p:nvSpPr>
          <p:spPr bwMode="auto">
            <a:xfrm>
              <a:off x="1757" y="2228"/>
              <a:ext cx="739" cy="220"/>
            </a:xfrm>
            <a:prstGeom prst="rect">
              <a:avLst/>
            </a:prstGeom>
            <a:noFill/>
            <a:ln w="3810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83988" tIns="41994" rIns="83988" bIns="41994"/>
            <a:lstStyle/>
            <a:p>
              <a:pPr algn="ctr" defTabSz="839788" eaLnBrk="0" hangingPunct="0"/>
              <a:r>
                <a:rPr lang="en-US" sz="1000" b="1">
                  <a:cs typeface="Times New Roman" pitchFamily="18" charset="0"/>
                </a:rPr>
                <a:t>UTM-1 2076</a:t>
              </a:r>
            </a:p>
          </p:txBody>
        </p:sp>
        <p:pic>
          <p:nvPicPr>
            <p:cNvPr id="8253" name="Picture 10" descr="UTM-1_3070_with_reflectio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41" y="2371"/>
              <a:ext cx="572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79"/>
          <p:cNvGrpSpPr>
            <a:grpSpLocks/>
          </p:cNvGrpSpPr>
          <p:nvPr/>
        </p:nvGrpSpPr>
        <p:grpSpPr bwMode="auto">
          <a:xfrm>
            <a:off x="3875088" y="3505200"/>
            <a:ext cx="1143000" cy="501650"/>
            <a:chOff x="3875088" y="3505207"/>
            <a:chExt cx="1143000" cy="501644"/>
          </a:xfrm>
        </p:grpSpPr>
        <p:sp>
          <p:nvSpPr>
            <p:cNvPr id="8250" name="Rectangle 67"/>
            <p:cNvSpPr>
              <a:spLocks noChangeArrowheads="1"/>
            </p:cNvSpPr>
            <p:nvPr/>
          </p:nvSpPr>
          <p:spPr bwMode="auto">
            <a:xfrm>
              <a:off x="3875088" y="3659188"/>
              <a:ext cx="1143000" cy="347663"/>
            </a:xfrm>
            <a:prstGeom prst="rect">
              <a:avLst/>
            </a:prstGeom>
            <a:noFill/>
            <a:ln w="3810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lIns="82296" rIns="82296" anchor="b"/>
            <a:lstStyle/>
            <a:p>
              <a:pPr algn="ctr"/>
              <a:r>
                <a:rPr lang="en-US" sz="1000" b="1"/>
                <a:t>IP390</a:t>
              </a:r>
            </a:p>
          </p:txBody>
        </p:sp>
        <p:pic>
          <p:nvPicPr>
            <p:cNvPr id="8251" name="Picture 77" descr="IP390Front_resized-for-Web_476px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40176" y="3505207"/>
              <a:ext cx="977900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2274888" y="3897313"/>
            <a:ext cx="1173162" cy="428625"/>
            <a:chOff x="1440" y="2544"/>
            <a:chExt cx="739" cy="270"/>
          </a:xfrm>
        </p:grpSpPr>
        <p:sp>
          <p:nvSpPr>
            <p:cNvPr id="8248" name="Text Box 21"/>
            <p:cNvSpPr txBox="1">
              <a:spLocks noChangeArrowheads="1"/>
            </p:cNvSpPr>
            <p:nvPr/>
          </p:nvSpPr>
          <p:spPr bwMode="auto">
            <a:xfrm>
              <a:off x="1440" y="2544"/>
              <a:ext cx="739" cy="220"/>
            </a:xfrm>
            <a:prstGeom prst="rect">
              <a:avLst/>
            </a:prstGeom>
            <a:noFill/>
            <a:ln w="3810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83988" tIns="41994" rIns="83988" bIns="41994"/>
            <a:lstStyle/>
            <a:p>
              <a:pPr algn="ctr" defTabSz="839788" eaLnBrk="0" hangingPunct="0"/>
              <a:r>
                <a:rPr lang="en-US" sz="1000" b="1">
                  <a:cs typeface="Times New Roman" pitchFamily="18" charset="0"/>
                </a:rPr>
                <a:t>UTM-1 1076</a:t>
              </a:r>
            </a:p>
          </p:txBody>
        </p:sp>
        <p:pic>
          <p:nvPicPr>
            <p:cNvPr id="8249" name="Picture 15" descr="UTM-1_470_with_reflection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58" y="2680"/>
              <a:ext cx="50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58"/>
          <p:cNvGrpSpPr>
            <a:grpSpLocks/>
          </p:cNvGrpSpPr>
          <p:nvPr/>
        </p:nvGrpSpPr>
        <p:grpSpPr bwMode="auto">
          <a:xfrm>
            <a:off x="1447800" y="4616450"/>
            <a:ext cx="990600" cy="430213"/>
            <a:chOff x="912" y="3052"/>
            <a:chExt cx="624" cy="271"/>
          </a:xfrm>
        </p:grpSpPr>
        <p:sp>
          <p:nvSpPr>
            <p:cNvPr id="8246" name="Text Box 21"/>
            <p:cNvSpPr txBox="1">
              <a:spLocks noChangeArrowheads="1"/>
            </p:cNvSpPr>
            <p:nvPr/>
          </p:nvSpPr>
          <p:spPr bwMode="auto">
            <a:xfrm>
              <a:off x="912" y="3052"/>
              <a:ext cx="624" cy="220"/>
            </a:xfrm>
            <a:prstGeom prst="rect">
              <a:avLst/>
            </a:prstGeom>
            <a:noFill/>
            <a:ln w="3810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83988" tIns="41994" rIns="83988" bIns="41994"/>
            <a:lstStyle/>
            <a:p>
              <a:pPr algn="ctr" defTabSz="839788" eaLnBrk="0" hangingPunct="0"/>
              <a:r>
                <a:rPr lang="en-US" sz="1000" b="1">
                  <a:cs typeface="Times New Roman" pitchFamily="18" charset="0"/>
                </a:rPr>
                <a:t>UTM-1 576</a:t>
              </a:r>
            </a:p>
          </p:txBody>
        </p:sp>
        <p:pic>
          <p:nvPicPr>
            <p:cNvPr id="8247" name="Picture 15" descr="UTM-1_470_with_reflection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72" y="3189"/>
              <a:ext cx="50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73"/>
          <p:cNvGrpSpPr>
            <a:grpSpLocks/>
          </p:cNvGrpSpPr>
          <p:nvPr/>
        </p:nvGrpSpPr>
        <p:grpSpPr bwMode="auto">
          <a:xfrm>
            <a:off x="347663" y="6191250"/>
            <a:ext cx="990600" cy="381000"/>
            <a:chOff x="347663" y="6191250"/>
            <a:chExt cx="990601" cy="381001"/>
          </a:xfrm>
        </p:grpSpPr>
        <p:sp>
          <p:nvSpPr>
            <p:cNvPr id="8244" name="Rectangle 67"/>
            <p:cNvSpPr>
              <a:spLocks noChangeArrowheads="1"/>
            </p:cNvSpPr>
            <p:nvPr/>
          </p:nvSpPr>
          <p:spPr bwMode="auto">
            <a:xfrm>
              <a:off x="347663" y="6259513"/>
              <a:ext cx="990601" cy="312738"/>
            </a:xfrm>
            <a:prstGeom prst="rect">
              <a:avLst/>
            </a:prstGeom>
            <a:noFill/>
            <a:ln w="3810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82296" rIns="82296" anchor="b"/>
            <a:lstStyle/>
            <a:p>
              <a:pPr algn="ctr"/>
              <a:r>
                <a:rPr lang="en-US" sz="1000" b="1"/>
                <a:t>UTM-1 Edge</a:t>
              </a:r>
            </a:p>
          </p:txBody>
        </p:sp>
        <p:pic>
          <p:nvPicPr>
            <p:cNvPr id="8245" name="Picture 34" descr="utm-1_edge_wireless.gif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68313" y="6191250"/>
              <a:ext cx="747713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64"/>
          <p:cNvGrpSpPr>
            <a:grpSpLocks/>
          </p:cNvGrpSpPr>
          <p:nvPr/>
        </p:nvGrpSpPr>
        <p:grpSpPr bwMode="auto">
          <a:xfrm>
            <a:off x="838200" y="5427663"/>
            <a:ext cx="990600" cy="373062"/>
            <a:chOff x="528" y="3419"/>
            <a:chExt cx="624" cy="235"/>
          </a:xfrm>
        </p:grpSpPr>
        <p:sp>
          <p:nvSpPr>
            <p:cNvPr id="8242" name="Text Box 21"/>
            <p:cNvSpPr txBox="1">
              <a:spLocks noChangeArrowheads="1"/>
            </p:cNvSpPr>
            <p:nvPr/>
          </p:nvSpPr>
          <p:spPr bwMode="auto">
            <a:xfrm>
              <a:off x="528" y="3477"/>
              <a:ext cx="624" cy="177"/>
            </a:xfrm>
            <a:prstGeom prst="rect">
              <a:avLst/>
            </a:prstGeom>
            <a:noFill/>
            <a:ln w="3810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83988" tIns="41994" rIns="83988" bIns="41994" anchor="b"/>
            <a:lstStyle/>
            <a:p>
              <a:pPr algn="ctr" defTabSz="839788" eaLnBrk="0" hangingPunct="0"/>
              <a:r>
                <a:rPr lang="en-US" sz="1000" b="1">
                  <a:cs typeface="Times New Roman" pitchFamily="18" charset="0"/>
                </a:rPr>
                <a:t>UTM-1 272</a:t>
              </a:r>
            </a:p>
          </p:txBody>
        </p:sp>
        <p:pic>
          <p:nvPicPr>
            <p:cNvPr id="8243" name="Picture 16" descr="UTM-1_270_with_reflection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22" y="3419"/>
              <a:ext cx="43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501650" y="5740400"/>
            <a:ext cx="990600" cy="417513"/>
            <a:chOff x="316" y="3616"/>
            <a:chExt cx="624" cy="263"/>
          </a:xfrm>
        </p:grpSpPr>
        <p:sp>
          <p:nvSpPr>
            <p:cNvPr id="8240" name="Rectangle 67"/>
            <p:cNvSpPr>
              <a:spLocks noChangeArrowheads="1"/>
            </p:cNvSpPr>
            <p:nvPr/>
          </p:nvSpPr>
          <p:spPr bwMode="auto">
            <a:xfrm>
              <a:off x="316" y="3682"/>
              <a:ext cx="624" cy="197"/>
            </a:xfrm>
            <a:prstGeom prst="rect">
              <a:avLst/>
            </a:prstGeom>
            <a:noFill/>
            <a:ln w="3810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82296" rIns="82296" anchor="b"/>
            <a:lstStyle/>
            <a:p>
              <a:pPr algn="ctr"/>
              <a:r>
                <a:rPr lang="en-US" sz="1000" b="1"/>
                <a:t>UTM-1 132</a:t>
              </a:r>
            </a:p>
          </p:txBody>
        </p:sp>
        <p:pic>
          <p:nvPicPr>
            <p:cNvPr id="8241" name="Picture 45" descr="UTM-1_130_with_reflection_priceListl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95" y="3616"/>
              <a:ext cx="466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81"/>
          <p:cNvGrpSpPr>
            <a:grpSpLocks/>
          </p:cNvGrpSpPr>
          <p:nvPr/>
        </p:nvGrpSpPr>
        <p:grpSpPr bwMode="auto">
          <a:xfrm>
            <a:off x="1143000" y="5029200"/>
            <a:ext cx="838200" cy="404813"/>
            <a:chOff x="1143000" y="5029200"/>
            <a:chExt cx="838200" cy="404813"/>
          </a:xfrm>
        </p:grpSpPr>
        <p:sp>
          <p:nvSpPr>
            <p:cNvPr id="8238" name="Rectangle 67"/>
            <p:cNvSpPr>
              <a:spLocks noChangeArrowheads="1"/>
            </p:cNvSpPr>
            <p:nvPr/>
          </p:nvSpPr>
          <p:spPr bwMode="auto">
            <a:xfrm>
              <a:off x="1143000" y="5029200"/>
              <a:ext cx="838200" cy="347663"/>
            </a:xfrm>
            <a:prstGeom prst="rect">
              <a:avLst/>
            </a:prstGeom>
            <a:noFill/>
            <a:ln w="3810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lIns="82296" rIns="82296"/>
            <a:lstStyle/>
            <a:p>
              <a:pPr algn="ctr"/>
              <a:r>
                <a:rPr lang="en-US" sz="1000" b="1"/>
                <a:t>IP150</a:t>
              </a:r>
            </a:p>
          </p:txBody>
        </p:sp>
        <p:pic>
          <p:nvPicPr>
            <p:cNvPr id="8239" name="Picture 72" descr="IP152Front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316038" y="5272088"/>
              <a:ext cx="493713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75"/>
          <p:cNvGrpSpPr>
            <a:grpSpLocks/>
          </p:cNvGrpSpPr>
          <p:nvPr/>
        </p:nvGrpSpPr>
        <p:grpSpPr bwMode="auto">
          <a:xfrm>
            <a:off x="7940675" y="457200"/>
            <a:ext cx="1173163" cy="654050"/>
            <a:chOff x="7970838" y="457200"/>
            <a:chExt cx="1173162" cy="654050"/>
          </a:xfrm>
        </p:grpSpPr>
        <p:sp>
          <p:nvSpPr>
            <p:cNvPr id="75" name="Rectangle 74"/>
            <p:cNvSpPr/>
            <p:nvPr/>
          </p:nvSpPr>
          <p:spPr>
            <a:xfrm>
              <a:off x="8001001" y="457200"/>
              <a:ext cx="11429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1" name="Group 52"/>
            <p:cNvGrpSpPr>
              <a:grpSpLocks/>
            </p:cNvGrpSpPr>
            <p:nvPr/>
          </p:nvGrpSpPr>
          <p:grpSpPr bwMode="auto">
            <a:xfrm>
              <a:off x="7970838" y="457200"/>
              <a:ext cx="1173162" cy="654050"/>
              <a:chOff x="5021" y="288"/>
              <a:chExt cx="739" cy="412"/>
            </a:xfrm>
          </p:grpSpPr>
          <p:sp>
            <p:nvSpPr>
              <p:cNvPr id="8236" name="Text Box 21"/>
              <p:cNvSpPr txBox="1">
                <a:spLocks noChangeArrowheads="1"/>
              </p:cNvSpPr>
              <p:nvPr/>
            </p:nvSpPr>
            <p:spPr bwMode="auto">
              <a:xfrm>
                <a:off x="5021" y="288"/>
                <a:ext cx="739" cy="240"/>
              </a:xfrm>
              <a:prstGeom prst="rect">
                <a:avLst/>
              </a:prstGeom>
              <a:noFill/>
              <a:ln w="38100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83988" tIns="41994" rIns="83988" bIns="41994"/>
              <a:lstStyle/>
              <a:p>
                <a:pPr algn="ctr" defTabSz="839788" eaLnBrk="0" hangingPunct="0"/>
                <a:r>
                  <a:rPr lang="en-US" sz="1000" b="1">
                    <a:cs typeface="Times New Roman" pitchFamily="18" charset="0"/>
                  </a:rPr>
                  <a:t>Power-1 11085</a:t>
                </a:r>
              </a:p>
            </p:txBody>
          </p:sp>
          <p:pic>
            <p:nvPicPr>
              <p:cNvPr id="8237" name="Picture 54" descr="Power-1_11075_w_reflection_ppt_size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5136" y="432"/>
                <a:ext cx="528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2" name="Group 15"/>
          <p:cNvGrpSpPr>
            <a:grpSpLocks/>
          </p:cNvGrpSpPr>
          <p:nvPr/>
        </p:nvGrpSpPr>
        <p:grpSpPr bwMode="auto">
          <a:xfrm>
            <a:off x="7970838" y="1143000"/>
            <a:ext cx="1173162" cy="654050"/>
            <a:chOff x="4506" y="720"/>
            <a:chExt cx="739" cy="412"/>
          </a:xfrm>
        </p:grpSpPr>
        <p:sp>
          <p:nvSpPr>
            <p:cNvPr id="8232" name="Text Box 21"/>
            <p:cNvSpPr txBox="1">
              <a:spLocks noChangeArrowheads="1"/>
            </p:cNvSpPr>
            <p:nvPr/>
          </p:nvSpPr>
          <p:spPr bwMode="auto">
            <a:xfrm>
              <a:off x="4506" y="720"/>
              <a:ext cx="739" cy="240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83988" tIns="41994" rIns="83988" bIns="41994"/>
            <a:lstStyle/>
            <a:p>
              <a:pPr algn="ctr" defTabSz="839788" eaLnBrk="0" hangingPunct="0"/>
              <a:r>
                <a:rPr lang="en-US" sz="1000" b="1" dirty="0">
                  <a:cs typeface="Times New Roman" pitchFamily="18" charset="0"/>
                </a:rPr>
                <a:t>Power-1 11065</a:t>
              </a:r>
            </a:p>
          </p:txBody>
        </p:sp>
        <p:pic>
          <p:nvPicPr>
            <p:cNvPr id="8233" name="Picture 17" descr="Power-1_11075_w_reflection_ppt_size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608" y="864"/>
              <a:ext cx="528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18"/>
          <p:cNvGrpSpPr>
            <a:grpSpLocks/>
          </p:cNvGrpSpPr>
          <p:nvPr/>
        </p:nvGrpSpPr>
        <p:grpSpPr bwMode="auto">
          <a:xfrm>
            <a:off x="7010400" y="762000"/>
            <a:ext cx="1173162" cy="654050"/>
            <a:chOff x="5021" y="288"/>
            <a:chExt cx="739" cy="412"/>
          </a:xfrm>
        </p:grpSpPr>
        <p:sp>
          <p:nvSpPr>
            <p:cNvPr id="8230" name="Text Box 21"/>
            <p:cNvSpPr txBox="1">
              <a:spLocks noChangeArrowheads="1"/>
            </p:cNvSpPr>
            <p:nvPr/>
          </p:nvSpPr>
          <p:spPr bwMode="auto">
            <a:xfrm>
              <a:off x="5021" y="288"/>
              <a:ext cx="739" cy="240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83988" tIns="41994" rIns="83988" bIns="41994"/>
            <a:lstStyle/>
            <a:p>
              <a:pPr algn="ctr" defTabSz="839788" eaLnBrk="0" hangingPunct="0"/>
              <a:r>
                <a:rPr lang="en-US" sz="1000" b="1">
                  <a:cs typeface="Times New Roman" pitchFamily="18" charset="0"/>
                </a:rPr>
                <a:t>Power-1 11075</a:t>
              </a:r>
            </a:p>
          </p:txBody>
        </p:sp>
        <p:pic>
          <p:nvPicPr>
            <p:cNvPr id="8231" name="Picture 20" descr="Power-1_11075_w_reflection_ppt_size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136" y="432"/>
              <a:ext cx="528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80"/>
          <p:cNvGrpSpPr>
            <a:grpSpLocks/>
          </p:cNvGrpSpPr>
          <p:nvPr/>
        </p:nvGrpSpPr>
        <p:grpSpPr bwMode="auto">
          <a:xfrm>
            <a:off x="2362200" y="4267200"/>
            <a:ext cx="838200" cy="557213"/>
            <a:chOff x="2362200" y="4267200"/>
            <a:chExt cx="838200" cy="557213"/>
          </a:xfrm>
        </p:grpSpPr>
        <p:sp>
          <p:nvSpPr>
            <p:cNvPr id="8228" name="Rectangle 67"/>
            <p:cNvSpPr>
              <a:spLocks noChangeArrowheads="1"/>
            </p:cNvSpPr>
            <p:nvPr/>
          </p:nvSpPr>
          <p:spPr bwMode="auto">
            <a:xfrm>
              <a:off x="2362200" y="4476750"/>
              <a:ext cx="838200" cy="347663"/>
            </a:xfrm>
            <a:prstGeom prst="rect">
              <a:avLst/>
            </a:prstGeom>
            <a:noFill/>
            <a:ln w="3810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lIns="82296" rIns="82296" anchor="b"/>
            <a:lstStyle/>
            <a:p>
              <a:pPr algn="ctr"/>
              <a:r>
                <a:rPr lang="en-US" sz="1000" b="1"/>
                <a:t>IP290</a:t>
              </a:r>
            </a:p>
          </p:txBody>
        </p:sp>
        <p:pic>
          <p:nvPicPr>
            <p:cNvPr id="8229" name="Picture 74" descr="CP_IP290_v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393950" y="4267200"/>
              <a:ext cx="773113" cy="477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6" name="Group 28"/>
          <p:cNvGrpSpPr>
            <a:grpSpLocks/>
          </p:cNvGrpSpPr>
          <p:nvPr/>
        </p:nvGrpSpPr>
        <p:grpSpPr bwMode="auto">
          <a:xfrm>
            <a:off x="4724400" y="1295400"/>
            <a:ext cx="1143000" cy="672117"/>
            <a:chOff x="6467475" y="4217990"/>
            <a:chExt cx="2192337" cy="1308098"/>
          </a:xfrm>
        </p:grpSpPr>
        <p:grpSp>
          <p:nvGrpSpPr>
            <p:cNvPr id="77" name="Group 31"/>
            <p:cNvGrpSpPr>
              <a:grpSpLocks/>
            </p:cNvGrpSpPr>
            <p:nvPr/>
          </p:nvGrpSpPr>
          <p:grpSpPr bwMode="auto">
            <a:xfrm>
              <a:off x="6467475" y="4217990"/>
              <a:ext cx="2192337" cy="1266826"/>
              <a:chOff x="632" y="1357"/>
              <a:chExt cx="1381" cy="798"/>
            </a:xfrm>
          </p:grpSpPr>
          <p:grpSp>
            <p:nvGrpSpPr>
              <p:cNvPr id="79" name="Group 32"/>
              <p:cNvGrpSpPr>
                <a:grpSpLocks/>
              </p:cNvGrpSpPr>
              <p:nvPr/>
            </p:nvGrpSpPr>
            <p:grpSpPr bwMode="auto">
              <a:xfrm>
                <a:off x="634" y="1612"/>
                <a:ext cx="1379" cy="543"/>
                <a:chOff x="1792" y="416"/>
                <a:chExt cx="3056" cy="1391"/>
              </a:xfrm>
            </p:grpSpPr>
            <p:pic>
              <p:nvPicPr>
                <p:cNvPr id="83" name="Picture 33" descr="Power-1_newPorts_reflection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1792" y="416"/>
                  <a:ext cx="3056" cy="1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4" name="Picture 34" descr="Power-1_9070_newPorts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 l="32202" t="70671" r="48839" b="-5460"/>
                <a:stretch>
                  <a:fillRect/>
                </a:stretch>
              </p:blipFill>
              <p:spPr bwMode="auto">
                <a:xfrm>
                  <a:off x="4075" y="1095"/>
                  <a:ext cx="62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80" name="Group 35"/>
              <p:cNvGrpSpPr>
                <a:grpSpLocks/>
              </p:cNvGrpSpPr>
              <p:nvPr/>
            </p:nvGrpSpPr>
            <p:grpSpPr bwMode="auto">
              <a:xfrm>
                <a:off x="632" y="1357"/>
                <a:ext cx="1379" cy="543"/>
                <a:chOff x="1792" y="416"/>
                <a:chExt cx="3056" cy="1391"/>
              </a:xfrm>
            </p:grpSpPr>
            <p:pic>
              <p:nvPicPr>
                <p:cNvPr id="81" name="Picture 36" descr="Power-1_newPorts_reflection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1792" y="416"/>
                  <a:ext cx="3056" cy="1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" name="Picture 37" descr="Power-1_9070_newPorts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 l="32202" t="70671" r="48839" b="-5460"/>
                <a:stretch>
                  <a:fillRect/>
                </a:stretch>
              </p:blipFill>
              <p:spPr bwMode="auto">
                <a:xfrm>
                  <a:off x="4075" y="1095"/>
                  <a:ext cx="62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78" name="Text Box 53"/>
            <p:cNvSpPr txBox="1">
              <a:spLocks noChangeArrowheads="1"/>
            </p:cNvSpPr>
            <p:nvPr/>
          </p:nvSpPr>
          <p:spPr bwMode="auto">
            <a:xfrm>
              <a:off x="7124700" y="5281613"/>
              <a:ext cx="8636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/>
                <a:t>VSX-1 9090</a:t>
              </a:r>
            </a:p>
          </p:txBody>
        </p:sp>
      </p:grpSp>
      <p:grpSp>
        <p:nvGrpSpPr>
          <p:cNvPr id="85" name="Group 27"/>
          <p:cNvGrpSpPr>
            <a:grpSpLocks/>
          </p:cNvGrpSpPr>
          <p:nvPr/>
        </p:nvGrpSpPr>
        <p:grpSpPr bwMode="auto">
          <a:xfrm>
            <a:off x="3429000" y="1752600"/>
            <a:ext cx="1219200" cy="590460"/>
            <a:chOff x="3398838" y="4437063"/>
            <a:chExt cx="2189162" cy="1076325"/>
          </a:xfrm>
        </p:grpSpPr>
        <p:grpSp>
          <p:nvGrpSpPr>
            <p:cNvPr id="86" name="Group 28"/>
            <p:cNvGrpSpPr>
              <a:grpSpLocks/>
            </p:cNvGrpSpPr>
            <p:nvPr/>
          </p:nvGrpSpPr>
          <p:grpSpPr bwMode="auto">
            <a:xfrm>
              <a:off x="3398838" y="4437063"/>
              <a:ext cx="2189162" cy="862012"/>
              <a:chOff x="1792" y="416"/>
              <a:chExt cx="3056" cy="1391"/>
            </a:xfrm>
          </p:grpSpPr>
          <p:pic>
            <p:nvPicPr>
              <p:cNvPr id="88" name="Picture 29" descr="Power-1_newPorts_reflection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1792" y="416"/>
                <a:ext cx="3056" cy="1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9" name="Picture 30" descr="Power-1_9070_newPorts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 l="32202" t="70671" r="48839" b="-5460"/>
              <a:stretch>
                <a:fillRect/>
              </a:stretch>
            </p:blipFill>
            <p:spPr bwMode="auto">
              <a:xfrm>
                <a:off x="4075" y="1095"/>
                <a:ext cx="6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7" name="Text Box 52"/>
            <p:cNvSpPr txBox="1">
              <a:spLocks noChangeArrowheads="1"/>
            </p:cNvSpPr>
            <p:nvPr/>
          </p:nvSpPr>
          <p:spPr bwMode="auto">
            <a:xfrm>
              <a:off x="4054475" y="5268913"/>
              <a:ext cx="8636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 dirty="0"/>
                <a:t>VSX-1 9070</a:t>
              </a:r>
            </a:p>
          </p:txBody>
        </p:sp>
      </p:grpSp>
      <p:grpSp>
        <p:nvGrpSpPr>
          <p:cNvPr id="90" name="Group 26"/>
          <p:cNvGrpSpPr>
            <a:grpSpLocks/>
          </p:cNvGrpSpPr>
          <p:nvPr/>
        </p:nvGrpSpPr>
        <p:grpSpPr bwMode="auto">
          <a:xfrm>
            <a:off x="2133600" y="2209800"/>
            <a:ext cx="1306513" cy="626387"/>
            <a:chOff x="635000" y="4538663"/>
            <a:chExt cx="2068512" cy="957262"/>
          </a:xfrm>
        </p:grpSpPr>
        <p:grpSp>
          <p:nvGrpSpPr>
            <p:cNvPr id="91" name="Group 25"/>
            <p:cNvGrpSpPr>
              <a:grpSpLocks noChangeAspect="1"/>
            </p:cNvGrpSpPr>
            <p:nvPr/>
          </p:nvGrpSpPr>
          <p:grpSpPr bwMode="auto">
            <a:xfrm>
              <a:off x="635000" y="4538663"/>
              <a:ext cx="2068512" cy="549275"/>
              <a:chOff x="1919" y="682"/>
              <a:chExt cx="1584" cy="421"/>
            </a:xfrm>
          </p:grpSpPr>
          <p:pic>
            <p:nvPicPr>
              <p:cNvPr id="93" name="Picture 26" descr="UTM-1_2070_with_reflection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1919" y="682"/>
                <a:ext cx="1584" cy="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" name="Picture 27" descr="UTM-1_2070_with_reflection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 l="77399" t="51782" r="12373" b="28978"/>
              <a:stretch>
                <a:fillRect/>
              </a:stretch>
            </p:blipFill>
            <p:spPr bwMode="auto">
              <a:xfrm>
                <a:off x="3299" y="902"/>
                <a:ext cx="162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2" name="Text Box 51"/>
            <p:cNvSpPr txBox="1">
              <a:spLocks noChangeArrowheads="1"/>
            </p:cNvSpPr>
            <p:nvPr/>
          </p:nvSpPr>
          <p:spPr bwMode="auto">
            <a:xfrm>
              <a:off x="1230313" y="5251450"/>
              <a:ext cx="8636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 dirty="0"/>
                <a:t>VSX-1 3070</a:t>
              </a:r>
            </a:p>
          </p:txBody>
        </p:sp>
      </p:grpSp>
      <p:pic>
        <p:nvPicPr>
          <p:cNvPr id="95" name="Picture 6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503170" y="3048000"/>
            <a:ext cx="1640829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Text Box 21"/>
          <p:cNvSpPr txBox="1">
            <a:spLocks noChangeArrowheads="1"/>
          </p:cNvSpPr>
          <p:nvPr/>
        </p:nvSpPr>
        <p:spPr bwMode="auto">
          <a:xfrm>
            <a:off x="7772400" y="3733800"/>
            <a:ext cx="1173163" cy="238696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</p:spPr>
        <p:txBody>
          <a:bodyPr lIns="83988" tIns="41994" rIns="83988" bIns="41994">
            <a:spAutoFit/>
          </a:bodyPr>
          <a:lstStyle/>
          <a:p>
            <a:pPr algn="ctr" defTabSz="839788" eaLnBrk="0" hangingPunct="0"/>
            <a:r>
              <a:rPr lang="en-US" sz="1000" b="1" dirty="0" smtClean="0">
                <a:solidFill>
                  <a:schemeClr val="tx2"/>
                </a:solidFill>
                <a:cs typeface="Times New Roman" pitchFamily="18" charset="0"/>
              </a:rPr>
              <a:t>Smart -1 150 </a:t>
            </a:r>
            <a:endParaRPr lang="en-US" sz="10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97" name="Text Box 21"/>
          <p:cNvSpPr txBox="1">
            <a:spLocks noChangeArrowheads="1"/>
          </p:cNvSpPr>
          <p:nvPr/>
        </p:nvSpPr>
        <p:spPr bwMode="auto">
          <a:xfrm>
            <a:off x="5562600" y="4114800"/>
            <a:ext cx="1173163" cy="238696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</p:spPr>
        <p:txBody>
          <a:bodyPr lIns="83988" tIns="41994" rIns="83988" bIns="41994">
            <a:spAutoFit/>
          </a:bodyPr>
          <a:lstStyle/>
          <a:p>
            <a:pPr algn="ctr" defTabSz="839788" eaLnBrk="0" hangingPunct="0"/>
            <a:r>
              <a:rPr lang="en-US" sz="1000" b="1" dirty="0" smtClean="0">
                <a:solidFill>
                  <a:schemeClr val="tx2"/>
                </a:solidFill>
                <a:cs typeface="Times New Roman" pitchFamily="18" charset="0"/>
              </a:rPr>
              <a:t>Smart -1 50 </a:t>
            </a:r>
            <a:endParaRPr lang="en-US" sz="10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98" name="Text Box 21"/>
          <p:cNvSpPr txBox="1">
            <a:spLocks noChangeArrowheads="1"/>
          </p:cNvSpPr>
          <p:nvPr/>
        </p:nvSpPr>
        <p:spPr bwMode="auto">
          <a:xfrm>
            <a:off x="4191000" y="4724400"/>
            <a:ext cx="1173163" cy="238696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</p:spPr>
        <p:txBody>
          <a:bodyPr lIns="83988" tIns="41994" rIns="83988" bIns="41994">
            <a:spAutoFit/>
          </a:bodyPr>
          <a:lstStyle/>
          <a:p>
            <a:pPr algn="ctr" defTabSz="839788" eaLnBrk="0" hangingPunct="0"/>
            <a:r>
              <a:rPr lang="en-US" sz="1000" b="1" dirty="0" smtClean="0">
                <a:solidFill>
                  <a:schemeClr val="tx2"/>
                </a:solidFill>
                <a:cs typeface="Times New Roman" pitchFamily="18" charset="0"/>
              </a:rPr>
              <a:t>Smart – 1 25</a:t>
            </a:r>
            <a:endParaRPr lang="en-US" sz="10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99" name="Text Box 21"/>
          <p:cNvSpPr txBox="1">
            <a:spLocks noChangeArrowheads="1"/>
          </p:cNvSpPr>
          <p:nvPr/>
        </p:nvSpPr>
        <p:spPr bwMode="auto">
          <a:xfrm>
            <a:off x="2819400" y="5562600"/>
            <a:ext cx="1173163" cy="238696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</p:spPr>
        <p:txBody>
          <a:bodyPr lIns="83988" tIns="41994" rIns="83988" bIns="41994">
            <a:spAutoFit/>
          </a:bodyPr>
          <a:lstStyle/>
          <a:p>
            <a:pPr algn="ctr" defTabSz="839788" eaLnBrk="0" hangingPunct="0"/>
            <a:r>
              <a:rPr lang="en-US" sz="1000" b="1" dirty="0" smtClean="0">
                <a:solidFill>
                  <a:schemeClr val="tx2"/>
                </a:solidFill>
                <a:cs typeface="Times New Roman" pitchFamily="18" charset="0"/>
              </a:rPr>
              <a:t>Smart -1 5  </a:t>
            </a:r>
            <a:endParaRPr lang="en-US" sz="10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100" name="Picture 5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410200" y="3657600"/>
            <a:ext cx="1524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4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038600" y="4419600"/>
            <a:ext cx="152558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667000" y="5257800"/>
            <a:ext cx="15208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0.14739 -0.0025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500"/>
                            </p:stCondLst>
                            <p:childTnLst>
                              <p:par>
                                <p:cTn id="1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6">
      <a:dk1>
        <a:srgbClr val="000000"/>
      </a:dk1>
      <a:lt1>
        <a:srgbClr val="FFFFFF"/>
      </a:lt1>
      <a:dk2>
        <a:srgbClr val="1D3A75"/>
      </a:dk2>
      <a:lt2>
        <a:srgbClr val="808080"/>
      </a:lt2>
      <a:accent1>
        <a:srgbClr val="95B5DF"/>
      </a:accent1>
      <a:accent2>
        <a:srgbClr val="FAA61A"/>
      </a:accent2>
      <a:accent3>
        <a:srgbClr val="FFFFFF"/>
      </a:accent3>
      <a:accent4>
        <a:srgbClr val="000000"/>
      </a:accent4>
      <a:accent5>
        <a:srgbClr val="C8D7EC"/>
      </a:accent5>
      <a:accent6>
        <a:srgbClr val="E39616"/>
      </a:accent6>
      <a:hlink>
        <a:srgbClr val="5885AD"/>
      </a:hlink>
      <a:folHlink>
        <a:srgbClr val="C9D553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93896"/>
        </a:dk2>
        <a:lt2>
          <a:srgbClr val="808080"/>
        </a:lt2>
        <a:accent1>
          <a:srgbClr val="95B5DF"/>
        </a:accent1>
        <a:accent2>
          <a:srgbClr val="FAA61A"/>
        </a:accent2>
        <a:accent3>
          <a:srgbClr val="FFFFFF"/>
        </a:accent3>
        <a:accent4>
          <a:srgbClr val="000000"/>
        </a:accent4>
        <a:accent5>
          <a:srgbClr val="C8D7EC"/>
        </a:accent5>
        <a:accent6>
          <a:srgbClr val="E39616"/>
        </a:accent6>
        <a:hlink>
          <a:srgbClr val="5885AD"/>
        </a:hlink>
        <a:folHlink>
          <a:srgbClr val="929D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1D3A75"/>
        </a:dk2>
        <a:lt2>
          <a:srgbClr val="808080"/>
        </a:lt2>
        <a:accent1>
          <a:srgbClr val="95B5DF"/>
        </a:accent1>
        <a:accent2>
          <a:srgbClr val="FAA61A"/>
        </a:accent2>
        <a:accent3>
          <a:srgbClr val="FFFFFF"/>
        </a:accent3>
        <a:accent4>
          <a:srgbClr val="000000"/>
        </a:accent4>
        <a:accent5>
          <a:srgbClr val="C8D7EC"/>
        </a:accent5>
        <a:accent6>
          <a:srgbClr val="E39616"/>
        </a:accent6>
        <a:hlink>
          <a:srgbClr val="5885AD"/>
        </a:hlink>
        <a:folHlink>
          <a:srgbClr val="929D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D3A75"/>
        </a:dk2>
        <a:lt2>
          <a:srgbClr val="808080"/>
        </a:lt2>
        <a:accent1>
          <a:srgbClr val="95B5DF"/>
        </a:accent1>
        <a:accent2>
          <a:srgbClr val="FAA61A"/>
        </a:accent2>
        <a:accent3>
          <a:srgbClr val="FFFFFF"/>
        </a:accent3>
        <a:accent4>
          <a:srgbClr val="000000"/>
        </a:accent4>
        <a:accent5>
          <a:srgbClr val="C8D7EC"/>
        </a:accent5>
        <a:accent6>
          <a:srgbClr val="E39616"/>
        </a:accent6>
        <a:hlink>
          <a:srgbClr val="5885AD"/>
        </a:hlink>
        <a:folHlink>
          <a:srgbClr val="CFDA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D3A75"/>
        </a:dk2>
        <a:lt2>
          <a:srgbClr val="808080"/>
        </a:lt2>
        <a:accent1>
          <a:srgbClr val="95B5DF"/>
        </a:accent1>
        <a:accent2>
          <a:srgbClr val="FAA61A"/>
        </a:accent2>
        <a:accent3>
          <a:srgbClr val="FFFFFF"/>
        </a:accent3>
        <a:accent4>
          <a:srgbClr val="000000"/>
        </a:accent4>
        <a:accent5>
          <a:srgbClr val="C8D7EC"/>
        </a:accent5>
        <a:accent6>
          <a:srgbClr val="E39616"/>
        </a:accent6>
        <a:hlink>
          <a:srgbClr val="5885AD"/>
        </a:hlink>
        <a:folHlink>
          <a:srgbClr val="C9D55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6605</TotalTime>
  <Words>1517</Words>
  <Application>Microsoft Office PowerPoint</Application>
  <PresentationFormat>On-screen Show (4:3)</PresentationFormat>
  <Paragraphs>562</Paragraphs>
  <Slides>50</Slides>
  <Notes>50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Default Design</vt:lpstr>
      <vt:lpstr>Microsoft Office Excel 97-2003 Worksheet</vt:lpstr>
      <vt:lpstr>Check Point Appliances  “Expanding your business “                                                                     Stallion Seminar  November 10th  </vt:lpstr>
      <vt:lpstr>Agenda</vt:lpstr>
      <vt:lpstr>Slide 3</vt:lpstr>
      <vt:lpstr>Vision for Check Point security gateways</vt:lpstr>
      <vt:lpstr>Slide 5</vt:lpstr>
      <vt:lpstr>The Check Point Expanded Appliance Ecosystem</vt:lpstr>
      <vt:lpstr>Slide 7</vt:lpstr>
      <vt:lpstr>Slide 8</vt:lpstr>
      <vt:lpstr>Slide 9</vt:lpstr>
      <vt:lpstr>Check Point Appliance Lines</vt:lpstr>
      <vt:lpstr>IAS Value Proposition </vt:lpstr>
      <vt:lpstr>Integrated Appliance Solution Base Unit Specifications</vt:lpstr>
      <vt:lpstr>Slide 13</vt:lpstr>
      <vt:lpstr>More Performance AND More Security</vt:lpstr>
      <vt:lpstr>CoreXL: the multi-core layer</vt:lpstr>
      <vt:lpstr>Improved Core Performance</vt:lpstr>
      <vt:lpstr>Achieve the Performance You Need</vt:lpstr>
      <vt:lpstr>Slide 18</vt:lpstr>
      <vt:lpstr>Joining forces in IT security</vt:lpstr>
      <vt:lpstr>Clear synergies</vt:lpstr>
      <vt:lpstr>Clear customer benefits</vt:lpstr>
      <vt:lpstr>Integration Goals</vt:lpstr>
      <vt:lpstr>Slide 23</vt:lpstr>
      <vt:lpstr>Integrated OS</vt:lpstr>
      <vt:lpstr>Check Point Integrated OS</vt:lpstr>
      <vt:lpstr>Slide 26</vt:lpstr>
      <vt:lpstr>Integrated Provisioning </vt:lpstr>
      <vt:lpstr>Check Point Integrated OS</vt:lpstr>
      <vt:lpstr>Recap</vt:lpstr>
      <vt:lpstr>Slide 30</vt:lpstr>
      <vt:lpstr>Slide 31</vt:lpstr>
      <vt:lpstr>24/7 support for the most critical environments</vt:lpstr>
      <vt:lpstr>Our promise to you</vt:lpstr>
      <vt:lpstr>SLAs improved with new services</vt:lpstr>
      <vt:lpstr>Onsite support</vt:lpstr>
      <vt:lpstr>A full range of support programs</vt:lpstr>
      <vt:lpstr>Diamond +</vt:lpstr>
      <vt:lpstr>Slide 38</vt:lpstr>
      <vt:lpstr>IP prices lower than previous components</vt:lpstr>
      <vt:lpstr>Special trade-in for Nokia customers</vt:lpstr>
      <vt:lpstr>Trade-in enables refresh at competitive price</vt:lpstr>
      <vt:lpstr>A promise of more value to customers</vt:lpstr>
      <vt:lpstr>Lower support rates</vt:lpstr>
      <vt:lpstr>Free IPS software blade</vt:lpstr>
      <vt:lpstr>Slide 45</vt:lpstr>
      <vt:lpstr>Warranty</vt:lpstr>
      <vt:lpstr>Slide 47</vt:lpstr>
      <vt:lpstr>Value for partners and customers</vt:lpstr>
      <vt:lpstr>Q &amp; A</vt:lpstr>
      <vt:lpstr>Thank You!</vt:lpstr>
    </vt:vector>
  </TitlesOfParts>
  <Company>Check Point Software Technologies,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A</dc:creator>
  <cp:lastModifiedBy>Michael Amselem</cp:lastModifiedBy>
  <cp:revision>226</cp:revision>
  <dcterms:created xsi:type="dcterms:W3CDTF">2007-03-05T21:32:45Z</dcterms:created>
  <dcterms:modified xsi:type="dcterms:W3CDTF">2009-11-11T13:06:11Z</dcterms:modified>
</cp:coreProperties>
</file>