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57" r:id="rId3"/>
    <p:sldId id="312" r:id="rId4"/>
    <p:sldId id="313" r:id="rId5"/>
    <p:sldId id="290" r:id="rId6"/>
    <p:sldId id="314" r:id="rId7"/>
    <p:sldId id="316" r:id="rId8"/>
    <p:sldId id="315" r:id="rId9"/>
    <p:sldId id="260" r:id="rId10"/>
    <p:sldId id="300" r:id="rId11"/>
    <p:sldId id="305" r:id="rId12"/>
    <p:sldId id="317" r:id="rId13"/>
    <p:sldId id="306" r:id="rId14"/>
    <p:sldId id="307" r:id="rId15"/>
    <p:sldId id="308" r:id="rId16"/>
    <p:sldId id="318" r:id="rId17"/>
    <p:sldId id="286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005CCF"/>
    <a:srgbClr val="1F6E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71" autoAdjust="0"/>
  </p:normalViewPr>
  <p:slideViewPr>
    <p:cSldViewPr snapToGrid="0" snapToObjects="1">
      <p:cViewPr>
        <p:scale>
          <a:sx n="90" d="100"/>
          <a:sy n="90" d="100"/>
        </p:scale>
        <p:origin x="-768" y="-72"/>
      </p:cViewPr>
      <p:guideLst>
        <p:guide orient="horz" pos="1528"/>
        <p:guide pos="559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3AFD9-6C40-7A4B-B916-1E6DB5B2F1A0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67631-2F5C-D14B-8D36-01E2A4E1F72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739AC-E5EE-C440-99BA-9D20EB484E3C}" type="datetime1">
              <a:rPr lang="en-US" smtClean="0"/>
              <a:pPr/>
              <a:t>6/10/2010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775F0-F140-2E45-A76A-EFA493560E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duty of system administrators and network security professionals to guard their infrastructure against exploits by knowing the enemy – the malicious hacker, who seek to use that very infrastructure for illegal activities.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5F0-F140-2E45-A76A-EFA493560E4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5F0-F140-2E45-A76A-EFA493560E4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5F0-F140-2E45-A76A-EFA493560E4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775F0-F140-2E45-A76A-EFA493560E4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47005-3D27-41CD-AC4F-4CB16D9E9F85}" type="slidenum">
              <a:rPr lang="en-US"/>
              <a:pPr/>
              <a:t>12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6" y="4343400"/>
            <a:ext cx="5035550" cy="4114800"/>
          </a:xfrm>
          <a:noFill/>
          <a:ln/>
        </p:spPr>
        <p:txBody>
          <a:bodyPr lIns="91361" tIns="45681" rIns="91361" bIns="45681"/>
          <a:lstStyle/>
          <a:p>
            <a:pPr eaLnBrk="1" hangingPunct="1"/>
            <a:endParaRPr lang="lt-LT" smtClean="0">
              <a:latin typeface="Times" pitchFamily="1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622A63-AAC9-4678-AABB-2300EE7C510C}" type="slidenum">
              <a:rPr lang="en-US"/>
              <a:pPr/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6" y="4343400"/>
            <a:ext cx="5035550" cy="4114800"/>
          </a:xfrm>
          <a:noFill/>
          <a:ln/>
        </p:spPr>
        <p:txBody>
          <a:bodyPr lIns="91361" tIns="45681" rIns="91361" bIns="45681"/>
          <a:lstStyle/>
          <a:p>
            <a:pPr eaLnBrk="1" hangingPunct="1"/>
            <a:r>
              <a:rPr lang="en-US" smtClean="0">
                <a:latin typeface="Times" pitchFamily="1" charset="0"/>
                <a:ea typeface="ＭＳ Ｐゴシック" pitchFamily="34" charset="-128"/>
              </a:rPr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AD8AEC-0D46-4D25-BC69-06996882BF35}" type="slidenum">
              <a:rPr lang="en-US"/>
              <a:pPr/>
              <a:t>14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lt-LT" smtClean="0">
              <a:latin typeface="Times" pitchFamily="1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df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df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t="15670" b="22420"/>
          <a:stretch>
            <a:fillRect/>
          </a:stretch>
        </p:blipFill>
        <p:spPr>
          <a:xfrm>
            <a:off x="0" y="0"/>
            <a:ext cx="9144000" cy="45289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-25698"/>
            <a:ext cx="9144000" cy="459769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5699"/>
            <a:ext cx="9144000" cy="49610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912"/>
            <a:ext cx="7772400" cy="2056153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69839"/>
            <a:ext cx="6400800" cy="762297"/>
          </a:xfrm>
        </p:spPr>
        <p:txBody>
          <a:bodyPr>
            <a:normAutofit/>
          </a:bodyPr>
          <a:lstStyle>
            <a:lvl1pPr marL="0" indent="0" algn="l">
              <a:buNone/>
              <a:defRPr sz="14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0635" y="4417898"/>
            <a:ext cx="1371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FFFFFF"/>
                </a:solidFill>
                <a:latin typeface="Helvetica Neue"/>
                <a:cs typeface="Helvetica Neue"/>
              </a:defRPr>
            </a:lvl1pPr>
          </a:lstStyle>
          <a:p>
            <a:fld id="{976AD9D8-B7BB-574A-8F59-AB208508817E}" type="datetime4">
              <a:rPr lang="en-US" smtClean="0"/>
              <a:pPr/>
              <a:t>June 10, 2010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935321"/>
            <a:ext cx="9144000" cy="11927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horz_2C_logo.eps"/>
          <p:cNvPicPr>
            <a:picLocks noChangeAspect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787117" y="5480820"/>
            <a:ext cx="2550235" cy="73656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8"/>
              <a:srcRect/>
              <a:stretch>
                <a:fillRect/>
              </a:stretch>
            </p:blipFill>
          </mc:Choice>
          <mc:Fallback>
            <p:blipFill>
              <a:blip r:embed="rId9"/>
              <a:srcRect/>
              <a:stretch>
                <a:fillRect/>
              </a:stretch>
            </p:blipFill>
          </mc:Fallback>
        </mc:AlternateContent>
        <p:spPr bwMode="auto">
          <a:xfrm>
            <a:off x="6260960" y="5549102"/>
            <a:ext cx="2313245" cy="59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049C-DA29-AB4E-B116-56B421AC7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049C-DA29-AB4E-B116-56B421AC7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C1D82DAB-BC69-694A-84F3-5E964806D474}" type="datetime4">
              <a:rPr lang="en-US" smtClean="0"/>
              <a:pPr/>
              <a:t>June 10,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049C-DA29-AB4E-B116-56B421AC7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0" y="6356350"/>
            <a:ext cx="1371600" cy="365125"/>
          </a:xfrm>
          <a:prstGeom prst="rect">
            <a:avLst/>
          </a:prstGeom>
        </p:spPr>
        <p:txBody>
          <a:bodyPr/>
          <a:lstStyle/>
          <a:p>
            <a:fld id="{EE1B18E8-2686-094A-93BF-3C6DF3F5DC85}" type="datetime4">
              <a:rPr lang="en-US" smtClean="0"/>
              <a:pPr/>
              <a:t>June 10, 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049C-DA29-AB4E-B116-56B421AC7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O N F I D E N T I A 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741289-0211-4832-8F5A-C871FB5F40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 O M P A N Y  C O N F I D E N T I A 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0"/>
            <a:ext cx="9144000" cy="687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0752"/>
            <a:ext cx="7772400" cy="2056153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6703"/>
            <a:ext cx="6400800" cy="762297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054599"/>
            <a:ext cx="9144000" cy="1803401"/>
          </a:xfrm>
          <a:prstGeom prst="rect">
            <a:avLst/>
          </a:prstGeom>
          <a:gradFill flip="none" rotWithShape="1">
            <a:gsLst>
              <a:gs pos="76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935321"/>
            <a:ext cx="9144000" cy="11927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22800"/>
            <a:ext cx="9144000" cy="223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800"/>
            <a:ext cx="8204200" cy="223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10100"/>
            <a:ext cx="9144000" cy="2247900"/>
          </a:xfrm>
          <a:prstGeom prst="rect">
            <a:avLst/>
          </a:prstGeom>
        </p:spPr>
      </p:pic>
      <p:pic>
        <p:nvPicPr>
          <p:cNvPr id="8" name="Picture 13" descr="horz_2C_logo.eps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17560" y="6328994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40" rIns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r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7815" y="6280150"/>
            <a:ext cx="179008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1559" y="6280150"/>
            <a:ext cx="370187" cy="365125"/>
          </a:xfrm>
        </p:spPr>
        <p:txBody>
          <a:bodyPr/>
          <a:lstStyle>
            <a:lvl1pPr>
              <a:defRPr sz="900"/>
            </a:lvl1pPr>
          </a:lstStyle>
          <a:p>
            <a:fld id="{F660049C-DA29-AB4E-B116-56B421AC75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/>
          <a:srcRect t="24996" b="70004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rcRect t="44257" b="7095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rot="10800000">
            <a:off x="0" y="227014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8"/>
            <a:ext cx="9144000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88"/>
            <a:ext cx="9144000" cy="128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622800"/>
            <a:ext cx="9144000" cy="223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22800"/>
            <a:ext cx="8204200" cy="223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10100"/>
            <a:ext cx="9144000" cy="2247900"/>
          </a:xfrm>
          <a:prstGeom prst="rect">
            <a:avLst/>
          </a:prstGeom>
        </p:spPr>
      </p:pic>
      <p:pic>
        <p:nvPicPr>
          <p:cNvPr id="8" name="Picture 13" descr="horz_2C_logo.eps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17560" y="6328994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600" y="78422"/>
            <a:ext cx="7188200" cy="1143000"/>
          </a:xfrm>
        </p:spPr>
        <p:txBody>
          <a:bodyPr lIns="91440" r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7815" y="6280150"/>
            <a:ext cx="179008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1559" y="6280150"/>
            <a:ext cx="370187" cy="365125"/>
          </a:xfrm>
        </p:spPr>
        <p:txBody>
          <a:bodyPr/>
          <a:lstStyle>
            <a:lvl1pPr>
              <a:defRPr sz="900"/>
            </a:lvl1pPr>
          </a:lstStyle>
          <a:p>
            <a:fld id="{F660049C-DA29-AB4E-B116-56B421AC750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rot="10800000">
            <a:off x="0" y="129381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92238"/>
            <a:ext cx="4040188" cy="4733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2238"/>
            <a:ext cx="4041775" cy="47339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954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88"/>
            <a:ext cx="9144000" cy="1295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88"/>
            <a:ext cx="9144000" cy="128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622800"/>
            <a:ext cx="9144000" cy="223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22800"/>
            <a:ext cx="8204200" cy="223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10100"/>
            <a:ext cx="9144000" cy="2247900"/>
          </a:xfrm>
          <a:prstGeom prst="rect">
            <a:avLst/>
          </a:prstGeom>
        </p:spPr>
      </p:pic>
      <p:pic>
        <p:nvPicPr>
          <p:cNvPr id="8" name="Picture 13" descr="horz_2C_logo.eps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217560" y="6328994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600" y="78422"/>
            <a:ext cx="7188200" cy="1143000"/>
          </a:xfrm>
        </p:spPr>
        <p:txBody>
          <a:bodyPr lIns="91440" rIns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91440" rIns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7815" y="6280150"/>
            <a:ext cx="179008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11559" y="6280150"/>
            <a:ext cx="370187" cy="365125"/>
          </a:xfrm>
        </p:spPr>
        <p:txBody>
          <a:bodyPr/>
          <a:lstStyle>
            <a:lvl1pPr>
              <a:defRPr sz="900"/>
            </a:lvl1pPr>
          </a:lstStyle>
          <a:p>
            <a:fld id="{F660049C-DA29-AB4E-B116-56B421AC750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rot="10800000">
            <a:off x="0" y="1293813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2700"/>
            <a:ext cx="9144000" cy="687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FFFFFF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  <a:lvl2pPr>
              <a:defRPr sz="24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>
              <a:defRPr sz="20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>
              <a:defRPr sz="18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>
              <a:defRPr sz="18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049C-DA29-AB4E-B116-56B421AC75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5054599"/>
            <a:ext cx="9144000" cy="1803401"/>
          </a:xfrm>
          <a:prstGeom prst="rect">
            <a:avLst/>
          </a:prstGeom>
          <a:gradFill flip="none" rotWithShape="1">
            <a:gsLst>
              <a:gs pos="76000">
                <a:schemeClr val="bg1"/>
              </a:gs>
              <a:gs pos="100000">
                <a:schemeClr val="bg1">
                  <a:lumMod val="7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4935321"/>
            <a:ext cx="9144000" cy="119279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10100"/>
            <a:ext cx="9144000" cy="2247900"/>
          </a:xfrm>
          <a:prstGeom prst="rect">
            <a:avLst/>
          </a:prstGeom>
        </p:spPr>
      </p:pic>
      <p:pic>
        <p:nvPicPr>
          <p:cNvPr id="15" name="Picture 13" descr="horz_2C_logo.eps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7560" y="6328994"/>
            <a:ext cx="1066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rcRect t="24996" b="70004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/>
          <a:srcRect t="44257" b="7095"/>
          <a:stretch>
            <a:fillRect/>
          </a:stretch>
        </p:blipFill>
        <p:spPr>
          <a:xfrm>
            <a:off x="0" y="0"/>
            <a:ext cx="9144000" cy="2286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rot="10800000">
            <a:off x="0" y="227014"/>
            <a:ext cx="9144000" cy="1587"/>
          </a:xfrm>
          <a:prstGeom prst="line">
            <a:avLst/>
          </a:prstGeom>
          <a:ln w="127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412844" y="6280150"/>
            <a:ext cx="2081569" cy="365125"/>
          </a:xfrm>
        </p:spPr>
        <p:txBody>
          <a:bodyPr/>
          <a:lstStyle/>
          <a:p>
            <a:r>
              <a:rPr lang="en-US" dirty="0" smtClean="0"/>
              <a:t>COMPANY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494413" y="6280150"/>
            <a:ext cx="370187" cy="365125"/>
          </a:xfrm>
        </p:spPr>
        <p:txBody>
          <a:bodyPr/>
          <a:lstStyle/>
          <a:p>
            <a:fld id="{F660049C-DA29-AB4E-B116-56B421AC75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049C-DA29-AB4E-B116-56B421AC7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049C-DA29-AB4E-B116-56B421AC7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49238"/>
            <a:ext cx="8229600" cy="1143000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3200"/>
            <a:ext cx="8229600" cy="4525963"/>
          </a:xfrm>
          <a:prstGeom prst="rect">
            <a:avLst/>
          </a:prstGeom>
        </p:spPr>
        <p:txBody>
          <a:bodyPr vert="horz" lIns="9144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6435" y="6280150"/>
            <a:ext cx="20815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58004" y="6280150"/>
            <a:ext cx="370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F660049C-DA29-AB4E-B116-56B421AC7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4" r:id="rId1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005CCF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F0000"/>
        </a:buClr>
        <a:buFont typeface="Lucida Grande"/>
        <a:buChar char="−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F0000"/>
        </a:buClr>
        <a:buFont typeface="Lucida Grande"/>
        <a:buChar char="−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0000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9" Type="http://schemas.openxmlformats.org/officeDocument/2006/relationships/image" Target="../media/image66.png"/><Relationship Id="rId21" Type="http://schemas.openxmlformats.org/officeDocument/2006/relationships/image" Target="../media/image48.png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55" Type="http://schemas.openxmlformats.org/officeDocument/2006/relationships/image" Target="../media/image82.png"/><Relationship Id="rId63" Type="http://schemas.openxmlformats.org/officeDocument/2006/relationships/image" Target="../media/image90.png"/><Relationship Id="rId68" Type="http://schemas.openxmlformats.org/officeDocument/2006/relationships/image" Target="../media/image95.png"/><Relationship Id="rId76" Type="http://schemas.openxmlformats.org/officeDocument/2006/relationships/image" Target="../media/image103.png"/><Relationship Id="rId84" Type="http://schemas.openxmlformats.org/officeDocument/2006/relationships/image" Target="../media/image111.png"/><Relationship Id="rId89" Type="http://schemas.openxmlformats.org/officeDocument/2006/relationships/image" Target="../media/image116.png"/><Relationship Id="rId7" Type="http://schemas.openxmlformats.org/officeDocument/2006/relationships/image" Target="../media/image34.png"/><Relationship Id="rId71" Type="http://schemas.openxmlformats.org/officeDocument/2006/relationships/image" Target="../media/image98.png"/><Relationship Id="rId92" Type="http://schemas.openxmlformats.org/officeDocument/2006/relationships/image" Target="../media/image1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9" Type="http://schemas.openxmlformats.org/officeDocument/2006/relationships/image" Target="../media/image56.png"/><Relationship Id="rId11" Type="http://schemas.openxmlformats.org/officeDocument/2006/relationships/image" Target="../media/image38.png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80.png"/><Relationship Id="rId58" Type="http://schemas.openxmlformats.org/officeDocument/2006/relationships/image" Target="../media/image85.png"/><Relationship Id="rId66" Type="http://schemas.openxmlformats.org/officeDocument/2006/relationships/image" Target="../media/image93.png"/><Relationship Id="rId74" Type="http://schemas.openxmlformats.org/officeDocument/2006/relationships/image" Target="../media/image101.png"/><Relationship Id="rId79" Type="http://schemas.openxmlformats.org/officeDocument/2006/relationships/image" Target="../media/image106.png"/><Relationship Id="rId87" Type="http://schemas.openxmlformats.org/officeDocument/2006/relationships/image" Target="../media/image114.png"/><Relationship Id="rId5" Type="http://schemas.openxmlformats.org/officeDocument/2006/relationships/image" Target="../media/image32.jpeg"/><Relationship Id="rId61" Type="http://schemas.openxmlformats.org/officeDocument/2006/relationships/image" Target="../media/image88.png"/><Relationship Id="rId82" Type="http://schemas.openxmlformats.org/officeDocument/2006/relationships/image" Target="../media/image109.png"/><Relationship Id="rId90" Type="http://schemas.openxmlformats.org/officeDocument/2006/relationships/image" Target="../media/image117.png"/><Relationship Id="rId19" Type="http://schemas.openxmlformats.org/officeDocument/2006/relationships/image" Target="../media/image46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56" Type="http://schemas.openxmlformats.org/officeDocument/2006/relationships/image" Target="../media/image83.png"/><Relationship Id="rId64" Type="http://schemas.openxmlformats.org/officeDocument/2006/relationships/image" Target="../media/image91.png"/><Relationship Id="rId69" Type="http://schemas.openxmlformats.org/officeDocument/2006/relationships/image" Target="../media/image96.png"/><Relationship Id="rId77" Type="http://schemas.openxmlformats.org/officeDocument/2006/relationships/image" Target="../media/image104.png"/><Relationship Id="rId8" Type="http://schemas.openxmlformats.org/officeDocument/2006/relationships/image" Target="../media/image35.png"/><Relationship Id="rId51" Type="http://schemas.openxmlformats.org/officeDocument/2006/relationships/image" Target="../media/image78.png"/><Relationship Id="rId72" Type="http://schemas.openxmlformats.org/officeDocument/2006/relationships/image" Target="../media/image99.png"/><Relationship Id="rId80" Type="http://schemas.openxmlformats.org/officeDocument/2006/relationships/image" Target="../media/image107.png"/><Relationship Id="rId85" Type="http://schemas.openxmlformats.org/officeDocument/2006/relationships/image" Target="../media/image112.png"/><Relationship Id="rId93" Type="http://schemas.openxmlformats.org/officeDocument/2006/relationships/image" Target="../media/image120.png"/><Relationship Id="rId3" Type="http://schemas.openxmlformats.org/officeDocument/2006/relationships/image" Target="../media/image30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59" Type="http://schemas.openxmlformats.org/officeDocument/2006/relationships/image" Target="../media/image86.png"/><Relationship Id="rId67" Type="http://schemas.openxmlformats.org/officeDocument/2006/relationships/image" Target="../media/image94.png"/><Relationship Id="rId20" Type="http://schemas.openxmlformats.org/officeDocument/2006/relationships/image" Target="../media/image47.png"/><Relationship Id="rId41" Type="http://schemas.openxmlformats.org/officeDocument/2006/relationships/image" Target="../media/image68.png"/><Relationship Id="rId54" Type="http://schemas.openxmlformats.org/officeDocument/2006/relationships/image" Target="../media/image81.png"/><Relationship Id="rId62" Type="http://schemas.openxmlformats.org/officeDocument/2006/relationships/image" Target="../media/image89.jpeg"/><Relationship Id="rId70" Type="http://schemas.openxmlformats.org/officeDocument/2006/relationships/image" Target="../media/image97.png"/><Relationship Id="rId75" Type="http://schemas.openxmlformats.org/officeDocument/2006/relationships/image" Target="../media/image102.png"/><Relationship Id="rId83" Type="http://schemas.openxmlformats.org/officeDocument/2006/relationships/image" Target="../media/image110.png"/><Relationship Id="rId88" Type="http://schemas.openxmlformats.org/officeDocument/2006/relationships/image" Target="../media/image115.png"/><Relationship Id="rId91" Type="http://schemas.openxmlformats.org/officeDocument/2006/relationships/image" Target="../media/image1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15" Type="http://schemas.openxmlformats.org/officeDocument/2006/relationships/image" Target="../media/image42.png"/><Relationship Id="rId23" Type="http://schemas.openxmlformats.org/officeDocument/2006/relationships/image" Target="../media/image50.png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57" Type="http://schemas.openxmlformats.org/officeDocument/2006/relationships/image" Target="../media/image84.png"/><Relationship Id="rId10" Type="http://schemas.openxmlformats.org/officeDocument/2006/relationships/image" Target="../media/image37.png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9.png"/><Relationship Id="rId60" Type="http://schemas.openxmlformats.org/officeDocument/2006/relationships/image" Target="../media/image87.png"/><Relationship Id="rId65" Type="http://schemas.openxmlformats.org/officeDocument/2006/relationships/image" Target="../media/image92.png"/><Relationship Id="rId73" Type="http://schemas.openxmlformats.org/officeDocument/2006/relationships/image" Target="../media/image100.png"/><Relationship Id="rId78" Type="http://schemas.openxmlformats.org/officeDocument/2006/relationships/image" Target="../media/image105.png"/><Relationship Id="rId81" Type="http://schemas.openxmlformats.org/officeDocument/2006/relationships/image" Target="../media/image108.png"/><Relationship Id="rId86" Type="http://schemas.openxmlformats.org/officeDocument/2006/relationships/image" Target="../media/image113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4.png"/><Relationship Id="rId21" Type="http://schemas.openxmlformats.org/officeDocument/2006/relationships/image" Target="../media/image139.png"/><Relationship Id="rId34" Type="http://schemas.openxmlformats.org/officeDocument/2006/relationships/image" Target="../media/image152.png"/><Relationship Id="rId42" Type="http://schemas.openxmlformats.org/officeDocument/2006/relationships/image" Target="../media/image160.png"/><Relationship Id="rId47" Type="http://schemas.openxmlformats.org/officeDocument/2006/relationships/image" Target="../media/image165.png"/><Relationship Id="rId50" Type="http://schemas.openxmlformats.org/officeDocument/2006/relationships/image" Target="../media/image168.png"/><Relationship Id="rId55" Type="http://schemas.openxmlformats.org/officeDocument/2006/relationships/image" Target="../media/image173.png"/><Relationship Id="rId63" Type="http://schemas.openxmlformats.org/officeDocument/2006/relationships/image" Target="../media/image181.png"/><Relationship Id="rId68" Type="http://schemas.openxmlformats.org/officeDocument/2006/relationships/image" Target="../media/image186.jpeg"/><Relationship Id="rId76" Type="http://schemas.openxmlformats.org/officeDocument/2006/relationships/image" Target="../media/image194.png"/><Relationship Id="rId84" Type="http://schemas.openxmlformats.org/officeDocument/2006/relationships/image" Target="../media/image202.png"/><Relationship Id="rId89" Type="http://schemas.openxmlformats.org/officeDocument/2006/relationships/image" Target="../media/image207.png"/><Relationship Id="rId97" Type="http://schemas.openxmlformats.org/officeDocument/2006/relationships/image" Target="../media/image215.png"/><Relationship Id="rId7" Type="http://schemas.openxmlformats.org/officeDocument/2006/relationships/image" Target="../media/image125.png"/><Relationship Id="rId71" Type="http://schemas.openxmlformats.org/officeDocument/2006/relationships/image" Target="../media/image189.png"/><Relationship Id="rId92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4.png"/><Relationship Id="rId29" Type="http://schemas.openxmlformats.org/officeDocument/2006/relationships/image" Target="../media/image147.png"/><Relationship Id="rId11" Type="http://schemas.openxmlformats.org/officeDocument/2006/relationships/image" Target="../media/image129.png"/><Relationship Id="rId24" Type="http://schemas.openxmlformats.org/officeDocument/2006/relationships/image" Target="../media/image142.png"/><Relationship Id="rId32" Type="http://schemas.openxmlformats.org/officeDocument/2006/relationships/image" Target="../media/image150.png"/><Relationship Id="rId37" Type="http://schemas.openxmlformats.org/officeDocument/2006/relationships/image" Target="../media/image155.png"/><Relationship Id="rId40" Type="http://schemas.openxmlformats.org/officeDocument/2006/relationships/image" Target="../media/image158.png"/><Relationship Id="rId45" Type="http://schemas.openxmlformats.org/officeDocument/2006/relationships/image" Target="../media/image163.png"/><Relationship Id="rId53" Type="http://schemas.openxmlformats.org/officeDocument/2006/relationships/image" Target="../media/image171.png"/><Relationship Id="rId58" Type="http://schemas.openxmlformats.org/officeDocument/2006/relationships/image" Target="../media/image176.png"/><Relationship Id="rId66" Type="http://schemas.openxmlformats.org/officeDocument/2006/relationships/image" Target="../media/image184.png"/><Relationship Id="rId74" Type="http://schemas.openxmlformats.org/officeDocument/2006/relationships/image" Target="../media/image192.png"/><Relationship Id="rId79" Type="http://schemas.openxmlformats.org/officeDocument/2006/relationships/image" Target="../media/image197.png"/><Relationship Id="rId87" Type="http://schemas.openxmlformats.org/officeDocument/2006/relationships/image" Target="../media/image205.png"/><Relationship Id="rId102" Type="http://schemas.openxmlformats.org/officeDocument/2006/relationships/image" Target="../media/image220.png"/><Relationship Id="rId5" Type="http://schemas.openxmlformats.org/officeDocument/2006/relationships/image" Target="../media/image123.png"/><Relationship Id="rId61" Type="http://schemas.openxmlformats.org/officeDocument/2006/relationships/image" Target="../media/image179.png"/><Relationship Id="rId82" Type="http://schemas.openxmlformats.org/officeDocument/2006/relationships/image" Target="../media/image200.jpeg"/><Relationship Id="rId90" Type="http://schemas.openxmlformats.org/officeDocument/2006/relationships/image" Target="../media/image208.png"/><Relationship Id="rId95" Type="http://schemas.openxmlformats.org/officeDocument/2006/relationships/image" Target="../media/image213.png"/><Relationship Id="rId19" Type="http://schemas.openxmlformats.org/officeDocument/2006/relationships/image" Target="../media/image137.png"/><Relationship Id="rId14" Type="http://schemas.openxmlformats.org/officeDocument/2006/relationships/image" Target="../media/image132.png"/><Relationship Id="rId22" Type="http://schemas.openxmlformats.org/officeDocument/2006/relationships/image" Target="../media/image140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Relationship Id="rId35" Type="http://schemas.openxmlformats.org/officeDocument/2006/relationships/image" Target="../media/image153.png"/><Relationship Id="rId43" Type="http://schemas.openxmlformats.org/officeDocument/2006/relationships/image" Target="../media/image161.png"/><Relationship Id="rId48" Type="http://schemas.openxmlformats.org/officeDocument/2006/relationships/image" Target="../media/image166.png"/><Relationship Id="rId56" Type="http://schemas.openxmlformats.org/officeDocument/2006/relationships/image" Target="../media/image174.png"/><Relationship Id="rId64" Type="http://schemas.openxmlformats.org/officeDocument/2006/relationships/image" Target="../media/image182.png"/><Relationship Id="rId69" Type="http://schemas.openxmlformats.org/officeDocument/2006/relationships/image" Target="../media/image187.png"/><Relationship Id="rId77" Type="http://schemas.openxmlformats.org/officeDocument/2006/relationships/image" Target="../media/image195.png"/><Relationship Id="rId100" Type="http://schemas.openxmlformats.org/officeDocument/2006/relationships/image" Target="../media/image218.png"/><Relationship Id="rId8" Type="http://schemas.openxmlformats.org/officeDocument/2006/relationships/image" Target="../media/image126.png"/><Relationship Id="rId51" Type="http://schemas.openxmlformats.org/officeDocument/2006/relationships/image" Target="../media/image169.jpeg"/><Relationship Id="rId72" Type="http://schemas.openxmlformats.org/officeDocument/2006/relationships/image" Target="../media/image190.png"/><Relationship Id="rId80" Type="http://schemas.openxmlformats.org/officeDocument/2006/relationships/image" Target="../media/image198.png"/><Relationship Id="rId85" Type="http://schemas.openxmlformats.org/officeDocument/2006/relationships/image" Target="../media/image203.png"/><Relationship Id="rId93" Type="http://schemas.openxmlformats.org/officeDocument/2006/relationships/image" Target="../media/image211.png"/><Relationship Id="rId98" Type="http://schemas.openxmlformats.org/officeDocument/2006/relationships/image" Target="../media/image216.png"/><Relationship Id="rId3" Type="http://schemas.openxmlformats.org/officeDocument/2006/relationships/image" Target="../media/image121.jpe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5" Type="http://schemas.openxmlformats.org/officeDocument/2006/relationships/image" Target="../media/image143.png"/><Relationship Id="rId33" Type="http://schemas.openxmlformats.org/officeDocument/2006/relationships/image" Target="../media/image151.png"/><Relationship Id="rId38" Type="http://schemas.openxmlformats.org/officeDocument/2006/relationships/image" Target="../media/image156.png"/><Relationship Id="rId46" Type="http://schemas.openxmlformats.org/officeDocument/2006/relationships/image" Target="../media/image164.png"/><Relationship Id="rId59" Type="http://schemas.openxmlformats.org/officeDocument/2006/relationships/image" Target="../media/image177.png"/><Relationship Id="rId67" Type="http://schemas.openxmlformats.org/officeDocument/2006/relationships/image" Target="../media/image185.jpeg"/><Relationship Id="rId20" Type="http://schemas.openxmlformats.org/officeDocument/2006/relationships/image" Target="../media/image138.png"/><Relationship Id="rId41" Type="http://schemas.openxmlformats.org/officeDocument/2006/relationships/image" Target="../media/image159.png"/><Relationship Id="rId54" Type="http://schemas.openxmlformats.org/officeDocument/2006/relationships/image" Target="../media/image172.png"/><Relationship Id="rId62" Type="http://schemas.openxmlformats.org/officeDocument/2006/relationships/image" Target="../media/image180.png"/><Relationship Id="rId70" Type="http://schemas.openxmlformats.org/officeDocument/2006/relationships/image" Target="../media/image188.png"/><Relationship Id="rId75" Type="http://schemas.openxmlformats.org/officeDocument/2006/relationships/image" Target="../media/image193.png"/><Relationship Id="rId83" Type="http://schemas.openxmlformats.org/officeDocument/2006/relationships/image" Target="../media/image201.png"/><Relationship Id="rId88" Type="http://schemas.openxmlformats.org/officeDocument/2006/relationships/image" Target="../media/image206.png"/><Relationship Id="rId91" Type="http://schemas.openxmlformats.org/officeDocument/2006/relationships/image" Target="../media/image209.png"/><Relationship Id="rId96" Type="http://schemas.openxmlformats.org/officeDocument/2006/relationships/image" Target="../media/image2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4.png"/><Relationship Id="rId15" Type="http://schemas.openxmlformats.org/officeDocument/2006/relationships/image" Target="../media/image133.png"/><Relationship Id="rId23" Type="http://schemas.openxmlformats.org/officeDocument/2006/relationships/image" Target="../media/image141.png"/><Relationship Id="rId28" Type="http://schemas.openxmlformats.org/officeDocument/2006/relationships/image" Target="../media/image146.png"/><Relationship Id="rId36" Type="http://schemas.openxmlformats.org/officeDocument/2006/relationships/image" Target="../media/image154.png"/><Relationship Id="rId49" Type="http://schemas.openxmlformats.org/officeDocument/2006/relationships/image" Target="../media/image167.png"/><Relationship Id="rId57" Type="http://schemas.openxmlformats.org/officeDocument/2006/relationships/image" Target="../media/image175.png"/><Relationship Id="rId10" Type="http://schemas.openxmlformats.org/officeDocument/2006/relationships/image" Target="../media/image128.png"/><Relationship Id="rId31" Type="http://schemas.openxmlformats.org/officeDocument/2006/relationships/image" Target="../media/image149.png"/><Relationship Id="rId44" Type="http://schemas.openxmlformats.org/officeDocument/2006/relationships/image" Target="../media/image162.png"/><Relationship Id="rId52" Type="http://schemas.openxmlformats.org/officeDocument/2006/relationships/image" Target="../media/image170.jpeg"/><Relationship Id="rId60" Type="http://schemas.openxmlformats.org/officeDocument/2006/relationships/image" Target="../media/image178.png"/><Relationship Id="rId65" Type="http://schemas.openxmlformats.org/officeDocument/2006/relationships/image" Target="../media/image183.png"/><Relationship Id="rId73" Type="http://schemas.openxmlformats.org/officeDocument/2006/relationships/image" Target="../media/image191.png"/><Relationship Id="rId78" Type="http://schemas.openxmlformats.org/officeDocument/2006/relationships/image" Target="../media/image196.png"/><Relationship Id="rId81" Type="http://schemas.openxmlformats.org/officeDocument/2006/relationships/image" Target="../media/image199.png"/><Relationship Id="rId86" Type="http://schemas.openxmlformats.org/officeDocument/2006/relationships/image" Target="../media/image204.png"/><Relationship Id="rId94" Type="http://schemas.openxmlformats.org/officeDocument/2006/relationships/image" Target="../media/image212.png"/><Relationship Id="rId99" Type="http://schemas.openxmlformats.org/officeDocument/2006/relationships/image" Target="../media/image217.jpeg"/><Relationship Id="rId101" Type="http://schemas.openxmlformats.org/officeDocument/2006/relationships/image" Target="../media/image219.png"/><Relationship Id="rId4" Type="http://schemas.openxmlformats.org/officeDocument/2006/relationships/image" Target="../media/image122.png"/><Relationship Id="rId9" Type="http://schemas.openxmlformats.org/officeDocument/2006/relationships/image" Target="../media/image127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9" Type="http://schemas.openxmlformats.org/officeDocument/2006/relationships/image" Target="../media/image1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27.png"/><Relationship Id="rId18" Type="http://schemas.openxmlformats.org/officeDocument/2006/relationships/image" Target="../media/image232.jpeg"/><Relationship Id="rId3" Type="http://schemas.openxmlformats.org/officeDocument/2006/relationships/image" Target="../media/image221.png"/><Relationship Id="rId21" Type="http://schemas.openxmlformats.org/officeDocument/2006/relationships/image" Target="../media/image235.png"/><Relationship Id="rId7" Type="http://schemas.openxmlformats.org/officeDocument/2006/relationships/image" Target="../media/image179.png"/><Relationship Id="rId12" Type="http://schemas.openxmlformats.org/officeDocument/2006/relationships/image" Target="../media/image226.png"/><Relationship Id="rId17" Type="http://schemas.openxmlformats.org/officeDocument/2006/relationships/image" Target="../media/image2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0.png"/><Relationship Id="rId20" Type="http://schemas.openxmlformats.org/officeDocument/2006/relationships/image" Target="../media/image23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3.png"/><Relationship Id="rId11" Type="http://schemas.openxmlformats.org/officeDocument/2006/relationships/image" Target="../media/image225.png"/><Relationship Id="rId5" Type="http://schemas.openxmlformats.org/officeDocument/2006/relationships/image" Target="../media/image222.png"/><Relationship Id="rId15" Type="http://schemas.openxmlformats.org/officeDocument/2006/relationships/image" Target="../media/image229.png"/><Relationship Id="rId23" Type="http://schemas.openxmlformats.org/officeDocument/2006/relationships/image" Target="../media/image237.jpeg"/><Relationship Id="rId10" Type="http://schemas.openxmlformats.org/officeDocument/2006/relationships/image" Target="../media/image224.png"/><Relationship Id="rId19" Type="http://schemas.openxmlformats.org/officeDocument/2006/relationships/image" Target="../media/image233.png"/><Relationship Id="rId4" Type="http://schemas.openxmlformats.org/officeDocument/2006/relationships/image" Target="../media/image170.jpeg"/><Relationship Id="rId9" Type="http://schemas.openxmlformats.org/officeDocument/2006/relationships/image" Target="../media/image182.png"/><Relationship Id="rId14" Type="http://schemas.openxmlformats.org/officeDocument/2006/relationships/image" Target="../media/image228.png"/><Relationship Id="rId22" Type="http://schemas.openxmlformats.org/officeDocument/2006/relationships/image" Target="../media/image2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112"/>
            <a:ext cx="7772400" cy="205615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How to REDUCE BUSINESS RISK</a:t>
            </a:r>
            <a:br>
              <a:rPr lang="en-US" sz="3600" dirty="0" smtClean="0"/>
            </a:br>
            <a:r>
              <a:rPr lang="en-US" sz="2100" dirty="0" smtClean="0"/>
              <a:t>by Implementing VULNERBILITY MANAGEMENT Process?</a:t>
            </a:r>
            <a:endParaRPr lang="en-US" sz="2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37999"/>
            <a:ext cx="6400800" cy="76229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Edvinas Pranculis MM, CISA, CISM</a:t>
            </a:r>
          </a:p>
          <a:p>
            <a:r>
              <a:rPr lang="en-US" sz="1200" dirty="0" smtClean="0"/>
              <a:t>Regional Account Manager – Eastern Europe &amp; Central Asia</a:t>
            </a:r>
            <a:endParaRPr lang="en-US" sz="12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0635" y="4329752"/>
            <a:ext cx="1371600" cy="365125"/>
          </a:xfrm>
        </p:spPr>
        <p:txBody>
          <a:bodyPr/>
          <a:lstStyle/>
          <a:p>
            <a:fld id="{169E8372-548D-456A-A607-B7F9791FE81F}" type="datetime4">
              <a:rPr lang="en-US" sz="1400" smtClean="0"/>
              <a:pPr/>
              <a:t>June 10, 2010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</a:t>
            </a:r>
            <a:br>
              <a:rPr lang="en-US" dirty="0" smtClean="0"/>
            </a:br>
            <a:r>
              <a:rPr lang="en-US" sz="2400" dirty="0" smtClean="0"/>
              <a:t>Communicate and consult</a:t>
            </a:r>
            <a:endParaRPr lang="lt-LT" sz="2400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941513" y="2603500"/>
            <a:ext cx="13716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86200" y="1295400"/>
            <a:ext cx="1371600" cy="1612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075113" y="4127500"/>
            <a:ext cx="15240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lt-LT"/>
          </a:p>
        </p:txBody>
      </p:sp>
      <p:pic>
        <p:nvPicPr>
          <p:cNvPr id="9" name="Picture 18" descr="mgmt cub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1524000"/>
            <a:ext cx="120967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security cub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6400" y="3200400"/>
            <a:ext cx="1270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0" descr="auditor cub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00400"/>
            <a:ext cx="1408113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3" descr="arr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3733800"/>
            <a:ext cx="114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4" descr="remedi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3244850"/>
            <a:ext cx="1447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5029200"/>
            <a:ext cx="8786842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2" indent="-279400">
              <a:lnSpc>
                <a:spcPts val="1400"/>
              </a:lnSpc>
              <a:spcBef>
                <a:spcPct val="30000"/>
              </a:spcBef>
              <a:spcAft>
                <a:spcPct val="20000"/>
              </a:spcAft>
            </a:pPr>
            <a:endParaRPr lang="en-US" sz="1800" i="1" baseline="0" dirty="0">
              <a:solidFill>
                <a:srgbClr val="AAAACA"/>
              </a:solidFill>
              <a:latin typeface="Arial" charset="0"/>
            </a:endParaRPr>
          </a:p>
          <a:p>
            <a:pPr marL="800100" lvl="2" indent="-279400" algn="ctr">
              <a:lnSpc>
                <a:spcPts val="1400"/>
              </a:lnSpc>
              <a:spcBef>
                <a:spcPct val="30000"/>
              </a:spcBef>
              <a:spcAft>
                <a:spcPct val="20000"/>
              </a:spcAft>
            </a:pPr>
            <a:r>
              <a:rPr lang="en-US" sz="1800" baseline="0" dirty="0">
                <a:solidFill>
                  <a:srgbClr val="C00000"/>
                </a:solidFill>
                <a:latin typeface="Arial" charset="0"/>
              </a:rPr>
              <a:t>Leveraging </a:t>
            </a:r>
            <a:r>
              <a:rPr lang="en-US" sz="1800" baseline="0" dirty="0" err="1">
                <a:solidFill>
                  <a:srgbClr val="C00000"/>
                </a:solidFill>
                <a:latin typeface="Arial" charset="0"/>
              </a:rPr>
              <a:t>CobIT</a:t>
            </a:r>
            <a:r>
              <a:rPr lang="en-US" sz="1800" baseline="0" dirty="0">
                <a:solidFill>
                  <a:srgbClr val="C00000"/>
                </a:solidFill>
                <a:latin typeface="Arial" charset="0"/>
              </a:rPr>
              <a:t>, ISO, ITIL and NIST Security &amp; Compliance Frameworks</a:t>
            </a: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990600" y="3200400"/>
            <a:ext cx="3581400" cy="2286000"/>
            <a:chOff x="990600" y="3200400"/>
            <a:chExt cx="3581400" cy="2286000"/>
          </a:xfrm>
        </p:grpSpPr>
        <p:pic>
          <p:nvPicPr>
            <p:cNvPr id="16" name="Picture 17" descr="cube ne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03400" y="3200400"/>
              <a:ext cx="23114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990600" y="4495800"/>
              <a:ext cx="35814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800100" lvl="2" indent="-279400">
                <a:lnSpc>
                  <a:spcPts val="1400"/>
                </a:lnSpc>
                <a:spcBef>
                  <a:spcPct val="30000"/>
                </a:spcBef>
                <a:spcAft>
                  <a:spcPct val="20000"/>
                </a:spcAft>
              </a:pPr>
              <a:endParaRPr lang="en-US" sz="1800" i="1" baseline="0">
                <a:solidFill>
                  <a:srgbClr val="AAAACA"/>
                </a:solidFill>
                <a:latin typeface="Arial" charset="0"/>
              </a:endParaRPr>
            </a:p>
            <a:p>
              <a:pPr marL="800100" lvl="2" indent="-279400">
                <a:lnSpc>
                  <a:spcPts val="1400"/>
                </a:lnSpc>
                <a:spcBef>
                  <a:spcPct val="30000"/>
                </a:spcBef>
                <a:spcAft>
                  <a:spcPct val="20000"/>
                </a:spcAft>
              </a:pPr>
              <a:r>
                <a:rPr lang="en-US" sz="1200" baseline="0">
                  <a:solidFill>
                    <a:srgbClr val="161616"/>
                  </a:solidFill>
                  <a:latin typeface="Arial" charset="0"/>
                </a:rPr>
                <a:t>The Security + Compliance Conundrum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5181600" y="1447800"/>
            <a:ext cx="3505200" cy="1417638"/>
            <a:chOff x="5257800" y="1447800"/>
            <a:chExt cx="3352800" cy="1297053"/>
          </a:xfrm>
        </p:grpSpPr>
        <p:pic>
          <p:nvPicPr>
            <p:cNvPr id="19" name="Picture 13" descr="QG-Spread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57800" y="1447800"/>
              <a:ext cx="3352800" cy="1027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638939" y="2210345"/>
              <a:ext cx="2895738" cy="534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aseline="0" dirty="0">
                  <a:solidFill>
                    <a:srgbClr val="161616"/>
                  </a:solidFill>
                  <a:latin typeface="Arial" charset="0"/>
                </a:rPr>
                <a:t> </a:t>
              </a:r>
              <a:r>
                <a:rPr lang="en-US" sz="1400" baseline="0" dirty="0" smtClean="0">
                  <a:solidFill>
                    <a:srgbClr val="6378C8"/>
                  </a:solidFill>
                  <a:latin typeface="Arial" charset="0"/>
                </a:rPr>
                <a:t>And</a:t>
              </a:r>
              <a:r>
                <a:rPr lang="en-US" sz="1400" dirty="0" smtClean="0">
                  <a:solidFill>
                    <a:srgbClr val="6378C8"/>
                  </a:solidFill>
                  <a:latin typeface="Arial" charset="0"/>
                </a:rPr>
                <a:t> </a:t>
              </a:r>
              <a:r>
                <a:rPr lang="en-US" sz="1400" baseline="0" dirty="0" smtClean="0">
                  <a:solidFill>
                    <a:srgbClr val="6378C8"/>
                  </a:solidFill>
                  <a:latin typeface="Arial" charset="0"/>
                </a:rPr>
                <a:t>Delivering </a:t>
              </a:r>
              <a:r>
                <a:rPr lang="en-US" sz="1400" baseline="0" dirty="0">
                  <a:solidFill>
                    <a:srgbClr val="6378C8"/>
                  </a:solidFill>
                  <a:latin typeface="Arial" charset="0"/>
                </a:rPr>
                <a:t>it as a Service</a:t>
              </a:r>
              <a:endParaRPr lang="en-US" sz="1400" dirty="0">
                <a:solidFill>
                  <a:srgbClr val="6378C8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bldLvl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iagram_Slide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97225"/>
            <a:ext cx="8001000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27591" y="5252483"/>
            <a:ext cx="4327451" cy="1392791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/>
          <a:p>
            <a:pPr marL="171450" indent="-171450" eaLnBrk="0" hangingPunct="0">
              <a:lnSpc>
                <a:spcPts val="1325"/>
              </a:lnSpc>
              <a:spcBef>
                <a:spcPct val="50000"/>
              </a:spcBef>
              <a:buClr>
                <a:srgbClr val="FF0C00"/>
              </a:buClr>
              <a:buFont typeface="Wingdings" pitchFamily="2" charset="2"/>
              <a:buChar char="§"/>
            </a:pPr>
            <a:r>
              <a:rPr lang="en-US" sz="1600" b="1" dirty="0" smtClean="0">
                <a:solidFill>
                  <a:srgbClr val="363636"/>
                </a:solidFill>
                <a:latin typeface="Helvetica Neue"/>
              </a:rPr>
              <a:t>Annual Volume of Scans</a:t>
            </a:r>
          </a:p>
          <a:p>
            <a:pPr marL="171450" indent="-171450" eaLnBrk="0" hangingPunct="0">
              <a:lnSpc>
                <a:spcPts val="1325"/>
              </a:lnSpc>
              <a:spcBef>
                <a:spcPct val="50000"/>
              </a:spcBef>
              <a:buClr>
                <a:srgbClr val="FF0C00"/>
              </a:buClr>
            </a:pPr>
            <a:r>
              <a:rPr lang="en-US" sz="1400" dirty="0" smtClean="0">
                <a:solidFill>
                  <a:srgbClr val="363636"/>
                </a:solidFill>
                <a:latin typeface="Helvetica Neue"/>
              </a:rPr>
              <a:t>	500+ million IP audits (scans &amp; maps)</a:t>
            </a:r>
          </a:p>
          <a:p>
            <a:pPr marL="171450" indent="-171450" eaLnBrk="0" hangingPunct="0">
              <a:lnSpc>
                <a:spcPts val="1325"/>
              </a:lnSpc>
              <a:spcBef>
                <a:spcPct val="50000"/>
              </a:spcBef>
              <a:buClr>
                <a:srgbClr val="FF0C00"/>
              </a:buClr>
            </a:pPr>
            <a:r>
              <a:rPr lang="en-US" sz="1400" dirty="0" smtClean="0">
                <a:solidFill>
                  <a:srgbClr val="363636"/>
                </a:solidFill>
                <a:latin typeface="Helvetica Neue"/>
              </a:rPr>
              <a:t>	7 000+ scanner appliances worldwide</a:t>
            </a:r>
          </a:p>
          <a:p>
            <a:pPr marL="171450" indent="-171450" eaLnBrk="0" hangingPunct="0">
              <a:lnSpc>
                <a:spcPts val="1325"/>
              </a:lnSpc>
              <a:spcBef>
                <a:spcPct val="50000"/>
              </a:spcBef>
              <a:buClr>
                <a:srgbClr val="FF0C00"/>
              </a:buClr>
            </a:pPr>
            <a:r>
              <a:rPr lang="en-US" sz="1400" dirty="0" smtClean="0">
                <a:solidFill>
                  <a:srgbClr val="363636"/>
                </a:solidFill>
                <a:latin typeface="Helvetica Neue"/>
              </a:rPr>
              <a:t>	85+ countries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688948" y="5252483"/>
            <a:ext cx="4327451" cy="1392791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/>
          <a:p>
            <a:pPr marL="171450" indent="-171450" eaLnBrk="0" hangingPunct="0">
              <a:lnSpc>
                <a:spcPts val="1325"/>
              </a:lnSpc>
              <a:spcBef>
                <a:spcPct val="50000"/>
              </a:spcBef>
              <a:buClr>
                <a:srgbClr val="FF0C00"/>
              </a:buClr>
              <a:buFont typeface="Wingdings" pitchFamily="2" charset="2"/>
              <a:buChar char="§"/>
            </a:pPr>
            <a:r>
              <a:rPr lang="en-US" sz="1700" b="1" dirty="0" smtClean="0">
                <a:solidFill>
                  <a:srgbClr val="363636"/>
                </a:solidFill>
                <a:latin typeface="Helvetica Neue"/>
              </a:rPr>
              <a:t>World's largest deployment</a:t>
            </a:r>
          </a:p>
          <a:p>
            <a:pPr marL="171450" indent="-171450" eaLnBrk="0" hangingPunct="0">
              <a:lnSpc>
                <a:spcPts val="1325"/>
              </a:lnSpc>
              <a:spcBef>
                <a:spcPct val="50000"/>
              </a:spcBef>
              <a:buClr>
                <a:srgbClr val="FF0C00"/>
              </a:buClr>
            </a:pPr>
            <a:r>
              <a:rPr lang="en-US" sz="1400" dirty="0" smtClean="0">
                <a:solidFill>
                  <a:srgbClr val="363636"/>
                </a:solidFill>
                <a:latin typeface="Helvetica Neue"/>
              </a:rPr>
              <a:t>	700 000+ unique IP addresses</a:t>
            </a:r>
          </a:p>
          <a:p>
            <a:pPr marL="171450" indent="-171450" eaLnBrk="0" hangingPunct="0">
              <a:lnSpc>
                <a:spcPts val="1325"/>
              </a:lnSpc>
              <a:spcBef>
                <a:spcPct val="50000"/>
              </a:spcBef>
              <a:buClr>
                <a:srgbClr val="FF0C00"/>
              </a:buClr>
            </a:pPr>
            <a:r>
              <a:rPr lang="en-US" sz="1400" dirty="0" smtClean="0">
                <a:solidFill>
                  <a:srgbClr val="363636"/>
                </a:solidFill>
                <a:latin typeface="Helvetica Neue"/>
              </a:rPr>
              <a:t>	220+ scanner appliances </a:t>
            </a:r>
          </a:p>
          <a:p>
            <a:pPr marL="171450" indent="-171450" eaLnBrk="0" hangingPunct="0">
              <a:lnSpc>
                <a:spcPts val="1325"/>
              </a:lnSpc>
              <a:spcBef>
                <a:spcPct val="50000"/>
              </a:spcBef>
              <a:buClr>
                <a:srgbClr val="FF0C00"/>
              </a:buClr>
            </a:pPr>
            <a:r>
              <a:rPr lang="en-US" sz="1400" dirty="0" smtClean="0">
                <a:solidFill>
                  <a:srgbClr val="363636"/>
                </a:solidFill>
                <a:latin typeface="Helvetica Neue"/>
              </a:rPr>
              <a:t>	52 countries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127590" y="4524829"/>
            <a:ext cx="8878187" cy="602818"/>
          </a:xfrm>
          <a:prstGeom prst="rect">
            <a:avLst/>
          </a:prstGeom>
        </p:spPr>
        <p:txBody>
          <a:bodyPr vert="horz" lIns="91440" tIns="45720" rIns="0" bIns="45720" rtlCol="0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cs typeface="Helvetica Neue Light"/>
              </a:rPr>
              <a:t>NO SOFTWARE TO INSTALL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cs typeface="Helvetica Neue Light"/>
              </a:rPr>
              <a:t> &amp; MAINTAIN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 Neue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Slaidas</a:t>
            </a:r>
            <a:r>
              <a:rPr lang="en-US" dirty="0" smtClean="0"/>
              <a:t> </a:t>
            </a:r>
            <a:r>
              <a:rPr lang="en-US" dirty="0" err="1" smtClean="0"/>
              <a:t>apie</a:t>
            </a:r>
            <a:r>
              <a:rPr lang="en-US" dirty="0" smtClean="0"/>
              <a:t>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0049C-DA29-AB4E-B116-56B421AC750E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1"/>
          <p:cNvGrpSpPr>
            <a:grpSpLocks/>
          </p:cNvGrpSpPr>
          <p:nvPr/>
        </p:nvGrpSpPr>
        <p:grpSpPr bwMode="auto">
          <a:xfrm>
            <a:off x="434165" y="1522231"/>
            <a:ext cx="8305800" cy="4572000"/>
            <a:chOff x="228600" y="1371600"/>
            <a:chExt cx="8458200" cy="4800600"/>
          </a:xfrm>
        </p:grpSpPr>
        <p:sp>
          <p:nvSpPr>
            <p:cNvPr id="14341" name="Text Box 3"/>
            <p:cNvSpPr txBox="1">
              <a:spLocks noChangeArrowheads="1"/>
            </p:cNvSpPr>
            <p:nvPr/>
          </p:nvSpPr>
          <p:spPr bwMode="gray">
            <a:xfrm>
              <a:off x="6629400" y="1447800"/>
              <a:ext cx="2057400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Health Care</a:t>
              </a:r>
            </a:p>
          </p:txBody>
        </p:sp>
        <p:sp>
          <p:nvSpPr>
            <p:cNvPr id="14342" name="Text Box 4"/>
            <p:cNvSpPr txBox="1">
              <a:spLocks noChangeArrowheads="1"/>
            </p:cNvSpPr>
            <p:nvPr/>
          </p:nvSpPr>
          <p:spPr bwMode="gray">
            <a:xfrm>
              <a:off x="304800" y="1447800"/>
              <a:ext cx="1790700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Media</a:t>
              </a:r>
            </a:p>
          </p:txBody>
        </p:sp>
        <p:pic>
          <p:nvPicPr>
            <p:cNvPr id="14343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2057400"/>
              <a:ext cx="1447800" cy="374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6" descr="home_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00200" y="1828800"/>
              <a:ext cx="457200" cy="38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7" descr="felicia.catcha.com/juice/upload/mtv-logo.jpg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" y="2362200"/>
              <a:ext cx="381000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2362200"/>
              <a:ext cx="685800" cy="30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24000" y="2209800"/>
              <a:ext cx="533400" cy="422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2667000"/>
              <a:ext cx="671513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1" descr="RR Donnelley Hom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04800" y="3124200"/>
              <a:ext cx="99060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2" descr="Houghton Mifflin 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04800" y="3352800"/>
              <a:ext cx="121920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1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04800" y="1828800"/>
              <a:ext cx="1066800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2" name="Picture 1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4800" y="2743200"/>
              <a:ext cx="609600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15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524000" y="3200400"/>
              <a:ext cx="609600" cy="371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16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447800" y="2895600"/>
              <a:ext cx="685800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7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90600" y="2819400"/>
              <a:ext cx="381000" cy="165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6" name="AutoShape 18"/>
            <p:cNvSpPr>
              <a:spLocks noChangeArrowheads="1"/>
            </p:cNvSpPr>
            <p:nvPr/>
          </p:nvSpPr>
          <p:spPr bwMode="auto">
            <a:xfrm>
              <a:off x="228600" y="1371600"/>
              <a:ext cx="1981200" cy="2362200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 sz="3200"/>
            </a:p>
          </p:txBody>
        </p:sp>
        <p:sp>
          <p:nvSpPr>
            <p:cNvPr id="14357" name="Text Box 19"/>
            <p:cNvSpPr txBox="1">
              <a:spLocks noChangeArrowheads="1"/>
            </p:cNvSpPr>
            <p:nvPr/>
          </p:nvSpPr>
          <p:spPr bwMode="gray">
            <a:xfrm>
              <a:off x="2514600" y="1447800"/>
              <a:ext cx="1793875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Energy/Utilities</a:t>
              </a:r>
            </a:p>
          </p:txBody>
        </p:sp>
        <p:pic>
          <p:nvPicPr>
            <p:cNvPr id="14358" name="Picture 20" descr="DTE Energy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438400" y="2133600"/>
              <a:ext cx="4572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9" name="Picture 21" descr="Pepco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200400" y="2743200"/>
              <a:ext cx="91440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Picture 22" descr="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124200" y="2057400"/>
              <a:ext cx="990600" cy="250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Picture 2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438400" y="2590800"/>
              <a:ext cx="533400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2" name="Picture 2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2438400" y="1752600"/>
              <a:ext cx="990600" cy="252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3" name="Picture 25" descr="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362200" y="2971800"/>
              <a:ext cx="8382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AutoShape 26"/>
            <p:cNvSpPr>
              <a:spLocks noChangeArrowheads="1"/>
            </p:cNvSpPr>
            <p:nvPr/>
          </p:nvSpPr>
          <p:spPr bwMode="auto">
            <a:xfrm>
              <a:off x="2362200" y="1371600"/>
              <a:ext cx="1981200" cy="2362200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 sz="3200"/>
            </a:p>
          </p:txBody>
        </p:sp>
        <p:pic>
          <p:nvPicPr>
            <p:cNvPr id="14365" name="Picture 27" descr="Hom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8001000" y="2667000"/>
              <a:ext cx="533400" cy="347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6" name="Picture 28" descr="Cincinnati Children's Hospital Medical Center logo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7848600" y="2057400"/>
              <a:ext cx="625475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7" name="Picture 29" descr="Go to the Kaiser Permanente home pag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6781800" y="3352800"/>
              <a:ext cx="1676400" cy="16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8" name="Picture 30" descr="logo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7696200" y="3040063"/>
              <a:ext cx="762000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9" name="Picture 31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705600" y="2514600"/>
              <a:ext cx="114300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0" name="Picture 32" descr="Pfizer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7315200" y="2819400"/>
              <a:ext cx="533400" cy="325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33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7543800" y="1752600"/>
              <a:ext cx="838200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2" name="Picture 34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705600" y="1828800"/>
              <a:ext cx="68580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73" name="AutoShape 35"/>
            <p:cNvSpPr>
              <a:spLocks noChangeArrowheads="1"/>
            </p:cNvSpPr>
            <p:nvPr/>
          </p:nvSpPr>
          <p:spPr bwMode="auto">
            <a:xfrm>
              <a:off x="6629400" y="1371600"/>
              <a:ext cx="1981200" cy="2362200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 sz="3200"/>
            </a:p>
          </p:txBody>
        </p:sp>
        <p:sp>
          <p:nvSpPr>
            <p:cNvPr id="14374" name="Text Box 36"/>
            <p:cNvSpPr txBox="1">
              <a:spLocks noChangeArrowheads="1"/>
            </p:cNvSpPr>
            <p:nvPr/>
          </p:nvSpPr>
          <p:spPr bwMode="gray">
            <a:xfrm>
              <a:off x="304800" y="3886200"/>
              <a:ext cx="1676400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Manufacturing</a:t>
              </a:r>
            </a:p>
          </p:txBody>
        </p:sp>
        <p:pic>
          <p:nvPicPr>
            <p:cNvPr id="14375" name="Picture 37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066800" y="5791200"/>
              <a:ext cx="1066800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6" name="Picture 38" descr="emerson_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304800" y="5257800"/>
              <a:ext cx="685800" cy="300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7" name="Picture 39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066800" y="4495800"/>
              <a:ext cx="990600" cy="26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8" name="Picture 40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1066800" y="5181600"/>
              <a:ext cx="457200" cy="344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9" name="Picture 41" descr="GM">
              <a:hlinkClick r:id="" action="ppaction://hlinkfile"/>
            </p:cNvPr>
            <p:cNvPicPr preferRelativeResize="0"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gray">
            <a:xfrm>
              <a:off x="1676400" y="5257800"/>
              <a:ext cx="341313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2" descr="Eaton Corporation - Diversified Industrial Manufacturer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304800" y="5791200"/>
              <a:ext cx="6858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43" descr="caterpillar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1219200" y="4191000"/>
              <a:ext cx="836613" cy="233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2" name="Picture 44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304800" y="4419600"/>
              <a:ext cx="7620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3" name="AutoShape 45"/>
            <p:cNvSpPr>
              <a:spLocks noChangeArrowheads="1"/>
            </p:cNvSpPr>
            <p:nvPr/>
          </p:nvSpPr>
          <p:spPr bwMode="auto">
            <a:xfrm>
              <a:off x="228600" y="3810000"/>
              <a:ext cx="1981200" cy="2362200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 sz="3200"/>
            </a:p>
          </p:txBody>
        </p:sp>
        <p:sp>
          <p:nvSpPr>
            <p:cNvPr id="14384" name="Text Box 46"/>
            <p:cNvSpPr txBox="1">
              <a:spLocks noChangeArrowheads="1"/>
            </p:cNvSpPr>
            <p:nvPr/>
          </p:nvSpPr>
          <p:spPr bwMode="gray">
            <a:xfrm>
              <a:off x="2362200" y="3900488"/>
              <a:ext cx="1828800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Education</a:t>
              </a:r>
            </a:p>
          </p:txBody>
        </p:sp>
        <p:pic>
          <p:nvPicPr>
            <p:cNvPr id="14385" name="Picture 47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3276600" y="4495800"/>
              <a:ext cx="990600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6" name="Picture 48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3429000" y="5334000"/>
              <a:ext cx="838200" cy="20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7" name="Picture 49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2362200" y="5334000"/>
              <a:ext cx="990600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8" name="Picture 50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3581400" y="5591175"/>
              <a:ext cx="6096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9" name="Picture 51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2438400" y="4495800"/>
              <a:ext cx="762000" cy="268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0" name="Picture 52" descr="banner_08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2743200" y="5105400"/>
              <a:ext cx="1295400" cy="201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91" name="AutoShape 53"/>
            <p:cNvSpPr>
              <a:spLocks noChangeArrowheads="1"/>
            </p:cNvSpPr>
            <p:nvPr/>
          </p:nvSpPr>
          <p:spPr bwMode="auto">
            <a:xfrm>
              <a:off x="2362200" y="3810000"/>
              <a:ext cx="1981200" cy="2362200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 sz="3200"/>
            </a:p>
          </p:txBody>
        </p:sp>
        <p:sp>
          <p:nvSpPr>
            <p:cNvPr id="14392" name="Text Box 54"/>
            <p:cNvSpPr txBox="1">
              <a:spLocks noChangeArrowheads="1"/>
            </p:cNvSpPr>
            <p:nvPr/>
          </p:nvSpPr>
          <p:spPr bwMode="gray">
            <a:xfrm>
              <a:off x="4343400" y="3900488"/>
              <a:ext cx="225107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Transportation </a:t>
              </a:r>
            </a:p>
          </p:txBody>
        </p:sp>
        <p:pic>
          <p:nvPicPr>
            <p:cNvPr id="14393" name="Picture 55" descr="United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4724400" y="4267200"/>
              <a:ext cx="1371600" cy="122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4" name="Picture 56" descr="globalhome_fedex_corp_logo"/>
            <p:cNvPicPr preferRelativeResize="0">
              <a:picLocks noChangeAspect="1" noChangeArrowheads="1"/>
            </p:cNvPicPr>
            <p:nvPr/>
          </p:nvPicPr>
          <p:blipFill>
            <a:blip r:embed="rId45" cstate="print"/>
            <a:srcRect r="12500"/>
            <a:stretch>
              <a:fillRect/>
            </a:stretch>
          </p:blipFill>
          <p:spPr bwMode="gray">
            <a:xfrm>
              <a:off x="4572000" y="4495800"/>
              <a:ext cx="609600" cy="173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5" name="Picture 57" descr="glo_ups_brandmark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5334000" y="4800600"/>
              <a:ext cx="330200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6" name="Picture 58" descr="Ingram Micr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5181600" y="4495800"/>
              <a:ext cx="457200" cy="206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7" name="Picture 59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4572000" y="5181600"/>
              <a:ext cx="11430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8" name="Picture 60" descr="sirva_logo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4572000" y="4876800"/>
              <a:ext cx="685800" cy="22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9" name="Picture 61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5715000" y="4876800"/>
              <a:ext cx="685800" cy="217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00" name="AutoShape 62"/>
            <p:cNvSpPr>
              <a:spLocks noChangeArrowheads="1"/>
            </p:cNvSpPr>
            <p:nvPr/>
          </p:nvSpPr>
          <p:spPr bwMode="auto">
            <a:xfrm>
              <a:off x="4495800" y="3810000"/>
              <a:ext cx="1981200" cy="2362200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 sz="3200"/>
            </a:p>
          </p:txBody>
        </p:sp>
        <p:pic>
          <p:nvPicPr>
            <p:cNvPr id="14401" name="Picture 63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6781800" y="5029200"/>
              <a:ext cx="5810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2" name="Picture 64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6781800" y="4191000"/>
              <a:ext cx="762000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3" name="Picture 65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7696200" y="4267200"/>
              <a:ext cx="838200" cy="24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4" name="Picture 66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6781800" y="4800600"/>
              <a:ext cx="1752600" cy="185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5" name="Picture 67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8001000" y="5867400"/>
              <a:ext cx="30480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6" name="Picture 68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6781800" y="5573713"/>
              <a:ext cx="1828800" cy="31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7" name="Picture 69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7086600" y="4648200"/>
              <a:ext cx="1476375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8" name="Picture 70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6781800" y="5943600"/>
              <a:ext cx="990600" cy="12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09" name="Picture 71" descr="AOC Logo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8153400" y="5029200"/>
              <a:ext cx="42862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0" name="Picture 72"/>
            <p:cNvPicPr>
              <a:picLocks noChangeAspect="1" noChangeArrowheads="1"/>
            </p:cNvPicPr>
            <p:nvPr/>
          </p:nvPicPr>
          <p:blipFill>
            <a:blip r:embed="rId60" cstate="print"/>
            <a:srcRect/>
            <a:stretch>
              <a:fillRect/>
            </a:stretch>
          </p:blipFill>
          <p:spPr bwMode="auto">
            <a:xfrm>
              <a:off x="7543800" y="5029200"/>
              <a:ext cx="446088" cy="500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11" name="Text Box 73"/>
            <p:cNvSpPr txBox="1">
              <a:spLocks noChangeArrowheads="1"/>
            </p:cNvSpPr>
            <p:nvPr/>
          </p:nvSpPr>
          <p:spPr bwMode="gray">
            <a:xfrm>
              <a:off x="6705600" y="3886200"/>
              <a:ext cx="1676400" cy="290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Government</a:t>
              </a:r>
            </a:p>
          </p:txBody>
        </p:sp>
        <p:sp>
          <p:nvSpPr>
            <p:cNvPr id="14412" name="AutoShape 74"/>
            <p:cNvSpPr>
              <a:spLocks noChangeArrowheads="1"/>
            </p:cNvSpPr>
            <p:nvPr/>
          </p:nvSpPr>
          <p:spPr bwMode="auto">
            <a:xfrm>
              <a:off x="6629400" y="3810000"/>
              <a:ext cx="1981200" cy="2362200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3200" dirty="0"/>
            </a:p>
          </p:txBody>
        </p:sp>
        <p:sp>
          <p:nvSpPr>
            <p:cNvPr id="14413" name="Text Box 75"/>
            <p:cNvSpPr txBox="1">
              <a:spLocks noChangeArrowheads="1"/>
            </p:cNvSpPr>
            <p:nvPr/>
          </p:nvSpPr>
          <p:spPr bwMode="gray">
            <a:xfrm>
              <a:off x="4302125" y="1462088"/>
              <a:ext cx="2251075" cy="2905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Consumer Products</a:t>
              </a:r>
            </a:p>
          </p:txBody>
        </p:sp>
        <p:pic>
          <p:nvPicPr>
            <p:cNvPr id="14414" name="Picture 76" descr="hasbrologo">
              <a:hlinkClick r:id=""/>
            </p:cNvPr>
            <p:cNvPicPr preferRelativeResize="0"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gray">
            <a:xfrm>
              <a:off x="4606925" y="2590800"/>
              <a:ext cx="457200" cy="385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5" name="Picture 77"/>
            <p:cNvPicPr>
              <a:picLocks noChangeAspect="1" noChangeArrowheads="1"/>
            </p:cNvPicPr>
            <p:nvPr/>
          </p:nvPicPr>
          <p:blipFill>
            <a:blip r:embed="rId62" cstate="print"/>
            <a:srcRect/>
            <a:stretch>
              <a:fillRect/>
            </a:stretch>
          </p:blipFill>
          <p:spPr bwMode="auto">
            <a:xfrm>
              <a:off x="4530725" y="1981200"/>
              <a:ext cx="762000" cy="265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6" name="Picture 78" descr="Sara Le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4530725" y="2286000"/>
              <a:ext cx="68580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7" name="Picture 79"/>
            <p:cNvPicPr>
              <a:picLocks noChangeAspect="1" noChangeArrowheads="1"/>
            </p:cNvPicPr>
            <p:nvPr/>
          </p:nvPicPr>
          <p:blipFill>
            <a:blip r:embed="rId64" cstate="print"/>
            <a:srcRect/>
            <a:stretch>
              <a:fillRect/>
            </a:stretch>
          </p:blipFill>
          <p:spPr bwMode="auto">
            <a:xfrm>
              <a:off x="5749925" y="1828800"/>
              <a:ext cx="533400" cy="296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8" name="Picture 80" descr="g_logo"/>
            <p:cNvPicPr>
              <a:picLocks noChangeAspect="1" noChangeArrowheads="1"/>
            </p:cNvPicPr>
            <p:nvPr/>
          </p:nvPicPr>
          <p:blipFill>
            <a:blip r:embed="rId65" cstate="print"/>
            <a:srcRect/>
            <a:stretch>
              <a:fillRect/>
            </a:stretch>
          </p:blipFill>
          <p:spPr bwMode="auto">
            <a:xfrm>
              <a:off x="5368925" y="1828800"/>
              <a:ext cx="217488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19" name="Picture 81"/>
            <p:cNvPicPr>
              <a:picLocks noChangeAspect="1" noChangeArrowheads="1"/>
            </p:cNvPicPr>
            <p:nvPr/>
          </p:nvPicPr>
          <p:blipFill>
            <a:blip r:embed="rId66" cstate="print"/>
            <a:srcRect/>
            <a:stretch>
              <a:fillRect/>
            </a:stretch>
          </p:blipFill>
          <p:spPr bwMode="auto">
            <a:xfrm>
              <a:off x="5292725" y="2438400"/>
              <a:ext cx="9906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0" name="Picture 82"/>
            <p:cNvPicPr>
              <a:picLocks noChangeAspect="1" noChangeArrowheads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5445125" y="2730500"/>
              <a:ext cx="68580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1" name="Picture 83"/>
            <p:cNvPicPr>
              <a:picLocks noChangeAspect="1" noChangeArrowheads="1"/>
            </p:cNvPicPr>
            <p:nvPr/>
          </p:nvPicPr>
          <p:blipFill>
            <a:blip r:embed="rId68" cstate="print"/>
            <a:srcRect/>
            <a:stretch>
              <a:fillRect/>
            </a:stretch>
          </p:blipFill>
          <p:spPr bwMode="auto">
            <a:xfrm>
              <a:off x="5368925" y="2971800"/>
              <a:ext cx="838200" cy="227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2" name="Picture 84"/>
            <p:cNvPicPr>
              <a:picLocks noChangeAspect="1" noChangeArrowheads="1"/>
            </p:cNvPicPr>
            <p:nvPr/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4606925" y="3352800"/>
              <a:ext cx="685800" cy="204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3" name="Picture 85"/>
            <p:cNvPicPr>
              <a:picLocks noChangeAspect="1" noChangeArrowheads="1"/>
            </p:cNvPicPr>
            <p:nvPr/>
          </p:nvPicPr>
          <p:blipFill>
            <a:blip r:embed="rId70" cstate="print"/>
            <a:srcRect/>
            <a:stretch>
              <a:fillRect/>
            </a:stretch>
          </p:blipFill>
          <p:spPr bwMode="auto">
            <a:xfrm>
              <a:off x="5368925" y="3352800"/>
              <a:ext cx="966788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4" name="Picture 86"/>
            <p:cNvPicPr>
              <a:picLocks noChangeAspect="1" noChangeArrowheads="1"/>
            </p:cNvPicPr>
            <p:nvPr/>
          </p:nvPicPr>
          <p:blipFill>
            <a:blip r:embed="rId71" cstate="print"/>
            <a:srcRect/>
            <a:stretch>
              <a:fillRect/>
            </a:stretch>
          </p:blipFill>
          <p:spPr bwMode="auto">
            <a:xfrm>
              <a:off x="5749925" y="2209800"/>
              <a:ext cx="428625" cy="11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5" name="Picture 87"/>
            <p:cNvPicPr>
              <a:picLocks noChangeAspect="1" noChangeArrowheads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4729294" y="2971800"/>
              <a:ext cx="457200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426" name="AutoShape 88"/>
            <p:cNvSpPr>
              <a:spLocks noChangeArrowheads="1"/>
            </p:cNvSpPr>
            <p:nvPr/>
          </p:nvSpPr>
          <p:spPr bwMode="auto">
            <a:xfrm>
              <a:off x="4454525" y="1371600"/>
              <a:ext cx="1981200" cy="2362200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 sz="3200"/>
            </a:p>
          </p:txBody>
        </p:sp>
        <p:pic>
          <p:nvPicPr>
            <p:cNvPr id="14427" name="Picture 89" descr="dhl_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3" cstate="print"/>
            <a:srcRect/>
            <a:stretch>
              <a:fillRect/>
            </a:stretch>
          </p:blipFill>
          <p:spPr bwMode="auto">
            <a:xfrm>
              <a:off x="4572000" y="5715000"/>
              <a:ext cx="914400" cy="144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8" name="Picture 90"/>
            <p:cNvPicPr>
              <a:picLocks noChangeAspect="1" noChangeArrowheads="1"/>
            </p:cNvPicPr>
            <p:nvPr/>
          </p:nvPicPr>
          <p:blipFill>
            <a:blip r:embed="rId74" cstate="print"/>
            <a:srcRect/>
            <a:stretch>
              <a:fillRect/>
            </a:stretch>
          </p:blipFill>
          <p:spPr bwMode="auto">
            <a:xfrm>
              <a:off x="6781800" y="2133600"/>
              <a:ext cx="609600" cy="214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29" name="Picture 91"/>
            <p:cNvPicPr>
              <a:picLocks noChangeAspect="1" noChangeArrowheads="1"/>
            </p:cNvPicPr>
            <p:nvPr/>
          </p:nvPicPr>
          <p:blipFill>
            <a:blip r:embed="rId75" cstate="print"/>
            <a:srcRect/>
            <a:stretch>
              <a:fillRect/>
            </a:stretch>
          </p:blipFill>
          <p:spPr bwMode="auto">
            <a:xfrm>
              <a:off x="2438400" y="5708650"/>
              <a:ext cx="990600" cy="225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0" name="Picture 92" descr="Grainge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6" cstate="print"/>
            <a:srcRect/>
            <a:stretch>
              <a:fillRect/>
            </a:stretch>
          </p:blipFill>
          <p:spPr bwMode="auto">
            <a:xfrm>
              <a:off x="304800" y="4191000"/>
              <a:ext cx="838200" cy="19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1" name="Picture 93"/>
            <p:cNvPicPr>
              <a:picLocks noChangeAspect="1" noChangeArrowheads="1"/>
            </p:cNvPicPr>
            <p:nvPr/>
          </p:nvPicPr>
          <p:blipFill>
            <a:blip r:embed="rId77" cstate="print"/>
            <a:srcRect/>
            <a:stretch>
              <a:fillRect/>
            </a:stretch>
          </p:blipFill>
          <p:spPr bwMode="auto">
            <a:xfrm>
              <a:off x="304800" y="4800600"/>
              <a:ext cx="990600" cy="249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2" name="Picture 94" descr="pseg_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3048000" y="2362200"/>
              <a:ext cx="1071563" cy="315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3" name="Picture 95"/>
            <p:cNvPicPr>
              <a:picLocks noChangeAspect="1" noChangeArrowheads="1"/>
            </p:cNvPicPr>
            <p:nvPr/>
          </p:nvPicPr>
          <p:blipFill>
            <a:blip r:embed="rId79" cstate="print"/>
            <a:srcRect/>
            <a:stretch>
              <a:fillRect/>
            </a:stretch>
          </p:blipFill>
          <p:spPr bwMode="auto">
            <a:xfrm>
              <a:off x="3581400" y="1752600"/>
              <a:ext cx="609600" cy="258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4" name="Picture 96"/>
            <p:cNvPicPr>
              <a:picLocks noChangeAspect="1" noChangeArrowheads="1"/>
            </p:cNvPicPr>
            <p:nvPr/>
          </p:nvPicPr>
          <p:blipFill>
            <a:blip r:embed="rId80" cstate="print"/>
            <a:srcRect/>
            <a:stretch>
              <a:fillRect/>
            </a:stretch>
          </p:blipFill>
          <p:spPr bwMode="auto">
            <a:xfrm>
              <a:off x="4648200" y="5486400"/>
              <a:ext cx="1600200" cy="17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5" name="Picture 97"/>
            <p:cNvPicPr>
              <a:picLocks noChangeAspect="1" noChangeArrowheads="1"/>
            </p:cNvPicPr>
            <p:nvPr/>
          </p:nvPicPr>
          <p:blipFill>
            <a:blip r:embed="rId81" cstate="print"/>
            <a:srcRect/>
            <a:stretch>
              <a:fillRect/>
            </a:stretch>
          </p:blipFill>
          <p:spPr bwMode="auto">
            <a:xfrm>
              <a:off x="4572000" y="5867400"/>
              <a:ext cx="990600" cy="19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6" name="Picture 98"/>
            <p:cNvPicPr>
              <a:picLocks noChangeAspect="1" noChangeArrowheads="1"/>
            </p:cNvPicPr>
            <p:nvPr/>
          </p:nvPicPr>
          <p:blipFill>
            <a:blip r:embed="rId82" cstate="print"/>
            <a:srcRect/>
            <a:stretch>
              <a:fillRect/>
            </a:stretch>
          </p:blipFill>
          <p:spPr bwMode="auto">
            <a:xfrm>
              <a:off x="6705600" y="2362200"/>
              <a:ext cx="933450" cy="21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7" name="Picture 99" descr="Bayer AG"/>
            <p:cNvPicPr>
              <a:picLocks noChangeAspect="1" noChangeArrowheads="1"/>
            </p:cNvPicPr>
            <p:nvPr/>
          </p:nvPicPr>
          <p:blipFill>
            <a:blip r:embed="rId83" cstate="print"/>
            <a:srcRect/>
            <a:stretch>
              <a:fillRect/>
            </a:stretch>
          </p:blipFill>
          <p:spPr bwMode="auto">
            <a:xfrm>
              <a:off x="7772400" y="2362200"/>
              <a:ext cx="742950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8" name="Picture 100"/>
            <p:cNvPicPr>
              <a:picLocks noChangeAspect="1" noChangeArrowheads="1"/>
            </p:cNvPicPr>
            <p:nvPr/>
          </p:nvPicPr>
          <p:blipFill>
            <a:blip r:embed="rId84" cstate="print"/>
            <a:srcRect/>
            <a:stretch>
              <a:fillRect/>
            </a:stretch>
          </p:blipFill>
          <p:spPr bwMode="auto">
            <a:xfrm>
              <a:off x="6705600" y="2895600"/>
              <a:ext cx="5334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39" name="Picture 101"/>
            <p:cNvPicPr>
              <a:picLocks noChangeAspect="1" noChangeArrowheads="1"/>
            </p:cNvPicPr>
            <p:nvPr/>
          </p:nvPicPr>
          <p:blipFill>
            <a:blip r:embed="rId85" cstate="print"/>
            <a:srcRect/>
            <a:stretch>
              <a:fillRect/>
            </a:stretch>
          </p:blipFill>
          <p:spPr bwMode="auto">
            <a:xfrm>
              <a:off x="2667000" y="4191000"/>
              <a:ext cx="1447800" cy="30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0" name="Picture 102"/>
            <p:cNvPicPr>
              <a:picLocks noChangeAspect="1" noChangeArrowheads="1"/>
            </p:cNvPicPr>
            <p:nvPr/>
          </p:nvPicPr>
          <p:blipFill>
            <a:blip r:embed="rId86" cstate="print"/>
            <a:srcRect/>
            <a:stretch>
              <a:fillRect/>
            </a:stretch>
          </p:blipFill>
          <p:spPr bwMode="auto">
            <a:xfrm>
              <a:off x="5562600" y="5715000"/>
              <a:ext cx="852488" cy="230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1" name="Picture 103" descr="Link to University of Utah Home pag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87" cstate="print"/>
            <a:srcRect/>
            <a:stretch>
              <a:fillRect/>
            </a:stretch>
          </p:blipFill>
          <p:spPr bwMode="auto">
            <a:xfrm>
              <a:off x="2438400" y="4800600"/>
              <a:ext cx="990600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2" name="Picture 104" descr="trw_auto_logo_new_Oct2105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88" cstate="print"/>
            <a:srcRect/>
            <a:stretch>
              <a:fillRect/>
            </a:stretch>
          </p:blipFill>
          <p:spPr bwMode="auto">
            <a:xfrm>
              <a:off x="1447800" y="4800600"/>
              <a:ext cx="609600" cy="31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3" name="Picture 105"/>
            <p:cNvPicPr>
              <a:picLocks noChangeAspect="1" noChangeArrowheads="1"/>
            </p:cNvPicPr>
            <p:nvPr/>
          </p:nvPicPr>
          <p:blipFill>
            <a:blip r:embed="rId89" cstate="print"/>
            <a:srcRect/>
            <a:stretch>
              <a:fillRect/>
            </a:stretch>
          </p:blipFill>
          <p:spPr bwMode="auto">
            <a:xfrm>
              <a:off x="3276600" y="3352800"/>
              <a:ext cx="785813" cy="30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4" name="Picture 106" descr="Scottish and Southern Energy"/>
            <p:cNvPicPr>
              <a:picLocks noChangeAspect="1" noChangeArrowheads="1"/>
            </p:cNvPicPr>
            <p:nvPr/>
          </p:nvPicPr>
          <p:blipFill>
            <a:blip r:embed="rId90" cstate="print"/>
            <a:srcRect/>
            <a:stretch>
              <a:fillRect/>
            </a:stretch>
          </p:blipFill>
          <p:spPr bwMode="auto">
            <a:xfrm>
              <a:off x="3200400" y="3048000"/>
              <a:ext cx="1057275" cy="23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5" name="Picture 107" descr="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1" cstate="print"/>
            <a:srcRect/>
            <a:stretch>
              <a:fillRect/>
            </a:stretch>
          </p:blipFill>
          <p:spPr bwMode="auto">
            <a:xfrm>
              <a:off x="2590800" y="3352800"/>
              <a:ext cx="533400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6" name="Picture 108"/>
            <p:cNvPicPr>
              <a:picLocks noChangeAspect="1" noChangeArrowheads="1"/>
            </p:cNvPicPr>
            <p:nvPr/>
          </p:nvPicPr>
          <p:blipFill>
            <a:blip r:embed="rId92" cstate="print"/>
            <a:srcRect/>
            <a:stretch>
              <a:fillRect/>
            </a:stretch>
          </p:blipFill>
          <p:spPr bwMode="auto">
            <a:xfrm>
              <a:off x="5715000" y="5181600"/>
              <a:ext cx="552450" cy="271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447" name="Picture 109" descr="Midwest Airlines Home Pag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3" cstate="print"/>
            <a:srcRect/>
            <a:stretch>
              <a:fillRect/>
            </a:stretch>
          </p:blipFill>
          <p:spPr bwMode="auto">
            <a:xfrm>
              <a:off x="5638800" y="4495800"/>
              <a:ext cx="76200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1" name="Title 1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of Fame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3"/>
          <p:cNvGrpSpPr>
            <a:grpSpLocks/>
          </p:cNvGrpSpPr>
          <p:nvPr/>
        </p:nvGrpSpPr>
        <p:grpSpPr bwMode="auto">
          <a:xfrm>
            <a:off x="448336" y="1525769"/>
            <a:ext cx="8229600" cy="4419600"/>
            <a:chOff x="533400" y="1600200"/>
            <a:chExt cx="8229600" cy="4419600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gray">
            <a:xfrm>
              <a:off x="4648200" y="1683506"/>
              <a:ext cx="2019993" cy="26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Financial Services</a:t>
              </a:r>
            </a:p>
          </p:txBody>
        </p:sp>
        <p:pic>
          <p:nvPicPr>
            <p:cNvPr id="13318" name="Picture 5" descr="charle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797829" y="2652486"/>
              <a:ext cx="1047404" cy="211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94862" y="3283857"/>
              <a:ext cx="598516" cy="4369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7" descr="Standard Chartered Bank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97829" y="3424162"/>
              <a:ext cx="1197033" cy="327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8" descr="aa_logo_bggreen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7829" y="2442029"/>
              <a:ext cx="673331" cy="185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9" descr="Citizens Bank: Not your typical bank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20789" y="2021114"/>
              <a:ext cx="972589" cy="27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797829" y="2231571"/>
              <a:ext cx="897775" cy="17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4" name="Picture 11" descr="Fifth Third Bank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723015" y="3213705"/>
              <a:ext cx="1197033" cy="2747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5" name="Picture 1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95604" y="2301724"/>
              <a:ext cx="822960" cy="19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6" name="Picture 1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845233" y="2512181"/>
              <a:ext cx="598516" cy="346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7" name="Picture 1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97829" y="3003248"/>
              <a:ext cx="1496291" cy="301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8" name="Picture 15" descr="Home pag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872644" y="1950962"/>
              <a:ext cx="738794" cy="195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9" name="AutoShape 16"/>
            <p:cNvSpPr>
              <a:spLocks noChangeArrowheads="1"/>
            </p:cNvSpPr>
            <p:nvPr/>
          </p:nvSpPr>
          <p:spPr bwMode="auto">
            <a:xfrm>
              <a:off x="4723015" y="1600200"/>
              <a:ext cx="1945178" cy="2174724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/>
            </a:p>
          </p:txBody>
        </p:sp>
        <p:sp>
          <p:nvSpPr>
            <p:cNvPr id="13330" name="Text Box 17"/>
            <p:cNvSpPr txBox="1">
              <a:spLocks noChangeArrowheads="1"/>
            </p:cNvSpPr>
            <p:nvPr/>
          </p:nvSpPr>
          <p:spPr bwMode="gray">
            <a:xfrm>
              <a:off x="6668193" y="1670352"/>
              <a:ext cx="1945178" cy="26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Chemical</a:t>
              </a:r>
            </a:p>
          </p:txBody>
        </p:sp>
        <p:pic>
          <p:nvPicPr>
            <p:cNvPr id="13331" name="Picture 18" descr="DuPont - The Miracles of Science"/>
            <p:cNvPicPr preferRelativeResize="0">
              <a:picLocks noChangeAspect="1" noChangeArrowheads="1"/>
            </p:cNvPicPr>
            <p:nvPr/>
          </p:nvPicPr>
          <p:blipFill>
            <a:blip r:embed="rId14" cstate="print"/>
            <a:srcRect r="69588"/>
            <a:stretch>
              <a:fillRect/>
            </a:stretch>
          </p:blipFill>
          <p:spPr bwMode="gray">
            <a:xfrm>
              <a:off x="7865225" y="2371876"/>
              <a:ext cx="748145" cy="305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2" name="Picture 19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6967451" y="3283857"/>
              <a:ext cx="381866" cy="36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3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42265" y="2398183"/>
              <a:ext cx="598516" cy="210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4" name="Picture 2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967451" y="2582333"/>
              <a:ext cx="972589" cy="283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5" name="Picture 22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6892636" y="3003248"/>
              <a:ext cx="1271847" cy="22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23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89669" y="2792790"/>
              <a:ext cx="523702" cy="302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7" name="Picture 24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892636" y="1950962"/>
              <a:ext cx="822960" cy="322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8" name="Picture 25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640782" y="3564467"/>
              <a:ext cx="654627" cy="192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39" name="AutoShape 26"/>
            <p:cNvSpPr>
              <a:spLocks noChangeArrowheads="1"/>
            </p:cNvSpPr>
            <p:nvPr/>
          </p:nvSpPr>
          <p:spPr bwMode="auto">
            <a:xfrm>
              <a:off x="6817822" y="1600200"/>
              <a:ext cx="1945178" cy="2174724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/>
            </a:p>
          </p:txBody>
        </p:sp>
        <p:sp>
          <p:nvSpPr>
            <p:cNvPr id="13340" name="Text Box 27"/>
            <p:cNvSpPr txBox="1">
              <a:spLocks noChangeArrowheads="1"/>
            </p:cNvSpPr>
            <p:nvPr/>
          </p:nvSpPr>
          <p:spPr bwMode="gray">
            <a:xfrm>
              <a:off x="608215" y="1670352"/>
              <a:ext cx="1758142" cy="26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Insurance</a:t>
              </a:r>
            </a:p>
          </p:txBody>
        </p:sp>
        <p:pic>
          <p:nvPicPr>
            <p:cNvPr id="13341" name="Picture 28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83029" y="1950962"/>
              <a:ext cx="381866" cy="420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2" name="Picture 29" descr="ffic_logo_splash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608215" y="2933095"/>
              <a:ext cx="598516" cy="48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3" name="Picture 30" descr="Swiss Life">
              <a:hlinkClick r:id="" tooltip="Swiss Life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1880062" y="2021114"/>
              <a:ext cx="523702" cy="343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4" name="Picture 31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1206731" y="2021114"/>
              <a:ext cx="523702" cy="287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5" name="Picture 32" descr="MassMutual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1356360" y="2652486"/>
              <a:ext cx="748145" cy="154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6" name="Picture 33" descr="corp_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1580804" y="3143552"/>
              <a:ext cx="822960" cy="138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7" name="Picture 34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08215" y="2371876"/>
              <a:ext cx="584489" cy="264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8" name="Picture 35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08215" y="2722638"/>
              <a:ext cx="673331" cy="16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49" name="Picture 36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1131916" y="3073400"/>
              <a:ext cx="374073" cy="308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0" name="Picture 37" descr="NMFN Hom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1281545" y="2428875"/>
              <a:ext cx="1047404" cy="178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1" name="Picture 38" descr="ACUITY Logo">
              <a:hlinkClick r:id="" tooltip="Click on ACUITY Logo to return to Home Page"/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1805247" y="3354010"/>
              <a:ext cx="598516" cy="172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52" name="AutoShape 39"/>
            <p:cNvSpPr>
              <a:spLocks noChangeArrowheads="1"/>
            </p:cNvSpPr>
            <p:nvPr/>
          </p:nvSpPr>
          <p:spPr bwMode="auto">
            <a:xfrm>
              <a:off x="533400" y="1600200"/>
              <a:ext cx="1945178" cy="2174724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 sz="3200"/>
            </a:p>
          </p:txBody>
        </p:sp>
        <p:pic>
          <p:nvPicPr>
            <p:cNvPr id="13353" name="Picture 40" descr="6"/>
            <p:cNvPicPr preferRelativeResize="0"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gray">
            <a:xfrm>
              <a:off x="1655618" y="4476448"/>
              <a:ext cx="572020" cy="201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4" name="Picture 41"/>
            <p:cNvPicPr preferRelativeResize="0"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gray">
            <a:xfrm>
              <a:off x="608215" y="4476448"/>
              <a:ext cx="972589" cy="229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3355" name="Picture 42"/>
            <p:cNvPicPr preferRelativeResize="0">
              <a:picLocks noChangeAspect="1" noChangeArrowheads="1"/>
            </p:cNvPicPr>
            <p:nvPr/>
          </p:nvPicPr>
          <p:blipFill>
            <a:blip r:embed="rId35" cstate="print"/>
            <a:srcRect l="7108" t="9743" r="4044" b="7164"/>
            <a:stretch>
              <a:fillRect/>
            </a:stretch>
          </p:blipFill>
          <p:spPr bwMode="gray">
            <a:xfrm>
              <a:off x="608215" y="4125686"/>
              <a:ext cx="805815" cy="257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356" name="Text Box 43"/>
            <p:cNvSpPr txBox="1">
              <a:spLocks noChangeArrowheads="1"/>
            </p:cNvSpPr>
            <p:nvPr/>
          </p:nvSpPr>
          <p:spPr bwMode="gray">
            <a:xfrm>
              <a:off x="608215" y="3845076"/>
              <a:ext cx="1645920" cy="26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Portals/Internet</a:t>
              </a:r>
            </a:p>
          </p:txBody>
        </p:sp>
        <p:pic>
          <p:nvPicPr>
            <p:cNvPr id="13357" name="Picture 44" descr="hotels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608215" y="4757057"/>
              <a:ext cx="821401" cy="27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58" name="Picture 45"/>
            <p:cNvPicPr preferRelativeResize="0">
              <a:picLocks noChangeAspect="1" noChangeArrowheads="1"/>
            </p:cNvPicPr>
            <p:nvPr/>
          </p:nvPicPr>
          <p:blipFill>
            <a:blip r:embed="rId37" cstate="print"/>
            <a:srcRect l="12517" t="15970" r="11484" b="16216"/>
            <a:stretch>
              <a:fillRect/>
            </a:stretch>
          </p:blipFill>
          <p:spPr bwMode="gray">
            <a:xfrm>
              <a:off x="1505989" y="4686905"/>
              <a:ext cx="918037" cy="4019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3359" name="Picture 46" descr="Google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608215" y="5107819"/>
              <a:ext cx="748145" cy="279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0" name="Picture 47" descr="webMethods. Get There Faster.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1356360" y="4125686"/>
              <a:ext cx="1047404" cy="343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1" name="Picture 48" descr="InfoSpac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608215" y="5458581"/>
              <a:ext cx="1271847" cy="175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2" name="Picture 49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5471160" y="5037667"/>
              <a:ext cx="383425" cy="420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3" name="Picture 50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1431175" y="5669038"/>
              <a:ext cx="822960" cy="22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4" name="AutoShape 51"/>
            <p:cNvSpPr>
              <a:spLocks noChangeArrowheads="1"/>
            </p:cNvSpPr>
            <p:nvPr/>
          </p:nvSpPr>
          <p:spPr bwMode="auto">
            <a:xfrm>
              <a:off x="533400" y="3845076"/>
              <a:ext cx="1945178" cy="2174724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/>
            </a:p>
          </p:txBody>
        </p:sp>
        <p:pic>
          <p:nvPicPr>
            <p:cNvPr id="13365" name="Picture 52"/>
            <p:cNvPicPr preferRelativeResize="0">
              <a:picLocks noChangeAspect="1" noChangeArrowheads="1"/>
            </p:cNvPicPr>
            <p:nvPr/>
          </p:nvPicPr>
          <p:blipFill>
            <a:blip r:embed="rId43" cstate="print"/>
            <a:srcRect l="51624" t="32291" r="21875" b="61459"/>
            <a:stretch>
              <a:fillRect/>
            </a:stretch>
          </p:blipFill>
          <p:spPr bwMode="gray">
            <a:xfrm>
              <a:off x="2703022" y="4055533"/>
              <a:ext cx="1518112" cy="214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6" name="Text Box 53"/>
            <p:cNvSpPr txBox="1">
              <a:spLocks noChangeArrowheads="1"/>
            </p:cNvSpPr>
            <p:nvPr/>
          </p:nvSpPr>
          <p:spPr bwMode="gray">
            <a:xfrm>
              <a:off x="2703022" y="3845076"/>
              <a:ext cx="1795549" cy="26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Retail</a:t>
              </a:r>
            </a:p>
          </p:txBody>
        </p:sp>
        <p:pic>
          <p:nvPicPr>
            <p:cNvPr id="13367" name="Picture 54" descr="nordstrom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3451167" y="5598886"/>
              <a:ext cx="1017790" cy="22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68" name="Picture 55" descr="LOWE'S, Improving Home Improvement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3900055" y="5318276"/>
              <a:ext cx="598516" cy="320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69" name="Rectangle 56"/>
            <p:cNvSpPr>
              <a:spLocks noChangeArrowheads="1"/>
            </p:cNvSpPr>
            <p:nvPr/>
          </p:nvSpPr>
          <p:spPr bwMode="auto">
            <a:xfrm>
              <a:off x="2703022" y="5458581"/>
              <a:ext cx="748145" cy="2104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/>
            </a:p>
          </p:txBody>
        </p:sp>
        <p:pic>
          <p:nvPicPr>
            <p:cNvPr id="13370" name="Picture 57" descr="Tiffany &amp; Co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2768485" y="5493657"/>
              <a:ext cx="617220" cy="132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1" name="Picture 58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2703022" y="4406295"/>
              <a:ext cx="897775" cy="230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2" name="Picture 59" descr="Family Dollar Logo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2703022" y="5037667"/>
              <a:ext cx="598516" cy="302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3" name="Picture 60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3525982" y="4967514"/>
              <a:ext cx="897775" cy="160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4" name="Picture 61" descr="hp_logo3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3451167" y="5177971"/>
              <a:ext cx="626572" cy="192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75" name="AutoShape 62"/>
            <p:cNvSpPr>
              <a:spLocks noChangeArrowheads="1"/>
            </p:cNvSpPr>
            <p:nvPr/>
          </p:nvSpPr>
          <p:spPr bwMode="auto">
            <a:xfrm>
              <a:off x="2628207" y="3845076"/>
              <a:ext cx="1945178" cy="2174724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/>
            </a:p>
          </p:txBody>
        </p:sp>
        <p:sp>
          <p:nvSpPr>
            <p:cNvPr id="13376" name="Text Box 63"/>
            <p:cNvSpPr txBox="1">
              <a:spLocks noChangeArrowheads="1"/>
            </p:cNvSpPr>
            <p:nvPr/>
          </p:nvSpPr>
          <p:spPr bwMode="gray">
            <a:xfrm>
              <a:off x="4498571" y="3845076"/>
              <a:ext cx="2210146" cy="26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Technology </a:t>
              </a:r>
              <a:r>
                <a:rPr lang="en-US" sz="1300" b="1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  <p:pic>
          <p:nvPicPr>
            <p:cNvPr id="13377" name="Picture 64" descr="hp"/>
            <p:cNvPicPr preferRelativeResize="0"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gray">
            <a:xfrm>
              <a:off x="5994862" y="5037667"/>
              <a:ext cx="44888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8" name="Picture 66" descr="ibm"/>
            <p:cNvPicPr preferRelativeResize="0"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gray">
            <a:xfrm>
              <a:off x="4797829" y="5318276"/>
              <a:ext cx="598516" cy="252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79" name="Picture 67" descr="avaya-logo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5845233" y="5318276"/>
              <a:ext cx="779318" cy="245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0" name="Picture 68" descr="oralogo_small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4797829" y="4616752"/>
              <a:ext cx="972589" cy="112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1" name="Picture 69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5545975" y="4195838"/>
              <a:ext cx="897775" cy="156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2" name="Picture 70" descr="Agilent Technologies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4797829" y="4827210"/>
              <a:ext cx="1346662" cy="222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3" name="Picture 71" descr="Application Servers &amp; Wireless Applications - Sybase, Inc.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5845233" y="4406295"/>
              <a:ext cx="598516" cy="165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4" name="Picture 72" descr="APC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5920047" y="4616752"/>
              <a:ext cx="598516" cy="25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85" name="Picture 73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4797829" y="5598886"/>
              <a:ext cx="916478" cy="287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86" name="AutoShape 74"/>
            <p:cNvSpPr>
              <a:spLocks noChangeArrowheads="1"/>
            </p:cNvSpPr>
            <p:nvPr/>
          </p:nvSpPr>
          <p:spPr bwMode="auto">
            <a:xfrm>
              <a:off x="4723015" y="3845076"/>
              <a:ext cx="1945178" cy="2174724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/>
            </a:p>
          </p:txBody>
        </p:sp>
        <p:sp>
          <p:nvSpPr>
            <p:cNvPr id="13387" name="Text Box 75"/>
            <p:cNvSpPr txBox="1">
              <a:spLocks noChangeArrowheads="1"/>
            </p:cNvSpPr>
            <p:nvPr/>
          </p:nvSpPr>
          <p:spPr bwMode="gray">
            <a:xfrm>
              <a:off x="6892636" y="3845076"/>
              <a:ext cx="1645920" cy="26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Consulting</a:t>
              </a:r>
            </a:p>
          </p:txBody>
        </p:sp>
        <p:pic>
          <p:nvPicPr>
            <p:cNvPr id="13388" name="Picture 76"/>
            <p:cNvPicPr preferRelativeResize="0">
              <a:picLocks noChangeAspect="1" noChangeArrowheads="1"/>
            </p:cNvPicPr>
            <p:nvPr/>
          </p:nvPicPr>
          <p:blipFill>
            <a:blip r:embed="rId60" cstate="print"/>
            <a:srcRect/>
            <a:stretch>
              <a:fillRect/>
            </a:stretch>
          </p:blipFill>
          <p:spPr bwMode="gray">
            <a:xfrm>
              <a:off x="7865225" y="4195838"/>
              <a:ext cx="713855" cy="18999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3389" name="Rectangle 77"/>
            <p:cNvSpPr>
              <a:spLocks noChangeArrowheads="1"/>
            </p:cNvSpPr>
            <p:nvPr/>
          </p:nvSpPr>
          <p:spPr bwMode="gray">
            <a:xfrm>
              <a:off x="8194098" y="5411813"/>
              <a:ext cx="180802" cy="4209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endParaRPr lang="lt-LT"/>
            </a:p>
          </p:txBody>
        </p:sp>
        <p:pic>
          <p:nvPicPr>
            <p:cNvPr id="13390" name="Picture 78" descr="PricewaterhouseCoopers Logo"/>
            <p:cNvPicPr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6967451" y="4476448"/>
              <a:ext cx="1571105" cy="169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1" name="Picture 79"/>
            <p:cNvPicPr>
              <a:picLocks noChangeAspect="1" noChangeArrowheads="1"/>
            </p:cNvPicPr>
            <p:nvPr/>
          </p:nvPicPr>
          <p:blipFill>
            <a:blip r:embed="rId62" cstate="print"/>
            <a:srcRect/>
            <a:stretch>
              <a:fillRect/>
            </a:stretch>
          </p:blipFill>
          <p:spPr bwMode="auto">
            <a:xfrm>
              <a:off x="6967451" y="4195838"/>
              <a:ext cx="748145" cy="20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2" name="Picture 80" descr="asf_logo_1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7491153" y="4967514"/>
              <a:ext cx="1197033" cy="26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3" name="Picture 81" descr="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64" cstate="print"/>
            <a:srcRect/>
            <a:stretch>
              <a:fillRect/>
            </a:stretch>
          </p:blipFill>
          <p:spPr bwMode="auto">
            <a:xfrm>
              <a:off x="6892636" y="4686905"/>
              <a:ext cx="972589" cy="20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4" name="Picture 82"/>
            <p:cNvPicPr>
              <a:picLocks noChangeAspect="1" noChangeArrowheads="1"/>
            </p:cNvPicPr>
            <p:nvPr/>
          </p:nvPicPr>
          <p:blipFill>
            <a:blip r:embed="rId65" cstate="print"/>
            <a:srcRect/>
            <a:stretch>
              <a:fillRect/>
            </a:stretch>
          </p:blipFill>
          <p:spPr bwMode="auto">
            <a:xfrm>
              <a:off x="8014855" y="4757057"/>
              <a:ext cx="640600" cy="18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5" name="Picture 83"/>
            <p:cNvPicPr>
              <a:picLocks noChangeAspect="1" noChangeArrowheads="1"/>
            </p:cNvPicPr>
            <p:nvPr/>
          </p:nvPicPr>
          <p:blipFill>
            <a:blip r:embed="rId66" cstate="print"/>
            <a:srcRect/>
            <a:stretch>
              <a:fillRect/>
            </a:stretch>
          </p:blipFill>
          <p:spPr bwMode="auto">
            <a:xfrm>
              <a:off x="7491153" y="5318276"/>
              <a:ext cx="1047404" cy="229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96" name="AutoShape 84"/>
            <p:cNvSpPr>
              <a:spLocks noChangeArrowheads="1"/>
            </p:cNvSpPr>
            <p:nvPr/>
          </p:nvSpPr>
          <p:spPr bwMode="auto">
            <a:xfrm>
              <a:off x="6817822" y="3845076"/>
              <a:ext cx="1945178" cy="2174724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/>
            </a:p>
          </p:txBody>
        </p:sp>
        <p:pic>
          <p:nvPicPr>
            <p:cNvPr id="13397" name="Picture 85"/>
            <p:cNvPicPr>
              <a:picLocks noChangeAspect="1" noChangeArrowheads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2777836" y="2442029"/>
              <a:ext cx="1645920" cy="112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98" name="Picture 86"/>
            <p:cNvPicPr>
              <a:picLocks noChangeAspect="1" noChangeArrowheads="1"/>
            </p:cNvPicPr>
            <p:nvPr/>
          </p:nvPicPr>
          <p:blipFill>
            <a:blip r:embed="rId68" cstate="print"/>
            <a:srcRect/>
            <a:stretch>
              <a:fillRect/>
            </a:stretch>
          </p:blipFill>
          <p:spPr bwMode="auto">
            <a:xfrm>
              <a:off x="2703022" y="2021114"/>
              <a:ext cx="1421476" cy="2089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99" name="Text Box 87"/>
            <p:cNvSpPr txBox="1">
              <a:spLocks noChangeArrowheads="1"/>
            </p:cNvSpPr>
            <p:nvPr/>
          </p:nvSpPr>
          <p:spPr bwMode="gray">
            <a:xfrm>
              <a:off x="2628207" y="1670352"/>
              <a:ext cx="2019993" cy="267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300" b="1">
                  <a:latin typeface="Arial" charset="0"/>
                </a:rPr>
                <a:t>Financial Services</a:t>
              </a:r>
            </a:p>
          </p:txBody>
        </p:sp>
        <p:pic>
          <p:nvPicPr>
            <p:cNvPr id="13400" name="Picture 88" descr="The Royal Bank of Scotland 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3451167" y="2862943"/>
              <a:ext cx="1047404" cy="17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1" name="Picture 89" descr="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0" cstate="print"/>
            <a:srcRect/>
            <a:stretch>
              <a:fillRect/>
            </a:stretch>
          </p:blipFill>
          <p:spPr bwMode="auto">
            <a:xfrm>
              <a:off x="2724843" y="2862943"/>
              <a:ext cx="353810" cy="21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2" name="Picture 90"/>
            <p:cNvPicPr>
              <a:picLocks noChangeAspect="1" noChangeArrowheads="1"/>
            </p:cNvPicPr>
            <p:nvPr/>
          </p:nvPicPr>
          <p:blipFill>
            <a:blip r:embed="rId71" cstate="print"/>
            <a:srcRect/>
            <a:stretch>
              <a:fillRect/>
            </a:stretch>
          </p:blipFill>
          <p:spPr bwMode="auto">
            <a:xfrm>
              <a:off x="2777836" y="2231571"/>
              <a:ext cx="1158067" cy="1563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3" name="Picture 91" descr="Société général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2" cstate="print"/>
            <a:srcRect/>
            <a:stretch>
              <a:fillRect/>
            </a:stretch>
          </p:blipFill>
          <p:spPr bwMode="auto">
            <a:xfrm>
              <a:off x="4199313" y="2021114"/>
              <a:ext cx="356928" cy="409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4" name="Picture 92" descr="homestreet bank"/>
            <p:cNvPicPr>
              <a:picLocks noChangeAspect="1" noChangeArrowheads="1"/>
            </p:cNvPicPr>
            <p:nvPr/>
          </p:nvPicPr>
          <p:blipFill>
            <a:blip r:embed="rId73" cstate="print"/>
            <a:srcRect/>
            <a:stretch>
              <a:fillRect/>
            </a:stretch>
          </p:blipFill>
          <p:spPr bwMode="auto">
            <a:xfrm>
              <a:off x="2703022" y="3354010"/>
              <a:ext cx="897775" cy="19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5" name="Picture 93"/>
            <p:cNvPicPr>
              <a:picLocks noChangeAspect="1" noChangeArrowheads="1"/>
            </p:cNvPicPr>
            <p:nvPr/>
          </p:nvPicPr>
          <p:blipFill>
            <a:blip r:embed="rId74" cstate="print"/>
            <a:srcRect/>
            <a:stretch>
              <a:fillRect/>
            </a:stretch>
          </p:blipFill>
          <p:spPr bwMode="auto">
            <a:xfrm>
              <a:off x="3109826" y="2845405"/>
              <a:ext cx="303934" cy="263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6" name="Picture 94"/>
            <p:cNvPicPr>
              <a:picLocks noChangeAspect="1" noChangeArrowheads="1"/>
            </p:cNvPicPr>
            <p:nvPr/>
          </p:nvPicPr>
          <p:blipFill>
            <a:blip r:embed="rId75" cstate="print"/>
            <a:srcRect/>
            <a:stretch>
              <a:fillRect/>
            </a:stretch>
          </p:blipFill>
          <p:spPr bwMode="auto">
            <a:xfrm>
              <a:off x="3002280" y="3564467"/>
              <a:ext cx="1271847" cy="14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07" name="AutoShape 95"/>
            <p:cNvSpPr>
              <a:spLocks noChangeArrowheads="1"/>
            </p:cNvSpPr>
            <p:nvPr/>
          </p:nvSpPr>
          <p:spPr bwMode="auto">
            <a:xfrm>
              <a:off x="2628207" y="1600200"/>
              <a:ext cx="1945178" cy="2174724"/>
            </a:xfrm>
            <a:prstGeom prst="flowChartAlternateProcess">
              <a:avLst/>
            </a:prstGeom>
            <a:noFill/>
            <a:ln w="12700">
              <a:solidFill>
                <a:srgbClr val="5A5A5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lt-LT" sz="3200"/>
            </a:p>
          </p:txBody>
        </p:sp>
        <p:pic>
          <p:nvPicPr>
            <p:cNvPr id="13408" name="Picture 96" descr="Fortis logo"/>
            <p:cNvPicPr>
              <a:picLocks noChangeAspect="1" noChangeArrowheads="1"/>
            </p:cNvPicPr>
            <p:nvPr/>
          </p:nvPicPr>
          <p:blipFill>
            <a:blip r:embed="rId76" cstate="print"/>
            <a:srcRect/>
            <a:stretch>
              <a:fillRect/>
            </a:stretch>
          </p:blipFill>
          <p:spPr bwMode="auto">
            <a:xfrm>
              <a:off x="3753543" y="3317472"/>
              <a:ext cx="724766" cy="235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09" name="Picture 97"/>
            <p:cNvPicPr>
              <a:picLocks noChangeAspect="1" noChangeArrowheads="1"/>
            </p:cNvPicPr>
            <p:nvPr/>
          </p:nvPicPr>
          <p:blipFill>
            <a:blip r:embed="rId77" cstate="print"/>
            <a:srcRect/>
            <a:stretch>
              <a:fillRect/>
            </a:stretch>
          </p:blipFill>
          <p:spPr bwMode="auto">
            <a:xfrm>
              <a:off x="2777836" y="5739190"/>
              <a:ext cx="575137" cy="2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0" name="Picture 98" descr="WEST MARINE HOME PAG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3376353" y="5809343"/>
              <a:ext cx="822960" cy="179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1" name="Picture 99"/>
            <p:cNvPicPr>
              <a:picLocks noChangeAspect="1" noChangeArrowheads="1"/>
            </p:cNvPicPr>
            <p:nvPr/>
          </p:nvPicPr>
          <p:blipFill>
            <a:blip r:embed="rId79" cstate="print"/>
            <a:srcRect/>
            <a:stretch>
              <a:fillRect/>
            </a:stretch>
          </p:blipFill>
          <p:spPr bwMode="auto">
            <a:xfrm>
              <a:off x="3301538" y="5177971"/>
              <a:ext cx="673331" cy="236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2" name="Picture 100"/>
            <p:cNvPicPr>
              <a:picLocks noChangeAspect="1" noChangeArrowheads="1"/>
            </p:cNvPicPr>
            <p:nvPr/>
          </p:nvPicPr>
          <p:blipFill>
            <a:blip r:embed="rId80" cstate="print"/>
            <a:srcRect/>
            <a:stretch>
              <a:fillRect/>
            </a:stretch>
          </p:blipFill>
          <p:spPr bwMode="auto">
            <a:xfrm>
              <a:off x="4797829" y="4125686"/>
              <a:ext cx="748145" cy="466221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13413" name="Picture 101" descr="logo2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81" cstate="print"/>
            <a:srcRect/>
            <a:stretch>
              <a:fillRect/>
            </a:stretch>
          </p:blipFill>
          <p:spPr bwMode="auto">
            <a:xfrm>
              <a:off x="608215" y="5739190"/>
              <a:ext cx="748145" cy="176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4" name="Picture 102" descr="rhi_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82" cstate="print"/>
            <a:srcRect/>
            <a:stretch>
              <a:fillRect/>
            </a:stretch>
          </p:blipFill>
          <p:spPr bwMode="auto">
            <a:xfrm>
              <a:off x="7117080" y="5669038"/>
              <a:ext cx="1421476" cy="246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5" name="Picture 103"/>
            <p:cNvPicPr>
              <a:picLocks noChangeAspect="1" noChangeArrowheads="1"/>
            </p:cNvPicPr>
            <p:nvPr/>
          </p:nvPicPr>
          <p:blipFill>
            <a:blip r:embed="rId83" cstate="print"/>
            <a:srcRect/>
            <a:stretch>
              <a:fillRect/>
            </a:stretch>
          </p:blipFill>
          <p:spPr bwMode="auto">
            <a:xfrm>
              <a:off x="6294120" y="2862943"/>
              <a:ext cx="299258" cy="220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6" name="Picture 104"/>
            <p:cNvPicPr>
              <a:picLocks noChangeAspect="1" noChangeArrowheads="1"/>
            </p:cNvPicPr>
            <p:nvPr/>
          </p:nvPicPr>
          <p:blipFill>
            <a:blip r:embed="rId84" cstate="print"/>
            <a:srcRect/>
            <a:stretch>
              <a:fillRect/>
            </a:stretch>
          </p:blipFill>
          <p:spPr bwMode="auto">
            <a:xfrm>
              <a:off x="1880062" y="3564467"/>
              <a:ext cx="448887" cy="173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7" name="Picture 105"/>
            <p:cNvPicPr>
              <a:picLocks noChangeAspect="1" noChangeArrowheads="1"/>
            </p:cNvPicPr>
            <p:nvPr/>
          </p:nvPicPr>
          <p:blipFill>
            <a:blip r:embed="rId85" cstate="print"/>
            <a:srcRect/>
            <a:stretch>
              <a:fillRect/>
            </a:stretch>
          </p:blipFill>
          <p:spPr bwMode="auto">
            <a:xfrm>
              <a:off x="7790411" y="2091267"/>
              <a:ext cx="911802" cy="306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8" name="Picture 106" descr="Tractor Supply Company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86" cstate="print"/>
            <a:srcRect/>
            <a:stretch>
              <a:fillRect/>
            </a:stretch>
          </p:blipFill>
          <p:spPr bwMode="auto">
            <a:xfrm>
              <a:off x="3600796" y="4686905"/>
              <a:ext cx="818284" cy="255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19" name="Picture 107"/>
            <p:cNvPicPr>
              <a:picLocks noChangeAspect="1" noChangeArrowheads="1"/>
            </p:cNvPicPr>
            <p:nvPr/>
          </p:nvPicPr>
          <p:blipFill>
            <a:blip r:embed="rId87" cstate="print"/>
            <a:srcRect/>
            <a:stretch>
              <a:fillRect/>
            </a:stretch>
          </p:blipFill>
          <p:spPr bwMode="auto">
            <a:xfrm>
              <a:off x="2703022" y="4616752"/>
              <a:ext cx="748145" cy="419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0" name="Picture 108" descr="Sallie Ma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88" cstate="print"/>
            <a:srcRect/>
            <a:stretch>
              <a:fillRect/>
            </a:stretch>
          </p:blipFill>
          <p:spPr bwMode="auto">
            <a:xfrm>
              <a:off x="4797829" y="2862943"/>
              <a:ext cx="523702" cy="149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1" name="Picture 109"/>
            <p:cNvPicPr>
              <a:picLocks noChangeAspect="1" noChangeArrowheads="1"/>
            </p:cNvPicPr>
            <p:nvPr/>
          </p:nvPicPr>
          <p:blipFill>
            <a:blip r:embed="rId89" cstate="print"/>
            <a:srcRect/>
            <a:stretch>
              <a:fillRect/>
            </a:stretch>
          </p:blipFill>
          <p:spPr bwMode="auto">
            <a:xfrm>
              <a:off x="6892636" y="4967514"/>
              <a:ext cx="523702" cy="47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2" name="Picture 110"/>
            <p:cNvPicPr>
              <a:picLocks noChangeAspect="1" noChangeArrowheads="1"/>
            </p:cNvPicPr>
            <p:nvPr/>
          </p:nvPicPr>
          <p:blipFill>
            <a:blip r:embed="rId90" cstate="print"/>
            <a:srcRect/>
            <a:stretch>
              <a:fillRect/>
            </a:stretch>
          </p:blipFill>
          <p:spPr bwMode="auto">
            <a:xfrm>
              <a:off x="3825240" y="4265990"/>
              <a:ext cx="617220" cy="347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3" name="Picture 111" descr="fd_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1" cstate="print"/>
            <a:srcRect/>
            <a:stretch>
              <a:fillRect/>
            </a:stretch>
          </p:blipFill>
          <p:spPr bwMode="auto">
            <a:xfrm>
              <a:off x="3750425" y="3073400"/>
              <a:ext cx="710738" cy="227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4" name="Picture 112"/>
            <p:cNvPicPr>
              <a:picLocks noChangeAspect="1" noChangeArrowheads="1"/>
            </p:cNvPicPr>
            <p:nvPr/>
          </p:nvPicPr>
          <p:blipFill>
            <a:blip r:embed="rId92" cstate="print"/>
            <a:srcRect/>
            <a:stretch>
              <a:fillRect/>
            </a:stretch>
          </p:blipFill>
          <p:spPr bwMode="auto">
            <a:xfrm>
              <a:off x="4797829" y="5037667"/>
              <a:ext cx="598516" cy="268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5" name="Picture 113" descr="The Standard"/>
            <p:cNvPicPr>
              <a:picLocks noChangeAspect="1" noChangeArrowheads="1"/>
            </p:cNvPicPr>
            <p:nvPr/>
          </p:nvPicPr>
          <p:blipFill>
            <a:blip r:embed="rId93" cstate="print"/>
            <a:srcRect/>
            <a:stretch>
              <a:fillRect/>
            </a:stretch>
          </p:blipFill>
          <p:spPr bwMode="auto">
            <a:xfrm>
              <a:off x="1655618" y="2792790"/>
              <a:ext cx="729442" cy="3419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6" name="Picture 114" descr="Zurich North America -the leading commercial property &amp; casualty insurance provide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4" cstate="print"/>
            <a:srcRect/>
            <a:stretch>
              <a:fillRect/>
            </a:stretch>
          </p:blipFill>
          <p:spPr bwMode="auto">
            <a:xfrm>
              <a:off x="1954876" y="2652486"/>
              <a:ext cx="448887" cy="280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7" name="Picture 115" descr="WU_header_logo"/>
            <p:cNvPicPr>
              <a:picLocks noChangeAspect="1" noChangeArrowheads="1"/>
            </p:cNvPicPr>
            <p:nvPr/>
          </p:nvPicPr>
          <p:blipFill>
            <a:blip r:embed="rId95" cstate="print"/>
            <a:srcRect/>
            <a:stretch>
              <a:fillRect/>
            </a:stretch>
          </p:blipFill>
          <p:spPr bwMode="auto">
            <a:xfrm>
              <a:off x="2703022" y="3073400"/>
              <a:ext cx="935182" cy="219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8" name="Picture 116" descr="SAS"/>
            <p:cNvPicPr>
              <a:picLocks noChangeAspect="1" noChangeArrowheads="1"/>
            </p:cNvPicPr>
            <p:nvPr/>
          </p:nvPicPr>
          <p:blipFill>
            <a:blip r:embed="rId96" cstate="print"/>
            <a:srcRect/>
            <a:stretch>
              <a:fillRect/>
            </a:stretch>
          </p:blipFill>
          <p:spPr bwMode="auto">
            <a:xfrm>
              <a:off x="5587318" y="5638800"/>
              <a:ext cx="965882" cy="251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29" name="Picture 117" descr="Kroll Ontrack Inc. logo"/>
            <p:cNvPicPr>
              <a:picLocks noChangeAspect="1" noChangeArrowheads="1"/>
            </p:cNvPicPr>
            <p:nvPr/>
          </p:nvPicPr>
          <p:blipFill>
            <a:blip r:embed="rId97" cstate="print"/>
            <a:srcRect/>
            <a:stretch>
              <a:fillRect/>
            </a:stretch>
          </p:blipFill>
          <p:spPr bwMode="auto">
            <a:xfrm>
              <a:off x="1356360" y="5107819"/>
              <a:ext cx="972589" cy="23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30" name="Picture 118" descr="logo_praxair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8" cstate="print"/>
            <a:srcRect/>
            <a:stretch>
              <a:fillRect/>
            </a:stretch>
          </p:blipFill>
          <p:spPr bwMode="auto">
            <a:xfrm>
              <a:off x="7341524" y="3354010"/>
              <a:ext cx="1327958" cy="166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31" name="Picture 119" descr="Go to Merrill Lynch Home for financial advice and investment banking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9" cstate="print"/>
            <a:srcRect/>
            <a:stretch>
              <a:fillRect/>
            </a:stretch>
          </p:blipFill>
          <p:spPr bwMode="auto">
            <a:xfrm>
              <a:off x="2703022" y="2566257"/>
              <a:ext cx="897775" cy="289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32" name="Picture 120"/>
            <p:cNvPicPr>
              <a:picLocks noChangeAspect="1" noChangeArrowheads="1"/>
            </p:cNvPicPr>
            <p:nvPr/>
          </p:nvPicPr>
          <p:blipFill>
            <a:blip r:embed="rId100" cstate="print"/>
            <a:srcRect/>
            <a:stretch>
              <a:fillRect/>
            </a:stretch>
          </p:blipFill>
          <p:spPr bwMode="auto">
            <a:xfrm>
              <a:off x="3600796" y="2610102"/>
              <a:ext cx="822960" cy="151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33" name="Picture 121" descr="allstate_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01" cstate="print"/>
            <a:srcRect/>
            <a:stretch>
              <a:fillRect/>
            </a:stretch>
          </p:blipFill>
          <p:spPr bwMode="auto">
            <a:xfrm>
              <a:off x="757844" y="3494314"/>
              <a:ext cx="860367" cy="227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434" name="Picture 122" descr="logoHorizontal"/>
            <p:cNvPicPr>
              <a:picLocks noChangeAspect="1" noChangeArrowheads="1"/>
            </p:cNvPicPr>
            <p:nvPr/>
          </p:nvPicPr>
          <p:blipFill>
            <a:blip r:embed="rId102" cstate="print"/>
            <a:srcRect/>
            <a:stretch>
              <a:fillRect/>
            </a:stretch>
          </p:blipFill>
          <p:spPr bwMode="auto">
            <a:xfrm>
              <a:off x="5246716" y="2792790"/>
              <a:ext cx="972589" cy="3069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2" name="Title 1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of Fame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Strategic Partners</a:t>
            </a:r>
          </a:p>
        </p:txBody>
      </p:sp>
      <p:sp>
        <p:nvSpPr>
          <p:cNvPr id="37892" name="Text Box 34"/>
          <p:cNvSpPr txBox="1">
            <a:spLocks noChangeArrowheads="1"/>
          </p:cNvSpPr>
          <p:nvPr/>
        </p:nvSpPr>
        <p:spPr bwMode="auto">
          <a:xfrm>
            <a:off x="3846513" y="1524000"/>
            <a:ext cx="27146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lt-LT" sz="2400" baseline="0">
              <a:solidFill>
                <a:srgbClr val="696969"/>
              </a:solidFill>
              <a:latin typeface="Arial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219200" y="1676400"/>
            <a:ext cx="7278688" cy="3849688"/>
            <a:chOff x="722899" y="1712348"/>
            <a:chExt cx="7614823" cy="4191565"/>
          </a:xfrm>
        </p:grpSpPr>
        <p:sp>
          <p:nvSpPr>
            <p:cNvPr id="37895" name="Rectangle 4"/>
            <p:cNvSpPr>
              <a:spLocks noChangeArrowheads="1"/>
            </p:cNvSpPr>
            <p:nvPr/>
          </p:nvSpPr>
          <p:spPr bwMode="auto">
            <a:xfrm>
              <a:off x="6958170" y="3922390"/>
              <a:ext cx="1379552" cy="1386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lt-LT"/>
            </a:p>
          </p:txBody>
        </p:sp>
        <p:sp>
          <p:nvSpPr>
            <p:cNvPr id="37896" name="Rectangle 5"/>
            <p:cNvSpPr>
              <a:spLocks noChangeArrowheads="1"/>
            </p:cNvSpPr>
            <p:nvPr/>
          </p:nvSpPr>
          <p:spPr bwMode="auto">
            <a:xfrm>
              <a:off x="6958170" y="3922390"/>
              <a:ext cx="1379552" cy="1386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lt-LT"/>
            </a:p>
          </p:txBody>
        </p:sp>
        <p:sp>
          <p:nvSpPr>
            <p:cNvPr id="37897" name="Rectangle 6"/>
            <p:cNvSpPr>
              <a:spLocks noChangeArrowheads="1"/>
            </p:cNvSpPr>
            <p:nvPr/>
          </p:nvSpPr>
          <p:spPr bwMode="auto">
            <a:xfrm>
              <a:off x="2814966" y="5110997"/>
              <a:ext cx="829247" cy="792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lt-LT"/>
            </a:p>
          </p:txBody>
        </p:sp>
        <p:sp>
          <p:nvSpPr>
            <p:cNvPr id="37898" name="Text Box 7"/>
            <p:cNvSpPr txBox="1">
              <a:spLocks noChangeArrowheads="1"/>
            </p:cNvSpPr>
            <p:nvPr/>
          </p:nvSpPr>
          <p:spPr bwMode="gray">
            <a:xfrm>
              <a:off x="722899" y="2195459"/>
              <a:ext cx="1622110" cy="280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300" b="1" baseline="0">
                  <a:solidFill>
                    <a:schemeClr val="bg1"/>
                  </a:solidFill>
                  <a:latin typeface="Arial" charset="0"/>
                </a:rPr>
                <a:t>Media</a:t>
              </a:r>
            </a:p>
          </p:txBody>
        </p:sp>
        <p:sp>
          <p:nvSpPr>
            <p:cNvPr id="37899" name="Text Box 9"/>
            <p:cNvSpPr txBox="1">
              <a:spLocks noChangeArrowheads="1"/>
            </p:cNvSpPr>
            <p:nvPr/>
          </p:nvSpPr>
          <p:spPr bwMode="gray">
            <a:xfrm>
              <a:off x="2987789" y="3482222"/>
              <a:ext cx="1622110" cy="32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lt-LT" sz="1300" b="1" baseline="0">
                <a:solidFill>
                  <a:schemeClr val="bg1"/>
                </a:solidFill>
                <a:latin typeface="Arial" charset="0"/>
              </a:endParaRPr>
            </a:p>
          </p:txBody>
        </p:sp>
        <p:pic>
          <p:nvPicPr>
            <p:cNvPr id="37900" name="Picture 10" descr="Symantec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70836" y="2338092"/>
              <a:ext cx="1373488" cy="32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1" name="Picture 11" descr="ibm"/>
            <p:cNvPicPr preferRelativeResize="0"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879046" y="2017552"/>
              <a:ext cx="1044518" cy="424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2" name="Picture 12" descr="Verizon Business 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30237" y="3084997"/>
              <a:ext cx="1393196" cy="4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3" name="Picture 13"/>
            <p:cNvPicPr preferRelativeResize="0"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gray">
            <a:xfrm>
              <a:off x="2814966" y="5242894"/>
              <a:ext cx="1381068" cy="3558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37904" name="Picture 14" descr="PricewaterhouseCoopers Logo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82078" y="4120236"/>
              <a:ext cx="2208799" cy="2300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5" name="Picture 1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06258" y="3856442"/>
              <a:ext cx="1173377" cy="311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6" name="Picture 16" descr="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44123" y="3465352"/>
              <a:ext cx="2002624" cy="406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7" name="Picture 17" descr="Picture 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301192" y="5110997"/>
              <a:ext cx="745868" cy="3466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8" name="Picture 18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295943" y="2779794"/>
              <a:ext cx="967202" cy="444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9" name="Picture 19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965604" y="1940867"/>
              <a:ext cx="1197633" cy="499982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37910" name="Picture 2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023765" y="3724545"/>
              <a:ext cx="829247" cy="326675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37911" name="Picture 21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181428" y="2950033"/>
              <a:ext cx="533629" cy="51071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37912" name="Picture 2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7238628" y="1712348"/>
              <a:ext cx="1035422" cy="657951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37913" name="Picture 23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679635" y="4385563"/>
              <a:ext cx="897467" cy="68402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37914" name="Picture 24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6198658" y="3790493"/>
              <a:ext cx="1367424" cy="263794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</p:pic>
        <p:pic>
          <p:nvPicPr>
            <p:cNvPr id="37915" name="Picture 25" descr="kpmg%2520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70005" y="4911618"/>
              <a:ext cx="1086966" cy="458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6" name="Picture 26" descr="FishNet Security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6474569" y="3063526"/>
              <a:ext cx="1182473" cy="35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7" name="Picture 27" descr="SecureWorks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439147" y="2469989"/>
              <a:ext cx="2010204" cy="305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8" name="Picture 28" descr="Home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7026389" y="4451512"/>
              <a:ext cx="1086966" cy="92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19" name="Picture 29" descr="Applying Thought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6060703" y="4253666"/>
              <a:ext cx="689776" cy="7837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20" name="Picture 30" descr="MSSP - Solutionary Logo">
              <a:hlinkClick r:id=""/>
            </p:cNvPr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331365" y="4385563"/>
              <a:ext cx="2236087" cy="618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7894" name="Rectangle 39"/>
          <p:cNvSpPr>
            <a:spLocks noChangeArrowheads="1"/>
          </p:cNvSpPr>
          <p:nvPr/>
        </p:nvSpPr>
        <p:spPr bwMode="auto">
          <a:xfrm>
            <a:off x="533400" y="1560513"/>
            <a:ext cx="807720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lt-L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262063" y="5278080"/>
            <a:ext cx="6581775" cy="1577975"/>
            <a:chOff x="189" y="2793"/>
            <a:chExt cx="4518" cy="1083"/>
          </a:xfrm>
        </p:grpSpPr>
        <p:pic>
          <p:nvPicPr>
            <p:cNvPr id="11" name="Picture 8" descr="Banner"/>
            <p:cNvPicPr>
              <a:picLocks noChangeAspect="1" noChangeArrowheads="1"/>
            </p:cNvPicPr>
            <p:nvPr/>
          </p:nvPicPr>
          <p:blipFill>
            <a:blip r:embed="rId2" cstate="print"/>
            <a:srcRect l="3831" t="12195" b="1952"/>
            <a:stretch>
              <a:fillRect/>
            </a:stretch>
          </p:blipFill>
          <p:spPr bwMode="auto">
            <a:xfrm>
              <a:off x="189" y="2793"/>
              <a:ext cx="451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3450" y="3768"/>
              <a:ext cx="132" cy="108"/>
            </a:xfrm>
            <a:prstGeom prst="rect">
              <a:avLst/>
            </a:prstGeom>
            <a:solidFill>
              <a:schemeClr val="bg1"/>
            </a:solidFill>
            <a:ln w="762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lt-LT"/>
            </a:p>
          </p:txBody>
        </p:sp>
      </p:grpSp>
      <p:sp>
        <p:nvSpPr>
          <p:cNvPr id="13" name="Content Placeholder 4"/>
          <p:cNvSpPr txBox="1">
            <a:spLocks/>
          </p:cNvSpPr>
          <p:nvPr/>
        </p:nvSpPr>
        <p:spPr>
          <a:xfrm>
            <a:off x="127591" y="138224"/>
            <a:ext cx="8888817" cy="4784650"/>
          </a:xfrm>
          <a:prstGeom prst="rect">
            <a:avLst/>
          </a:prstGeom>
        </p:spPr>
        <p:txBody>
          <a:bodyPr vert="horz" lIns="91440" tIns="45720" rIns="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Vulnerability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 Management Benefits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FF0000"/>
              </a:buClr>
            </a:pPr>
            <a:endParaRPr lang="en-US" sz="2200" dirty="0" smtClean="0">
              <a:solidFill>
                <a:schemeClr val="bg1"/>
              </a:solidFill>
              <a:latin typeface="Helvetica Neue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FF0000"/>
              </a:buClr>
            </a:pPr>
            <a:endParaRPr lang="en-US" sz="2200" dirty="0" smtClean="0">
              <a:solidFill>
                <a:schemeClr val="bg1"/>
              </a:solidFill>
              <a:latin typeface="Helvetica Neue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FF0000"/>
              </a:buClr>
            </a:pPr>
            <a:endParaRPr lang="en-US" sz="2200" dirty="0" smtClean="0">
              <a:solidFill>
                <a:schemeClr val="bg1"/>
              </a:solidFill>
              <a:latin typeface="Helvetica Neue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FF0000"/>
              </a:buClr>
            </a:pP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It gives you </a:t>
            </a:r>
            <a:r>
              <a:rPr lang="en-US" sz="2200" b="1" dirty="0" smtClean="0">
                <a:solidFill>
                  <a:schemeClr val="bg1"/>
                </a:solidFill>
                <a:latin typeface="Helvetica Neue"/>
              </a:rPr>
              <a:t>control</a:t>
            </a: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 and </a:t>
            </a:r>
            <a:r>
              <a:rPr lang="en-US" sz="2200" b="1" dirty="0" smtClean="0">
                <a:solidFill>
                  <a:schemeClr val="bg1"/>
                </a:solidFill>
                <a:latin typeface="Helvetica Neue"/>
              </a:rPr>
              <a:t>visibility</a:t>
            </a:r>
            <a:endParaRPr lang="en-US" sz="2200" dirty="0" smtClean="0">
              <a:solidFill>
                <a:schemeClr val="bg1"/>
              </a:solidFill>
              <a:latin typeface="Helvetica Neue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FF0000"/>
              </a:buClr>
            </a:pP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to </a:t>
            </a:r>
            <a:r>
              <a:rPr lang="en-US" sz="2200" b="1" dirty="0" smtClean="0">
                <a:solidFill>
                  <a:schemeClr val="bg1"/>
                </a:solidFill>
                <a:latin typeface="Helvetica Neue"/>
              </a:rPr>
              <a:t>proactively</a:t>
            </a: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Helvetica Neue"/>
              </a:rPr>
              <a:t>manage</a:t>
            </a:r>
            <a:endParaRPr lang="en-US" sz="2200" dirty="0" smtClean="0">
              <a:solidFill>
                <a:schemeClr val="bg1"/>
              </a:solidFill>
              <a:latin typeface="Helvetica Neue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FF0000"/>
              </a:buClr>
            </a:pP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your </a:t>
            </a:r>
            <a:r>
              <a:rPr lang="en-US" sz="2200" b="1" dirty="0" smtClean="0">
                <a:solidFill>
                  <a:schemeClr val="bg1"/>
                </a:solidFill>
                <a:latin typeface="Helvetica Neue"/>
              </a:rPr>
              <a:t>network security effectively</a:t>
            </a:r>
            <a:endParaRPr lang="en-US" sz="2200" dirty="0" smtClean="0">
              <a:solidFill>
                <a:schemeClr val="bg1"/>
              </a:solidFill>
              <a:latin typeface="Helvetica Neue"/>
            </a:endParaRPr>
          </a:p>
          <a:p>
            <a:pPr marL="342900" lvl="0" indent="-342900" algn="ctr">
              <a:spcBef>
                <a:spcPct val="20000"/>
              </a:spcBef>
              <a:buClr>
                <a:srgbClr val="FF0000"/>
              </a:buClr>
            </a:pP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and </a:t>
            </a:r>
            <a:r>
              <a:rPr lang="en-US" sz="2200" b="1" dirty="0" smtClean="0">
                <a:solidFill>
                  <a:schemeClr val="bg1"/>
                </a:solidFill>
                <a:latin typeface="Helvetica Neue"/>
              </a:rPr>
              <a:t>document compliance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7591" y="903889"/>
            <a:ext cx="8878186" cy="3941379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“If you KNOW</a:t>
            </a:r>
            <a:r>
              <a:rPr kumimoji="0" lang="en-US" sz="2400" b="0" i="1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THE ENEMY and KNOW YOURSELF,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you need not fear the result of a hundred battles.”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Sun Tzu “Art of War”, 6</a:t>
            </a:r>
            <a:r>
              <a:rPr lang="en-US" baseline="30000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 century BC</a:t>
            </a:r>
            <a:endParaRPr kumimoji="0" lang="en-US" sz="1100" b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46964" y="3941441"/>
            <a:ext cx="8312850" cy="2252472"/>
            <a:chOff x="346964" y="3941441"/>
            <a:chExt cx="8312850" cy="225247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6964" y="3941441"/>
              <a:ext cx="6803136" cy="22524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6600" y="4685593"/>
              <a:ext cx="1573214" cy="59226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Vulnerability Management</a:t>
            </a:r>
            <a:endParaRPr lang="lt-LT" dirty="0"/>
          </a:p>
        </p:txBody>
      </p:sp>
      <p:pic>
        <p:nvPicPr>
          <p:cNvPr id="5" name="Picture 4" descr="Vulnerability Management (PNG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061" y="1903118"/>
            <a:ext cx="8572500" cy="3838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27591" y="903889"/>
            <a:ext cx="8878186" cy="3941379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“If you KNOW YOURSELF,</a:t>
            </a:r>
            <a:r>
              <a:rPr kumimoji="0" lang="en-US" sz="2400" b="0" i="1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 </a:t>
            </a:r>
            <a:r>
              <a:rPr kumimoji="0" lang="en-US" sz="2400" b="0" i="1" u="none" strike="noStrike" kern="1200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but NOT THE ENEMY</a:t>
            </a:r>
            <a:r>
              <a:rPr kumimoji="0" lang="en-US" sz="2400" b="0" i="1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Light"/>
                <a:ea typeface="+mj-ea"/>
                <a:cs typeface="Helvetica Neue Light"/>
              </a:rPr>
              <a:t>for every victory gained, 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you will suffer a defeat.”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1" u="none" strike="noStrike" kern="120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Sun Tzu “Art of War”, 6</a:t>
            </a:r>
            <a:r>
              <a:rPr lang="en-US" baseline="30000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th</a:t>
            </a:r>
            <a:r>
              <a:rPr lang="en-US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 century BC</a:t>
            </a:r>
            <a:endParaRPr kumimoji="0" lang="en-US" sz="1100" b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Management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b="1" dirty="0" smtClean="0"/>
          </a:p>
          <a:p>
            <a:r>
              <a:rPr lang="en-US" b="1" dirty="0" smtClean="0"/>
              <a:t>How to treat risk?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Transfer</a:t>
            </a:r>
          </a:p>
          <a:p>
            <a:pPr lvl="1"/>
            <a:r>
              <a:rPr lang="en-US" dirty="0" smtClean="0"/>
              <a:t>Accept</a:t>
            </a:r>
          </a:p>
          <a:p>
            <a:pPr lvl="1"/>
            <a:r>
              <a:rPr lang="en-US" dirty="0" smtClean="0"/>
              <a:t>Mitigate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Avoid</a:t>
            </a:r>
          </a:p>
          <a:p>
            <a:pPr lvl="1"/>
            <a:r>
              <a:rPr lang="en-US" dirty="0" smtClean="0"/>
              <a:t>Contain</a:t>
            </a:r>
          </a:p>
          <a:p>
            <a:pPr lvl="1"/>
            <a:endParaRPr lang="en-US" dirty="0"/>
          </a:p>
        </p:txBody>
      </p:sp>
      <p:pic>
        <p:nvPicPr>
          <p:cNvPr id="7" name="Picture 2" descr="C:\Users\Edvinas Pranculis\AppData\Local\Microsoft\Windows\Temporary Internet Files\Content.Outlook\EDQF4ZQE\Drawing1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38275"/>
            <a:ext cx="4040188" cy="384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73976" y="5754618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elvetica Neue"/>
              </a:rPr>
              <a:t>AS/NZS 4360:2004</a:t>
            </a:r>
            <a:endParaRPr lang="lt-LT" sz="1100" b="1" dirty="0">
              <a:solidFill>
                <a:schemeClr val="tx1">
                  <a:lumMod val="50000"/>
                  <a:lumOff val="50000"/>
                </a:schemeClr>
              </a:solidFill>
              <a:latin typeface="Helvetica Neu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mitigation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645025" y="1392238"/>
            <a:ext cx="4498975" cy="4733925"/>
          </a:xfrm>
        </p:spPr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How to mitigate risk?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Reduce Level of Threats</a:t>
            </a:r>
          </a:p>
          <a:p>
            <a:pPr lvl="1"/>
            <a:r>
              <a:rPr lang="en-US" dirty="0" smtClean="0"/>
              <a:t>Reduce Level of Vulnerabilities</a:t>
            </a:r>
          </a:p>
          <a:p>
            <a:pPr lvl="1"/>
            <a:r>
              <a:rPr lang="en-US" dirty="0" smtClean="0"/>
              <a:t>Reduce Business Impact</a:t>
            </a:r>
          </a:p>
          <a:p>
            <a:pPr lvl="1">
              <a:buNone/>
            </a:pPr>
            <a:r>
              <a:rPr lang="en-US" dirty="0" smtClean="0"/>
              <a:t>	(Asset Value)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Detect</a:t>
            </a:r>
          </a:p>
          <a:p>
            <a:pPr lvl="1"/>
            <a:r>
              <a:rPr lang="en-US" dirty="0" smtClean="0"/>
              <a:t>Recover</a:t>
            </a:r>
            <a:endParaRPr lang="en-US" dirty="0"/>
          </a:p>
        </p:txBody>
      </p:sp>
      <p:pic>
        <p:nvPicPr>
          <p:cNvPr id="10" name="Picture 2" descr="C:\Users\Edvinas Pranculis\AppData\Local\Microsoft\Windows\Temporary Internet Files\Content.Outlook\EDQF4ZQE\Drawing2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1992173"/>
            <a:ext cx="4040188" cy="353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500034" y="5756831"/>
            <a:ext cx="3997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i="1" dirty="0" smtClean="0">
                <a:solidFill>
                  <a:srgbClr val="C00000"/>
                </a:solidFill>
                <a:latin typeface="Helvetica Neue"/>
              </a:rPr>
              <a:t>Level of Risk = f (BI, </a:t>
            </a:r>
            <a:r>
              <a:rPr lang="en-US" sz="1800" i="1" dirty="0" err="1" smtClean="0">
                <a:solidFill>
                  <a:srgbClr val="C00000"/>
                </a:solidFill>
                <a:latin typeface="Helvetica Neue"/>
              </a:rPr>
              <a:t>LoT</a:t>
            </a:r>
            <a:r>
              <a:rPr lang="en-US" sz="1800" i="1" dirty="0" smtClean="0">
                <a:solidFill>
                  <a:srgbClr val="C00000"/>
                </a:solidFill>
                <a:latin typeface="Helvetica Neue"/>
              </a:rPr>
              <a:t>, </a:t>
            </a:r>
            <a:r>
              <a:rPr lang="en-US" sz="1800" i="1" dirty="0" err="1" smtClean="0">
                <a:solidFill>
                  <a:srgbClr val="C00000"/>
                </a:solidFill>
                <a:latin typeface="Helvetica Neue"/>
              </a:rPr>
              <a:t>LoV</a:t>
            </a:r>
            <a:r>
              <a:rPr lang="en-US" sz="1800" i="1" dirty="0" smtClean="0">
                <a:solidFill>
                  <a:srgbClr val="C00000"/>
                </a:solidFill>
                <a:latin typeface="Helvetica Neue"/>
              </a:rPr>
              <a:t>)</a:t>
            </a:r>
            <a:endParaRPr lang="lt-LT" sz="1800" i="1" dirty="0">
              <a:solidFill>
                <a:srgbClr val="C00000"/>
              </a:solidFill>
              <a:latin typeface="Helvetica Neue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422514" y="2479645"/>
            <a:ext cx="865571" cy="3277185"/>
            <a:chOff x="4422514" y="2479645"/>
            <a:chExt cx="865571" cy="3277185"/>
          </a:xfrm>
        </p:grpSpPr>
        <p:sp>
          <p:nvSpPr>
            <p:cNvPr id="12" name="Up Arrow 11"/>
            <p:cNvSpPr/>
            <p:nvPr/>
          </p:nvSpPr>
          <p:spPr bwMode="auto">
            <a:xfrm>
              <a:off x="4422514" y="2479645"/>
              <a:ext cx="865571" cy="3277185"/>
            </a:xfrm>
            <a:prstGeom prst="upArrow">
              <a:avLst>
                <a:gd name="adj1" fmla="val 48533"/>
                <a:gd name="adj2" fmla="val 50000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lt-L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3429531" y="4090237"/>
              <a:ext cx="28274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Helvetica Neue"/>
                </a:rPr>
                <a:t>EFFECTIVENESS</a:t>
              </a:r>
              <a:endParaRPr lang="lt-LT" dirty="0">
                <a:solidFill>
                  <a:schemeClr val="bg1"/>
                </a:solidFill>
                <a:latin typeface="Helvetica Neue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Ateityje</a:t>
            </a:r>
            <a:r>
              <a:rPr lang="en-US" dirty="0" smtClean="0"/>
              <a:t> </a:t>
            </a:r>
            <a:r>
              <a:rPr lang="en-US" dirty="0" err="1" smtClean="0"/>
              <a:t>ideti</a:t>
            </a:r>
            <a:r>
              <a:rPr lang="en-US" dirty="0" smtClean="0"/>
              <a:t> </a:t>
            </a:r>
            <a:r>
              <a:rPr lang="en-US" dirty="0" err="1" smtClean="0"/>
              <a:t>apie</a:t>
            </a:r>
            <a:r>
              <a:rPr lang="en-US" dirty="0" smtClean="0"/>
              <a:t> </a:t>
            </a:r>
            <a:r>
              <a:rPr lang="en-US" dirty="0" err="1" smtClean="0"/>
              <a:t>Hacktivism</a:t>
            </a:r>
            <a:endParaRPr lang="lt-LT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1447800"/>
            <a:ext cx="4114800" cy="4648200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ts val="2375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§"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Vulnerabilities on network are GOLD to cyber criminals:</a:t>
            </a:r>
          </a:p>
          <a:p>
            <a:pPr marL="1143000" marR="0" lvl="2" indent="-228600" algn="l" defTabSz="914400" rtl="0" eaLnBrk="0" fontAlgn="base" latinLnBrk="0" hangingPunct="0">
              <a:lnSpc>
                <a:spcPts val="237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Char char="–"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ＭＳ Ｐゴシック" pitchFamily="-109" charset="-128"/>
            </a:endParaRPr>
          </a:p>
          <a:p>
            <a:pPr marL="228600" indent="-228600">
              <a:lnSpc>
                <a:spcPts val="2375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Provide unauthorized entry to networks</a:t>
            </a:r>
          </a:p>
          <a:p>
            <a:pPr marL="228600" indent="-228600">
              <a:lnSpc>
                <a:spcPts val="2375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Can expose confidential information, fuel stolen identities, violate privacy laws, or paralyze operations</a:t>
            </a:r>
          </a:p>
          <a:p>
            <a:pPr marL="228600" indent="-228600">
              <a:lnSpc>
                <a:spcPts val="2375"/>
              </a:lnSpc>
              <a:spcBef>
                <a:spcPct val="20000"/>
              </a:spcBef>
              <a:buClr>
                <a:srgbClr val="FF0000"/>
              </a:buClr>
              <a:buFontTx/>
              <a:buChar char="–"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Exposure is extreme for networks with vulnerable devices connected by IP</a:t>
            </a:r>
          </a:p>
          <a:p>
            <a:pPr marL="742950" marR="0" lvl="1" indent="-285750" algn="l" defTabSz="914400" rtl="0" eaLnBrk="0" fontAlgn="base" latinLnBrk="0" hangingPunct="0">
              <a:lnSpc>
                <a:spcPts val="2375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lt-LT" sz="2400" b="1" i="0" u="none" strike="noStrike" kern="0" cap="none" spc="0" normalizeH="0" baseline="0" noProof="0" dirty="0" smtClean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ＭＳ Ｐゴシック" pitchFamily="-109" charset="-128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4648200" y="1447800"/>
            <a:ext cx="4114800" cy="4648200"/>
            <a:chOff x="4648200" y="1447800"/>
            <a:chExt cx="4114800" cy="4648200"/>
          </a:xfrm>
        </p:grpSpPr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4648200" y="1447800"/>
              <a:ext cx="4114800" cy="4648200"/>
              <a:chOff x="2826" y="1140"/>
              <a:chExt cx="2676" cy="2046"/>
            </a:xfrm>
          </p:grpSpPr>
          <p:sp>
            <p:nvSpPr>
              <p:cNvPr id="8" name="Rectangle 5"/>
              <p:cNvSpPr>
                <a:spLocks noChangeArrowheads="1"/>
              </p:cNvSpPr>
              <p:nvPr/>
            </p:nvSpPr>
            <p:spPr bwMode="auto">
              <a:xfrm>
                <a:off x="2826" y="1140"/>
                <a:ext cx="2676" cy="2046"/>
              </a:xfrm>
              <a:prstGeom prst="rect">
                <a:avLst/>
              </a:prstGeom>
              <a:solidFill>
                <a:srgbClr val="DDDDDD"/>
              </a:solidFill>
              <a:ln w="381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lt-LT"/>
              </a:p>
            </p:txBody>
          </p:sp>
          <p:sp>
            <p:nvSpPr>
              <p:cNvPr id="9" name="Rectangle 6"/>
              <p:cNvSpPr>
                <a:spLocks noChangeArrowheads="1"/>
              </p:cNvSpPr>
              <p:nvPr/>
            </p:nvSpPr>
            <p:spPr bwMode="auto">
              <a:xfrm>
                <a:off x="2826" y="1140"/>
                <a:ext cx="2676" cy="252"/>
              </a:xfrm>
              <a:prstGeom prst="rect">
                <a:avLst/>
              </a:prstGeom>
              <a:solidFill>
                <a:srgbClr val="C00000"/>
              </a:solidFill>
              <a:ln w="76200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lt-LT"/>
              </a:p>
            </p:txBody>
          </p:sp>
        </p:grp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4648200" y="1524000"/>
              <a:ext cx="4114800" cy="457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28600" lvl="1" indent="-114300" algn="l" eaLnBrk="1" hangingPunct="1">
                <a:spcBef>
                  <a:spcPct val="20000"/>
                </a:spcBef>
                <a:buClr>
                  <a:srgbClr val="DE0000"/>
                </a:buClr>
                <a:buFont typeface="Wingdings" pitchFamily="2" charset="2"/>
                <a:buNone/>
              </a:pPr>
              <a:r>
                <a:rPr lang="en-US" sz="2000" b="1" baseline="0" dirty="0">
                  <a:solidFill>
                    <a:schemeClr val="bg1"/>
                  </a:solidFill>
                  <a:latin typeface="Arial" charset="0"/>
                </a:rPr>
                <a:t>Sources of Vulnerabilities</a:t>
              </a:r>
            </a:p>
            <a:p>
              <a:pPr marL="685800" lvl="2" indent="-342900" algn="l" eaLnBrk="1" hangingPunct="1">
                <a:spcBef>
                  <a:spcPct val="20000"/>
                </a:spcBef>
              </a:pPr>
              <a:endParaRPr lang="en-US" sz="1800" baseline="0" dirty="0">
                <a:solidFill>
                  <a:schemeClr val="tx1"/>
                </a:solidFill>
                <a:latin typeface="Arial" charset="0"/>
              </a:endParaRPr>
            </a:p>
            <a:p>
              <a:pPr marL="685800" lvl="2" indent="-3429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1800" baseline="0" dirty="0" smtClean="0">
                  <a:solidFill>
                    <a:schemeClr val="tx1"/>
                  </a:solidFill>
                  <a:latin typeface="Arial" charset="0"/>
                </a:rPr>
                <a:t>Programming errors</a:t>
              </a:r>
              <a:endParaRPr lang="en-US" sz="1800" baseline="0" dirty="0">
                <a:solidFill>
                  <a:schemeClr val="tx1"/>
                </a:solidFill>
                <a:latin typeface="Arial" charset="0"/>
              </a:endParaRPr>
            </a:p>
            <a:p>
              <a:pPr marL="685800" lvl="2" indent="-3429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1800" baseline="0" dirty="0" smtClean="0">
                  <a:solidFill>
                    <a:schemeClr val="tx1"/>
                  </a:solidFill>
                  <a:latin typeface="Arial" charset="0"/>
                </a:rPr>
                <a:t>Unintentional mistakes</a:t>
              </a:r>
            </a:p>
            <a:p>
              <a:pPr marL="685800" lvl="2" indent="-3429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1800" baseline="0" dirty="0" smtClean="0">
                  <a:solidFill>
                    <a:schemeClr val="tx1"/>
                  </a:solidFill>
                  <a:latin typeface="Arial" charset="0"/>
                </a:rPr>
                <a:t>Intentional malware</a:t>
              </a:r>
              <a:r>
                <a:rPr lang="en-US" sz="1800" dirty="0" smtClean="0">
                  <a:solidFill>
                    <a:schemeClr val="tx1"/>
                  </a:solidFill>
                  <a:latin typeface="Arial" charset="0"/>
                </a:rPr>
                <a:t> </a:t>
              </a:r>
              <a:r>
                <a:rPr lang="en-US" sz="1800" baseline="0" dirty="0" smtClean="0">
                  <a:solidFill>
                    <a:schemeClr val="tx1"/>
                  </a:solidFill>
                  <a:latin typeface="Arial" charset="0"/>
                </a:rPr>
                <a:t>software</a:t>
              </a:r>
              <a:endParaRPr lang="en-US" sz="1800" baseline="0" dirty="0">
                <a:solidFill>
                  <a:schemeClr val="tx1"/>
                </a:solidFill>
                <a:latin typeface="Arial" charset="0"/>
              </a:endParaRPr>
            </a:p>
            <a:p>
              <a:pPr marL="685800" lvl="2" indent="-3429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1800" baseline="0" dirty="0" smtClean="0">
                  <a:solidFill>
                    <a:schemeClr val="tx1"/>
                  </a:solidFill>
                  <a:latin typeface="Arial" charset="0"/>
                </a:rPr>
                <a:t>Improper </a:t>
              </a:r>
              <a:r>
                <a:rPr lang="en-US" sz="1800" baseline="0" dirty="0">
                  <a:solidFill>
                    <a:schemeClr val="tx1"/>
                  </a:solidFill>
                  <a:latin typeface="Arial" charset="0"/>
                </a:rPr>
                <a:t>system </a:t>
              </a:r>
              <a:r>
                <a:rPr lang="en-US" sz="1800" baseline="0" dirty="0" smtClean="0">
                  <a:solidFill>
                    <a:schemeClr val="tx1"/>
                  </a:solidFill>
                  <a:latin typeface="Arial" charset="0"/>
                </a:rPr>
                <a:t>configurations</a:t>
              </a:r>
              <a:endParaRPr lang="en-US" sz="1800" baseline="0" dirty="0">
                <a:solidFill>
                  <a:schemeClr val="tx1"/>
                </a:solidFill>
                <a:latin typeface="Arial" charset="0"/>
              </a:endParaRPr>
            </a:p>
            <a:p>
              <a:pPr marL="685800" lvl="2" indent="-3429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1800" baseline="0" dirty="0" smtClean="0">
                  <a:solidFill>
                    <a:schemeClr val="tx1"/>
                  </a:solidFill>
                  <a:latin typeface="Arial" charset="0"/>
                </a:rPr>
                <a:t>Remote users </a:t>
              </a:r>
              <a:r>
                <a:rPr lang="en-US" sz="1800" baseline="0" dirty="0">
                  <a:solidFill>
                    <a:schemeClr val="tx1"/>
                  </a:solidFill>
                  <a:latin typeface="Arial" charset="0"/>
                </a:rPr>
                <a:t>sidestepping perimeter </a:t>
              </a:r>
              <a:r>
                <a:rPr lang="en-US" sz="1800" baseline="0" dirty="0" smtClean="0">
                  <a:solidFill>
                    <a:schemeClr val="tx1"/>
                  </a:solidFill>
                  <a:latin typeface="Arial" charset="0"/>
                </a:rPr>
                <a:t>security</a:t>
              </a:r>
              <a:endParaRPr lang="en-US" sz="1800" baseline="0" dirty="0">
                <a:solidFill>
                  <a:schemeClr val="tx1"/>
                </a:solidFill>
                <a:latin typeface="Arial" charset="0"/>
              </a:endParaRPr>
            </a:p>
            <a:p>
              <a:pPr marL="685800" lvl="2" indent="-3429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1800" baseline="0" dirty="0">
                  <a:solidFill>
                    <a:schemeClr val="tx1"/>
                  </a:solidFill>
                  <a:latin typeface="Arial" charset="0"/>
                </a:rPr>
                <a:t>Rising attacks through viewing popular </a:t>
              </a:r>
              <a:r>
                <a:rPr lang="en-US" sz="1800" baseline="0" dirty="0" smtClean="0">
                  <a:solidFill>
                    <a:schemeClr val="tx1"/>
                  </a:solidFill>
                  <a:latin typeface="Arial" charset="0"/>
                </a:rPr>
                <a:t>websites</a:t>
              </a:r>
            </a:p>
            <a:p>
              <a:pPr marL="685800" lvl="2" indent="-3429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1800" dirty="0" smtClean="0">
                  <a:latin typeface="Arial" charset="0"/>
                </a:rPr>
                <a:t>Flaws in algorithms</a:t>
              </a:r>
            </a:p>
            <a:p>
              <a:pPr marL="685800" lvl="2" indent="-342900" algn="l" eaLnBrk="1" hangingPunct="1">
                <a:spcBef>
                  <a:spcPct val="20000"/>
                </a:spcBef>
                <a:buFont typeface="Wingdings" pitchFamily="2" charset="2"/>
                <a:buChar char="§"/>
              </a:pPr>
              <a:r>
                <a:rPr lang="en-US" sz="1800" baseline="0" dirty="0" smtClean="0">
                  <a:solidFill>
                    <a:schemeClr val="tx1"/>
                  </a:solidFill>
                  <a:latin typeface="Arial" charset="0"/>
                </a:rPr>
                <a:t>etc.</a:t>
              </a:r>
              <a:endParaRPr lang="en-US" sz="1800" baseline="0" dirty="0">
                <a:solidFill>
                  <a:schemeClr val="tx1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 your enemy!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Vulnerabilities on network are GOLD to cyber criminals:</a:t>
            </a:r>
          </a:p>
          <a:p>
            <a:pPr lvl="1"/>
            <a:r>
              <a:rPr lang="en-US" dirty="0" smtClean="0"/>
              <a:t>Unauthorized entry</a:t>
            </a:r>
          </a:p>
          <a:p>
            <a:pPr lvl="1"/>
            <a:r>
              <a:rPr lang="en-US" dirty="0" smtClean="0"/>
              <a:t>Exposure of confidential information</a:t>
            </a:r>
          </a:p>
          <a:p>
            <a:pPr lvl="1"/>
            <a:r>
              <a:rPr lang="en-US" dirty="0" smtClean="0"/>
              <a:t>Privacy and law violation</a:t>
            </a:r>
          </a:p>
          <a:p>
            <a:pPr lvl="1"/>
            <a:r>
              <a:rPr lang="en-US" dirty="0" smtClean="0"/>
              <a:t>Paralyzed operations</a:t>
            </a:r>
          </a:p>
          <a:p>
            <a:pPr lvl="1"/>
            <a:r>
              <a:rPr lang="en-US" dirty="0" smtClean="0"/>
              <a:t>Reputation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80150"/>
            <a:ext cx="369888" cy="365125"/>
          </a:xfrm>
        </p:spPr>
        <p:txBody>
          <a:bodyPr/>
          <a:lstStyle/>
          <a:p>
            <a:fld id="{F660049C-DA29-AB4E-B116-56B421AC750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27591" y="127591"/>
            <a:ext cx="8888817" cy="4717677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“The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hacker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 is an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interesting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 entity. Hackers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seek knowledge 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and are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not afraid 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of solving problems or tapping into their brainpower. Hackers are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sometimes stubborn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,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always clever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,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curious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 and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intelligent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, and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constantly learning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. They are thinkers who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like to be challenged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. Most often good hackers are also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good programmers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… never use exploits unless they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know exactly what 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the code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they’re executing 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is doing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. Most of the time they only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use exploits 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which they have written themselves…”</a:t>
            </a:r>
          </a:p>
          <a:p>
            <a:pPr lvl="0" algn="r">
              <a:spcBef>
                <a:spcPct val="0"/>
              </a:spcBef>
              <a:defRPr/>
            </a:pPr>
            <a:endParaRPr lang="en-US" sz="1700" dirty="0" smtClean="0">
              <a:solidFill>
                <a:srgbClr val="FFFFFF"/>
              </a:solidFill>
              <a:latin typeface="Helvetica Neue Light"/>
              <a:cs typeface="Helvetica Neue Light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en-US" sz="17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Quote from internet</a:t>
            </a:r>
            <a:endParaRPr kumimoji="0" lang="en-US" sz="1100" b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7591" y="5252483"/>
            <a:ext cx="8888817" cy="1392791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Helvetica Neue Light"/>
                <a:ea typeface="+mj-ea"/>
                <a:cs typeface="Helvetica Neue Light"/>
              </a:rPr>
              <a:t>KNOW THE ENEMY</a:t>
            </a:r>
            <a:endParaRPr kumimoji="0" lang="en-US" sz="6600" b="1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80150"/>
            <a:ext cx="369888" cy="365125"/>
          </a:xfrm>
        </p:spPr>
        <p:txBody>
          <a:bodyPr/>
          <a:lstStyle/>
          <a:p>
            <a:fld id="{F660049C-DA29-AB4E-B116-56B421AC75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2837" y="231152"/>
            <a:ext cx="18383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127591" y="2656489"/>
            <a:ext cx="8888817" cy="2188779"/>
          </a:xfrm>
          <a:prstGeom prst="rect">
            <a:avLst/>
          </a:prstGeom>
        </p:spPr>
        <p:txBody>
          <a:bodyPr vert="horz" lIns="91440" tIns="45720" rIns="0" bIns="45720" rtlCol="0" anchor="ctr">
            <a:normAutofit fontScale="92500" lnSpcReduction="20000"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“the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countermeasure that will protect you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,</a:t>
            </a: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should a hacker scan your machines with a scanner,</a:t>
            </a: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is to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scan your own systems first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…</a:t>
            </a:r>
            <a:b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</a:b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/>
            </a:r>
            <a:b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</a:b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…make sure to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address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any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problems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 and</a:t>
            </a:r>
          </a:p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then a scan by a hacker will </a:t>
            </a:r>
            <a:r>
              <a:rPr lang="en-US" sz="2400" b="1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give him no </a:t>
            </a:r>
            <a:r>
              <a:rPr lang="en-US" sz="2400" b="1" i="1" dirty="0" err="1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edgе</a:t>
            </a:r>
            <a:r>
              <a:rPr lang="en-US" sz="2400" i="1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”</a:t>
            </a:r>
            <a:endParaRPr kumimoji="0" lang="en-US" sz="2800" b="0" i="1" u="none" strike="noStrike" kern="1200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Helvetica Neue Light"/>
              <a:ea typeface="+mj-ea"/>
              <a:cs typeface="Helvetica Neue Light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Helvetica Neue Light"/>
                <a:ea typeface="+mj-ea"/>
                <a:cs typeface="Helvetica Neue Light"/>
              </a:rPr>
              <a:t>Hacking Linux Exposed</a:t>
            </a:r>
            <a:endParaRPr kumimoji="0" lang="en-US" sz="1100" b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27591" y="5252483"/>
            <a:ext cx="8888817" cy="1392791"/>
          </a:xfrm>
          <a:prstGeom prst="rect">
            <a:avLst/>
          </a:prstGeom>
        </p:spPr>
        <p:txBody>
          <a:bodyPr vert="horz" lIns="91440" tIns="45720" rIns="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Helvetica Neue Light"/>
                <a:ea typeface="+mj-ea"/>
                <a:cs typeface="Helvetica Neue Light"/>
              </a:rPr>
              <a:t>KNOW YOURSELF</a:t>
            </a:r>
            <a:endParaRPr kumimoji="0" lang="en-US" sz="6600" b="1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uLnTx/>
              <a:uFillTx/>
              <a:latin typeface="Helvetica Neue Light"/>
              <a:ea typeface="+mj-ea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46964" y="3941441"/>
            <a:ext cx="8312850" cy="2252472"/>
            <a:chOff x="346964" y="3941441"/>
            <a:chExt cx="8312850" cy="225247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6964" y="3941441"/>
              <a:ext cx="6803136" cy="225247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86600" y="4685593"/>
              <a:ext cx="1573214" cy="592268"/>
            </a:xfrm>
            <a:prstGeom prst="rect">
              <a:avLst/>
            </a:prstGeom>
          </p:spPr>
        </p:pic>
      </p:grpSp>
      <p:sp>
        <p:nvSpPr>
          <p:cNvPr id="11" name="Content Placeholder 4"/>
          <p:cNvSpPr txBox="1">
            <a:spLocks/>
          </p:cNvSpPr>
          <p:nvPr/>
        </p:nvSpPr>
        <p:spPr>
          <a:xfrm>
            <a:off x="457200" y="138224"/>
            <a:ext cx="8229600" cy="3803217"/>
          </a:xfrm>
          <a:prstGeom prst="rect">
            <a:avLst/>
          </a:prstGeom>
        </p:spPr>
        <p:txBody>
          <a:bodyPr vert="horz" lIns="91440" tIns="45720" rIns="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 Neue Light"/>
                <a:ea typeface="+mn-ea"/>
                <a:cs typeface="Helvetica Neue Light"/>
              </a:rPr>
              <a:t>QualysGuard Suite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endParaRPr lang="en-US" dirty="0" smtClean="0">
              <a:solidFill>
                <a:schemeClr val="bg1"/>
              </a:solidFill>
              <a:latin typeface="Helvetica Neue"/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Vulnerability Management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Policy Compliance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PCI Compliance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Web Application Scanning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200" dirty="0" smtClean="0">
                <a:solidFill>
                  <a:schemeClr val="bg1"/>
                </a:solidFill>
                <a:latin typeface="Helvetica Neue"/>
              </a:rPr>
              <a:t>Malware Detection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sz="2200" noProof="0" dirty="0" smtClean="0">
                <a:solidFill>
                  <a:schemeClr val="bg1"/>
                </a:solidFill>
                <a:latin typeface="Helvetica Neue"/>
              </a:rPr>
              <a:t>Seal “GO SECURE”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 Neue Light"/>
              <a:ea typeface="+mn-ea"/>
              <a:cs typeface="Helvetica Neue Light"/>
            </a:endParaRP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127590" y="6172647"/>
            <a:ext cx="8878187" cy="602818"/>
          </a:xfrm>
          <a:prstGeom prst="rect">
            <a:avLst/>
          </a:prstGeom>
        </p:spPr>
        <p:txBody>
          <a:bodyPr vert="horz" lIns="91440" tIns="45720" rIns="0" bIns="45720" rtlCol="0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cs typeface="Helvetica Neue Light"/>
              </a:rPr>
              <a:t>NO SOFTWARE TO INSTALL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 Neue"/>
                <a:cs typeface="Helvetica Neue Light"/>
              </a:rPr>
              <a:t> &amp; MAINTAIN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elvetica Neue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/>
    </p:bldLst>
  </p:timing>
</p:sld>
</file>

<file path=ppt/theme/theme1.xml><?xml version="1.0" encoding="utf-8"?>
<a:theme xmlns:a="http://schemas.openxmlformats.org/drawingml/2006/main" name="Qualys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Qualys 2010.potx</Template>
  <TotalTime>755</TotalTime>
  <Words>515</Words>
  <Application>Microsoft Office PowerPoint</Application>
  <PresentationFormat>On-screen Show (4:3)</PresentationFormat>
  <Paragraphs>138</Paragraphs>
  <Slides>18</Slides>
  <Notes>7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Qualys 2010</vt:lpstr>
      <vt:lpstr>How to REDUCE BUSINESS RISK by Implementing VULNERBILITY MANAGEMENT Process?</vt:lpstr>
      <vt:lpstr>Slide 1</vt:lpstr>
      <vt:lpstr>Risk Management</vt:lpstr>
      <vt:lpstr>Risk mitigation</vt:lpstr>
      <vt:lpstr>Ateityje ideti apie Hacktivism</vt:lpstr>
      <vt:lpstr>Know your enemy!</vt:lpstr>
      <vt:lpstr>Slide 6</vt:lpstr>
      <vt:lpstr>Slide 7</vt:lpstr>
      <vt:lpstr>Slide 8</vt:lpstr>
      <vt:lpstr>Reporting Communicate and consult</vt:lpstr>
      <vt:lpstr>Slide 10</vt:lpstr>
      <vt:lpstr>Slaidas apie AWARDS</vt:lpstr>
      <vt:lpstr>Wall of Fame</vt:lpstr>
      <vt:lpstr>Wall of Fame</vt:lpstr>
      <vt:lpstr>Strategic Partners</vt:lpstr>
      <vt:lpstr>Slide 15</vt:lpstr>
      <vt:lpstr>Slide 16</vt:lpstr>
      <vt:lpstr>Vulnerability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QualysGuard VM Plans: 6.11, 6.12, and Beyond</dc:title>
  <dc:creator>Corey Bodzin</dc:creator>
  <cp:lastModifiedBy>Edvinas Pranculis</cp:lastModifiedBy>
  <cp:revision>54</cp:revision>
  <dcterms:created xsi:type="dcterms:W3CDTF">2010-05-21T13:57:24Z</dcterms:created>
  <dcterms:modified xsi:type="dcterms:W3CDTF">2010-06-10T10:58:09Z</dcterms:modified>
</cp:coreProperties>
</file>