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0" r:id="rId1"/>
  </p:sldMasterIdLst>
  <p:notesMasterIdLst>
    <p:notesMasterId r:id="rId18"/>
  </p:notesMasterIdLst>
  <p:handoutMasterIdLst>
    <p:handoutMasterId r:id="rId19"/>
  </p:handoutMasterIdLst>
  <p:sldIdLst>
    <p:sldId id="331" r:id="rId2"/>
    <p:sldId id="293" r:id="rId3"/>
    <p:sldId id="396" r:id="rId4"/>
    <p:sldId id="306" r:id="rId5"/>
    <p:sldId id="395" r:id="rId6"/>
    <p:sldId id="397" r:id="rId7"/>
    <p:sldId id="402" r:id="rId8"/>
    <p:sldId id="392" r:id="rId9"/>
    <p:sldId id="393" r:id="rId10"/>
    <p:sldId id="330" r:id="rId11"/>
    <p:sldId id="394" r:id="rId12"/>
    <p:sldId id="400" r:id="rId13"/>
    <p:sldId id="403" r:id="rId14"/>
    <p:sldId id="404" r:id="rId15"/>
    <p:sldId id="326" r:id="rId16"/>
    <p:sldId id="329" r:id="rId17"/>
  </p:sldIdLst>
  <p:sldSz cx="9144000" cy="6858000" type="screen4x3"/>
  <p:notesSz cx="6934200" cy="9220200"/>
  <p:embeddedFontLst>
    <p:embeddedFont>
      <p:font typeface="MetaNormalLF-Roman" pitchFamily="34" charset="0"/>
      <p:regular r:id="rId20"/>
    </p:embeddedFont>
    <p:embeddedFont>
      <p:font typeface="Verdana" pitchFamily="34" charset="0"/>
      <p:regular r:id="rId21"/>
      <p:bold r:id="rId22"/>
      <p:italic r:id="rId23"/>
      <p:boldItalic r:id="rId24"/>
    </p:embeddedFont>
    <p:embeddedFont>
      <p:font typeface="MetaBoldLF-Roman" pitchFamily="34" charset="0"/>
      <p:bold r:id="rId25"/>
    </p:embeddedFont>
    <p:embeddedFont>
      <p:font typeface="ＭＳ Ｐゴシック" pitchFamily="34" charset="-128"/>
      <p:regular r:id="rId26"/>
    </p:embeddedFont>
    <p:embeddedFont>
      <p:font typeface="Arial Black" pitchFamily="34" charset="0"/>
      <p:bold r:id="rId27"/>
    </p:embeddedFont>
    <p:embeddedFont>
      <p:font typeface="Calibri" pitchFamily="34" charset="0"/>
      <p:regular r:id="rId28"/>
      <p:bold r:id="rId29"/>
      <p:italic r:id="rId30"/>
      <p:boldItalic r:id="rId31"/>
    </p:embeddedFont>
    <p:embeddedFont>
      <p:font typeface="MetaNormal-Roman" pitchFamily="34" charset="0"/>
      <p:regular r:id="rId32"/>
    </p:embeddedFont>
    <p:embeddedFont>
      <p:font typeface="MetaMediumLF-Roman" pitchFamily="3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0000"/>
    <a:srgbClr val="666666"/>
    <a:srgbClr val="000000"/>
    <a:srgbClr val="5F5F5F"/>
    <a:srgbClr val="009900"/>
    <a:srgbClr val="FFFFFF"/>
    <a:srgbClr val="73C167"/>
    <a:srgbClr val="2046A4"/>
    <a:srgbClr val="426482"/>
    <a:srgbClr val="AF281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56093" autoAdjust="0"/>
  </p:normalViewPr>
  <p:slideViewPr>
    <p:cSldViewPr snapToGrid="0" showGuides="1">
      <p:cViewPr>
        <p:scale>
          <a:sx n="66" d="100"/>
          <a:sy n="66" d="100"/>
        </p:scale>
        <p:origin x="-1494" y="-72"/>
      </p:cViewPr>
      <p:guideLst>
        <p:guide orient="horz" pos="2517"/>
        <p:guide pos="253"/>
      </p:guideLst>
    </p:cSldViewPr>
  </p:slideViewPr>
  <p:notesTextViewPr>
    <p:cViewPr>
      <p:scale>
        <a:sx n="100" d="100"/>
        <a:sy n="100" d="100"/>
      </p:scale>
      <p:origin x="0" y="0"/>
    </p:cViewPr>
  </p:notesTextViewPr>
  <p:sorterViewPr>
    <p:cViewPr>
      <p:scale>
        <a:sx n="100" d="100"/>
        <a:sy n="100" d="100"/>
      </p:scale>
      <p:origin x="0" y="1728"/>
    </p:cViewPr>
  </p:sorterViewPr>
  <p:notesViewPr>
    <p:cSldViewPr snapToGrid="0" showGuides="1">
      <p:cViewPr varScale="1">
        <p:scale>
          <a:sx n="76" d="100"/>
          <a:sy n="76" d="100"/>
        </p:scale>
        <p:origin x="-2094" y="-102"/>
      </p:cViewPr>
      <p:guideLst>
        <p:guide orient="horz" pos="110"/>
        <p:guide pos="4180"/>
        <p:guide pos="18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313853" y="8953500"/>
            <a:ext cx="306494" cy="21544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214F65B6-1DED-4BB3-85B7-01A8FEA87DE0}" type="slidenum">
              <a:rPr lang="en-US" sz="800" smtClean="0">
                <a:latin typeface="MetaNormalLF-Roman" pitchFamily="34" charset="0"/>
                <a:cs typeface="Arial" pitchFamily="34" charset="0"/>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800" dirty="0" smtClean="0">
              <a:latin typeface="MetaNormalLF-Roman" pitchFamily="34" charset="0"/>
              <a:cs typeface="Arial" pitchFamily="34" charset="0"/>
            </a:endParaRPr>
          </a:p>
        </p:txBody>
      </p:sp>
      <p:sp>
        <p:nvSpPr>
          <p:cNvPr id="6" name="TextBox 5"/>
          <p:cNvSpPr txBox="1"/>
          <p:nvPr/>
        </p:nvSpPr>
        <p:spPr>
          <a:xfrm>
            <a:off x="298450" y="174625"/>
            <a:ext cx="6337300" cy="461665"/>
          </a:xfrm>
          <a:prstGeom prst="rect">
            <a:avLst/>
          </a:prstGeom>
          <a:noFill/>
        </p:spPr>
        <p:txBody>
          <a:bodyPr wrap="square" rtlCol="0">
            <a:spAutoFit/>
          </a:bodyPr>
          <a:lstStyle/>
          <a:p>
            <a:pPr algn="ctr"/>
            <a:r>
              <a:rPr lang="en-US" sz="1400" b="0" dirty="0" smtClean="0">
                <a:latin typeface="MetaNormalLF-Roman" pitchFamily="34" charset="0"/>
                <a:cs typeface="Arial" pitchFamily="34" charset="0"/>
              </a:rPr>
              <a:t>Title</a:t>
            </a:r>
          </a:p>
          <a:p>
            <a:pPr algn="ctr"/>
            <a:r>
              <a:rPr lang="en-US" sz="1000" i="0" dirty="0" smtClean="0">
                <a:latin typeface="MetaNormalLF-Roman" pitchFamily="34" charset="0"/>
                <a:cs typeface="Arial" pitchFamily="34" charset="0"/>
              </a:rPr>
              <a:t>Month Year</a:t>
            </a:r>
          </a:p>
        </p:txBody>
      </p:sp>
    </p:spTree>
    <p:extLst>
      <p:ext uri="{BB962C8B-B14F-4D97-AF65-F5344CB8AC3E}">
        <p14:creationId xmlns="" xmlns:p14="http://schemas.microsoft.com/office/powerpoint/2010/main" val="3016363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95500" y="692150"/>
            <a:ext cx="2800350" cy="21002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98450" y="2997200"/>
            <a:ext cx="6337300" cy="5842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p:nvSpPr>
        <p:spPr>
          <a:xfrm>
            <a:off x="3313853" y="8953500"/>
            <a:ext cx="306494" cy="21544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214F65B6-1DED-4BB3-85B7-01A8FEA87DE0}" type="slidenum">
              <a:rPr lang="en-US" sz="800" smtClean="0">
                <a:latin typeface="MetaNormalLF-Roman" pitchFamily="34" charset="0"/>
                <a:cs typeface="Arial" pitchFamily="34" charset="0"/>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800" dirty="0" smtClean="0">
              <a:latin typeface="MetaNormalLF-Roman" pitchFamily="34" charset="0"/>
              <a:cs typeface="Arial" pitchFamily="34" charset="0"/>
            </a:endParaRPr>
          </a:p>
        </p:txBody>
      </p:sp>
      <p:sp>
        <p:nvSpPr>
          <p:cNvPr id="7" name="TextBox 6"/>
          <p:cNvSpPr txBox="1"/>
          <p:nvPr/>
        </p:nvSpPr>
        <p:spPr>
          <a:xfrm>
            <a:off x="298450" y="174625"/>
            <a:ext cx="6337300" cy="461665"/>
          </a:xfrm>
          <a:prstGeom prst="rect">
            <a:avLst/>
          </a:prstGeom>
          <a:noFill/>
        </p:spPr>
        <p:txBody>
          <a:bodyPr wrap="square" rtlCol="0">
            <a:spAutoFit/>
          </a:bodyPr>
          <a:lstStyle/>
          <a:p>
            <a:pPr algn="ctr"/>
            <a:r>
              <a:rPr lang="en-US" sz="1400" b="0" dirty="0" smtClean="0">
                <a:latin typeface="MetaNormalLF-Roman" pitchFamily="34" charset="0"/>
                <a:cs typeface="Arial" pitchFamily="34" charset="0"/>
              </a:rPr>
              <a:t>Title</a:t>
            </a:r>
          </a:p>
          <a:p>
            <a:pPr algn="ctr"/>
            <a:r>
              <a:rPr lang="en-US" sz="1000" i="0" dirty="0" smtClean="0">
                <a:latin typeface="MetaNormalLF-Roman" pitchFamily="34" charset="0"/>
                <a:cs typeface="Arial" pitchFamily="34" charset="0"/>
              </a:rPr>
              <a:t>Month Year</a:t>
            </a:r>
          </a:p>
        </p:txBody>
      </p:sp>
    </p:spTree>
    <p:extLst>
      <p:ext uri="{BB962C8B-B14F-4D97-AF65-F5344CB8AC3E}">
        <p14:creationId xmlns="" xmlns:p14="http://schemas.microsoft.com/office/powerpoint/2010/main" val="237479805"/>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1200"/>
      </a:spcBef>
      <a:buFont typeface="Arial" pitchFamily="34" charset="0"/>
      <a:buNone/>
      <a:defRPr sz="1100" kern="1200">
        <a:solidFill>
          <a:schemeClr val="tx1"/>
        </a:solidFill>
        <a:latin typeface="MetaNormalLF-Roman" pitchFamily="34" charset="0"/>
        <a:ea typeface="+mn-ea"/>
        <a:cs typeface="Arial" pitchFamily="34" charset="0"/>
      </a:defRPr>
    </a:lvl1pPr>
    <a:lvl2pPr marL="400050" indent="-174625" algn="l" defTabSz="914400" rtl="0" eaLnBrk="1" latinLnBrk="0" hangingPunct="1">
      <a:spcBef>
        <a:spcPts val="600"/>
      </a:spcBef>
      <a:buFont typeface="Arial" pitchFamily="34" charset="0"/>
      <a:buChar char="•"/>
      <a:defRPr sz="1100" kern="1200">
        <a:solidFill>
          <a:schemeClr val="tx1"/>
        </a:solidFill>
        <a:latin typeface="MetaNormalLF-Roman" pitchFamily="34" charset="0"/>
        <a:ea typeface="+mn-ea"/>
        <a:cs typeface="Arial" pitchFamily="34" charset="0"/>
      </a:defRPr>
    </a:lvl2pPr>
    <a:lvl3pPr marL="627063" indent="-227013" algn="l" defTabSz="914400" rtl="0" eaLnBrk="1" latinLnBrk="0" hangingPunct="1">
      <a:spcBef>
        <a:spcPts val="600"/>
      </a:spcBef>
      <a:buFont typeface="Arial" pitchFamily="34" charset="0"/>
      <a:buChar char="–"/>
      <a:defRPr sz="1100" kern="1200">
        <a:solidFill>
          <a:schemeClr val="tx1"/>
        </a:solidFill>
        <a:latin typeface="MetaNormalLF-Roman" pitchFamily="34" charset="0"/>
        <a:ea typeface="+mn-ea"/>
        <a:cs typeface="Arial" pitchFamily="34" charset="0"/>
      </a:defRPr>
    </a:lvl3pPr>
    <a:lvl4pPr marL="801688" indent="-174625" algn="l" defTabSz="914400" rtl="0" eaLnBrk="1" latinLnBrk="0" hangingPunct="1">
      <a:spcBef>
        <a:spcPts val="600"/>
      </a:spcBef>
      <a:buFont typeface="Wingdings" pitchFamily="2" charset="2"/>
      <a:buChar char="§"/>
      <a:defRPr sz="1100" kern="1200">
        <a:solidFill>
          <a:schemeClr val="tx1"/>
        </a:solidFill>
        <a:latin typeface="MetaNormalLF-Roman" pitchFamily="34" charset="0"/>
        <a:ea typeface="+mn-ea"/>
        <a:cs typeface="Arial" pitchFamily="34" charset="0"/>
      </a:defRPr>
    </a:lvl4pPr>
    <a:lvl5pPr marL="1027113" indent="-225425" algn="l" defTabSz="914400" rtl="0" eaLnBrk="1" latinLnBrk="0" hangingPunct="1">
      <a:spcBef>
        <a:spcPts val="600"/>
      </a:spcBef>
      <a:buFont typeface="Arial" pitchFamily="34" charset="0"/>
      <a:buChar char="—"/>
      <a:defRPr sz="1100" kern="1200">
        <a:solidFill>
          <a:schemeClr val="tx1"/>
        </a:solidFill>
        <a:latin typeface="MetaNormalLF-Roman"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0" y="692150"/>
            <a:ext cx="2800350" cy="2100263"/>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596"/>
              </a:spcBef>
            </a:pPr>
            <a:endParaRPr lang="en-US" dirty="0">
              <a:latin typeface="MetaNormal-Roman" pitchFamily="34" charset="0"/>
            </a:endParaRPr>
          </a:p>
        </p:txBody>
      </p:sp>
      <p:sp>
        <p:nvSpPr>
          <p:cNvPr id="5" name="Slide Number Placeholder 4"/>
          <p:cNvSpPr>
            <a:spLocks noGrp="1"/>
          </p:cNvSpPr>
          <p:nvPr>
            <p:ph type="sldNum" sz="quarter" idx="11"/>
          </p:nvPr>
        </p:nvSpPr>
        <p:spPr>
          <a:xfrm>
            <a:off x="3927775" y="8757590"/>
            <a:ext cx="3004820" cy="461010"/>
          </a:xfrm>
          <a:prstGeom prst="rect">
            <a:avLst/>
          </a:prstGeom>
        </p:spPr>
        <p:txBody>
          <a:bodyPr lIns="92309" tIns="46154" rIns="92309" bIns="46154"/>
          <a:lstStyle/>
          <a:p>
            <a:pPr>
              <a:defRPr/>
            </a:pPr>
            <a:fld id="{C3E1476D-7B0D-41D0-90D0-DF9E4A19A469}" type="slidenum">
              <a:rPr lang="en-US" smtClean="0"/>
              <a:pPr>
                <a:defRPr/>
              </a:pPr>
              <a:t>12</a:t>
            </a:fld>
            <a:endParaRPr lang="en-US" dirty="0"/>
          </a:p>
        </p:txBody>
      </p:sp>
      <p:sp>
        <p:nvSpPr>
          <p:cNvPr id="6" name="Header Placeholder 3"/>
          <p:cNvSpPr>
            <a:spLocks noGrp="1"/>
          </p:cNvSpPr>
          <p:nvPr>
            <p:ph type="hdr" sz="quarter"/>
          </p:nvPr>
        </p:nvSpPr>
        <p:spPr>
          <a:xfrm>
            <a:off x="385765" y="153777"/>
            <a:ext cx="6162675" cy="454985"/>
          </a:xfrm>
          <a:prstGeom prst="rect">
            <a:avLst/>
          </a:prstGeom>
        </p:spPr>
        <p:txBody>
          <a:bodyPr lIns="92309" tIns="46154" rIns="92309" bIns="46154"/>
          <a:lstStyle/>
          <a:p>
            <a:pPr>
              <a:defRPr/>
            </a:pPr>
            <a:r>
              <a:rPr lang="en-US" dirty="0" smtClean="0"/>
              <a:t>Introduction to Selling NetWitness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buFont typeface="Arial" pitchFamily="34" charset="0"/>
              <a:buNone/>
            </a:pPr>
            <a:endParaRPr lang="en-US" sz="1100" dirty="0" smtClean="0"/>
          </a:p>
          <a:p>
            <a:pPr marL="171450" indent="-171450">
              <a:spcBef>
                <a:spcPts val="1200"/>
              </a:spcBef>
              <a:buFont typeface="Arial" pitchFamily="34" charset="0"/>
              <a:buChar char="•"/>
            </a:pPr>
            <a:r>
              <a:rPr lang="en-US" dirty="0" smtClean="0">
                <a:solidFill>
                  <a:schemeClr val="tx2">
                    <a:lumMod val="75000"/>
                  </a:schemeClr>
                </a:solidFill>
              </a:rPr>
              <a:t>-- The financial impact of information breaches is growing: one 2011 study reported a median annualized cybercrime-related cost of $5.9 million, a 56 percent increase over the previous year.</a:t>
            </a:r>
            <a:r>
              <a:rPr lang="en-US" baseline="30000" dirty="0" smtClean="0">
                <a:solidFill>
                  <a:schemeClr val="tx2">
                    <a:lumMod val="75000"/>
                  </a:schemeClr>
                </a:solidFill>
              </a:rPr>
              <a:t>1</a:t>
            </a:r>
            <a:r>
              <a:rPr lang="en-US" dirty="0" smtClean="0">
                <a:solidFill>
                  <a:schemeClr val="tx2">
                    <a:lumMod val="75000"/>
                  </a:schemeClr>
                </a:solidFill>
              </a:rPr>
              <a:t> As a result, companies are looking to new approaches to IT  security.</a:t>
            </a:r>
          </a:p>
          <a:p>
            <a:pPr marL="171450" indent="-171450">
              <a:spcBef>
                <a:spcPts val="1200"/>
              </a:spcBef>
              <a:buFont typeface="Arial" pitchFamily="34" charset="0"/>
              <a:buChar char="•"/>
            </a:pPr>
            <a:endParaRPr lang="en-US" sz="1100" dirty="0" smtClean="0">
              <a:solidFill>
                <a:schemeClr val="tx2">
                  <a:lumMod val="75000"/>
                </a:schemeClr>
              </a:solidFill>
            </a:endParaRPr>
          </a:p>
          <a:p>
            <a:pPr marL="171450" indent="-171450">
              <a:spcBef>
                <a:spcPts val="1200"/>
              </a:spcBef>
              <a:buFont typeface="Arial" pitchFamily="34" charset="0"/>
              <a:buChar char="•"/>
            </a:pPr>
            <a:endParaRPr lang="en-US" sz="1100" dirty="0" smtClean="0"/>
          </a:p>
          <a:p>
            <a:pPr marL="171450" indent="-171450">
              <a:spcBef>
                <a:spcPts val="1200"/>
              </a:spcBef>
              <a:buFont typeface="Arial" pitchFamily="34" charset="0"/>
              <a:buChar char="•"/>
            </a:pPr>
            <a:endParaRPr lang="en-US" sz="1100" dirty="0" smtClean="0"/>
          </a:p>
          <a:p>
            <a:pPr marL="171450" indent="-171450">
              <a:spcBef>
                <a:spcPts val="1200"/>
              </a:spcBef>
              <a:buFont typeface="Arial" pitchFamily="34" charset="0"/>
              <a:buChar char="•"/>
            </a:pPr>
            <a:r>
              <a:rPr lang="en-US" sz="1100" dirty="0" smtClean="0"/>
              <a:t>Identification of the information assets that are critical to your business</a:t>
            </a:r>
          </a:p>
          <a:p>
            <a:pPr marL="171450" indent="-171450">
              <a:spcBef>
                <a:spcPts val="1200"/>
              </a:spcBef>
              <a:buFont typeface="Arial" pitchFamily="34" charset="0"/>
              <a:buChar char="•"/>
            </a:pPr>
            <a:r>
              <a:rPr lang="en-US" sz="1100" dirty="0" smtClean="0"/>
              <a:t>Prioritization of the risks that need to be addressed to sustain your business</a:t>
            </a:r>
          </a:p>
          <a:p>
            <a:pPr marL="171450" indent="-171450">
              <a:spcBef>
                <a:spcPts val="1200"/>
              </a:spcBef>
              <a:buFont typeface="Arial" pitchFamily="34" charset="0"/>
              <a:buChar char="•"/>
            </a:pPr>
            <a:r>
              <a:rPr lang="en-US" sz="1100" dirty="0" smtClean="0"/>
              <a:t>Intelligent decision-making on how to protect and manage critical assets </a:t>
            </a:r>
          </a:p>
          <a:p>
            <a:pPr marL="171450" indent="-171450">
              <a:spcBef>
                <a:spcPts val="1200"/>
              </a:spcBef>
              <a:buFont typeface="Arial" pitchFamily="34" charset="0"/>
              <a:buChar char="•"/>
            </a:pPr>
            <a:r>
              <a:rPr lang="en-US" sz="1100" dirty="0" smtClean="0"/>
              <a:t>Long-term visibility into the changes in your risk profile</a:t>
            </a:r>
          </a:p>
          <a:p>
            <a:pPr marL="171450" indent="-171450">
              <a:spcBef>
                <a:spcPts val="1200"/>
              </a:spcBef>
              <a:buFont typeface="Arial" pitchFamily="34" charset="0"/>
              <a:buChar char="•"/>
            </a:pPr>
            <a:r>
              <a:rPr lang="en-US" dirty="0" smtClean="0"/>
              <a:t>ISO 27000 holistic business approach to information security, covering everything from intellectual property to BCP, and Access Controls, while following OECD guidelines and federal and state regulatory standards.</a:t>
            </a:r>
            <a:endParaRPr lang="en-US" sz="1100" dirty="0" smtClean="0"/>
          </a:p>
          <a:p>
            <a:pPr marL="171450" indent="-171450">
              <a:spcBef>
                <a:spcPts val="1200"/>
              </a:spcBef>
              <a:buFont typeface="Arial" pitchFamily="34" charset="0"/>
              <a:buChar char="•"/>
            </a:pPr>
            <a:r>
              <a:rPr lang="en-US" sz="1100" dirty="0" smtClean="0"/>
              <a:t>Protection and preparedness for the changing threat landscape.</a:t>
            </a:r>
          </a:p>
          <a:p>
            <a:endParaRPr lang="en-US" dirty="0"/>
          </a:p>
        </p:txBody>
      </p:sp>
    </p:spTree>
    <p:extLst>
      <p:ext uri="{BB962C8B-B14F-4D97-AF65-F5344CB8AC3E}">
        <p14:creationId xmlns="" xmlns:p14="http://schemas.microsoft.com/office/powerpoint/2010/main" val="365942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in mind the world outside the gateway…this is the landscape.</a:t>
            </a:r>
          </a:p>
          <a:p>
            <a:endParaRPr lang="en-US" dirty="0" smtClean="0"/>
          </a:p>
          <a:p>
            <a:r>
              <a:rPr lang="en-US" dirty="0" smtClean="0"/>
              <a:t>We have criminals who are financially motivate.  In this world, it’s about profit.  You don’t have to be faster than the bear…just faster than the next guy.  And it’s a numbers game.</a:t>
            </a:r>
          </a:p>
          <a:p>
            <a:endParaRPr lang="en-US" dirty="0" smtClean="0"/>
          </a:p>
          <a:p>
            <a:r>
              <a:rPr lang="en-US" dirty="0" smtClean="0"/>
              <a:t>Then we have the non-financially motivated, and in this world you do have to be faster than the bear.</a:t>
            </a:r>
            <a:r>
              <a:rPr lang="en-US" baseline="0" dirty="0" smtClean="0"/>
              <a:t>  They have a mission and are willing to accept a loss financially to accept it (not unlimited, but still to lose money).  They are sophisticated, organized and have multiple tools and their disposal, and they expect to get caught.  If you find a trace of them, lock down…because it means they have a Plan B and a Plan C and they’re already underway.</a:t>
            </a:r>
          </a:p>
          <a:p>
            <a:endParaRPr lang="en-US" baseline="0" dirty="0" smtClean="0"/>
          </a:p>
          <a:p>
            <a:r>
              <a:rPr lang="en-US" baseline="0" dirty="0" smtClean="0"/>
              <a:t>These people use cloud computing.  They have sophisticated R&amp;D, supply chains and a corporate-like or even government structure.  They are determined and well informed and well funded.</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0" y="692150"/>
            <a:ext cx="2800350" cy="2100263"/>
          </a:xfrm>
        </p:spPr>
      </p:sp>
      <p:sp>
        <p:nvSpPr>
          <p:cNvPr id="3" name="Notes Placeholder 2"/>
          <p:cNvSpPr>
            <a:spLocks noGrp="1"/>
          </p:cNvSpPr>
          <p:nvPr>
            <p:ph type="body" idx="1"/>
          </p:nvPr>
        </p:nvSpPr>
        <p:spPr/>
        <p:txBody>
          <a:bodyPr>
            <a:normAutofit/>
          </a:bodyPr>
          <a:lstStyle/>
          <a:p>
            <a:r>
              <a:rPr lang="en-US" dirty="0" smtClean="0"/>
              <a:t>This openness of computing is creating incredible new opportunities for collaboration, communication and innovation; but it’s also creating new vulnerabilities that cyber criminals, </a:t>
            </a:r>
            <a:r>
              <a:rPr lang="en-US" dirty="0" err="1" smtClean="0"/>
              <a:t>hacktivist</a:t>
            </a:r>
            <a:r>
              <a:rPr lang="en-US" dirty="0" smtClean="0"/>
              <a:t> groups and nation states have learned to exploit. Attacks are getting more sophisticated and targeted.  They are moving way beyond identity and credit card theft – we’re now seeing nation states stealing intellectual property from businesses in order to gain economic advantage.</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GOAL:  Clear</a:t>
            </a:r>
            <a:r>
              <a:rPr lang="en-US" baseline="0" dirty="0" smtClean="0"/>
              <a:t> evidence security is not working.  Breaches lead to compromise much faster than companies can discover them.</a:t>
            </a:r>
            <a:endParaRPr lang="en-US" dirty="0" smtClean="0"/>
          </a:p>
          <a:p>
            <a:endParaRPr lang="en-US" dirty="0" smtClean="0"/>
          </a:p>
          <a:p>
            <a:r>
              <a:rPr lang="en-US" dirty="0" smtClean="0"/>
              <a:t>NOTES: Fair to assume we have been breached.</a:t>
            </a:r>
            <a:r>
              <a:rPr lang="en-US" baseline="0" dirty="0" smtClean="0"/>
              <a:t> So the objective is to avoid critical informaiton to be comporomised, despite having a compromised network.</a:t>
            </a:r>
            <a:endParaRPr lang="en-US" dirty="0" smtClean="0"/>
          </a:p>
        </p:txBody>
      </p:sp>
      <p:sp>
        <p:nvSpPr>
          <p:cNvPr id="4" name="Slide Number Placeholder 3"/>
          <p:cNvSpPr>
            <a:spLocks noGrp="1"/>
          </p:cNvSpPr>
          <p:nvPr>
            <p:ph type="sldNum" sz="quarter" idx="10"/>
          </p:nvPr>
        </p:nvSpPr>
        <p:spPr>
          <a:xfrm>
            <a:off x="3927183" y="8757301"/>
            <a:ext cx="3005448" cy="461325"/>
          </a:xfrm>
          <a:prstGeom prst="rect">
            <a:avLst/>
          </a:prstGeom>
        </p:spPr>
        <p:txBody>
          <a:bodyPr lIns="90571" tIns="45286" rIns="90571" bIns="45286"/>
          <a:lstStyle/>
          <a:p>
            <a:pPr>
              <a:defRPr/>
            </a:pPr>
            <a:fld id="{B84354F0-2D39-47AE-A223-35056649DA5F}" type="slidenum">
              <a:rPr lang="en-US" smtClean="0"/>
              <a:pPr>
                <a:defRPr/>
              </a:pPr>
              <a:t>5</a:t>
            </a:fld>
            <a:endParaRPr lang="en-US" dirty="0"/>
          </a:p>
        </p:txBody>
      </p:sp>
    </p:spTree>
    <p:extLst>
      <p:ext uri="{BB962C8B-B14F-4D97-AF65-F5344CB8AC3E}">
        <p14:creationId xmlns="" xmlns:p14="http://schemas.microsoft.com/office/powerpoint/2010/main" val="25581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96771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etaNormalLF-Roman" pitchFamily="34" charset="0"/>
                <a:ea typeface="+mn-ea"/>
                <a:cs typeface="Arial" pitchFamily="34" charset="0"/>
              </a:rPr>
              <a:t>Flights originating from all parts of the world…safely sharing airports…runways and airspace thanks to the </a:t>
            </a:r>
            <a:r>
              <a:rPr lang="en-US" sz="1100" b="1" u="sng" kern="1200" dirty="0" smtClean="0">
                <a:solidFill>
                  <a:schemeClr val="tx1"/>
                </a:solidFill>
                <a:latin typeface="MetaNormalLF-Roman" pitchFamily="34" charset="0"/>
                <a:ea typeface="+mn-ea"/>
                <a:cs typeface="Arial" pitchFamily="34" charset="0"/>
              </a:rPr>
              <a:t>monitoring</a:t>
            </a:r>
            <a:r>
              <a:rPr lang="en-US" sz="1100" b="1" kern="1200" dirty="0" smtClean="0">
                <a:solidFill>
                  <a:schemeClr val="tx1"/>
                </a:solidFill>
                <a:latin typeface="MetaNormalLF-Roman" pitchFamily="34" charset="0"/>
                <a:ea typeface="+mn-ea"/>
                <a:cs typeface="Arial" pitchFamily="34" charset="0"/>
              </a:rPr>
              <a:t> </a:t>
            </a:r>
            <a:r>
              <a:rPr lang="en-US" sz="1100" kern="1200" dirty="0" smtClean="0">
                <a:solidFill>
                  <a:schemeClr val="tx1"/>
                </a:solidFill>
                <a:latin typeface="MetaNormalLF-Roman" pitchFamily="34" charset="0"/>
                <a:ea typeface="+mn-ea"/>
                <a:cs typeface="Arial" pitchFamily="34" charset="0"/>
              </a:rPr>
              <a:t>and </a:t>
            </a:r>
            <a:r>
              <a:rPr lang="en-US" sz="1100" b="1" u="sng" kern="1200" dirty="0" smtClean="0">
                <a:solidFill>
                  <a:schemeClr val="tx1"/>
                </a:solidFill>
                <a:latin typeface="MetaNormalLF-Roman" pitchFamily="34" charset="0"/>
                <a:ea typeface="+mn-ea"/>
                <a:cs typeface="Arial" pitchFamily="34" charset="0"/>
              </a:rPr>
              <a:t>orchestration</a:t>
            </a:r>
            <a:r>
              <a:rPr lang="en-US" sz="1100" b="1" kern="1200" dirty="0" smtClean="0">
                <a:solidFill>
                  <a:schemeClr val="tx1"/>
                </a:solidFill>
                <a:latin typeface="MetaNormalLF-Roman" pitchFamily="34" charset="0"/>
                <a:ea typeface="+mn-ea"/>
                <a:cs typeface="Arial" pitchFamily="34" charset="0"/>
              </a:rPr>
              <a:t> </a:t>
            </a:r>
            <a:r>
              <a:rPr lang="en-US" sz="1100" kern="1200" dirty="0" smtClean="0">
                <a:solidFill>
                  <a:schemeClr val="tx1"/>
                </a:solidFill>
                <a:latin typeface="MetaNormalLF-Roman" pitchFamily="34" charset="0"/>
                <a:ea typeface="+mn-ea"/>
                <a:cs typeface="Arial" pitchFamily="34" charset="0"/>
              </a:rPr>
              <a:t>of air traffic control operations around the globe.  </a:t>
            </a:r>
          </a:p>
          <a:p>
            <a:endParaRPr lang="en-US" sz="1100" b="1" u="sng" kern="1200" dirty="0" smtClean="0">
              <a:solidFill>
                <a:schemeClr val="tx1"/>
              </a:solidFill>
              <a:latin typeface="MetaNormalLF-Roman" pitchFamily="34" charset="0"/>
              <a:ea typeface="+mn-ea"/>
              <a:cs typeface="Arial" pitchFamily="34" charset="0"/>
            </a:endParaRPr>
          </a:p>
          <a:p>
            <a:r>
              <a:rPr lang="en-US" sz="1100" b="1" u="sng" kern="1200" dirty="0" smtClean="0">
                <a:solidFill>
                  <a:schemeClr val="tx1"/>
                </a:solidFill>
                <a:latin typeface="MetaNormalLF-Roman" pitchFamily="34" charset="0"/>
                <a:ea typeface="+mn-ea"/>
                <a:cs typeface="Arial" pitchFamily="34" charset="0"/>
              </a:rPr>
              <a:t>Think</a:t>
            </a:r>
            <a:r>
              <a:rPr lang="en-US" sz="1100" b="1" kern="1200" dirty="0" smtClean="0">
                <a:solidFill>
                  <a:schemeClr val="tx1"/>
                </a:solidFill>
                <a:latin typeface="MetaNormalLF-Roman" pitchFamily="34" charset="0"/>
                <a:ea typeface="+mn-ea"/>
                <a:cs typeface="Arial" pitchFamily="34" charset="0"/>
              </a:rPr>
              <a:t> </a:t>
            </a:r>
            <a:r>
              <a:rPr lang="en-US" sz="1100" kern="1200" dirty="0" smtClean="0">
                <a:solidFill>
                  <a:schemeClr val="tx1"/>
                </a:solidFill>
                <a:latin typeface="MetaNormalLF-Roman" pitchFamily="34" charset="0"/>
                <a:ea typeface="+mn-ea"/>
                <a:cs typeface="Arial" pitchFamily="34" charset="0"/>
              </a:rPr>
              <a:t>for a moment of all the inputs that an air traffic controller receives to manage the flights of numerous aircraft travelling at different </a:t>
            </a:r>
            <a:r>
              <a:rPr lang="en-US" sz="1100" b="1" u="sng" kern="1200" dirty="0" smtClean="0">
                <a:solidFill>
                  <a:schemeClr val="tx1"/>
                </a:solidFill>
                <a:latin typeface="MetaNormalLF-Roman" pitchFamily="34" charset="0"/>
                <a:ea typeface="+mn-ea"/>
                <a:cs typeface="Arial" pitchFamily="34" charset="0"/>
              </a:rPr>
              <a:t>airspeeds,</a:t>
            </a:r>
            <a:r>
              <a:rPr lang="en-US" sz="1100" b="1"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altitudes</a:t>
            </a:r>
            <a:r>
              <a:rPr lang="en-US" sz="1100" kern="1200" dirty="0" smtClean="0">
                <a:solidFill>
                  <a:schemeClr val="tx1"/>
                </a:solidFill>
                <a:latin typeface="MetaNormalLF-Roman" pitchFamily="34" charset="0"/>
                <a:ea typeface="+mn-ea"/>
                <a:cs typeface="Arial" pitchFamily="34" charset="0"/>
              </a:rPr>
              <a:t> and </a:t>
            </a:r>
            <a:r>
              <a:rPr lang="en-US" sz="1100" b="1" u="sng" kern="1200" dirty="0" smtClean="0">
                <a:solidFill>
                  <a:schemeClr val="tx1"/>
                </a:solidFill>
                <a:latin typeface="MetaNormalLF-Roman" pitchFamily="34" charset="0"/>
                <a:ea typeface="+mn-ea"/>
                <a:cs typeface="Arial" pitchFamily="34" charset="0"/>
              </a:rPr>
              <a:t>headings</a:t>
            </a:r>
            <a:r>
              <a:rPr lang="en-US" sz="1100" u="sng" kern="1200" dirty="0" smtClean="0">
                <a:solidFill>
                  <a:schemeClr val="tx1"/>
                </a:solidFill>
                <a:latin typeface="MetaNormalLF-Roman" pitchFamily="34" charset="0"/>
                <a:ea typeface="+mn-ea"/>
                <a:cs typeface="Arial" pitchFamily="34" charset="0"/>
              </a:rPr>
              <a:t>.</a:t>
            </a:r>
            <a:r>
              <a:rPr lang="en-US" sz="1100" kern="1200" dirty="0" smtClean="0">
                <a:solidFill>
                  <a:schemeClr val="tx1"/>
                </a:solidFill>
                <a:latin typeface="MetaNormalLF-Roman" pitchFamily="34" charset="0"/>
                <a:ea typeface="+mn-ea"/>
                <a:cs typeface="Arial" pitchFamily="34" charset="0"/>
              </a:rPr>
              <a:t> </a:t>
            </a:r>
          </a:p>
          <a:p>
            <a:r>
              <a:rPr lang="en-US" sz="1100" kern="1200" dirty="0" smtClean="0">
                <a:solidFill>
                  <a:schemeClr val="tx1"/>
                </a:solidFill>
                <a:latin typeface="MetaNormalLF-Roman" pitchFamily="34" charset="0"/>
                <a:ea typeface="+mn-ea"/>
                <a:cs typeface="Arial" pitchFamily="34" charset="0"/>
              </a:rPr>
              <a:t> </a:t>
            </a:r>
          </a:p>
          <a:p>
            <a:r>
              <a:rPr lang="en-US" sz="1100" kern="1200" dirty="0" smtClean="0">
                <a:solidFill>
                  <a:schemeClr val="tx1"/>
                </a:solidFill>
                <a:latin typeface="MetaNormalLF-Roman" pitchFamily="34" charset="0"/>
                <a:ea typeface="+mn-ea"/>
                <a:cs typeface="Arial" pitchFamily="34" charset="0"/>
              </a:rPr>
              <a:t>If those inputs were not </a:t>
            </a:r>
            <a:r>
              <a:rPr lang="en-US" sz="1100" b="1" u="sng" kern="1200" dirty="0" smtClean="0">
                <a:solidFill>
                  <a:schemeClr val="tx1"/>
                </a:solidFill>
                <a:latin typeface="MetaNormalLF-Roman" pitchFamily="34" charset="0"/>
                <a:ea typeface="+mn-ea"/>
                <a:cs typeface="Arial" pitchFamily="34" charset="0"/>
              </a:rPr>
              <a:t>correlated</a:t>
            </a:r>
            <a:r>
              <a:rPr lang="en-US" sz="1100" kern="1200" dirty="0" smtClean="0">
                <a:solidFill>
                  <a:schemeClr val="tx1"/>
                </a:solidFill>
                <a:latin typeface="MetaNormalLF-Roman" pitchFamily="34" charset="0"/>
                <a:ea typeface="+mn-ea"/>
                <a:cs typeface="Arial" pitchFamily="34" charset="0"/>
              </a:rPr>
              <a:t> and if the air traffic controller had no system for distinguishing </a:t>
            </a:r>
          </a:p>
          <a:p>
            <a:r>
              <a:rPr lang="en-US" sz="1100" kern="1200" dirty="0" smtClean="0">
                <a:solidFill>
                  <a:schemeClr val="tx1"/>
                </a:solidFill>
                <a:latin typeface="MetaNormalLF-Roman" pitchFamily="34" charset="0"/>
                <a:ea typeface="+mn-ea"/>
                <a:cs typeface="Arial" pitchFamily="34" charset="0"/>
              </a:rPr>
              <a:t>the importance of </a:t>
            </a:r>
          </a:p>
          <a:p>
            <a:r>
              <a:rPr lang="en-US" sz="1100" kern="1200" dirty="0" smtClean="0">
                <a:solidFill>
                  <a:schemeClr val="tx1"/>
                </a:solidFill>
                <a:latin typeface="MetaNormalLF-Roman" pitchFamily="34" charset="0"/>
                <a:ea typeface="+mn-ea"/>
                <a:cs typeface="Arial" pitchFamily="34" charset="0"/>
              </a:rPr>
              <a:t>one from another..... </a:t>
            </a:r>
          </a:p>
          <a:p>
            <a:r>
              <a:rPr lang="en-US" sz="1100" kern="1200" dirty="0" smtClean="0">
                <a:solidFill>
                  <a:schemeClr val="tx1"/>
                </a:solidFill>
                <a:latin typeface="MetaNormalLF-Roman" pitchFamily="34" charset="0"/>
                <a:ea typeface="+mn-ea"/>
                <a:cs typeface="Arial" pitchFamily="34" charset="0"/>
              </a:rPr>
              <a:t>the results would be disastrous. </a:t>
            </a:r>
          </a:p>
          <a:p>
            <a:r>
              <a:rPr lang="en-US" sz="1100" kern="1200" dirty="0" smtClean="0">
                <a:solidFill>
                  <a:schemeClr val="tx1"/>
                </a:solidFill>
                <a:latin typeface="MetaNormalLF-Roman" pitchFamily="34" charset="0"/>
                <a:ea typeface="+mn-ea"/>
                <a:cs typeface="Arial" pitchFamily="34" charset="0"/>
              </a:rPr>
              <a:t> </a:t>
            </a:r>
          </a:p>
        </p:txBody>
      </p:sp>
      <p:sp>
        <p:nvSpPr>
          <p:cNvPr id="4" name="Header Placeholder 3"/>
          <p:cNvSpPr>
            <a:spLocks noGrp="1"/>
          </p:cNvSpPr>
          <p:nvPr>
            <p:ph type="hdr" sz="quarter" idx="10"/>
          </p:nvPr>
        </p:nvSpPr>
        <p:spPr>
          <a:xfrm>
            <a:off x="0" y="0"/>
            <a:ext cx="3004506" cy="460853"/>
          </a:xfrm>
          <a:prstGeom prst="rect">
            <a:avLst/>
          </a:prstGeom>
        </p:spPr>
        <p:txBody>
          <a:bodyPr lIns="90471" tIns="45235" rIns="90471" bIns="45235"/>
          <a:lstStyle/>
          <a:p>
            <a:r>
              <a:rPr lang="en-US" sz="1400" dirty="0" smtClean="0"/>
              <a:t>Title</a:t>
            </a:r>
          </a:p>
          <a:p>
            <a:r>
              <a:rPr lang="en-US" dirty="0" smtClean="0"/>
              <a:t>Month Year</a:t>
            </a:r>
            <a:endParaRPr lang="en-US" sz="900" dirty="0"/>
          </a:p>
        </p:txBody>
      </p:sp>
      <p:sp>
        <p:nvSpPr>
          <p:cNvPr id="5" name="Slide Number Placeholder 4"/>
          <p:cNvSpPr>
            <a:spLocks noGrp="1"/>
          </p:cNvSpPr>
          <p:nvPr>
            <p:ph type="sldNum" sz="quarter" idx="11"/>
          </p:nvPr>
        </p:nvSpPr>
        <p:spPr>
          <a:xfrm>
            <a:off x="3928126" y="8757775"/>
            <a:ext cx="3004506" cy="460853"/>
          </a:xfrm>
          <a:prstGeom prst="rect">
            <a:avLst/>
          </a:prstGeom>
        </p:spPr>
        <p:txBody>
          <a:bodyPr lIns="90471" tIns="45235" rIns="90471" bIns="45235"/>
          <a:lstStyle/>
          <a:p>
            <a:fld id="{82C4AF27-AAA5-43CB-A525-0DEAFF842D9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etaNormalLF-Roman" pitchFamily="34" charset="0"/>
                <a:ea typeface="+mn-ea"/>
                <a:cs typeface="Arial" pitchFamily="34" charset="0"/>
              </a:rPr>
              <a:t>To oversee large volumes of air travel, controllers leverage a system for managing flight traffic that has been refined over the past 50 years. </a:t>
            </a:r>
          </a:p>
          <a:p>
            <a:r>
              <a:rPr lang="en-US" sz="1100" kern="1200" dirty="0" smtClean="0">
                <a:solidFill>
                  <a:schemeClr val="tx1"/>
                </a:solidFill>
                <a:latin typeface="MetaNormalLF-Roman" pitchFamily="34" charset="0"/>
                <a:ea typeface="+mn-ea"/>
                <a:cs typeface="Arial" pitchFamily="34" charset="0"/>
              </a:rPr>
              <a:t> </a:t>
            </a:r>
          </a:p>
          <a:p>
            <a:r>
              <a:rPr lang="en-US" sz="1100" kern="1200" dirty="0" smtClean="0">
                <a:solidFill>
                  <a:schemeClr val="tx1"/>
                </a:solidFill>
                <a:latin typeface="MetaNormalLF-Roman" pitchFamily="34" charset="0"/>
                <a:ea typeface="+mn-ea"/>
                <a:cs typeface="Arial" pitchFamily="34" charset="0"/>
              </a:rPr>
              <a:t>A system so </a:t>
            </a:r>
            <a:r>
              <a:rPr lang="en-US" sz="1100" b="1" u="sng" kern="1200" dirty="0" smtClean="0">
                <a:solidFill>
                  <a:schemeClr val="tx1"/>
                </a:solidFill>
                <a:latin typeface="MetaNormalLF-Roman" pitchFamily="34" charset="0"/>
                <a:ea typeface="+mn-ea"/>
                <a:cs typeface="Arial" pitchFamily="34" charset="0"/>
              </a:rPr>
              <a:t>sophisticated</a:t>
            </a:r>
            <a:r>
              <a:rPr lang="en-US" sz="1100" kern="1200" dirty="0" smtClean="0">
                <a:solidFill>
                  <a:schemeClr val="tx1"/>
                </a:solidFill>
                <a:latin typeface="MetaNormalLF-Roman" pitchFamily="34" charset="0"/>
                <a:ea typeface="+mn-ea"/>
                <a:cs typeface="Arial" pitchFamily="34" charset="0"/>
              </a:rPr>
              <a:t> that on 9/11 operators were able to safely land </a:t>
            </a:r>
            <a:r>
              <a:rPr lang="en-US" sz="1100" b="1" u="sng" kern="1200" dirty="0" smtClean="0">
                <a:solidFill>
                  <a:schemeClr val="tx1"/>
                </a:solidFill>
                <a:latin typeface="MetaNormalLF-Roman" pitchFamily="34" charset="0"/>
                <a:ea typeface="+mn-ea"/>
                <a:cs typeface="Arial" pitchFamily="34" charset="0"/>
              </a:rPr>
              <a:t>5,000</a:t>
            </a:r>
            <a:r>
              <a:rPr lang="en-US" sz="1100" kern="1200" dirty="0" smtClean="0">
                <a:solidFill>
                  <a:schemeClr val="tx1"/>
                </a:solidFill>
                <a:latin typeface="MetaNormalLF-Roman" pitchFamily="34" charset="0"/>
                <a:ea typeface="+mn-ea"/>
                <a:cs typeface="Arial" pitchFamily="34" charset="0"/>
              </a:rPr>
              <a:t> planes in just a few hours thanks to a complex mix of </a:t>
            </a:r>
            <a:r>
              <a:rPr lang="en-US" sz="1100" b="1" u="sng" kern="1200" dirty="0" smtClean="0">
                <a:solidFill>
                  <a:schemeClr val="tx1"/>
                </a:solidFill>
                <a:latin typeface="MetaNormalLF-Roman" pitchFamily="34" charset="0"/>
                <a:ea typeface="+mn-ea"/>
                <a:cs typeface="Arial" pitchFamily="34" charset="0"/>
              </a:rPr>
              <a:t>manpower,</a:t>
            </a:r>
            <a:r>
              <a:rPr lang="en-US" sz="1100" b="1"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technology,</a:t>
            </a:r>
            <a:r>
              <a:rPr lang="en-US" sz="1100" b="1"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procedure</a:t>
            </a:r>
            <a:r>
              <a:rPr lang="en-US" sz="1100" kern="1200" dirty="0" smtClean="0">
                <a:solidFill>
                  <a:schemeClr val="tx1"/>
                </a:solidFill>
                <a:latin typeface="MetaNormalLF-Roman" pitchFamily="34" charset="0"/>
                <a:ea typeface="+mn-ea"/>
                <a:cs typeface="Arial" pitchFamily="34" charset="0"/>
              </a:rPr>
              <a:t> and </a:t>
            </a:r>
            <a:r>
              <a:rPr lang="en-US" sz="1100" b="1" u="sng" kern="1200" dirty="0" smtClean="0">
                <a:solidFill>
                  <a:schemeClr val="tx1"/>
                </a:solidFill>
                <a:latin typeface="MetaNormalLF-Roman" pitchFamily="34" charset="0"/>
                <a:ea typeface="+mn-ea"/>
                <a:cs typeface="Arial" pitchFamily="34" charset="0"/>
              </a:rPr>
              <a:t>judgment</a:t>
            </a:r>
            <a:r>
              <a:rPr lang="en-US" sz="1100" b="1" kern="1200" dirty="0" smtClean="0">
                <a:solidFill>
                  <a:schemeClr val="tx1"/>
                </a:solidFill>
                <a:latin typeface="MetaNormalLF-Roman" pitchFamily="34" charset="0"/>
                <a:ea typeface="+mn-ea"/>
                <a:cs typeface="Arial" pitchFamily="34" charset="0"/>
              </a:rPr>
              <a:t>.</a:t>
            </a:r>
            <a:endParaRPr lang="en-US" sz="1100" kern="1200" dirty="0" smtClean="0">
              <a:solidFill>
                <a:schemeClr val="tx1"/>
              </a:solidFill>
              <a:latin typeface="MetaNormalLF-Roman" pitchFamily="34" charset="0"/>
              <a:ea typeface="+mn-ea"/>
              <a:cs typeface="Arial" pitchFamily="34" charset="0"/>
            </a:endParaRPr>
          </a:p>
          <a:p>
            <a:r>
              <a:rPr lang="en-US" sz="1100" b="1" kern="1200" dirty="0" smtClean="0">
                <a:solidFill>
                  <a:schemeClr val="tx1"/>
                </a:solidFill>
                <a:latin typeface="MetaNormalLF-Roman" pitchFamily="34" charset="0"/>
                <a:ea typeface="+mn-ea"/>
                <a:cs typeface="Arial" pitchFamily="34" charset="0"/>
              </a:rPr>
              <a:t> </a:t>
            </a:r>
          </a:p>
          <a:p>
            <a:r>
              <a:rPr lang="en-US" sz="1100" b="1" kern="1200" dirty="0" smtClean="0">
                <a:solidFill>
                  <a:schemeClr val="tx1"/>
                </a:solidFill>
                <a:latin typeface="MetaNormalLF-Roman" pitchFamily="34" charset="0"/>
                <a:ea typeface="+mn-ea"/>
                <a:cs typeface="Arial" pitchFamily="34" charset="0"/>
              </a:rPr>
              <a:t>This brings us to so</a:t>
            </a:r>
            <a:r>
              <a:rPr lang="en-US" sz="1100" b="1" kern="1200" baseline="0" dirty="0" smtClean="0">
                <a:solidFill>
                  <a:schemeClr val="tx1"/>
                </a:solidFill>
                <a:latin typeface="MetaNormalLF-Roman" pitchFamily="34" charset="0"/>
                <a:ea typeface="+mn-ea"/>
                <a:cs typeface="Arial" pitchFamily="34" charset="0"/>
              </a:rPr>
              <a:t> far largely neglected area of Incident Response</a:t>
            </a:r>
            <a:endParaRPr lang="en-US" sz="1100" kern="1200" dirty="0" smtClean="0">
              <a:solidFill>
                <a:schemeClr val="tx1"/>
              </a:solidFill>
              <a:latin typeface="MetaNormalLF-Roman" pitchFamily="34" charset="0"/>
              <a:ea typeface="+mn-ea"/>
              <a:cs typeface="Arial" pitchFamily="34" charset="0"/>
            </a:endParaRPr>
          </a:p>
          <a:p>
            <a:r>
              <a:rPr lang="en-US" sz="1100" b="1" kern="1200" dirty="0" smtClean="0">
                <a:solidFill>
                  <a:schemeClr val="tx1"/>
                </a:solidFill>
                <a:latin typeface="MetaNormalLF-Roman" pitchFamily="34" charset="0"/>
                <a:ea typeface="+mn-ea"/>
                <a:cs typeface="Arial" pitchFamily="34" charset="0"/>
              </a:rPr>
              <a:t> </a:t>
            </a:r>
            <a:endParaRPr lang="en-US" sz="1100" kern="1200" dirty="0" smtClean="0">
              <a:solidFill>
                <a:schemeClr val="tx1"/>
              </a:solidFill>
              <a:latin typeface="MetaNormalLF-Roman" pitchFamily="34" charset="0"/>
              <a:ea typeface="+mn-ea"/>
              <a:cs typeface="Arial" pitchFamily="34" charset="0"/>
            </a:endParaRPr>
          </a:p>
          <a:p>
            <a:r>
              <a:rPr lang="en-US" sz="1100" b="1" u="sng" kern="1200" dirty="0" smtClean="0">
                <a:solidFill>
                  <a:schemeClr val="tx1"/>
                </a:solidFill>
                <a:latin typeface="MetaNormalLF-Roman" pitchFamily="34" charset="0"/>
                <a:ea typeface="+mn-ea"/>
                <a:cs typeface="Arial" pitchFamily="34" charset="0"/>
              </a:rPr>
              <a:t>Our</a:t>
            </a:r>
            <a:r>
              <a:rPr lang="en-US" sz="1100" kern="1200" dirty="0" smtClean="0">
                <a:solidFill>
                  <a:schemeClr val="tx1"/>
                </a:solidFill>
                <a:latin typeface="MetaNormalLF-Roman" pitchFamily="34" charset="0"/>
                <a:ea typeface="+mn-ea"/>
                <a:cs typeface="Arial" pitchFamily="34" charset="0"/>
              </a:rPr>
              <a:t> industry has no such similar system for securing information....... </a:t>
            </a:r>
          </a:p>
          <a:p>
            <a:r>
              <a:rPr lang="en-US" sz="1100" kern="1200" dirty="0" smtClean="0">
                <a:solidFill>
                  <a:schemeClr val="tx1"/>
                </a:solidFill>
                <a:latin typeface="MetaNormalLF-Roman" pitchFamily="34" charset="0"/>
                <a:ea typeface="+mn-ea"/>
                <a:cs typeface="Arial" pitchFamily="34" charset="0"/>
              </a:rPr>
              <a:t> </a:t>
            </a:r>
          </a:p>
          <a:p>
            <a:endParaRPr lang="en-US" sz="1100" kern="1200" dirty="0" smtClean="0">
              <a:solidFill>
                <a:schemeClr val="tx1"/>
              </a:solidFill>
              <a:latin typeface="MetaNormalLF-Roman" pitchFamily="34" charset="0"/>
              <a:ea typeface="+mn-ea"/>
              <a:cs typeface="Arial" pitchFamily="34" charset="0"/>
            </a:endParaRPr>
          </a:p>
          <a:p>
            <a:r>
              <a:rPr lang="en-US" sz="1100" kern="1200" dirty="0" smtClean="0">
                <a:solidFill>
                  <a:schemeClr val="tx1"/>
                </a:solidFill>
                <a:latin typeface="MetaNormalLF-Roman" pitchFamily="34" charset="0"/>
                <a:ea typeface="+mn-ea"/>
                <a:cs typeface="Arial" pitchFamily="34" charset="0"/>
              </a:rPr>
              <a:t>A system that integrates </a:t>
            </a:r>
            <a:r>
              <a:rPr lang="en-US" sz="1100" b="1" u="sng" kern="1200" dirty="0" smtClean="0">
                <a:solidFill>
                  <a:schemeClr val="tx1"/>
                </a:solidFill>
                <a:latin typeface="MetaNormalLF-Roman" pitchFamily="34" charset="0"/>
                <a:ea typeface="+mn-ea"/>
                <a:cs typeface="Arial" pitchFamily="34" charset="0"/>
              </a:rPr>
              <a:t>people</a:t>
            </a:r>
            <a:r>
              <a:rPr lang="en-US" sz="1100" u="sng"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process</a:t>
            </a:r>
            <a:r>
              <a:rPr lang="en-US" sz="1100" kern="1200" dirty="0" smtClean="0">
                <a:solidFill>
                  <a:schemeClr val="tx1"/>
                </a:solidFill>
                <a:latin typeface="MetaNormalLF-Roman" pitchFamily="34" charset="0"/>
                <a:ea typeface="+mn-ea"/>
                <a:cs typeface="Arial" pitchFamily="34" charset="0"/>
              </a:rPr>
              <a:t> and </a:t>
            </a:r>
            <a:r>
              <a:rPr lang="en-US" sz="1100" b="1" u="sng" kern="1200" dirty="0" smtClean="0">
                <a:solidFill>
                  <a:schemeClr val="tx1"/>
                </a:solidFill>
                <a:latin typeface="MetaNormalLF-Roman" pitchFamily="34" charset="0"/>
                <a:ea typeface="+mn-ea"/>
                <a:cs typeface="Arial" pitchFamily="34" charset="0"/>
              </a:rPr>
              <a:t>individual security controls</a:t>
            </a:r>
            <a:r>
              <a:rPr lang="en-US" sz="1100" u="sng" kern="1200" dirty="0" smtClean="0">
                <a:solidFill>
                  <a:schemeClr val="tx1"/>
                </a:solidFill>
                <a:latin typeface="MetaNormalLF-Roman" pitchFamily="34" charset="0"/>
                <a:ea typeface="+mn-ea"/>
                <a:cs typeface="Arial" pitchFamily="34" charset="0"/>
              </a:rPr>
              <a:t>…</a:t>
            </a:r>
            <a:endParaRPr lang="en-US" sz="1100" kern="1200" dirty="0" smtClean="0">
              <a:solidFill>
                <a:schemeClr val="tx1"/>
              </a:solidFill>
              <a:latin typeface="MetaNormalLF-Roman" pitchFamily="34" charset="0"/>
              <a:ea typeface="+mn-ea"/>
              <a:cs typeface="Arial" pitchFamily="34" charset="0"/>
            </a:endParaRPr>
          </a:p>
          <a:p>
            <a:r>
              <a:rPr lang="en-US" sz="1100" u="none" strike="noStrike" kern="1200" dirty="0" smtClean="0">
                <a:solidFill>
                  <a:schemeClr val="tx1"/>
                </a:solidFill>
                <a:latin typeface="MetaNormalLF-Roman" pitchFamily="34" charset="0"/>
                <a:ea typeface="+mn-ea"/>
                <a:cs typeface="Arial" pitchFamily="34" charset="0"/>
              </a:rPr>
              <a:t> </a:t>
            </a:r>
            <a:endParaRPr lang="en-US" sz="1100" kern="1200" dirty="0" smtClean="0">
              <a:solidFill>
                <a:schemeClr val="tx1"/>
              </a:solidFill>
              <a:latin typeface="MetaNormalLF-Roman" pitchFamily="34" charset="0"/>
              <a:ea typeface="+mn-ea"/>
              <a:cs typeface="Arial" pitchFamily="34" charset="0"/>
            </a:endParaRPr>
          </a:p>
          <a:p>
            <a:r>
              <a:rPr lang="en-US" sz="1100" kern="1200" dirty="0" smtClean="0">
                <a:solidFill>
                  <a:schemeClr val="tx1"/>
                </a:solidFill>
                <a:latin typeface="MetaNormalLF-Roman" pitchFamily="34" charset="0"/>
                <a:ea typeface="+mn-ea"/>
                <a:cs typeface="Arial" pitchFamily="34" charset="0"/>
              </a:rPr>
              <a:t>...a system that can be managed with the same kind of</a:t>
            </a:r>
            <a:r>
              <a:rPr lang="en-US" sz="1100" u="sng"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correlated,</a:t>
            </a:r>
            <a:r>
              <a:rPr lang="en-US" sz="1100" b="1" kern="1200" dirty="0" smtClean="0">
                <a:solidFill>
                  <a:schemeClr val="tx1"/>
                </a:solidFill>
                <a:latin typeface="MetaNormalLF-Roman" pitchFamily="34" charset="0"/>
                <a:ea typeface="+mn-ea"/>
                <a:cs typeface="Arial" pitchFamily="34" charset="0"/>
              </a:rPr>
              <a:t> </a:t>
            </a:r>
            <a:r>
              <a:rPr lang="en-US" sz="1100" b="1" u="sng" kern="1200" dirty="0" smtClean="0">
                <a:solidFill>
                  <a:schemeClr val="tx1"/>
                </a:solidFill>
                <a:latin typeface="MetaNormalLF-Roman" pitchFamily="34" charset="0"/>
                <a:ea typeface="+mn-ea"/>
                <a:cs typeface="Arial" pitchFamily="34" charset="0"/>
              </a:rPr>
              <a:t>contextual</a:t>
            </a:r>
            <a:r>
              <a:rPr lang="en-US" sz="1100" kern="1200" dirty="0" smtClean="0">
                <a:solidFill>
                  <a:schemeClr val="tx1"/>
                </a:solidFill>
                <a:latin typeface="MetaNormalLF-Roman" pitchFamily="34" charset="0"/>
                <a:ea typeface="+mn-ea"/>
                <a:cs typeface="Arial" pitchFamily="34" charset="0"/>
              </a:rPr>
              <a:t> and </a:t>
            </a:r>
            <a:r>
              <a:rPr lang="en-US" sz="1100" b="1" u="sng" kern="1200" dirty="0" smtClean="0">
                <a:solidFill>
                  <a:schemeClr val="tx1"/>
                </a:solidFill>
                <a:latin typeface="MetaNormalLF-Roman" pitchFamily="34" charset="0"/>
                <a:ea typeface="+mn-ea"/>
                <a:cs typeface="Arial" pitchFamily="34" charset="0"/>
              </a:rPr>
              <a:t>comprehensive</a:t>
            </a:r>
            <a:r>
              <a:rPr lang="en-US" sz="1100" b="1" kern="1200" dirty="0" smtClean="0">
                <a:solidFill>
                  <a:schemeClr val="tx1"/>
                </a:solidFill>
                <a:latin typeface="MetaNormalLF-Roman" pitchFamily="34" charset="0"/>
                <a:ea typeface="+mn-ea"/>
                <a:cs typeface="Arial" pitchFamily="34" charset="0"/>
              </a:rPr>
              <a:t> </a:t>
            </a:r>
            <a:r>
              <a:rPr lang="en-US" sz="1100" kern="1200" dirty="0" smtClean="0">
                <a:solidFill>
                  <a:schemeClr val="tx1"/>
                </a:solidFill>
                <a:latin typeface="MetaNormalLF-Roman" pitchFamily="34" charset="0"/>
                <a:ea typeface="+mn-ea"/>
                <a:cs typeface="Arial" pitchFamily="34" charset="0"/>
              </a:rPr>
              <a:t>view used to guarantee the safety of our airways. </a:t>
            </a:r>
          </a:p>
          <a:p>
            <a:r>
              <a:rPr lang="en-US" sz="1100" kern="1200" dirty="0" smtClean="0">
                <a:solidFill>
                  <a:schemeClr val="tx1"/>
                </a:solidFill>
                <a:latin typeface="MetaNormalLF-Roman" pitchFamily="34" charset="0"/>
                <a:ea typeface="+mn-ea"/>
                <a:cs typeface="Arial" pitchFamily="34" charset="0"/>
              </a:rPr>
              <a:t> </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None/>
            </a:pPr>
            <a:r>
              <a:rPr lang="en-US" dirty="0" smtClean="0"/>
              <a:t>So what</a:t>
            </a:r>
            <a:r>
              <a:rPr lang="en-US" baseline="0" dirty="0" smtClean="0"/>
              <a:t> do companies need to cope with advanced threats? </a:t>
            </a:r>
          </a:p>
          <a:p>
            <a:pPr marL="171450" indent="-171450">
              <a:buFont typeface="Arial" pitchFamily="34" charset="0"/>
              <a:buNone/>
            </a:pPr>
            <a:endParaRPr lang="en-US" baseline="0" dirty="0" smtClean="0"/>
          </a:p>
          <a:p>
            <a:pPr marL="171450" indent="-171450">
              <a:buFont typeface="Arial" pitchFamily="34" charset="0"/>
              <a:buNone/>
            </a:pPr>
            <a:r>
              <a:rPr lang="en-US" baseline="0" dirty="0" smtClean="0"/>
              <a:t>Well, first our customers are telling us they need comprehensive visibility – they need to capture and view everything that’s happening in their infrastructure. With advanced threats its difficult to tell ahead of time what they’re going to do, so in an ideal world they’d be able to see everything.</a:t>
            </a:r>
          </a:p>
          <a:p>
            <a:pPr marL="171450" indent="-171450">
              <a:buFont typeface="Arial" pitchFamily="34" charset="0"/>
              <a:buNone/>
            </a:pPr>
            <a:endParaRPr lang="en-US" sz="1100" baseline="0" dirty="0" smtClean="0">
              <a:solidFill>
                <a:schemeClr val="bg2"/>
              </a:solidFill>
            </a:endParaRPr>
          </a:p>
          <a:p>
            <a:pPr marL="171450" indent="-171450">
              <a:buFont typeface="Arial" pitchFamily="34" charset="0"/>
              <a:buNone/>
            </a:pPr>
            <a:r>
              <a:rPr lang="en-US" sz="1100" baseline="0" dirty="0" smtClean="0">
                <a:solidFill>
                  <a:schemeClr val="bg2"/>
                </a:solidFill>
              </a:rPr>
              <a:t>They’re telling us they need agile analytics. They need the capability to take a look at all this data – and its likely going to be a pretty large set of data - and with the minimum of manual amount of effort, analyze potential threats for their potential impact on the business, and do a more detailed investigation on those threats that pose the biggest problem to the business.</a:t>
            </a:r>
          </a:p>
          <a:p>
            <a:pPr marL="171450" indent="-171450">
              <a:buFont typeface="Arial" pitchFamily="34" charset="0"/>
              <a:buNone/>
            </a:pPr>
            <a:endParaRPr lang="en-US" sz="1100" baseline="0" dirty="0" smtClean="0">
              <a:solidFill>
                <a:schemeClr val="bg2"/>
              </a:solidFill>
            </a:endParaRPr>
          </a:p>
          <a:p>
            <a:pPr marL="171450" indent="-171450">
              <a:buFont typeface="Arial" pitchFamily="34" charset="0"/>
              <a:buNone/>
            </a:pPr>
            <a:r>
              <a:rPr lang="en-US" sz="1100" dirty="0" smtClean="0">
                <a:solidFill>
                  <a:schemeClr val="bg2"/>
                </a:solidFill>
              </a:rPr>
              <a:t>Customers</a:t>
            </a:r>
            <a:r>
              <a:rPr lang="en-US" sz="1100" baseline="0" dirty="0" smtClean="0">
                <a:solidFill>
                  <a:schemeClr val="bg2"/>
                </a:solidFill>
              </a:rPr>
              <a:t> are also telling us they need actionable intelligence  - it’s great that we collect all this data and give them the tools to analyze it, but they really need to know what to look in this data for, they need to know how what current threats look like based upon the latest attacker activity, and what are the types of incidents they’ll need to follow up on.</a:t>
            </a:r>
            <a:endParaRPr lang="en-US" sz="1100" dirty="0" smtClean="0">
              <a:solidFill>
                <a:schemeClr val="bg2"/>
              </a:solidFill>
            </a:endParaRPr>
          </a:p>
          <a:p>
            <a:pPr marL="171450" lvl="0" indent="-171450">
              <a:buFont typeface="Arial" pitchFamily="34" charset="0"/>
              <a:buChar char="•"/>
            </a:pPr>
            <a:endParaRPr lang="en-US" sz="1100" dirty="0" smtClean="0">
              <a:solidFill>
                <a:schemeClr val="bg2"/>
              </a:solidFill>
            </a:endParaRPr>
          </a:p>
          <a:p>
            <a:pPr marL="0" lvl="0" indent="0">
              <a:buFont typeface="Arial" pitchFamily="34" charset="0"/>
              <a:buNone/>
            </a:pPr>
            <a:r>
              <a:rPr lang="en-US" sz="1100" dirty="0" smtClean="0">
                <a:solidFill>
                  <a:schemeClr val="bg2"/>
                </a:solidFill>
              </a:rPr>
              <a:t>Finally, customers are telling us that responding</a:t>
            </a:r>
            <a:r>
              <a:rPr lang="en-US" sz="1100" baseline="0" dirty="0" smtClean="0">
                <a:solidFill>
                  <a:schemeClr val="bg2"/>
                </a:solidFill>
              </a:rPr>
              <a:t> to an incident can be a complex affair, involving stakeholders across IT and and the business, and they need a a way to prioritize and track all the activities they’ll need to perform in order to respond quickly to an incident and minimize its impact on the business</a:t>
            </a:r>
            <a:endParaRPr lang="en-US" sz="1100" dirty="0" smtClean="0">
              <a:solidFill>
                <a:schemeClr val="bg2"/>
              </a:solidFill>
            </a:endParaRPr>
          </a:p>
          <a:p>
            <a:endParaRPr lang="en-US" dirty="0"/>
          </a:p>
        </p:txBody>
      </p:sp>
      <p:sp>
        <p:nvSpPr>
          <p:cNvPr id="4" name="Slide Number Placeholder 3"/>
          <p:cNvSpPr>
            <a:spLocks noGrp="1"/>
          </p:cNvSpPr>
          <p:nvPr>
            <p:ph type="sldNum" sz="quarter" idx="10"/>
          </p:nvPr>
        </p:nvSpPr>
        <p:spPr>
          <a:xfrm>
            <a:off x="3927775" y="8757590"/>
            <a:ext cx="3004820" cy="461010"/>
          </a:xfrm>
          <a:prstGeom prst="rect">
            <a:avLst/>
          </a:prstGeom>
        </p:spPr>
        <p:txBody>
          <a:bodyPr lIns="92309" tIns="46154" rIns="92309" bIns="46154"/>
          <a:lstStyle/>
          <a:p>
            <a:pPr>
              <a:defRPr/>
            </a:pPr>
            <a:fld id="{F49C168C-265D-4B6A-B00A-833C07C674F6}" type="slidenum">
              <a:rPr lang="en-US" smtClean="0"/>
              <a:pPr>
                <a:defRPr/>
              </a:pPr>
              <a:t>10</a:t>
            </a:fld>
            <a:endParaRPr lang="en-US"/>
          </a:p>
        </p:txBody>
      </p:sp>
    </p:spTree>
    <p:extLst>
      <p:ext uri="{BB962C8B-B14F-4D97-AF65-F5344CB8AC3E}">
        <p14:creationId xmlns="" xmlns:p14="http://schemas.microsoft.com/office/powerpoint/2010/main" val="84264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49"/>
            <a:ext cx="6048376" cy="1485901"/>
          </a:xfrm>
          <a:prstGeom prst="rect">
            <a:avLst/>
          </a:prstGeom>
        </p:spPr>
        <p:txBody>
          <a:bodyPr lIns="0" tIns="0" rIns="0" bIns="0" anchor="b" anchorCtr="0">
            <a:normAutofit/>
          </a:bodyPr>
          <a:lstStyle>
            <a:lvl1pPr>
              <a:defRPr sz="4400">
                <a:solidFill>
                  <a:schemeClr val="tx1"/>
                </a:solidFill>
                <a:latin typeface="MetaNormalLF-Roman"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728913" y="3025775"/>
            <a:ext cx="6048375" cy="838200"/>
          </a:xfrm>
          <a:prstGeom prst="rect">
            <a:avLst/>
          </a:prstGeom>
        </p:spPr>
        <p:txBody>
          <a:bodyPr lIns="0" tIns="0" rIns="0" bIns="0">
            <a:normAutofit/>
          </a:bodyPr>
          <a:lstStyle>
            <a:lvl1pPr marL="0" indent="0" algn="l">
              <a:spcBef>
                <a:spcPts val="0"/>
              </a:spcBef>
              <a:buNone/>
              <a:defRPr sz="2800">
                <a:solidFill>
                  <a:schemeClr val="accent1"/>
                </a:solidFill>
                <a:latin typeface="MetaNormalLF-Roma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wo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355725"/>
            <a:ext cx="4040188" cy="358775"/>
          </a:xfrm>
          <a:prstGeom prst="rect">
            <a:avLst/>
          </a:prstGeom>
        </p:spPr>
        <p:txBody>
          <a:bodyPr lIns="0" tIns="0" rIns="0" bIns="0" anchor="t" anchorCtr="0"/>
          <a:lstStyle>
            <a:lvl1pPr marL="0" indent="0">
              <a:lnSpc>
                <a:spcPts val="2400"/>
              </a:lnSpc>
              <a:spcBef>
                <a:spcPts val="0"/>
              </a:spcBef>
              <a:buNone/>
              <a:defRPr sz="2400" b="0">
                <a:solidFill>
                  <a:schemeClr val="tx1"/>
                </a:solidFill>
                <a:latin typeface="MetaMedium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6713" y="1758950"/>
            <a:ext cx="4040188" cy="4205288"/>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5513" y="1355725"/>
            <a:ext cx="4041775" cy="358775"/>
          </a:xfrm>
          <a:prstGeom prst="rect">
            <a:avLst/>
          </a:prstGeom>
        </p:spPr>
        <p:txBody>
          <a:bodyPr lIns="0" tIns="0" rIns="0" bIns="0" anchor="t" anchorCtr="0"/>
          <a:lstStyle>
            <a:lvl1pPr marL="0" indent="0">
              <a:lnSpc>
                <a:spcPts val="2400"/>
              </a:lnSpc>
              <a:spcBef>
                <a:spcPts val="0"/>
              </a:spcBef>
              <a:buNone/>
              <a:defRPr sz="2400" b="0">
                <a:solidFill>
                  <a:schemeClr val="tx1"/>
                </a:solidFill>
                <a:latin typeface="MetaMedium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35513" y="1758950"/>
            <a:ext cx="4041775" cy="4205288"/>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1"/>
            <a:ext cx="8410575" cy="403224"/>
          </a:xfrm>
          <a:prstGeom prst="rect">
            <a:avLst/>
          </a:prstGeom>
        </p:spPr>
        <p:txBody>
          <a:bodyPr lIns="0" tIns="0" rIns="0" bIns="0" anchor="t" anchorCtr="0"/>
          <a:lstStyle>
            <a:lvl1pPr marL="0" indent="0">
              <a:buNone/>
              <a:tabLst>
                <a:tab pos="800100" algn="l"/>
              </a:tabLst>
              <a:defRPr sz="2400" b="0">
                <a:solidFill>
                  <a:schemeClr val="accent1"/>
                </a:solidFill>
                <a:latin typeface="MetaNormal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3500"/>
            <a:ext cx="5486400" cy="566738"/>
          </a:xfrm>
          <a:prstGeom prst="rect">
            <a:avLst/>
          </a:prstGeom>
        </p:spPr>
        <p:txBody>
          <a:bodyPr anchor="t" anchorCtr="0"/>
          <a:lstStyle>
            <a:lvl1pPr algn="ctr">
              <a:defRPr sz="2800" b="0">
                <a:solidFill>
                  <a:schemeClr val="accent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4"/>
            <a:ext cx="5486400" cy="435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oter bar only">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3" name="TextBox 2"/>
          <p:cNvSpPr txBox="1"/>
          <p:nvPr/>
        </p:nvSpPr>
        <p:spPr>
          <a:xfrm>
            <a:off x="2628038" y="2460793"/>
            <a:ext cx="3887924" cy="1015663"/>
          </a:xfrm>
          <a:prstGeom prst="rect">
            <a:avLst/>
          </a:prstGeom>
          <a:noFill/>
        </p:spPr>
        <p:txBody>
          <a:bodyPr wrap="none" rtlCol="0">
            <a:spAutoFit/>
          </a:bodyPr>
          <a:lstStyle/>
          <a:p>
            <a:pPr algn="ctr"/>
            <a:r>
              <a:rPr lang="en-US" sz="6000" dirty="0" smtClean="0">
                <a:solidFill>
                  <a:schemeClr val="tx1"/>
                </a:solidFill>
              </a:rPr>
              <a:t>THANK YOU</a:t>
            </a:r>
            <a:endParaRPr lang="en-US" sz="6000" dirty="0">
              <a:solidFill>
                <a:schemeClr val="tx1"/>
              </a:solidFill>
            </a:endParaRPr>
          </a:p>
        </p:txBody>
      </p:sp>
      <p:sp>
        <p:nvSpPr>
          <p:cNvPr id="4" name="TextBox 3"/>
          <p:cNvSpPr txBox="1"/>
          <p:nvPr userDrawn="1"/>
        </p:nvSpPr>
        <p:spPr>
          <a:xfrm>
            <a:off x="2628038" y="2460793"/>
            <a:ext cx="3887924" cy="1015663"/>
          </a:xfrm>
          <a:prstGeom prst="rect">
            <a:avLst/>
          </a:prstGeom>
          <a:noFill/>
        </p:spPr>
        <p:txBody>
          <a:bodyPr wrap="none" rtlCol="0">
            <a:spAutoFit/>
          </a:bodyPr>
          <a:lstStyle/>
          <a:p>
            <a:pPr algn="ctr"/>
            <a:r>
              <a:rPr lang="en-US" sz="6000" dirty="0" smtClean="0">
                <a:solidFill>
                  <a:schemeClr val="tx1"/>
                </a:solidFill>
              </a:rPr>
              <a:t>THANK YOU</a:t>
            </a:r>
            <a:endParaRPr lang="en-US" sz="6000" dirty="0">
              <a:solidFill>
                <a:schemeClr val="tx1"/>
              </a:solidFill>
            </a:endParaRPr>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49"/>
            <a:ext cx="6048376" cy="1485901"/>
          </a:xfrm>
          <a:prstGeom prst="rect">
            <a:avLst/>
          </a:prstGeom>
        </p:spPr>
        <p:txBody>
          <a:bodyPr lIns="0" tIns="0" rIns="0" bIns="0" anchor="b" anchorCtr="0">
            <a:normAutofit/>
          </a:bodyPr>
          <a:lstStyle>
            <a:lvl1pPr>
              <a:defRPr sz="4400">
                <a:solidFill>
                  <a:schemeClr val="tx1"/>
                </a:solidFill>
                <a:latin typeface="MetaNormalLF-Roman"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728913" y="3025775"/>
            <a:ext cx="6048375" cy="838200"/>
          </a:xfrm>
          <a:prstGeom prst="rect">
            <a:avLst/>
          </a:prstGeom>
        </p:spPr>
        <p:txBody>
          <a:bodyPr lIns="0" tIns="0" rIns="0" bIns="0">
            <a:normAutofit/>
          </a:bodyPr>
          <a:lstStyle>
            <a:lvl1pPr marL="0" indent="0" algn="l">
              <a:spcBef>
                <a:spcPts val="0"/>
              </a:spcBef>
              <a:buNone/>
              <a:defRPr sz="2800">
                <a:solidFill>
                  <a:schemeClr val="accent1"/>
                </a:solidFill>
                <a:latin typeface="MetaNormalLF-Roma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descr="104284839-TRUST_brick.png"/>
          <p:cNvPicPr>
            <a:picLocks noChangeAspect="1"/>
          </p:cNvPicPr>
          <p:nvPr userDrawn="1"/>
        </p:nvPicPr>
        <p:blipFill>
          <a:blip r:embed="rId2" cstate="print"/>
          <a:stretch>
            <a:fillRect/>
          </a:stretch>
        </p:blipFill>
        <p:spPr>
          <a:xfrm>
            <a:off x="215591" y="1209146"/>
            <a:ext cx="2290647" cy="2589703"/>
          </a:xfrm>
          <a:prstGeom prst="rect">
            <a:avLst/>
          </a:prstGeom>
        </p:spPr>
      </p:pic>
    </p:spTree>
  </p:cSld>
  <p:clrMapOvr>
    <a:masterClrMapping/>
  </p:clrMapOvr>
  <p:transition>
    <p:fade/>
  </p:transition>
  <p:timing>
    <p:tnLst>
      <p:par>
        <p:cT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50"/>
            <a:ext cx="6048376" cy="1485900"/>
          </a:xfrm>
          <a:prstGeom prst="rect">
            <a:avLst/>
          </a:prstGeom>
        </p:spPr>
        <p:txBody>
          <a:bodyPr lIns="0" tIns="0" rIns="0" bIns="0" anchor="b" anchorCtr="0">
            <a:normAutofit/>
          </a:bodyPr>
          <a:lstStyle>
            <a:lvl1pPr algn="l" defTabSz="914400" rtl="0" eaLnBrk="1" latinLnBrk="0" hangingPunct="1">
              <a:spcBef>
                <a:spcPct val="0"/>
              </a:spcBef>
              <a:buNone/>
              <a:defRPr lang="en-US" sz="4400" kern="1200" dirty="0">
                <a:solidFill>
                  <a:schemeClr val="tx1"/>
                </a:solidFill>
                <a:latin typeface="MetaNormalLF-Roman" pitchFamily="34" charset="0"/>
                <a:ea typeface="+mj-ea"/>
                <a:cs typeface="+mj-cs"/>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with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50"/>
            <a:ext cx="6048376" cy="1485900"/>
          </a:xfrm>
          <a:prstGeom prst="rect">
            <a:avLst/>
          </a:prstGeom>
        </p:spPr>
        <p:txBody>
          <a:bodyPr lIns="0" tIns="0" rIns="0" bIns="0" anchor="b" anchorCtr="0">
            <a:normAutofit/>
          </a:bodyPr>
          <a:lstStyle>
            <a:lvl1pPr algn="l" defTabSz="914400" rtl="0" eaLnBrk="1" latinLnBrk="0" hangingPunct="1">
              <a:spcBef>
                <a:spcPct val="0"/>
              </a:spcBef>
              <a:buNone/>
              <a:defRPr lang="en-US" sz="4400" kern="1200" dirty="0">
                <a:solidFill>
                  <a:schemeClr val="tx1"/>
                </a:solidFill>
                <a:latin typeface="MetaNormalLF-Roman" pitchFamily="34" charset="0"/>
                <a:ea typeface="+mj-ea"/>
                <a:cs typeface="+mj-cs"/>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28913" y="3025775"/>
            <a:ext cx="6048375" cy="2803525"/>
          </a:xfrm>
          <a:prstGeom prst="rect">
            <a:avLst/>
          </a:prstGeom>
        </p:spPr>
        <p:txBody>
          <a:bodyPr lIns="0" tIns="0" rIns="0" bIns="0"/>
          <a:lstStyle>
            <a:lvl1pPr>
              <a:buClr>
                <a:schemeClr val="tx1"/>
              </a:buClr>
              <a:defRPr>
                <a:solidFill>
                  <a:schemeClr val="accent1"/>
                </a:solidFill>
              </a:defRPr>
            </a:lvl1pPr>
            <a:lvl2pPr>
              <a:buClr>
                <a:schemeClr val="tx1"/>
              </a:buClr>
              <a:defRPr sz="1800">
                <a:solidFill>
                  <a:schemeClr val="accent1"/>
                </a:solidFill>
              </a:defRPr>
            </a:lvl2pPr>
          </a:lstStyle>
          <a:p>
            <a:pPr lvl="0"/>
            <a:r>
              <a:rPr lang="en-US" smtClean="0"/>
              <a:t>Click to edit Master text styles</a:t>
            </a:r>
          </a:p>
          <a:p>
            <a:pPr lvl="1"/>
            <a:r>
              <a:rPr lang="en-US" smtClean="0"/>
              <a:t>Second level</a:t>
            </a: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712" y="203200"/>
            <a:ext cx="8410575" cy="920750"/>
          </a:xfrm>
          <a:prstGeom prst="rect">
            <a:avLst/>
          </a:prstGeom>
        </p:spPr>
        <p:txBody>
          <a:bodyPr lIns="0" tIns="0" rIns="0" bIns="0" anchor="b" anchorCtr="0"/>
          <a:lstStyle>
            <a:lvl1pPr>
              <a:lnSpc>
                <a:spcPts val="3600"/>
              </a:lnSpc>
              <a:defRPr sz="3600">
                <a:solidFill>
                  <a:schemeClr val="tx1"/>
                </a:solidFill>
                <a:latin typeface="MetaNormalLF-Roman"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366713" y="1355725"/>
            <a:ext cx="8410575" cy="4587875"/>
          </a:xfrm>
          <a:prstGeom prst="rect">
            <a:avLst/>
          </a:prstGeom>
        </p:spPr>
        <p:txBody>
          <a:bodyPr lIns="0" tIns="0" rIns="0" bIns="0">
            <a:normAutofit/>
          </a:bodyPr>
          <a:lstStyle>
            <a:lvl1pPr>
              <a:spcBef>
                <a:spcPts val="1200"/>
              </a:spcBef>
              <a:buClr>
                <a:schemeClr val="tx1"/>
              </a:buClr>
              <a:defRPr>
                <a:solidFill>
                  <a:schemeClr val="accent1"/>
                </a:solidFill>
              </a:defRPr>
            </a:lvl1pPr>
            <a:lvl2pPr>
              <a:spcBef>
                <a:spcPts val="300"/>
              </a:spcBef>
              <a:buClr>
                <a:schemeClr val="tx1"/>
              </a:buClr>
              <a:defRPr>
                <a:solidFill>
                  <a:schemeClr val="accent1"/>
                </a:solidFill>
              </a:defRPr>
            </a:lvl2pPr>
            <a:lvl3pPr>
              <a:spcBef>
                <a:spcPts val="300"/>
              </a:spcBef>
              <a:buClr>
                <a:schemeClr val="tx1"/>
              </a:buClr>
              <a:defRPr>
                <a:solidFill>
                  <a:schemeClr val="accent1"/>
                </a:solidFill>
              </a:defRPr>
            </a:lvl3pPr>
            <a:lvl4pPr>
              <a:spcBef>
                <a:spcPts val="300"/>
              </a:spcBef>
              <a:buClr>
                <a:schemeClr val="tx1"/>
              </a:buClr>
              <a:buFont typeface="Wingdings" pitchFamily="2" charset="2"/>
              <a:buChar char="§"/>
              <a:defRPr>
                <a:solidFill>
                  <a:schemeClr val="accent1"/>
                </a:solidFill>
              </a:defRPr>
            </a:lvl4pPr>
            <a:lvl5pPr>
              <a:spcBef>
                <a:spcPts val="300"/>
              </a:spcBef>
              <a:buClr>
                <a:schemeClr val="tx1"/>
              </a:buClr>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50"/>
            <a:ext cx="6048376" cy="1485900"/>
          </a:xfrm>
          <a:prstGeom prst="rect">
            <a:avLst/>
          </a:prstGeom>
        </p:spPr>
        <p:txBody>
          <a:bodyPr lIns="0" tIns="0" rIns="0" bIns="0" anchor="b" anchorCtr="0">
            <a:normAutofit/>
          </a:bodyPr>
          <a:lstStyle>
            <a:lvl1pPr algn="l" defTabSz="914400" rtl="0" eaLnBrk="1" latinLnBrk="0" hangingPunct="1">
              <a:spcBef>
                <a:spcPct val="0"/>
              </a:spcBef>
              <a:buNone/>
              <a:defRPr lang="en-US" sz="4400" kern="1200" dirty="0">
                <a:solidFill>
                  <a:schemeClr val="tx1"/>
                </a:solidFill>
                <a:latin typeface="MetaNormalLF-Roman" pitchFamily="34" charset="0"/>
                <a:ea typeface="+mj-ea"/>
                <a:cs typeface="+mj-cs"/>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66713" y="1355725"/>
            <a:ext cx="8410575" cy="4587875"/>
          </a:xfrm>
          <a:prstGeom prst="rect">
            <a:avLst/>
          </a:prstGeom>
        </p:spPr>
        <p:txBody>
          <a:bodyPr lIns="0" tIns="0" rIns="0" bIns="0"/>
          <a:lstStyle>
            <a:lvl1pPr marL="0" indent="0">
              <a:spcBef>
                <a:spcPts val="1200"/>
              </a:spcBef>
              <a:buClr>
                <a:schemeClr val="tx2"/>
              </a:buClr>
              <a:buFont typeface="+mj-lt"/>
              <a:buNone/>
              <a:defRPr sz="4000">
                <a:solidFill>
                  <a:schemeClr val="tx1"/>
                </a:solidFill>
              </a:defRPr>
            </a:lvl1pPr>
            <a:lvl2pPr marL="457200" indent="0" algn="r">
              <a:spcBef>
                <a:spcPts val="600"/>
              </a:spcBef>
              <a:buClr>
                <a:schemeClr val="tx2"/>
              </a:buClr>
              <a:buNone/>
              <a:defRPr>
                <a:solidFill>
                  <a:schemeClr val="accent1"/>
                </a:solidFill>
              </a:defRPr>
            </a:lvl2pPr>
            <a:lvl3pPr>
              <a:spcBef>
                <a:spcPts val="600"/>
              </a:spcBef>
              <a:buClr>
                <a:schemeClr val="tx2"/>
              </a:buClr>
              <a:defRPr>
                <a:solidFill>
                  <a:schemeClr val="bg2"/>
                </a:solidFill>
              </a:defRPr>
            </a:lvl3pPr>
            <a:lvl4pPr>
              <a:spcBef>
                <a:spcPts val="600"/>
              </a:spcBef>
              <a:buClr>
                <a:schemeClr val="tx2"/>
              </a:buClr>
              <a:buFont typeface="Wingdings" pitchFamily="2" charset="2"/>
              <a:buChar char="§"/>
              <a:defRPr>
                <a:solidFill>
                  <a:schemeClr val="bg2"/>
                </a:solidFill>
              </a:defRPr>
            </a:lvl4pPr>
            <a:lvl5pPr>
              <a:spcBef>
                <a:spcPts val="600"/>
              </a:spcBef>
              <a:buClr>
                <a:schemeClr val="tx2"/>
              </a:buClr>
              <a:defRPr sz="1600">
                <a:solidFill>
                  <a:schemeClr val="bg2"/>
                </a:solidFill>
              </a:defRPr>
            </a:lvl5pPr>
          </a:lstStyle>
          <a:p>
            <a:pPr lvl="0"/>
            <a:r>
              <a:rPr lang="en-US" smtClean="0"/>
              <a:t>Click to edit Master text styles</a:t>
            </a:r>
          </a:p>
          <a:p>
            <a:pPr lvl="1"/>
            <a:r>
              <a:rPr lang="en-US" smtClean="0"/>
              <a:t>Second level</a:t>
            </a:r>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1"/>
            <a:ext cx="8410575" cy="403224"/>
          </a:xfrm>
          <a:prstGeom prst="rect">
            <a:avLst/>
          </a:prstGeom>
        </p:spPr>
        <p:txBody>
          <a:bodyPr lIns="0" tIns="0" rIns="0" bIns="0" anchor="t" anchorCtr="0"/>
          <a:lstStyle>
            <a:lvl1pPr marL="0" indent="0">
              <a:buNone/>
              <a:tabLst>
                <a:tab pos="800100" algn="l"/>
              </a:tabLst>
              <a:defRPr sz="2400" b="0">
                <a:solidFill>
                  <a:schemeClr val="accent1"/>
                </a:solidFill>
                <a:latin typeface="MetaNormal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6712" y="1758950"/>
            <a:ext cx="8410575" cy="4183063"/>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Content, graphic area on left">
    <p:spTree>
      <p:nvGrpSpPr>
        <p:cNvPr id="1" name=""/>
        <p:cNvGrpSpPr/>
        <p:nvPr/>
      </p:nvGrpSpPr>
      <p:grpSpPr>
        <a:xfrm>
          <a:off x="0" y="0"/>
          <a:ext cx="0" cy="0"/>
          <a:chOff x="0" y="0"/>
          <a:chExt cx="0" cy="0"/>
        </a:xfrm>
      </p:grpSpPr>
      <p:sp>
        <p:nvSpPr>
          <p:cNvPr id="2" name="Title 1"/>
          <p:cNvSpPr>
            <a:spLocks noGrp="1"/>
          </p:cNvSpPr>
          <p:nvPr>
            <p:ph type="title"/>
          </p:nvPr>
        </p:nvSpPr>
        <p:spPr>
          <a:xfrm>
            <a:off x="366712"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28913" y="1355725"/>
            <a:ext cx="6048375" cy="4587875"/>
          </a:xfrm>
          <a:prstGeom prst="rect">
            <a:avLst/>
          </a:prstGeom>
        </p:spPr>
        <p:txBody>
          <a:bodyPr lIns="0" tIns="0" rIns="0" bIns="0">
            <a:normAutofit/>
          </a:bodyPr>
          <a:lstStyle>
            <a:lvl1pPr>
              <a:spcBef>
                <a:spcPts val="1200"/>
              </a:spcBef>
              <a:buClr>
                <a:schemeClr val="tx1"/>
              </a:buClr>
              <a:defRPr>
                <a:solidFill>
                  <a:schemeClr val="accent1"/>
                </a:solidFill>
              </a:defRPr>
            </a:lvl1pPr>
            <a:lvl2pPr>
              <a:spcBef>
                <a:spcPts val="600"/>
              </a:spcBef>
              <a:buClr>
                <a:schemeClr val="tx1"/>
              </a:buClr>
              <a:defRPr>
                <a:solidFill>
                  <a:schemeClr val="accent1"/>
                </a:solidFill>
              </a:defRPr>
            </a:lvl2pPr>
            <a:lvl3pPr>
              <a:spcBef>
                <a:spcPts val="600"/>
              </a:spcBef>
              <a:buClr>
                <a:schemeClr val="tx1"/>
              </a:buClr>
              <a:defRPr>
                <a:solidFill>
                  <a:schemeClr val="accent1"/>
                </a:solidFill>
              </a:defRPr>
            </a:lvl3pPr>
            <a:lvl4pPr>
              <a:spcBef>
                <a:spcPts val="600"/>
              </a:spcBef>
              <a:buClr>
                <a:schemeClr val="tx1"/>
              </a:buClr>
              <a:buFont typeface="Wingdings" pitchFamily="2" charset="2"/>
              <a:buChar char="§"/>
              <a:defRPr>
                <a:solidFill>
                  <a:schemeClr val="accent1"/>
                </a:solidFill>
              </a:defRPr>
            </a:lvl4pPr>
            <a:lvl5pPr>
              <a:spcBef>
                <a:spcPts val="600"/>
              </a:spcBef>
              <a:buClr>
                <a:schemeClr val="tx1"/>
              </a:buClr>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2"/>
          <p:cNvSpPr>
            <a:spLocks noGrp="1"/>
          </p:cNvSpPr>
          <p:nvPr>
            <p:ph type="pic" idx="1"/>
          </p:nvPr>
        </p:nvSpPr>
        <p:spPr>
          <a:xfrm>
            <a:off x="366713" y="1355725"/>
            <a:ext cx="2073275" cy="4587875"/>
          </a:xfrm>
          <a:prstGeom prst="rect">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and Content with graphic area at left">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0"/>
            <a:ext cx="8410575" cy="403225"/>
          </a:xfrm>
          <a:prstGeom prst="rect">
            <a:avLst/>
          </a:prstGeom>
        </p:spPr>
        <p:txBody>
          <a:bodyPr lIns="0" tIns="0" rIns="0" bIns="0" anchor="t" anchorCtr="0"/>
          <a:lstStyle>
            <a:lvl1pPr marL="0" indent="0">
              <a:buNone/>
              <a:tabLst>
                <a:tab pos="800100" algn="l"/>
              </a:tabLst>
              <a:defRPr lang="en-US" sz="2400" b="0" kern="1200" smtClean="0">
                <a:solidFill>
                  <a:schemeClr val="accent1"/>
                </a:solidFill>
                <a:latin typeface="MetaNormalLF-Roman"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rgbClr val="2C95DD"/>
              </a:buClr>
              <a:buFont typeface="Arial" pitchFamily="34" charset="0"/>
              <a:buNone/>
              <a:tabLst>
                <a:tab pos="800100" algn="l"/>
              </a:tabLst>
            </a:pPr>
            <a:r>
              <a:rPr lang="en-US" smtClean="0"/>
              <a:t>Click to edit Master text styles</a:t>
            </a:r>
          </a:p>
        </p:txBody>
      </p:sp>
      <p:sp>
        <p:nvSpPr>
          <p:cNvPr id="4" name="Content Placeholder 3"/>
          <p:cNvSpPr>
            <a:spLocks noGrp="1"/>
          </p:cNvSpPr>
          <p:nvPr>
            <p:ph sz="half" idx="2"/>
          </p:nvPr>
        </p:nvSpPr>
        <p:spPr>
          <a:xfrm>
            <a:off x="2728913" y="1758950"/>
            <a:ext cx="6048374" cy="4194175"/>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2"/>
          <p:cNvSpPr>
            <a:spLocks noGrp="1"/>
          </p:cNvSpPr>
          <p:nvPr>
            <p:ph type="pic" idx="10"/>
          </p:nvPr>
        </p:nvSpPr>
        <p:spPr>
          <a:xfrm>
            <a:off x="366713" y="1771650"/>
            <a:ext cx="2073275" cy="4171950"/>
          </a:xfrm>
          <a:prstGeom prst="rect">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1"/>
            <a:ext cx="8410575" cy="403224"/>
          </a:xfrm>
          <a:prstGeom prst="rect">
            <a:avLst/>
          </a:prstGeom>
        </p:spPr>
        <p:txBody>
          <a:bodyPr lIns="0" tIns="0" rIns="0" bIns="0" anchor="t" anchorCtr="0"/>
          <a:lstStyle>
            <a:lvl1pPr marL="0" indent="0">
              <a:buNone/>
              <a:tabLst>
                <a:tab pos="800100" algn="l"/>
              </a:tabLst>
              <a:defRPr sz="2400" b="0">
                <a:solidFill>
                  <a:schemeClr val="accent1"/>
                </a:solidFill>
                <a:latin typeface="MetaNormal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3500"/>
            <a:ext cx="5486400" cy="566738"/>
          </a:xfrm>
          <a:prstGeom prst="rect">
            <a:avLst/>
          </a:prstGeom>
        </p:spPr>
        <p:txBody>
          <a:bodyPr anchor="t" anchorCtr="0"/>
          <a:lstStyle>
            <a:lvl1pPr algn="ctr">
              <a:defRPr sz="2800" b="0">
                <a:solidFill>
                  <a:schemeClr val="accent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4"/>
            <a:ext cx="5486400" cy="43592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ooter bar only">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Box 2"/>
          <p:cNvSpPr txBox="1"/>
          <p:nvPr userDrawn="1"/>
        </p:nvSpPr>
        <p:spPr>
          <a:xfrm>
            <a:off x="2628038" y="2460793"/>
            <a:ext cx="3887924" cy="1015663"/>
          </a:xfrm>
          <a:prstGeom prst="rect">
            <a:avLst/>
          </a:prstGeom>
          <a:noFill/>
        </p:spPr>
        <p:txBody>
          <a:bodyPr wrap="none" rtlCol="0">
            <a:spAutoFit/>
          </a:bodyPr>
          <a:lstStyle/>
          <a:p>
            <a:pPr algn="ctr"/>
            <a:r>
              <a:rPr lang="en-US" sz="6000" dirty="0" smtClean="0">
                <a:solidFill>
                  <a:schemeClr val="tx1"/>
                </a:solidFill>
              </a:rPr>
              <a:t>THANK YOU</a:t>
            </a:r>
            <a:endParaRPr lang="en-US" sz="6000" dirty="0">
              <a:solidFill>
                <a:schemeClr val="tx1"/>
              </a:solidFill>
            </a:endParaRPr>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SA footer">
    <p:spTree>
      <p:nvGrpSpPr>
        <p:cNvPr id="1" name=""/>
        <p:cNvGrpSpPr/>
        <p:nvPr/>
      </p:nvGrpSpPr>
      <p:grpSpPr>
        <a:xfrm>
          <a:off x="0" y="0"/>
          <a:ext cx="0" cy="0"/>
          <a:chOff x="0" y="0"/>
          <a:chExt cx="0" cy="0"/>
        </a:xfrm>
      </p:grpSpPr>
      <p:sp>
        <p:nvSpPr>
          <p:cNvPr id="3" name="Rectangle 2"/>
          <p:cNvSpPr/>
          <p:nvPr userDrawn="1"/>
        </p:nvSpPr>
        <p:spPr bwMode="gray">
          <a:xfrm>
            <a:off x="0" y="6172201"/>
            <a:ext cx="9144000" cy="514351"/>
          </a:xfrm>
          <a:prstGeom prst="rect">
            <a:avLst/>
          </a:prstGeom>
          <a:solidFill>
            <a:srgbClr val="949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Verdana" pitchFamily="34" charset="0"/>
            </a:endParaRPr>
          </a:p>
        </p:txBody>
      </p:sp>
      <p:sp>
        <p:nvSpPr>
          <p:cNvPr id="6" name="Title 1"/>
          <p:cNvSpPr>
            <a:spLocks noGrp="1"/>
          </p:cNvSpPr>
          <p:nvPr>
            <p:ph type="title"/>
          </p:nvPr>
        </p:nvSpPr>
        <p:spPr bwMode="gray">
          <a:xfrm>
            <a:off x="366714" y="203200"/>
            <a:ext cx="8410575" cy="920751"/>
          </a:xfrm>
          <a:prstGeom prst="rect">
            <a:avLst/>
          </a:prstGeom>
          <a:noFill/>
        </p:spPr>
        <p:txBody>
          <a:bodyPr lIns="0" tIns="0" rIns="0" bIns="0" anchor="b" anchorCtr="0"/>
          <a:lstStyle>
            <a:lvl1pPr algn="l" defTabSz="914400" rtl="0" eaLnBrk="1" latinLnBrk="0" hangingPunct="1">
              <a:lnSpc>
                <a:spcPts val="3600"/>
              </a:lnSpc>
              <a:spcBef>
                <a:spcPct val="0"/>
              </a:spcBef>
              <a:buNone/>
              <a:defRPr lang="en-US" sz="3600" kern="1200" dirty="0">
                <a:solidFill>
                  <a:schemeClr val="accent6"/>
                </a:solidFill>
                <a:latin typeface="Verdana" pitchFamily="34" charset="0"/>
                <a:ea typeface="+mj-ea"/>
                <a:cs typeface="+mj-cs"/>
              </a:defRPr>
            </a:lvl1pPr>
          </a:lstStyle>
          <a:p>
            <a:r>
              <a:rPr lang="en-US" smtClean="0"/>
              <a:t>Click to edit Master title style</a:t>
            </a:r>
            <a:endParaRPr lang="en-US" dirty="0"/>
          </a:p>
        </p:txBody>
      </p:sp>
      <p:pic>
        <p:nvPicPr>
          <p:cNvPr id="7" name="Picture 6" descr="EMC logo white-lg.png"/>
          <p:cNvPicPr>
            <a:picLocks noChangeAspect="1"/>
          </p:cNvPicPr>
          <p:nvPr userDrawn="1"/>
        </p:nvPicPr>
        <p:blipFill>
          <a:blip r:embed="rId2" cstate="screen"/>
          <a:srcRect/>
          <a:stretch>
            <a:fillRect/>
          </a:stretch>
        </p:blipFill>
        <p:spPr bwMode="gray">
          <a:xfrm>
            <a:off x="7848600" y="6280319"/>
            <a:ext cx="928688" cy="292447"/>
          </a:xfrm>
          <a:prstGeom prst="rect">
            <a:avLst/>
          </a:prstGeom>
        </p:spPr>
      </p:pic>
      <p:pic>
        <p:nvPicPr>
          <p:cNvPr id="8" name="Picture 7" descr="RSA_Division_EMC_logo.png"/>
          <p:cNvPicPr>
            <a:picLocks noChangeAspect="1"/>
          </p:cNvPicPr>
          <p:nvPr userDrawn="1"/>
        </p:nvPicPr>
        <p:blipFill>
          <a:blip r:embed="rId3" cstate="screen"/>
          <a:srcRect/>
          <a:stretch>
            <a:fillRect/>
          </a:stretch>
        </p:blipFill>
        <p:spPr bwMode="gray">
          <a:xfrm>
            <a:off x="366712" y="6261113"/>
            <a:ext cx="731520" cy="336524"/>
          </a:xfrm>
          <a:prstGeom prst="rect">
            <a:avLst/>
          </a:prstGeom>
        </p:spPr>
      </p:pic>
    </p:spTree>
    <p:extLst>
      <p:ext uri="{BB962C8B-B14F-4D97-AF65-F5344CB8AC3E}">
        <p14:creationId xmlns="" xmlns:p14="http://schemas.microsoft.com/office/powerpoint/2010/main" val="36166691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728913" y="1200150"/>
            <a:ext cx="6048376" cy="1485900"/>
          </a:xfrm>
          <a:prstGeom prst="rect">
            <a:avLst/>
          </a:prstGeom>
          <a:noFill/>
        </p:spPr>
        <p:txBody>
          <a:bodyPr lIns="0" tIns="0" rIns="0" bIns="0" anchor="b" anchorCtr="0">
            <a:noAutofit/>
          </a:bodyPr>
          <a:lstStyle>
            <a:lvl1pPr algn="l" defTabSz="914400" rtl="0" eaLnBrk="1" latinLnBrk="0" hangingPunct="1">
              <a:spcBef>
                <a:spcPct val="0"/>
              </a:spcBef>
              <a:buNone/>
              <a:defRPr lang="en-US" sz="4400" kern="1200" dirty="0">
                <a:solidFill>
                  <a:schemeClr val="tx2"/>
                </a:solidFill>
                <a:latin typeface="MetaNormalLF-Roman" pitchFamily="34" charset="0"/>
                <a:ea typeface="+mj-ea"/>
                <a:cs typeface="+mj-cs"/>
              </a:defRPr>
            </a:lvl1pPr>
          </a:lstStyle>
          <a:p>
            <a:r>
              <a:rPr lang="en-US" dirty="0" smtClean="0"/>
              <a:t>Click To Edit Master Title Style</a:t>
            </a:r>
            <a:endParaRPr lang="en-US" dirty="0"/>
          </a:p>
        </p:txBody>
      </p:sp>
      <p:sp>
        <p:nvSpPr>
          <p:cNvPr id="4" name="Picture Placeholder 2"/>
          <p:cNvSpPr>
            <a:spLocks noGrp="1"/>
          </p:cNvSpPr>
          <p:nvPr>
            <p:ph type="pic" idx="1"/>
          </p:nvPr>
        </p:nvSpPr>
        <p:spPr bwMode="gray">
          <a:xfrm>
            <a:off x="366713" y="1355725"/>
            <a:ext cx="2073275" cy="1323975"/>
          </a:xfrm>
          <a:prstGeom prst="rect">
            <a:avLst/>
          </a:prstGeom>
          <a:no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with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8913" y="1200150"/>
            <a:ext cx="6048376" cy="1485900"/>
          </a:xfrm>
          <a:prstGeom prst="rect">
            <a:avLst/>
          </a:prstGeom>
        </p:spPr>
        <p:txBody>
          <a:bodyPr lIns="0" tIns="0" rIns="0" bIns="0" anchor="b" anchorCtr="0">
            <a:normAutofit/>
          </a:bodyPr>
          <a:lstStyle>
            <a:lvl1pPr algn="l" defTabSz="914400" rtl="0" eaLnBrk="1" latinLnBrk="0" hangingPunct="1">
              <a:spcBef>
                <a:spcPct val="0"/>
              </a:spcBef>
              <a:buNone/>
              <a:defRPr lang="en-US" sz="4400" kern="1200" dirty="0">
                <a:solidFill>
                  <a:schemeClr val="tx1"/>
                </a:solidFill>
                <a:latin typeface="MetaNormalLF-Roman" pitchFamily="34" charset="0"/>
                <a:ea typeface="+mj-ea"/>
                <a:cs typeface="+mj-cs"/>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28913" y="3025775"/>
            <a:ext cx="6048375" cy="2803525"/>
          </a:xfrm>
          <a:prstGeom prst="rect">
            <a:avLst/>
          </a:prstGeom>
        </p:spPr>
        <p:txBody>
          <a:bodyPr lIns="0" tIns="0" rIns="0" bIns="0"/>
          <a:lstStyle>
            <a:lvl1pPr>
              <a:buClr>
                <a:schemeClr val="tx1"/>
              </a:buClr>
              <a:defRPr>
                <a:solidFill>
                  <a:schemeClr val="accent1"/>
                </a:solidFill>
              </a:defRPr>
            </a:lvl1pPr>
            <a:lvl2pPr>
              <a:buClr>
                <a:schemeClr val="tx1"/>
              </a:buClr>
              <a:defRPr sz="1800">
                <a:solidFill>
                  <a:schemeClr val="accent1"/>
                </a:solidFill>
              </a:defRPr>
            </a:lvl2pPr>
          </a:lstStyle>
          <a:p>
            <a:pPr lvl="0"/>
            <a:r>
              <a:rPr lang="en-US" smtClean="0"/>
              <a:t>Click to edit Master text styles</a:t>
            </a:r>
          </a:p>
          <a:p>
            <a:pPr lvl="1"/>
            <a:r>
              <a:rPr lang="en-US" smtClean="0"/>
              <a:t>Second level</a:t>
            </a: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728913" y="1200150"/>
            <a:ext cx="6048376" cy="1485900"/>
          </a:xfrm>
          <a:prstGeom prst="rect">
            <a:avLst/>
          </a:prstGeom>
          <a:noFill/>
        </p:spPr>
        <p:txBody>
          <a:bodyPr lIns="0" tIns="0" rIns="0" bIns="0" anchor="b" anchorCtr="0">
            <a:noAutofit/>
          </a:bodyPr>
          <a:lstStyle>
            <a:lvl1pPr algn="l" defTabSz="914400" rtl="0" eaLnBrk="1" latinLnBrk="0" hangingPunct="1">
              <a:spcBef>
                <a:spcPct val="0"/>
              </a:spcBef>
              <a:buNone/>
              <a:defRPr lang="en-US" sz="4400" kern="1200" dirty="0">
                <a:solidFill>
                  <a:schemeClr val="tx2"/>
                </a:solidFill>
                <a:latin typeface="MetaNormalLF-Roman" pitchFamily="34" charset="0"/>
                <a:ea typeface="+mj-ea"/>
                <a:cs typeface="+mj-cs"/>
              </a:defRPr>
            </a:lvl1pPr>
          </a:lstStyle>
          <a:p>
            <a:r>
              <a:rPr lang="en-US" dirty="0" smtClean="0"/>
              <a:t>Click To Edit Master Title Style</a:t>
            </a:r>
            <a:endParaRPr lang="en-US" dirty="0"/>
          </a:p>
        </p:txBody>
      </p:sp>
      <p:sp>
        <p:nvSpPr>
          <p:cNvPr id="4" name="Picture Placeholder 2"/>
          <p:cNvSpPr>
            <a:spLocks noGrp="1"/>
          </p:cNvSpPr>
          <p:nvPr>
            <p:ph type="pic" idx="1"/>
          </p:nvPr>
        </p:nvSpPr>
        <p:spPr bwMode="gray">
          <a:xfrm>
            <a:off x="366713" y="1355725"/>
            <a:ext cx="2073275" cy="1323975"/>
          </a:xfrm>
          <a:prstGeom prst="rect">
            <a:avLst/>
          </a:prstGeom>
          <a:no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hank You">
    <p:bg>
      <p:bgRef idx="1001">
        <a:schemeClr val="bg1"/>
      </p:bgRef>
    </p:bg>
    <p:spTree>
      <p:nvGrpSpPr>
        <p:cNvPr id="1" name=""/>
        <p:cNvGrpSpPr/>
        <p:nvPr/>
      </p:nvGrpSpPr>
      <p:grpSpPr>
        <a:xfrm>
          <a:off x="0" y="0"/>
          <a:ext cx="0" cy="0"/>
          <a:chOff x="0" y="0"/>
          <a:chExt cx="0" cy="0"/>
        </a:xfrm>
      </p:grpSpPr>
      <p:pic>
        <p:nvPicPr>
          <p:cNvPr id="2" name="Picture 2" descr="Wallpaper_2006_normal"/>
          <p:cNvPicPr>
            <a:picLocks noChangeAspect="1" noChangeArrowheads="1"/>
          </p:cNvPicPr>
          <p:nvPr/>
        </p:nvPicPr>
        <p:blipFill>
          <a:blip r:embed="rId3" cstate="screen"/>
          <a:srcRect/>
          <a:stretch>
            <a:fillRect/>
          </a:stretch>
        </p:blipFill>
        <p:spPr bwMode="auto">
          <a:xfrm>
            <a:off x="0" y="-4763"/>
            <a:ext cx="9197975" cy="6862763"/>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712" y="203200"/>
            <a:ext cx="8410575" cy="920750"/>
          </a:xfrm>
          <a:prstGeom prst="rect">
            <a:avLst/>
          </a:prstGeom>
        </p:spPr>
        <p:txBody>
          <a:bodyPr lIns="0" tIns="0" rIns="0" bIns="0" anchor="b" anchorCtr="0"/>
          <a:lstStyle>
            <a:lvl1pPr>
              <a:lnSpc>
                <a:spcPts val="3600"/>
              </a:lnSpc>
              <a:defRPr sz="3600">
                <a:solidFill>
                  <a:schemeClr val="tx1"/>
                </a:solidFill>
                <a:latin typeface="MetaNormalLF-Roman"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366713" y="1355725"/>
            <a:ext cx="8410575" cy="4587875"/>
          </a:xfrm>
          <a:prstGeom prst="rect">
            <a:avLst/>
          </a:prstGeom>
        </p:spPr>
        <p:txBody>
          <a:bodyPr lIns="0" tIns="0" rIns="0" bIns="0">
            <a:normAutofit/>
          </a:bodyPr>
          <a:lstStyle>
            <a:lvl1pPr>
              <a:spcBef>
                <a:spcPts val="1200"/>
              </a:spcBef>
              <a:buClr>
                <a:schemeClr val="tx1"/>
              </a:buClr>
              <a:defRPr>
                <a:solidFill>
                  <a:schemeClr val="accent1"/>
                </a:solidFill>
              </a:defRPr>
            </a:lvl1pPr>
            <a:lvl2pPr>
              <a:spcBef>
                <a:spcPts val="300"/>
              </a:spcBef>
              <a:buClr>
                <a:schemeClr val="tx1"/>
              </a:buClr>
              <a:defRPr>
                <a:solidFill>
                  <a:schemeClr val="accent1"/>
                </a:solidFill>
              </a:defRPr>
            </a:lvl2pPr>
            <a:lvl3pPr>
              <a:spcBef>
                <a:spcPts val="300"/>
              </a:spcBef>
              <a:buClr>
                <a:schemeClr val="tx1"/>
              </a:buClr>
              <a:defRPr>
                <a:solidFill>
                  <a:schemeClr val="accent1"/>
                </a:solidFill>
              </a:defRPr>
            </a:lvl3pPr>
            <a:lvl4pPr>
              <a:spcBef>
                <a:spcPts val="300"/>
              </a:spcBef>
              <a:buClr>
                <a:schemeClr val="tx1"/>
              </a:buClr>
              <a:buFont typeface="Wingdings" pitchFamily="2" charset="2"/>
              <a:buChar char="§"/>
              <a:defRPr>
                <a:solidFill>
                  <a:schemeClr val="accent1"/>
                </a:solidFill>
              </a:defRPr>
            </a:lvl4pPr>
            <a:lvl5pPr>
              <a:spcBef>
                <a:spcPts val="300"/>
              </a:spcBef>
              <a:buClr>
                <a:schemeClr val="tx1"/>
              </a:buClr>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66713" y="1355725"/>
            <a:ext cx="8410575" cy="4587875"/>
          </a:xfrm>
          <a:prstGeom prst="rect">
            <a:avLst/>
          </a:prstGeom>
        </p:spPr>
        <p:txBody>
          <a:bodyPr lIns="0" tIns="0" rIns="0" bIns="0"/>
          <a:lstStyle>
            <a:lvl1pPr marL="0" indent="0">
              <a:spcBef>
                <a:spcPts val="1200"/>
              </a:spcBef>
              <a:buClr>
                <a:schemeClr val="tx2"/>
              </a:buClr>
              <a:buFont typeface="+mj-lt"/>
              <a:buNone/>
              <a:defRPr sz="4000">
                <a:solidFill>
                  <a:schemeClr val="tx1"/>
                </a:solidFill>
              </a:defRPr>
            </a:lvl1pPr>
            <a:lvl2pPr marL="457200" indent="0" algn="r">
              <a:spcBef>
                <a:spcPts val="600"/>
              </a:spcBef>
              <a:buClr>
                <a:schemeClr val="tx2"/>
              </a:buClr>
              <a:buNone/>
              <a:defRPr>
                <a:solidFill>
                  <a:schemeClr val="accent1"/>
                </a:solidFill>
              </a:defRPr>
            </a:lvl2pPr>
            <a:lvl3pPr>
              <a:spcBef>
                <a:spcPts val="600"/>
              </a:spcBef>
              <a:buClr>
                <a:schemeClr val="tx2"/>
              </a:buClr>
              <a:defRPr>
                <a:solidFill>
                  <a:schemeClr val="bg2"/>
                </a:solidFill>
              </a:defRPr>
            </a:lvl3pPr>
            <a:lvl4pPr>
              <a:spcBef>
                <a:spcPts val="600"/>
              </a:spcBef>
              <a:buClr>
                <a:schemeClr val="tx2"/>
              </a:buClr>
              <a:buFont typeface="Wingdings" pitchFamily="2" charset="2"/>
              <a:buChar char="§"/>
              <a:defRPr>
                <a:solidFill>
                  <a:schemeClr val="bg2"/>
                </a:solidFill>
              </a:defRPr>
            </a:lvl4pPr>
            <a:lvl5pPr>
              <a:spcBef>
                <a:spcPts val="600"/>
              </a:spcBef>
              <a:buClr>
                <a:schemeClr val="tx2"/>
              </a:buClr>
              <a:defRPr sz="1600">
                <a:solidFill>
                  <a:schemeClr val="bg2"/>
                </a:solidFill>
              </a:defRPr>
            </a:lvl5pPr>
          </a:lstStyle>
          <a:p>
            <a:pPr lvl="0"/>
            <a:r>
              <a:rPr lang="en-US" smtClean="0"/>
              <a:t>Click to edit Master text styles</a:t>
            </a:r>
          </a:p>
          <a:p>
            <a:pPr lvl="1"/>
            <a:r>
              <a:rPr lang="en-US" smtClean="0"/>
              <a:t>Second level</a:t>
            </a: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1"/>
            <a:ext cx="8410575" cy="403224"/>
          </a:xfrm>
          <a:prstGeom prst="rect">
            <a:avLst/>
          </a:prstGeom>
        </p:spPr>
        <p:txBody>
          <a:bodyPr lIns="0" tIns="0" rIns="0" bIns="0" anchor="t" anchorCtr="0"/>
          <a:lstStyle>
            <a:lvl1pPr marL="0" indent="0">
              <a:buNone/>
              <a:tabLst>
                <a:tab pos="800100" algn="l"/>
              </a:tabLst>
              <a:defRPr sz="2400" b="0">
                <a:solidFill>
                  <a:schemeClr val="accent1"/>
                </a:solidFill>
                <a:latin typeface="MetaNormalLF-Roma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6712" y="1758950"/>
            <a:ext cx="8410575" cy="4183063"/>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graphic area on left">
    <p:spTree>
      <p:nvGrpSpPr>
        <p:cNvPr id="1" name=""/>
        <p:cNvGrpSpPr/>
        <p:nvPr/>
      </p:nvGrpSpPr>
      <p:grpSpPr>
        <a:xfrm>
          <a:off x="0" y="0"/>
          <a:ext cx="0" cy="0"/>
          <a:chOff x="0" y="0"/>
          <a:chExt cx="0" cy="0"/>
        </a:xfrm>
      </p:grpSpPr>
      <p:sp>
        <p:nvSpPr>
          <p:cNvPr id="2" name="Title 1"/>
          <p:cNvSpPr>
            <a:spLocks noGrp="1"/>
          </p:cNvSpPr>
          <p:nvPr>
            <p:ph type="title"/>
          </p:nvPr>
        </p:nvSpPr>
        <p:spPr>
          <a:xfrm>
            <a:off x="366712"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28913" y="1355725"/>
            <a:ext cx="6048375" cy="4587875"/>
          </a:xfrm>
          <a:prstGeom prst="rect">
            <a:avLst/>
          </a:prstGeom>
        </p:spPr>
        <p:txBody>
          <a:bodyPr lIns="0" tIns="0" rIns="0" bIns="0">
            <a:normAutofit/>
          </a:bodyPr>
          <a:lstStyle>
            <a:lvl1pPr>
              <a:spcBef>
                <a:spcPts val="1200"/>
              </a:spcBef>
              <a:buClr>
                <a:schemeClr val="tx1"/>
              </a:buClr>
              <a:defRPr>
                <a:solidFill>
                  <a:schemeClr val="accent1"/>
                </a:solidFill>
              </a:defRPr>
            </a:lvl1pPr>
            <a:lvl2pPr>
              <a:spcBef>
                <a:spcPts val="600"/>
              </a:spcBef>
              <a:buClr>
                <a:schemeClr val="tx1"/>
              </a:buClr>
              <a:defRPr>
                <a:solidFill>
                  <a:schemeClr val="accent1"/>
                </a:solidFill>
              </a:defRPr>
            </a:lvl2pPr>
            <a:lvl3pPr>
              <a:spcBef>
                <a:spcPts val="600"/>
              </a:spcBef>
              <a:buClr>
                <a:schemeClr val="tx1"/>
              </a:buClr>
              <a:defRPr>
                <a:solidFill>
                  <a:schemeClr val="accent1"/>
                </a:solidFill>
              </a:defRPr>
            </a:lvl3pPr>
            <a:lvl4pPr>
              <a:spcBef>
                <a:spcPts val="600"/>
              </a:spcBef>
              <a:buClr>
                <a:schemeClr val="tx1"/>
              </a:buClr>
              <a:buFont typeface="Wingdings" pitchFamily="2" charset="2"/>
              <a:buChar char="§"/>
              <a:defRPr>
                <a:solidFill>
                  <a:schemeClr val="accent1"/>
                </a:solidFill>
              </a:defRPr>
            </a:lvl4pPr>
            <a:lvl5pPr>
              <a:spcBef>
                <a:spcPts val="600"/>
              </a:spcBef>
              <a:buClr>
                <a:schemeClr val="tx1"/>
              </a:buClr>
              <a:defRPr sz="160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2"/>
          <p:cNvSpPr>
            <a:spLocks noGrp="1"/>
          </p:cNvSpPr>
          <p:nvPr>
            <p:ph type="pic" idx="1"/>
          </p:nvPr>
        </p:nvSpPr>
        <p:spPr>
          <a:xfrm>
            <a:off x="366713" y="1355725"/>
            <a:ext cx="2073275" cy="4587875"/>
          </a:xfrm>
          <a:prstGeom prst="rect">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with graphic area at left">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366713" y="1123950"/>
            <a:ext cx="8410575" cy="403225"/>
          </a:xfrm>
          <a:prstGeom prst="rect">
            <a:avLst/>
          </a:prstGeom>
        </p:spPr>
        <p:txBody>
          <a:bodyPr lIns="0" tIns="0" rIns="0" bIns="0" anchor="t" anchorCtr="0"/>
          <a:lstStyle>
            <a:lvl1pPr marL="0" indent="0">
              <a:buNone/>
              <a:tabLst>
                <a:tab pos="800100" algn="l"/>
              </a:tabLst>
              <a:defRPr lang="en-US" sz="2400" b="0" kern="1200" smtClean="0">
                <a:solidFill>
                  <a:schemeClr val="accent1"/>
                </a:solidFill>
                <a:latin typeface="MetaNormalLF-Roman"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rgbClr val="2C95DD"/>
              </a:buClr>
              <a:buFont typeface="Arial" pitchFamily="34" charset="0"/>
              <a:buNone/>
              <a:tabLst>
                <a:tab pos="800100" algn="l"/>
              </a:tabLst>
            </a:pPr>
            <a:r>
              <a:rPr lang="en-US" smtClean="0"/>
              <a:t>Click to edit Master text styles</a:t>
            </a:r>
          </a:p>
        </p:txBody>
      </p:sp>
      <p:sp>
        <p:nvSpPr>
          <p:cNvPr id="4" name="Content Placeholder 3"/>
          <p:cNvSpPr>
            <a:spLocks noGrp="1"/>
          </p:cNvSpPr>
          <p:nvPr>
            <p:ph sz="half" idx="2"/>
          </p:nvPr>
        </p:nvSpPr>
        <p:spPr>
          <a:xfrm>
            <a:off x="2728913" y="1758950"/>
            <a:ext cx="6048374" cy="4194175"/>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2"/>
          <p:cNvSpPr>
            <a:spLocks noGrp="1"/>
          </p:cNvSpPr>
          <p:nvPr>
            <p:ph type="pic" idx="10"/>
          </p:nvPr>
        </p:nvSpPr>
        <p:spPr>
          <a:xfrm>
            <a:off x="366713" y="1771650"/>
            <a:ext cx="2073275" cy="4171950"/>
          </a:xfrm>
          <a:prstGeom prst="rect">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6713" y="203200"/>
            <a:ext cx="8410575" cy="920750"/>
          </a:xfrm>
          <a:prstGeom prst="rect">
            <a:avLst/>
          </a:prstGeom>
        </p:spPr>
        <p:txBody>
          <a:bodyPr lIns="0" tIns="0" rIns="0" bIns="0" anchor="b" anchorCtr="0"/>
          <a:lstStyle>
            <a:lvl1pPr algn="l" defTabSz="914400" rtl="0" eaLnBrk="1" latinLnBrk="0" hangingPunct="1">
              <a:lnSpc>
                <a:spcPts val="3600"/>
              </a:lnSpc>
              <a:spcBef>
                <a:spcPct val="0"/>
              </a:spcBef>
              <a:buNone/>
              <a:defRPr lang="en-US" sz="3600" kern="1200" dirty="0">
                <a:solidFill>
                  <a:schemeClr val="tx1"/>
                </a:solidFill>
                <a:latin typeface="MetaNormalLF-Roman"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366713" y="1355724"/>
            <a:ext cx="4038600" cy="4608513"/>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buNone/>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8688" y="1355724"/>
            <a:ext cx="4038600" cy="4608513"/>
          </a:xfrm>
          <a:prstGeom prst="rect">
            <a:avLst/>
          </a:prstGeom>
        </p:spPr>
        <p:txBody>
          <a:bodyPr lIns="0" tIns="0" rIns="0" bIns="0">
            <a:normAutofit/>
          </a:bodyPr>
          <a:lstStyle>
            <a:lvl1pPr marL="230188" indent="-230188">
              <a:buClr>
                <a:schemeClr val="tx1"/>
              </a:buClr>
              <a:defRPr sz="2400">
                <a:solidFill>
                  <a:schemeClr val="accent1"/>
                </a:solidFill>
              </a:defRPr>
            </a:lvl1pPr>
            <a:lvl2pPr>
              <a:buClr>
                <a:schemeClr val="tx1"/>
              </a:buClr>
              <a:defRPr sz="2000">
                <a:solidFill>
                  <a:schemeClr val="accent1"/>
                </a:solidFill>
              </a:defRPr>
            </a:lvl2pPr>
            <a:lvl3pPr>
              <a:buClr>
                <a:schemeClr val="tx1"/>
              </a:buClr>
              <a:defRPr sz="1800">
                <a:solidFill>
                  <a:schemeClr val="accent1"/>
                </a:solidFill>
              </a:defRPr>
            </a:lvl3pPr>
            <a:lvl4pPr>
              <a:buClr>
                <a:schemeClr val="tx1"/>
              </a:buClr>
              <a:buFont typeface="Wingdings" pitchFamily="2" charset="2"/>
              <a:buChar char="§"/>
              <a:defRPr sz="1600">
                <a:solidFill>
                  <a:schemeClr val="accent1"/>
                </a:solidFill>
              </a:defRPr>
            </a:lvl4pPr>
            <a:lvl5pPr>
              <a:buClr>
                <a:schemeClr val="tx1"/>
              </a:buClr>
              <a:defRPr sz="1600">
                <a:solidFill>
                  <a:schemeClr val="accent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flipH="1">
            <a:off x="8501412" y="6710720"/>
            <a:ext cx="533400" cy="123111"/>
          </a:xfrm>
          <a:prstGeom prst="rect">
            <a:avLst/>
          </a:prstGeom>
          <a:noFill/>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61F684CE-B7BB-4223-BA2B-B47808B845F1}" type="slidenum">
              <a:rPr lang="en-US" sz="800" smtClean="0">
                <a:solidFill>
                  <a:schemeClr val="accent1"/>
                </a:solidFill>
                <a:latin typeface="MetaNormalLF-Roman"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dirty="0" smtClean="0">
              <a:solidFill>
                <a:schemeClr val="accent1"/>
              </a:solidFill>
              <a:latin typeface="MetaNormalLF-Roman" pitchFamily="34" charset="0"/>
            </a:endParaRPr>
          </a:p>
        </p:txBody>
      </p:sp>
      <p:sp>
        <p:nvSpPr>
          <p:cNvPr id="6" name="TextBox 5"/>
          <p:cNvSpPr txBox="1"/>
          <p:nvPr/>
        </p:nvSpPr>
        <p:spPr>
          <a:xfrm>
            <a:off x="522827" y="6710720"/>
            <a:ext cx="2539157" cy="123111"/>
          </a:xfrm>
          <a:prstGeom prst="rect">
            <a:avLst/>
          </a:prstGeom>
          <a:noFill/>
        </p:spPr>
        <p:txBody>
          <a:bodyPr wrap="none" lIns="0" tIns="0" rIns="0" bIns="0" rtlCol="0">
            <a:spAutoFit/>
          </a:bodyPr>
          <a:lstStyle/>
          <a:p>
            <a:pPr algn="l"/>
            <a:r>
              <a:rPr lang="en-US" sz="800" dirty="0" smtClean="0">
                <a:solidFill>
                  <a:schemeClr val="accent1"/>
                </a:solidFill>
                <a:latin typeface="MetaNormalLF-Roman" pitchFamily="34" charset="0"/>
              </a:rPr>
              <a:t>© Copyright 2011 EMC Corporation. All rights reserved.</a:t>
            </a:r>
            <a:endParaRPr lang="en-US" sz="800" dirty="0">
              <a:solidFill>
                <a:schemeClr val="accent1"/>
              </a:solidFill>
              <a:latin typeface="MetaNormalLF-Roman" pitchFamily="34" charset="0"/>
            </a:endParaRPr>
          </a:p>
        </p:txBody>
      </p:sp>
      <p:pic>
        <p:nvPicPr>
          <p:cNvPr id="5" name="Picture 4" descr="footer_bar_2011.jpg"/>
          <p:cNvPicPr>
            <a:picLocks noChangeAspect="1"/>
          </p:cNvPicPr>
          <p:nvPr/>
        </p:nvPicPr>
        <p:blipFill>
          <a:blip r:embed="rId33" cstate="print"/>
          <a:stretch>
            <a:fillRect/>
          </a:stretch>
        </p:blipFill>
        <p:spPr>
          <a:xfrm>
            <a:off x="0" y="6168261"/>
            <a:ext cx="9144000" cy="513281"/>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49" r:id="rId16"/>
    <p:sldLayoutId id="2147483660" r:id="rId17"/>
    <p:sldLayoutId id="2147483662" r:id="rId18"/>
    <p:sldLayoutId id="2147483665" r:id="rId19"/>
    <p:sldLayoutId id="2147483668" r:id="rId20"/>
    <p:sldLayoutId id="2147483667" r:id="rId21"/>
    <p:sldLayoutId id="2147483650" r:id="rId22"/>
    <p:sldLayoutId id="2147483663" r:id="rId23"/>
    <p:sldLayoutId id="2147483654" r:id="rId24"/>
    <p:sldLayoutId id="2147483657" r:id="rId25"/>
    <p:sldLayoutId id="2147483664" r:id="rId26"/>
    <p:sldLayoutId id="2147483659" r:id="rId27"/>
    <p:sldLayoutId id="2147483686" r:id="rId28"/>
    <p:sldLayoutId id="2147483687" r:id="rId29"/>
    <p:sldLayoutId id="2147483688" r:id="rId30"/>
    <p:sldLayoutId id="2147483689" r:id="rId31"/>
  </p:sldLayoutIdLst>
  <p:transition>
    <p:fade/>
  </p:transition>
  <p:timing>
    <p:tnLst>
      <p:par>
        <p:cTn id="1" dur="indefinite" restart="never" nodeType="tmRoot"/>
      </p:par>
    </p:tnLst>
  </p:timing>
  <p:txStyles>
    <p:titleStyle>
      <a:lvl1pPr algn="l" defTabSz="914400" rtl="0" eaLnBrk="1" latinLnBrk="0" hangingPunct="1">
        <a:spcBef>
          <a:spcPct val="0"/>
        </a:spcBef>
        <a:buNone/>
        <a:defRPr sz="3200" kern="1200">
          <a:solidFill>
            <a:srgbClr val="2C95DD"/>
          </a:solidFill>
          <a:latin typeface="MetaNormalLF-Roman" pitchFamily="34" charset="0"/>
          <a:ea typeface="+mj-ea"/>
          <a:cs typeface="+mj-cs"/>
        </a:defRPr>
      </a:lvl1pPr>
    </p:titleStyle>
    <p:body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onBridge.jpg"/>
          <p:cNvPicPr>
            <a:picLocks noChangeAspect="1"/>
          </p:cNvPicPr>
          <p:nvPr/>
        </p:nvPicPr>
        <p:blipFill rotWithShape="1">
          <a:blip r:embed="rId3" cstate="print">
            <a:extLst>
              <a:ext uri="{28A0092B-C50C-407E-A947-70E740481C1C}">
                <a14:useLocalDpi xmlns="" xmlns:a14="http://schemas.microsoft.com/office/drawing/2010/main" val="0"/>
              </a:ext>
            </a:extLst>
          </a:blip>
          <a:srcRect l="41452" r="23111" b="10082"/>
          <a:stretch/>
        </p:blipFill>
        <p:spPr>
          <a:xfrm>
            <a:off x="0" y="0"/>
            <a:ext cx="2430258" cy="6166552"/>
          </a:xfrm>
          <a:prstGeom prst="rect">
            <a:avLst/>
          </a:prstGeom>
        </p:spPr>
      </p:pic>
      <p:sp>
        <p:nvSpPr>
          <p:cNvPr id="2" name="Title 1"/>
          <p:cNvSpPr>
            <a:spLocks noGrp="1"/>
          </p:cNvSpPr>
          <p:nvPr>
            <p:ph type="ctrTitle"/>
          </p:nvPr>
        </p:nvSpPr>
        <p:spPr bwMode="gray"/>
        <p:txBody>
          <a:bodyPr>
            <a:normAutofit fontScale="90000"/>
          </a:bodyPr>
          <a:lstStyle/>
          <a:p>
            <a:r>
              <a:rPr lang="en-US" dirty="0" smtClean="0"/>
              <a:t>The Next Generation</a:t>
            </a:r>
            <a:br>
              <a:rPr lang="en-US" dirty="0" smtClean="0"/>
            </a:br>
            <a:r>
              <a:rPr lang="en-US" dirty="0" smtClean="0"/>
              <a:t>Security Operations Center</a:t>
            </a:r>
            <a:endParaRPr lang="en-US" dirty="0"/>
          </a:p>
        </p:txBody>
      </p:sp>
      <p:sp>
        <p:nvSpPr>
          <p:cNvPr id="5" name="TextBox 4"/>
          <p:cNvSpPr txBox="1"/>
          <p:nvPr/>
        </p:nvSpPr>
        <p:spPr>
          <a:xfrm>
            <a:off x="2743199" y="4020457"/>
            <a:ext cx="4397829" cy="923330"/>
          </a:xfrm>
          <a:prstGeom prst="rect">
            <a:avLst/>
          </a:prstGeom>
          <a:noFill/>
        </p:spPr>
        <p:txBody>
          <a:bodyPr wrap="square" rtlCol="0">
            <a:spAutoFit/>
          </a:bodyPr>
          <a:lstStyle/>
          <a:p>
            <a:r>
              <a:rPr lang="en-US" dirty="0" smtClean="0"/>
              <a:t>Vassil Barsakov</a:t>
            </a:r>
            <a:br>
              <a:rPr lang="en-US" dirty="0" smtClean="0"/>
            </a:br>
            <a:r>
              <a:rPr lang="en-US" dirty="0" smtClean="0"/>
              <a:t>Regional Manager, CEE &amp; CIS</a:t>
            </a:r>
          </a:p>
          <a:p>
            <a:r>
              <a:rPr lang="en-US" dirty="0" smtClean="0"/>
              <a:t>RSA, the Security Division of EMC</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p:nvPr>
        </p:nvSpPr>
        <p:spPr bwMode="auto">
          <a:xfrm>
            <a:off x="366713" y="-170291"/>
            <a:ext cx="8410575" cy="920750"/>
          </a:xfrm>
          <a:noFill/>
          <a:ln>
            <a:miter lim="800000"/>
            <a:headEnd/>
            <a:tailEnd/>
          </a:ln>
        </p:spPr>
        <p:txBody>
          <a:bodyPr vert="horz" wrap="square" numCol="1" compatLnSpc="1">
            <a:prstTxWarp prst="textNoShape">
              <a:avLst/>
            </a:prstTxWarp>
          </a:bodyPr>
          <a:lstStyle/>
          <a:p>
            <a:r>
              <a:rPr lang="en-US" sz="3200" dirty="0" smtClean="0"/>
              <a:t>Like air traffic control, </a:t>
            </a:r>
            <a:r>
              <a:rPr lang="en-US" sz="3200" dirty="0" err="1" smtClean="0"/>
              <a:t>NextGen</a:t>
            </a:r>
            <a:r>
              <a:rPr lang="en-US" sz="3200" dirty="0" smtClean="0"/>
              <a:t> SOCs require:</a:t>
            </a:r>
            <a:endParaRPr sz="3200" dirty="0" smtClean="0"/>
          </a:p>
        </p:txBody>
      </p:sp>
      <p:grpSp>
        <p:nvGrpSpPr>
          <p:cNvPr id="2" name="Group 12"/>
          <p:cNvGrpSpPr/>
          <p:nvPr/>
        </p:nvGrpSpPr>
        <p:grpSpPr>
          <a:xfrm>
            <a:off x="366713" y="794193"/>
            <a:ext cx="4129087" cy="2362200"/>
            <a:chOff x="366713" y="1143000"/>
            <a:chExt cx="4129087" cy="2362200"/>
          </a:xfrm>
        </p:grpSpPr>
        <p:grpSp>
          <p:nvGrpSpPr>
            <p:cNvPr id="3" name="Group 19"/>
            <p:cNvGrpSpPr/>
            <p:nvPr/>
          </p:nvGrpSpPr>
          <p:grpSpPr>
            <a:xfrm>
              <a:off x="366713" y="1143000"/>
              <a:ext cx="4129087" cy="2362200"/>
              <a:chOff x="384969" y="1720056"/>
              <a:chExt cx="1986756" cy="3004344"/>
            </a:xfrm>
          </p:grpSpPr>
          <p:sp>
            <p:nvSpPr>
              <p:cNvPr id="20" name="Rounded Rectangle 19"/>
              <p:cNvSpPr/>
              <p:nvPr/>
            </p:nvSpPr>
            <p:spPr bwMode="auto">
              <a:xfrm>
                <a:off x="384969" y="1720056"/>
                <a:ext cx="1986756" cy="3004344"/>
              </a:xfrm>
              <a:prstGeom prst="roundRect">
                <a:avLst>
                  <a:gd name="adj" fmla="val 4905"/>
                </a:avLst>
              </a:prstGeom>
              <a:solidFill>
                <a:srgbClr val="FFFFFF"/>
              </a:solidFill>
              <a:ln w="12700">
                <a:solidFill>
                  <a:schemeClr val="bg1">
                    <a:lumMod val="75000"/>
                  </a:schemeClr>
                </a:solidFill>
              </a:ln>
              <a:effectLst>
                <a:outerShdw blurRad="635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hangingPunct="0">
                  <a:spcBef>
                    <a:spcPts val="1200"/>
                  </a:spcBef>
                  <a:buClr>
                    <a:srgbClr val="3892D0"/>
                  </a:buClr>
                </a:pPr>
                <a:endParaRPr lang="en-US" sz="2000" dirty="0">
                  <a:solidFill>
                    <a:srgbClr val="4D4D4D"/>
                  </a:solidFill>
                  <a:latin typeface="MetaNormalLF-Roman" pitchFamily="34" charset="0"/>
                </a:endParaRPr>
              </a:p>
            </p:txBody>
          </p:sp>
          <p:sp>
            <p:nvSpPr>
              <p:cNvPr id="21" name="Rounded Rectangle 20"/>
              <p:cNvSpPr/>
              <p:nvPr/>
            </p:nvSpPr>
            <p:spPr>
              <a:xfrm>
                <a:off x="423925" y="1828801"/>
                <a:ext cx="1908844" cy="2800350"/>
              </a:xfrm>
              <a:prstGeom prst="roundRect">
                <a:avLst>
                  <a:gd name="adj" fmla="val 4839"/>
                </a:avLst>
              </a:prstGeom>
              <a:gradFill flip="none" rotWithShape="1">
                <a:gsLst>
                  <a:gs pos="0">
                    <a:srgbClr val="005596">
                      <a:shade val="30000"/>
                      <a:satMod val="115000"/>
                    </a:srgbClr>
                  </a:gs>
                  <a:gs pos="50000">
                    <a:srgbClr val="005596">
                      <a:shade val="67500"/>
                      <a:satMod val="115000"/>
                    </a:srgbClr>
                  </a:gs>
                  <a:gs pos="100000">
                    <a:srgbClr val="005596">
                      <a:shade val="100000"/>
                      <a:satMod val="115000"/>
                    </a:srgbClr>
                  </a:gs>
                </a:gsLst>
                <a:lin ang="2700000" scaled="1"/>
                <a:tileRect/>
              </a:gradFill>
              <a:ln>
                <a:noFill/>
              </a:ln>
              <a:effectLst>
                <a:innerShdw blurRad="38100" dist="254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1200"/>
                  </a:spcBef>
                  <a:buClr>
                    <a:srgbClr val="3892D0"/>
                  </a:buClr>
                </a:pPr>
                <a:endParaRPr lang="en-US" sz="2000" dirty="0" smtClean="0">
                  <a:solidFill>
                    <a:srgbClr val="FFFFFF"/>
                  </a:solidFill>
                  <a:latin typeface="MetaNormalLF-Roman" pitchFamily="34" charset="0"/>
                </a:endParaRPr>
              </a:p>
            </p:txBody>
          </p:sp>
        </p:grpSp>
        <p:sp>
          <p:nvSpPr>
            <p:cNvPr id="4" name="Freeform 3"/>
            <p:cNvSpPr/>
            <p:nvPr/>
          </p:nvSpPr>
          <p:spPr>
            <a:xfrm>
              <a:off x="533400" y="1295400"/>
              <a:ext cx="2590800" cy="1903751"/>
            </a:xfrm>
            <a:custGeom>
              <a:avLst/>
              <a:gdLst>
                <a:gd name="connsiteX0" fmla="*/ 0 w 3691946"/>
                <a:gd name="connsiteY0" fmla="*/ 0 h 2215168"/>
                <a:gd name="connsiteX1" fmla="*/ 3691946 w 3691946"/>
                <a:gd name="connsiteY1" fmla="*/ 0 h 2215168"/>
                <a:gd name="connsiteX2" fmla="*/ 3691946 w 3691946"/>
                <a:gd name="connsiteY2" fmla="*/ 2215168 h 2215168"/>
                <a:gd name="connsiteX3" fmla="*/ 0 w 3691946"/>
                <a:gd name="connsiteY3" fmla="*/ 2215168 h 2215168"/>
                <a:gd name="connsiteX4" fmla="*/ 0 w 3691946"/>
                <a:gd name="connsiteY4" fmla="*/ 0 h 221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946" h="2215168">
                  <a:moveTo>
                    <a:pt x="0" y="0"/>
                  </a:moveTo>
                  <a:lnTo>
                    <a:pt x="3691946" y="0"/>
                  </a:lnTo>
                  <a:lnTo>
                    <a:pt x="3691946" y="2215168"/>
                  </a:lnTo>
                  <a:lnTo>
                    <a:pt x="0" y="221516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l" defTabSz="800100">
                <a:spcBef>
                  <a:spcPct val="0"/>
                </a:spcBef>
                <a:spcAft>
                  <a:spcPct val="35000"/>
                </a:spcAft>
              </a:pPr>
              <a:endParaRPr lang="en-US" sz="2400" b="0" kern="1200" dirty="0" smtClean="0"/>
            </a:p>
            <a:p>
              <a:pPr lvl="0" algn="l" defTabSz="800100">
                <a:spcBef>
                  <a:spcPct val="0"/>
                </a:spcBef>
                <a:spcAft>
                  <a:spcPct val="35000"/>
                </a:spcAft>
              </a:pPr>
              <a:endParaRPr lang="en-US" sz="2400" dirty="0"/>
            </a:p>
            <a:p>
              <a:pPr lvl="0" algn="l" defTabSz="800100">
                <a:spcBef>
                  <a:spcPct val="0"/>
                </a:spcBef>
                <a:spcAft>
                  <a:spcPct val="35000"/>
                </a:spcAft>
              </a:pPr>
              <a:r>
                <a:rPr lang="en-US" sz="2400" b="0" kern="1200" dirty="0" smtClean="0"/>
                <a:t>Comprehensive  Visibility</a:t>
              </a:r>
            </a:p>
            <a:p>
              <a:pPr defTabSz="800100">
                <a:spcBef>
                  <a:spcPct val="0"/>
                </a:spcBef>
                <a:spcAft>
                  <a:spcPct val="35000"/>
                </a:spcAft>
              </a:pPr>
              <a:endParaRPr lang="en-US" sz="1600" dirty="0" smtClean="0">
                <a:solidFill>
                  <a:schemeClr val="bg1"/>
                </a:solidFill>
              </a:endParaRPr>
            </a:p>
            <a:p>
              <a:pPr defTabSz="800100">
                <a:spcBef>
                  <a:spcPct val="0"/>
                </a:spcBef>
                <a:spcAft>
                  <a:spcPct val="35000"/>
                </a:spcAft>
              </a:pPr>
              <a:r>
                <a:rPr lang="en-US" sz="1600" dirty="0" smtClean="0">
                  <a:solidFill>
                    <a:schemeClr val="bg1"/>
                  </a:solidFill>
                </a:rPr>
                <a:t>“Analyze everything </a:t>
              </a:r>
              <a:r>
                <a:rPr lang="en-US" sz="1600" dirty="0">
                  <a:solidFill>
                    <a:schemeClr val="bg1"/>
                  </a:solidFill>
                </a:rPr>
                <a:t>that’s happening in my infrastructure”</a:t>
              </a:r>
            </a:p>
            <a:p>
              <a:pPr lvl="0" algn="l" defTabSz="800100">
                <a:spcBef>
                  <a:spcPct val="0"/>
                </a:spcBef>
                <a:spcAft>
                  <a:spcPct val="35000"/>
                </a:spcAft>
              </a:pPr>
              <a:r>
                <a:rPr lang="en-US" sz="2400" b="0" kern="1200" dirty="0" smtClean="0"/>
                <a:t> </a:t>
              </a:r>
              <a:endParaRPr lang="en-US" sz="2400" b="0" kern="1200" dirty="0"/>
            </a:p>
            <a:p>
              <a:pPr marL="171450" lvl="1" indent="-171450" algn="l" defTabSz="755650" rtl="0" eaLnBrk="1" latinLnBrk="0">
                <a:lnSpc>
                  <a:spcPct val="90000"/>
                </a:lnSpc>
                <a:spcBef>
                  <a:spcPct val="0"/>
                </a:spcBef>
                <a:spcAft>
                  <a:spcPct val="15000"/>
                </a:spcAft>
                <a:buChar char="••"/>
              </a:pPr>
              <a:endParaRPr lang="en-US" sz="1700" kern="1200" dirty="0">
                <a:solidFill>
                  <a:schemeClr val="bg2"/>
                </a:solidFill>
              </a:endParaRPr>
            </a:p>
          </p:txBody>
        </p:sp>
      </p:grpSp>
      <p:grpSp>
        <p:nvGrpSpPr>
          <p:cNvPr id="5" name="Group 7"/>
          <p:cNvGrpSpPr/>
          <p:nvPr/>
        </p:nvGrpSpPr>
        <p:grpSpPr>
          <a:xfrm>
            <a:off x="4626430" y="794193"/>
            <a:ext cx="4129087" cy="2362200"/>
            <a:chOff x="4626430" y="1219200"/>
            <a:chExt cx="4129087" cy="2362200"/>
          </a:xfrm>
        </p:grpSpPr>
        <p:grpSp>
          <p:nvGrpSpPr>
            <p:cNvPr id="6" name="Group 19"/>
            <p:cNvGrpSpPr/>
            <p:nvPr/>
          </p:nvGrpSpPr>
          <p:grpSpPr>
            <a:xfrm>
              <a:off x="4626430" y="1219200"/>
              <a:ext cx="4129087" cy="2362200"/>
              <a:chOff x="384969" y="1720056"/>
              <a:chExt cx="1986756" cy="3004344"/>
            </a:xfrm>
          </p:grpSpPr>
          <p:sp>
            <p:nvSpPr>
              <p:cNvPr id="34" name="Rounded Rectangle 33"/>
              <p:cNvSpPr/>
              <p:nvPr/>
            </p:nvSpPr>
            <p:spPr bwMode="auto">
              <a:xfrm>
                <a:off x="384969" y="1720056"/>
                <a:ext cx="1986756" cy="3004344"/>
              </a:xfrm>
              <a:prstGeom prst="roundRect">
                <a:avLst>
                  <a:gd name="adj" fmla="val 4905"/>
                </a:avLst>
              </a:prstGeom>
              <a:solidFill>
                <a:srgbClr val="FFFFFF"/>
              </a:solidFill>
              <a:ln w="12700">
                <a:solidFill>
                  <a:schemeClr val="bg1">
                    <a:lumMod val="75000"/>
                  </a:schemeClr>
                </a:solidFill>
              </a:ln>
              <a:effectLst>
                <a:outerShdw blurRad="635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hangingPunct="0">
                  <a:spcBef>
                    <a:spcPts val="1200"/>
                  </a:spcBef>
                  <a:buClr>
                    <a:srgbClr val="3892D0"/>
                  </a:buClr>
                </a:pPr>
                <a:endParaRPr lang="en-US" sz="2000" dirty="0">
                  <a:solidFill>
                    <a:srgbClr val="4D4D4D"/>
                  </a:solidFill>
                  <a:latin typeface="MetaNormalLF-Roman" pitchFamily="34" charset="0"/>
                </a:endParaRPr>
              </a:p>
            </p:txBody>
          </p:sp>
          <p:sp>
            <p:nvSpPr>
              <p:cNvPr id="35" name="Rounded Rectangle 34"/>
              <p:cNvSpPr/>
              <p:nvPr/>
            </p:nvSpPr>
            <p:spPr>
              <a:xfrm>
                <a:off x="423925" y="1828801"/>
                <a:ext cx="1908844" cy="2800350"/>
              </a:xfrm>
              <a:prstGeom prst="roundRect">
                <a:avLst>
                  <a:gd name="adj" fmla="val 4839"/>
                </a:avLst>
              </a:prstGeom>
              <a:gradFill flip="none" rotWithShape="1">
                <a:gsLst>
                  <a:gs pos="0">
                    <a:srgbClr val="377F31">
                      <a:shade val="30000"/>
                      <a:satMod val="115000"/>
                    </a:srgbClr>
                  </a:gs>
                  <a:gs pos="50000">
                    <a:srgbClr val="377F31">
                      <a:shade val="67500"/>
                      <a:satMod val="115000"/>
                    </a:srgbClr>
                  </a:gs>
                  <a:gs pos="100000">
                    <a:srgbClr val="377F31">
                      <a:shade val="100000"/>
                      <a:satMod val="115000"/>
                    </a:srgbClr>
                  </a:gs>
                </a:gsLst>
                <a:lin ang="5400000" scaled="1"/>
                <a:tileRect/>
              </a:gradFill>
              <a:ln>
                <a:noFill/>
              </a:ln>
              <a:effectLst>
                <a:innerShdw blurRad="38100" dist="254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1200"/>
                  </a:spcBef>
                  <a:buClr>
                    <a:srgbClr val="3892D0"/>
                  </a:buClr>
                </a:pPr>
                <a:endParaRPr lang="en-US" sz="2000" dirty="0" smtClean="0">
                  <a:solidFill>
                    <a:srgbClr val="FFFFFF"/>
                  </a:solidFill>
                  <a:latin typeface="MetaNormalLF-Roman" pitchFamily="34" charset="0"/>
                </a:endParaRPr>
              </a:p>
            </p:txBody>
          </p:sp>
        </p:grpSp>
        <p:sp>
          <p:nvSpPr>
            <p:cNvPr id="36" name="Freeform 35"/>
            <p:cNvSpPr/>
            <p:nvPr/>
          </p:nvSpPr>
          <p:spPr>
            <a:xfrm>
              <a:off x="4793117" y="1371600"/>
              <a:ext cx="2590800" cy="2057400"/>
            </a:xfrm>
            <a:custGeom>
              <a:avLst/>
              <a:gdLst>
                <a:gd name="connsiteX0" fmla="*/ 0 w 3691946"/>
                <a:gd name="connsiteY0" fmla="*/ 0 h 2215168"/>
                <a:gd name="connsiteX1" fmla="*/ 3691946 w 3691946"/>
                <a:gd name="connsiteY1" fmla="*/ 0 h 2215168"/>
                <a:gd name="connsiteX2" fmla="*/ 3691946 w 3691946"/>
                <a:gd name="connsiteY2" fmla="*/ 2215168 h 2215168"/>
                <a:gd name="connsiteX3" fmla="*/ 0 w 3691946"/>
                <a:gd name="connsiteY3" fmla="*/ 2215168 h 2215168"/>
                <a:gd name="connsiteX4" fmla="*/ 0 w 3691946"/>
                <a:gd name="connsiteY4" fmla="*/ 0 h 221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946" h="2215168">
                  <a:moveTo>
                    <a:pt x="0" y="0"/>
                  </a:moveTo>
                  <a:lnTo>
                    <a:pt x="3691946" y="0"/>
                  </a:lnTo>
                  <a:lnTo>
                    <a:pt x="3691946" y="2215168"/>
                  </a:lnTo>
                  <a:lnTo>
                    <a:pt x="0" y="221516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l" defTabSz="800100">
                <a:spcBef>
                  <a:spcPct val="0"/>
                </a:spcBef>
                <a:spcAft>
                  <a:spcPct val="35000"/>
                </a:spcAft>
              </a:pPr>
              <a:endParaRPr lang="en-US" sz="2400" b="0" kern="1200" dirty="0" smtClean="0"/>
            </a:p>
            <a:p>
              <a:pPr lvl="0" algn="l" defTabSz="800100">
                <a:spcBef>
                  <a:spcPct val="0"/>
                </a:spcBef>
                <a:spcAft>
                  <a:spcPct val="35000"/>
                </a:spcAft>
              </a:pPr>
              <a:endParaRPr lang="en-US" sz="2400" b="0" kern="1200" dirty="0" smtClean="0"/>
            </a:p>
            <a:p>
              <a:pPr lvl="0" algn="l" defTabSz="800100">
                <a:spcBef>
                  <a:spcPct val="0"/>
                </a:spcBef>
                <a:spcAft>
                  <a:spcPct val="35000"/>
                </a:spcAft>
              </a:pPr>
              <a:r>
                <a:rPr lang="en-US" sz="2400" b="0" kern="1200" dirty="0" smtClean="0"/>
                <a:t>Agile          Analytics</a:t>
              </a:r>
            </a:p>
            <a:p>
              <a:pPr defTabSz="800100">
                <a:spcBef>
                  <a:spcPct val="0"/>
                </a:spcBef>
                <a:spcAft>
                  <a:spcPct val="35000"/>
                </a:spcAft>
              </a:pPr>
              <a:endParaRPr lang="en-US" sz="1600" dirty="0" smtClean="0">
                <a:solidFill>
                  <a:schemeClr val="bg1"/>
                </a:solidFill>
              </a:endParaRPr>
            </a:p>
            <a:p>
              <a:pPr defTabSz="800100">
                <a:spcBef>
                  <a:spcPct val="0"/>
                </a:spcBef>
                <a:spcAft>
                  <a:spcPct val="35000"/>
                </a:spcAft>
              </a:pPr>
              <a:r>
                <a:rPr lang="en-US" sz="1600" dirty="0">
                  <a:solidFill>
                    <a:schemeClr val="bg1"/>
                  </a:solidFill>
                </a:rPr>
                <a:t>“Enable me to efficiently analyze and investigate potential threats”</a:t>
              </a:r>
            </a:p>
            <a:p>
              <a:pPr lvl="0" algn="l" defTabSz="800100">
                <a:spcBef>
                  <a:spcPct val="0"/>
                </a:spcBef>
                <a:spcAft>
                  <a:spcPct val="35000"/>
                </a:spcAft>
              </a:pPr>
              <a:endParaRPr lang="en-US" sz="2400" b="0" kern="1200" dirty="0"/>
            </a:p>
            <a:p>
              <a:pPr marL="171450" lvl="1" indent="-171450" algn="l" defTabSz="755650" rtl="0" eaLnBrk="1" latinLnBrk="0">
                <a:lnSpc>
                  <a:spcPct val="90000"/>
                </a:lnSpc>
                <a:spcBef>
                  <a:spcPct val="0"/>
                </a:spcBef>
                <a:spcAft>
                  <a:spcPct val="15000"/>
                </a:spcAft>
                <a:buChar char="••"/>
              </a:pPr>
              <a:endParaRPr lang="en-US" sz="1700" kern="1200" dirty="0">
                <a:solidFill>
                  <a:schemeClr val="bg2"/>
                </a:solidFill>
              </a:endParaRPr>
            </a:p>
          </p:txBody>
        </p:sp>
        <p:pic>
          <p:nvPicPr>
            <p:cNvPr id="37" name="Picture 2" descr="\\maho3fp3a\sdrive\Creative Dev - Icons\PNG files for PowerPoint\buttons\blue button-comp meter.png"/>
            <p:cNvPicPr>
              <a:picLocks noChangeArrowheads="1"/>
            </p:cNvPicPr>
            <p:nvPr/>
          </p:nvPicPr>
          <p:blipFill>
            <a:blip r:embed="rId3" cstate="screen">
              <a:grayscl/>
            </a:blip>
            <a:srcRect l="860" r="218"/>
            <a:stretch>
              <a:fillRect/>
            </a:stretch>
          </p:blipFill>
          <p:spPr bwMode="auto">
            <a:xfrm>
              <a:off x="7383917" y="2133600"/>
              <a:ext cx="1219200" cy="1224986"/>
            </a:xfrm>
            <a:prstGeom prst="ellipse">
              <a:avLst/>
            </a:prstGeom>
            <a:effectLst>
              <a:outerShdw blurRad="76200" dir="13500000" sy="23000" kx="1200000" algn="br" rotWithShape="0">
                <a:prstClr val="black">
                  <a:alpha val="20000"/>
                </a:prstClr>
              </a:outerShdw>
            </a:effectLst>
          </p:spPr>
        </p:pic>
      </p:grpSp>
      <p:grpSp>
        <p:nvGrpSpPr>
          <p:cNvPr id="7" name="Group 19"/>
          <p:cNvGrpSpPr/>
          <p:nvPr/>
        </p:nvGrpSpPr>
        <p:grpSpPr>
          <a:xfrm>
            <a:off x="374196" y="3308793"/>
            <a:ext cx="4129087" cy="2362200"/>
            <a:chOff x="384969" y="1720056"/>
            <a:chExt cx="1986756" cy="3004344"/>
          </a:xfrm>
        </p:grpSpPr>
        <p:sp>
          <p:nvSpPr>
            <p:cNvPr id="42" name="Rounded Rectangle 41"/>
            <p:cNvSpPr/>
            <p:nvPr/>
          </p:nvSpPr>
          <p:spPr bwMode="auto">
            <a:xfrm>
              <a:off x="384969" y="1720056"/>
              <a:ext cx="1986756" cy="3004344"/>
            </a:xfrm>
            <a:prstGeom prst="roundRect">
              <a:avLst>
                <a:gd name="adj" fmla="val 4905"/>
              </a:avLst>
            </a:prstGeom>
            <a:solidFill>
              <a:srgbClr val="FFFFFF"/>
            </a:solidFill>
            <a:ln w="12700">
              <a:solidFill>
                <a:schemeClr val="bg1">
                  <a:lumMod val="75000"/>
                </a:schemeClr>
              </a:solidFill>
            </a:ln>
            <a:effectLst>
              <a:outerShdw blurRad="635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hangingPunct="0">
                <a:spcBef>
                  <a:spcPts val="1200"/>
                </a:spcBef>
                <a:buClr>
                  <a:srgbClr val="3892D0"/>
                </a:buClr>
              </a:pPr>
              <a:endParaRPr lang="en-US" sz="2000" dirty="0">
                <a:solidFill>
                  <a:srgbClr val="4D4D4D"/>
                </a:solidFill>
                <a:latin typeface="MetaNormalLF-Roman" pitchFamily="34" charset="0"/>
              </a:endParaRPr>
            </a:p>
          </p:txBody>
        </p:sp>
        <p:sp>
          <p:nvSpPr>
            <p:cNvPr id="43" name="Rounded Rectangle 42"/>
            <p:cNvSpPr/>
            <p:nvPr/>
          </p:nvSpPr>
          <p:spPr>
            <a:xfrm>
              <a:off x="423925" y="1828801"/>
              <a:ext cx="1908844" cy="2800350"/>
            </a:xfrm>
            <a:prstGeom prst="roundRect">
              <a:avLst>
                <a:gd name="adj" fmla="val 4839"/>
              </a:avLst>
            </a:prstGeom>
            <a:gradFill flip="none" rotWithShape="1">
              <a:gsLst>
                <a:gs pos="83000">
                  <a:schemeClr val="accent5"/>
                </a:gs>
                <a:gs pos="0">
                  <a:srgbClr val="AB5315"/>
                </a:gs>
              </a:gsLst>
              <a:lin ang="5400000" scaled="1"/>
              <a:tileRect/>
            </a:gradFill>
            <a:ln>
              <a:noFill/>
            </a:ln>
            <a:effectLst>
              <a:innerShdw blurRad="38100" dist="254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1200"/>
                </a:spcBef>
                <a:buClr>
                  <a:srgbClr val="3892D0"/>
                </a:buClr>
              </a:pPr>
              <a:endParaRPr lang="en-US" sz="2000" dirty="0" smtClean="0">
                <a:solidFill>
                  <a:srgbClr val="FFFFFF"/>
                </a:solidFill>
                <a:latin typeface="MetaNormalLF-Roman" pitchFamily="34" charset="0"/>
              </a:endParaRPr>
            </a:p>
          </p:txBody>
        </p:sp>
      </p:grpSp>
      <p:sp>
        <p:nvSpPr>
          <p:cNvPr id="40" name="Freeform 39"/>
          <p:cNvSpPr/>
          <p:nvPr/>
        </p:nvSpPr>
        <p:spPr>
          <a:xfrm>
            <a:off x="579520" y="3468934"/>
            <a:ext cx="2590800" cy="2057400"/>
          </a:xfrm>
          <a:custGeom>
            <a:avLst/>
            <a:gdLst>
              <a:gd name="connsiteX0" fmla="*/ 0 w 3691946"/>
              <a:gd name="connsiteY0" fmla="*/ 0 h 2215168"/>
              <a:gd name="connsiteX1" fmla="*/ 3691946 w 3691946"/>
              <a:gd name="connsiteY1" fmla="*/ 0 h 2215168"/>
              <a:gd name="connsiteX2" fmla="*/ 3691946 w 3691946"/>
              <a:gd name="connsiteY2" fmla="*/ 2215168 h 2215168"/>
              <a:gd name="connsiteX3" fmla="*/ 0 w 3691946"/>
              <a:gd name="connsiteY3" fmla="*/ 2215168 h 2215168"/>
              <a:gd name="connsiteX4" fmla="*/ 0 w 3691946"/>
              <a:gd name="connsiteY4" fmla="*/ 0 h 221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946" h="2215168">
                <a:moveTo>
                  <a:pt x="0" y="0"/>
                </a:moveTo>
                <a:lnTo>
                  <a:pt x="3691946" y="0"/>
                </a:lnTo>
                <a:lnTo>
                  <a:pt x="3691946" y="2215168"/>
                </a:lnTo>
                <a:lnTo>
                  <a:pt x="0" y="221516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l" defTabSz="800100">
              <a:spcBef>
                <a:spcPct val="0"/>
              </a:spcBef>
              <a:spcAft>
                <a:spcPct val="35000"/>
              </a:spcAft>
            </a:pPr>
            <a:endParaRPr lang="en-US" sz="2400" b="0" kern="1200" dirty="0" smtClean="0"/>
          </a:p>
          <a:p>
            <a:pPr lvl="0" algn="l" defTabSz="800100">
              <a:spcBef>
                <a:spcPct val="0"/>
              </a:spcBef>
              <a:spcAft>
                <a:spcPct val="35000"/>
              </a:spcAft>
            </a:pPr>
            <a:endParaRPr lang="en-US" sz="2400" b="0" kern="1200" dirty="0" smtClean="0"/>
          </a:p>
          <a:p>
            <a:pPr lvl="0" algn="l" defTabSz="800100">
              <a:spcBef>
                <a:spcPct val="0"/>
              </a:spcBef>
              <a:spcAft>
                <a:spcPct val="35000"/>
              </a:spcAft>
            </a:pPr>
            <a:r>
              <a:rPr lang="en-US" sz="2400" b="0" kern="1200" dirty="0" smtClean="0"/>
              <a:t>Actionable Intelligence</a:t>
            </a:r>
          </a:p>
          <a:p>
            <a:pPr defTabSz="800100">
              <a:spcBef>
                <a:spcPct val="0"/>
              </a:spcBef>
              <a:spcAft>
                <a:spcPct val="35000"/>
              </a:spcAft>
            </a:pPr>
            <a:endParaRPr lang="en-US" sz="1600" dirty="0" smtClean="0">
              <a:solidFill>
                <a:schemeClr val="bg1"/>
              </a:solidFill>
            </a:endParaRPr>
          </a:p>
          <a:p>
            <a:pPr defTabSz="800100">
              <a:spcBef>
                <a:spcPct val="0"/>
              </a:spcBef>
              <a:spcAft>
                <a:spcPct val="35000"/>
              </a:spcAft>
            </a:pPr>
            <a:r>
              <a:rPr lang="en-US" sz="1600" dirty="0" smtClean="0">
                <a:solidFill>
                  <a:schemeClr val="bg1"/>
                </a:solidFill>
              </a:rPr>
              <a:t>“</a:t>
            </a:r>
            <a:r>
              <a:rPr lang="en-US" sz="1600" dirty="0">
                <a:solidFill>
                  <a:schemeClr val="bg1"/>
                </a:solidFill>
              </a:rPr>
              <a:t>Help me identify targets, threats &amp; incidents”</a:t>
            </a:r>
          </a:p>
          <a:p>
            <a:pPr lvl="0" algn="l" defTabSz="800100">
              <a:spcBef>
                <a:spcPct val="0"/>
              </a:spcBef>
              <a:spcAft>
                <a:spcPct val="35000"/>
              </a:spcAft>
            </a:pPr>
            <a:endParaRPr lang="en-US" sz="2400" b="0" kern="1200" dirty="0"/>
          </a:p>
          <a:p>
            <a:pPr marL="171450" lvl="1" indent="-171450" algn="l" defTabSz="755650" rtl="0" eaLnBrk="1" latinLnBrk="0">
              <a:lnSpc>
                <a:spcPct val="90000"/>
              </a:lnSpc>
              <a:spcBef>
                <a:spcPct val="0"/>
              </a:spcBef>
              <a:spcAft>
                <a:spcPct val="15000"/>
              </a:spcAft>
              <a:buChar char="••"/>
            </a:pPr>
            <a:endParaRPr lang="en-US" sz="1700" kern="1200" dirty="0">
              <a:solidFill>
                <a:schemeClr val="bg2"/>
              </a:solidFill>
            </a:endParaRPr>
          </a:p>
        </p:txBody>
      </p:sp>
      <p:grpSp>
        <p:nvGrpSpPr>
          <p:cNvPr id="8" name="Group 13"/>
          <p:cNvGrpSpPr/>
          <p:nvPr/>
        </p:nvGrpSpPr>
        <p:grpSpPr>
          <a:xfrm>
            <a:off x="4633913" y="3308793"/>
            <a:ext cx="4129087" cy="2362200"/>
            <a:chOff x="4633913" y="3733800"/>
            <a:chExt cx="4129087" cy="2362200"/>
          </a:xfrm>
        </p:grpSpPr>
        <p:grpSp>
          <p:nvGrpSpPr>
            <p:cNvPr id="9" name="Group 43"/>
            <p:cNvGrpSpPr/>
            <p:nvPr/>
          </p:nvGrpSpPr>
          <p:grpSpPr>
            <a:xfrm>
              <a:off x="4633913" y="3733800"/>
              <a:ext cx="4129087" cy="2362200"/>
              <a:chOff x="4626430" y="1219200"/>
              <a:chExt cx="4129087" cy="2362200"/>
            </a:xfrm>
          </p:grpSpPr>
          <p:grpSp>
            <p:nvGrpSpPr>
              <p:cNvPr id="10" name="Group 19"/>
              <p:cNvGrpSpPr/>
              <p:nvPr/>
            </p:nvGrpSpPr>
            <p:grpSpPr>
              <a:xfrm>
                <a:off x="4626430" y="1219200"/>
                <a:ext cx="4129087" cy="2362200"/>
                <a:chOff x="384969" y="1720056"/>
                <a:chExt cx="1986756" cy="3004344"/>
              </a:xfrm>
            </p:grpSpPr>
            <p:sp>
              <p:nvSpPr>
                <p:cNvPr id="48" name="Rounded Rectangle 47"/>
                <p:cNvSpPr/>
                <p:nvPr/>
              </p:nvSpPr>
              <p:spPr bwMode="auto">
                <a:xfrm>
                  <a:off x="384969" y="1720056"/>
                  <a:ext cx="1986756" cy="3004344"/>
                </a:xfrm>
                <a:prstGeom prst="roundRect">
                  <a:avLst>
                    <a:gd name="adj" fmla="val 4905"/>
                  </a:avLst>
                </a:prstGeom>
                <a:solidFill>
                  <a:srgbClr val="FFFFFF"/>
                </a:solidFill>
                <a:ln w="12700">
                  <a:solidFill>
                    <a:schemeClr val="bg1">
                      <a:lumMod val="75000"/>
                    </a:schemeClr>
                  </a:solidFill>
                </a:ln>
                <a:effectLst>
                  <a:outerShdw blurRad="63500" sx="101000" sy="101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0" hangingPunct="0">
                    <a:spcBef>
                      <a:spcPts val="1200"/>
                    </a:spcBef>
                    <a:buClr>
                      <a:srgbClr val="3892D0"/>
                    </a:buClr>
                  </a:pPr>
                  <a:endParaRPr lang="en-US" sz="2000" dirty="0">
                    <a:solidFill>
                      <a:srgbClr val="4D4D4D"/>
                    </a:solidFill>
                    <a:latin typeface="MetaNormalLF-Roman" pitchFamily="34" charset="0"/>
                  </a:endParaRPr>
                </a:p>
              </p:txBody>
            </p:sp>
            <p:sp>
              <p:nvSpPr>
                <p:cNvPr id="49" name="Rounded Rectangle 48"/>
                <p:cNvSpPr/>
                <p:nvPr/>
              </p:nvSpPr>
              <p:spPr>
                <a:xfrm>
                  <a:off x="423925" y="1828801"/>
                  <a:ext cx="1908844" cy="2800350"/>
                </a:xfrm>
                <a:prstGeom prst="roundRect">
                  <a:avLst>
                    <a:gd name="adj" fmla="val 4839"/>
                  </a:avLst>
                </a:prstGeom>
                <a:gradFill flip="none" rotWithShape="1">
                  <a:gsLst>
                    <a:gs pos="0">
                      <a:srgbClr val="6F0004"/>
                    </a:gs>
                    <a:gs pos="83000">
                      <a:srgbClr val="C10610"/>
                    </a:gs>
                  </a:gsLst>
                  <a:lin ang="5400000" scaled="0"/>
                  <a:tileRect/>
                </a:gradFill>
                <a:ln>
                  <a:noFill/>
                </a:ln>
                <a:effectLst>
                  <a:innerShdw blurRad="38100" dist="254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1200"/>
                    </a:spcBef>
                    <a:buClr>
                      <a:srgbClr val="3892D0"/>
                    </a:buClr>
                  </a:pPr>
                  <a:endParaRPr lang="en-US" sz="2000" dirty="0" smtClean="0">
                    <a:solidFill>
                      <a:srgbClr val="FFFFFF"/>
                    </a:solidFill>
                    <a:latin typeface="MetaNormalLF-Roman" pitchFamily="34" charset="0"/>
                  </a:endParaRPr>
                </a:p>
              </p:txBody>
            </p:sp>
          </p:grpSp>
          <p:sp>
            <p:nvSpPr>
              <p:cNvPr id="46" name="Freeform 45"/>
              <p:cNvSpPr/>
              <p:nvPr/>
            </p:nvSpPr>
            <p:spPr>
              <a:xfrm>
                <a:off x="4793117" y="1357952"/>
                <a:ext cx="2590800" cy="2057400"/>
              </a:xfrm>
              <a:custGeom>
                <a:avLst/>
                <a:gdLst>
                  <a:gd name="connsiteX0" fmla="*/ 0 w 3691946"/>
                  <a:gd name="connsiteY0" fmla="*/ 0 h 2215168"/>
                  <a:gd name="connsiteX1" fmla="*/ 3691946 w 3691946"/>
                  <a:gd name="connsiteY1" fmla="*/ 0 h 2215168"/>
                  <a:gd name="connsiteX2" fmla="*/ 3691946 w 3691946"/>
                  <a:gd name="connsiteY2" fmla="*/ 2215168 h 2215168"/>
                  <a:gd name="connsiteX3" fmla="*/ 0 w 3691946"/>
                  <a:gd name="connsiteY3" fmla="*/ 2215168 h 2215168"/>
                  <a:gd name="connsiteX4" fmla="*/ 0 w 3691946"/>
                  <a:gd name="connsiteY4" fmla="*/ 0 h 221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946" h="2215168">
                    <a:moveTo>
                      <a:pt x="0" y="0"/>
                    </a:moveTo>
                    <a:lnTo>
                      <a:pt x="3691946" y="0"/>
                    </a:lnTo>
                    <a:lnTo>
                      <a:pt x="3691946" y="2215168"/>
                    </a:lnTo>
                    <a:lnTo>
                      <a:pt x="0" y="221516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l" defTabSz="800100">
                  <a:spcBef>
                    <a:spcPct val="0"/>
                  </a:spcBef>
                  <a:spcAft>
                    <a:spcPct val="35000"/>
                  </a:spcAft>
                </a:pPr>
                <a:endParaRPr lang="en-US" sz="2400" b="0" kern="1200" dirty="0" smtClean="0"/>
              </a:p>
              <a:p>
                <a:pPr lvl="0" algn="l" defTabSz="800100">
                  <a:spcBef>
                    <a:spcPct val="0"/>
                  </a:spcBef>
                  <a:spcAft>
                    <a:spcPct val="35000"/>
                  </a:spcAft>
                </a:pPr>
                <a:endParaRPr lang="en-US" sz="2400" b="0" kern="1200" dirty="0" smtClean="0"/>
              </a:p>
              <a:p>
                <a:pPr lvl="0" algn="l" defTabSz="800100">
                  <a:spcBef>
                    <a:spcPct val="0"/>
                  </a:spcBef>
                  <a:spcAft>
                    <a:spcPct val="35000"/>
                  </a:spcAft>
                </a:pPr>
                <a:r>
                  <a:rPr lang="en-US" sz="2400" b="0" kern="1200" dirty="0" smtClean="0"/>
                  <a:t>Optimize Incident Management</a:t>
                </a:r>
              </a:p>
              <a:p>
                <a:pPr defTabSz="800100">
                  <a:spcBef>
                    <a:spcPct val="0"/>
                  </a:spcBef>
                  <a:spcAft>
                    <a:spcPct val="35000"/>
                  </a:spcAft>
                </a:pPr>
                <a:endParaRPr lang="en-US" sz="1600" dirty="0" smtClean="0">
                  <a:solidFill>
                    <a:schemeClr val="bg1"/>
                  </a:solidFill>
                </a:endParaRPr>
              </a:p>
              <a:p>
                <a:pPr defTabSz="800100">
                  <a:spcBef>
                    <a:spcPct val="0"/>
                  </a:spcBef>
                  <a:spcAft>
                    <a:spcPct val="35000"/>
                  </a:spcAft>
                </a:pPr>
                <a:r>
                  <a:rPr lang="en-US" sz="1600" dirty="0" smtClean="0">
                    <a:solidFill>
                      <a:schemeClr val="bg1"/>
                    </a:solidFill>
                  </a:rPr>
                  <a:t>“</a:t>
                </a:r>
                <a:r>
                  <a:rPr lang="en-US" sz="1600" dirty="0">
                    <a:solidFill>
                      <a:schemeClr val="bg1"/>
                    </a:solidFill>
                  </a:rPr>
                  <a:t>Enable me to manage  these incidents”</a:t>
                </a:r>
              </a:p>
              <a:p>
                <a:pPr lvl="0" algn="l" defTabSz="800100">
                  <a:spcBef>
                    <a:spcPct val="0"/>
                  </a:spcBef>
                  <a:spcAft>
                    <a:spcPct val="35000"/>
                  </a:spcAft>
                </a:pPr>
                <a:endParaRPr lang="en-US" sz="2400" b="0" kern="1200" dirty="0"/>
              </a:p>
              <a:p>
                <a:pPr marL="171450" lvl="1" indent="-171450" algn="l" defTabSz="755650" rtl="0" eaLnBrk="1" latinLnBrk="0">
                  <a:lnSpc>
                    <a:spcPct val="90000"/>
                  </a:lnSpc>
                  <a:spcBef>
                    <a:spcPct val="0"/>
                  </a:spcBef>
                  <a:spcAft>
                    <a:spcPct val="15000"/>
                  </a:spcAft>
                  <a:buChar char="••"/>
                </a:pPr>
                <a:endParaRPr lang="en-US" sz="1700" kern="1200" dirty="0">
                  <a:solidFill>
                    <a:schemeClr val="bg2"/>
                  </a:solidFill>
                </a:endParaRPr>
              </a:p>
            </p:txBody>
          </p:sp>
        </p:grpSp>
        <p:pic>
          <p:nvPicPr>
            <p:cNvPr id="51" name="Picture 14" descr="\\maho3fp3a\sdrive\Creative Dev - Icons\PNG files for PowerPoint\buttons\blue button-arrows gears.png"/>
            <p:cNvPicPr>
              <a:picLocks noChangeArrowheads="1"/>
            </p:cNvPicPr>
            <p:nvPr/>
          </p:nvPicPr>
          <p:blipFill>
            <a:blip r:embed="rId4" cstate="screen">
              <a:grayscl/>
            </a:blip>
            <a:srcRect r="-258"/>
            <a:stretch>
              <a:fillRect/>
            </a:stretch>
          </p:blipFill>
          <p:spPr bwMode="auto">
            <a:xfrm>
              <a:off x="7391399" y="4648200"/>
              <a:ext cx="1216005" cy="1219200"/>
            </a:xfrm>
            <a:prstGeom prst="ellipse">
              <a:avLst/>
            </a:prstGeom>
            <a:effectLst>
              <a:outerShdw blurRad="76200" dir="13500000" sy="23000" kx="1200000" algn="br" rotWithShape="0">
                <a:prstClr val="black">
                  <a:alpha val="20000"/>
                </a:prstClr>
              </a:outerShdw>
            </a:effectLst>
          </p:spPr>
        </p:pic>
      </p:grpSp>
      <p:grpSp>
        <p:nvGrpSpPr>
          <p:cNvPr id="11" name="Group 54"/>
          <p:cNvGrpSpPr/>
          <p:nvPr/>
        </p:nvGrpSpPr>
        <p:grpSpPr>
          <a:xfrm>
            <a:off x="3084285" y="4141013"/>
            <a:ext cx="1371600" cy="1371600"/>
            <a:chOff x="1143000" y="4724400"/>
            <a:chExt cx="1188622" cy="1188622"/>
          </a:xfrm>
          <a:effectLst/>
        </p:grpSpPr>
        <p:pic>
          <p:nvPicPr>
            <p:cNvPr id="56" name="Picture 55" descr="button.png"/>
            <p:cNvPicPr>
              <a:picLocks noChangeAspect="1"/>
            </p:cNvPicPr>
            <p:nvPr/>
          </p:nvPicPr>
          <p:blipFill>
            <a:blip r:embed="rId5" cstate="print">
              <a:lum bright="-10000" contrast="30000"/>
              <a:grayscl/>
            </a:blip>
            <a:stretch>
              <a:fillRect/>
            </a:stretch>
          </p:blipFill>
          <p:spPr>
            <a:xfrm>
              <a:off x="1143000" y="4724400"/>
              <a:ext cx="1188622" cy="1188622"/>
            </a:xfrm>
            <a:prstGeom prst="rect">
              <a:avLst/>
            </a:prstGeom>
            <a:effectLst>
              <a:outerShdw blurRad="76200" dist="50800" dir="13500000" sy="23000" kx="1200000" algn="br" rotWithShape="0">
                <a:prstClr val="black">
                  <a:alpha val="20000"/>
                </a:prstClr>
              </a:outerShdw>
            </a:effectLst>
          </p:spPr>
        </p:pic>
        <p:pic>
          <p:nvPicPr>
            <p:cNvPr id="57" name="Picture 56"/>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1398635" y="4957311"/>
              <a:ext cx="639088" cy="705133"/>
            </a:xfrm>
            <a:prstGeom prst="rect">
              <a:avLst/>
            </a:prstGeom>
          </p:spPr>
        </p:pic>
      </p:grpSp>
      <p:grpSp>
        <p:nvGrpSpPr>
          <p:cNvPr id="12" name="Group 60"/>
          <p:cNvGrpSpPr/>
          <p:nvPr/>
        </p:nvGrpSpPr>
        <p:grpSpPr>
          <a:xfrm>
            <a:off x="3066143" y="1689173"/>
            <a:ext cx="1371600" cy="1371600"/>
            <a:chOff x="1143000" y="4724400"/>
            <a:chExt cx="1188622" cy="1188622"/>
          </a:xfrm>
          <a:effectLst/>
        </p:grpSpPr>
        <p:pic>
          <p:nvPicPr>
            <p:cNvPr id="62" name="Picture 61" descr="button.png"/>
            <p:cNvPicPr>
              <a:picLocks noChangeAspect="1"/>
            </p:cNvPicPr>
            <p:nvPr/>
          </p:nvPicPr>
          <p:blipFill>
            <a:blip r:embed="rId5" cstate="print">
              <a:lum bright="-10000" contrast="30000"/>
              <a:grayscl/>
            </a:blip>
            <a:stretch>
              <a:fillRect/>
            </a:stretch>
          </p:blipFill>
          <p:spPr>
            <a:xfrm>
              <a:off x="1143000" y="4724400"/>
              <a:ext cx="1188622" cy="1188622"/>
            </a:xfrm>
            <a:prstGeom prst="rect">
              <a:avLst/>
            </a:prstGeom>
            <a:effectLst>
              <a:outerShdw blurRad="76200" dist="50800" dir="13500000" sy="23000" kx="1200000" algn="br" rotWithShape="0">
                <a:prstClr val="black">
                  <a:alpha val="20000"/>
                </a:prstClr>
              </a:outerShdw>
            </a:effectLst>
          </p:spPr>
        </p:pic>
        <p:pic>
          <p:nvPicPr>
            <p:cNvPr id="63" name="Picture 62"/>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425251" y="4957311"/>
              <a:ext cx="585856" cy="705133"/>
            </a:xfrm>
            <a:prstGeom prst="rect">
              <a:avLst/>
            </a:prstGeom>
          </p:spPr>
        </p:pic>
      </p:grpSp>
    </p:spTree>
    <p:extLst>
      <p:ext uri="{BB962C8B-B14F-4D97-AF65-F5344CB8AC3E}">
        <p14:creationId xmlns="" xmlns:p14="http://schemas.microsoft.com/office/powerpoint/2010/main" val="325817956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irc.jpg"/>
          <p:cNvPicPr>
            <a:picLocks noChangeAspect="1"/>
          </p:cNvPicPr>
          <p:nvPr/>
        </p:nvPicPr>
        <p:blipFill>
          <a:blip r:embed="rId2" cstate="print"/>
          <a:srcRect l="12500" r="12500"/>
          <a:stretch>
            <a:fillRect/>
          </a:stretch>
        </p:blipFill>
        <p:spPr bwMode="auto">
          <a:xfrm>
            <a:off x="0" y="0"/>
            <a:ext cx="9144000" cy="6858000"/>
          </a:xfrm>
          <a:prstGeom prst="rect">
            <a:avLst/>
          </a:prstGeom>
          <a:solidFill>
            <a:srgbClr val="C00000">
              <a:alpha val="69020"/>
            </a:srgbClr>
          </a:solidFill>
        </p:spPr>
      </p:pic>
      <p:sp>
        <p:nvSpPr>
          <p:cNvPr id="8" name="Rectangle 7"/>
          <p:cNvSpPr/>
          <p:nvPr/>
        </p:nvSpPr>
        <p:spPr bwMode="auto">
          <a:xfrm>
            <a:off x="0" y="6568068"/>
            <a:ext cx="9142413" cy="289931"/>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4950" algn="l"/>
            <a:r>
              <a:rPr lang="en-US" sz="1400" b="0" dirty="0" smtClean="0">
                <a:solidFill>
                  <a:srgbClr val="FFFFFF"/>
                </a:solidFill>
                <a:effectLst>
                  <a:outerShdw blurRad="38100" dist="38100" dir="2700000" algn="tl">
                    <a:srgbClr val="000000">
                      <a:alpha val="43137"/>
                    </a:srgbClr>
                  </a:outerShdw>
                </a:effectLst>
                <a:latin typeface="Calibri" pitchFamily="34" charset="0"/>
              </a:rPr>
              <a:t>EMC Critical Incident Response Center, Bedford, MA</a:t>
            </a: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Dealing with a Big Data situation </a:t>
            </a:r>
            <a:endParaRPr lang="en-US" dirty="0"/>
          </a:p>
        </p:txBody>
      </p:sp>
      <p:sp>
        <p:nvSpPr>
          <p:cNvPr id="43" name="Content Placeholder 42"/>
          <p:cNvSpPr>
            <a:spLocks noGrp="1"/>
          </p:cNvSpPr>
          <p:nvPr>
            <p:ph sz="quarter" idx="10"/>
          </p:nvPr>
        </p:nvSpPr>
        <p:spPr/>
        <p:txBody>
          <a:bodyPr>
            <a:normAutofit fontScale="77500" lnSpcReduction="20000"/>
          </a:bodyPr>
          <a:lstStyle/>
          <a:p>
            <a:pPr marL="228600" lvl="2">
              <a:lnSpc>
                <a:spcPct val="90000"/>
              </a:lnSpc>
              <a:spcBef>
                <a:spcPts val="1200"/>
              </a:spcBef>
              <a:buSzPct val="100000"/>
              <a:defRPr/>
            </a:pPr>
            <a:r>
              <a:rPr lang="en-US" sz="4200" dirty="0">
                <a:solidFill>
                  <a:srgbClr val="000000"/>
                </a:solidFill>
              </a:rPr>
              <a:t>Capture and analysis of </a:t>
            </a:r>
            <a:r>
              <a:rPr lang="en-US" sz="4200" dirty="0" smtClean="0">
                <a:solidFill>
                  <a:srgbClr val="000000"/>
                </a:solidFill>
              </a:rPr>
              <a:t>network </a:t>
            </a:r>
            <a:r>
              <a:rPr lang="en-US" sz="4200" dirty="0">
                <a:solidFill>
                  <a:srgbClr val="000000"/>
                </a:solidFill>
              </a:rPr>
              <a:t>traffic </a:t>
            </a:r>
            <a:r>
              <a:rPr lang="en-US" sz="4200" u="sng" dirty="0" smtClean="0">
                <a:solidFill>
                  <a:srgbClr val="000000"/>
                </a:solidFill>
              </a:rPr>
              <a:t>and</a:t>
            </a:r>
            <a:r>
              <a:rPr lang="en-US" sz="4200" dirty="0" smtClean="0">
                <a:solidFill>
                  <a:srgbClr val="000000"/>
                </a:solidFill>
              </a:rPr>
              <a:t> </a:t>
            </a:r>
            <a:r>
              <a:rPr lang="en-US" sz="4200" dirty="0">
                <a:solidFill>
                  <a:srgbClr val="000000"/>
                </a:solidFill>
              </a:rPr>
              <a:t>log </a:t>
            </a:r>
            <a:r>
              <a:rPr lang="en-US" sz="4200" dirty="0" smtClean="0">
                <a:solidFill>
                  <a:srgbClr val="000000"/>
                </a:solidFill>
              </a:rPr>
              <a:t>event data</a:t>
            </a:r>
            <a:endParaRPr lang="en-US" sz="4200" dirty="0">
              <a:solidFill>
                <a:srgbClr val="000000"/>
              </a:solidFill>
            </a:endParaRPr>
          </a:p>
          <a:p>
            <a:pPr marL="228600" lvl="2">
              <a:lnSpc>
                <a:spcPct val="120000"/>
              </a:lnSpc>
              <a:spcBef>
                <a:spcPts val="1200"/>
              </a:spcBef>
              <a:buSzPct val="100000"/>
              <a:defRPr/>
            </a:pPr>
            <a:r>
              <a:rPr lang="en-US" sz="4200" dirty="0" smtClean="0">
                <a:solidFill>
                  <a:srgbClr val="000000"/>
                </a:solidFill>
              </a:rPr>
              <a:t>Indexing data for </a:t>
            </a:r>
            <a:r>
              <a:rPr lang="en-US" sz="4200" u="sng" dirty="0" smtClean="0">
                <a:solidFill>
                  <a:srgbClr val="000000"/>
                </a:solidFill>
              </a:rPr>
              <a:t>real-time</a:t>
            </a:r>
            <a:r>
              <a:rPr lang="en-US" sz="4200" dirty="0" smtClean="0">
                <a:solidFill>
                  <a:srgbClr val="000000"/>
                </a:solidFill>
              </a:rPr>
              <a:t> analysis</a:t>
            </a:r>
            <a:endParaRPr lang="en-US" sz="4200" dirty="0">
              <a:solidFill>
                <a:srgbClr val="000000"/>
              </a:solidFill>
            </a:endParaRPr>
          </a:p>
          <a:p>
            <a:pPr marL="228600" lvl="2">
              <a:lnSpc>
                <a:spcPct val="90000"/>
              </a:lnSpc>
              <a:spcBef>
                <a:spcPts val="1200"/>
              </a:spcBef>
              <a:buSzPct val="100000"/>
              <a:defRPr/>
            </a:pPr>
            <a:r>
              <a:rPr lang="en-US" sz="4200" dirty="0" smtClean="0">
                <a:solidFill>
                  <a:srgbClr val="000000"/>
                </a:solidFill>
              </a:rPr>
              <a:t>Covering layers </a:t>
            </a:r>
            <a:r>
              <a:rPr lang="en-US" sz="4200" dirty="0">
                <a:solidFill>
                  <a:srgbClr val="000000"/>
                </a:solidFill>
              </a:rPr>
              <a:t>2 to 7</a:t>
            </a:r>
          </a:p>
          <a:p>
            <a:pPr marL="228600" lvl="2">
              <a:lnSpc>
                <a:spcPct val="120000"/>
              </a:lnSpc>
              <a:spcBef>
                <a:spcPts val="1200"/>
              </a:spcBef>
              <a:buSzPct val="100000"/>
              <a:defRPr/>
            </a:pPr>
            <a:r>
              <a:rPr lang="en-US" sz="4200" dirty="0" smtClean="0">
                <a:solidFill>
                  <a:srgbClr val="000000"/>
                </a:solidFill>
              </a:rPr>
              <a:t>Fusion of external threat </a:t>
            </a:r>
            <a:r>
              <a:rPr lang="en-US" sz="4200" dirty="0">
                <a:solidFill>
                  <a:srgbClr val="000000"/>
                </a:solidFill>
              </a:rPr>
              <a:t>intelligence </a:t>
            </a:r>
            <a:r>
              <a:rPr lang="en-US" sz="4200" dirty="0" smtClean="0">
                <a:solidFill>
                  <a:srgbClr val="000000"/>
                </a:solidFill>
              </a:rPr>
              <a:t>from </a:t>
            </a:r>
            <a:r>
              <a:rPr lang="en-US" sz="4200" dirty="0">
                <a:solidFill>
                  <a:srgbClr val="000000"/>
                </a:solidFill>
              </a:rPr>
              <a:t>both public and private </a:t>
            </a:r>
            <a:r>
              <a:rPr lang="en-US" sz="4200" dirty="0" smtClean="0">
                <a:solidFill>
                  <a:srgbClr val="000000"/>
                </a:solidFill>
              </a:rPr>
              <a:t>communities with internally captured network data</a:t>
            </a:r>
          </a:p>
          <a:p>
            <a:pPr marL="228600" lvl="2">
              <a:lnSpc>
                <a:spcPct val="90000"/>
              </a:lnSpc>
              <a:spcBef>
                <a:spcPts val="1200"/>
              </a:spcBef>
              <a:buSzPct val="100000"/>
              <a:defRPr/>
            </a:pPr>
            <a:r>
              <a:rPr lang="en-US" sz="4200" dirty="0" smtClean="0">
                <a:solidFill>
                  <a:srgbClr val="000000"/>
                </a:solidFill>
              </a:rPr>
              <a:t>Inclusion of other perimeter  tools and infrastructure data</a:t>
            </a:r>
          </a:p>
          <a:p>
            <a:pPr marL="228600" lvl="2">
              <a:lnSpc>
                <a:spcPct val="90000"/>
              </a:lnSpc>
              <a:spcBef>
                <a:spcPts val="1200"/>
              </a:spcBef>
              <a:buSzPct val="100000"/>
              <a:defRPr/>
            </a:pPr>
            <a:endParaRPr lang="en-US" dirty="0"/>
          </a:p>
        </p:txBody>
      </p:sp>
    </p:spTree>
    <p:custDataLst>
      <p:tags r:id="rId1"/>
    </p:custData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3200"/>
            <a:ext cx="8777286" cy="920750"/>
          </a:xfrm>
        </p:spPr>
        <p:txBody>
          <a:bodyPr/>
          <a:lstStyle/>
          <a:p>
            <a:r>
              <a:rPr lang="en-US" dirty="0" smtClean="0"/>
              <a:t>Security Analytics Example: </a:t>
            </a:r>
            <a:br>
              <a:rPr lang="en-US" dirty="0" smtClean="0"/>
            </a:br>
            <a:r>
              <a:rPr lang="en-US" dirty="0" smtClean="0"/>
              <a:t>Ripping away the hay with automated queries</a:t>
            </a:r>
            <a:endParaRPr lang="en-US" dirty="0"/>
          </a:p>
        </p:txBody>
      </p:sp>
      <p:sp>
        <p:nvSpPr>
          <p:cNvPr id="7" name="Isosceles Triangle 6"/>
          <p:cNvSpPr/>
          <p:nvPr/>
        </p:nvSpPr>
        <p:spPr>
          <a:xfrm flipV="1">
            <a:off x="13855" y="1295400"/>
            <a:ext cx="4800599" cy="4419600"/>
          </a:xfrm>
          <a:prstGeom prst="triangl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9" name="Isosceles Triangle 8"/>
          <p:cNvSpPr/>
          <p:nvPr/>
        </p:nvSpPr>
        <p:spPr>
          <a:xfrm flipV="1">
            <a:off x="547255" y="2320635"/>
            <a:ext cx="3719946" cy="3352800"/>
          </a:xfrm>
          <a:prstGeom prst="triangl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10" name="Isosceles Triangle 9"/>
          <p:cNvSpPr/>
          <p:nvPr/>
        </p:nvSpPr>
        <p:spPr>
          <a:xfrm flipV="1">
            <a:off x="1073725" y="3248890"/>
            <a:ext cx="2694710" cy="2438400"/>
          </a:xfrm>
          <a:prstGeom prst="triangl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13" name="Isosceles Triangle 12"/>
          <p:cNvSpPr/>
          <p:nvPr/>
        </p:nvSpPr>
        <p:spPr>
          <a:xfrm flipV="1">
            <a:off x="1537855" y="4100945"/>
            <a:ext cx="1752600" cy="1600200"/>
          </a:xfrm>
          <a:prstGeom prst="triangl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15" name="Rounded Rectangle 14"/>
          <p:cNvSpPr/>
          <p:nvPr/>
        </p:nvSpPr>
        <p:spPr>
          <a:xfrm>
            <a:off x="4876800" y="4572000"/>
            <a:ext cx="3886200" cy="83820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ALERT ME for sessions </a:t>
            </a:r>
          </a:p>
          <a:p>
            <a:r>
              <a:rPr lang="en-US" dirty="0" smtClean="0"/>
              <a:t>to/from critical assets</a:t>
            </a:r>
            <a:endParaRPr lang="en-US" dirty="0"/>
          </a:p>
        </p:txBody>
      </p:sp>
      <p:sp>
        <p:nvSpPr>
          <p:cNvPr id="16" name="Rounded Rectangle 15"/>
          <p:cNvSpPr/>
          <p:nvPr/>
        </p:nvSpPr>
        <p:spPr>
          <a:xfrm>
            <a:off x="4876800" y="3519053"/>
            <a:ext cx="3886200" cy="900547"/>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SHOW ME files where file type </a:t>
            </a:r>
          </a:p>
          <a:p>
            <a:r>
              <a:rPr lang="en-US" dirty="0" smtClean="0"/>
              <a:t>does not match extension</a:t>
            </a:r>
            <a:endParaRPr lang="en-US" dirty="0"/>
          </a:p>
        </p:txBody>
      </p:sp>
      <p:sp>
        <p:nvSpPr>
          <p:cNvPr id="17" name="Rounded Rectangle 16"/>
          <p:cNvSpPr/>
          <p:nvPr/>
        </p:nvSpPr>
        <p:spPr>
          <a:xfrm>
            <a:off x="4876800" y="2362200"/>
            <a:ext cx="3886200" cy="962885"/>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SHOW ME all downloads of executable content</a:t>
            </a:r>
          </a:p>
          <a:p>
            <a:r>
              <a:rPr lang="en-US" dirty="0" smtClean="0"/>
              <a:t>(</a:t>
            </a:r>
            <a:r>
              <a:rPr lang="en-US" dirty="0" err="1" smtClean="0"/>
              <a:t>pdf</a:t>
            </a:r>
            <a:r>
              <a:rPr lang="en-US" dirty="0" smtClean="0"/>
              <a:t>, doc, exe, </a:t>
            </a:r>
            <a:r>
              <a:rPr lang="en-US" dirty="0" err="1" smtClean="0"/>
              <a:t>xls</a:t>
            </a:r>
            <a:r>
              <a:rPr lang="en-US" dirty="0" smtClean="0"/>
              <a:t>, jar etc)</a:t>
            </a:r>
            <a:endParaRPr lang="en-US" dirty="0"/>
          </a:p>
        </p:txBody>
      </p:sp>
      <p:sp>
        <p:nvSpPr>
          <p:cNvPr id="18" name="Rounded Rectangle 17"/>
          <p:cNvSpPr/>
          <p:nvPr/>
        </p:nvSpPr>
        <p:spPr>
          <a:xfrm>
            <a:off x="4876800" y="1295400"/>
            <a:ext cx="3886200" cy="879764"/>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Start with all network traffic and logs</a:t>
            </a:r>
            <a:endParaRPr lang="en-US" dirty="0"/>
          </a:p>
        </p:txBody>
      </p:sp>
      <p:sp>
        <p:nvSpPr>
          <p:cNvPr id="19" name="TextBox 18"/>
          <p:cNvSpPr txBox="1"/>
          <p:nvPr/>
        </p:nvSpPr>
        <p:spPr>
          <a:xfrm>
            <a:off x="2667174" y="5648980"/>
            <a:ext cx="4422364" cy="523220"/>
          </a:xfrm>
          <a:prstGeom prst="rect">
            <a:avLst/>
          </a:prstGeom>
          <a:noFill/>
        </p:spPr>
        <p:txBody>
          <a:bodyPr wrap="none" rtlCol="0">
            <a:spAutoFit/>
          </a:bodyPr>
          <a:lstStyle/>
          <a:p>
            <a:r>
              <a:rPr lang="en-US" sz="2800" dirty="0" smtClean="0">
                <a:latin typeface="+mj-lt"/>
              </a:rPr>
              <a:t>No SIEM will let you do this!</a:t>
            </a:r>
            <a:endParaRPr lang="en-US" sz="2800"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5" grpId="0" animBg="1"/>
      <p:bldP spid="16" grpId="0" animBg="1"/>
      <p:bldP spid="17"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cstate="print"/>
          <a:srcRect b="11746"/>
          <a:stretch>
            <a:fillRect/>
          </a:stretch>
        </p:blipFill>
        <p:spPr bwMode="auto">
          <a:xfrm>
            <a:off x="457200" y="1061545"/>
            <a:ext cx="8001000" cy="495825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How does Security Analytics Get Deployed?</a:t>
            </a:r>
            <a:endParaRPr lang="en-US" dirty="0"/>
          </a:p>
        </p:txBody>
      </p:sp>
      <p:sp>
        <p:nvSpPr>
          <p:cNvPr id="5" name="TextBox 4"/>
          <p:cNvSpPr txBox="1"/>
          <p:nvPr/>
        </p:nvSpPr>
        <p:spPr>
          <a:xfrm>
            <a:off x="1204111" y="1219200"/>
            <a:ext cx="1691489" cy="400110"/>
          </a:xfrm>
          <a:prstGeom prst="rect">
            <a:avLst/>
          </a:prstGeom>
          <a:noFill/>
        </p:spPr>
        <p:txBody>
          <a:bodyPr wrap="none" rtlCol="0">
            <a:spAutoFit/>
          </a:bodyPr>
          <a:lstStyle/>
          <a:p>
            <a:r>
              <a:rPr lang="en-US" dirty="0" smtClean="0"/>
              <a:t>Infrastructure</a:t>
            </a:r>
            <a:endParaRPr lang="en-US" dirty="0"/>
          </a:p>
        </p:txBody>
      </p:sp>
      <p:sp>
        <p:nvSpPr>
          <p:cNvPr id="6" name="TextBox 5"/>
          <p:cNvSpPr txBox="1"/>
          <p:nvPr/>
        </p:nvSpPr>
        <p:spPr>
          <a:xfrm>
            <a:off x="5943600" y="1219200"/>
            <a:ext cx="1795684" cy="400110"/>
          </a:xfrm>
          <a:prstGeom prst="rect">
            <a:avLst/>
          </a:prstGeom>
          <a:noFill/>
        </p:spPr>
        <p:txBody>
          <a:bodyPr wrap="none" rtlCol="0">
            <a:spAutoFit/>
          </a:bodyPr>
          <a:lstStyle/>
          <a:p>
            <a:r>
              <a:rPr lang="en-US" dirty="0" smtClean="0"/>
              <a:t>Analytic Layer</a:t>
            </a: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713" y="48652"/>
            <a:ext cx="8410575" cy="920750"/>
          </a:xfrm>
        </p:spPr>
        <p:txBody>
          <a:bodyPr>
            <a:normAutofit/>
          </a:bodyPr>
          <a:lstStyle/>
          <a:p>
            <a:pPr algn="l"/>
            <a:r>
              <a:rPr lang="en-US" dirty="0" smtClean="0"/>
              <a:t>Getting to the </a:t>
            </a:r>
            <a:r>
              <a:rPr lang="en-US" dirty="0" err="1" smtClean="0"/>
              <a:t>NextGen</a:t>
            </a:r>
            <a:r>
              <a:rPr lang="en-US" dirty="0" smtClean="0"/>
              <a:t> SOC</a:t>
            </a:r>
            <a:endParaRPr lang="en-US" dirty="0"/>
          </a:p>
        </p:txBody>
      </p:sp>
      <p:sp>
        <p:nvSpPr>
          <p:cNvPr id="6" name="TextBox 5"/>
          <p:cNvSpPr txBox="1"/>
          <p:nvPr/>
        </p:nvSpPr>
        <p:spPr>
          <a:xfrm>
            <a:off x="1280160" y="1286479"/>
            <a:ext cx="7242048" cy="4093428"/>
          </a:xfrm>
          <a:prstGeom prst="rect">
            <a:avLst/>
          </a:prstGeom>
          <a:noFill/>
        </p:spPr>
        <p:txBody>
          <a:bodyPr wrap="square" rtlCol="0">
            <a:spAutoFit/>
          </a:bodyPr>
          <a:lstStyle/>
          <a:p>
            <a:pPr>
              <a:spcBef>
                <a:spcPts val="1800"/>
              </a:spcBef>
              <a:spcAft>
                <a:spcPts val="1200"/>
              </a:spcAft>
            </a:pPr>
            <a:r>
              <a:rPr lang="en-US" sz="3200" b="1" dirty="0" smtClean="0">
                <a:solidFill>
                  <a:schemeClr val="tx2">
                    <a:lumMod val="60000"/>
                    <a:lumOff val="40000"/>
                  </a:schemeClr>
                </a:solidFill>
              </a:rPr>
              <a:t>Recognize</a:t>
            </a:r>
            <a:r>
              <a:rPr lang="en-US" b="1" dirty="0" smtClean="0"/>
              <a:t> </a:t>
            </a:r>
            <a:r>
              <a:rPr lang="en-US" b="1" dirty="0" smtClean="0">
                <a:solidFill>
                  <a:schemeClr val="tx2">
                    <a:lumMod val="75000"/>
                  </a:schemeClr>
                </a:solidFill>
              </a:rPr>
              <a:t> a new approach is needed</a:t>
            </a:r>
            <a:endParaRPr lang="en-US" dirty="0" smtClean="0">
              <a:solidFill>
                <a:schemeClr val="tx2">
                  <a:lumMod val="75000"/>
                </a:schemeClr>
              </a:solidFill>
            </a:endParaRPr>
          </a:p>
          <a:p>
            <a:pPr>
              <a:spcBef>
                <a:spcPts val="1800"/>
              </a:spcBef>
              <a:spcAft>
                <a:spcPts val="1200"/>
              </a:spcAft>
            </a:pPr>
            <a:r>
              <a:rPr lang="en-US" sz="3200" b="1" dirty="0" smtClean="0">
                <a:solidFill>
                  <a:schemeClr val="tx2">
                    <a:lumMod val="60000"/>
                    <a:lumOff val="40000"/>
                  </a:schemeClr>
                </a:solidFill>
              </a:rPr>
              <a:t>Focus</a:t>
            </a:r>
            <a:r>
              <a:rPr lang="en-US" b="1" dirty="0" smtClean="0">
                <a:solidFill>
                  <a:schemeClr val="tx2">
                    <a:lumMod val="75000"/>
                  </a:schemeClr>
                </a:solidFill>
              </a:rPr>
              <a:t> on  your high value assets</a:t>
            </a:r>
            <a:endParaRPr lang="en-US" dirty="0" smtClean="0">
              <a:solidFill>
                <a:schemeClr val="tx2">
                  <a:lumMod val="75000"/>
                </a:schemeClr>
              </a:solidFill>
            </a:endParaRPr>
          </a:p>
          <a:p>
            <a:pPr>
              <a:spcBef>
                <a:spcPts val="1800"/>
              </a:spcBef>
              <a:spcAft>
                <a:spcPts val="1200"/>
              </a:spcAft>
            </a:pPr>
            <a:r>
              <a:rPr lang="en-US" sz="3200" b="1" dirty="0" smtClean="0">
                <a:solidFill>
                  <a:schemeClr val="tx2">
                    <a:lumMod val="60000"/>
                    <a:lumOff val="40000"/>
                  </a:schemeClr>
                </a:solidFill>
              </a:rPr>
              <a:t>Examine</a:t>
            </a:r>
            <a:r>
              <a:rPr lang="en-US" b="1" dirty="0" smtClean="0">
                <a:solidFill>
                  <a:schemeClr val="tx2">
                    <a:lumMod val="75000"/>
                  </a:schemeClr>
                </a:solidFill>
              </a:rPr>
              <a:t>  the impact of people and processes</a:t>
            </a:r>
            <a:endParaRPr lang="en-US" dirty="0" smtClean="0">
              <a:solidFill>
                <a:schemeClr val="tx2">
                  <a:lumMod val="75000"/>
                </a:schemeClr>
              </a:solidFill>
            </a:endParaRPr>
          </a:p>
          <a:p>
            <a:pPr>
              <a:spcBef>
                <a:spcPts val="1800"/>
              </a:spcBef>
              <a:spcAft>
                <a:spcPts val="1200"/>
              </a:spcAft>
            </a:pPr>
            <a:r>
              <a:rPr lang="en-US" sz="3200" b="1" dirty="0" smtClean="0">
                <a:solidFill>
                  <a:schemeClr val="tx2">
                    <a:lumMod val="60000"/>
                    <a:lumOff val="40000"/>
                  </a:schemeClr>
                </a:solidFill>
              </a:rPr>
              <a:t>Quantify </a:t>
            </a:r>
            <a:r>
              <a:rPr lang="en-US" b="1" dirty="0" smtClean="0">
                <a:solidFill>
                  <a:schemeClr val="tx2">
                    <a:lumMod val="75000"/>
                  </a:schemeClr>
                </a:solidFill>
              </a:rPr>
              <a:t>risks exposed through 3</a:t>
            </a:r>
            <a:r>
              <a:rPr lang="en-US" b="1" baseline="30000" dirty="0" smtClean="0">
                <a:solidFill>
                  <a:schemeClr val="tx2">
                    <a:lumMod val="75000"/>
                  </a:schemeClr>
                </a:solidFill>
              </a:rPr>
              <a:t>rd</a:t>
            </a:r>
            <a:r>
              <a:rPr lang="en-US" b="1" dirty="0" smtClean="0">
                <a:solidFill>
                  <a:schemeClr val="tx2">
                    <a:lumMod val="75000"/>
                  </a:schemeClr>
                </a:solidFill>
              </a:rPr>
              <a:t> party vendors</a:t>
            </a:r>
            <a:endParaRPr lang="en-US" dirty="0" smtClean="0">
              <a:solidFill>
                <a:schemeClr val="tx2">
                  <a:lumMod val="75000"/>
                </a:schemeClr>
              </a:solidFill>
            </a:endParaRPr>
          </a:p>
          <a:p>
            <a:pPr>
              <a:spcBef>
                <a:spcPts val="1800"/>
              </a:spcBef>
              <a:spcAft>
                <a:spcPts val="1200"/>
              </a:spcAft>
            </a:pPr>
            <a:r>
              <a:rPr lang="en-US" sz="3200" b="1" dirty="0" smtClean="0">
                <a:solidFill>
                  <a:schemeClr val="tx2">
                    <a:lumMod val="60000"/>
                    <a:lumOff val="40000"/>
                  </a:schemeClr>
                </a:solidFill>
              </a:rPr>
              <a:t>Integrate</a:t>
            </a:r>
            <a:r>
              <a:rPr lang="en-US" sz="3200" b="1" dirty="0" smtClean="0"/>
              <a:t> </a:t>
            </a:r>
            <a:r>
              <a:rPr lang="en-US" b="1" dirty="0" smtClean="0">
                <a:solidFill>
                  <a:schemeClr val="tx2">
                    <a:lumMod val="75000"/>
                  </a:schemeClr>
                </a:solidFill>
              </a:rPr>
              <a:t>advanced threat activity into overall security program.</a:t>
            </a:r>
            <a:endParaRPr lang="en-US" dirty="0"/>
          </a:p>
        </p:txBody>
      </p:sp>
      <p:sp>
        <p:nvSpPr>
          <p:cNvPr id="7" name="Rectangle 6"/>
          <p:cNvSpPr/>
          <p:nvPr/>
        </p:nvSpPr>
        <p:spPr>
          <a:xfrm>
            <a:off x="437964" y="5809889"/>
            <a:ext cx="6948487" cy="369332"/>
          </a:xfrm>
          <a:prstGeom prst="rect">
            <a:avLst/>
          </a:prstGeom>
        </p:spPr>
        <p:txBody>
          <a:bodyPr wrap="square">
            <a:spAutoFit/>
          </a:bodyPr>
          <a:lstStyle/>
          <a:p>
            <a:pPr lvl="0"/>
            <a:r>
              <a:rPr lang="en-US" sz="900" baseline="30000" dirty="0" smtClean="0">
                <a:solidFill>
                  <a:srgbClr val="000000"/>
                </a:solidFill>
              </a:rPr>
              <a:t>1</a:t>
            </a:r>
            <a:r>
              <a:rPr lang="en-US" sz="900" dirty="0" smtClean="0">
                <a:solidFill>
                  <a:srgbClr val="000000"/>
                </a:solidFill>
              </a:rPr>
              <a:t> Suzanne </a:t>
            </a:r>
            <a:r>
              <a:rPr lang="en-US" sz="900" dirty="0" err="1" smtClean="0">
                <a:solidFill>
                  <a:srgbClr val="000000"/>
                </a:solidFill>
              </a:rPr>
              <a:t>Wildup</a:t>
            </a:r>
            <a:r>
              <a:rPr lang="en-US" sz="900" dirty="0" smtClean="0">
                <a:solidFill>
                  <a:srgbClr val="000000"/>
                </a:solidFill>
              </a:rPr>
              <a:t>, “The leaking vault: Five years of data breaches,” Digital Forensics Association. July 2010. Available online at http://www.digitalforensicsassociation.org/storage/The_Leaking_Vault-Five_Years_of_Data_Breaches.pdf.</a:t>
            </a:r>
          </a:p>
        </p:txBody>
      </p:sp>
      <p:cxnSp>
        <p:nvCxnSpPr>
          <p:cNvPr id="9" name="Straight Connector 8"/>
          <p:cNvCxnSpPr/>
          <p:nvPr/>
        </p:nvCxnSpPr>
        <p:spPr>
          <a:xfrm flipH="1">
            <a:off x="847803" y="1948540"/>
            <a:ext cx="7437437" cy="15027"/>
          </a:xfrm>
          <a:prstGeom prst="line">
            <a:avLst/>
          </a:prstGeom>
          <a:ln w="1270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7803" y="2926473"/>
            <a:ext cx="7437437" cy="15027"/>
          </a:xfrm>
          <a:prstGeom prst="line">
            <a:avLst/>
          </a:prstGeom>
          <a:ln w="1270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47803" y="3803822"/>
            <a:ext cx="7437437" cy="15027"/>
          </a:xfrm>
          <a:prstGeom prst="line">
            <a:avLst/>
          </a:prstGeom>
          <a:ln w="1270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47803" y="4571443"/>
            <a:ext cx="7437437" cy="15027"/>
          </a:xfrm>
          <a:prstGeom prst="line">
            <a:avLst/>
          </a:prstGeom>
          <a:ln w="1270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a:blip r:embed="rId3" cstate="print"/>
          <a:srcRect/>
          <a:stretch>
            <a:fillRect/>
          </a:stretch>
        </p:blipFill>
        <p:spPr bwMode="auto">
          <a:xfrm>
            <a:off x="597497" y="2227258"/>
            <a:ext cx="527126" cy="448057"/>
          </a:xfrm>
          <a:prstGeom prst="rect">
            <a:avLst/>
          </a:prstGeom>
          <a:noFill/>
          <a:ln w="9525">
            <a:noFill/>
            <a:miter lim="800000"/>
            <a:headEnd/>
            <a:tailEnd/>
          </a:ln>
        </p:spPr>
      </p:pic>
      <p:pic>
        <p:nvPicPr>
          <p:cNvPr id="1038" name="Picture 14"/>
          <p:cNvPicPr>
            <a:picLocks noChangeAspect="1" noChangeArrowheads="1"/>
          </p:cNvPicPr>
          <p:nvPr/>
        </p:nvPicPr>
        <p:blipFill>
          <a:blip r:embed="rId4" cstate="print"/>
          <a:srcRect/>
          <a:stretch>
            <a:fillRect/>
          </a:stretch>
        </p:blipFill>
        <p:spPr bwMode="auto">
          <a:xfrm>
            <a:off x="621633" y="3944927"/>
            <a:ext cx="478855" cy="530161"/>
          </a:xfrm>
          <a:prstGeom prst="rect">
            <a:avLst/>
          </a:prstGeom>
          <a:noFill/>
          <a:ln w="9525">
            <a:noFill/>
            <a:miter lim="800000"/>
            <a:headEnd/>
            <a:tailEnd/>
          </a:ln>
        </p:spPr>
      </p:pic>
      <p:pic>
        <p:nvPicPr>
          <p:cNvPr id="1041" name="Picture 17"/>
          <p:cNvPicPr>
            <a:picLocks noChangeAspect="1" noChangeArrowheads="1"/>
          </p:cNvPicPr>
          <p:nvPr/>
        </p:nvPicPr>
        <p:blipFill>
          <a:blip r:embed="rId5" cstate="print"/>
          <a:srcRect/>
          <a:stretch>
            <a:fillRect/>
          </a:stretch>
        </p:blipFill>
        <p:spPr bwMode="auto">
          <a:xfrm>
            <a:off x="614901" y="3027038"/>
            <a:ext cx="492318" cy="566166"/>
          </a:xfrm>
          <a:prstGeom prst="rect">
            <a:avLst/>
          </a:prstGeom>
          <a:noFill/>
          <a:ln w="9525">
            <a:noFill/>
            <a:miter lim="800000"/>
            <a:headEnd/>
            <a:tailEnd/>
          </a:ln>
        </p:spPr>
      </p:pic>
      <p:pic>
        <p:nvPicPr>
          <p:cNvPr id="1042" name="Picture 18"/>
          <p:cNvPicPr>
            <a:picLocks noChangeAspect="1" noChangeArrowheads="1"/>
          </p:cNvPicPr>
          <p:nvPr/>
        </p:nvPicPr>
        <p:blipFill>
          <a:blip r:embed="rId6" cstate="print"/>
          <a:srcRect/>
          <a:stretch>
            <a:fillRect/>
          </a:stretch>
        </p:blipFill>
        <p:spPr bwMode="auto">
          <a:xfrm>
            <a:off x="597408" y="4826812"/>
            <a:ext cx="527304" cy="465785"/>
          </a:xfrm>
          <a:prstGeom prst="rect">
            <a:avLst/>
          </a:prstGeom>
          <a:noFill/>
          <a:ln w="9525">
            <a:noFill/>
            <a:miter lim="800000"/>
            <a:headEnd/>
            <a:tailEnd/>
          </a:ln>
        </p:spPr>
      </p:pic>
      <p:pic>
        <p:nvPicPr>
          <p:cNvPr id="1043" name="Picture 19"/>
          <p:cNvPicPr>
            <a:picLocks noChangeAspect="1" noChangeArrowheads="1"/>
          </p:cNvPicPr>
          <p:nvPr/>
        </p:nvPicPr>
        <p:blipFill>
          <a:blip r:embed="rId7" cstate="print"/>
          <a:srcRect/>
          <a:stretch>
            <a:fillRect/>
          </a:stretch>
        </p:blipFill>
        <p:spPr bwMode="auto">
          <a:xfrm>
            <a:off x="628777" y="1419734"/>
            <a:ext cx="464566" cy="45580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5295002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0" y="833803"/>
            <a:ext cx="9144000" cy="1497012"/>
            <a:chOff x="0" y="3351212"/>
            <a:chExt cx="9144000" cy="1497013"/>
          </a:xfrm>
        </p:grpSpPr>
        <p:sp>
          <p:nvSpPr>
            <p:cNvPr id="46" name="Rectangle 5"/>
            <p:cNvSpPr>
              <a:spLocks noChangeArrowheads="1"/>
            </p:cNvSpPr>
            <p:nvPr/>
          </p:nvSpPr>
          <p:spPr bwMode="gray">
            <a:xfrm>
              <a:off x="0" y="3362325"/>
              <a:ext cx="9144000" cy="1447800"/>
            </a:xfrm>
            <a:prstGeom prst="rect">
              <a:avLst/>
            </a:prstGeom>
            <a:solidFill>
              <a:srgbClr val="FFFFFF"/>
            </a:solidFill>
            <a:ln w="9525" algn="ctr">
              <a:noFill/>
              <a:miter lim="800000"/>
              <a:headEnd/>
              <a:tailEnd/>
            </a:ln>
          </p:spPr>
          <p:txBody>
            <a:bodyPr wrap="none"/>
            <a:lstStyle/>
            <a:p>
              <a:pPr algn="ctr" eaLnBrk="0" hangingPunct="0"/>
              <a:endParaRPr lang="en-US" sz="2400" b="1"/>
            </a:p>
          </p:txBody>
        </p:sp>
        <p:cxnSp>
          <p:nvCxnSpPr>
            <p:cNvPr id="47" name="Straight Connector 46"/>
            <p:cNvCxnSpPr/>
            <p:nvPr/>
          </p:nvCxnSpPr>
          <p:spPr bwMode="gray">
            <a:xfrm>
              <a:off x="0" y="3351212"/>
              <a:ext cx="9144000" cy="1587"/>
            </a:xfrm>
            <a:prstGeom prst="line">
              <a:avLst/>
            </a:prstGeom>
            <a:solidFill>
              <a:schemeClr val="accent1"/>
            </a:solidFill>
            <a:ln w="9525" cap="flat" cmpd="sng" algn="ctr">
              <a:solidFill>
                <a:schemeClr val="accent1">
                  <a:lumMod val="60000"/>
                  <a:lumOff val="40000"/>
                </a:schemeClr>
              </a:solidFill>
              <a:prstDash val="dash"/>
              <a:miter lim="800000"/>
              <a:headEnd type="none" w="med" len="med"/>
              <a:tailEnd type="none" w="med" len="med"/>
            </a:ln>
            <a:effectLst/>
          </p:spPr>
        </p:cxnSp>
        <p:sp>
          <p:nvSpPr>
            <p:cNvPr id="48" name="Rectangle 47"/>
            <p:cNvSpPr/>
            <p:nvPr/>
          </p:nvSpPr>
          <p:spPr bwMode="gray">
            <a:xfrm>
              <a:off x="0" y="3400424"/>
              <a:ext cx="9144000" cy="1447801"/>
            </a:xfrm>
            <a:prstGeom prst="rect">
              <a:avLst/>
            </a:prstGeom>
            <a:gradFill flip="none" rotWithShape="1">
              <a:gsLst>
                <a:gs pos="0">
                  <a:schemeClr val="accent1">
                    <a:lumMod val="20000"/>
                    <a:lumOff val="80000"/>
                  </a:schemeClr>
                </a:gs>
                <a:gs pos="50000">
                  <a:srgbClr val="FFFFFF"/>
                </a:gs>
              </a:gsLst>
              <a:lin ang="5400000" scaled="1"/>
              <a:tileRect/>
            </a:gradFill>
            <a:ln w="9525" cap="flat" cmpd="sng" algn="ctr">
              <a:noFill/>
              <a:prstDash val="solid"/>
              <a:miter lim="800000"/>
              <a:headEnd type="none" w="med" len="med"/>
              <a:tailEnd type="none" w="med" len="med"/>
            </a:ln>
            <a:effectLst/>
          </p:spPr>
          <p:txBody>
            <a:bodyPr wrap="none"/>
            <a:lstStyle/>
            <a:p>
              <a:pPr algn="ctr" eaLnBrk="0" hangingPunct="0">
                <a:defRPr/>
              </a:pPr>
              <a:endParaRPr lang="en-US" sz="2400" b="1">
                <a:cs typeface="+mn-cs"/>
              </a:endParaRPr>
            </a:p>
          </p:txBody>
        </p:sp>
      </p:grpSp>
      <p:sp>
        <p:nvSpPr>
          <p:cNvPr id="4" name="Title 3"/>
          <p:cNvSpPr>
            <a:spLocks noGrp="1"/>
          </p:cNvSpPr>
          <p:nvPr>
            <p:ph type="title"/>
          </p:nvPr>
        </p:nvSpPr>
        <p:spPr/>
        <p:txBody>
          <a:bodyPr/>
          <a:lstStyle/>
          <a:p>
            <a:r>
              <a:rPr lang="en-US" sz="2600" dirty="0" smtClean="0"/>
              <a:t>Threats are Evolving Rapidly</a:t>
            </a:r>
            <a:br>
              <a:rPr lang="en-US" sz="2600" dirty="0" smtClean="0"/>
            </a:br>
            <a:endParaRPr lang="en-US" sz="2600" dirty="0"/>
          </a:p>
        </p:txBody>
      </p:sp>
      <p:grpSp>
        <p:nvGrpSpPr>
          <p:cNvPr id="3" name="Group 57"/>
          <p:cNvGrpSpPr/>
          <p:nvPr/>
        </p:nvGrpSpPr>
        <p:grpSpPr>
          <a:xfrm>
            <a:off x="-8389" y="2575683"/>
            <a:ext cx="9144000" cy="1664408"/>
            <a:chOff x="0" y="2609239"/>
            <a:chExt cx="9144000" cy="1664408"/>
          </a:xfrm>
        </p:grpSpPr>
        <p:grpSp>
          <p:nvGrpSpPr>
            <p:cNvPr id="5" name="Group 61"/>
            <p:cNvGrpSpPr>
              <a:grpSpLocks/>
            </p:cNvGrpSpPr>
            <p:nvPr/>
          </p:nvGrpSpPr>
          <p:grpSpPr bwMode="auto">
            <a:xfrm>
              <a:off x="0" y="2684375"/>
              <a:ext cx="9144000" cy="1497012"/>
              <a:chOff x="0" y="3351212"/>
              <a:chExt cx="9144000" cy="1497013"/>
            </a:xfrm>
          </p:grpSpPr>
          <p:sp>
            <p:nvSpPr>
              <p:cNvPr id="50" name="Rectangle 5"/>
              <p:cNvSpPr>
                <a:spLocks noChangeArrowheads="1"/>
              </p:cNvSpPr>
              <p:nvPr/>
            </p:nvSpPr>
            <p:spPr bwMode="gray">
              <a:xfrm>
                <a:off x="0" y="3362325"/>
                <a:ext cx="9144000" cy="1447800"/>
              </a:xfrm>
              <a:prstGeom prst="rect">
                <a:avLst/>
              </a:prstGeom>
              <a:solidFill>
                <a:srgbClr val="FFFFFF"/>
              </a:solidFill>
              <a:ln w="9525" algn="ctr">
                <a:noFill/>
                <a:miter lim="800000"/>
                <a:headEnd/>
                <a:tailEnd/>
              </a:ln>
            </p:spPr>
            <p:txBody>
              <a:bodyPr wrap="none"/>
              <a:lstStyle/>
              <a:p>
                <a:pPr algn="ctr" eaLnBrk="0" hangingPunct="0"/>
                <a:endParaRPr lang="en-US" sz="2400" b="1"/>
              </a:p>
            </p:txBody>
          </p:sp>
          <p:cxnSp>
            <p:nvCxnSpPr>
              <p:cNvPr id="51" name="Straight Connector 50"/>
              <p:cNvCxnSpPr/>
              <p:nvPr/>
            </p:nvCxnSpPr>
            <p:spPr bwMode="gray">
              <a:xfrm>
                <a:off x="0" y="3351212"/>
                <a:ext cx="9144000" cy="1587"/>
              </a:xfrm>
              <a:prstGeom prst="line">
                <a:avLst/>
              </a:prstGeom>
              <a:solidFill>
                <a:schemeClr val="accent1"/>
              </a:solidFill>
              <a:ln w="9525" cap="flat" cmpd="sng" algn="ctr">
                <a:solidFill>
                  <a:schemeClr val="accent1">
                    <a:lumMod val="60000"/>
                    <a:lumOff val="40000"/>
                  </a:schemeClr>
                </a:solidFill>
                <a:prstDash val="dash"/>
                <a:miter lim="800000"/>
                <a:headEnd type="none" w="med" len="med"/>
                <a:tailEnd type="none" w="med" len="med"/>
              </a:ln>
              <a:effectLst/>
            </p:spPr>
          </p:cxnSp>
          <p:sp>
            <p:nvSpPr>
              <p:cNvPr id="52" name="Rectangle 51"/>
              <p:cNvSpPr/>
              <p:nvPr/>
            </p:nvSpPr>
            <p:spPr bwMode="gray">
              <a:xfrm>
                <a:off x="0" y="3400424"/>
                <a:ext cx="9144000" cy="1447801"/>
              </a:xfrm>
              <a:prstGeom prst="rect">
                <a:avLst/>
              </a:prstGeom>
              <a:gradFill flip="none" rotWithShape="1">
                <a:gsLst>
                  <a:gs pos="0">
                    <a:schemeClr val="accent1">
                      <a:lumMod val="20000"/>
                      <a:lumOff val="80000"/>
                    </a:schemeClr>
                  </a:gs>
                  <a:gs pos="50000">
                    <a:srgbClr val="FFFFFF"/>
                  </a:gs>
                </a:gsLst>
                <a:lin ang="5400000" scaled="1"/>
                <a:tileRect/>
              </a:gradFill>
              <a:ln w="9525" cap="flat" cmpd="sng" algn="ctr">
                <a:noFill/>
                <a:prstDash val="solid"/>
                <a:miter lim="800000"/>
                <a:headEnd type="none" w="med" len="med"/>
                <a:tailEnd type="none" w="med" len="med"/>
              </a:ln>
              <a:effectLst/>
            </p:spPr>
            <p:txBody>
              <a:bodyPr wrap="none"/>
              <a:lstStyle/>
              <a:p>
                <a:pPr algn="ctr" eaLnBrk="0" hangingPunct="0">
                  <a:defRPr/>
                </a:pPr>
                <a:endParaRPr lang="en-US" sz="2400" b="1">
                  <a:cs typeface="+mn-cs"/>
                </a:endParaRPr>
              </a:p>
            </p:txBody>
          </p:sp>
        </p:grpSp>
        <p:sp>
          <p:nvSpPr>
            <p:cNvPr id="19" name="TextBox 18"/>
            <p:cNvSpPr txBox="1"/>
            <p:nvPr/>
          </p:nvSpPr>
          <p:spPr>
            <a:xfrm>
              <a:off x="11875" y="3182591"/>
              <a:ext cx="1852551" cy="830997"/>
            </a:xfrm>
            <a:prstGeom prst="rect">
              <a:avLst/>
            </a:prstGeom>
            <a:noFill/>
          </p:spPr>
          <p:txBody>
            <a:bodyPr wrap="square" rtlCol="0">
              <a:spAutoFit/>
            </a:bodyPr>
            <a:lstStyle/>
            <a:p>
              <a:pPr algn="r"/>
              <a:r>
                <a:rPr lang="en-US" sz="2400" b="1" dirty="0" smtClean="0"/>
                <a:t>Nation state actors</a:t>
              </a:r>
              <a:endParaRPr lang="en-US" sz="2400" b="1" dirty="0"/>
            </a:p>
          </p:txBody>
        </p:sp>
        <p:grpSp>
          <p:nvGrpSpPr>
            <p:cNvPr id="6" name="Group 34"/>
            <p:cNvGrpSpPr/>
            <p:nvPr/>
          </p:nvGrpSpPr>
          <p:grpSpPr>
            <a:xfrm>
              <a:off x="2039756" y="2857669"/>
              <a:ext cx="1445169" cy="1415978"/>
              <a:chOff x="4326195" y="943897"/>
              <a:chExt cx="1718653" cy="1683938"/>
            </a:xfrm>
          </p:grpSpPr>
          <p:pic>
            <p:nvPicPr>
              <p:cNvPr id="2050" name="Picture 2" descr="\\maho3fp3a\SDrive\Creative Dev - Icons\PNG files for PowerPoint\globe_asia.pn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256673" y="943897"/>
                <a:ext cx="788175" cy="793132"/>
              </a:xfrm>
              <a:prstGeom prst="rect">
                <a:avLst/>
              </a:prstGeom>
              <a:noFill/>
            </p:spPr>
          </p:pic>
          <p:pic>
            <p:nvPicPr>
              <p:cNvPr id="2051" name="Picture 3" descr="\\maho3fp3a\SDrive\Creative Dev - Icons\PNG files for PowerPoint\People\_people10.pn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326195" y="1329451"/>
                <a:ext cx="1710812" cy="1298384"/>
              </a:xfrm>
              <a:prstGeom prst="rect">
                <a:avLst/>
              </a:prstGeom>
              <a:noFill/>
            </p:spPr>
          </p:pic>
        </p:grpSp>
        <p:sp>
          <p:nvSpPr>
            <p:cNvPr id="39" name="Rectangle 38"/>
            <p:cNvSpPr/>
            <p:nvPr/>
          </p:nvSpPr>
          <p:spPr>
            <a:xfrm flipV="1">
              <a:off x="0" y="2609239"/>
              <a:ext cx="9144000" cy="86462"/>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536870" y="3293144"/>
              <a:ext cx="4164224" cy="584776"/>
            </a:xfrm>
            <a:prstGeom prst="rect">
              <a:avLst/>
            </a:prstGeom>
            <a:noFill/>
          </p:spPr>
          <p:txBody>
            <a:bodyPr wrap="square" rtlCol="0">
              <a:spAutoFit/>
            </a:bodyPr>
            <a:lstStyle/>
            <a:p>
              <a:r>
                <a:rPr lang="en-US" sz="1600" i="1" dirty="0" smtClean="0"/>
                <a:t>PII, government, defense industrial base, IP rich organizations</a:t>
              </a:r>
              <a:endParaRPr lang="en-US" sz="1600" i="1" dirty="0"/>
            </a:p>
          </p:txBody>
        </p:sp>
      </p:grpSp>
      <p:grpSp>
        <p:nvGrpSpPr>
          <p:cNvPr id="7" name="Group 58"/>
          <p:cNvGrpSpPr/>
          <p:nvPr/>
        </p:nvGrpSpPr>
        <p:grpSpPr>
          <a:xfrm>
            <a:off x="64930" y="872908"/>
            <a:ext cx="9179617" cy="1737655"/>
            <a:chOff x="106875" y="856130"/>
            <a:chExt cx="9179617" cy="1737655"/>
          </a:xfrm>
        </p:grpSpPr>
        <p:sp>
          <p:nvSpPr>
            <p:cNvPr id="22" name="TextBox 21"/>
            <p:cNvSpPr txBox="1"/>
            <p:nvPr/>
          </p:nvSpPr>
          <p:spPr>
            <a:xfrm>
              <a:off x="106875" y="1545287"/>
              <a:ext cx="1736476" cy="400110"/>
            </a:xfrm>
            <a:prstGeom prst="rect">
              <a:avLst/>
            </a:prstGeom>
            <a:noFill/>
          </p:spPr>
          <p:txBody>
            <a:bodyPr wrap="square" rtlCol="0">
              <a:spAutoFit/>
            </a:bodyPr>
            <a:lstStyle/>
            <a:p>
              <a:pPr algn="r"/>
              <a:r>
                <a:rPr lang="en-US" sz="2000" b="1" dirty="0" smtClean="0"/>
                <a:t>Criminals</a:t>
              </a:r>
              <a:endParaRPr lang="en-US" sz="2000" b="1" dirty="0"/>
            </a:p>
          </p:txBody>
        </p:sp>
        <p:grpSp>
          <p:nvGrpSpPr>
            <p:cNvPr id="8" name="Group 33"/>
            <p:cNvGrpSpPr/>
            <p:nvPr/>
          </p:nvGrpSpPr>
          <p:grpSpPr>
            <a:xfrm>
              <a:off x="2037978" y="880705"/>
              <a:ext cx="1391642" cy="1686058"/>
              <a:chOff x="2450537" y="4395670"/>
              <a:chExt cx="1654997" cy="2005128"/>
            </a:xfrm>
          </p:grpSpPr>
          <p:sp>
            <p:nvSpPr>
              <p:cNvPr id="26" name="TextBox 25"/>
              <p:cNvSpPr txBox="1"/>
              <p:nvPr/>
            </p:nvSpPr>
            <p:spPr>
              <a:xfrm>
                <a:off x="2572044" y="4395670"/>
                <a:ext cx="1409207" cy="1098061"/>
              </a:xfrm>
              <a:prstGeom prst="rect">
                <a:avLst/>
              </a:prstGeom>
              <a:noFill/>
            </p:spPr>
            <p:txBody>
              <a:bodyPr wrap="square" rtlCol="0">
                <a:spAutoFit/>
              </a:bodyPr>
              <a:lstStyle/>
              <a:p>
                <a:pPr algn="ctr"/>
                <a:r>
                  <a:rPr lang="en-US" dirty="0" smtClean="0">
                    <a:solidFill>
                      <a:srgbClr val="B5121B"/>
                    </a:solidFill>
                  </a:rPr>
                  <a:t>Petty criminals</a:t>
                </a:r>
                <a:endParaRPr lang="en-US" dirty="0">
                  <a:solidFill>
                    <a:srgbClr val="B5121B"/>
                  </a:solidFill>
                </a:endParaRPr>
              </a:p>
            </p:txBody>
          </p:sp>
          <p:pic>
            <p:nvPicPr>
              <p:cNvPr id="2054" name="Picture 6" descr="\\maho3fp3a\SDrive\Creative Dev - Icons\PNG files for PowerPoint\People\_people2.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450537" y="5144773"/>
                <a:ext cx="1654997" cy="1256025"/>
              </a:xfrm>
              <a:prstGeom prst="rect">
                <a:avLst/>
              </a:prstGeom>
              <a:noFill/>
            </p:spPr>
          </p:pic>
        </p:grpSp>
        <p:grpSp>
          <p:nvGrpSpPr>
            <p:cNvPr id="9" name="Group 32"/>
            <p:cNvGrpSpPr/>
            <p:nvPr/>
          </p:nvGrpSpPr>
          <p:grpSpPr>
            <a:xfrm>
              <a:off x="5039762" y="856130"/>
              <a:ext cx="1590428" cy="1737655"/>
              <a:chOff x="5134282" y="4359402"/>
              <a:chExt cx="1891401" cy="2066490"/>
            </a:xfrm>
          </p:grpSpPr>
          <p:sp>
            <p:nvSpPr>
              <p:cNvPr id="27" name="TextBox 26"/>
              <p:cNvSpPr txBox="1"/>
              <p:nvPr/>
            </p:nvSpPr>
            <p:spPr>
              <a:xfrm>
                <a:off x="5205099" y="4359402"/>
                <a:ext cx="1820584" cy="768643"/>
              </a:xfrm>
              <a:prstGeom prst="rect">
                <a:avLst/>
              </a:prstGeom>
              <a:noFill/>
            </p:spPr>
            <p:txBody>
              <a:bodyPr wrap="square" rtlCol="0">
                <a:spAutoFit/>
              </a:bodyPr>
              <a:lstStyle/>
              <a:p>
                <a:pPr algn="ctr"/>
                <a:r>
                  <a:rPr lang="en-US" dirty="0" smtClean="0">
                    <a:solidFill>
                      <a:srgbClr val="B5121B"/>
                    </a:solidFill>
                  </a:rPr>
                  <a:t>Organized crime</a:t>
                </a:r>
                <a:endParaRPr lang="en-US" dirty="0">
                  <a:solidFill>
                    <a:srgbClr val="B5121B"/>
                  </a:solidFill>
                </a:endParaRPr>
              </a:p>
            </p:txBody>
          </p:sp>
          <p:pic>
            <p:nvPicPr>
              <p:cNvPr id="2055" name="Picture 7" descr="\\maho3fp3a\SDrive\Creative Dev - Icons\PNG files for PowerPoint\People\_people12.pn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5134282" y="5121444"/>
                <a:ext cx="1718802" cy="1304448"/>
              </a:xfrm>
              <a:prstGeom prst="rect">
                <a:avLst/>
              </a:prstGeom>
              <a:noFill/>
            </p:spPr>
          </p:pic>
        </p:grpSp>
        <p:sp>
          <p:nvSpPr>
            <p:cNvPr id="28" name="TextBox 27"/>
            <p:cNvSpPr txBox="1"/>
            <p:nvPr/>
          </p:nvSpPr>
          <p:spPr>
            <a:xfrm>
              <a:off x="6198908" y="1472546"/>
              <a:ext cx="3087584" cy="830997"/>
            </a:xfrm>
            <a:prstGeom prst="rect">
              <a:avLst/>
            </a:prstGeom>
            <a:noFill/>
          </p:spPr>
          <p:txBody>
            <a:bodyPr wrap="square" rtlCol="0">
              <a:spAutoFit/>
            </a:bodyPr>
            <a:lstStyle/>
            <a:p>
              <a:r>
                <a:rPr lang="en-US" sz="1600" i="1" dirty="0" smtClean="0"/>
                <a:t>Organized, sophisticated supply chains (PII, financial services, retail)</a:t>
              </a:r>
              <a:endParaRPr lang="en-US" sz="1600" i="1" dirty="0"/>
            </a:p>
          </p:txBody>
        </p:sp>
        <p:sp>
          <p:nvSpPr>
            <p:cNvPr id="43" name="TextBox 42"/>
            <p:cNvSpPr txBox="1"/>
            <p:nvPr/>
          </p:nvSpPr>
          <p:spPr>
            <a:xfrm>
              <a:off x="3154878" y="1717965"/>
              <a:ext cx="1939636" cy="338554"/>
            </a:xfrm>
            <a:prstGeom prst="rect">
              <a:avLst/>
            </a:prstGeom>
            <a:noFill/>
          </p:spPr>
          <p:txBody>
            <a:bodyPr wrap="square" rtlCol="0">
              <a:spAutoFit/>
            </a:bodyPr>
            <a:lstStyle/>
            <a:p>
              <a:r>
                <a:rPr lang="en-US" sz="1600" i="1" dirty="0" smtClean="0"/>
                <a:t>Unsophisticated</a:t>
              </a:r>
              <a:endParaRPr lang="en-US" sz="1600" i="1" dirty="0"/>
            </a:p>
          </p:txBody>
        </p:sp>
      </p:grpSp>
      <p:grpSp>
        <p:nvGrpSpPr>
          <p:cNvPr id="10" name="Group 56"/>
          <p:cNvGrpSpPr/>
          <p:nvPr/>
        </p:nvGrpSpPr>
        <p:grpSpPr>
          <a:xfrm>
            <a:off x="-1" y="4317302"/>
            <a:ext cx="9353382" cy="1823768"/>
            <a:chOff x="-1" y="4317302"/>
            <a:chExt cx="9353382" cy="1823768"/>
          </a:xfrm>
        </p:grpSpPr>
        <p:grpSp>
          <p:nvGrpSpPr>
            <p:cNvPr id="11" name="Group 61"/>
            <p:cNvGrpSpPr>
              <a:grpSpLocks/>
            </p:cNvGrpSpPr>
            <p:nvPr/>
          </p:nvGrpSpPr>
          <p:grpSpPr bwMode="auto">
            <a:xfrm>
              <a:off x="0" y="4323169"/>
              <a:ext cx="9144000" cy="1497012"/>
              <a:chOff x="0" y="3351212"/>
              <a:chExt cx="9144000" cy="1497013"/>
            </a:xfrm>
          </p:grpSpPr>
          <p:sp>
            <p:nvSpPr>
              <p:cNvPr id="54" name="Rectangle 5"/>
              <p:cNvSpPr>
                <a:spLocks noChangeArrowheads="1"/>
              </p:cNvSpPr>
              <p:nvPr/>
            </p:nvSpPr>
            <p:spPr bwMode="gray">
              <a:xfrm>
                <a:off x="0" y="3362325"/>
                <a:ext cx="9144000" cy="1447800"/>
              </a:xfrm>
              <a:prstGeom prst="rect">
                <a:avLst/>
              </a:prstGeom>
              <a:solidFill>
                <a:srgbClr val="FFFFFF"/>
              </a:solidFill>
              <a:ln w="9525" algn="ctr">
                <a:noFill/>
                <a:miter lim="800000"/>
                <a:headEnd/>
                <a:tailEnd/>
              </a:ln>
            </p:spPr>
            <p:txBody>
              <a:bodyPr wrap="none"/>
              <a:lstStyle/>
              <a:p>
                <a:pPr algn="ctr" eaLnBrk="0" hangingPunct="0"/>
                <a:endParaRPr lang="en-US" sz="2400" b="1"/>
              </a:p>
            </p:txBody>
          </p:sp>
          <p:cxnSp>
            <p:nvCxnSpPr>
              <p:cNvPr id="55" name="Straight Connector 54"/>
              <p:cNvCxnSpPr/>
              <p:nvPr/>
            </p:nvCxnSpPr>
            <p:spPr bwMode="gray">
              <a:xfrm>
                <a:off x="0" y="3351212"/>
                <a:ext cx="9144000" cy="1587"/>
              </a:xfrm>
              <a:prstGeom prst="line">
                <a:avLst/>
              </a:prstGeom>
              <a:solidFill>
                <a:schemeClr val="accent1"/>
              </a:solidFill>
              <a:ln w="9525" cap="flat" cmpd="sng" algn="ctr">
                <a:solidFill>
                  <a:schemeClr val="accent1">
                    <a:lumMod val="60000"/>
                    <a:lumOff val="40000"/>
                  </a:schemeClr>
                </a:solidFill>
                <a:prstDash val="dash"/>
                <a:miter lim="800000"/>
                <a:headEnd type="none" w="med" len="med"/>
                <a:tailEnd type="none" w="med" len="med"/>
              </a:ln>
              <a:effectLst/>
            </p:spPr>
          </p:cxnSp>
          <p:sp>
            <p:nvSpPr>
              <p:cNvPr id="56" name="Rectangle 55"/>
              <p:cNvSpPr/>
              <p:nvPr/>
            </p:nvSpPr>
            <p:spPr bwMode="gray">
              <a:xfrm>
                <a:off x="0" y="3400424"/>
                <a:ext cx="9144000" cy="1447801"/>
              </a:xfrm>
              <a:prstGeom prst="rect">
                <a:avLst/>
              </a:prstGeom>
              <a:gradFill flip="none" rotWithShape="1">
                <a:gsLst>
                  <a:gs pos="0">
                    <a:schemeClr val="accent1">
                      <a:lumMod val="20000"/>
                      <a:lumOff val="80000"/>
                    </a:schemeClr>
                  </a:gs>
                  <a:gs pos="50000">
                    <a:srgbClr val="FFFFFF"/>
                  </a:gs>
                </a:gsLst>
                <a:lin ang="5400000" scaled="1"/>
                <a:tileRect/>
              </a:gradFill>
              <a:ln w="9525" cap="flat" cmpd="sng" algn="ctr">
                <a:noFill/>
                <a:prstDash val="solid"/>
                <a:miter lim="800000"/>
                <a:headEnd type="none" w="med" len="med"/>
                <a:tailEnd type="none" w="med" len="med"/>
              </a:ln>
              <a:effectLst/>
            </p:spPr>
            <p:txBody>
              <a:bodyPr wrap="none"/>
              <a:lstStyle/>
              <a:p>
                <a:pPr algn="ctr" eaLnBrk="0" hangingPunct="0">
                  <a:defRPr/>
                </a:pPr>
                <a:endParaRPr lang="en-US" sz="2400" b="1">
                  <a:cs typeface="+mn-cs"/>
                </a:endParaRPr>
              </a:p>
            </p:txBody>
          </p:sp>
        </p:grpSp>
        <p:sp>
          <p:nvSpPr>
            <p:cNvPr id="21" name="TextBox 20"/>
            <p:cNvSpPr txBox="1"/>
            <p:nvPr/>
          </p:nvSpPr>
          <p:spPr>
            <a:xfrm>
              <a:off x="-1" y="5023262"/>
              <a:ext cx="1911928" cy="830997"/>
            </a:xfrm>
            <a:prstGeom prst="rect">
              <a:avLst/>
            </a:prstGeom>
            <a:noFill/>
          </p:spPr>
          <p:txBody>
            <a:bodyPr wrap="square" rtlCol="0">
              <a:spAutoFit/>
            </a:bodyPr>
            <a:lstStyle/>
            <a:p>
              <a:pPr algn="r"/>
              <a:r>
                <a:rPr lang="en-US" sz="2400" b="1" dirty="0" smtClean="0"/>
                <a:t>Non-state actors</a:t>
              </a:r>
              <a:endParaRPr lang="en-US" sz="2400" b="1" dirty="0"/>
            </a:p>
          </p:txBody>
        </p:sp>
        <p:grpSp>
          <p:nvGrpSpPr>
            <p:cNvPr id="12" name="Group 30"/>
            <p:cNvGrpSpPr/>
            <p:nvPr/>
          </p:nvGrpSpPr>
          <p:grpSpPr>
            <a:xfrm>
              <a:off x="2061470" y="4665924"/>
              <a:ext cx="1399694" cy="1449642"/>
              <a:chOff x="2371623" y="2557823"/>
              <a:chExt cx="1664573" cy="1723973"/>
            </a:xfrm>
          </p:grpSpPr>
          <p:sp>
            <p:nvSpPr>
              <p:cNvPr id="24" name="TextBox 23"/>
              <p:cNvSpPr txBox="1"/>
              <p:nvPr/>
            </p:nvSpPr>
            <p:spPr>
              <a:xfrm>
                <a:off x="2453641" y="2557823"/>
                <a:ext cx="1479262" cy="768643"/>
              </a:xfrm>
              <a:prstGeom prst="rect">
                <a:avLst/>
              </a:prstGeom>
              <a:noFill/>
            </p:spPr>
            <p:txBody>
              <a:bodyPr wrap="square" rtlCol="0">
                <a:spAutoFit/>
              </a:bodyPr>
              <a:lstStyle/>
              <a:p>
                <a:pPr algn="ctr"/>
                <a:r>
                  <a:rPr lang="en-US" dirty="0" smtClean="0">
                    <a:solidFill>
                      <a:srgbClr val="B5121B"/>
                    </a:solidFill>
                  </a:rPr>
                  <a:t>Terrorists</a:t>
                </a:r>
                <a:endParaRPr lang="en-US" dirty="0">
                  <a:solidFill>
                    <a:srgbClr val="B5121B"/>
                  </a:solidFill>
                </a:endParaRPr>
              </a:p>
            </p:txBody>
          </p:sp>
          <p:pic>
            <p:nvPicPr>
              <p:cNvPr id="2052" name="Picture 4" descr="\\maho3fp3a\SDrive\Creative Dev - Icons\PNG files for PowerPoint\People\_people8.png"/>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2371623" y="3018504"/>
                <a:ext cx="1664573" cy="1263292"/>
              </a:xfrm>
              <a:prstGeom prst="rect">
                <a:avLst/>
              </a:prstGeom>
              <a:noFill/>
            </p:spPr>
          </p:pic>
        </p:grpSp>
        <p:grpSp>
          <p:nvGrpSpPr>
            <p:cNvPr id="13" name="Group 31"/>
            <p:cNvGrpSpPr/>
            <p:nvPr/>
          </p:nvGrpSpPr>
          <p:grpSpPr>
            <a:xfrm>
              <a:off x="4961253" y="4443037"/>
              <a:ext cx="2664066" cy="1698033"/>
              <a:chOff x="5073417" y="2393727"/>
              <a:chExt cx="3168215" cy="2019370"/>
            </a:xfrm>
          </p:grpSpPr>
          <p:sp>
            <p:nvSpPr>
              <p:cNvPr id="25" name="TextBox 24"/>
              <p:cNvSpPr txBox="1"/>
              <p:nvPr/>
            </p:nvSpPr>
            <p:spPr>
              <a:xfrm>
                <a:off x="5073417" y="2393727"/>
                <a:ext cx="3168215" cy="768643"/>
              </a:xfrm>
              <a:prstGeom prst="rect">
                <a:avLst/>
              </a:prstGeom>
              <a:noFill/>
            </p:spPr>
            <p:txBody>
              <a:bodyPr wrap="square" rtlCol="0">
                <a:spAutoFit/>
              </a:bodyPr>
              <a:lstStyle/>
              <a:p>
                <a:pPr algn="ctr"/>
                <a:r>
                  <a:rPr lang="en-US" dirty="0" smtClean="0">
                    <a:solidFill>
                      <a:srgbClr val="B5121B"/>
                    </a:solidFill>
                  </a:rPr>
                  <a:t>Anti-establishment vigilantes</a:t>
                </a:r>
                <a:endParaRPr lang="en-US" dirty="0">
                  <a:solidFill>
                    <a:srgbClr val="B5121B"/>
                  </a:solidFill>
                </a:endParaRPr>
              </a:p>
            </p:txBody>
          </p:sp>
          <p:pic>
            <p:nvPicPr>
              <p:cNvPr id="2053" name="Picture 5" descr="\\maho3fp3a\SDrive\Creative Dev - Icons\PNG files for PowerPoint\People\_people5.png"/>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5750335" y="3146349"/>
                <a:ext cx="1669127" cy="1266748"/>
              </a:xfrm>
              <a:prstGeom prst="rect">
                <a:avLst/>
              </a:prstGeom>
              <a:noFill/>
            </p:spPr>
          </p:pic>
        </p:grpSp>
        <p:sp>
          <p:nvSpPr>
            <p:cNvPr id="30" name="TextBox 29"/>
            <p:cNvSpPr txBox="1"/>
            <p:nvPr/>
          </p:nvSpPr>
          <p:spPr>
            <a:xfrm>
              <a:off x="6618913" y="5043052"/>
              <a:ext cx="2734468" cy="584776"/>
            </a:xfrm>
            <a:prstGeom prst="rect">
              <a:avLst/>
            </a:prstGeom>
            <a:noFill/>
          </p:spPr>
          <p:txBody>
            <a:bodyPr wrap="square" rtlCol="0">
              <a:spAutoFit/>
            </a:bodyPr>
            <a:lstStyle/>
            <a:p>
              <a:r>
                <a:rPr lang="en-US" sz="1600" i="1" dirty="0" smtClean="0"/>
                <a:t>“</a:t>
              </a:r>
              <a:r>
                <a:rPr lang="en-US" sz="1600" i="1" dirty="0" err="1" smtClean="0"/>
                <a:t>Hacktivists</a:t>
              </a:r>
              <a:r>
                <a:rPr lang="en-US" sz="1600" i="1" dirty="0" smtClean="0"/>
                <a:t>”</a:t>
              </a:r>
              <a:br>
                <a:rPr lang="en-US" sz="1600" i="1" dirty="0" smtClean="0"/>
              </a:br>
              <a:r>
                <a:rPr lang="en-US" sz="1600" i="1" dirty="0" smtClean="0"/>
                <a:t>Targets of opportunity</a:t>
              </a:r>
              <a:endParaRPr lang="en-US" sz="1600" i="1" dirty="0"/>
            </a:p>
          </p:txBody>
        </p:sp>
        <p:sp>
          <p:nvSpPr>
            <p:cNvPr id="36" name="TextBox 35"/>
            <p:cNvSpPr txBox="1"/>
            <p:nvPr/>
          </p:nvSpPr>
          <p:spPr>
            <a:xfrm>
              <a:off x="3241966" y="5052948"/>
              <a:ext cx="3289465" cy="584776"/>
            </a:xfrm>
            <a:prstGeom prst="rect">
              <a:avLst/>
            </a:prstGeom>
            <a:noFill/>
          </p:spPr>
          <p:txBody>
            <a:bodyPr wrap="square" rtlCol="0">
              <a:spAutoFit/>
            </a:bodyPr>
            <a:lstStyle/>
            <a:p>
              <a:r>
                <a:rPr lang="en-US" sz="1600" i="1" dirty="0" smtClean="0"/>
                <a:t>PII, Government, </a:t>
              </a:r>
              <a:br>
                <a:rPr lang="en-US" sz="1600" i="1" dirty="0" smtClean="0"/>
              </a:br>
              <a:r>
                <a:rPr lang="en-US" sz="1600" i="1" dirty="0" smtClean="0"/>
                <a:t>critical infrastructure</a:t>
              </a:r>
              <a:endParaRPr lang="en-US" sz="1600" i="1" dirty="0"/>
            </a:p>
          </p:txBody>
        </p:sp>
        <p:sp>
          <p:nvSpPr>
            <p:cNvPr id="44" name="Rectangle 43"/>
            <p:cNvSpPr/>
            <p:nvPr/>
          </p:nvSpPr>
          <p:spPr>
            <a:xfrm flipV="1">
              <a:off x="0" y="4317302"/>
              <a:ext cx="9144000" cy="86462"/>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3158231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p:nvPr>
        </p:nvSpPr>
        <p:spPr>
          <a:noFill/>
          <a:ln>
            <a:miter lim="800000"/>
            <a:headEnd/>
            <a:tailEnd/>
          </a:ln>
        </p:spPr>
        <p:txBody>
          <a:bodyPr vert="horz" wrap="square" numCol="1" compatLnSpc="1">
            <a:prstTxWarp prst="textNoShape">
              <a:avLst/>
            </a:prstTxWarp>
          </a:bodyPr>
          <a:lstStyle/>
          <a:p>
            <a:r>
              <a:rPr sz="3200" dirty="0" smtClean="0"/>
              <a:t>Characteristics of </a:t>
            </a:r>
            <a:r>
              <a:rPr lang="en-US" sz="3200" dirty="0"/>
              <a:t>a</a:t>
            </a:r>
            <a:r>
              <a:rPr sz="3200" dirty="0" smtClean="0"/>
              <a:t>dvanced </a:t>
            </a:r>
            <a:r>
              <a:rPr lang="en-US" sz="3200" dirty="0" smtClean="0"/>
              <a:t>t</a:t>
            </a:r>
            <a:r>
              <a:rPr sz="3200" dirty="0" smtClean="0"/>
              <a:t>hreat</a:t>
            </a:r>
            <a:r>
              <a:rPr lang="en-US" sz="3200" dirty="0" smtClean="0"/>
              <a:t>s</a:t>
            </a:r>
            <a:endParaRPr sz="3200" dirty="0" smtClean="0"/>
          </a:p>
        </p:txBody>
      </p:sp>
      <p:sp>
        <p:nvSpPr>
          <p:cNvPr id="67587" name="Content Placeholder 4"/>
          <p:cNvSpPr>
            <a:spLocks noGrp="1"/>
          </p:cNvSpPr>
          <p:nvPr>
            <p:ph sz="quarter" idx="10"/>
          </p:nvPr>
        </p:nvSpPr>
        <p:spPr>
          <a:noFill/>
          <a:ln>
            <a:miter lim="800000"/>
            <a:headEnd/>
            <a:tailEnd/>
          </a:ln>
        </p:spPr>
        <p:txBody>
          <a:bodyPr vert="horz" wrap="square" numCol="1" anchor="t" anchorCtr="0" compatLnSpc="1">
            <a:prstTxWarp prst="textNoShape">
              <a:avLst/>
            </a:prstTxWarp>
            <a:normAutofit/>
          </a:bodyPr>
          <a:lstStyle/>
          <a:p>
            <a:pPr eaLnBrk="1" hangingPunct="1">
              <a:lnSpc>
                <a:spcPct val="80000"/>
              </a:lnSpc>
            </a:pPr>
            <a:endParaRPr lang="en-US" sz="2200" dirty="0" smtClean="0"/>
          </a:p>
          <a:p>
            <a:pPr eaLnBrk="1" hangingPunct="1">
              <a:lnSpc>
                <a:spcPct val="80000"/>
              </a:lnSpc>
            </a:pPr>
            <a:r>
              <a:rPr lang="en-US" sz="2200" dirty="0" smtClean="0"/>
              <a:t>Single minded, determined and innovative</a:t>
            </a:r>
          </a:p>
          <a:p>
            <a:pPr eaLnBrk="1" hangingPunct="1">
              <a:lnSpc>
                <a:spcPct val="80000"/>
              </a:lnSpc>
            </a:pPr>
            <a:r>
              <a:rPr lang="en-US" sz="2200" dirty="0" smtClean="0"/>
              <a:t>Target individuals over systems</a:t>
            </a:r>
          </a:p>
          <a:p>
            <a:pPr eaLnBrk="1" hangingPunct="1">
              <a:lnSpc>
                <a:spcPct val="80000"/>
              </a:lnSpc>
            </a:pPr>
            <a:r>
              <a:rPr lang="en-US" sz="2200" dirty="0" smtClean="0"/>
              <a:t>Through reconnaissance will understand our processes, people &amp; systems better than us</a:t>
            </a:r>
          </a:p>
          <a:p>
            <a:pPr eaLnBrk="1" hangingPunct="1">
              <a:lnSpc>
                <a:spcPct val="80000"/>
              </a:lnSpc>
            </a:pPr>
            <a:r>
              <a:rPr lang="en-US" sz="2200" dirty="0" smtClean="0"/>
              <a:t>Will exploit ANY weakness</a:t>
            </a:r>
          </a:p>
          <a:p>
            <a:pPr eaLnBrk="1" hangingPunct="1">
              <a:lnSpc>
                <a:spcPct val="80000"/>
              </a:lnSpc>
            </a:pPr>
            <a:r>
              <a:rPr lang="en-US" sz="2200" dirty="0" smtClean="0"/>
              <a:t>Countermeasures increase sophistication</a:t>
            </a:r>
          </a:p>
          <a:p>
            <a:pPr eaLnBrk="1" hangingPunct="1">
              <a:lnSpc>
                <a:spcPct val="80000"/>
              </a:lnSpc>
            </a:pPr>
            <a:r>
              <a:rPr lang="en-US" sz="2200" dirty="0" smtClean="0"/>
              <a:t>Custom malware, NOT detectable by signatures</a:t>
            </a:r>
          </a:p>
          <a:p>
            <a:pPr eaLnBrk="1" hangingPunct="1">
              <a:lnSpc>
                <a:spcPct val="80000"/>
              </a:lnSpc>
            </a:pPr>
            <a:r>
              <a:rPr lang="en-US" sz="2200" dirty="0" smtClean="0"/>
              <a:t>Are not in a hurry will take as long as it takes</a:t>
            </a:r>
          </a:p>
          <a:p>
            <a:pPr eaLnBrk="1" hangingPunct="1">
              <a:lnSpc>
                <a:spcPct val="80000"/>
              </a:lnSpc>
            </a:pPr>
            <a:r>
              <a:rPr lang="en-US" sz="2200" dirty="0" smtClean="0"/>
              <a:t>Goal is long term &amp; persistent access</a:t>
            </a:r>
          </a:p>
        </p:txBody>
      </p:sp>
      <p:pic>
        <p:nvPicPr>
          <p:cNvPr id="67588" name="Picture 2" descr="http://globalknowledgeblog.com/wp-content/uploads/2010/08/iStock_000006935338XSmall.jpg"/>
          <p:cNvPicPr>
            <a:picLocks noGrp="1" noChangeAspect="1" noChangeArrowheads="1"/>
          </p:cNvPicPr>
          <p:nvPr>
            <p:ph type="pic" idx="1"/>
          </p:nvPr>
        </p:nvPicPr>
        <p:blipFill>
          <a:blip r:embed="rId2" cstate="print"/>
          <a:srcRect l="19873" r="19873"/>
          <a:stretch>
            <a:fillRect/>
          </a:stretch>
        </p:blipFill>
        <p:spPr bwMode="auto">
          <a:noFill/>
          <a:ln>
            <a:miter lim="800000"/>
            <a:headEnd/>
            <a:tailEnd/>
          </a:ln>
        </p:spPr>
      </p:pic>
    </p:spTree>
    <p:extLst>
      <p:ext uri="{BB962C8B-B14F-4D97-AF65-F5344CB8AC3E}">
        <p14:creationId xmlns:p14="http://schemas.microsoft.com/office/powerpoint/2010/main" xmlns="" val="187963177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utterstock_30958054.jpg"/>
          <p:cNvPicPr>
            <a:picLocks noChangeAspect="1"/>
          </p:cNvPicPr>
          <p:nvPr/>
        </p:nvPicPr>
        <p:blipFill>
          <a:blip r:embed="rId3" cstate="print">
            <a:duotone>
              <a:schemeClr val="bg2">
                <a:shade val="45000"/>
                <a:satMod val="135000"/>
              </a:schemeClr>
              <a:prstClr val="white"/>
            </a:duotone>
          </a:blip>
          <a:srcRect t="18478" b="8222"/>
          <a:stretch>
            <a:fillRect/>
          </a:stretch>
        </p:blipFill>
        <p:spPr>
          <a:xfrm>
            <a:off x="0" y="0"/>
            <a:ext cx="9144000" cy="6166338"/>
          </a:xfrm>
          <a:prstGeom prst="rect">
            <a:avLst/>
          </a:prstGeom>
        </p:spPr>
      </p:pic>
      <p:pic>
        <p:nvPicPr>
          <p:cNvPr id="31" name="Picture 30" descr="lightning2.jpg"/>
          <p:cNvPicPr>
            <a:picLocks noChangeAspect="1"/>
          </p:cNvPicPr>
          <p:nvPr/>
        </p:nvPicPr>
        <p:blipFill>
          <a:blip r:embed="rId4" cstate="print">
            <a:duotone>
              <a:schemeClr val="bg2">
                <a:shade val="45000"/>
                <a:satMod val="135000"/>
              </a:schemeClr>
              <a:prstClr val="white"/>
            </a:duotone>
          </a:blip>
          <a:srcRect b="26676"/>
          <a:stretch>
            <a:fillRect/>
          </a:stretch>
        </p:blipFill>
        <p:spPr>
          <a:xfrm>
            <a:off x="-2512" y="0"/>
            <a:ext cx="9146512" cy="6166338"/>
          </a:xfrm>
          <a:prstGeom prst="rect">
            <a:avLst/>
          </a:prstGeom>
        </p:spPr>
      </p:pic>
      <p:pic>
        <p:nvPicPr>
          <p:cNvPr id="30" name="Picture 29" descr="lightning1.jpg"/>
          <p:cNvPicPr>
            <a:picLocks noChangeAspect="1"/>
          </p:cNvPicPr>
          <p:nvPr/>
        </p:nvPicPr>
        <p:blipFill>
          <a:blip r:embed="rId5" cstate="print">
            <a:duotone>
              <a:schemeClr val="bg2">
                <a:shade val="45000"/>
                <a:satMod val="135000"/>
              </a:schemeClr>
              <a:prstClr val="white"/>
            </a:duotone>
          </a:blip>
          <a:srcRect t="18451" b="9340"/>
          <a:stretch>
            <a:fillRect/>
          </a:stretch>
        </p:blipFill>
        <p:spPr>
          <a:xfrm>
            <a:off x="-2512" y="3"/>
            <a:ext cx="9146512" cy="6072551"/>
          </a:xfrm>
          <a:prstGeom prst="rect">
            <a:avLst/>
          </a:prstGeom>
        </p:spPr>
      </p:pic>
      <p:pic>
        <p:nvPicPr>
          <p:cNvPr id="36" name="Picture 35" descr="lightning5.jpg"/>
          <p:cNvPicPr>
            <a:picLocks noChangeAspect="1"/>
          </p:cNvPicPr>
          <p:nvPr/>
        </p:nvPicPr>
        <p:blipFill>
          <a:blip r:embed="rId6" cstate="print">
            <a:duotone>
              <a:schemeClr val="bg2">
                <a:shade val="45000"/>
                <a:satMod val="135000"/>
              </a:schemeClr>
              <a:prstClr val="white"/>
            </a:duotone>
          </a:blip>
          <a:srcRect t="18586" b="9325"/>
          <a:stretch>
            <a:fillRect/>
          </a:stretch>
        </p:blipFill>
        <p:spPr>
          <a:xfrm>
            <a:off x="-23446" y="0"/>
            <a:ext cx="9161580" cy="6072554"/>
          </a:xfrm>
          <a:prstGeom prst="rect">
            <a:avLst/>
          </a:prstGeom>
        </p:spPr>
      </p:pic>
      <p:pic>
        <p:nvPicPr>
          <p:cNvPr id="33" name="Picture 32" descr="lightning3.jpg"/>
          <p:cNvPicPr>
            <a:picLocks noChangeAspect="1"/>
          </p:cNvPicPr>
          <p:nvPr/>
        </p:nvPicPr>
        <p:blipFill>
          <a:blip r:embed="rId7" cstate="print">
            <a:duotone>
              <a:schemeClr val="bg2">
                <a:shade val="45000"/>
                <a:satMod val="135000"/>
              </a:schemeClr>
              <a:prstClr val="white"/>
            </a:duotone>
          </a:blip>
          <a:srcRect t="18451" b="9340"/>
          <a:stretch>
            <a:fillRect/>
          </a:stretch>
        </p:blipFill>
        <p:spPr>
          <a:xfrm>
            <a:off x="-2512" y="0"/>
            <a:ext cx="9146512" cy="6072551"/>
          </a:xfrm>
          <a:prstGeom prst="rect">
            <a:avLst/>
          </a:prstGeom>
        </p:spPr>
      </p:pic>
      <p:pic>
        <p:nvPicPr>
          <p:cNvPr id="34" name="Picture 33" descr="lightning4.jpg"/>
          <p:cNvPicPr>
            <a:picLocks noChangeAspect="1"/>
          </p:cNvPicPr>
          <p:nvPr/>
        </p:nvPicPr>
        <p:blipFill>
          <a:blip r:embed="rId8" cstate="print">
            <a:duotone>
              <a:schemeClr val="bg2">
                <a:shade val="45000"/>
                <a:satMod val="135000"/>
              </a:schemeClr>
              <a:prstClr val="white"/>
            </a:duotone>
          </a:blip>
          <a:srcRect t="18451" b="8503"/>
          <a:stretch>
            <a:fillRect/>
          </a:stretch>
        </p:blipFill>
        <p:spPr>
          <a:xfrm>
            <a:off x="0" y="0"/>
            <a:ext cx="9146512" cy="6142889"/>
          </a:xfrm>
          <a:prstGeom prst="rect">
            <a:avLst/>
          </a:prstGeom>
        </p:spPr>
      </p:pic>
      <p:pic>
        <p:nvPicPr>
          <p:cNvPr id="27" name="Picture 26" descr="hyperextended network.png"/>
          <p:cNvPicPr>
            <a:picLocks noChangeAspect="1"/>
          </p:cNvPicPr>
          <p:nvPr/>
        </p:nvPicPr>
        <p:blipFill>
          <a:blip r:embed="rId9" cstate="screen">
            <a:grayscl/>
          </a:blip>
          <a:srcRect l="18139" t="7178" r="17837" b="8520"/>
          <a:stretch>
            <a:fillRect/>
          </a:stretch>
        </p:blipFill>
        <p:spPr>
          <a:xfrm>
            <a:off x="1892300" y="728133"/>
            <a:ext cx="5384800" cy="5317067"/>
          </a:xfrm>
          <a:prstGeom prst="ellipse">
            <a:avLst/>
          </a:prstGeom>
          <a:effectLst>
            <a:innerShdw blurRad="114300">
              <a:prstClr val="black"/>
            </a:innerShdw>
          </a:effectLst>
        </p:spPr>
      </p:pic>
      <p:grpSp>
        <p:nvGrpSpPr>
          <p:cNvPr id="2" name="Group 51"/>
          <p:cNvGrpSpPr/>
          <p:nvPr/>
        </p:nvGrpSpPr>
        <p:grpSpPr>
          <a:xfrm>
            <a:off x="2399190" y="1815406"/>
            <a:ext cx="4318439" cy="3583364"/>
            <a:chOff x="1637901" y="947838"/>
            <a:chExt cx="5480011" cy="3410410"/>
          </a:xfrm>
        </p:grpSpPr>
        <p:cxnSp>
          <p:nvCxnSpPr>
            <p:cNvPr id="29" name="Straight Connector 28"/>
            <p:cNvCxnSpPr/>
            <p:nvPr/>
          </p:nvCxnSpPr>
          <p:spPr>
            <a:xfrm rot="10800000" flipV="1">
              <a:off x="1637901" y="2535355"/>
              <a:ext cx="2457605" cy="270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618511" y="1080660"/>
              <a:ext cx="1202845" cy="8617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461045" y="3347627"/>
              <a:ext cx="1676253" cy="344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58566" y="2605485"/>
              <a:ext cx="1837739" cy="1041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962585" y="2190171"/>
              <a:ext cx="2155327" cy="2049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4937083" y="960588"/>
              <a:ext cx="350654" cy="325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48"/>
          <p:cNvGrpSpPr/>
          <p:nvPr/>
        </p:nvGrpSpPr>
        <p:grpSpPr>
          <a:xfrm>
            <a:off x="2183900" y="1165644"/>
            <a:ext cx="4934559" cy="4446151"/>
            <a:chOff x="1341120" y="302968"/>
            <a:chExt cx="6287953" cy="4249194"/>
          </a:xfrm>
        </p:grpSpPr>
        <p:sp>
          <p:nvSpPr>
            <p:cNvPr id="17" name="Oval 16"/>
            <p:cNvSpPr/>
            <p:nvPr/>
          </p:nvSpPr>
          <p:spPr>
            <a:xfrm>
              <a:off x="5067300" y="844550"/>
              <a:ext cx="292100" cy="14605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p:cNvSpPr/>
            <p:nvPr/>
          </p:nvSpPr>
          <p:spPr>
            <a:xfrm>
              <a:off x="2461260" y="999490"/>
              <a:ext cx="292100" cy="14605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laptop.png"/>
            <p:cNvPicPr>
              <a:picLocks noChangeAspect="1"/>
            </p:cNvPicPr>
            <p:nvPr/>
          </p:nvPicPr>
          <p:blipFill>
            <a:blip r:embed="rId10" cstate="screen">
              <a:extLst>
                <a:ext uri="{28A0092B-C50C-407E-A947-70E740481C1C}">
                  <a14:useLocalDpi xmlns="" xmlns:a14="http://schemas.microsoft.com/office/drawing/2010/main"/>
                </a:ext>
              </a:extLst>
            </a:blip>
            <a:srcRect l="26944" t="7155" r="23750" b="10859"/>
            <a:stretch>
              <a:fillRect/>
            </a:stretch>
          </p:blipFill>
          <p:spPr>
            <a:xfrm>
              <a:off x="4688700" y="302968"/>
              <a:ext cx="1063833" cy="746273"/>
            </a:xfrm>
            <a:prstGeom prst="rect">
              <a:avLst/>
            </a:prstGeom>
            <a:effectLst>
              <a:outerShdw blurRad="76200" dir="3600000" sx="85000" sy="85000" kx="1200000" algn="br" rotWithShape="0">
                <a:prstClr val="black">
                  <a:alpha val="20000"/>
                </a:prstClr>
              </a:outerShdw>
            </a:effectLst>
          </p:spPr>
        </p:pic>
        <p:sp>
          <p:nvSpPr>
            <p:cNvPr id="21" name="Oval 20"/>
            <p:cNvSpPr/>
            <p:nvPr/>
          </p:nvSpPr>
          <p:spPr>
            <a:xfrm>
              <a:off x="6337300" y="3543300"/>
              <a:ext cx="558800" cy="279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Oval 21"/>
            <p:cNvSpPr/>
            <p:nvPr/>
          </p:nvSpPr>
          <p:spPr>
            <a:xfrm>
              <a:off x="6972300" y="2127250"/>
              <a:ext cx="292100" cy="14605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3" name="Picture 22" descr="cloud-02.png"/>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2243370" y="597254"/>
              <a:ext cx="1141200" cy="670985"/>
            </a:xfrm>
            <a:prstGeom prst="rect">
              <a:avLst/>
            </a:prstGeom>
          </p:spPr>
        </p:pic>
        <p:pic>
          <p:nvPicPr>
            <p:cNvPr id="25" name="Picture 24" descr="website-02.png"/>
            <p:cNvPicPr>
              <a:picLocks noChangeAspect="1"/>
            </p:cNvPicPr>
            <p:nvPr/>
          </p:nvPicPr>
          <p:blipFill>
            <a:blip r:embed="rId12" cstate="screen">
              <a:lum bright="-20000" contrast="40000"/>
              <a:extLst>
                <a:ext uri="{28A0092B-C50C-407E-A947-70E740481C1C}">
                  <a14:useLocalDpi xmlns="" xmlns:a14="http://schemas.microsoft.com/office/drawing/2010/main"/>
                </a:ext>
              </a:extLst>
            </a:blip>
            <a:stretch>
              <a:fillRect/>
            </a:stretch>
          </p:blipFill>
          <p:spPr>
            <a:xfrm>
              <a:off x="6220448" y="1663469"/>
              <a:ext cx="1408625" cy="793692"/>
            </a:xfrm>
            <a:prstGeom prst="rect">
              <a:avLst/>
            </a:prstGeom>
          </p:spPr>
        </p:pic>
        <p:grpSp>
          <p:nvGrpSpPr>
            <p:cNvPr id="4" name="Group 25"/>
            <p:cNvGrpSpPr/>
            <p:nvPr/>
          </p:nvGrpSpPr>
          <p:grpSpPr>
            <a:xfrm>
              <a:off x="3472180" y="3141980"/>
              <a:ext cx="1567933" cy="1410182"/>
              <a:chOff x="3784600" y="3454400"/>
              <a:chExt cx="1567933" cy="1410182"/>
            </a:xfrm>
          </p:grpSpPr>
          <p:pic>
            <p:nvPicPr>
              <p:cNvPr id="39" name="Picture 38" descr="ipad-iphone.png"/>
              <p:cNvPicPr>
                <a:picLocks noChangeAspect="1"/>
              </p:cNvPicPr>
              <p:nvPr/>
            </p:nvPicPr>
            <p:blipFill>
              <a:blip r:embed="rId13" cstate="screen"/>
              <a:srcRect l="53750" t="41234" r="25278" b="12834"/>
              <a:stretch>
                <a:fillRect/>
              </a:stretch>
            </p:blipFill>
            <p:spPr>
              <a:xfrm>
                <a:off x="3784600" y="3454400"/>
                <a:ext cx="1337764" cy="1236410"/>
              </a:xfrm>
              <a:prstGeom prst="rect">
                <a:avLst/>
              </a:prstGeom>
              <a:effectLst>
                <a:outerShdw blurRad="76200" dir="13500000" sy="23000" kx="1200000" algn="br" rotWithShape="0">
                  <a:prstClr val="black">
                    <a:alpha val="20000"/>
                  </a:prstClr>
                </a:outerShdw>
              </a:effectLst>
            </p:spPr>
          </p:pic>
          <p:pic>
            <p:nvPicPr>
              <p:cNvPr id="41" name="Picture 40" descr="ipad-iphone.png"/>
              <p:cNvPicPr>
                <a:picLocks noChangeAspect="1"/>
              </p:cNvPicPr>
              <p:nvPr/>
            </p:nvPicPr>
            <p:blipFill>
              <a:blip r:embed="rId13" cstate="screen"/>
              <a:srcRect l="41806" t="54322" r="47222" b="14810"/>
              <a:stretch>
                <a:fillRect/>
              </a:stretch>
            </p:blipFill>
            <p:spPr>
              <a:xfrm>
                <a:off x="4652651" y="4033670"/>
                <a:ext cx="699882" cy="830912"/>
              </a:xfrm>
              <a:prstGeom prst="rect">
                <a:avLst/>
              </a:prstGeom>
              <a:effectLst>
                <a:outerShdw blurRad="76200" dir="13500000" sy="23000" kx="1200000" algn="br" rotWithShape="0">
                  <a:prstClr val="black">
                    <a:alpha val="20000"/>
                  </a:prstClr>
                </a:outerShdw>
              </a:effectLst>
            </p:spPr>
          </p:pic>
        </p:grpSp>
        <p:grpSp>
          <p:nvGrpSpPr>
            <p:cNvPr id="5" name="Group 41"/>
            <p:cNvGrpSpPr/>
            <p:nvPr/>
          </p:nvGrpSpPr>
          <p:grpSpPr>
            <a:xfrm>
              <a:off x="6059488" y="3110548"/>
              <a:ext cx="971550" cy="773430"/>
              <a:chOff x="6059488" y="3110548"/>
              <a:chExt cx="971550" cy="773430"/>
            </a:xfrm>
          </p:grpSpPr>
          <p:pic>
            <p:nvPicPr>
              <p:cNvPr id="43" name="Picture 5"/>
              <p:cNvPicPr>
                <a:picLocks noChangeAspect="1" noChangeArrowheads="1"/>
              </p:cNvPicPr>
              <p:nvPr/>
            </p:nvPicPr>
            <p:blipFill>
              <a:blip r:embed="rId14" cstate="print">
                <a:lum bright="-20000" contrast="40000"/>
              </a:blip>
              <a:srcRect/>
              <a:stretch>
                <a:fillRect/>
              </a:stretch>
            </p:blipFill>
            <p:spPr bwMode="auto">
              <a:xfrm>
                <a:off x="6440488" y="3110548"/>
                <a:ext cx="590550" cy="590550"/>
              </a:xfrm>
              <a:prstGeom prst="rect">
                <a:avLst/>
              </a:prstGeom>
              <a:noFill/>
              <a:ln w="9525">
                <a:noFill/>
                <a:miter lim="800000"/>
                <a:headEnd/>
                <a:tailEnd/>
              </a:ln>
              <a:effectLst/>
            </p:spPr>
          </p:pic>
          <p:pic>
            <p:nvPicPr>
              <p:cNvPr id="44" name="Picture 6"/>
              <p:cNvPicPr>
                <a:picLocks noChangeAspect="1" noChangeArrowheads="1"/>
              </p:cNvPicPr>
              <p:nvPr/>
            </p:nvPicPr>
            <p:blipFill>
              <a:blip r:embed="rId15" cstate="print">
                <a:lum bright="-20000" contrast="40000"/>
              </a:blip>
              <a:srcRect/>
              <a:stretch>
                <a:fillRect/>
              </a:stretch>
            </p:blipFill>
            <p:spPr bwMode="auto">
              <a:xfrm>
                <a:off x="6059488" y="3293428"/>
                <a:ext cx="590550" cy="590550"/>
              </a:xfrm>
              <a:prstGeom prst="rect">
                <a:avLst/>
              </a:prstGeom>
              <a:noFill/>
              <a:ln w="9525">
                <a:noFill/>
                <a:miter lim="800000"/>
                <a:headEnd/>
                <a:tailEnd/>
              </a:ln>
              <a:effectLst/>
            </p:spPr>
          </p:pic>
        </p:grpSp>
        <p:grpSp>
          <p:nvGrpSpPr>
            <p:cNvPr id="6" name="Group 44"/>
            <p:cNvGrpSpPr/>
            <p:nvPr/>
          </p:nvGrpSpPr>
          <p:grpSpPr>
            <a:xfrm>
              <a:off x="1341120" y="1892543"/>
              <a:ext cx="999547" cy="1011610"/>
              <a:chOff x="1066800" y="1961891"/>
              <a:chExt cx="1329755" cy="1345802"/>
            </a:xfrm>
          </p:grpSpPr>
          <p:pic>
            <p:nvPicPr>
              <p:cNvPr id="46" name="Picture 28"/>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 xmlns:a14="http://schemas.microsoft.com/office/drawing/2010/main"/>
                  </a:ext>
                </a:extLst>
              </a:blip>
              <a:srcRect r="11524" b="26357"/>
              <a:stretch>
                <a:fillRect/>
              </a:stretch>
            </p:blipFill>
            <p:spPr bwMode="auto">
              <a:xfrm>
                <a:off x="1617179" y="2103121"/>
                <a:ext cx="779376" cy="1066238"/>
              </a:xfrm>
              <a:prstGeom prst="rect">
                <a:avLst/>
              </a:prstGeom>
              <a:noFill/>
              <a:ln w="9525">
                <a:noFill/>
                <a:miter lim="800000"/>
                <a:headEnd/>
                <a:tailEnd/>
              </a:ln>
              <a:effectLst>
                <a:reflection blurRad="6350" stA="52000" endA="300" endPos="35000" dir="5400000" sy="-100000" algn="bl" rotWithShape="0"/>
              </a:effectLst>
            </p:spPr>
          </p:pic>
          <p:pic>
            <p:nvPicPr>
              <p:cNvPr id="47" name="Picture 28"/>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 xmlns:a14="http://schemas.microsoft.com/office/drawing/2010/main"/>
                  </a:ext>
                </a:extLst>
              </a:blip>
              <a:srcRect l="13566" b="26357"/>
              <a:stretch>
                <a:fillRect/>
              </a:stretch>
            </p:blipFill>
            <p:spPr bwMode="auto">
              <a:xfrm>
                <a:off x="1066800" y="2171699"/>
                <a:ext cx="761425" cy="1066290"/>
              </a:xfrm>
              <a:prstGeom prst="rect">
                <a:avLst/>
              </a:prstGeom>
              <a:noFill/>
              <a:ln w="9525">
                <a:noFill/>
                <a:miter lim="800000"/>
                <a:headEnd/>
                <a:tailEnd/>
              </a:ln>
              <a:effectLst>
                <a:reflection blurRad="6350" stA="52000" endA="300" endPos="35000" dir="5400000" sy="-100000" algn="bl" rotWithShape="0"/>
              </a:effectLst>
            </p:spPr>
          </p:pic>
          <p:pic>
            <p:nvPicPr>
              <p:cNvPr id="48" name="Picture 28"/>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 xmlns:a14="http://schemas.microsoft.com/office/drawing/2010/main"/>
                  </a:ext>
                </a:extLst>
              </a:blip>
              <a:srcRect l="14057" r="11886" b="26357"/>
              <a:stretch>
                <a:fillRect/>
              </a:stretch>
            </p:blipFill>
            <p:spPr bwMode="auto">
              <a:xfrm>
                <a:off x="1272540" y="1961891"/>
                <a:ext cx="818962" cy="1345802"/>
              </a:xfrm>
              <a:prstGeom prst="rect">
                <a:avLst/>
              </a:prstGeom>
              <a:noFill/>
              <a:ln w="9525">
                <a:noFill/>
                <a:miter lim="800000"/>
                <a:headEnd/>
                <a:tailEnd/>
              </a:ln>
              <a:effectLst>
                <a:reflection blurRad="6350" stA="52000" endA="300" endPos="35000" dir="5400000" sy="-100000" algn="bl" rotWithShape="0"/>
              </a:effectLst>
            </p:spPr>
          </p:pic>
        </p:grpSp>
      </p:grpSp>
      <p:cxnSp>
        <p:nvCxnSpPr>
          <p:cNvPr id="37" name="Straight Connector 36"/>
          <p:cNvCxnSpPr>
            <a:stCxn id="23" idx="1"/>
          </p:cNvCxnSpPr>
          <p:nvPr/>
        </p:nvCxnSpPr>
        <p:spPr>
          <a:xfrm flipH="1" flipV="1">
            <a:off x="2438400" y="1794934"/>
            <a:ext cx="453553" cy="296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2844800" y="1337733"/>
            <a:ext cx="267287" cy="2328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6959600" y="3251200"/>
            <a:ext cx="267287" cy="2328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010400" y="2705148"/>
            <a:ext cx="182622" cy="1057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1" idx="2"/>
          </p:cNvCxnSpPr>
          <p:nvPr/>
        </p:nvCxnSpPr>
        <p:spPr>
          <a:xfrm flipH="1" flipV="1">
            <a:off x="4812115" y="5611795"/>
            <a:ext cx="183218" cy="3487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810001" y="5384799"/>
            <a:ext cx="338666" cy="508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50534" y="3928532"/>
            <a:ext cx="338666" cy="508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7" idx="2"/>
          </p:cNvCxnSpPr>
          <p:nvPr/>
        </p:nvCxnSpPr>
        <p:spPr>
          <a:xfrm>
            <a:off x="1892300" y="3386667"/>
            <a:ext cx="3090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595019" y="1100669"/>
            <a:ext cx="314715" cy="370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19" idx="0"/>
          </p:cNvCxnSpPr>
          <p:nvPr/>
        </p:nvCxnSpPr>
        <p:spPr>
          <a:xfrm flipH="1" flipV="1">
            <a:off x="4944534" y="745066"/>
            <a:ext cx="283855" cy="420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3275" y="0"/>
            <a:ext cx="9241699" cy="964669"/>
          </a:xfrm>
          <a:prstGeom prst="rect">
            <a:avLst/>
          </a:prstGeom>
          <a:gradFill>
            <a:gsLst>
              <a:gs pos="0">
                <a:schemeClr val="bg1">
                  <a:alpha val="0"/>
                </a:schemeClr>
              </a:gs>
              <a:gs pos="46000">
                <a:schemeClr val="accent1">
                  <a:shade val="93000"/>
                  <a:satMod val="130000"/>
                </a:schemeClr>
              </a:gs>
              <a:gs pos="100000">
                <a:schemeClr val="tx2">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a:solidFill>
                  <a:schemeClr val="bg1"/>
                </a:solidFill>
              </a:rPr>
              <a:t>Business &amp; IT are evolving rapidly too</a:t>
            </a:r>
            <a:r>
              <a:rPr lang="en-US" dirty="0" smtClean="0">
                <a:solidFill>
                  <a:schemeClr val="bg1"/>
                </a:solidFill>
              </a:rPr>
              <a:t>…</a:t>
            </a:r>
            <a:br>
              <a:rPr lang="en-US" dirty="0" smtClean="0">
                <a:solidFill>
                  <a:schemeClr val="bg1"/>
                </a:solidFill>
              </a:rPr>
            </a:br>
            <a:endParaRPr lang="en-US" dirty="0">
              <a:solidFill>
                <a:schemeClr val="bg1"/>
              </a:solidFill>
            </a:endParaRPr>
          </a:p>
        </p:txBody>
      </p:sp>
    </p:spTree>
    <p:extLst>
      <p:ext uri="{BB962C8B-B14F-4D97-AF65-F5344CB8AC3E}">
        <p14:creationId xmlns="" xmlns:p14="http://schemas.microsoft.com/office/powerpoint/2010/main" val="1229490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
                                        <p:tgtEl>
                                          <p:spTgt spid="33"/>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300"/>
                                        <p:tgtEl>
                                          <p:spTgt spid="34"/>
                                        </p:tgtEl>
                                      </p:cBhvr>
                                    </p:animEffect>
                                  </p:childTnLst>
                                </p:cTn>
                              </p:par>
                              <p:par>
                                <p:cTn id="12" presetID="1" presetClass="exit" presetSubtype="0" fill="hold" nodeType="withEffect">
                                  <p:stCondLst>
                                    <p:cond delay="0"/>
                                  </p:stCondLst>
                                  <p:childTnLst>
                                    <p:set>
                                      <p:cBhvr>
                                        <p:cTn id="13" dur="1" fill="hold">
                                          <p:stCondLst>
                                            <p:cond delay="0"/>
                                          </p:stCondLst>
                                        </p:cTn>
                                        <p:tgtEl>
                                          <p:spTgt spid="33"/>
                                        </p:tgtEl>
                                        <p:attrNameLst>
                                          <p:attrName>style.visibility</p:attrName>
                                        </p:attrNameLst>
                                      </p:cBhvr>
                                      <p:to>
                                        <p:strVal val="hidden"/>
                                      </p:to>
                                    </p:set>
                                  </p:childTnLst>
                                </p:cTn>
                              </p:par>
                            </p:childTnLst>
                          </p:cTn>
                        </p:par>
                        <p:par>
                          <p:cTn id="14" fill="hold">
                            <p:stCondLst>
                              <p:cond delay="400"/>
                            </p:stCondLst>
                            <p:childTnLst>
                              <p:par>
                                <p:cTn id="15" presetID="1" presetClass="exit" presetSubtype="0" fill="hold" nodeType="afterEffect">
                                  <p:stCondLst>
                                    <p:cond delay="0"/>
                                  </p:stCondLst>
                                  <p:childTnLst>
                                    <p:set>
                                      <p:cBhvr>
                                        <p:cTn id="16" dur="1" fill="hold">
                                          <p:stCondLst>
                                            <p:cond delay="0"/>
                                          </p:stCondLst>
                                        </p:cTn>
                                        <p:tgtEl>
                                          <p:spTgt spid="34"/>
                                        </p:tgtEl>
                                        <p:attrNameLst>
                                          <p:attrName>style.visibility</p:attrName>
                                        </p:attrNameLst>
                                      </p:cBhvr>
                                      <p:to>
                                        <p:strVal val="hidden"/>
                                      </p:to>
                                    </p:set>
                                  </p:childTnLst>
                                </p:cTn>
                              </p:par>
                            </p:childTnLst>
                          </p:cTn>
                        </p:par>
                        <p:par>
                          <p:cTn id="17" fill="hold">
                            <p:stCondLst>
                              <p:cond delay="400"/>
                            </p:stCondLst>
                            <p:childTnLst>
                              <p:par>
                                <p:cTn id="18" presetID="10" presetClass="entr" presetSubtype="0" fill="hold" nodeType="afterEffect">
                                  <p:stCondLst>
                                    <p:cond delay="20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300"/>
                                        <p:tgtEl>
                                          <p:spTgt spid="31"/>
                                        </p:tgtEl>
                                      </p:cBhvr>
                                    </p:animEffect>
                                  </p:childTnLst>
                                </p:cTn>
                              </p:par>
                            </p:childTnLst>
                          </p:cTn>
                        </p:par>
                        <p:par>
                          <p:cTn id="21" fill="hold">
                            <p:stCondLst>
                              <p:cond delay="27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300"/>
                                        <p:tgtEl>
                                          <p:spTgt spid="30"/>
                                        </p:tgtEl>
                                      </p:cBhvr>
                                    </p:animEffect>
                                  </p:childTnLst>
                                </p:cTn>
                              </p:par>
                              <p:par>
                                <p:cTn id="25" presetID="1" presetClass="exit" presetSubtype="0" fill="hold"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par>
                          <p:cTn id="27" fill="hold">
                            <p:stCondLst>
                              <p:cond delay="3000"/>
                            </p:stCondLst>
                            <p:childTnLst>
                              <p:par>
                                <p:cTn id="28" presetID="1" presetClass="exit" presetSubtype="0" fill="hold" nodeType="afterEffect">
                                  <p:stCondLst>
                                    <p:cond delay="0"/>
                                  </p:stCondLst>
                                  <p:childTnLst>
                                    <p:set>
                                      <p:cBhvr>
                                        <p:cTn id="29" dur="1" fill="hold">
                                          <p:stCondLst>
                                            <p:cond delay="0"/>
                                          </p:stCondLst>
                                        </p:cTn>
                                        <p:tgtEl>
                                          <p:spTgt spid="30"/>
                                        </p:tgtEl>
                                        <p:attrNameLst>
                                          <p:attrName>style.visibility</p:attrName>
                                        </p:attrNameLst>
                                      </p:cBhvr>
                                      <p:to>
                                        <p:strVal val="hidden"/>
                                      </p:to>
                                    </p:se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300"/>
                                        <p:tgtEl>
                                          <p:spTgt spid="36"/>
                                        </p:tgtEl>
                                      </p:cBhvr>
                                    </p:animEffect>
                                  </p:childTnLst>
                                </p:cTn>
                              </p:par>
                            </p:childTnLst>
                          </p:cTn>
                        </p:par>
                        <p:par>
                          <p:cTn id="34" fill="hold">
                            <p:stCondLst>
                              <p:cond delay="3300"/>
                            </p:stCondLst>
                            <p:childTnLst>
                              <p:par>
                                <p:cTn id="35" presetID="1" presetClass="exit" presetSubtype="0" fill="hold" nodeType="after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3300"/>
                            </p:stCondLst>
                            <p:childTnLst>
                              <p:par>
                                <p:cTn id="38" presetID="10" presetClass="entr" presetSubtype="0" fill="hold" nodeType="afterEffect">
                                  <p:stCondLst>
                                    <p:cond delay="15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300"/>
                                        <p:tgtEl>
                                          <p:spTgt spid="33"/>
                                        </p:tgtEl>
                                      </p:cBhvr>
                                    </p:animEffect>
                                  </p:childTnLst>
                                </p:cTn>
                              </p:par>
                            </p:childTnLst>
                          </p:cTn>
                        </p:par>
                        <p:par>
                          <p:cTn id="41" fill="hold">
                            <p:stCondLst>
                              <p:cond delay="5100"/>
                            </p:stCondLst>
                            <p:childTnLst>
                              <p:par>
                                <p:cTn id="42" presetID="10" presetClass="entr" presetSubtype="0"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300"/>
                                        <p:tgtEl>
                                          <p:spTgt spid="34"/>
                                        </p:tgtEl>
                                      </p:cBhvr>
                                    </p:animEffec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par>
                          <p:cTn id="47" fill="hold">
                            <p:stCondLst>
                              <p:cond delay="5400"/>
                            </p:stCondLst>
                            <p:childTnLst>
                              <p:par>
                                <p:cTn id="48" presetID="1" presetClass="exit" presetSubtype="0" fill="hold" nodeType="afterEffect">
                                  <p:stCondLst>
                                    <p:cond delay="0"/>
                                  </p:stCondLst>
                                  <p:childTnLst>
                                    <p:set>
                                      <p:cBhvr>
                                        <p:cTn id="49"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Security is Not Working </a:t>
            </a:r>
            <a:endParaRPr lang="en-US" dirty="0"/>
          </a:p>
        </p:txBody>
      </p:sp>
      <p:sp>
        <p:nvSpPr>
          <p:cNvPr id="25" name="TextBox 42"/>
          <p:cNvSpPr txBox="1">
            <a:spLocks noChangeArrowheads="1"/>
          </p:cNvSpPr>
          <p:nvPr/>
        </p:nvSpPr>
        <p:spPr bwMode="auto">
          <a:xfrm>
            <a:off x="309577" y="5829643"/>
            <a:ext cx="3962400" cy="246221"/>
          </a:xfrm>
          <a:prstGeom prst="rect">
            <a:avLst/>
          </a:prstGeom>
          <a:noFill/>
          <a:ln w="9525">
            <a:noFill/>
            <a:miter lim="800000"/>
            <a:headEnd/>
            <a:tailEnd/>
          </a:ln>
        </p:spPr>
        <p:txBody>
          <a:bodyPr>
            <a:spAutoFit/>
          </a:bodyPr>
          <a:lstStyle/>
          <a:p>
            <a:r>
              <a:rPr lang="en-US" sz="1000" dirty="0">
                <a:solidFill>
                  <a:schemeClr val="tx2"/>
                </a:solidFill>
              </a:rPr>
              <a:t>Source: </a:t>
            </a:r>
            <a:r>
              <a:rPr lang="en-US" sz="1000" dirty="0" smtClean="0">
                <a:solidFill>
                  <a:schemeClr val="tx2"/>
                </a:solidFill>
              </a:rPr>
              <a:t>Verizon 2012 Data Breach Investigations Report</a:t>
            </a:r>
            <a:endParaRPr lang="en-US" sz="1000" dirty="0">
              <a:solidFill>
                <a:schemeClr val="tx2"/>
              </a:solidFill>
            </a:endParaRPr>
          </a:p>
        </p:txBody>
      </p:sp>
      <p:sp>
        <p:nvSpPr>
          <p:cNvPr id="57" name="Rectangle 31"/>
          <p:cNvSpPr>
            <a:spLocks noChangeArrowheads="1"/>
          </p:cNvSpPr>
          <p:nvPr/>
        </p:nvSpPr>
        <p:spPr bwMode="auto">
          <a:xfrm>
            <a:off x="805369" y="4563146"/>
            <a:ext cx="3309552" cy="1077218"/>
          </a:xfrm>
          <a:prstGeom prst="rect">
            <a:avLst/>
          </a:prstGeom>
          <a:noFill/>
          <a:ln w="9525">
            <a:noFill/>
            <a:miter lim="800000"/>
            <a:headEnd/>
            <a:tailEnd/>
          </a:ln>
        </p:spPr>
        <p:txBody>
          <a:bodyPr wrap="square">
            <a:spAutoFit/>
          </a:bodyPr>
          <a:lstStyle/>
          <a:p>
            <a:pPr algn="ctr">
              <a:defRPr/>
            </a:pPr>
            <a:r>
              <a:rPr lang="en-US" sz="1600" b="0" dirty="0" smtClean="0">
                <a:latin typeface="MetaBoldLF-Roman" pitchFamily="34" charset="0"/>
              </a:rPr>
              <a:t>99% </a:t>
            </a:r>
            <a:r>
              <a:rPr lang="en-US" sz="1600" b="0" dirty="0" smtClean="0">
                <a:solidFill>
                  <a:schemeClr val="accent1"/>
                </a:solidFill>
                <a:latin typeface="MetaBoldLF-Roman" pitchFamily="34" charset="0"/>
              </a:rPr>
              <a:t>of breaches led to compromise within “days” or less with </a:t>
            </a:r>
            <a:r>
              <a:rPr lang="en-US" sz="1600" dirty="0">
                <a:latin typeface="MetaBoldLF-Roman" pitchFamily="34" charset="0"/>
              </a:rPr>
              <a:t>85%</a:t>
            </a:r>
            <a:r>
              <a:rPr lang="en-US" sz="1600" b="0" dirty="0" smtClean="0">
                <a:solidFill>
                  <a:schemeClr val="accent1"/>
                </a:solidFill>
                <a:latin typeface="MetaBoldLF-Roman" pitchFamily="34" charset="0"/>
              </a:rPr>
              <a:t> leading to data exfiltration in the same time</a:t>
            </a:r>
            <a:endParaRPr lang="en-US" sz="1600" b="0" dirty="0">
              <a:solidFill>
                <a:schemeClr val="accent1"/>
              </a:solidFill>
              <a:latin typeface="MetaBoldLF-Roman" pitchFamily="34" charset="0"/>
            </a:endParaRPr>
          </a:p>
        </p:txBody>
      </p:sp>
      <p:sp>
        <p:nvSpPr>
          <p:cNvPr id="59" name="Rectangle 31"/>
          <p:cNvSpPr>
            <a:spLocks noChangeArrowheads="1"/>
          </p:cNvSpPr>
          <p:nvPr/>
        </p:nvSpPr>
        <p:spPr bwMode="auto">
          <a:xfrm>
            <a:off x="5435369" y="4566131"/>
            <a:ext cx="2643187" cy="830997"/>
          </a:xfrm>
          <a:prstGeom prst="rect">
            <a:avLst/>
          </a:prstGeom>
          <a:noFill/>
          <a:ln w="9525">
            <a:noFill/>
            <a:miter lim="800000"/>
            <a:headEnd/>
            <a:tailEnd/>
          </a:ln>
        </p:spPr>
        <p:txBody>
          <a:bodyPr>
            <a:spAutoFit/>
          </a:bodyPr>
          <a:lstStyle/>
          <a:p>
            <a:pPr algn="ctr">
              <a:defRPr/>
            </a:pPr>
            <a:r>
              <a:rPr lang="en-US" sz="1600" b="0" dirty="0" smtClean="0">
                <a:latin typeface="MetaBoldLF-Roman" pitchFamily="34" charset="0"/>
              </a:rPr>
              <a:t>85% </a:t>
            </a:r>
            <a:r>
              <a:rPr lang="en-US" sz="1600" b="0" dirty="0" smtClean="0">
                <a:solidFill>
                  <a:schemeClr val="accent1"/>
                </a:solidFill>
                <a:latin typeface="MetaBoldLF-Roman" pitchFamily="34" charset="0"/>
              </a:rPr>
              <a:t>of breaches took “weeks” or more to discover</a:t>
            </a:r>
            <a:endParaRPr lang="en-US" sz="1600" b="0" dirty="0">
              <a:solidFill>
                <a:schemeClr val="accent1"/>
              </a:solidFill>
              <a:latin typeface="MetaBoldLF-Roman"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868076" y="1844987"/>
            <a:ext cx="3777772" cy="237999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descr="http://farm5.static.flickr.com/4098/4857101224_614d21aecd_z.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91514" y="1862258"/>
            <a:ext cx="3555488" cy="23666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632351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442414" y="2483116"/>
            <a:ext cx="2587696" cy="1969770"/>
          </a:xfrm>
          <a:prstGeom prst="rect">
            <a:avLst/>
          </a:prstGeom>
          <a:noFill/>
        </p:spPr>
        <p:txBody>
          <a:bodyPr wrap="none" rtlCol="0">
            <a:spAutoFit/>
          </a:bodyPr>
          <a:lstStyle/>
          <a:p>
            <a:pPr algn="ctr">
              <a:spcAft>
                <a:spcPts val="800"/>
              </a:spcAft>
            </a:pPr>
            <a:r>
              <a:rPr lang="en-US" sz="2400" b="1" dirty="0" smtClean="0">
                <a:solidFill>
                  <a:schemeClr val="accent6"/>
                </a:solidFill>
              </a:rPr>
              <a:t>Advanced </a:t>
            </a:r>
            <a:br>
              <a:rPr lang="en-US" sz="2400" b="1" dirty="0" smtClean="0">
                <a:solidFill>
                  <a:schemeClr val="accent6"/>
                </a:solidFill>
              </a:rPr>
            </a:br>
            <a:r>
              <a:rPr lang="en-US" sz="2400" b="1" dirty="0" smtClean="0">
                <a:solidFill>
                  <a:schemeClr val="accent6"/>
                </a:solidFill>
              </a:rPr>
              <a:t>Security</a:t>
            </a:r>
          </a:p>
          <a:p>
            <a:pPr algn="ctr">
              <a:spcAft>
                <a:spcPts val="800"/>
              </a:spcAft>
            </a:pPr>
            <a:r>
              <a:rPr lang="en-US" dirty="0" smtClean="0">
                <a:solidFill>
                  <a:schemeClr val="tx2">
                    <a:lumMod val="75000"/>
                  </a:schemeClr>
                </a:solidFill>
              </a:rPr>
              <a:t>Close the risk gap</a:t>
            </a:r>
          </a:p>
          <a:p>
            <a:pPr algn="ctr">
              <a:spcAft>
                <a:spcPts val="800"/>
              </a:spcAft>
            </a:pPr>
            <a:r>
              <a:rPr lang="en-US" dirty="0" smtClean="0">
                <a:solidFill>
                  <a:schemeClr val="tx2">
                    <a:lumMod val="75000"/>
                  </a:schemeClr>
                </a:solidFill>
              </a:rPr>
              <a:t>Deliver new intelligence</a:t>
            </a:r>
          </a:p>
          <a:p>
            <a:pPr algn="ctr">
              <a:spcAft>
                <a:spcPts val="800"/>
              </a:spcAft>
            </a:pPr>
            <a:r>
              <a:rPr lang="en-US" dirty="0" smtClean="0">
                <a:solidFill>
                  <a:schemeClr val="tx2">
                    <a:lumMod val="75000"/>
                  </a:schemeClr>
                </a:solidFill>
              </a:rPr>
              <a:t>Enable agility</a:t>
            </a:r>
          </a:p>
        </p:txBody>
      </p:sp>
      <p:sp>
        <p:nvSpPr>
          <p:cNvPr id="7" name="Title 6"/>
          <p:cNvSpPr>
            <a:spLocks noGrp="1"/>
          </p:cNvSpPr>
          <p:nvPr>
            <p:ph type="title"/>
          </p:nvPr>
        </p:nvSpPr>
        <p:spPr/>
        <p:txBody>
          <a:bodyPr/>
          <a:lstStyle/>
          <a:p>
            <a:r>
              <a:rPr lang="en-US" sz="3200" dirty="0" smtClean="0"/>
              <a:t>Transforming Security</a:t>
            </a:r>
            <a:endParaRPr lang="en-US" sz="3200" dirty="0"/>
          </a:p>
        </p:txBody>
      </p:sp>
      <p:sp>
        <p:nvSpPr>
          <p:cNvPr id="37" name="Text Placeholder 36"/>
          <p:cNvSpPr>
            <a:spLocks noGrp="1"/>
          </p:cNvSpPr>
          <p:nvPr>
            <p:ph type="body" idx="1"/>
          </p:nvPr>
        </p:nvSpPr>
        <p:spPr>
          <a:xfrm>
            <a:off x="366713" y="1349376"/>
            <a:ext cx="8410575" cy="403224"/>
          </a:xfrm>
        </p:spPr>
        <p:txBody>
          <a:bodyPr/>
          <a:lstStyle/>
          <a:p>
            <a:r>
              <a:rPr lang="en-US" sz="2200" dirty="0" smtClean="0"/>
              <a:t>address the pervasiveness of dynamic, </a:t>
            </a:r>
            <a:r>
              <a:rPr lang="en-US" sz="2200" dirty="0"/>
              <a:t>focused </a:t>
            </a:r>
            <a:r>
              <a:rPr lang="en-US" sz="2200" dirty="0" smtClean="0"/>
              <a:t>adversaries  </a:t>
            </a:r>
            <a:endParaRPr lang="en-US" sz="2200" dirty="0"/>
          </a:p>
        </p:txBody>
      </p:sp>
      <p:sp>
        <p:nvSpPr>
          <p:cNvPr id="23" name="Oval 22"/>
          <p:cNvSpPr/>
          <p:nvPr/>
        </p:nvSpPr>
        <p:spPr>
          <a:xfrm>
            <a:off x="437757" y="2236124"/>
            <a:ext cx="2591731" cy="2591731"/>
          </a:xfrm>
          <a:prstGeom prst="ellipse">
            <a:avLst/>
          </a:prstGeom>
          <a:gradFill flip="none" rotWithShape="1">
            <a:gsLst>
              <a:gs pos="0">
                <a:schemeClr val="accent2">
                  <a:lumMod val="75000"/>
                </a:schemeClr>
              </a:gs>
              <a:gs pos="57000">
                <a:schemeClr val="accent2">
                  <a:lumMod val="60000"/>
                  <a:lumOff val="40000"/>
                </a:schemeClr>
              </a:gs>
            </a:gsLst>
            <a:lin ang="8100000" scaled="1"/>
            <a:tileRect/>
          </a:gradFill>
          <a:ln>
            <a:noFill/>
          </a:ln>
          <a:effectLst>
            <a:outerShdw blurRad="50800" dist="635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77950" algn="l"/>
              </a:tabLst>
            </a:pPr>
            <a:r>
              <a:rPr lang="en-US" sz="2000" b="1" dirty="0" smtClean="0">
                <a:solidFill>
                  <a:schemeClr val="bg1"/>
                </a:solidFill>
                <a:effectLst>
                  <a:outerShdw blurRad="38100" dist="38100" dir="2700000" algn="tl">
                    <a:srgbClr val="000000">
                      <a:alpha val="43137"/>
                    </a:srgbClr>
                  </a:outerShdw>
                </a:effectLst>
              </a:rPr>
              <a:t>Traditional Security</a:t>
            </a:r>
          </a:p>
          <a:p>
            <a:pPr algn="ctr"/>
            <a:r>
              <a:rPr lang="en-US" sz="1400" dirty="0" smtClean="0">
                <a:solidFill>
                  <a:schemeClr val="bg1"/>
                </a:solidFill>
                <a:effectLst>
                  <a:outerShdw blurRad="38100" dist="38100" dir="2700000" algn="tl">
                    <a:srgbClr val="000000">
                      <a:alpha val="43137"/>
                    </a:srgbClr>
                  </a:outerShdw>
                </a:effectLst>
              </a:rPr>
              <a:t>Signature-based</a:t>
            </a:r>
          </a:p>
          <a:p>
            <a:pPr algn="ctr"/>
            <a:r>
              <a:rPr lang="en-US" sz="1400" dirty="0" smtClean="0">
                <a:solidFill>
                  <a:schemeClr val="bg1"/>
                </a:solidFill>
                <a:effectLst>
                  <a:outerShdw blurRad="38100" dist="38100" dir="2700000" algn="tl">
                    <a:srgbClr val="000000">
                      <a:alpha val="43137"/>
                    </a:srgbClr>
                  </a:outerShdw>
                </a:effectLst>
              </a:rPr>
              <a:t>Perimeter oriented</a:t>
            </a:r>
          </a:p>
          <a:p>
            <a:pPr algn="ctr"/>
            <a:r>
              <a:rPr lang="en-US" sz="1400" dirty="0" smtClean="0">
                <a:solidFill>
                  <a:schemeClr val="bg1"/>
                </a:solidFill>
                <a:effectLst>
                  <a:outerShdw blurRad="38100" dist="38100" dir="2700000" algn="tl">
                    <a:srgbClr val="000000">
                      <a:alpha val="43137"/>
                    </a:srgbClr>
                  </a:outerShdw>
                </a:effectLst>
              </a:rPr>
              <a:t>Compliance Driven</a:t>
            </a:r>
          </a:p>
        </p:txBody>
      </p:sp>
      <p:sp>
        <p:nvSpPr>
          <p:cNvPr id="26" name="Oval 25"/>
          <p:cNvSpPr>
            <a:spLocks noChangeAspect="1"/>
          </p:cNvSpPr>
          <p:nvPr/>
        </p:nvSpPr>
        <p:spPr>
          <a:xfrm>
            <a:off x="4899661" y="1886201"/>
            <a:ext cx="3033861" cy="3031239"/>
          </a:xfrm>
          <a:prstGeom prst="ellipse">
            <a:avLst/>
          </a:prstGeom>
          <a:gradFill flip="none" rotWithShape="1">
            <a:gsLst>
              <a:gs pos="0">
                <a:schemeClr val="accent6">
                  <a:lumMod val="50000"/>
                </a:schemeClr>
              </a:gs>
              <a:gs pos="50000">
                <a:schemeClr val="accent6">
                  <a:lumMod val="75000"/>
                </a:schemeClr>
              </a:gs>
              <a:gs pos="100000">
                <a:schemeClr val="bg2">
                  <a:lumMod val="60000"/>
                  <a:lumOff val="40000"/>
                  <a:alpha val="37000"/>
                </a:schemeClr>
              </a:gs>
            </a:gsLst>
            <a:lin ang="8100000" scaled="1"/>
            <a:tileRect/>
          </a:gradFill>
          <a:ln>
            <a:noFill/>
          </a:ln>
          <a:effectLst>
            <a:outerShdw blurRad="50800" dist="635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77950" algn="l"/>
              </a:tabLst>
            </a:pPr>
            <a:r>
              <a:rPr lang="en-US" b="1" dirty="0" smtClean="0">
                <a:solidFill>
                  <a:schemeClr val="bg1"/>
                </a:solidFill>
                <a:effectLst>
                  <a:outerShdw blurRad="38100" dist="38100" dir="2700000" algn="tl">
                    <a:srgbClr val="000000">
                      <a:alpha val="43137"/>
                    </a:srgbClr>
                  </a:outerShdw>
                </a:effectLst>
              </a:rPr>
              <a:t>Advanced Threat</a:t>
            </a:r>
          </a:p>
          <a:p>
            <a:pPr algn="ctr">
              <a:tabLst>
                <a:tab pos="1377950" algn="l"/>
              </a:tabLst>
            </a:pPr>
            <a:r>
              <a:rPr lang="en-US" sz="1400" dirty="0" smtClean="0">
                <a:solidFill>
                  <a:schemeClr val="bg1"/>
                </a:solidFill>
                <a:effectLst>
                  <a:outerShdw blurRad="38100" dist="38100" dir="2700000" algn="tl">
                    <a:srgbClr val="000000">
                      <a:alpha val="43137"/>
                    </a:srgbClr>
                  </a:outerShdw>
                </a:effectLst>
              </a:rPr>
              <a:t>Agile</a:t>
            </a:r>
          </a:p>
          <a:p>
            <a:pPr algn="ctr">
              <a:tabLst>
                <a:tab pos="1377950" algn="l"/>
              </a:tabLst>
            </a:pPr>
            <a:r>
              <a:rPr lang="en-US" sz="1400" dirty="0" smtClean="0">
                <a:solidFill>
                  <a:schemeClr val="bg1"/>
                </a:solidFill>
                <a:effectLst>
                  <a:outerShdw blurRad="38100" dist="38100" dir="2700000" algn="tl">
                    <a:srgbClr val="000000">
                      <a:alpha val="43137"/>
                    </a:srgbClr>
                  </a:outerShdw>
                </a:effectLst>
              </a:rPr>
              <a:t>Definitive</a:t>
            </a:r>
          </a:p>
          <a:p>
            <a:pPr algn="ctr">
              <a:tabLst>
                <a:tab pos="1377950" algn="l"/>
              </a:tabLst>
            </a:pPr>
            <a:r>
              <a:rPr lang="en-US" sz="1400" dirty="0" smtClean="0">
                <a:solidFill>
                  <a:schemeClr val="bg1"/>
                </a:solidFill>
                <a:effectLst>
                  <a:outerShdw blurRad="38100" dist="38100" dir="2700000" algn="tl">
                    <a:srgbClr val="000000">
                      <a:alpha val="43137"/>
                    </a:srgbClr>
                  </a:outerShdw>
                </a:effectLst>
              </a:rPr>
              <a:t>Intelligent </a:t>
            </a:r>
            <a:endParaRPr lang="en-US" sz="1400" dirty="0">
              <a:solidFill>
                <a:schemeClr val="bg1"/>
              </a:solidFill>
              <a:effectLst>
                <a:outerShdw blurRad="38100" dist="38100" dir="2700000" algn="tl">
                  <a:srgbClr val="000000">
                    <a:alpha val="43137"/>
                  </a:srgbClr>
                </a:outerShdw>
              </a:effectLst>
            </a:endParaRPr>
          </a:p>
        </p:txBody>
      </p:sp>
      <p:grpSp>
        <p:nvGrpSpPr>
          <p:cNvPr id="2" name="Group 50"/>
          <p:cNvGrpSpPr/>
          <p:nvPr/>
        </p:nvGrpSpPr>
        <p:grpSpPr>
          <a:xfrm>
            <a:off x="588547" y="2387223"/>
            <a:ext cx="2276475" cy="2276475"/>
            <a:chOff x="1882241" y="2256891"/>
            <a:chExt cx="2833169" cy="2833168"/>
          </a:xfrm>
        </p:grpSpPr>
        <p:grpSp>
          <p:nvGrpSpPr>
            <p:cNvPr id="3" name="Group 42"/>
            <p:cNvGrpSpPr/>
            <p:nvPr/>
          </p:nvGrpSpPr>
          <p:grpSpPr>
            <a:xfrm>
              <a:off x="1882241" y="2256891"/>
              <a:ext cx="2833168" cy="2833168"/>
              <a:chOff x="1806041" y="2180691"/>
              <a:chExt cx="2833168" cy="2833168"/>
            </a:xfrm>
          </p:grpSpPr>
          <p:grpSp>
            <p:nvGrpSpPr>
              <p:cNvPr id="4" name="Group 38"/>
              <p:cNvGrpSpPr/>
              <p:nvPr/>
            </p:nvGrpSpPr>
            <p:grpSpPr>
              <a:xfrm>
                <a:off x="1806041" y="2180691"/>
                <a:ext cx="2833168" cy="2833168"/>
                <a:chOff x="1806041" y="2180691"/>
                <a:chExt cx="2833168" cy="2833168"/>
              </a:xfrm>
            </p:grpSpPr>
            <p:sp>
              <p:nvSpPr>
                <p:cNvPr id="86" name="Arc 85"/>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39"/>
              <p:cNvGrpSpPr/>
              <p:nvPr/>
            </p:nvGrpSpPr>
            <p:grpSpPr>
              <a:xfrm rot="5400000">
                <a:off x="1806041" y="2180691"/>
                <a:ext cx="2833168" cy="2833168"/>
                <a:chOff x="1806041" y="2180691"/>
                <a:chExt cx="2833168" cy="2833168"/>
              </a:xfrm>
            </p:grpSpPr>
            <p:sp>
              <p:nvSpPr>
                <p:cNvPr id="84" name="Arc 83"/>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Arc 84"/>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 name="Group 43"/>
            <p:cNvGrpSpPr/>
            <p:nvPr/>
          </p:nvGrpSpPr>
          <p:grpSpPr>
            <a:xfrm rot="10800000">
              <a:off x="1882242" y="2256891"/>
              <a:ext cx="2833168" cy="2833168"/>
              <a:chOff x="1806041" y="2180691"/>
              <a:chExt cx="2833168" cy="2833168"/>
            </a:xfrm>
          </p:grpSpPr>
          <p:grpSp>
            <p:nvGrpSpPr>
              <p:cNvPr id="8" name="Group 44"/>
              <p:cNvGrpSpPr/>
              <p:nvPr/>
            </p:nvGrpSpPr>
            <p:grpSpPr>
              <a:xfrm>
                <a:off x="1806041" y="2180691"/>
                <a:ext cx="2833168" cy="2833168"/>
                <a:chOff x="1806041" y="2180691"/>
                <a:chExt cx="2833168" cy="2833168"/>
              </a:xfrm>
            </p:grpSpPr>
            <p:sp>
              <p:nvSpPr>
                <p:cNvPr id="80" name="Arc 79"/>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Arc 80"/>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45"/>
              <p:cNvGrpSpPr/>
              <p:nvPr/>
            </p:nvGrpSpPr>
            <p:grpSpPr>
              <a:xfrm rot="5400000">
                <a:off x="1806041" y="2180691"/>
                <a:ext cx="2833168" cy="2833168"/>
                <a:chOff x="1806041" y="2180691"/>
                <a:chExt cx="2833168" cy="2833168"/>
              </a:xfrm>
            </p:grpSpPr>
            <p:sp>
              <p:nvSpPr>
                <p:cNvPr id="78" name="Arc 77"/>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nvGrpSpPr>
          <p:cNvPr id="10" name="Group 50"/>
          <p:cNvGrpSpPr/>
          <p:nvPr/>
        </p:nvGrpSpPr>
        <p:grpSpPr>
          <a:xfrm>
            <a:off x="5092797" y="2078027"/>
            <a:ext cx="2647588" cy="2647586"/>
            <a:chOff x="1882241" y="2256891"/>
            <a:chExt cx="2833169" cy="2833168"/>
          </a:xfrm>
        </p:grpSpPr>
        <p:grpSp>
          <p:nvGrpSpPr>
            <p:cNvPr id="11" name="Group 42"/>
            <p:cNvGrpSpPr/>
            <p:nvPr/>
          </p:nvGrpSpPr>
          <p:grpSpPr>
            <a:xfrm>
              <a:off x="1882241" y="2256891"/>
              <a:ext cx="2833168" cy="2833168"/>
              <a:chOff x="1806041" y="2180691"/>
              <a:chExt cx="2833168" cy="2833168"/>
            </a:xfrm>
          </p:grpSpPr>
          <p:grpSp>
            <p:nvGrpSpPr>
              <p:cNvPr id="12" name="Group 38"/>
              <p:cNvGrpSpPr/>
              <p:nvPr/>
            </p:nvGrpSpPr>
            <p:grpSpPr>
              <a:xfrm>
                <a:off x="1806041" y="2180691"/>
                <a:ext cx="2833168" cy="2833168"/>
                <a:chOff x="1806041" y="2180691"/>
                <a:chExt cx="2833168" cy="2833168"/>
              </a:xfrm>
            </p:grpSpPr>
            <p:sp>
              <p:nvSpPr>
                <p:cNvPr id="101" name="Arc 100"/>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Arc 101"/>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39"/>
              <p:cNvGrpSpPr/>
              <p:nvPr/>
            </p:nvGrpSpPr>
            <p:grpSpPr>
              <a:xfrm rot="5400000">
                <a:off x="1806041" y="2180691"/>
                <a:ext cx="2833168" cy="2833168"/>
                <a:chOff x="1806041" y="2180691"/>
                <a:chExt cx="2833168" cy="2833168"/>
              </a:xfrm>
            </p:grpSpPr>
            <p:sp>
              <p:nvSpPr>
                <p:cNvPr id="99" name="Arc 98"/>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Arc 99"/>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4" name="Group 43"/>
            <p:cNvGrpSpPr/>
            <p:nvPr/>
          </p:nvGrpSpPr>
          <p:grpSpPr>
            <a:xfrm rot="10800000">
              <a:off x="1882242" y="2256891"/>
              <a:ext cx="2833168" cy="2833168"/>
              <a:chOff x="1806041" y="2180691"/>
              <a:chExt cx="2833168" cy="2833168"/>
            </a:xfrm>
          </p:grpSpPr>
          <p:grpSp>
            <p:nvGrpSpPr>
              <p:cNvPr id="15" name="Group 44"/>
              <p:cNvGrpSpPr/>
              <p:nvPr/>
            </p:nvGrpSpPr>
            <p:grpSpPr>
              <a:xfrm>
                <a:off x="1806041" y="2180691"/>
                <a:ext cx="2833168" cy="2833168"/>
                <a:chOff x="1806041" y="2180691"/>
                <a:chExt cx="2833168" cy="2833168"/>
              </a:xfrm>
            </p:grpSpPr>
            <p:sp>
              <p:nvSpPr>
                <p:cNvPr id="95" name="Arc 94"/>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45"/>
              <p:cNvGrpSpPr/>
              <p:nvPr/>
            </p:nvGrpSpPr>
            <p:grpSpPr>
              <a:xfrm rot="5400000">
                <a:off x="1806041" y="2180691"/>
                <a:ext cx="2833168" cy="2833168"/>
                <a:chOff x="1806041" y="2180691"/>
                <a:chExt cx="2833168" cy="2833168"/>
              </a:xfrm>
            </p:grpSpPr>
            <p:sp>
              <p:nvSpPr>
                <p:cNvPr id="93" name="Arc 92"/>
                <p:cNvSpPr/>
                <p:nvPr/>
              </p:nvSpPr>
              <p:spPr>
                <a:xfrm>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2700000">
                  <a:off x="1806041" y="2180691"/>
                  <a:ext cx="2833168" cy="2833168"/>
                </a:xfrm>
                <a:prstGeom prst="arc">
                  <a:avLst>
                    <a:gd name="adj1" fmla="val 16339558"/>
                    <a:gd name="adj2" fmla="val 18826404"/>
                  </a:avLst>
                </a:prstGeom>
                <a:ln w="50800" cap="rnd">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8" presetClass="emph" presetSubtype="0" repeatCount="indefinite" fill="hold" nodeType="withEffect">
                                  <p:stCondLst>
                                    <p:cond delay="0"/>
                                  </p:stCondLst>
                                  <p:childTnLst>
                                    <p:animRot by="21600000">
                                      <p:cBhvr>
                                        <p:cTn id="9" dur="11000" fill="hold"/>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8" presetClass="emph" presetSubtype="0" repeatCount="indefinite" fill="hold" nodeType="withEffect">
                                  <p:stCondLst>
                                    <p:cond delay="0"/>
                                  </p:stCondLst>
                                  <p:childTnLst>
                                    <p:animRot by="21600000">
                                      <p:cBhvr>
                                        <p:cTn id="19" dur="3000" fill="hold"/>
                                        <p:tgtEl>
                                          <p:spTgt spid="1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grpId="0" nodeType="clickEffect">
                                  <p:stCondLst>
                                    <p:cond delay="0"/>
                                  </p:stCondLst>
                                  <p:childTnLst>
                                    <p:animMotion origin="layout" path="M -3.61111E-6 -3.7037E-7 L 0.22396 -3.7037E-7 " pathEditMode="relative" rAng="0" ptsTypes="AA">
                                      <p:cBhvr>
                                        <p:cTn id="23" dur="2000" fill="hold"/>
                                        <p:tgtEl>
                                          <p:spTgt spid="23"/>
                                        </p:tgtEl>
                                        <p:attrNameLst>
                                          <p:attrName>ppt_x</p:attrName>
                                          <p:attrName>ppt_y</p:attrName>
                                        </p:attrNameLst>
                                      </p:cBhvr>
                                      <p:rCtr x="112" y="0"/>
                                    </p:animMotion>
                                  </p:childTnLst>
                                </p:cTn>
                              </p:par>
                              <p:par>
                                <p:cTn id="24" presetID="63" presetClass="path" presetSubtype="0" accel="50000" decel="50000" fill="hold" nodeType="withEffect">
                                  <p:stCondLst>
                                    <p:cond delay="0"/>
                                  </p:stCondLst>
                                  <p:childTnLst>
                                    <p:animMotion origin="layout" path="M 8.33333E-7 -4.44444E-6 L 0.22604 -4.44444E-6 " pathEditMode="relative" rAng="0" ptsTypes="AA">
                                      <p:cBhvr>
                                        <p:cTn id="25" dur="2000" fill="hold"/>
                                        <p:tgtEl>
                                          <p:spTgt spid="2"/>
                                        </p:tgtEl>
                                        <p:attrNameLst>
                                          <p:attrName>ppt_x</p:attrName>
                                          <p:attrName>ppt_y</p:attrName>
                                        </p:attrNameLst>
                                      </p:cBhvr>
                                      <p:rCtr x="113" y="0"/>
                                    </p:animMotion>
                                  </p:childTnLst>
                                </p:cTn>
                              </p:par>
                              <p:par>
                                <p:cTn id="26" presetID="35" presetClass="path" presetSubtype="0" accel="50000" decel="50000" fill="hold" grpId="0" nodeType="withEffect">
                                  <p:stCondLst>
                                    <p:cond delay="0"/>
                                  </p:stCondLst>
                                  <p:childTnLst>
                                    <p:animMotion origin="layout" path="M -2.5E-6 -4.81481E-6 L -0.21666 -4.81481E-6 " pathEditMode="relative" rAng="0" ptsTypes="AA">
                                      <p:cBhvr>
                                        <p:cTn id="27" dur="2000" fill="hold"/>
                                        <p:tgtEl>
                                          <p:spTgt spid="26"/>
                                        </p:tgtEl>
                                        <p:attrNameLst>
                                          <p:attrName>ppt_x</p:attrName>
                                          <p:attrName>ppt_y</p:attrName>
                                        </p:attrNameLst>
                                      </p:cBhvr>
                                      <p:rCtr x="-108" y="0"/>
                                    </p:animMotion>
                                  </p:childTnLst>
                                </p:cTn>
                              </p:par>
                              <p:par>
                                <p:cTn id="28" presetID="35" presetClass="path" presetSubtype="0" accel="50000" decel="50000" fill="hold" nodeType="withEffect">
                                  <p:stCondLst>
                                    <p:cond delay="0"/>
                                  </p:stCondLst>
                                  <p:childTnLst>
                                    <p:animMotion origin="layout" path="M 3.88889E-6 -4.81481E-6 L -0.21563 -4.81481E-6 " pathEditMode="relative" rAng="0" ptsTypes="AA">
                                      <p:cBhvr>
                                        <p:cTn id="29" dur="2000" fill="hold"/>
                                        <p:tgtEl>
                                          <p:spTgt spid="10"/>
                                        </p:tgtEl>
                                        <p:attrNameLst>
                                          <p:attrName>ppt_x</p:attrName>
                                          <p:attrName>ppt_y</p:attrName>
                                        </p:attrNameLst>
                                      </p:cBhvr>
                                      <p:rCtr x="-108" y="0"/>
                                    </p:animMotion>
                                  </p:childTnLst>
                                </p:cTn>
                              </p:par>
                              <p:par>
                                <p:cTn id="30" presetID="10" presetClass="exit" presetSubtype="0" fill="hold" grpId="1" nodeType="withEffect">
                                  <p:stCondLst>
                                    <p:cond delay="180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xit" presetSubtype="0" fill="hold" nodeType="withEffect">
                                  <p:stCondLst>
                                    <p:cond delay="180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par>
                          <p:cTn id="36" fill="hold">
                            <p:stCondLst>
                              <p:cond delay="2300"/>
                            </p:stCondLst>
                            <p:childTnLst>
                              <p:par>
                                <p:cTn id="37" presetID="10"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3" grpId="0" animBg="1"/>
      <p:bldP spid="23" grpId="1" animBg="1"/>
      <p:bldP spid="26" grpId="0" animBg="1"/>
      <p:bldP spid="2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p:nvPr/>
        </p:nvGrpSpPr>
        <p:grpSpPr bwMode="gray">
          <a:xfrm rot="10800000">
            <a:off x="0" y="2173487"/>
            <a:ext cx="9134475" cy="1412548"/>
            <a:chOff x="0" y="2703961"/>
            <a:chExt cx="9144000" cy="1883398"/>
          </a:xfrm>
        </p:grpSpPr>
        <p:sp>
          <p:nvSpPr>
            <p:cNvPr id="99" name="Oval 98"/>
            <p:cNvSpPr/>
            <p:nvPr/>
          </p:nvSpPr>
          <p:spPr bwMode="gray">
            <a:xfrm rot="5400000">
              <a:off x="3810000" y="-1029838"/>
              <a:ext cx="1447801" cy="8915400"/>
            </a:xfrm>
            <a:prstGeom prst="ellipse">
              <a:avLst/>
            </a:prstGeom>
            <a:gradFill flip="none" rotWithShape="1">
              <a:gsLst>
                <a:gs pos="0">
                  <a:schemeClr val="bg1">
                    <a:lumMod val="65000"/>
                  </a:schemeClr>
                </a:gs>
                <a:gs pos="90000">
                  <a:srgbClr val="FFFFFF"/>
                </a:gs>
              </a:gsLst>
              <a:path path="shape">
                <a:fillToRect l="50000" t="50000" r="50000" b="50000"/>
              </a:path>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sp>
          <p:nvSpPr>
            <p:cNvPr id="100" name="Rectangle 99"/>
            <p:cNvSpPr/>
            <p:nvPr/>
          </p:nvSpPr>
          <p:spPr bwMode="gray">
            <a:xfrm>
              <a:off x="0" y="3095625"/>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cxnSp>
          <p:nvCxnSpPr>
            <p:cNvPr id="101" name="Straight Connector 100"/>
            <p:cNvCxnSpPr/>
            <p:nvPr/>
          </p:nvCxnSpPr>
          <p:spPr bwMode="gray">
            <a:xfrm>
              <a:off x="0" y="3094037"/>
              <a:ext cx="9144000" cy="1588"/>
            </a:xfrm>
            <a:prstGeom prst="line">
              <a:avLst/>
            </a:prstGeom>
            <a:solidFill>
              <a:schemeClr val="accent1"/>
            </a:solidFill>
            <a:ln w="9525" cap="flat" cmpd="sng" algn="ctr">
              <a:solidFill>
                <a:schemeClr val="bg1">
                  <a:lumMod val="85000"/>
                </a:schemeClr>
              </a:solidFill>
              <a:prstDash val="dash"/>
              <a:miter lim="800000"/>
              <a:headEnd type="none" w="med" len="med"/>
              <a:tailEnd type="none" w="med" len="med"/>
            </a:ln>
            <a:effectLst/>
          </p:spPr>
        </p:cxnSp>
        <p:sp>
          <p:nvSpPr>
            <p:cNvPr id="102" name="Rectangle 101"/>
            <p:cNvSpPr/>
            <p:nvPr/>
          </p:nvSpPr>
          <p:spPr bwMode="gray">
            <a:xfrm>
              <a:off x="0" y="3139559"/>
              <a:ext cx="9144000" cy="1447800"/>
            </a:xfrm>
            <a:prstGeom prst="rect">
              <a:avLst/>
            </a:prstGeom>
            <a:gradFill flip="none" rotWithShape="1">
              <a:gsLst>
                <a:gs pos="0">
                  <a:schemeClr val="bg1">
                    <a:lumMod val="85000"/>
                  </a:schemeClr>
                </a:gs>
                <a:gs pos="50000">
                  <a:srgbClr val="FFFFFF"/>
                </a:gs>
              </a:gsLst>
              <a:lin ang="5400000" scaled="1"/>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grpSp>
      <p:grpSp>
        <p:nvGrpSpPr>
          <p:cNvPr id="5" name="Group 71"/>
          <p:cNvGrpSpPr/>
          <p:nvPr/>
        </p:nvGrpSpPr>
        <p:grpSpPr bwMode="gray">
          <a:xfrm>
            <a:off x="9533" y="3524044"/>
            <a:ext cx="9134475" cy="1394263"/>
            <a:chOff x="0" y="2728343"/>
            <a:chExt cx="9144000" cy="1859016"/>
          </a:xfrm>
        </p:grpSpPr>
        <p:sp>
          <p:nvSpPr>
            <p:cNvPr id="93" name="Oval 92"/>
            <p:cNvSpPr/>
            <p:nvPr/>
          </p:nvSpPr>
          <p:spPr bwMode="gray">
            <a:xfrm rot="5400000">
              <a:off x="3810000" y="-1005457"/>
              <a:ext cx="1447800" cy="8915400"/>
            </a:xfrm>
            <a:prstGeom prst="ellipse">
              <a:avLst/>
            </a:prstGeom>
            <a:gradFill flip="none" rotWithShape="1">
              <a:gsLst>
                <a:gs pos="0">
                  <a:schemeClr val="bg1">
                    <a:lumMod val="65000"/>
                  </a:schemeClr>
                </a:gs>
                <a:gs pos="90000">
                  <a:srgbClr val="FFFFFF"/>
                </a:gs>
              </a:gsLst>
              <a:path path="shape">
                <a:fillToRect l="50000" t="50000" r="50000" b="50000"/>
              </a:path>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sp>
          <p:nvSpPr>
            <p:cNvPr id="94" name="Rectangle 93"/>
            <p:cNvSpPr/>
            <p:nvPr/>
          </p:nvSpPr>
          <p:spPr bwMode="gray">
            <a:xfrm>
              <a:off x="0" y="3095625"/>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cxnSp>
          <p:nvCxnSpPr>
            <p:cNvPr id="95" name="Straight Connector 94"/>
            <p:cNvCxnSpPr/>
            <p:nvPr/>
          </p:nvCxnSpPr>
          <p:spPr bwMode="gray">
            <a:xfrm>
              <a:off x="0" y="3094037"/>
              <a:ext cx="9144000" cy="1588"/>
            </a:xfrm>
            <a:prstGeom prst="line">
              <a:avLst/>
            </a:prstGeom>
            <a:solidFill>
              <a:schemeClr val="accent1"/>
            </a:solidFill>
            <a:ln w="9525" cap="flat" cmpd="sng" algn="ctr">
              <a:solidFill>
                <a:schemeClr val="bg1">
                  <a:lumMod val="85000"/>
                </a:schemeClr>
              </a:solidFill>
              <a:prstDash val="dash"/>
              <a:miter lim="800000"/>
              <a:headEnd type="none" w="med" len="med"/>
              <a:tailEnd type="none" w="med" len="med"/>
            </a:ln>
            <a:effectLst/>
          </p:spPr>
        </p:cxnSp>
        <p:sp>
          <p:nvSpPr>
            <p:cNvPr id="96" name="Rectangle 95"/>
            <p:cNvSpPr/>
            <p:nvPr/>
          </p:nvSpPr>
          <p:spPr bwMode="gray">
            <a:xfrm>
              <a:off x="0" y="3139559"/>
              <a:ext cx="9144000" cy="1447800"/>
            </a:xfrm>
            <a:prstGeom prst="rect">
              <a:avLst/>
            </a:prstGeom>
            <a:gradFill flip="none" rotWithShape="1">
              <a:gsLst>
                <a:gs pos="0">
                  <a:schemeClr val="bg1">
                    <a:lumMod val="85000"/>
                  </a:schemeClr>
                </a:gs>
                <a:gs pos="50000">
                  <a:srgbClr val="FFFFFF"/>
                </a:gs>
              </a:gsLst>
              <a:lin ang="5400000" scaled="1"/>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Verdana" pitchFamily="34" charset="0"/>
              </a:endParaRPr>
            </a:p>
          </p:txBody>
        </p:sp>
      </p:grpSp>
      <p:sp>
        <p:nvSpPr>
          <p:cNvPr id="3" name="Rectangle 2"/>
          <p:cNvSpPr>
            <a:spLocks noChangeArrowheads="1"/>
          </p:cNvSpPr>
          <p:nvPr/>
        </p:nvSpPr>
        <p:spPr bwMode="auto">
          <a:xfrm>
            <a:off x="3282695" y="3287768"/>
            <a:ext cx="1801369" cy="51206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a:ln w="9525">
            <a:noFill/>
            <a:prstDash val="dash"/>
            <a:miter lim="800000"/>
            <a:headEnd/>
            <a:tailEnd/>
          </a:ln>
        </p:spPr>
        <p:txBody>
          <a:bodyPr wrap="none" anchor="ctr">
            <a:prstTxWarp prst="textNoShape">
              <a:avLst/>
            </a:prstTxWarp>
          </a:bodyPr>
          <a:lstStyle/>
          <a:p>
            <a:pPr algn="ctr" defTabSz="914400"/>
            <a:endParaRPr lang="en-US" sz="1400" b="1" dirty="0">
              <a:solidFill>
                <a:schemeClr val="bg1"/>
              </a:solidFill>
            </a:endParaRPr>
          </a:p>
        </p:txBody>
      </p:sp>
      <p:grpSp>
        <p:nvGrpSpPr>
          <p:cNvPr id="12" name="Group 103"/>
          <p:cNvGrpSpPr/>
          <p:nvPr/>
        </p:nvGrpSpPr>
        <p:grpSpPr>
          <a:xfrm>
            <a:off x="720155" y="1630498"/>
            <a:ext cx="4785524" cy="1393212"/>
            <a:chOff x="709138" y="1598246"/>
            <a:chExt cx="4785524" cy="1646337"/>
          </a:xfrm>
        </p:grpSpPr>
        <p:sp>
          <p:nvSpPr>
            <p:cNvPr id="4" name="Line 5"/>
            <p:cNvSpPr>
              <a:spLocks noChangeAspect="1" noChangeShapeType="1"/>
            </p:cNvSpPr>
            <p:nvPr/>
          </p:nvSpPr>
          <p:spPr bwMode="auto">
            <a:xfrm flipH="1">
              <a:off x="3652873" y="2459734"/>
              <a:ext cx="0" cy="767816"/>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6" name="Line 7"/>
            <p:cNvSpPr>
              <a:spLocks noChangeAspect="1" noChangeShapeType="1"/>
            </p:cNvSpPr>
            <p:nvPr/>
          </p:nvSpPr>
          <p:spPr bwMode="auto">
            <a:xfrm flipH="1">
              <a:off x="2824460" y="2476765"/>
              <a:ext cx="0" cy="767816"/>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11" name="Line 12"/>
            <p:cNvSpPr>
              <a:spLocks noChangeAspect="1" noChangeShapeType="1"/>
            </p:cNvSpPr>
            <p:nvPr/>
          </p:nvSpPr>
          <p:spPr bwMode="auto">
            <a:xfrm>
              <a:off x="709138" y="1598246"/>
              <a:ext cx="2605" cy="1646335"/>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14" name="Line 15"/>
            <p:cNvSpPr>
              <a:spLocks noChangeAspect="1" noChangeShapeType="1"/>
            </p:cNvSpPr>
            <p:nvPr/>
          </p:nvSpPr>
          <p:spPr bwMode="auto">
            <a:xfrm flipH="1">
              <a:off x="1293978" y="2087890"/>
              <a:ext cx="0" cy="115669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17" name="Line 18"/>
            <p:cNvSpPr>
              <a:spLocks noChangeAspect="1" noChangeShapeType="1"/>
            </p:cNvSpPr>
            <p:nvPr/>
          </p:nvSpPr>
          <p:spPr bwMode="auto">
            <a:xfrm flipH="1">
              <a:off x="5494662" y="2725135"/>
              <a:ext cx="0" cy="454355"/>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19" name="Line 20"/>
            <p:cNvSpPr>
              <a:spLocks noChangeAspect="1" noChangeShapeType="1"/>
            </p:cNvSpPr>
            <p:nvPr/>
          </p:nvSpPr>
          <p:spPr bwMode="auto">
            <a:xfrm flipH="1">
              <a:off x="4776964" y="2312131"/>
              <a:ext cx="0" cy="932450"/>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21" name="Line 22"/>
            <p:cNvSpPr>
              <a:spLocks noChangeAspect="1" noChangeShapeType="1"/>
            </p:cNvSpPr>
            <p:nvPr/>
          </p:nvSpPr>
          <p:spPr bwMode="auto">
            <a:xfrm>
              <a:off x="1949154" y="2451218"/>
              <a:ext cx="0" cy="79336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27" name="Line 28"/>
            <p:cNvSpPr>
              <a:spLocks noChangeAspect="1" noChangeShapeType="1"/>
            </p:cNvSpPr>
            <p:nvPr/>
          </p:nvSpPr>
          <p:spPr bwMode="auto">
            <a:xfrm>
              <a:off x="2322983" y="2008412"/>
              <a:ext cx="0" cy="1223398"/>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29" name="Line 30"/>
            <p:cNvSpPr>
              <a:spLocks noChangeAspect="1" noChangeShapeType="1"/>
            </p:cNvSpPr>
            <p:nvPr/>
          </p:nvSpPr>
          <p:spPr bwMode="auto">
            <a:xfrm>
              <a:off x="3269928" y="1761461"/>
              <a:ext cx="0" cy="1418028"/>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sp>
          <p:nvSpPr>
            <p:cNvPr id="39" name="Line 40"/>
            <p:cNvSpPr>
              <a:spLocks noChangeAspect="1" noChangeShapeType="1"/>
            </p:cNvSpPr>
            <p:nvPr/>
          </p:nvSpPr>
          <p:spPr bwMode="auto">
            <a:xfrm>
              <a:off x="4011072" y="1999896"/>
              <a:ext cx="0" cy="1223398"/>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solidFill>
                  <a:schemeClr val="tx2"/>
                </a:solidFill>
              </a:endParaRPr>
            </a:p>
          </p:txBody>
        </p:sp>
      </p:grpSp>
      <p:sp>
        <p:nvSpPr>
          <p:cNvPr id="7" name="Rectangle 8"/>
          <p:cNvSpPr>
            <a:spLocks noChangeAspect="1" noChangeArrowheads="1"/>
          </p:cNvSpPr>
          <p:nvPr/>
        </p:nvSpPr>
        <p:spPr bwMode="auto">
          <a:xfrm>
            <a:off x="2983991" y="1384455"/>
            <a:ext cx="593111" cy="400752"/>
          </a:xfrm>
          <a:prstGeom prst="rect">
            <a:avLst/>
          </a:prstGeom>
          <a:noFill/>
          <a:ln w="9525">
            <a:noFill/>
            <a:miter lim="800000"/>
            <a:headEnd/>
            <a:tailEnd/>
          </a:ln>
          <a:effectLst/>
        </p:spPr>
        <p:txBody>
          <a:bodyPr wrap="none" lIns="92075" tIns="46038" rIns="92075" bIns="46038">
            <a:prstTxWarp prst="textNoShape">
              <a:avLst/>
            </a:prstTxWarp>
            <a:spAutoFit/>
          </a:bodyPr>
          <a:lstStyle/>
          <a:p>
            <a:pPr algn="ctr" defTabSz="914400" eaLnBrk="0" hangingPunct="0">
              <a:lnSpc>
                <a:spcPts val="1200"/>
              </a:lnSpc>
              <a:defRPr/>
            </a:pPr>
            <a:r>
              <a:rPr lang="en-US" sz="1100" dirty="0">
                <a:ea typeface="ＭＳ Ｐゴシック" charset="-128"/>
                <a:cs typeface="ＭＳ Ｐゴシック" charset="-128"/>
              </a:rPr>
              <a:t>Attack</a:t>
            </a:r>
          </a:p>
          <a:p>
            <a:pPr algn="ctr" defTabSz="914400" eaLnBrk="0" hangingPunct="0">
              <a:lnSpc>
                <a:spcPts val="1200"/>
              </a:lnSpc>
              <a:defRPr/>
            </a:pPr>
            <a:r>
              <a:rPr lang="en-US" sz="1100" dirty="0">
                <a:ea typeface="ＭＳ Ｐゴシック" charset="-128"/>
                <a:cs typeface="ＭＳ Ｐゴシック" charset="-128"/>
              </a:rPr>
              <a:t>Begins</a:t>
            </a:r>
          </a:p>
        </p:txBody>
      </p:sp>
      <p:sp>
        <p:nvSpPr>
          <p:cNvPr id="8" name="Rectangle 9"/>
          <p:cNvSpPr>
            <a:spLocks noChangeAspect="1" noChangeArrowheads="1"/>
          </p:cNvSpPr>
          <p:nvPr/>
        </p:nvSpPr>
        <p:spPr bwMode="auto">
          <a:xfrm>
            <a:off x="2467787" y="1990564"/>
            <a:ext cx="719749" cy="400752"/>
          </a:xfrm>
          <a:prstGeom prst="rect">
            <a:avLst/>
          </a:prstGeom>
          <a:noFill/>
          <a:ln w="9525">
            <a:noFill/>
            <a:miter lim="800000"/>
            <a:headEnd/>
            <a:tailEnd/>
          </a:ln>
          <a:effectLst/>
        </p:spPr>
        <p:txBody>
          <a:bodyPr wrap="non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System</a:t>
            </a:r>
          </a:p>
          <a:p>
            <a:pPr algn="ctr" defTabSz="914400" eaLnBrk="0" hangingPunct="0">
              <a:lnSpc>
                <a:spcPts val="1200"/>
              </a:lnSpc>
              <a:defRPr/>
            </a:pPr>
            <a:r>
              <a:rPr lang="en-US" sz="1100" dirty="0">
                <a:solidFill>
                  <a:schemeClr val="tx2"/>
                </a:solidFill>
                <a:ea typeface="ＭＳ Ｐゴシック" charset="-128"/>
                <a:cs typeface="ＭＳ Ｐゴシック" charset="-128"/>
              </a:rPr>
              <a:t>Intrusion</a:t>
            </a:r>
          </a:p>
        </p:txBody>
      </p:sp>
      <p:sp>
        <p:nvSpPr>
          <p:cNvPr id="9" name="Rectangle 8"/>
          <p:cNvSpPr>
            <a:spLocks noChangeAspect="1" noChangeArrowheads="1"/>
          </p:cNvSpPr>
          <p:nvPr/>
        </p:nvSpPr>
        <p:spPr bwMode="auto">
          <a:xfrm>
            <a:off x="244562" y="1274514"/>
            <a:ext cx="956279"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Attacker </a:t>
            </a:r>
            <a:endParaRPr lang="en-US" sz="1100" dirty="0" smtClean="0">
              <a:solidFill>
                <a:schemeClr val="tx2"/>
              </a:solidFill>
              <a:ea typeface="ＭＳ Ｐゴシック" charset="-128"/>
              <a:cs typeface="ＭＳ Ｐゴシック" charset="-128"/>
            </a:endParaRPr>
          </a:p>
          <a:p>
            <a:pPr algn="ctr" defTabSz="914400" eaLnBrk="0" hangingPunct="0">
              <a:lnSpc>
                <a:spcPts val="1200"/>
              </a:lnSpc>
              <a:defRPr/>
            </a:pPr>
            <a:r>
              <a:rPr lang="en-US" sz="1100" dirty="0" smtClean="0">
                <a:solidFill>
                  <a:schemeClr val="tx2"/>
                </a:solidFill>
                <a:ea typeface="ＭＳ Ｐゴシック" charset="-128"/>
                <a:cs typeface="ＭＳ Ｐゴシック" charset="-128"/>
              </a:rPr>
              <a:t>Surveillance</a:t>
            </a:r>
            <a:endParaRPr lang="en-US" sz="1100" dirty="0">
              <a:solidFill>
                <a:schemeClr val="tx2"/>
              </a:solidFill>
              <a:ea typeface="ＭＳ Ｐゴシック" charset="-128"/>
              <a:cs typeface="ＭＳ Ｐゴシック" charset="-128"/>
            </a:endParaRPr>
          </a:p>
        </p:txBody>
      </p:sp>
      <p:sp>
        <p:nvSpPr>
          <p:cNvPr id="10" name="Rectangle 9"/>
          <p:cNvSpPr>
            <a:spLocks noChangeAspect="1" noChangeArrowheads="1"/>
          </p:cNvSpPr>
          <p:nvPr/>
        </p:nvSpPr>
        <p:spPr bwMode="auto">
          <a:xfrm>
            <a:off x="5128468" y="2202706"/>
            <a:ext cx="758221" cy="400752"/>
          </a:xfrm>
          <a:prstGeom prst="rect">
            <a:avLst/>
          </a:prstGeom>
          <a:noFill/>
          <a:ln w="9525">
            <a:noFill/>
            <a:miter lim="800000"/>
            <a:headEnd/>
            <a:tailEnd/>
          </a:ln>
          <a:effectLst/>
        </p:spPr>
        <p:txBody>
          <a:bodyPr wrap="none" lIns="92075" tIns="46038" rIns="92075" bIns="46038">
            <a:prstTxWarp prst="textNoShape">
              <a:avLst/>
            </a:prstTxWarp>
            <a:spAutoFit/>
          </a:bodyPr>
          <a:lstStyle/>
          <a:p>
            <a:pPr algn="ctr" defTabSz="914400" eaLnBrk="0" hangingPunct="0">
              <a:lnSpc>
                <a:spcPts val="1200"/>
              </a:lnSpc>
              <a:defRPr/>
            </a:pPr>
            <a:r>
              <a:rPr lang="en-US" sz="1100" dirty="0">
                <a:solidFill>
                  <a:srgbClr val="73C167"/>
                </a:solidFill>
                <a:ea typeface="ＭＳ Ｐゴシック" charset="-128"/>
                <a:cs typeface="ＭＳ Ｐゴシック" charset="-128"/>
              </a:rPr>
              <a:t>Cover-up</a:t>
            </a:r>
          </a:p>
          <a:p>
            <a:pPr algn="ctr" defTabSz="914400" eaLnBrk="0" hangingPunct="0">
              <a:lnSpc>
                <a:spcPts val="1200"/>
              </a:lnSpc>
              <a:defRPr/>
            </a:pPr>
            <a:r>
              <a:rPr lang="en-US" sz="1100" dirty="0">
                <a:solidFill>
                  <a:srgbClr val="73C167"/>
                </a:solidFill>
                <a:ea typeface="ＭＳ Ｐゴシック" charset="-128"/>
                <a:cs typeface="ＭＳ Ｐゴシック" charset="-128"/>
              </a:rPr>
              <a:t>Complete</a:t>
            </a:r>
          </a:p>
        </p:txBody>
      </p:sp>
      <p:sp>
        <p:nvSpPr>
          <p:cNvPr id="16" name="Rectangle 15"/>
          <p:cNvSpPr>
            <a:spLocks noChangeAspect="1" noChangeArrowheads="1"/>
          </p:cNvSpPr>
          <p:nvPr/>
        </p:nvSpPr>
        <p:spPr bwMode="auto">
          <a:xfrm>
            <a:off x="1636117" y="1988063"/>
            <a:ext cx="629980" cy="400752"/>
          </a:xfrm>
          <a:prstGeom prst="rect">
            <a:avLst/>
          </a:prstGeom>
          <a:noFill/>
          <a:ln w="9525">
            <a:noFill/>
            <a:miter lim="800000"/>
            <a:headEnd/>
            <a:tailEnd/>
          </a:ln>
          <a:effectLst/>
        </p:spPr>
        <p:txBody>
          <a:bodyPr wrap="non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Access </a:t>
            </a:r>
          </a:p>
          <a:p>
            <a:pPr algn="ctr" defTabSz="914400" eaLnBrk="0" hangingPunct="0">
              <a:lnSpc>
                <a:spcPts val="1200"/>
              </a:lnSpc>
              <a:defRPr/>
            </a:pPr>
            <a:r>
              <a:rPr lang="en-US" sz="1100" dirty="0">
                <a:solidFill>
                  <a:schemeClr val="tx2"/>
                </a:solidFill>
                <a:ea typeface="ＭＳ Ｐゴシック" charset="-128"/>
                <a:cs typeface="ＭＳ Ｐゴシック" charset="-128"/>
              </a:rPr>
              <a:t>Probe</a:t>
            </a:r>
          </a:p>
        </p:txBody>
      </p:sp>
      <p:sp>
        <p:nvSpPr>
          <p:cNvPr id="18" name="Rectangle 17"/>
          <p:cNvSpPr>
            <a:spLocks noChangeAspect="1" noChangeArrowheads="1"/>
          </p:cNvSpPr>
          <p:nvPr/>
        </p:nvSpPr>
        <p:spPr bwMode="auto">
          <a:xfrm>
            <a:off x="4349622" y="1709480"/>
            <a:ext cx="889633" cy="554640"/>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Leap Frog Attacks</a:t>
            </a:r>
          </a:p>
          <a:p>
            <a:pPr algn="ctr" defTabSz="914400" eaLnBrk="0" hangingPunct="0">
              <a:lnSpc>
                <a:spcPts val="1200"/>
              </a:lnSpc>
              <a:defRPr/>
            </a:pPr>
            <a:r>
              <a:rPr lang="en-US" sz="1100" dirty="0">
                <a:solidFill>
                  <a:schemeClr val="tx2"/>
                </a:solidFill>
                <a:ea typeface="ＭＳ Ｐゴシック" charset="-128"/>
                <a:cs typeface="ＭＳ Ｐゴシック" charset="-128"/>
              </a:rPr>
              <a:t>Complete </a:t>
            </a:r>
          </a:p>
        </p:txBody>
      </p:sp>
      <p:sp>
        <p:nvSpPr>
          <p:cNvPr id="23" name="Rectangle 22"/>
          <p:cNvSpPr>
            <a:spLocks noChangeAspect="1" noChangeArrowheads="1"/>
          </p:cNvSpPr>
          <p:nvPr/>
        </p:nvSpPr>
        <p:spPr bwMode="auto">
          <a:xfrm>
            <a:off x="955095" y="1676714"/>
            <a:ext cx="718145" cy="400752"/>
          </a:xfrm>
          <a:prstGeom prst="rect">
            <a:avLst/>
          </a:prstGeom>
          <a:noFill/>
          <a:ln w="9525">
            <a:noFill/>
            <a:miter lim="800000"/>
            <a:headEnd/>
            <a:tailEnd/>
          </a:ln>
          <a:effectLst/>
        </p:spPr>
        <p:txBody>
          <a:bodyPr wrap="non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Target</a:t>
            </a:r>
          </a:p>
          <a:p>
            <a:pPr algn="ctr" defTabSz="914400" eaLnBrk="0" hangingPunct="0">
              <a:lnSpc>
                <a:spcPts val="1200"/>
              </a:lnSpc>
              <a:defRPr/>
            </a:pPr>
            <a:r>
              <a:rPr lang="en-US" sz="1100" dirty="0">
                <a:solidFill>
                  <a:schemeClr val="tx2"/>
                </a:solidFill>
                <a:ea typeface="ＭＳ Ｐゴシック" charset="-128"/>
                <a:cs typeface="ＭＳ Ｐゴシック" charset="-128"/>
              </a:rPr>
              <a:t> Analysis</a:t>
            </a:r>
          </a:p>
        </p:txBody>
      </p:sp>
      <p:sp>
        <p:nvSpPr>
          <p:cNvPr id="24" name="Line 25"/>
          <p:cNvSpPr>
            <a:spLocks noChangeAspect="1" noChangeShapeType="1"/>
          </p:cNvSpPr>
          <p:nvPr/>
        </p:nvSpPr>
        <p:spPr bwMode="auto">
          <a:xfrm>
            <a:off x="284511" y="3214778"/>
            <a:ext cx="7161352" cy="2839"/>
          </a:xfrm>
          <a:prstGeom prst="line">
            <a:avLst/>
          </a:prstGeom>
          <a:noFill/>
          <a:ln w="50800">
            <a:solidFill>
              <a:schemeClr val="bg2"/>
            </a:solidFill>
            <a:round/>
            <a:headEnd type="none" w="med" len="med"/>
            <a:tailEnd type="triangle" w="med" len="med"/>
          </a:ln>
        </p:spPr>
        <p:txBody>
          <a:bodyPr wrap="none" anchor="ctr">
            <a:prstTxWarp prst="textNoShape">
              <a:avLst/>
            </a:prstTxWarp>
          </a:bodyPr>
          <a:lstStyle/>
          <a:p>
            <a:pPr defTabSz="914400"/>
            <a:endParaRPr lang="en-US" dirty="0">
              <a:solidFill>
                <a:schemeClr val="tx2"/>
              </a:solidFill>
            </a:endParaRPr>
          </a:p>
        </p:txBody>
      </p:sp>
      <p:sp>
        <p:nvSpPr>
          <p:cNvPr id="25" name="Rectangle 24"/>
          <p:cNvSpPr>
            <a:spLocks noChangeArrowheads="1"/>
          </p:cNvSpPr>
          <p:nvPr/>
        </p:nvSpPr>
        <p:spPr bwMode="auto">
          <a:xfrm>
            <a:off x="7409528" y="3096232"/>
            <a:ext cx="703814" cy="246221"/>
          </a:xfrm>
          <a:prstGeom prst="rect">
            <a:avLst/>
          </a:prstGeom>
          <a:noFill/>
          <a:ln w="9525">
            <a:noFill/>
            <a:miter lim="800000"/>
            <a:headEnd/>
            <a:tailEnd/>
          </a:ln>
        </p:spPr>
        <p:txBody>
          <a:bodyPr wrap="square">
            <a:prstTxWarp prst="textNoShape">
              <a:avLst/>
            </a:prstTxWarp>
            <a:spAutoFit/>
          </a:bodyPr>
          <a:lstStyle/>
          <a:p>
            <a:pPr defTabSz="914400" eaLnBrk="0" hangingPunct="0"/>
            <a:r>
              <a:rPr lang="en-US" sz="1000" b="1" dirty="0" smtClean="0">
                <a:solidFill>
                  <a:schemeClr val="bg2"/>
                </a:solidFill>
                <a:ea typeface="ＭＳ Ｐゴシック" charset="-128"/>
                <a:cs typeface="ＭＳ Ｐゴシック" charset="-128"/>
              </a:rPr>
              <a:t>TIME</a:t>
            </a:r>
            <a:endParaRPr lang="en-US" sz="1000" b="1" dirty="0">
              <a:solidFill>
                <a:schemeClr val="bg2"/>
              </a:solidFill>
              <a:ea typeface="ＭＳ Ｐゴシック" charset="-128"/>
              <a:cs typeface="ＭＳ Ｐゴシック" charset="-128"/>
            </a:endParaRPr>
          </a:p>
        </p:txBody>
      </p:sp>
      <p:sp>
        <p:nvSpPr>
          <p:cNvPr id="26" name="Rectangle 25"/>
          <p:cNvSpPr>
            <a:spLocks noChangeAspect="1" noChangeArrowheads="1"/>
          </p:cNvSpPr>
          <p:nvPr/>
        </p:nvSpPr>
        <p:spPr bwMode="auto">
          <a:xfrm>
            <a:off x="2007551" y="1621096"/>
            <a:ext cx="652572"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Attack</a:t>
            </a:r>
          </a:p>
          <a:p>
            <a:pPr algn="ctr" defTabSz="914400" eaLnBrk="0" hangingPunct="0">
              <a:lnSpc>
                <a:spcPts val="1200"/>
              </a:lnSpc>
              <a:defRPr/>
            </a:pPr>
            <a:r>
              <a:rPr lang="en-US" sz="1100" dirty="0">
                <a:solidFill>
                  <a:schemeClr val="tx2"/>
                </a:solidFill>
                <a:ea typeface="ＭＳ Ｐゴシック" charset="-128"/>
                <a:cs typeface="ＭＳ Ｐゴシック" charset="-128"/>
              </a:rPr>
              <a:t>Set-up</a:t>
            </a:r>
          </a:p>
        </p:txBody>
      </p:sp>
      <p:sp>
        <p:nvSpPr>
          <p:cNvPr id="38" name="Rectangle 37"/>
          <p:cNvSpPr>
            <a:spLocks noChangeAspect="1" noChangeArrowheads="1"/>
          </p:cNvSpPr>
          <p:nvPr/>
        </p:nvSpPr>
        <p:spPr bwMode="auto">
          <a:xfrm>
            <a:off x="3547965" y="1604137"/>
            <a:ext cx="959970"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smtClean="0">
                <a:solidFill>
                  <a:schemeClr val="tx2"/>
                </a:solidFill>
                <a:ea typeface="ＭＳ Ｐゴシック" charset="-128"/>
                <a:cs typeface="ＭＳ Ｐゴシック" charset="-128"/>
              </a:rPr>
              <a:t>Discovery/ </a:t>
            </a:r>
            <a:r>
              <a:rPr lang="en-US" sz="1100" dirty="0">
                <a:solidFill>
                  <a:schemeClr val="tx2"/>
                </a:solidFill>
                <a:ea typeface="ＭＳ Ｐゴシック" charset="-128"/>
                <a:cs typeface="ＭＳ Ｐゴシック" charset="-128"/>
              </a:rPr>
              <a:t>Persistence</a:t>
            </a:r>
          </a:p>
        </p:txBody>
      </p:sp>
      <p:sp>
        <p:nvSpPr>
          <p:cNvPr id="41" name="Text Box 42"/>
          <p:cNvSpPr txBox="1">
            <a:spLocks noChangeArrowheads="1"/>
          </p:cNvSpPr>
          <p:nvPr/>
        </p:nvSpPr>
        <p:spPr bwMode="auto">
          <a:xfrm>
            <a:off x="6070734" y="2554429"/>
            <a:ext cx="1252266" cy="261610"/>
          </a:xfrm>
          <a:prstGeom prst="rect">
            <a:avLst/>
          </a:prstGeom>
          <a:noFill/>
          <a:ln w="9525">
            <a:noFill/>
            <a:miter lim="800000"/>
            <a:headEnd/>
            <a:tailEnd/>
          </a:ln>
        </p:spPr>
        <p:txBody>
          <a:bodyPr wrap="none">
            <a:prstTxWarp prst="textNoShape">
              <a:avLst/>
            </a:prstTxWarp>
            <a:spAutoFit/>
          </a:bodyPr>
          <a:lstStyle/>
          <a:p>
            <a:pPr defTabSz="914400"/>
            <a:r>
              <a:rPr lang="en-US" sz="1100" dirty="0">
                <a:solidFill>
                  <a:schemeClr val="tx2"/>
                </a:solidFill>
              </a:rPr>
              <a:t>Maintain foothold</a:t>
            </a:r>
          </a:p>
        </p:txBody>
      </p:sp>
      <p:sp>
        <p:nvSpPr>
          <p:cNvPr id="42" name="Text Box 43"/>
          <p:cNvSpPr txBox="1">
            <a:spLocks noChangeArrowheads="1"/>
          </p:cNvSpPr>
          <p:nvPr/>
        </p:nvSpPr>
        <p:spPr bwMode="auto">
          <a:xfrm>
            <a:off x="3289074" y="1992249"/>
            <a:ext cx="752129" cy="430887"/>
          </a:xfrm>
          <a:prstGeom prst="rect">
            <a:avLst/>
          </a:prstGeom>
          <a:noFill/>
          <a:ln w="9525">
            <a:noFill/>
            <a:miter lim="800000"/>
            <a:headEnd/>
            <a:tailEnd/>
          </a:ln>
        </p:spPr>
        <p:txBody>
          <a:bodyPr wrap="none">
            <a:prstTxWarp prst="textNoShape">
              <a:avLst/>
            </a:prstTxWarp>
            <a:spAutoFit/>
          </a:bodyPr>
          <a:lstStyle/>
          <a:p>
            <a:pPr algn="ctr" defTabSz="914400"/>
            <a:r>
              <a:rPr lang="en-US" sz="1100" dirty="0">
                <a:solidFill>
                  <a:schemeClr val="tx2"/>
                </a:solidFill>
              </a:rPr>
              <a:t>Cover-up </a:t>
            </a:r>
          </a:p>
          <a:p>
            <a:pPr algn="ctr" defTabSz="914400"/>
            <a:r>
              <a:rPr lang="en-US" sz="1100" dirty="0">
                <a:solidFill>
                  <a:schemeClr val="tx2"/>
                </a:solidFill>
              </a:rPr>
              <a:t>Starts</a:t>
            </a:r>
          </a:p>
        </p:txBody>
      </p:sp>
      <p:sp>
        <p:nvSpPr>
          <p:cNvPr id="49" name="Line 51"/>
          <p:cNvSpPr>
            <a:spLocks noChangeAspect="1" noChangeShapeType="1"/>
          </p:cNvSpPr>
          <p:nvPr/>
        </p:nvSpPr>
        <p:spPr bwMode="auto">
          <a:xfrm>
            <a:off x="1754046" y="3853751"/>
            <a:ext cx="7184471" cy="1508"/>
          </a:xfrm>
          <a:prstGeom prst="line">
            <a:avLst/>
          </a:prstGeom>
          <a:noFill/>
          <a:ln w="50800">
            <a:solidFill>
              <a:schemeClr val="bg2"/>
            </a:solidFill>
            <a:round/>
            <a:headEnd type="none" w="med" len="med"/>
            <a:tailEnd type="triangle" w="med" len="med"/>
          </a:ln>
        </p:spPr>
        <p:txBody>
          <a:bodyPr wrap="none" anchor="ctr">
            <a:prstTxWarp prst="textNoShape">
              <a:avLst/>
            </a:prstTxWarp>
          </a:bodyPr>
          <a:lstStyle/>
          <a:p>
            <a:pPr defTabSz="914400"/>
            <a:endParaRPr lang="en-US" dirty="0">
              <a:solidFill>
                <a:schemeClr val="tx2"/>
              </a:solidFill>
            </a:endParaRPr>
          </a:p>
        </p:txBody>
      </p:sp>
      <p:sp>
        <p:nvSpPr>
          <p:cNvPr id="53" name="Rectangle 55"/>
          <p:cNvSpPr>
            <a:spLocks noChangeAspect="1" noChangeArrowheads="1"/>
          </p:cNvSpPr>
          <p:nvPr/>
        </p:nvSpPr>
        <p:spPr bwMode="auto">
          <a:xfrm>
            <a:off x="3191725" y="5006608"/>
            <a:ext cx="1014216"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Attack </a:t>
            </a:r>
          </a:p>
          <a:p>
            <a:pPr algn="ctr" defTabSz="914400" eaLnBrk="0" hangingPunct="0">
              <a:lnSpc>
                <a:spcPts val="1200"/>
              </a:lnSpc>
              <a:defRPr/>
            </a:pPr>
            <a:r>
              <a:rPr lang="en-US" sz="1100" dirty="0">
                <a:solidFill>
                  <a:schemeClr val="tx2"/>
                </a:solidFill>
                <a:ea typeface="ＭＳ Ｐゴシック" charset="-128"/>
                <a:cs typeface="ＭＳ Ｐゴシック" charset="-128"/>
              </a:rPr>
              <a:t>Forecast</a:t>
            </a:r>
          </a:p>
        </p:txBody>
      </p:sp>
      <p:sp>
        <p:nvSpPr>
          <p:cNvPr id="56" name="Rectangle 58"/>
          <p:cNvSpPr>
            <a:spLocks noChangeAspect="1" noChangeArrowheads="1"/>
          </p:cNvSpPr>
          <p:nvPr/>
        </p:nvSpPr>
        <p:spPr bwMode="auto">
          <a:xfrm>
            <a:off x="1412924" y="4466330"/>
            <a:ext cx="950175"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Physical Security</a:t>
            </a:r>
          </a:p>
        </p:txBody>
      </p:sp>
      <p:sp>
        <p:nvSpPr>
          <p:cNvPr id="57" name="Rectangle 59"/>
          <p:cNvSpPr>
            <a:spLocks noChangeAspect="1" noChangeArrowheads="1"/>
          </p:cNvSpPr>
          <p:nvPr/>
        </p:nvSpPr>
        <p:spPr bwMode="auto">
          <a:xfrm>
            <a:off x="5563519" y="4495220"/>
            <a:ext cx="992565"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Containment &amp; </a:t>
            </a:r>
            <a:r>
              <a:rPr lang="en-US" sz="1100" dirty="0" smtClean="0">
                <a:solidFill>
                  <a:schemeClr val="tx2"/>
                </a:solidFill>
                <a:ea typeface="ＭＳ Ｐゴシック" charset="-128"/>
                <a:cs typeface="ＭＳ Ｐゴシック" charset="-128"/>
              </a:rPr>
              <a:t>Eradication</a:t>
            </a:r>
            <a:endParaRPr lang="en-US" sz="1100" dirty="0">
              <a:solidFill>
                <a:schemeClr val="tx2"/>
              </a:solidFill>
              <a:ea typeface="ＭＳ Ｐゴシック" charset="-128"/>
              <a:cs typeface="ＭＳ Ｐゴシック" charset="-128"/>
            </a:endParaRPr>
          </a:p>
        </p:txBody>
      </p:sp>
      <p:sp>
        <p:nvSpPr>
          <p:cNvPr id="58" name="Rectangle 60"/>
          <p:cNvSpPr>
            <a:spLocks noChangeAspect="1" noChangeArrowheads="1"/>
          </p:cNvSpPr>
          <p:nvPr/>
        </p:nvSpPr>
        <p:spPr bwMode="auto">
          <a:xfrm>
            <a:off x="6932302" y="5354757"/>
            <a:ext cx="713611"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System Reaction</a:t>
            </a:r>
          </a:p>
        </p:txBody>
      </p:sp>
      <p:sp>
        <p:nvSpPr>
          <p:cNvPr id="59" name="Rectangle 61"/>
          <p:cNvSpPr>
            <a:spLocks noChangeAspect="1" noChangeArrowheads="1"/>
          </p:cNvSpPr>
          <p:nvPr/>
        </p:nvSpPr>
        <p:spPr bwMode="auto">
          <a:xfrm>
            <a:off x="6025642" y="5633429"/>
            <a:ext cx="1003121"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Damage Identification</a:t>
            </a:r>
          </a:p>
        </p:txBody>
      </p:sp>
      <p:sp>
        <p:nvSpPr>
          <p:cNvPr id="61" name="Rectangle 63"/>
          <p:cNvSpPr>
            <a:spLocks noChangeAspect="1" noChangeArrowheads="1"/>
          </p:cNvSpPr>
          <p:nvPr/>
        </p:nvSpPr>
        <p:spPr bwMode="auto">
          <a:xfrm>
            <a:off x="7663281" y="5119388"/>
            <a:ext cx="777653" cy="246863"/>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Recovery</a:t>
            </a:r>
          </a:p>
        </p:txBody>
      </p:sp>
      <p:sp>
        <p:nvSpPr>
          <p:cNvPr id="64" name="Rectangle 66"/>
          <p:cNvSpPr>
            <a:spLocks noChangeAspect="1" noChangeArrowheads="1"/>
          </p:cNvSpPr>
          <p:nvPr/>
        </p:nvSpPr>
        <p:spPr bwMode="auto">
          <a:xfrm>
            <a:off x="2732182" y="5475901"/>
            <a:ext cx="870332"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Defender </a:t>
            </a:r>
            <a:endParaRPr lang="en-US" sz="1100" dirty="0" smtClean="0">
              <a:solidFill>
                <a:schemeClr val="tx2"/>
              </a:solidFill>
              <a:ea typeface="ＭＳ Ｐゴシック" charset="-128"/>
              <a:cs typeface="ＭＳ Ｐゴシック" charset="-128"/>
            </a:endParaRPr>
          </a:p>
          <a:p>
            <a:pPr algn="ctr" defTabSz="914400" eaLnBrk="0" hangingPunct="0">
              <a:lnSpc>
                <a:spcPts val="1200"/>
              </a:lnSpc>
              <a:defRPr/>
            </a:pPr>
            <a:r>
              <a:rPr lang="en-US" sz="1100" dirty="0" smtClean="0">
                <a:solidFill>
                  <a:schemeClr val="tx2"/>
                </a:solidFill>
                <a:ea typeface="ＭＳ Ｐゴシック" charset="-128"/>
                <a:cs typeface="ＭＳ Ｐゴシック" charset="-128"/>
              </a:rPr>
              <a:t>Discovery</a:t>
            </a:r>
            <a:endParaRPr lang="en-US" sz="1100" dirty="0">
              <a:solidFill>
                <a:schemeClr val="tx2"/>
              </a:solidFill>
              <a:ea typeface="ＭＳ Ｐゴシック" charset="-128"/>
              <a:cs typeface="ＭＳ Ｐゴシック" charset="-128"/>
            </a:endParaRPr>
          </a:p>
        </p:txBody>
      </p:sp>
      <p:sp>
        <p:nvSpPr>
          <p:cNvPr id="65" name="Rectangle 67"/>
          <p:cNvSpPr>
            <a:spLocks noChangeAspect="1" noChangeArrowheads="1"/>
          </p:cNvSpPr>
          <p:nvPr/>
        </p:nvSpPr>
        <p:spPr bwMode="auto">
          <a:xfrm>
            <a:off x="3749805" y="4477347"/>
            <a:ext cx="1344883"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smtClean="0">
                <a:solidFill>
                  <a:schemeClr val="tx2"/>
                </a:solidFill>
                <a:ea typeface="ＭＳ Ｐゴシック" charset="-128"/>
                <a:cs typeface="ＭＳ Ｐゴシック" charset="-128"/>
              </a:rPr>
              <a:t>Monitoring </a:t>
            </a:r>
            <a:r>
              <a:rPr lang="en-US" sz="1100" dirty="0">
                <a:solidFill>
                  <a:schemeClr val="tx2"/>
                </a:solidFill>
                <a:ea typeface="ＭＳ Ｐゴシック" charset="-128"/>
                <a:cs typeface="ＭＳ Ｐゴシック" charset="-128"/>
              </a:rPr>
              <a:t>&amp; Controls</a:t>
            </a:r>
          </a:p>
        </p:txBody>
      </p:sp>
      <p:sp>
        <p:nvSpPr>
          <p:cNvPr id="71" name="Rectangle 73"/>
          <p:cNvSpPr>
            <a:spLocks noChangeAspect="1" noChangeArrowheads="1"/>
          </p:cNvSpPr>
          <p:nvPr/>
        </p:nvSpPr>
        <p:spPr bwMode="auto">
          <a:xfrm>
            <a:off x="6577071" y="4807516"/>
            <a:ext cx="691126"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Impact Analysis</a:t>
            </a:r>
          </a:p>
        </p:txBody>
      </p:sp>
      <p:sp>
        <p:nvSpPr>
          <p:cNvPr id="73" name="Rectangle 75"/>
          <p:cNvSpPr>
            <a:spLocks noChangeAspect="1" noChangeArrowheads="1"/>
          </p:cNvSpPr>
          <p:nvPr/>
        </p:nvSpPr>
        <p:spPr bwMode="auto">
          <a:xfrm>
            <a:off x="7263345" y="4781322"/>
            <a:ext cx="778960" cy="246863"/>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lnSpc>
                <a:spcPts val="1200"/>
              </a:lnSpc>
              <a:defRPr/>
            </a:pPr>
            <a:r>
              <a:rPr lang="en-US" sz="1100" dirty="0">
                <a:solidFill>
                  <a:srgbClr val="73C167"/>
                </a:solidFill>
                <a:ea typeface="ＭＳ Ｐゴシック" charset="-128"/>
                <a:cs typeface="ＭＳ Ｐゴシック" charset="-128"/>
              </a:rPr>
              <a:t>Response</a:t>
            </a:r>
          </a:p>
        </p:txBody>
      </p:sp>
      <p:sp>
        <p:nvSpPr>
          <p:cNvPr id="76" name="Rectangle 78"/>
          <p:cNvSpPr>
            <a:spLocks noChangeAspect="1" noChangeArrowheads="1"/>
          </p:cNvSpPr>
          <p:nvPr/>
        </p:nvSpPr>
        <p:spPr bwMode="auto">
          <a:xfrm>
            <a:off x="2082189" y="4995591"/>
            <a:ext cx="727112"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Threat Analysis</a:t>
            </a:r>
          </a:p>
        </p:txBody>
      </p:sp>
      <p:sp>
        <p:nvSpPr>
          <p:cNvPr id="78" name="AutoShape 80"/>
          <p:cNvSpPr>
            <a:spLocks noChangeArrowheads="1"/>
          </p:cNvSpPr>
          <p:nvPr/>
        </p:nvSpPr>
        <p:spPr bwMode="auto">
          <a:xfrm>
            <a:off x="7400397" y="4115893"/>
            <a:ext cx="183724" cy="498564"/>
          </a:xfrm>
          <a:prstGeom prst="curvedRightArrow">
            <a:avLst>
              <a:gd name="adj1" fmla="val 47065"/>
              <a:gd name="adj2" fmla="val 94130"/>
              <a:gd name="adj3" fmla="val 33333"/>
            </a:avLst>
          </a:prstGeom>
          <a:solidFill>
            <a:srgbClr val="73C167"/>
          </a:solidFill>
          <a:ln w="9525">
            <a:noFill/>
            <a:miter lim="800000"/>
            <a:headEnd/>
            <a:tailEnd/>
          </a:ln>
          <a:effectLst/>
        </p:spPr>
        <p:txBody>
          <a:bodyPr wrap="none" anchor="ctr">
            <a:prstTxWarp prst="textNoShape">
              <a:avLst/>
            </a:prstTxWarp>
          </a:bodyPr>
          <a:lstStyle/>
          <a:p>
            <a:pPr defTabSz="914400">
              <a:defRPr/>
            </a:pPr>
            <a:endParaRPr lang="en-US" dirty="0">
              <a:solidFill>
                <a:schemeClr val="tx2"/>
              </a:solidFill>
            </a:endParaRPr>
          </a:p>
        </p:txBody>
      </p:sp>
      <p:sp>
        <p:nvSpPr>
          <p:cNvPr id="79" name="AutoShape 81"/>
          <p:cNvSpPr>
            <a:spLocks noChangeArrowheads="1"/>
          </p:cNvSpPr>
          <p:nvPr/>
        </p:nvSpPr>
        <p:spPr bwMode="auto">
          <a:xfrm flipH="1" flipV="1">
            <a:off x="7674852" y="4087258"/>
            <a:ext cx="183724" cy="498564"/>
          </a:xfrm>
          <a:prstGeom prst="curvedRightArrow">
            <a:avLst>
              <a:gd name="adj1" fmla="val 47065"/>
              <a:gd name="adj2" fmla="val 94130"/>
              <a:gd name="adj3" fmla="val 33333"/>
            </a:avLst>
          </a:prstGeom>
          <a:solidFill>
            <a:srgbClr val="73C167"/>
          </a:solidFill>
          <a:ln w="9525">
            <a:noFill/>
            <a:miter lim="800000"/>
            <a:headEnd/>
            <a:tailEnd/>
          </a:ln>
          <a:effectLst/>
        </p:spPr>
        <p:txBody>
          <a:bodyPr wrap="none" anchor="ctr">
            <a:prstTxWarp prst="textNoShape">
              <a:avLst/>
            </a:prstTxWarp>
          </a:bodyPr>
          <a:lstStyle/>
          <a:p>
            <a:pPr defTabSz="914400">
              <a:defRPr/>
            </a:pPr>
            <a:endParaRPr lang="en-US" dirty="0">
              <a:solidFill>
                <a:schemeClr val="tx2"/>
              </a:solidFill>
            </a:endParaRPr>
          </a:p>
        </p:txBody>
      </p:sp>
      <p:sp>
        <p:nvSpPr>
          <p:cNvPr id="81" name="Rectangle 83"/>
          <p:cNvSpPr>
            <a:spLocks noChangeAspect="1" noChangeArrowheads="1"/>
          </p:cNvSpPr>
          <p:nvPr/>
        </p:nvSpPr>
        <p:spPr bwMode="auto">
          <a:xfrm>
            <a:off x="4605051" y="5734171"/>
            <a:ext cx="1016831" cy="400752"/>
          </a:xfrm>
          <a:prstGeom prst="rect">
            <a:avLst/>
          </a:prstGeom>
          <a:noFill/>
          <a:ln w="9525">
            <a:noFill/>
            <a:miter lim="800000"/>
            <a:headEnd/>
            <a:tailEnd/>
          </a:ln>
          <a:effectLst/>
        </p:spPr>
        <p:txBody>
          <a:bodyPr lIns="92075" tIns="46038" rIns="92075" bIns="46038">
            <a:prstTxWarp prst="textNoShape">
              <a:avLst/>
            </a:prstTxWarp>
            <a:spAutoFit/>
          </a:bodyPr>
          <a:lstStyle/>
          <a:p>
            <a:pPr algn="ctr" defTabSz="914400" eaLnBrk="0" hangingPunct="0">
              <a:defRPr/>
            </a:pPr>
            <a:r>
              <a:rPr lang="en-US" sz="1000" dirty="0">
                <a:ea typeface="ＭＳ Ｐゴシック" charset="-128"/>
                <a:cs typeface="ＭＳ Ｐゴシック" charset="-128"/>
              </a:rPr>
              <a:t>Attack </a:t>
            </a:r>
          </a:p>
          <a:p>
            <a:pPr algn="ctr" defTabSz="914400" eaLnBrk="0" hangingPunct="0">
              <a:defRPr/>
            </a:pPr>
            <a:r>
              <a:rPr lang="en-US" sz="1000" dirty="0">
                <a:ea typeface="ＭＳ Ｐゴシック" charset="-128"/>
                <a:cs typeface="ＭＳ Ｐゴシック" charset="-128"/>
              </a:rPr>
              <a:t>Identified</a:t>
            </a:r>
          </a:p>
        </p:txBody>
      </p:sp>
      <p:sp>
        <p:nvSpPr>
          <p:cNvPr id="83" name="Rectangle 85"/>
          <p:cNvSpPr>
            <a:spLocks noChangeAspect="1" noChangeArrowheads="1"/>
          </p:cNvSpPr>
          <p:nvPr/>
        </p:nvSpPr>
        <p:spPr bwMode="auto">
          <a:xfrm>
            <a:off x="5078775" y="4944454"/>
            <a:ext cx="793214" cy="400752"/>
          </a:xfrm>
          <a:prstGeom prst="rect">
            <a:avLst/>
          </a:prstGeom>
          <a:noFill/>
          <a:ln w="9525">
            <a:noFill/>
            <a:miter lim="800000"/>
            <a:headEnd/>
            <a:tailEnd/>
          </a:ln>
          <a:effectLst/>
        </p:spPr>
        <p:txBody>
          <a:bodyPr wrap="square" lIns="92075" tIns="46038" rIns="92075" bIns="46038">
            <a:prstTxWarp prst="textNoShape">
              <a:avLst/>
            </a:prstTxWarp>
            <a:spAutoFit/>
          </a:bodyPr>
          <a:lstStyle/>
          <a:p>
            <a:pPr algn="ctr" defTabSz="914400" eaLnBrk="0" hangingPunct="0">
              <a:lnSpc>
                <a:spcPts val="1200"/>
              </a:lnSpc>
              <a:defRPr/>
            </a:pPr>
            <a:r>
              <a:rPr lang="en-US" sz="1100" dirty="0">
                <a:solidFill>
                  <a:schemeClr val="tx2"/>
                </a:solidFill>
                <a:ea typeface="ＭＳ Ｐゴシック" charset="-128"/>
                <a:cs typeface="ＭＳ Ｐゴシック" charset="-128"/>
              </a:rPr>
              <a:t>Incident </a:t>
            </a:r>
          </a:p>
          <a:p>
            <a:pPr algn="ctr" defTabSz="914400" eaLnBrk="0" hangingPunct="0">
              <a:lnSpc>
                <a:spcPts val="1200"/>
              </a:lnSpc>
              <a:defRPr/>
            </a:pPr>
            <a:r>
              <a:rPr lang="en-US" sz="1100" dirty="0">
                <a:solidFill>
                  <a:schemeClr val="tx2"/>
                </a:solidFill>
                <a:ea typeface="ＭＳ Ｐゴシック" charset="-128"/>
                <a:cs typeface="ＭＳ Ｐゴシック" charset="-128"/>
              </a:rPr>
              <a:t>Reporting</a:t>
            </a:r>
          </a:p>
        </p:txBody>
      </p:sp>
      <p:grpSp>
        <p:nvGrpSpPr>
          <p:cNvPr id="13" name="Group 129"/>
          <p:cNvGrpSpPr/>
          <p:nvPr/>
        </p:nvGrpSpPr>
        <p:grpSpPr>
          <a:xfrm>
            <a:off x="1871674" y="3864768"/>
            <a:ext cx="6186322" cy="1875816"/>
            <a:chOff x="1871674" y="3831717"/>
            <a:chExt cx="6186322" cy="1875816"/>
          </a:xfrm>
        </p:grpSpPr>
        <p:sp>
          <p:nvSpPr>
            <p:cNvPr id="44" name="Line 46"/>
            <p:cNvSpPr>
              <a:spLocks noChangeAspect="1" noChangeShapeType="1"/>
            </p:cNvSpPr>
            <p:nvPr/>
          </p:nvSpPr>
          <p:spPr bwMode="auto">
            <a:xfrm>
              <a:off x="8057996" y="3853751"/>
              <a:ext cx="0" cy="1312719"/>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45" name="Line 47"/>
            <p:cNvSpPr>
              <a:spLocks noChangeShapeType="1"/>
            </p:cNvSpPr>
            <p:nvPr/>
          </p:nvSpPr>
          <p:spPr bwMode="auto">
            <a:xfrm flipV="1">
              <a:off x="7622388" y="3831717"/>
              <a:ext cx="0" cy="982655"/>
            </a:xfrm>
            <a:prstGeom prst="line">
              <a:avLst/>
            </a:prstGeom>
            <a:noFill/>
            <a:ln w="28575">
              <a:solidFill>
                <a:schemeClr val="accent3">
                  <a:lumMod val="60000"/>
                  <a:lumOff val="40000"/>
                </a:schemeClr>
              </a:solidFill>
              <a:prstDash val="sysDot"/>
              <a:round/>
              <a:headEnd/>
              <a:tailEnd/>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46" name="Line 48"/>
            <p:cNvSpPr>
              <a:spLocks noChangeAspect="1" noChangeShapeType="1"/>
            </p:cNvSpPr>
            <p:nvPr/>
          </p:nvSpPr>
          <p:spPr bwMode="auto">
            <a:xfrm>
              <a:off x="6027872" y="3853751"/>
              <a:ext cx="0" cy="66766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47" name="Line 49"/>
            <p:cNvSpPr>
              <a:spLocks noChangeAspect="1" noChangeShapeType="1"/>
            </p:cNvSpPr>
            <p:nvPr/>
          </p:nvSpPr>
          <p:spPr bwMode="auto">
            <a:xfrm>
              <a:off x="4391532" y="3853751"/>
              <a:ext cx="0" cy="66766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48" name="Line 50"/>
            <p:cNvSpPr>
              <a:spLocks noChangeAspect="1" noChangeShapeType="1"/>
            </p:cNvSpPr>
            <p:nvPr/>
          </p:nvSpPr>
          <p:spPr bwMode="auto">
            <a:xfrm>
              <a:off x="7269503" y="3853751"/>
              <a:ext cx="0" cy="149508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50" name="Line 52"/>
            <p:cNvSpPr>
              <a:spLocks noChangeAspect="1" noChangeShapeType="1"/>
            </p:cNvSpPr>
            <p:nvPr/>
          </p:nvSpPr>
          <p:spPr bwMode="auto">
            <a:xfrm flipH="1">
              <a:off x="3704061" y="3853751"/>
              <a:ext cx="0" cy="1158991"/>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51" name="Line 53"/>
            <p:cNvSpPr>
              <a:spLocks noChangeAspect="1" noChangeShapeType="1"/>
            </p:cNvSpPr>
            <p:nvPr/>
          </p:nvSpPr>
          <p:spPr bwMode="auto">
            <a:xfrm>
              <a:off x="1871674" y="3853751"/>
              <a:ext cx="0" cy="66766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60" name="Line 62"/>
            <p:cNvSpPr>
              <a:spLocks noChangeAspect="1" noChangeShapeType="1"/>
            </p:cNvSpPr>
            <p:nvPr/>
          </p:nvSpPr>
          <p:spPr bwMode="auto">
            <a:xfrm flipH="1">
              <a:off x="6506226" y="3853751"/>
              <a:ext cx="13069" cy="1853782"/>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62" name="Line 64"/>
            <p:cNvSpPr>
              <a:spLocks noChangeAspect="1" noChangeShapeType="1"/>
            </p:cNvSpPr>
            <p:nvPr/>
          </p:nvSpPr>
          <p:spPr bwMode="auto">
            <a:xfrm>
              <a:off x="2446746" y="3853751"/>
              <a:ext cx="0" cy="1158991"/>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67" name="Line 69"/>
            <p:cNvSpPr>
              <a:spLocks noChangeAspect="1" noChangeShapeType="1"/>
            </p:cNvSpPr>
            <p:nvPr/>
          </p:nvSpPr>
          <p:spPr bwMode="auto">
            <a:xfrm>
              <a:off x="3145980" y="3853751"/>
              <a:ext cx="0" cy="1648811"/>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75" name="Line 77"/>
            <p:cNvSpPr>
              <a:spLocks noChangeShapeType="1"/>
            </p:cNvSpPr>
            <p:nvPr/>
          </p:nvSpPr>
          <p:spPr bwMode="auto">
            <a:xfrm flipV="1">
              <a:off x="6912698" y="3853751"/>
              <a:ext cx="0" cy="982655"/>
            </a:xfrm>
            <a:prstGeom prst="line">
              <a:avLst/>
            </a:prstGeom>
            <a:noFill/>
            <a:ln w="28575">
              <a:solidFill>
                <a:schemeClr val="accent3">
                  <a:lumMod val="60000"/>
                  <a:lumOff val="40000"/>
                </a:schemeClr>
              </a:solidFill>
              <a:prstDash val="sysDot"/>
              <a:round/>
              <a:headEnd/>
              <a:tailEnd/>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80" name="Line 82"/>
            <p:cNvSpPr>
              <a:spLocks noChangeAspect="1" noChangeShapeType="1"/>
            </p:cNvSpPr>
            <p:nvPr/>
          </p:nvSpPr>
          <p:spPr bwMode="auto">
            <a:xfrm flipH="1">
              <a:off x="5095995" y="3853751"/>
              <a:ext cx="0" cy="1547833"/>
            </a:xfrm>
            <a:prstGeom prst="line">
              <a:avLst/>
            </a:prstGeom>
            <a:noFill/>
            <a:ln w="28575">
              <a:solidFill>
                <a:schemeClr val="accent3">
                  <a:lumMod val="60000"/>
                  <a:lumOff val="40000"/>
                </a:schemeClr>
              </a:solidFill>
              <a:prstDash val="sysDot"/>
              <a:round/>
              <a:headEnd type="none" w="sm" len="sm"/>
              <a:tailEnd type="none" w="sm" len="sm"/>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sp>
          <p:nvSpPr>
            <p:cNvPr id="84" name="Line 86"/>
            <p:cNvSpPr>
              <a:spLocks noChangeShapeType="1"/>
            </p:cNvSpPr>
            <p:nvPr/>
          </p:nvSpPr>
          <p:spPr bwMode="auto">
            <a:xfrm flipV="1">
              <a:off x="5407056" y="3864768"/>
              <a:ext cx="0" cy="1073084"/>
            </a:xfrm>
            <a:prstGeom prst="line">
              <a:avLst/>
            </a:prstGeom>
            <a:noFill/>
            <a:ln w="28575">
              <a:solidFill>
                <a:schemeClr val="accent3">
                  <a:lumMod val="60000"/>
                  <a:lumOff val="40000"/>
                </a:schemeClr>
              </a:solidFill>
              <a:prstDash val="sysDot"/>
              <a:round/>
              <a:headEnd/>
              <a:tailEnd/>
            </a:ln>
          </p:spPr>
          <p:txBody>
            <a:bodyPr wrap="none" anchor="ctr">
              <a:prstTxWarp prst="textNoShape">
                <a:avLst/>
              </a:prstTxWarp>
            </a:bodyPr>
            <a:lstStyle/>
            <a:p>
              <a:pPr defTabSz="914400"/>
              <a:endParaRPr lang="en-US" dirty="0">
                <a:ln>
                  <a:solidFill>
                    <a:schemeClr val="accent3">
                      <a:lumMod val="60000"/>
                      <a:lumOff val="40000"/>
                    </a:schemeClr>
                  </a:solidFill>
                </a:ln>
                <a:solidFill>
                  <a:schemeClr val="tx2"/>
                </a:solidFill>
              </a:endParaRPr>
            </a:p>
          </p:txBody>
        </p:sp>
      </p:grpSp>
      <p:sp>
        <p:nvSpPr>
          <p:cNvPr id="87" name="Text Box 89"/>
          <p:cNvSpPr txBox="1">
            <a:spLocks noChangeArrowheads="1"/>
          </p:cNvSpPr>
          <p:nvPr/>
        </p:nvSpPr>
        <p:spPr bwMode="auto">
          <a:xfrm>
            <a:off x="3238064" y="3530832"/>
            <a:ext cx="1890261" cy="276999"/>
          </a:xfrm>
          <a:prstGeom prst="rect">
            <a:avLst/>
          </a:prstGeom>
          <a:noFill/>
          <a:ln w="9525">
            <a:noFill/>
            <a:miter lim="800000"/>
            <a:headEnd/>
            <a:tailEnd/>
          </a:ln>
        </p:spPr>
        <p:txBody>
          <a:bodyPr wrap="none">
            <a:prstTxWarp prst="textNoShape">
              <a:avLst/>
            </a:prstTxWarp>
            <a:spAutoFit/>
          </a:bodyPr>
          <a:lstStyle/>
          <a:p>
            <a:pPr defTabSz="914400"/>
            <a:r>
              <a:rPr lang="en-US" sz="1200" b="1" dirty="0">
                <a:solidFill>
                  <a:schemeClr val="accent6">
                    <a:lumMod val="20000"/>
                    <a:lumOff val="80000"/>
                  </a:schemeClr>
                </a:solidFill>
              </a:rPr>
              <a:t>Need to collapse </a:t>
            </a:r>
            <a:r>
              <a:rPr lang="en-US" sz="1200" b="1" dirty="0" smtClean="0">
                <a:solidFill>
                  <a:schemeClr val="accent6">
                    <a:lumMod val="20000"/>
                    <a:lumOff val="80000"/>
                  </a:schemeClr>
                </a:solidFill>
              </a:rPr>
              <a:t>free </a:t>
            </a:r>
            <a:r>
              <a:rPr lang="en-US" sz="1200" b="1" dirty="0">
                <a:solidFill>
                  <a:schemeClr val="accent6">
                    <a:lumMod val="20000"/>
                    <a:lumOff val="80000"/>
                  </a:schemeClr>
                </a:solidFill>
              </a:rPr>
              <a:t>time</a:t>
            </a:r>
          </a:p>
        </p:txBody>
      </p:sp>
      <p:sp>
        <p:nvSpPr>
          <p:cNvPr id="91" name="Title 90"/>
          <p:cNvSpPr>
            <a:spLocks noGrp="1"/>
          </p:cNvSpPr>
          <p:nvPr>
            <p:ph type="title"/>
          </p:nvPr>
        </p:nvSpPr>
        <p:spPr/>
        <p:txBody>
          <a:bodyPr/>
          <a:lstStyle/>
          <a:p>
            <a:r>
              <a:rPr lang="en-US" dirty="0" smtClean="0"/>
              <a:t>Offense in Depth:</a:t>
            </a:r>
            <a:br>
              <a:rPr lang="en-US" dirty="0" smtClean="0"/>
            </a:br>
            <a:r>
              <a:rPr lang="en-US" dirty="0" smtClean="0"/>
              <a:t>Reducing Attacker Free Time</a:t>
            </a:r>
            <a:endParaRPr lang="en-US" dirty="0"/>
          </a:p>
        </p:txBody>
      </p:sp>
      <p:sp>
        <p:nvSpPr>
          <p:cNvPr id="103" name="Down Arrow 102"/>
          <p:cNvSpPr/>
          <p:nvPr/>
        </p:nvSpPr>
        <p:spPr>
          <a:xfrm rot="10800000">
            <a:off x="610660"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own Arrow 109"/>
          <p:cNvSpPr/>
          <p:nvPr/>
        </p:nvSpPr>
        <p:spPr>
          <a:xfrm rot="10800000">
            <a:off x="1181701" y="3023710"/>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own Arrow 110"/>
          <p:cNvSpPr/>
          <p:nvPr/>
        </p:nvSpPr>
        <p:spPr>
          <a:xfrm rot="10800000">
            <a:off x="1842713"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wn Arrow 111"/>
          <p:cNvSpPr/>
          <p:nvPr/>
        </p:nvSpPr>
        <p:spPr>
          <a:xfrm rot="10800000">
            <a:off x="2217287"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own Arrow 112"/>
          <p:cNvSpPr/>
          <p:nvPr/>
        </p:nvSpPr>
        <p:spPr>
          <a:xfrm rot="10800000">
            <a:off x="2716649"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own Arrow 114"/>
          <p:cNvSpPr/>
          <p:nvPr/>
        </p:nvSpPr>
        <p:spPr>
          <a:xfrm rot="10800000">
            <a:off x="3552095"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own Arrow 115"/>
          <p:cNvSpPr/>
          <p:nvPr/>
        </p:nvSpPr>
        <p:spPr>
          <a:xfrm rot="10800000">
            <a:off x="3915652" y="3012693"/>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wn Arrow 116"/>
          <p:cNvSpPr/>
          <p:nvPr/>
        </p:nvSpPr>
        <p:spPr>
          <a:xfrm rot="10800000">
            <a:off x="4685063" y="3023710"/>
            <a:ext cx="237707" cy="259317"/>
          </a:xfrm>
          <a:prstGeom prst="downArrow">
            <a:avLst>
              <a:gd name="adj1" fmla="val 50000"/>
              <a:gd name="adj2" fmla="val 56452"/>
            </a:avLst>
          </a:prstGeom>
          <a:gradFill flip="none" rotWithShape="1">
            <a:gsLst>
              <a:gs pos="0">
                <a:schemeClr val="accent3"/>
              </a:gs>
              <a:gs pos="75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24"/>
          <p:cNvGrpSpPr/>
          <p:nvPr/>
        </p:nvGrpSpPr>
        <p:grpSpPr>
          <a:xfrm>
            <a:off x="3128790" y="2957606"/>
            <a:ext cx="308473" cy="308473"/>
            <a:chOff x="-1839817" y="352540"/>
            <a:chExt cx="352540" cy="352540"/>
          </a:xfrm>
        </p:grpSpPr>
        <p:sp>
          <p:nvSpPr>
            <p:cNvPr id="121" name="Oval 120"/>
            <p:cNvSpPr/>
            <p:nvPr/>
          </p:nvSpPr>
          <p:spPr>
            <a:xfrm>
              <a:off x="-1839817" y="352540"/>
              <a:ext cx="352540" cy="3525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789629" y="402728"/>
              <a:ext cx="250940" cy="2509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739441" y="452916"/>
              <a:ext cx="149339" cy="14933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25"/>
          <p:cNvGrpSpPr/>
          <p:nvPr/>
        </p:nvGrpSpPr>
        <p:grpSpPr>
          <a:xfrm>
            <a:off x="5365214" y="2957608"/>
            <a:ext cx="308473" cy="308473"/>
            <a:chOff x="-1839817" y="352540"/>
            <a:chExt cx="352540" cy="352540"/>
          </a:xfrm>
        </p:grpSpPr>
        <p:sp>
          <p:nvSpPr>
            <p:cNvPr id="127" name="Oval 126"/>
            <p:cNvSpPr/>
            <p:nvPr/>
          </p:nvSpPr>
          <p:spPr>
            <a:xfrm>
              <a:off x="-1839817" y="352540"/>
              <a:ext cx="352540" cy="352540"/>
            </a:xfrm>
            <a:prstGeom prst="ellipse">
              <a:avLst/>
            </a:prstGeom>
            <a:solidFill>
              <a:schemeClr val="bg1"/>
            </a:solidFill>
            <a:ln>
              <a:solidFill>
                <a:srgbClr val="73C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789629" y="402728"/>
              <a:ext cx="250940" cy="250940"/>
            </a:xfrm>
            <a:prstGeom prst="ellipse">
              <a:avLst/>
            </a:prstGeom>
            <a:solidFill>
              <a:schemeClr val="bg1"/>
            </a:solidFill>
            <a:ln>
              <a:solidFill>
                <a:srgbClr val="73C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739441" y="452916"/>
              <a:ext cx="149339" cy="149339"/>
            </a:xfrm>
            <a:prstGeom prst="ellipse">
              <a:avLst/>
            </a:prstGeom>
            <a:solidFill>
              <a:srgbClr val="73C167"/>
            </a:solidFill>
            <a:ln>
              <a:solidFill>
                <a:srgbClr val="73C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30"/>
          <p:cNvGrpSpPr/>
          <p:nvPr/>
        </p:nvGrpSpPr>
        <p:grpSpPr>
          <a:xfrm>
            <a:off x="4944737" y="5467616"/>
            <a:ext cx="308473" cy="308473"/>
            <a:chOff x="-1839817" y="352540"/>
            <a:chExt cx="352540" cy="352540"/>
          </a:xfrm>
        </p:grpSpPr>
        <p:sp>
          <p:nvSpPr>
            <p:cNvPr id="132" name="Oval 131"/>
            <p:cNvSpPr/>
            <p:nvPr/>
          </p:nvSpPr>
          <p:spPr>
            <a:xfrm>
              <a:off x="-1839817" y="352540"/>
              <a:ext cx="352540" cy="3525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789629" y="402728"/>
              <a:ext cx="250940" cy="2509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739441" y="452916"/>
              <a:ext cx="149339" cy="14933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Right Arrow 104"/>
          <p:cNvSpPr/>
          <p:nvPr/>
        </p:nvSpPr>
        <p:spPr>
          <a:xfrm>
            <a:off x="2661313" y="3357349"/>
            <a:ext cx="554209" cy="368488"/>
          </a:xfrm>
          <a:prstGeom prst="rightArrow">
            <a:avLst>
              <a:gd name="adj1" fmla="val 45506"/>
              <a:gd name="adj2" fmla="val 61622"/>
            </a:avLst>
          </a:prstGeom>
          <a:solidFill>
            <a:schemeClr val="tx1"/>
          </a:solidFill>
          <a:ln w="25400" cap="flat" cmpd="sng" algn="ctr">
            <a:noFill/>
            <a:prstDash val="solid"/>
          </a:ln>
          <a:effectLst>
            <a:innerShdw blurRad="63500" dist="25400" dir="108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MetaNormalLF-Roman"/>
                <a:ea typeface="+mn-ea"/>
                <a:cs typeface="+mn-cs"/>
              </a:rPr>
              <a:t> </a:t>
            </a:r>
            <a:endParaRPr kumimoji="0" lang="en-US" sz="1800" b="0" i="0" u="none" strike="noStrike" kern="0" cap="none" spc="0" normalizeH="0" baseline="0" noProof="0" dirty="0">
              <a:ln>
                <a:noFill/>
              </a:ln>
              <a:solidFill>
                <a:schemeClr val="bg1"/>
              </a:solidFill>
              <a:effectLst/>
              <a:uLnTx/>
              <a:uFillTx/>
              <a:latin typeface="MetaNormalLF-Roman"/>
              <a:ea typeface="+mn-ea"/>
              <a:cs typeface="+mn-cs"/>
            </a:endParaRPr>
          </a:p>
        </p:txBody>
      </p:sp>
      <p:sp>
        <p:nvSpPr>
          <p:cNvPr id="136" name="Rectangle 135"/>
          <p:cNvSpPr/>
          <p:nvPr/>
        </p:nvSpPr>
        <p:spPr>
          <a:xfrm>
            <a:off x="3294560" y="3308882"/>
            <a:ext cx="1785779" cy="307777"/>
          </a:xfrm>
          <a:prstGeom prst="rect">
            <a:avLst/>
          </a:prstGeom>
        </p:spPr>
        <p:txBody>
          <a:bodyPr wrap="square">
            <a:spAutoFit/>
          </a:bodyPr>
          <a:lstStyle/>
          <a:p>
            <a:pPr algn="ctr"/>
            <a:r>
              <a:rPr lang="en-US" sz="1400" b="1" dirty="0" smtClean="0">
                <a:solidFill>
                  <a:schemeClr val="bg1"/>
                </a:solidFill>
              </a:rPr>
              <a:t>ATTACKER  FREE  TIME</a:t>
            </a:r>
            <a:endParaRPr lang="en-US" sz="1400" b="1" dirty="0">
              <a:solidFill>
                <a:schemeClr val="bg1"/>
              </a:solidFill>
            </a:endParaRPr>
          </a:p>
        </p:txBody>
      </p:sp>
      <p:sp>
        <p:nvSpPr>
          <p:cNvPr id="97" name="Rectangle 96"/>
          <p:cNvSpPr>
            <a:spLocks noChangeArrowheads="1"/>
          </p:cNvSpPr>
          <p:nvPr/>
        </p:nvSpPr>
        <p:spPr bwMode="auto">
          <a:xfrm>
            <a:off x="1300980" y="3754240"/>
            <a:ext cx="703814" cy="246221"/>
          </a:xfrm>
          <a:prstGeom prst="rect">
            <a:avLst/>
          </a:prstGeom>
          <a:noFill/>
          <a:ln w="9525">
            <a:noFill/>
            <a:miter lim="800000"/>
            <a:headEnd/>
            <a:tailEnd/>
          </a:ln>
        </p:spPr>
        <p:txBody>
          <a:bodyPr wrap="square">
            <a:prstTxWarp prst="textNoShape">
              <a:avLst/>
            </a:prstTxWarp>
            <a:spAutoFit/>
          </a:bodyPr>
          <a:lstStyle/>
          <a:p>
            <a:pPr defTabSz="914400" eaLnBrk="0" hangingPunct="0"/>
            <a:r>
              <a:rPr lang="en-US" sz="1000" b="1" dirty="0" smtClean="0">
                <a:solidFill>
                  <a:schemeClr val="bg2"/>
                </a:solidFill>
                <a:ea typeface="ＭＳ Ｐゴシック" charset="-128"/>
                <a:cs typeface="ＭＳ Ｐゴシック" charset="-128"/>
              </a:rPr>
              <a:t>TIME</a:t>
            </a:r>
            <a:endParaRPr lang="en-US" sz="1000" b="1" dirty="0">
              <a:solidFill>
                <a:schemeClr val="bg2"/>
              </a:solidFill>
              <a:ea typeface="ＭＳ Ｐゴシック" charset="-128"/>
              <a:cs typeface="ＭＳ Ｐゴシック" charset="-128"/>
            </a:endParaRPr>
          </a:p>
        </p:txBody>
      </p:sp>
      <p:sp>
        <p:nvSpPr>
          <p:cNvPr id="98" name="TextBox 90"/>
          <p:cNvSpPr txBox="1">
            <a:spLocks noChangeArrowheads="1"/>
          </p:cNvSpPr>
          <p:nvPr/>
        </p:nvSpPr>
        <p:spPr bwMode="auto">
          <a:xfrm>
            <a:off x="420503" y="5980359"/>
            <a:ext cx="3718217" cy="230832"/>
          </a:xfrm>
          <a:prstGeom prst="rect">
            <a:avLst/>
          </a:prstGeom>
          <a:noFill/>
          <a:ln w="9525">
            <a:noFill/>
            <a:miter lim="800000"/>
            <a:headEnd/>
            <a:tailEnd/>
          </a:ln>
        </p:spPr>
        <p:txBody>
          <a:bodyPr wrap="none">
            <a:prstTxWarp prst="textNoShape">
              <a:avLst/>
            </a:prstTxWarp>
            <a:spAutoFit/>
          </a:bodyPr>
          <a:lstStyle/>
          <a:p>
            <a:pPr defTabSz="914400"/>
            <a:r>
              <a:rPr lang="en-US" sz="900" dirty="0">
                <a:solidFill>
                  <a:srgbClr val="000000"/>
                </a:solidFill>
              </a:rPr>
              <a:t>Source:  NERC HILF Report, June 2010 (http://www.nerc.com/files/HILF.pdf)</a:t>
            </a:r>
          </a:p>
        </p:txBody>
      </p:sp>
      <p:cxnSp>
        <p:nvCxnSpPr>
          <p:cNvPr id="30" name="Straight Connector 29"/>
          <p:cNvCxnSpPr/>
          <p:nvPr/>
        </p:nvCxnSpPr>
        <p:spPr>
          <a:xfrm flipV="1">
            <a:off x="3285123" y="3291840"/>
            <a:ext cx="0" cy="502920"/>
          </a:xfrm>
          <a:prstGeom prst="line">
            <a:avLst/>
          </a:prstGeom>
          <a:ln w="127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5086143" y="3291840"/>
            <a:ext cx="0" cy="502920"/>
          </a:xfrm>
          <a:prstGeom prst="line">
            <a:avLst/>
          </a:prstGeom>
          <a:ln w="127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 name="Group 105"/>
          <p:cNvGrpSpPr/>
          <p:nvPr/>
        </p:nvGrpSpPr>
        <p:grpSpPr>
          <a:xfrm>
            <a:off x="595206" y="3288656"/>
            <a:ext cx="1568132" cy="539413"/>
            <a:chOff x="1509622" y="3411485"/>
            <a:chExt cx="1568132" cy="539413"/>
          </a:xfrm>
        </p:grpSpPr>
        <p:grpSp>
          <p:nvGrpSpPr>
            <p:cNvPr id="31" name="Group 91"/>
            <p:cNvGrpSpPr/>
            <p:nvPr/>
          </p:nvGrpSpPr>
          <p:grpSpPr>
            <a:xfrm>
              <a:off x="1509622" y="3411485"/>
              <a:ext cx="1568132" cy="539413"/>
              <a:chOff x="1509622" y="3411485"/>
              <a:chExt cx="1568132" cy="539413"/>
            </a:xfrm>
          </p:grpSpPr>
          <p:sp>
            <p:nvSpPr>
              <p:cNvPr id="109" name="AutoShape 88"/>
              <p:cNvSpPr>
                <a:spLocks noChangeArrowheads="1"/>
              </p:cNvSpPr>
              <p:nvPr/>
            </p:nvSpPr>
            <p:spPr bwMode="auto">
              <a:xfrm rot="5400000">
                <a:off x="2603260" y="3476404"/>
                <a:ext cx="539413" cy="409575"/>
              </a:xfrm>
              <a:prstGeom prst="leftArrow">
                <a:avLst>
                  <a:gd name="adj1" fmla="val 50000"/>
                  <a:gd name="adj2" fmla="val 37500"/>
                </a:avLst>
              </a:prstGeom>
              <a:solidFill>
                <a:srgbClr val="FF0000"/>
              </a:solidFill>
              <a:ln w="9525">
                <a:solidFill>
                  <a:schemeClr val="bg2"/>
                </a:solidFill>
                <a:miter lim="800000"/>
                <a:headEnd/>
                <a:tailEnd/>
              </a:ln>
            </p:spPr>
            <p:txBody>
              <a:bodyPr wrap="none" anchor="ctr">
                <a:prstTxWarp prst="textNoShape">
                  <a:avLst/>
                </a:prstTxWarp>
              </a:bodyPr>
              <a:lstStyle/>
              <a:p>
                <a:pPr defTabSz="914400"/>
                <a:endParaRPr lang="en-US" dirty="0">
                  <a:solidFill>
                    <a:srgbClr val="E6E6E6"/>
                  </a:solidFill>
                </a:endParaRPr>
              </a:p>
            </p:txBody>
          </p:sp>
          <p:sp>
            <p:nvSpPr>
              <p:cNvPr id="114" name="Text Box 89"/>
              <p:cNvSpPr txBox="1">
                <a:spLocks noChangeArrowheads="1"/>
              </p:cNvSpPr>
              <p:nvPr/>
            </p:nvSpPr>
            <p:spPr bwMode="auto">
              <a:xfrm>
                <a:off x="1509622" y="3549913"/>
                <a:ext cx="1190775" cy="307777"/>
              </a:xfrm>
              <a:prstGeom prst="rect">
                <a:avLst/>
              </a:prstGeom>
              <a:noFill/>
              <a:ln w="9525">
                <a:noFill/>
                <a:miter lim="800000"/>
                <a:headEnd/>
                <a:tailEnd/>
              </a:ln>
            </p:spPr>
            <p:txBody>
              <a:bodyPr wrap="none">
                <a:prstTxWarp prst="textNoShape">
                  <a:avLst/>
                </a:prstTxWarp>
                <a:spAutoFit/>
              </a:bodyPr>
              <a:lstStyle/>
              <a:p>
                <a:pPr defTabSz="914400"/>
                <a:r>
                  <a:rPr lang="en-US" sz="1400" dirty="0" smtClean="0">
                    <a:solidFill>
                      <a:srgbClr val="000000"/>
                    </a:solidFill>
                  </a:rPr>
                  <a:t>Detect earlier</a:t>
                </a:r>
                <a:endParaRPr lang="en-US" sz="1400" dirty="0">
                  <a:solidFill>
                    <a:srgbClr val="000000"/>
                  </a:solidFill>
                </a:endParaRPr>
              </a:p>
            </p:txBody>
          </p:sp>
        </p:grpSp>
        <p:sp>
          <p:nvSpPr>
            <p:cNvPr id="108" name="TextBox 107"/>
            <p:cNvSpPr txBox="1"/>
            <p:nvPr/>
          </p:nvSpPr>
          <p:spPr>
            <a:xfrm>
              <a:off x="2766205" y="3577088"/>
              <a:ext cx="207034" cy="307777"/>
            </a:xfrm>
            <a:prstGeom prst="rect">
              <a:avLst/>
            </a:prstGeom>
            <a:noFill/>
          </p:spPr>
          <p:txBody>
            <a:bodyPr wrap="square" rtlCol="0">
              <a:spAutoFit/>
            </a:bodyPr>
            <a:lstStyle/>
            <a:p>
              <a:pPr algn="ctr"/>
              <a:r>
                <a:rPr lang="en-US" sz="1400" b="1" dirty="0" smtClean="0">
                  <a:solidFill>
                    <a:schemeClr val="bg1"/>
                  </a:solidFill>
                  <a:latin typeface="Arial Black" pitchFamily="34" charset="0"/>
                </a:rPr>
                <a:t>2</a:t>
              </a:r>
              <a:endParaRPr lang="en-US" sz="1400" b="1" dirty="0">
                <a:solidFill>
                  <a:schemeClr val="bg1"/>
                </a:solidFill>
                <a:latin typeface="Arial Black" pitchFamily="34" charset="0"/>
              </a:endParaRPr>
            </a:p>
          </p:txBody>
        </p:sp>
      </p:grpSp>
      <p:sp>
        <p:nvSpPr>
          <p:cNvPr id="126" name="Right Arrow 125"/>
          <p:cNvSpPr/>
          <p:nvPr/>
        </p:nvSpPr>
        <p:spPr>
          <a:xfrm rot="10800000">
            <a:off x="5174817" y="3373269"/>
            <a:ext cx="554209" cy="368488"/>
          </a:xfrm>
          <a:prstGeom prst="rightArrow">
            <a:avLst>
              <a:gd name="adj1" fmla="val 45506"/>
              <a:gd name="adj2" fmla="val 61622"/>
            </a:avLst>
          </a:prstGeom>
          <a:solidFill>
            <a:schemeClr val="tx1"/>
          </a:solidFill>
          <a:ln w="25400" cap="flat" cmpd="sng" algn="ctr">
            <a:noFill/>
            <a:prstDash val="solid"/>
          </a:ln>
          <a:effectLst>
            <a:innerShdw blurRad="63500" dist="25400" dir="108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MetaNormalLF-Roman"/>
                <a:ea typeface="+mn-ea"/>
                <a:cs typeface="+mn-cs"/>
              </a:rPr>
              <a:t> </a:t>
            </a:r>
            <a:endParaRPr kumimoji="0" lang="en-US" sz="1800" b="0" i="0" u="none" strike="noStrike" kern="0" cap="none" spc="0" normalizeH="0" baseline="0" noProof="0" dirty="0">
              <a:ln>
                <a:noFill/>
              </a:ln>
              <a:solidFill>
                <a:schemeClr val="bg1"/>
              </a:solidFill>
              <a:effectLst/>
              <a:uLnTx/>
              <a:uFillTx/>
              <a:latin typeface="MetaNormalLF-Roman"/>
              <a:ea typeface="+mn-ea"/>
              <a:cs typeface="+mn-cs"/>
            </a:endParaRPr>
          </a:p>
        </p:txBody>
      </p:sp>
      <p:grpSp>
        <p:nvGrpSpPr>
          <p:cNvPr id="32" name="Group 130"/>
          <p:cNvGrpSpPr/>
          <p:nvPr/>
        </p:nvGrpSpPr>
        <p:grpSpPr>
          <a:xfrm>
            <a:off x="5402541" y="3389015"/>
            <a:ext cx="3054591" cy="334349"/>
            <a:chOff x="5402541" y="3389015"/>
            <a:chExt cx="3054591" cy="334349"/>
          </a:xfrm>
        </p:grpSpPr>
        <p:sp>
          <p:nvSpPr>
            <p:cNvPr id="118" name="Text Box 89"/>
            <p:cNvSpPr txBox="1">
              <a:spLocks noChangeArrowheads="1"/>
            </p:cNvSpPr>
            <p:nvPr/>
          </p:nvSpPr>
          <p:spPr bwMode="auto">
            <a:xfrm>
              <a:off x="5720485" y="3389015"/>
              <a:ext cx="2736647" cy="307777"/>
            </a:xfrm>
            <a:prstGeom prst="rect">
              <a:avLst/>
            </a:prstGeom>
            <a:noFill/>
            <a:ln w="9525">
              <a:noFill/>
              <a:miter lim="800000"/>
              <a:headEnd/>
              <a:tailEnd/>
            </a:ln>
          </p:spPr>
          <p:txBody>
            <a:bodyPr wrap="none">
              <a:prstTxWarp prst="textNoShape">
                <a:avLst/>
              </a:prstTxWarp>
              <a:spAutoFit/>
            </a:bodyPr>
            <a:lstStyle/>
            <a:p>
              <a:pPr defTabSz="914400"/>
              <a:r>
                <a:rPr lang="en-US" sz="1400" dirty="0">
                  <a:solidFill>
                    <a:srgbClr val="000000"/>
                  </a:solidFill>
                </a:rPr>
                <a:t>Need to collapse attacker free time</a:t>
              </a:r>
            </a:p>
          </p:txBody>
        </p:sp>
        <p:sp>
          <p:nvSpPr>
            <p:cNvPr id="130" name="TextBox 129"/>
            <p:cNvSpPr txBox="1"/>
            <p:nvPr/>
          </p:nvSpPr>
          <p:spPr>
            <a:xfrm>
              <a:off x="5402541" y="3415587"/>
              <a:ext cx="207034" cy="307777"/>
            </a:xfrm>
            <a:prstGeom prst="rect">
              <a:avLst/>
            </a:prstGeom>
            <a:noFill/>
          </p:spPr>
          <p:txBody>
            <a:bodyPr wrap="square" rtlCol="0">
              <a:spAutoFit/>
            </a:bodyPr>
            <a:lstStyle/>
            <a:p>
              <a:pPr algn="ctr"/>
              <a:r>
                <a:rPr lang="en-US" sz="1400" b="1" dirty="0" smtClean="0">
                  <a:solidFill>
                    <a:schemeClr val="bg1"/>
                  </a:solidFill>
                  <a:latin typeface="Arial Black" pitchFamily="34" charset="0"/>
                </a:rPr>
                <a:t>1</a:t>
              </a:r>
              <a:endParaRPr lang="en-US" sz="1400" b="1" dirty="0">
                <a:solidFill>
                  <a:schemeClr val="bg1"/>
                </a:solidFill>
                <a:latin typeface="Arial Black" pitchFamily="34" charset="0"/>
              </a:endParaRPr>
            </a:p>
          </p:txBody>
        </p:sp>
      </p:grpSp>
    </p:spTree>
    <p:extLst>
      <p:ext uri="{BB962C8B-B14F-4D97-AF65-F5344CB8AC3E}">
        <p14:creationId xmlns="" xmlns:p14="http://schemas.microsoft.com/office/powerpoint/2010/main" val="3320676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061128-F-5588D-151.jpg"/>
          <p:cNvPicPr>
            <a:picLocks noChangeAspect="1"/>
          </p:cNvPicPr>
          <p:nvPr/>
        </p:nvPicPr>
        <p:blipFill>
          <a:blip r:embed="rId3" cstate="print"/>
          <a:srcRect l="14046" r="14046"/>
          <a:stretch>
            <a:fillRect/>
          </a:stretch>
        </p:blipFill>
        <p:spPr bwMode="auto">
          <a:xfrm>
            <a:off x="0" y="0"/>
            <a:ext cx="9288967" cy="688886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s.jpg"/>
          <p:cNvPicPr>
            <a:picLocks noChangeAspect="1"/>
          </p:cNvPicPr>
          <p:nvPr/>
        </p:nvPicPr>
        <p:blipFill>
          <a:blip r:embed="rId3" cstate="print"/>
          <a:stretch>
            <a:fillRect/>
          </a:stretch>
        </p:blipFill>
        <p:spPr>
          <a:xfrm>
            <a:off x="-105918" y="0"/>
            <a:ext cx="9249918" cy="6937439"/>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e7935701-965d-4042-a4a4-01e5b08424f8"/>
  <p:tag name="AUDIO_IMPORT" val="C:\Documents and Settings\quinnb\Desktop\NetWitness Audio\slide 11.mp3"/>
  <p:tag name="AUDIO_ID" val="442"/>
  <p:tag name="ELAPSEDTIME" val="73.224"/>
  <p:tag name="ARTICULATE_SLIDE_PAUSE" val="1"/>
  <p:tag name="ARTICULATE_NAV_LEVEL" val="1"/>
  <p:tag name="ARTICULATE_PLAYLIST_ID" val="-1"/>
  <p:tag name="ARTICULATE_LOCK_SLIDE" val="0"/>
  <p:tag name="ARTICULATE_SLIDE_NAV" val="11"/>
</p:tagLst>
</file>

<file path=ppt/theme/theme1.xml><?xml version="1.0" encoding="utf-8"?>
<a:theme xmlns:a="http://schemas.openxmlformats.org/drawingml/2006/main" name="2011 RSA template">
  <a:themeElements>
    <a:clrScheme name="Custom 9">
      <a:dk1>
        <a:srgbClr val="D52B1E"/>
      </a:dk1>
      <a:lt1>
        <a:srgbClr val="FFFFFF"/>
      </a:lt1>
      <a:dk2>
        <a:srgbClr val="5F5F5F"/>
      </a:dk2>
      <a:lt2>
        <a:srgbClr val="3B75BB"/>
      </a:lt2>
      <a:accent1>
        <a:srgbClr val="5F5F5F"/>
      </a:accent1>
      <a:accent2>
        <a:srgbClr val="AF281E"/>
      </a:accent2>
      <a:accent3>
        <a:srgbClr val="426482"/>
      </a:accent3>
      <a:accent4>
        <a:srgbClr val="FFC425"/>
      </a:accent4>
      <a:accent5>
        <a:srgbClr val="E98A49"/>
      </a:accent5>
      <a:accent6>
        <a:srgbClr val="D52B1E"/>
      </a:accent6>
      <a:hlink>
        <a:srgbClr val="18357A"/>
      </a:hlink>
      <a:folHlink>
        <a:srgbClr val="B46464"/>
      </a:folHlink>
    </a:clrScheme>
    <a:fontScheme name="Custom 1">
      <a:majorFont>
        <a:latin typeface="MetaNormalLF-Roman"/>
        <a:ea typeface=""/>
        <a:cs typeface=""/>
      </a:majorFont>
      <a:minorFont>
        <a:latin typeface="MetaNormalLF-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New 2010 Template">
      <a:dk1>
        <a:srgbClr val="000000"/>
      </a:dk1>
      <a:lt1>
        <a:srgbClr val="FFFFFF"/>
      </a:lt1>
      <a:dk2>
        <a:srgbClr val="007DC3"/>
      </a:dk2>
      <a:lt2>
        <a:srgbClr val="5F5F5F"/>
      </a:lt2>
      <a:accent1>
        <a:srgbClr val="2C95DD"/>
      </a:accent1>
      <a:accent2>
        <a:srgbClr val="49A942"/>
      </a:accent2>
      <a:accent3>
        <a:srgbClr val="B4D88B"/>
      </a:accent3>
      <a:accent4>
        <a:srgbClr val="FFC425"/>
      </a:accent4>
      <a:accent5>
        <a:srgbClr val="E36F1E"/>
      </a:accent5>
      <a:accent6>
        <a:srgbClr val="B5121B"/>
      </a:accent6>
      <a:hlink>
        <a:srgbClr val="007DC3"/>
      </a:hlink>
      <a:folHlink>
        <a:srgbClr val="49A942"/>
      </a:folHlink>
    </a:clrScheme>
    <a:fontScheme name="Meta">
      <a:majorFont>
        <a:latin typeface="MetaNormalLF-Roman"/>
        <a:ea typeface=""/>
        <a:cs typeface=""/>
      </a:majorFont>
      <a:minorFont>
        <a:latin typeface="MetaNormalLF-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New 2010 Template">
      <a:dk1>
        <a:srgbClr val="000000"/>
      </a:dk1>
      <a:lt1>
        <a:srgbClr val="FFFFFF"/>
      </a:lt1>
      <a:dk2>
        <a:srgbClr val="007DC3"/>
      </a:dk2>
      <a:lt2>
        <a:srgbClr val="5F5F5F"/>
      </a:lt2>
      <a:accent1>
        <a:srgbClr val="2C95DD"/>
      </a:accent1>
      <a:accent2>
        <a:srgbClr val="49A942"/>
      </a:accent2>
      <a:accent3>
        <a:srgbClr val="B4D88B"/>
      </a:accent3>
      <a:accent4>
        <a:srgbClr val="FFC425"/>
      </a:accent4>
      <a:accent5>
        <a:srgbClr val="E36F1E"/>
      </a:accent5>
      <a:accent6>
        <a:srgbClr val="B5121B"/>
      </a:accent6>
      <a:hlink>
        <a:srgbClr val="007DC3"/>
      </a:hlink>
      <a:folHlink>
        <a:srgbClr val="49A942"/>
      </a:folHlink>
    </a:clrScheme>
    <a:fontScheme name="Meta">
      <a:majorFont>
        <a:latin typeface="MetaNormalLF-Roman"/>
        <a:ea typeface=""/>
        <a:cs typeface=""/>
      </a:majorFont>
      <a:minorFont>
        <a:latin typeface="MetaNormalLF-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FFFFFF"/>
    </a:dk2>
    <a:lt2>
      <a:srgbClr val="C7C7C7"/>
    </a:lt2>
    <a:accent1>
      <a:srgbClr val="7C96A1"/>
    </a:accent1>
    <a:accent2>
      <a:srgbClr val="F3D155"/>
    </a:accent2>
    <a:accent3>
      <a:srgbClr val="C00000"/>
    </a:accent3>
    <a:accent4>
      <a:srgbClr val="000000"/>
    </a:accent4>
    <a:accent5>
      <a:srgbClr val="005392"/>
    </a:accent5>
    <a:accent6>
      <a:srgbClr val="DCBD4C"/>
    </a:accent6>
    <a:hlink>
      <a:srgbClr val="B77430"/>
    </a:hlink>
    <a:folHlink>
      <a:srgbClr val="85A789"/>
    </a:folHlink>
  </a:clrScheme>
</a:themeOverride>
</file>

<file path=docProps/app.xml><?xml version="1.0" encoding="utf-8"?>
<Properties xmlns="http://schemas.openxmlformats.org/officeDocument/2006/extended-properties" xmlns:vt="http://schemas.openxmlformats.org/officeDocument/2006/docPropsVTypes">
  <Template>2011 RSA template</Template>
  <TotalTime>21214</TotalTime>
  <Words>1320</Words>
  <Application>Microsoft Office PowerPoint</Application>
  <PresentationFormat>On-screen Show (4:3)</PresentationFormat>
  <Paragraphs>203</Paragraphs>
  <Slides>16</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MetaNormalLF-Roman</vt:lpstr>
      <vt:lpstr>Verdana</vt:lpstr>
      <vt:lpstr>MetaBoldLF-Roman</vt:lpstr>
      <vt:lpstr>ＭＳ Ｐゴシック</vt:lpstr>
      <vt:lpstr>Arial Black</vt:lpstr>
      <vt:lpstr>Calibri</vt:lpstr>
      <vt:lpstr>MetaNormal-Roman</vt:lpstr>
      <vt:lpstr>Wingdings</vt:lpstr>
      <vt:lpstr>MetaMediumLF-Roman</vt:lpstr>
      <vt:lpstr>2011 RSA template</vt:lpstr>
      <vt:lpstr>The Next Generation Security Operations Center</vt:lpstr>
      <vt:lpstr>Threats are Evolving Rapidly </vt:lpstr>
      <vt:lpstr>Characteristics of advanced threats</vt:lpstr>
      <vt:lpstr>Business &amp; IT are evolving rapidly too… </vt:lpstr>
      <vt:lpstr>Traditional Security is Not Working </vt:lpstr>
      <vt:lpstr>Transforming Security</vt:lpstr>
      <vt:lpstr>Offense in Depth: Reducing Attacker Free Time</vt:lpstr>
      <vt:lpstr>Slide 8</vt:lpstr>
      <vt:lpstr>Slide 9</vt:lpstr>
      <vt:lpstr>Like air traffic control, NextGen SOCs require:</vt:lpstr>
      <vt:lpstr>Slide 11</vt:lpstr>
      <vt:lpstr>Dealing with a Big Data situation </vt:lpstr>
      <vt:lpstr>Security Analytics Example:  Ripping away the hay with automated queries</vt:lpstr>
      <vt:lpstr>How does Security Analytics Get Deployed?</vt:lpstr>
      <vt:lpstr>Getting to the NextGen SOC</vt:lpstr>
      <vt:lpstr>Slide 16</vt:lpstr>
    </vt:vector>
  </TitlesOfParts>
  <Company>EMC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Advanced Threats</dc:title>
  <dc:creator>EMC</dc:creator>
  <cp:lastModifiedBy>Vassil Barsakov</cp:lastModifiedBy>
  <cp:revision>161</cp:revision>
  <dcterms:created xsi:type="dcterms:W3CDTF">2012-03-09T20:08:29Z</dcterms:created>
  <dcterms:modified xsi:type="dcterms:W3CDTF">2012-10-30T13:27:59Z</dcterms:modified>
</cp:coreProperties>
</file>