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notesMasterIdLst>
    <p:notesMasterId r:id="rId15"/>
  </p:notesMasterIdLst>
  <p:handoutMasterIdLst>
    <p:handoutMasterId r:id="rId16"/>
  </p:handoutMasterIdLst>
  <p:sldIdLst>
    <p:sldId id="558" r:id="rId2"/>
    <p:sldId id="648" r:id="rId3"/>
    <p:sldId id="606" r:id="rId4"/>
    <p:sldId id="647" r:id="rId5"/>
    <p:sldId id="603" r:id="rId6"/>
    <p:sldId id="599" r:id="rId7"/>
    <p:sldId id="587" r:id="rId8"/>
    <p:sldId id="604" r:id="rId9"/>
    <p:sldId id="588" r:id="rId10"/>
    <p:sldId id="590" r:id="rId11"/>
    <p:sldId id="644" r:id="rId12"/>
    <p:sldId id="594" r:id="rId13"/>
    <p:sldId id="572" r:id="rId14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01E"/>
    <a:srgbClr val="000000"/>
    <a:srgbClr val="D8CE02"/>
    <a:srgbClr val="FDF103"/>
    <a:srgbClr val="CAC002"/>
    <a:srgbClr val="03B2DD"/>
    <a:srgbClr val="023334"/>
    <a:srgbClr val="BD4026"/>
    <a:srgbClr val="A3E4B8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408" autoAdjust="0"/>
    <p:restoredTop sz="92665" autoAdjust="0"/>
  </p:normalViewPr>
  <p:slideViewPr>
    <p:cSldViewPr snapToGrid="0" showGuides="1">
      <p:cViewPr varScale="1">
        <p:scale>
          <a:sx n="77" d="100"/>
          <a:sy n="77" d="100"/>
        </p:scale>
        <p:origin x="-112" y="-568"/>
      </p:cViewPr>
      <p:guideLst>
        <p:guide orient="horz" pos="3739"/>
        <p:guide orient="horz" pos="912"/>
        <p:guide orient="horz" pos="2158"/>
        <p:guide orient="horz" pos="2311"/>
        <p:guide orient="horz" pos="2514"/>
        <p:guide pos="2882"/>
        <p:guide pos="1573"/>
        <p:guide pos="4188"/>
        <p:guide pos="307"/>
        <p:guide pos="5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-3091" y="-72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C0AA36-5AFE-4E30-9547-A0E06883EFA6}" type="doc">
      <dgm:prSet loTypeId="urn:microsoft.com/office/officeart/2005/8/layout/venn1" loCatId="relationship" qsTypeId="urn:microsoft.com/office/officeart/2005/8/quickstyle/simple2" qsCatId="simple" csTypeId="urn:microsoft.com/office/officeart/2005/8/colors/accent0_3" csCatId="mainScheme" phldr="1"/>
      <dgm:spPr/>
    </dgm:pt>
    <dgm:pt modelId="{5261930C-898F-4BED-93D6-D82134EEFC53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Theft</a:t>
          </a:r>
          <a:endParaRPr lang="en-US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64D73348-C5C7-492C-89CA-55B83BA69C31}" type="parTrans" cxnId="{AB0C5E61-31AB-461D-97A9-0BD1051CB470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752EAC3F-8D3C-432B-976C-26AC69E5765C}" type="sibTrans" cxnId="{AB0C5E61-31AB-461D-97A9-0BD1051CB470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50BBE8B8-BA76-45A3-8325-8889BE03B4C0}">
      <dgm:prSet phldrT="[Text]"/>
      <dgm:spPr>
        <a:solidFill>
          <a:schemeClr val="tx1">
            <a:alpha val="50000"/>
          </a:schemeClr>
        </a:solidFill>
        <a:effectLst/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Revenue</a:t>
          </a:r>
          <a:endParaRPr lang="en-US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607C09A9-9D29-4852-AC0F-EB3271C3D15A}" type="parTrans" cxnId="{15CDA697-CDBC-4176-8C71-3D1F5FC2C09A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52F88BC1-2381-477B-AD70-0E862096960E}" type="sibTrans" cxnId="{15CDA697-CDBC-4176-8C71-3D1F5FC2C09A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C37AA4AF-4B2F-442B-80FA-DB076809A1C3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Reputation</a:t>
          </a:r>
          <a:endParaRPr lang="en-US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A2413935-662F-48DA-B674-CBDAE44F6F26}" type="parTrans" cxnId="{2FD2CAC4-E6B4-4014-B934-717F8062DB90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40C69A24-AC30-4CFF-A160-E702BE850539}" type="sibTrans" cxnId="{2FD2CAC4-E6B4-4014-B934-717F8062DB90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CCF7FE38-B6E1-4245-9A70-5085795006E1}" type="pres">
      <dgm:prSet presAssocID="{50C0AA36-5AFE-4E30-9547-A0E06883EFA6}" presName="compositeShape" presStyleCnt="0">
        <dgm:presLayoutVars>
          <dgm:chMax val="7"/>
          <dgm:dir/>
          <dgm:resizeHandles val="exact"/>
        </dgm:presLayoutVars>
      </dgm:prSet>
      <dgm:spPr/>
    </dgm:pt>
    <dgm:pt modelId="{CCC17195-F4D7-4C87-AB97-E703A925D7EC}" type="pres">
      <dgm:prSet presAssocID="{5261930C-898F-4BED-93D6-D82134EEFC53}" presName="circ1" presStyleLbl="vennNode1" presStyleIdx="0" presStyleCnt="3"/>
      <dgm:spPr/>
      <dgm:t>
        <a:bodyPr/>
        <a:lstStyle/>
        <a:p>
          <a:endParaRPr lang="en-US"/>
        </a:p>
      </dgm:t>
    </dgm:pt>
    <dgm:pt modelId="{E11750A5-99FF-49DB-B2F9-50EFB4202DA8}" type="pres">
      <dgm:prSet presAssocID="{5261930C-898F-4BED-93D6-D82134EEFC5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13EA0-1528-435F-9482-1501F5D9B5B8}" type="pres">
      <dgm:prSet presAssocID="{50BBE8B8-BA76-45A3-8325-8889BE03B4C0}" presName="circ2" presStyleLbl="vennNode1" presStyleIdx="1" presStyleCnt="3"/>
      <dgm:spPr/>
      <dgm:t>
        <a:bodyPr/>
        <a:lstStyle/>
        <a:p>
          <a:endParaRPr lang="en-US"/>
        </a:p>
      </dgm:t>
    </dgm:pt>
    <dgm:pt modelId="{615F2F9A-53DD-49AC-A634-BF4B4E90A80A}" type="pres">
      <dgm:prSet presAssocID="{50BBE8B8-BA76-45A3-8325-8889BE03B4C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5DD23-C9FE-42C4-854C-72A334B274DD}" type="pres">
      <dgm:prSet presAssocID="{C37AA4AF-4B2F-442B-80FA-DB076809A1C3}" presName="circ3" presStyleLbl="vennNode1" presStyleIdx="2" presStyleCnt="3"/>
      <dgm:spPr/>
      <dgm:t>
        <a:bodyPr/>
        <a:lstStyle/>
        <a:p>
          <a:endParaRPr lang="en-US"/>
        </a:p>
      </dgm:t>
    </dgm:pt>
    <dgm:pt modelId="{181D757B-1FD4-4F27-A4AD-706141FA9A8F}" type="pres">
      <dgm:prSet presAssocID="{C37AA4AF-4B2F-442B-80FA-DB076809A1C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EB96C6-C611-4069-AFFA-FA1B4A261DC7}" type="presOf" srcId="{50BBE8B8-BA76-45A3-8325-8889BE03B4C0}" destId="{615F2F9A-53DD-49AC-A634-BF4B4E90A80A}" srcOrd="1" destOrd="0" presId="urn:microsoft.com/office/officeart/2005/8/layout/venn1"/>
    <dgm:cxn modelId="{140C08BF-700D-4B5B-911C-8FEDCEE42378}" type="presOf" srcId="{50C0AA36-5AFE-4E30-9547-A0E06883EFA6}" destId="{CCF7FE38-B6E1-4245-9A70-5085795006E1}" srcOrd="0" destOrd="0" presId="urn:microsoft.com/office/officeart/2005/8/layout/venn1"/>
    <dgm:cxn modelId="{2FD2CAC4-E6B4-4014-B934-717F8062DB90}" srcId="{50C0AA36-5AFE-4E30-9547-A0E06883EFA6}" destId="{C37AA4AF-4B2F-442B-80FA-DB076809A1C3}" srcOrd="2" destOrd="0" parTransId="{A2413935-662F-48DA-B674-CBDAE44F6F26}" sibTransId="{40C69A24-AC30-4CFF-A160-E702BE850539}"/>
    <dgm:cxn modelId="{689BE78E-EFF5-4655-85F0-EEBD40D4E825}" type="presOf" srcId="{5261930C-898F-4BED-93D6-D82134EEFC53}" destId="{CCC17195-F4D7-4C87-AB97-E703A925D7EC}" srcOrd="0" destOrd="0" presId="urn:microsoft.com/office/officeart/2005/8/layout/venn1"/>
    <dgm:cxn modelId="{AB0C5E61-31AB-461D-97A9-0BD1051CB470}" srcId="{50C0AA36-5AFE-4E30-9547-A0E06883EFA6}" destId="{5261930C-898F-4BED-93D6-D82134EEFC53}" srcOrd="0" destOrd="0" parTransId="{64D73348-C5C7-492C-89CA-55B83BA69C31}" sibTransId="{752EAC3F-8D3C-432B-976C-26AC69E5765C}"/>
    <dgm:cxn modelId="{3A97459D-8C3B-4651-A166-DA34A4DDB886}" type="presOf" srcId="{C37AA4AF-4B2F-442B-80FA-DB076809A1C3}" destId="{181D757B-1FD4-4F27-A4AD-706141FA9A8F}" srcOrd="1" destOrd="0" presId="urn:microsoft.com/office/officeart/2005/8/layout/venn1"/>
    <dgm:cxn modelId="{15CDA697-CDBC-4176-8C71-3D1F5FC2C09A}" srcId="{50C0AA36-5AFE-4E30-9547-A0E06883EFA6}" destId="{50BBE8B8-BA76-45A3-8325-8889BE03B4C0}" srcOrd="1" destOrd="0" parTransId="{607C09A9-9D29-4852-AC0F-EB3271C3D15A}" sibTransId="{52F88BC1-2381-477B-AD70-0E862096960E}"/>
    <dgm:cxn modelId="{62DB091C-60FB-4015-802C-A64E674782C3}" type="presOf" srcId="{50BBE8B8-BA76-45A3-8325-8889BE03B4C0}" destId="{97A13EA0-1528-435F-9482-1501F5D9B5B8}" srcOrd="0" destOrd="0" presId="urn:microsoft.com/office/officeart/2005/8/layout/venn1"/>
    <dgm:cxn modelId="{61BAE7D9-E00B-441C-9134-5A6992AFAAB7}" type="presOf" srcId="{C37AA4AF-4B2F-442B-80FA-DB076809A1C3}" destId="{02D5DD23-C9FE-42C4-854C-72A334B274DD}" srcOrd="0" destOrd="0" presId="urn:microsoft.com/office/officeart/2005/8/layout/venn1"/>
    <dgm:cxn modelId="{0B3071F5-C0A2-47F9-A2F7-33AD1F80BF35}" type="presOf" srcId="{5261930C-898F-4BED-93D6-D82134EEFC53}" destId="{E11750A5-99FF-49DB-B2F9-50EFB4202DA8}" srcOrd="1" destOrd="0" presId="urn:microsoft.com/office/officeart/2005/8/layout/venn1"/>
    <dgm:cxn modelId="{DDDCB5AF-8FE6-4ABE-BCC3-B65F2ED4C1BA}" type="presParOf" srcId="{CCF7FE38-B6E1-4245-9A70-5085795006E1}" destId="{CCC17195-F4D7-4C87-AB97-E703A925D7EC}" srcOrd="0" destOrd="0" presId="urn:microsoft.com/office/officeart/2005/8/layout/venn1"/>
    <dgm:cxn modelId="{21CA92AE-9100-4658-9097-13B355ABC0D9}" type="presParOf" srcId="{CCF7FE38-B6E1-4245-9A70-5085795006E1}" destId="{E11750A5-99FF-49DB-B2F9-50EFB4202DA8}" srcOrd="1" destOrd="0" presId="urn:microsoft.com/office/officeart/2005/8/layout/venn1"/>
    <dgm:cxn modelId="{8E0DA3D1-EAC7-4DB4-8347-B86F8119474F}" type="presParOf" srcId="{CCF7FE38-B6E1-4245-9A70-5085795006E1}" destId="{97A13EA0-1528-435F-9482-1501F5D9B5B8}" srcOrd="2" destOrd="0" presId="urn:microsoft.com/office/officeart/2005/8/layout/venn1"/>
    <dgm:cxn modelId="{90820B9F-93E6-426F-80C9-624AABDDA7CB}" type="presParOf" srcId="{CCF7FE38-B6E1-4245-9A70-5085795006E1}" destId="{615F2F9A-53DD-49AC-A634-BF4B4E90A80A}" srcOrd="3" destOrd="0" presId="urn:microsoft.com/office/officeart/2005/8/layout/venn1"/>
    <dgm:cxn modelId="{6D520243-9DCE-449C-81FB-03AE3AA3B182}" type="presParOf" srcId="{CCF7FE38-B6E1-4245-9A70-5085795006E1}" destId="{02D5DD23-C9FE-42C4-854C-72A334B274DD}" srcOrd="4" destOrd="0" presId="urn:microsoft.com/office/officeart/2005/8/layout/venn1"/>
    <dgm:cxn modelId="{C6E2BA15-9ECD-4373-A509-24092D00F582}" type="presParOf" srcId="{CCF7FE38-B6E1-4245-9A70-5085795006E1}" destId="{181D757B-1FD4-4F27-A4AD-706141FA9A8F}" srcOrd="5" destOrd="0" presId="urn:microsoft.com/office/officeart/2005/8/layout/venn1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17195-F4D7-4C87-AB97-E703A925D7EC}">
      <dsp:nvSpPr>
        <dsp:cNvPr id="0" name=""/>
        <dsp:cNvSpPr/>
      </dsp:nvSpPr>
      <dsp:spPr>
        <a:xfrm>
          <a:off x="1744565" y="39079"/>
          <a:ext cx="1875813" cy="1875813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Theft</a:t>
          </a:r>
          <a:endParaRPr lang="en-US" sz="1900" kern="1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1994673" y="367346"/>
        <a:ext cx="1375596" cy="844116"/>
      </dsp:txXfrm>
    </dsp:sp>
    <dsp:sp modelId="{97A13EA0-1528-435F-9482-1501F5D9B5B8}">
      <dsp:nvSpPr>
        <dsp:cNvPr id="0" name=""/>
        <dsp:cNvSpPr/>
      </dsp:nvSpPr>
      <dsp:spPr>
        <a:xfrm>
          <a:off x="2421421" y="1211462"/>
          <a:ext cx="1875813" cy="1875813"/>
        </a:xfrm>
        <a:prstGeom prst="ellipse">
          <a:avLst/>
        </a:prstGeom>
        <a:solidFill>
          <a:schemeClr val="tx1">
            <a:alpha val="5000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Revenue</a:t>
          </a:r>
          <a:endParaRPr lang="en-US" sz="1900" kern="1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2995107" y="1696048"/>
        <a:ext cx="1125488" cy="1031697"/>
      </dsp:txXfrm>
    </dsp:sp>
    <dsp:sp modelId="{02D5DD23-C9FE-42C4-854C-72A334B274DD}">
      <dsp:nvSpPr>
        <dsp:cNvPr id="0" name=""/>
        <dsp:cNvSpPr/>
      </dsp:nvSpPr>
      <dsp:spPr>
        <a:xfrm>
          <a:off x="1067709" y="1211462"/>
          <a:ext cx="1875813" cy="1875813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Reputation</a:t>
          </a:r>
          <a:endParaRPr lang="en-US" sz="1900" kern="1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1244348" y="1696048"/>
        <a:ext cx="1125488" cy="1031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968" cy="4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0" tIns="46640" rIns="93280" bIns="4664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333" y="0"/>
            <a:ext cx="3041968" cy="4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0" tIns="46640" rIns="93280" bIns="4664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0311"/>
            <a:ext cx="3041968" cy="4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0" tIns="46640" rIns="93280" bIns="4664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333" y="8840311"/>
            <a:ext cx="3041968" cy="4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0" tIns="46640" rIns="93280" bIns="4664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BA4F74E-6A19-4A61-AF55-08FE163D3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27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4025"/>
          </a:xfrm>
          <a:prstGeom prst="rect">
            <a:avLst/>
          </a:prstGeom>
        </p:spPr>
        <p:txBody>
          <a:bodyPr vert="horz" lIns="93280" tIns="46640" rIns="93280" bIns="4664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4025"/>
          </a:xfrm>
          <a:prstGeom prst="rect">
            <a:avLst/>
          </a:prstGeom>
        </p:spPr>
        <p:txBody>
          <a:bodyPr vert="horz" lIns="93280" tIns="46640" rIns="93280" bIns="4664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29C20C-2148-47DC-9EC9-C76E7643DA14}" type="datetimeFigureOut">
              <a:rPr lang="en-US"/>
              <a:pPr>
                <a:defRPr/>
              </a:pPr>
              <a:t>9/6/12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561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0" tIns="46640" rIns="93280" bIns="4664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951"/>
            <a:ext cx="5615940" cy="4185759"/>
          </a:xfrm>
          <a:prstGeom prst="rect">
            <a:avLst/>
          </a:prstGeom>
        </p:spPr>
        <p:txBody>
          <a:bodyPr vert="horz" lIns="93280" tIns="46640" rIns="93280" bIns="4664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0311"/>
            <a:ext cx="3041968" cy="464025"/>
          </a:xfrm>
          <a:prstGeom prst="rect">
            <a:avLst/>
          </a:prstGeom>
        </p:spPr>
        <p:txBody>
          <a:bodyPr vert="horz" lIns="93280" tIns="46640" rIns="93280" bIns="4664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40311"/>
            <a:ext cx="3041968" cy="464025"/>
          </a:xfrm>
          <a:prstGeom prst="rect">
            <a:avLst/>
          </a:prstGeom>
        </p:spPr>
        <p:txBody>
          <a:bodyPr vert="horz" lIns="93280" tIns="46640" rIns="93280" bIns="4664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15E808-A225-4B8C-86C5-AEA54DABD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2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http://mashable.com/2011/05/22/psn-costs-infographic/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5E808-A225-4B8C-86C5-AEA54DABDFB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5E808-A225-4B8C-86C5-AEA54DABDFB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eaLnBrk="0" hangingPunct="0">
              <a:spcBef>
                <a:spcPts val="600"/>
              </a:spcBef>
              <a:buClr>
                <a:srgbClr val="3366CC"/>
              </a:buClr>
              <a:buFont typeface="Wingdings" pitchFamily="2" charset="2"/>
              <a:buNone/>
              <a:defRPr/>
            </a:pPr>
            <a:endParaRPr lang="en-US" kern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5E808-A225-4B8C-86C5-AEA54DABDFB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kern="1200" baseline="0" dirty="0" smtClean="0">
              <a:solidFill>
                <a:srgbClr val="DC6B28"/>
              </a:solidFill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5E808-A225-4B8C-86C5-AEA54DABDFB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pt-mykonos-template-v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438400" y="6688138"/>
            <a:ext cx="3886200" cy="176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INNOVATION REWARDS PROGRAM LAUNCH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6897688" y="6686550"/>
            <a:ext cx="19050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0638"/>
            <a:ext cx="8229600" cy="441536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800">
                <a:latin typeface="Calibri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400">
                <a:latin typeface="Calibri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2000">
                <a:latin typeface="Calibri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800">
                <a:latin typeface="Calibri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8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29000"/>
            <a:ext cx="8229600" cy="65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20468F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6897688" y="6686550"/>
            <a:ext cx="19050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6900"/>
            <a:ext cx="8229600" cy="41132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800">
                <a:latin typeface="Calibri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400">
                <a:latin typeface="Calibri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2000">
                <a:latin typeface="Calibri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800">
                <a:latin typeface="Calibri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800"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5138" y="224099"/>
            <a:ext cx="8229600" cy="128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6897688" y="6686550"/>
            <a:ext cx="19050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71D635-D7C0-49D5-B432-7F959E191D51}" type="datetimeFigureOut">
              <a:rPr lang="en-US" smtClean="0"/>
              <a:pPr/>
              <a:t>9/6/12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D3DD3A-4C10-450A-9A68-80799731D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hyperlink" Target="http://www.mykonossoftware.com/index.php" TargetMode="External"/><Relationship Id="rId7" Type="http://schemas.openxmlformats.org/officeDocument/2006/relationships/image" Target="../media/image1.jpe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Mykonos Software Logo">
            <a:hlinkClick r:id="rId6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0763" y="5877979"/>
            <a:ext cx="2790825" cy="89535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</p:sldLayoutIdLst>
  <p:transition xmlns:p14="http://schemas.microsoft.com/office/powerpoint/2010/main">
    <p:fade thruBlk="1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20468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20468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20468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20468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20468F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B75B9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B75B9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B75B9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B75B9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Clr>
          <a:srgbClr val="3366CC"/>
        </a:buClr>
        <a:buFont typeface="Wingdings" pitchFamily="2" charset="2"/>
        <a:buBlip>
          <a:blip r:embed="rId8"/>
        </a:buBlip>
        <a:defRPr sz="28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Blip>
          <a:blip r:embed="rId8"/>
        </a:buBlip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Blip>
          <a:blip r:embed="rId8"/>
        </a:buBlip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Blip>
          <a:blip r:embed="rId8"/>
        </a:buBlip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Blip>
          <a:blip r:embed="rId8"/>
        </a:buBlip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55000"/>
        </a:spcBef>
        <a:spcAft>
          <a:spcPct val="0"/>
        </a:spcAft>
        <a:buBlip>
          <a:blip r:embed="rId8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55000"/>
        </a:spcBef>
        <a:spcAft>
          <a:spcPct val="0"/>
        </a:spcAft>
        <a:buBlip>
          <a:blip r:embed="rId8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55000"/>
        </a:spcBef>
        <a:spcAft>
          <a:spcPct val="0"/>
        </a:spcAft>
        <a:buBlip>
          <a:blip r:embed="rId8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55000"/>
        </a:spcBef>
        <a:spcAft>
          <a:spcPct val="0"/>
        </a:spcAft>
        <a:buBlip>
          <a:blip r:embed="rId8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jpe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jpe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7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8"/>
          <p:cNvSpPr txBox="1">
            <a:spLocks/>
          </p:cNvSpPr>
          <p:nvPr/>
        </p:nvSpPr>
        <p:spPr>
          <a:xfrm>
            <a:off x="458625" y="1457799"/>
            <a:ext cx="8600409" cy="1316181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The </a:t>
            </a:r>
            <a:r>
              <a:rPr lang="en-US" sz="4000" i="1" dirty="0" smtClean="0">
                <a:solidFill>
                  <a:srgbClr val="F6901E"/>
                </a:solidFill>
                <a:latin typeface="Calibri" pitchFamily="34" charset="0"/>
                <a:ea typeface="+mj-ea"/>
                <a:cs typeface="Calibri" pitchFamily="34" charset="0"/>
              </a:rPr>
              <a:t>Smartest</a:t>
            </a:r>
            <a:r>
              <a:rPr lang="en-US" sz="4000" i="1" dirty="0" smtClea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Way to Protect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Websites and Web Apps from Attacks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456" t="25333" r="5378" b="21022"/>
          <a:stretch>
            <a:fillRect/>
          </a:stretch>
        </p:blipFill>
        <p:spPr bwMode="auto">
          <a:xfrm>
            <a:off x="0" y="3419742"/>
            <a:ext cx="9144000" cy="343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-black-background.jpg"/>
          <p:cNvPicPr>
            <a:picLocks noChangeAspect="1"/>
          </p:cNvPicPr>
          <p:nvPr/>
        </p:nvPicPr>
        <p:blipFill>
          <a:blip r:embed="rId3" cstate="print"/>
          <a:srcRect b="16785"/>
          <a:stretch>
            <a:fillRect/>
          </a:stretch>
        </p:blipFill>
        <p:spPr>
          <a:xfrm>
            <a:off x="7003208" y="439983"/>
            <a:ext cx="1344678" cy="89386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354306" y="224099"/>
            <a:ext cx="8338844" cy="1287201"/>
          </a:xfrm>
          <a:prstGeom prst="rect">
            <a:avLst/>
          </a:prstGeom>
          <a:noFill/>
        </p:spPr>
        <p:txBody>
          <a:bodyPr/>
          <a:lstStyle/>
          <a:p>
            <a:pPr lvl="0" eaLnBrk="0" hangingPunct="0"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690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/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690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</a:br>
            <a:r>
              <a:rPr lang="en-US" sz="4400" b="1" dirty="0" smtClean="0">
                <a:solidFill>
                  <a:srgbClr val="F690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Security Administration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6901E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6" name="Picture 5" descr="Shinkendo Dashboard-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269" y="1130673"/>
            <a:ext cx="8250801" cy="398996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5" name="Rectangle 4"/>
          <p:cNvSpPr/>
          <p:nvPr/>
        </p:nvSpPr>
        <p:spPr>
          <a:xfrm>
            <a:off x="4566740" y="5112840"/>
            <a:ext cx="3922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buClr>
                <a:srgbClr val="F6901E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SMTP alerting</a:t>
            </a:r>
          </a:p>
          <a:p>
            <a:pPr marL="168275" indent="-168275">
              <a:buClr>
                <a:srgbClr val="F6901E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Reporting (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Pdf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HTML)</a:t>
            </a:r>
          </a:p>
          <a:p>
            <a:pPr marL="168275" indent="-168275">
              <a:buClr>
                <a:srgbClr val="F6901E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CLI for exporting data into SIEM tool</a:t>
            </a:r>
          </a:p>
        </p:txBody>
      </p:sp>
      <p:sp>
        <p:nvSpPr>
          <p:cNvPr id="7" name="Rectangle 6"/>
          <p:cNvSpPr/>
          <p:nvPr/>
        </p:nvSpPr>
        <p:spPr>
          <a:xfrm>
            <a:off x="407769" y="5125903"/>
            <a:ext cx="32621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lvl="0" indent="-168275">
              <a:buClr>
                <a:srgbClr val="F6901E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Web-based console</a:t>
            </a:r>
          </a:p>
          <a:p>
            <a:pPr marL="168275" lvl="0" indent="-168275">
              <a:buClr>
                <a:srgbClr val="F6901E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Real-time</a:t>
            </a:r>
          </a:p>
          <a:p>
            <a:pPr marL="168275" lvl="0" indent="-168275">
              <a:buClr>
                <a:srgbClr val="F6901E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On-demand threat information</a:t>
            </a:r>
          </a:p>
        </p:txBody>
      </p:sp>
    </p:spTree>
    <p:extLst>
      <p:ext uri="{BB962C8B-B14F-4D97-AF65-F5344CB8AC3E}">
        <p14:creationId xmlns:p14="http://schemas.microsoft.com/office/powerpoint/2010/main" val="2618211558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logo-black-background.jpg"/>
          <p:cNvPicPr>
            <a:picLocks noChangeAspect="1"/>
          </p:cNvPicPr>
          <p:nvPr/>
        </p:nvPicPr>
        <p:blipFill>
          <a:blip r:embed="rId2" cstate="print"/>
          <a:srcRect b="14609"/>
          <a:stretch>
            <a:fillRect/>
          </a:stretch>
        </p:blipFill>
        <p:spPr>
          <a:xfrm>
            <a:off x="3273425" y="2444417"/>
            <a:ext cx="590855" cy="403041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2436" y="438915"/>
            <a:ext cx="8583987" cy="1011314"/>
          </a:xfrm>
          <a:prstGeom prst="rect">
            <a:avLst/>
          </a:prstGeom>
          <a:noFill/>
        </p:spPr>
        <p:txBody>
          <a:bodyPr/>
          <a:lstStyle/>
          <a:p>
            <a:pPr lvl="0" eaLnBrk="0" hangingPunct="0">
              <a:defRPr/>
            </a:pPr>
            <a:r>
              <a:rPr lang="en-US" sz="4400" b="1" dirty="0" smtClean="0">
                <a:solidFill>
                  <a:srgbClr val="F690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Unified Protection Across Platforms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37" name="Picture 36" descr="C:\Users\Edward\AppData\Local\Microsoft\Windows\Temporary Internet Files\Content.IE5\J4Y6G1KB\MCj0434845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9560" y="1701800"/>
            <a:ext cx="744936" cy="74493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3850128" y="2341931"/>
            <a:ext cx="138868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App 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Server</a:t>
            </a:r>
            <a:endParaRPr lang="en-US" sz="1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2" name="Shape 49"/>
          <p:cNvCxnSpPr/>
          <p:nvPr/>
        </p:nvCxnSpPr>
        <p:spPr>
          <a:xfrm>
            <a:off x="3976013" y="2073474"/>
            <a:ext cx="211411" cy="1588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6" name="Picture 22" descr="database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33980" y="1771046"/>
            <a:ext cx="606444" cy="60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47" name="Shape 49"/>
          <p:cNvCxnSpPr/>
          <p:nvPr/>
        </p:nvCxnSpPr>
        <p:spPr>
          <a:xfrm>
            <a:off x="4890907" y="2073474"/>
            <a:ext cx="211411" cy="1588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Rectangle 7"/>
          <p:cNvSpPr>
            <a:spLocks noChangeArrowheads="1"/>
          </p:cNvSpPr>
          <p:nvPr/>
        </p:nvSpPr>
        <p:spPr bwMode="auto">
          <a:xfrm>
            <a:off x="4810526" y="2341931"/>
            <a:ext cx="138868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Database</a:t>
            </a:r>
            <a:endParaRPr lang="en-US" sz="1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075" y="1968668"/>
            <a:ext cx="1416311" cy="369332"/>
          </a:xfrm>
          <a:prstGeom prst="rect">
            <a:avLst/>
          </a:prstGeom>
          <a:solidFill>
            <a:schemeClr val="tx1"/>
          </a:solidFill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Internal</a:t>
            </a:r>
            <a:endParaRPr lang="en-US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52413" y="3717925"/>
            <a:ext cx="4524375" cy="0"/>
          </a:xfrm>
          <a:prstGeom prst="line">
            <a:avLst/>
          </a:prstGeom>
          <a:ln w="12700">
            <a:solidFill>
              <a:srgbClr val="F690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00075" y="3467993"/>
            <a:ext cx="1416311" cy="369332"/>
          </a:xfrm>
          <a:prstGeom prst="rect">
            <a:avLst/>
          </a:prstGeom>
          <a:solidFill>
            <a:schemeClr val="tx1"/>
          </a:solidFill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Virtualized</a:t>
            </a:r>
          </a:p>
        </p:txBody>
      </p:sp>
      <p:sp>
        <p:nvSpPr>
          <p:cNvPr id="7" name="Rectangle 6"/>
          <p:cNvSpPr/>
          <p:nvPr/>
        </p:nvSpPr>
        <p:spPr>
          <a:xfrm>
            <a:off x="2942223" y="3234765"/>
            <a:ext cx="4001972" cy="82475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0075" y="4906354"/>
            <a:ext cx="1416311" cy="369332"/>
          </a:xfrm>
          <a:prstGeom prst="rect">
            <a:avLst/>
          </a:prstGeom>
          <a:solidFill>
            <a:schemeClr val="tx1"/>
          </a:solidFill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Cloud</a:t>
            </a:r>
          </a:p>
        </p:txBody>
      </p:sp>
      <p:pic>
        <p:nvPicPr>
          <p:cNvPr id="57" name="Picture 56" descr="C:\Users\Edward\AppData\Local\Microsoft\Windows\Temporary Internet Files\Content.IE5\J4Y6G1KB\MCj0434845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8179" y="3333002"/>
            <a:ext cx="628277" cy="62827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8" name="Picture 57" descr="C:\Users\Edward\AppData\Local\Microsoft\Windows\Temporary Internet Files\Content.IE5\J4Y6G1KB\MCj0434845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1934" y="3332997"/>
            <a:ext cx="628277" cy="62827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9" name="Picture 58" descr="C:\Users\Edward\AppData\Local\Microsoft\Windows\Temporary Internet Files\Content.IE5\J4Y6G1KB\MCj0434845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7759" y="3341957"/>
            <a:ext cx="628277" cy="62827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6" name="Picture 65" descr="C:\Users\Edward\AppData\Local\Microsoft\Windows\Temporary Internet Files\Content.IE5\J4Y6G1KB\MCj0434845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5654" y="3350917"/>
            <a:ext cx="628277" cy="62827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7" name="Picture 66" descr="C:\Users\Edward\AppData\Local\Microsoft\Windows\Temporary Internet Files\Content.IE5\J4Y6G1KB\MCj0434845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0274" y="3341962"/>
            <a:ext cx="628277" cy="62827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8" name="Picture 67" descr="logo-black-background.jpg"/>
          <p:cNvPicPr>
            <a:picLocks noChangeAspect="1"/>
          </p:cNvPicPr>
          <p:nvPr/>
        </p:nvPicPr>
        <p:blipFill>
          <a:blip r:embed="rId2" cstate="print"/>
          <a:srcRect b="14609"/>
          <a:stretch>
            <a:fillRect/>
          </a:stretch>
        </p:blipFill>
        <p:spPr>
          <a:xfrm>
            <a:off x="3060882" y="3363614"/>
            <a:ext cx="831296" cy="567053"/>
          </a:xfrm>
          <a:prstGeom prst="rect">
            <a:avLst/>
          </a:prstGeom>
        </p:spPr>
      </p:pic>
      <p:sp>
        <p:nvSpPr>
          <p:cNvPr id="8" name="Cloud 7"/>
          <p:cNvSpPr/>
          <p:nvPr/>
        </p:nvSpPr>
        <p:spPr>
          <a:xfrm>
            <a:off x="2942884" y="4635500"/>
            <a:ext cx="2695916" cy="115570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6092" y="4824413"/>
            <a:ext cx="121172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0" name="Picture 29" descr="logo-black-background.jpg"/>
          <p:cNvPicPr>
            <a:picLocks noChangeAspect="1"/>
          </p:cNvPicPr>
          <p:nvPr/>
        </p:nvPicPr>
        <p:blipFill>
          <a:blip r:embed="rId2" cstate="print"/>
          <a:srcRect b="14609"/>
          <a:stretch>
            <a:fillRect/>
          </a:stretch>
        </p:blipFill>
        <p:spPr>
          <a:xfrm>
            <a:off x="3378382" y="4913015"/>
            <a:ext cx="545918" cy="372388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29" name="Picture 28" descr="C:\Users\Edward\AppData\Local\Microsoft\Windows\Temporary Internet Files\Content.IE5\J4Y6G1KB\MCj0434845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2471" y="1725199"/>
            <a:ext cx="744936" cy="74493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7570861" y="1517585"/>
            <a:ext cx="758736" cy="45362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Connective Tissue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42061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>
          <a:xfrm>
            <a:off x="452438" y="205626"/>
            <a:ext cx="8229600" cy="1287201"/>
          </a:xfrm>
          <a:noFill/>
        </p:spPr>
        <p:txBody>
          <a:bodyPr/>
          <a:lstStyle/>
          <a:p>
            <a:r>
              <a:rPr lang="en-US" sz="4400" b="1" dirty="0" smtClean="0">
                <a:solidFill>
                  <a:srgbClr val="F6901E"/>
                </a:solidFill>
              </a:rPr>
              <a:t>Case Study &amp; Customers</a:t>
            </a:r>
            <a:endParaRPr lang="en-US" sz="3600" dirty="0" smtClean="0">
              <a:solidFill>
                <a:srgbClr val="F6901E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8" y="1455738"/>
            <a:ext cx="1448933" cy="470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6433" y="4923791"/>
            <a:ext cx="1497543" cy="547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b="8844"/>
          <a:stretch>
            <a:fillRect/>
          </a:stretch>
        </p:blipFill>
        <p:spPr bwMode="auto">
          <a:xfrm>
            <a:off x="5366195" y="4923791"/>
            <a:ext cx="1577975" cy="54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5"/>
          <a:stretch>
            <a:fillRect/>
          </a:stretch>
        </p:blipFill>
        <p:spPr bwMode="auto">
          <a:xfrm>
            <a:off x="452438" y="4926361"/>
            <a:ext cx="1411873" cy="538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1"/>
          <a:stretch>
            <a:fillRect/>
          </a:stretch>
        </p:blipFill>
        <p:spPr bwMode="auto">
          <a:xfrm>
            <a:off x="3646098" y="4923791"/>
            <a:ext cx="1577975" cy="54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" r="62365"/>
          <a:stretch/>
        </p:blipFill>
        <p:spPr bwMode="auto">
          <a:xfrm>
            <a:off x="7086292" y="4923791"/>
            <a:ext cx="1606858" cy="54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017486" y="1368658"/>
            <a:ext cx="44188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Within </a:t>
            </a:r>
            <a:r>
              <a:rPr lang="en-US" sz="2000" dirty="0" smtClean="0">
                <a:solidFill>
                  <a:srgbClr val="F6901E"/>
                </a:solidFill>
                <a:latin typeface="Calibri" pitchFamily="34" charset="0"/>
                <a:cs typeface="Calibri" pitchFamily="34" charset="0"/>
              </a:rPr>
              <a:t>20 minutes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….we were looking at the activity taking place on our web applications.</a:t>
            </a:r>
            <a:r>
              <a:rPr lang="en-US" sz="20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”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17486" y="2500513"/>
            <a:ext cx="4603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en-US" sz="2000" dirty="0" smtClean="0">
                <a:solidFill>
                  <a:srgbClr val="F6901E"/>
                </a:solidFill>
                <a:latin typeface="Calibri" pitchFamily="34" charset="0"/>
                <a:cs typeface="Calibri" pitchFamily="34" charset="0"/>
              </a:rPr>
              <a:t>10%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of our traffic was…malicious.”</a:t>
            </a: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64381">
            <a:off x="6177147" y="1553369"/>
            <a:ext cx="2289295" cy="296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3" name="Rectangle 12"/>
          <p:cNvSpPr/>
          <p:nvPr/>
        </p:nvSpPr>
        <p:spPr>
          <a:xfrm>
            <a:off x="347562" y="3359528"/>
            <a:ext cx="158684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kern="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Keir</a:t>
            </a:r>
            <a:r>
              <a:rPr lang="en-US" sz="11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Asher </a:t>
            </a:r>
            <a:br>
              <a:rPr lang="en-US" sz="11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Senior Technical Analyst</a:t>
            </a:r>
            <a:r>
              <a:rPr lang="en-US" sz="1100" b="1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100" b="1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100" b="1" kern="0" dirty="0" smtClean="0">
                <a:solidFill>
                  <a:srgbClr val="F6901E"/>
                </a:solidFill>
                <a:latin typeface="Calibri" pitchFamily="34" charset="0"/>
                <a:cs typeface="Calibri" pitchFamily="34" charset="0"/>
              </a:rPr>
              <a:t>Brown Printing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0" cstate="print">
            <a:grayscl/>
          </a:blip>
          <a:srcRect l="6120" t="5421" r="6933" b="5655"/>
          <a:stretch>
            <a:fillRect/>
          </a:stretch>
        </p:blipFill>
        <p:spPr bwMode="auto">
          <a:xfrm>
            <a:off x="452438" y="2067717"/>
            <a:ext cx="897798" cy="120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37829997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66715" y="4937702"/>
            <a:ext cx="7805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2010 Cool Vendor</a:t>
            </a:r>
            <a:endParaRPr lang="en-US" sz="3200" dirty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8" y="5141672"/>
            <a:ext cx="1728054" cy="496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Rectangle 17"/>
          <p:cNvSpPr/>
          <p:nvPr/>
        </p:nvSpPr>
        <p:spPr>
          <a:xfrm>
            <a:off x="2409432" y="5344804"/>
            <a:ext cx="48265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Application Security</a:t>
            </a:r>
            <a:endParaRPr lang="en-US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6374" y="821519"/>
            <a:ext cx="664686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“The smartest buy of the year for any organization with an online presence.” </a:t>
            </a:r>
            <a:b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endParaRPr lang="en-US" sz="2800" dirty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438" y="920168"/>
            <a:ext cx="120015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Rectangle 12"/>
          <p:cNvSpPr/>
          <p:nvPr/>
        </p:nvSpPr>
        <p:spPr>
          <a:xfrm>
            <a:off x="2389148" y="1785741"/>
            <a:ext cx="5223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i="1" baseline="30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</a:t>
            </a:r>
            <a:r>
              <a:rPr lang="en-US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Place Winner, Security Innovators </a:t>
            </a:r>
            <a:r>
              <a:rPr lang="en-US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Throwdown</a:t>
            </a:r>
            <a:r>
              <a:rPr lang="en-US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2010</a:t>
            </a:r>
            <a:endParaRPr lang="en-US" i="1" dirty="0"/>
          </a:p>
        </p:txBody>
      </p:sp>
      <p:pic>
        <p:nvPicPr>
          <p:cNvPr id="10" name="Picture 9" descr="Logo-Sinet16-87x1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0842" y="3559359"/>
            <a:ext cx="593374" cy="954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2379571" y="3746379"/>
            <a:ext cx="6646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SINET 16 Security Innovator 2011</a:t>
            </a:r>
            <a:endParaRPr lang="en-US" sz="2800" dirty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362" y="2595065"/>
            <a:ext cx="1860021" cy="317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2366508" y="2410162"/>
            <a:ext cx="6646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3200" baseline="30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</a:t>
            </a: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Place Information Security</a:t>
            </a:r>
            <a:endParaRPr lang="en-US" sz="2800" dirty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6508" y="2863200"/>
            <a:ext cx="5784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Wall Street Journal Technology Innovation Awards 2011</a:t>
            </a:r>
            <a:endParaRPr lang="en-US" sz="1100" i="1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487362" y="2021016"/>
            <a:ext cx="3770739" cy="328797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rgbClr val="F6901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Down Arrow 41"/>
          <p:cNvSpPr/>
          <p:nvPr/>
        </p:nvSpPr>
        <p:spPr>
          <a:xfrm rot="14043768">
            <a:off x="2056365" y="2398370"/>
            <a:ext cx="381000" cy="314728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>
              <a:rot lat="600000" lon="0" rev="0"/>
            </a:camera>
            <a:lightRig rig="contrasting" dir="t">
              <a:rot lat="0" lon="0" rev="3000000"/>
            </a:lightRig>
          </a:scene3d>
          <a:sp3d>
            <a:bevelT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en-US" sz="1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Port 80</a:t>
            </a:r>
            <a:endParaRPr lang="en-US" sz="1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2438" y="224099"/>
            <a:ext cx="8583986" cy="1287201"/>
          </a:xfrm>
          <a:prstGeom prst="rect">
            <a:avLst/>
          </a:prstGeom>
          <a:noFill/>
        </p:spPr>
        <p:txBody>
          <a:bodyPr anchor="ctr" anchorCtr="0"/>
          <a:lstStyle/>
          <a:p>
            <a:pPr lvl="0" eaLnBrk="0" hangingPunct="0">
              <a:defRPr/>
            </a:pPr>
            <a:r>
              <a:rPr lang="en-US" sz="4400" b="1" kern="0" dirty="0" smtClean="0">
                <a:solidFill>
                  <a:srgbClr val="F6901E"/>
                </a:solidFill>
                <a:latin typeface="Calibri" pitchFamily="34" charset="0"/>
                <a:ea typeface="+mj-ea"/>
                <a:cs typeface="Calibri" pitchFamily="34" charset="0"/>
              </a:rPr>
              <a:t>Inconvenient Statistics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F6901E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20" name="Picture 19" descr="C:\Users\Edward\AppData\Local\Microsoft\Windows\Temporary Internet Files\Content.IE5\J4Y6G1KB\MCj0434845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5850" y="2990024"/>
            <a:ext cx="744936" cy="74493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2" descr="databas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69458" y="2375859"/>
            <a:ext cx="606444" cy="60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2" descr="databas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31296" y="2501477"/>
            <a:ext cx="606444" cy="60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 descr="C:\Users\Edward\AppData\Local\Microsoft\Windows\Temporary Internet Files\Content.IE5\J4Y6G1KB\MCj0434845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0078" y="3085064"/>
            <a:ext cx="744936" cy="74493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 descr="C:\Users\Edward\AppData\Local\Microsoft\Windows\Temporary Internet Files\Content.IE5\J4Y6G1KB\MCj0434845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1602" y="3180598"/>
            <a:ext cx="744936" cy="74493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 descr="C:\Users\Edward\AppData\Local\Microsoft\Windows\Temporary Internet Files\Content.IE5\J4Y6G1KB\MCj0434845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0968" y="3289782"/>
            <a:ext cx="744936" cy="74493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1" name="Down Arrow 30"/>
          <p:cNvSpPr/>
          <p:nvPr/>
        </p:nvSpPr>
        <p:spPr>
          <a:xfrm rot="14043768">
            <a:off x="1403966" y="3485259"/>
            <a:ext cx="381000" cy="1912199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>
              <a:rot lat="600000" lon="0" rev="0"/>
            </a:camera>
            <a:lightRig rig="contrasting" dir="t">
              <a:rot lat="0" lon="0" rev="3000000"/>
            </a:lightRig>
          </a:scene3d>
          <a:sp3d>
            <a:bevelT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en-US" sz="1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Port 80</a:t>
            </a:r>
            <a:endParaRPr lang="en-US" sz="1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8" name="Picture 6" descr="C:\Users\Edward\AppData\Local\Microsoft\Windows\Temporary Internet Files\Content.IE5\J4Y6G1KB\MCj04316220000[1].pn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 flipH="1">
            <a:off x="1211666" y="4050119"/>
            <a:ext cx="951949" cy="95194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6" descr="C:\Users\Edward\AppData\Local\Microsoft\Windows\Temporary Internet Files\Content.IE5\J4Y6G1KB\MCj04316220000[1].pn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 flipH="1">
            <a:off x="501918" y="3908650"/>
            <a:ext cx="766847" cy="76684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7" name="TextBox 36"/>
          <p:cNvSpPr txBox="1"/>
          <p:nvPr/>
        </p:nvSpPr>
        <p:spPr>
          <a:xfrm rot="1093364">
            <a:off x="437027" y="4431493"/>
            <a:ext cx="16097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Network          Perimeter</a:t>
            </a:r>
            <a:endParaRPr lang="en-US" sz="11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729893" y="3005348"/>
            <a:ext cx="138868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App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Server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2200777" y="2278506"/>
            <a:ext cx="138868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Database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61527" y="2372570"/>
            <a:ext cx="4117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of ALL threats are at the Web application layer.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54771" y="3230992"/>
            <a:ext cx="969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andara" pitchFamily="34" charset="0"/>
              </a:rPr>
              <a:t>Gartner</a:t>
            </a:r>
            <a:endParaRPr lang="en-US" sz="14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360166" y="1475096"/>
            <a:ext cx="20653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6901E"/>
                </a:solidFill>
                <a:latin typeface="Calibri" pitchFamily="34" charset="0"/>
                <a:cs typeface="Calibri" pitchFamily="34" charset="0"/>
              </a:rPr>
              <a:t>70%</a:t>
            </a:r>
            <a:r>
              <a:rPr lang="en-US" sz="6600" b="1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6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69134" y="4680602"/>
            <a:ext cx="45748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of organizations have been hacked in the past two years through insecure Web apps.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329511" y="3868143"/>
            <a:ext cx="20447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93938" indent="-2293938" algn="ctr"/>
            <a:r>
              <a:rPr lang="en-US" sz="6600" b="1" dirty="0" smtClean="0">
                <a:solidFill>
                  <a:srgbClr val="F6901E"/>
                </a:solidFill>
                <a:latin typeface="Calibri" pitchFamily="34" charset="0"/>
                <a:cs typeface="Calibri" pitchFamily="34" charset="0"/>
              </a:rPr>
              <a:t>73%</a:t>
            </a:r>
            <a:r>
              <a:rPr lang="en-US" sz="6600" b="1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6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69134" y="5963359"/>
            <a:ext cx="177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  <a:latin typeface="Candara" pitchFamily="34" charset="0"/>
              </a:rPr>
              <a:t>Ponemon</a:t>
            </a:r>
            <a:r>
              <a:rPr lang="en-US" sz="1400" b="1" dirty="0" smtClean="0">
                <a:solidFill>
                  <a:schemeClr val="bg1"/>
                </a:solidFill>
                <a:latin typeface="Candara" pitchFamily="34" charset="0"/>
              </a:rPr>
              <a:t> Institute</a:t>
            </a:r>
            <a:endParaRPr lang="en-US" sz="1400" b="1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/>
          <p:cNvSpPr/>
          <p:nvPr/>
        </p:nvSpPr>
        <p:spPr>
          <a:xfrm>
            <a:off x="807285" y="3659323"/>
            <a:ext cx="3641891" cy="1866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722120" y="3659323"/>
            <a:ext cx="3643477" cy="1866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6073914" y="1455738"/>
            <a:ext cx="2619236" cy="1866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3960" y="4786759"/>
            <a:ext cx="533382" cy="49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2438" y="224099"/>
            <a:ext cx="8240712" cy="1287201"/>
          </a:xfrm>
          <a:prstGeom prst="rect">
            <a:avLst/>
          </a:prstGeom>
          <a:noFill/>
        </p:spPr>
        <p:txBody>
          <a:bodyPr anchor="ctr" anchorCtr="0"/>
          <a:lstStyle/>
          <a:p>
            <a:pPr lvl="0" eaLnBrk="0" hangingPunct="0">
              <a:defRPr/>
            </a:pPr>
            <a:r>
              <a:rPr lang="en-US" sz="4400" b="1" dirty="0" smtClean="0">
                <a:solidFill>
                  <a:srgbClr val="F690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Hacker Threats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79622" y="1452304"/>
            <a:ext cx="204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Targeted Scans </a:t>
            </a:r>
            <a:endParaRPr lang="en-US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4882" y="3663423"/>
            <a:ext cx="3640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Advanced Persistent Threat 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(APT)</a:t>
            </a:r>
            <a:endParaRPr lang="en-US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8946" y="2462540"/>
            <a:ext cx="533382" cy="49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9594" y="2301733"/>
            <a:ext cx="533382" cy="49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0193" y="2412920"/>
            <a:ext cx="533382" cy="49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9594" y="2531040"/>
            <a:ext cx="533382" cy="49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grpSp>
        <p:nvGrpSpPr>
          <p:cNvPr id="6" name="Group 87"/>
          <p:cNvGrpSpPr/>
          <p:nvPr/>
        </p:nvGrpSpPr>
        <p:grpSpPr>
          <a:xfrm>
            <a:off x="6079622" y="2394108"/>
            <a:ext cx="655653" cy="630514"/>
            <a:chOff x="4591050" y="2485548"/>
            <a:chExt cx="719291" cy="719291"/>
          </a:xfrm>
        </p:grpSpPr>
        <p:pic>
          <p:nvPicPr>
            <p:cNvPr id="89" name="Picture 9" descr="C:\Users\Edward\AppData\Local\Microsoft\Windows\Temporary Internet Files\Content.IE5\IAOIPYVV\MCj0441337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91050" y="2485548"/>
              <a:ext cx="719291" cy="719291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7032" t="4640" r="23607" b="48399"/>
            <a:stretch>
              <a:fillRect/>
            </a:stretch>
          </p:blipFill>
          <p:spPr bwMode="auto">
            <a:xfrm rot="410552">
              <a:off x="4683335" y="2600986"/>
              <a:ext cx="534369" cy="362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01600">
                <a:schemeClr val="bg1">
                  <a:alpha val="60000"/>
                </a:schemeClr>
              </a:glow>
            </a:effectLst>
          </p:spPr>
        </p:pic>
      </p:grpSp>
      <p:pic>
        <p:nvPicPr>
          <p:cNvPr id="91" name="Picture 90" descr="i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69233">
            <a:off x="6292688" y="2544521"/>
            <a:ext cx="243742" cy="223153"/>
          </a:xfrm>
          <a:prstGeom prst="rect">
            <a:avLst/>
          </a:prstGeom>
          <a:effectLst/>
        </p:spPr>
      </p:pic>
      <p:pic>
        <p:nvPicPr>
          <p:cNvPr id="9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1994" y="2647928"/>
            <a:ext cx="533382" cy="49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94" name="TextBox 93"/>
          <p:cNvSpPr txBox="1"/>
          <p:nvPr/>
        </p:nvSpPr>
        <p:spPr>
          <a:xfrm>
            <a:off x="6079622" y="1821258"/>
            <a:ext cx="2613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Targets a specific site for any vulnerability.</a:t>
            </a:r>
            <a:endParaRPr lang="en-US" sz="1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oup 95"/>
          <p:cNvGrpSpPr/>
          <p:nvPr/>
        </p:nvGrpSpPr>
        <p:grpSpPr>
          <a:xfrm>
            <a:off x="7532689" y="2490799"/>
            <a:ext cx="334398" cy="415771"/>
            <a:chOff x="5230421" y="2521258"/>
            <a:chExt cx="710004" cy="488272"/>
          </a:xfrm>
        </p:grpSpPr>
        <p:cxnSp>
          <p:nvCxnSpPr>
            <p:cNvPr id="97" name="Elbow Connector 96"/>
            <p:cNvCxnSpPr/>
            <p:nvPr/>
          </p:nvCxnSpPr>
          <p:spPr>
            <a:xfrm flipV="1">
              <a:off x="5230421" y="2681056"/>
              <a:ext cx="710004" cy="59106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Elbow Connector 97"/>
            <p:cNvCxnSpPr/>
            <p:nvPr/>
          </p:nvCxnSpPr>
          <p:spPr>
            <a:xfrm>
              <a:off x="5230421" y="2740162"/>
              <a:ext cx="710004" cy="269368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Elbow Connector 98"/>
            <p:cNvCxnSpPr/>
            <p:nvPr/>
          </p:nvCxnSpPr>
          <p:spPr>
            <a:xfrm flipV="1">
              <a:off x="5230421" y="2521258"/>
              <a:ext cx="699862" cy="218904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Elbow Connector 99"/>
            <p:cNvCxnSpPr/>
            <p:nvPr/>
          </p:nvCxnSpPr>
          <p:spPr>
            <a:xfrm>
              <a:off x="5230421" y="2740162"/>
              <a:ext cx="710004" cy="109570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7932" y="4800398"/>
            <a:ext cx="533382" cy="49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grpSp>
        <p:nvGrpSpPr>
          <p:cNvPr id="8" name="Group 108"/>
          <p:cNvGrpSpPr/>
          <p:nvPr/>
        </p:nvGrpSpPr>
        <p:grpSpPr>
          <a:xfrm>
            <a:off x="864047" y="4714210"/>
            <a:ext cx="655653" cy="630514"/>
            <a:chOff x="4591050" y="2485548"/>
            <a:chExt cx="719291" cy="719291"/>
          </a:xfrm>
        </p:grpSpPr>
        <p:pic>
          <p:nvPicPr>
            <p:cNvPr id="110" name="Picture 9" descr="C:\Users\Edward\AppData\Local\Microsoft\Windows\Temporary Internet Files\Content.IE5\IAOIPYVV\MCj0441337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91050" y="2485548"/>
              <a:ext cx="719291" cy="719291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7032" t="4640" r="23607" b="48399"/>
            <a:stretch>
              <a:fillRect/>
            </a:stretch>
          </p:blipFill>
          <p:spPr bwMode="auto">
            <a:xfrm rot="410552">
              <a:off x="4683335" y="2600986"/>
              <a:ext cx="534369" cy="362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01600">
                <a:schemeClr val="bg1">
                  <a:alpha val="60000"/>
                </a:schemeClr>
              </a:glow>
            </a:effectLst>
          </p:spPr>
        </p:pic>
      </p:grpSp>
      <p:pic>
        <p:nvPicPr>
          <p:cNvPr id="112" name="Picture 111" descr="i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69233">
            <a:off x="1077113" y="4855238"/>
            <a:ext cx="243742" cy="223153"/>
          </a:xfrm>
          <a:prstGeom prst="rect">
            <a:avLst/>
          </a:prstGeom>
          <a:effectLst/>
        </p:spPr>
      </p:pic>
      <p:grpSp>
        <p:nvGrpSpPr>
          <p:cNvPr id="9" name="Group 137"/>
          <p:cNvGrpSpPr/>
          <p:nvPr/>
        </p:nvGrpSpPr>
        <p:grpSpPr>
          <a:xfrm>
            <a:off x="2299558" y="4582526"/>
            <a:ext cx="301732" cy="281336"/>
            <a:chOff x="6249989" y="4361685"/>
            <a:chExt cx="301732" cy="281336"/>
          </a:xfrm>
        </p:grpSpPr>
        <p:pic>
          <p:nvPicPr>
            <p:cNvPr id="114" name="Picture 9" descr="C:\Users\Edward\AppData\Local\Microsoft\Windows\Temporary Internet Files\Content.IE5\IAOIPYVV\MCj0441337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49989" y="4361685"/>
              <a:ext cx="301732" cy="281336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7032" t="4640" r="23607" b="48399"/>
            <a:stretch>
              <a:fillRect/>
            </a:stretch>
          </p:blipFill>
          <p:spPr bwMode="auto">
            <a:xfrm rot="410552">
              <a:off x="6288701" y="4406836"/>
              <a:ext cx="224160" cy="141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16" name="Picture 115" descr="i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69233">
            <a:off x="2397141" y="4644141"/>
            <a:ext cx="112170" cy="102695"/>
          </a:xfrm>
          <a:prstGeom prst="rect">
            <a:avLst/>
          </a:prstGeom>
          <a:effectLst/>
        </p:spPr>
      </p:pic>
      <p:grpSp>
        <p:nvGrpSpPr>
          <p:cNvPr id="10" name="Group 138"/>
          <p:cNvGrpSpPr/>
          <p:nvPr/>
        </p:nvGrpSpPr>
        <p:grpSpPr>
          <a:xfrm>
            <a:off x="2318788" y="4868096"/>
            <a:ext cx="301732" cy="281336"/>
            <a:chOff x="6269219" y="4682767"/>
            <a:chExt cx="301732" cy="281336"/>
          </a:xfrm>
        </p:grpSpPr>
        <p:pic>
          <p:nvPicPr>
            <p:cNvPr id="118" name="Picture 9" descr="C:\Users\Edward\AppData\Local\Microsoft\Windows\Temporary Internet Files\Content.IE5\IAOIPYVV\MCj0441337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69219" y="4682767"/>
              <a:ext cx="301732" cy="281336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7032" t="4640" r="23607" b="48399"/>
            <a:stretch>
              <a:fillRect/>
            </a:stretch>
          </p:blipFill>
          <p:spPr bwMode="auto">
            <a:xfrm rot="410552">
              <a:off x="6307931" y="4727918"/>
              <a:ext cx="224160" cy="141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20" name="Picture 119" descr="i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69233">
            <a:off x="2416371" y="4929711"/>
            <a:ext cx="112170" cy="102695"/>
          </a:xfrm>
          <a:prstGeom prst="rect">
            <a:avLst/>
          </a:prstGeom>
          <a:effectLst/>
        </p:spPr>
      </p:pic>
      <p:grpSp>
        <p:nvGrpSpPr>
          <p:cNvPr id="11" name="Group 139"/>
          <p:cNvGrpSpPr/>
          <p:nvPr/>
        </p:nvGrpSpPr>
        <p:grpSpPr>
          <a:xfrm>
            <a:off x="2320262" y="5144788"/>
            <a:ext cx="301732" cy="281336"/>
            <a:chOff x="6270693" y="4986093"/>
            <a:chExt cx="301732" cy="281336"/>
          </a:xfrm>
        </p:grpSpPr>
        <p:pic>
          <p:nvPicPr>
            <p:cNvPr id="122" name="Picture 9" descr="C:\Users\Edward\AppData\Local\Microsoft\Windows\Temporary Internet Files\Content.IE5\IAOIPYVV\MCj0441337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70693" y="4986093"/>
              <a:ext cx="301732" cy="281336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7032" t="4640" r="23607" b="48399"/>
            <a:stretch>
              <a:fillRect/>
            </a:stretch>
          </p:blipFill>
          <p:spPr bwMode="auto">
            <a:xfrm rot="410552">
              <a:off x="6309405" y="5031244"/>
              <a:ext cx="224160" cy="141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24" name="Picture 123" descr="i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69233">
            <a:off x="2417845" y="5206403"/>
            <a:ext cx="112170" cy="102695"/>
          </a:xfrm>
          <a:prstGeom prst="rect">
            <a:avLst/>
          </a:prstGeom>
          <a:effectLst/>
        </p:spPr>
      </p:pic>
      <p:grpSp>
        <p:nvGrpSpPr>
          <p:cNvPr id="12" name="Group 140"/>
          <p:cNvGrpSpPr/>
          <p:nvPr/>
        </p:nvGrpSpPr>
        <p:grpSpPr>
          <a:xfrm>
            <a:off x="2604358" y="4993862"/>
            <a:ext cx="301732" cy="281336"/>
            <a:chOff x="6572545" y="4835167"/>
            <a:chExt cx="301732" cy="281336"/>
          </a:xfrm>
        </p:grpSpPr>
        <p:pic>
          <p:nvPicPr>
            <p:cNvPr id="126" name="Picture 9" descr="C:\Users\Edward\AppData\Local\Microsoft\Windows\Temporary Internet Files\Content.IE5\IAOIPYVV\MCj0441337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72545" y="4835167"/>
              <a:ext cx="301732" cy="281336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7032" t="4640" r="23607" b="48399"/>
            <a:stretch>
              <a:fillRect/>
            </a:stretch>
          </p:blipFill>
          <p:spPr bwMode="auto">
            <a:xfrm rot="410552">
              <a:off x="6611257" y="4880318"/>
              <a:ext cx="224160" cy="141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28" name="Picture 127" descr="i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69233">
            <a:off x="2701941" y="5055477"/>
            <a:ext cx="112170" cy="102695"/>
          </a:xfrm>
          <a:prstGeom prst="rect">
            <a:avLst/>
          </a:prstGeom>
          <a:effectLst/>
        </p:spPr>
      </p:pic>
      <p:grpSp>
        <p:nvGrpSpPr>
          <p:cNvPr id="16" name="Group 141"/>
          <p:cNvGrpSpPr/>
          <p:nvPr/>
        </p:nvGrpSpPr>
        <p:grpSpPr>
          <a:xfrm>
            <a:off x="2613236" y="4727522"/>
            <a:ext cx="301732" cy="281336"/>
            <a:chOff x="6581423" y="4506681"/>
            <a:chExt cx="301732" cy="281336"/>
          </a:xfrm>
        </p:grpSpPr>
        <p:pic>
          <p:nvPicPr>
            <p:cNvPr id="130" name="Picture 9" descr="C:\Users\Edward\AppData\Local\Microsoft\Windows\Temporary Internet Files\Content.IE5\IAOIPYVV\MCj0441337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81423" y="4506681"/>
              <a:ext cx="301732" cy="281336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7032" t="4640" r="23607" b="48399"/>
            <a:stretch>
              <a:fillRect/>
            </a:stretch>
          </p:blipFill>
          <p:spPr bwMode="auto">
            <a:xfrm rot="410552">
              <a:off x="6620135" y="4551832"/>
              <a:ext cx="224160" cy="141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2" name="Picture 131" descr="i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69233">
            <a:off x="2710819" y="4789137"/>
            <a:ext cx="112170" cy="102695"/>
          </a:xfrm>
          <a:prstGeom prst="rect">
            <a:avLst/>
          </a:prstGeom>
          <a:effectLst/>
        </p:spPr>
      </p:pic>
      <p:grpSp>
        <p:nvGrpSpPr>
          <p:cNvPr id="17" name="Group 132"/>
          <p:cNvGrpSpPr/>
          <p:nvPr/>
        </p:nvGrpSpPr>
        <p:grpSpPr>
          <a:xfrm>
            <a:off x="1545163" y="4767744"/>
            <a:ext cx="710004" cy="488272"/>
            <a:chOff x="5443493" y="2521258"/>
            <a:chExt cx="710004" cy="488272"/>
          </a:xfrm>
        </p:grpSpPr>
        <p:cxnSp>
          <p:nvCxnSpPr>
            <p:cNvPr id="134" name="Elbow Connector 133"/>
            <p:cNvCxnSpPr/>
            <p:nvPr/>
          </p:nvCxnSpPr>
          <p:spPr>
            <a:xfrm flipV="1">
              <a:off x="5443493" y="2681056"/>
              <a:ext cx="710004" cy="59106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Elbow Connector 134"/>
            <p:cNvCxnSpPr/>
            <p:nvPr/>
          </p:nvCxnSpPr>
          <p:spPr>
            <a:xfrm>
              <a:off x="5443493" y="2740162"/>
              <a:ext cx="710004" cy="269368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Elbow Connector 135"/>
            <p:cNvCxnSpPr/>
            <p:nvPr/>
          </p:nvCxnSpPr>
          <p:spPr>
            <a:xfrm flipV="1">
              <a:off x="5443493" y="2521258"/>
              <a:ext cx="699862" cy="218904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Elbow Connector 136"/>
            <p:cNvCxnSpPr/>
            <p:nvPr/>
          </p:nvCxnSpPr>
          <p:spPr>
            <a:xfrm>
              <a:off x="5443493" y="2740162"/>
              <a:ext cx="710004" cy="109570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4" name="Elbow Connector 143"/>
          <p:cNvCxnSpPr/>
          <p:nvPr/>
        </p:nvCxnSpPr>
        <p:spPr>
          <a:xfrm rot="10800000">
            <a:off x="2938643" y="4837225"/>
            <a:ext cx="701335" cy="1588"/>
          </a:xfrm>
          <a:prstGeom prst="straightConnector1">
            <a:avLst/>
          </a:prstGeom>
          <a:ln w="19050">
            <a:solidFill>
              <a:srgbClr val="FFFFFF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Elbow Connector 143"/>
          <p:cNvCxnSpPr/>
          <p:nvPr/>
        </p:nvCxnSpPr>
        <p:spPr>
          <a:xfrm rot="10800000">
            <a:off x="2938643" y="5056210"/>
            <a:ext cx="701335" cy="1588"/>
          </a:xfrm>
          <a:prstGeom prst="straightConnector1">
            <a:avLst/>
          </a:prstGeom>
          <a:ln w="19050">
            <a:solidFill>
              <a:srgbClr val="FFFFFF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Elbow Connector 143"/>
          <p:cNvCxnSpPr/>
          <p:nvPr/>
        </p:nvCxnSpPr>
        <p:spPr>
          <a:xfrm rot="10800000">
            <a:off x="2938643" y="5275195"/>
            <a:ext cx="701335" cy="1588"/>
          </a:xfrm>
          <a:prstGeom prst="straightConnector1">
            <a:avLst/>
          </a:prstGeom>
          <a:ln w="19050">
            <a:solidFill>
              <a:srgbClr val="FFFFFF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807285" y="4031645"/>
            <a:ext cx="3573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Script loaded onto a </a:t>
            </a:r>
            <a:r>
              <a:rPr lang="en-US" sz="1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bot</a:t>
            </a:r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network to carry out attack.</a:t>
            </a:r>
            <a:endParaRPr lang="en-US" sz="1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1" name="Group 162"/>
          <p:cNvGrpSpPr/>
          <p:nvPr/>
        </p:nvGrpSpPr>
        <p:grpSpPr>
          <a:xfrm>
            <a:off x="4778947" y="4798252"/>
            <a:ext cx="655653" cy="630514"/>
            <a:chOff x="4591050" y="2485548"/>
            <a:chExt cx="719291" cy="719291"/>
          </a:xfrm>
        </p:grpSpPr>
        <p:pic>
          <p:nvPicPr>
            <p:cNvPr id="164" name="Picture 9" descr="C:\Users\Edward\AppData\Local\Microsoft\Windows\Temporary Internet Files\Content.IE5\IAOIPYVV\MCj0441337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91050" y="2485548"/>
              <a:ext cx="719291" cy="719291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7032" t="4640" r="23607" b="48399"/>
            <a:stretch>
              <a:fillRect/>
            </a:stretch>
          </p:blipFill>
          <p:spPr bwMode="auto">
            <a:xfrm rot="410552">
              <a:off x="4683335" y="2600986"/>
              <a:ext cx="534369" cy="362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01600">
                <a:schemeClr val="bg1">
                  <a:alpha val="60000"/>
                </a:schemeClr>
              </a:glow>
            </a:effectLst>
          </p:spPr>
        </p:pic>
      </p:grpSp>
      <p:pic>
        <p:nvPicPr>
          <p:cNvPr id="166" name="Picture 165" descr="i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69233">
            <a:off x="4992013" y="4939280"/>
            <a:ext cx="243742" cy="223153"/>
          </a:xfrm>
          <a:prstGeom prst="rect">
            <a:avLst/>
          </a:prstGeom>
          <a:effectLst/>
        </p:spPr>
      </p:pic>
      <p:sp>
        <p:nvSpPr>
          <p:cNvPr id="171" name="TextBox 170"/>
          <p:cNvSpPr txBox="1"/>
          <p:nvPr/>
        </p:nvSpPr>
        <p:spPr>
          <a:xfrm>
            <a:off x="5422757" y="5212730"/>
            <a:ext cx="4806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JAN</a:t>
            </a:r>
            <a:endParaRPr lang="en-US" sz="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6266245" y="5212730"/>
            <a:ext cx="4806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JUNE</a:t>
            </a:r>
            <a:endParaRPr lang="en-US" sz="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7109732" y="5212730"/>
            <a:ext cx="4806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DEC</a:t>
            </a:r>
            <a:endParaRPr lang="en-US" sz="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4724352" y="4031645"/>
            <a:ext cx="3573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Sophisticated, targeted attack (APT). </a:t>
            </a:r>
            <a:br>
              <a:rPr lang="en-US" sz="1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Low and slow to avoid detection.</a:t>
            </a:r>
            <a:endParaRPr lang="en-US" sz="1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7" name="Straight Arrow Connector 116"/>
          <p:cNvCxnSpPr/>
          <p:nvPr/>
        </p:nvCxnSpPr>
        <p:spPr>
          <a:xfrm>
            <a:off x="6716690" y="2700669"/>
            <a:ext cx="207118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5511538" y="5239363"/>
            <a:ext cx="1979721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3268248" y="1461625"/>
            <a:ext cx="2619236" cy="1866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268248" y="1455738"/>
            <a:ext cx="204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Library Attacks</a:t>
            </a:r>
            <a:endParaRPr lang="en-US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40"/>
          <p:cNvGrpSpPr/>
          <p:nvPr/>
        </p:nvGrpSpPr>
        <p:grpSpPr>
          <a:xfrm>
            <a:off x="3363784" y="2399994"/>
            <a:ext cx="655653" cy="630514"/>
            <a:chOff x="4591050" y="2485548"/>
            <a:chExt cx="719291" cy="719291"/>
          </a:xfrm>
        </p:grpSpPr>
        <p:pic>
          <p:nvPicPr>
            <p:cNvPr id="42" name="Picture 9" descr="C:\Users\Edward\AppData\Local\Microsoft\Windows\Temporary Internet Files\Content.IE5\IAOIPYVV\MCj0441337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91050" y="2485548"/>
              <a:ext cx="719291" cy="719291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7032" t="4640" r="23607" b="48399"/>
            <a:stretch>
              <a:fillRect/>
            </a:stretch>
          </p:blipFill>
          <p:spPr bwMode="auto">
            <a:xfrm rot="410552">
              <a:off x="4683335" y="2600986"/>
              <a:ext cx="534369" cy="362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01600">
                <a:schemeClr val="bg1">
                  <a:alpha val="60000"/>
                </a:schemeClr>
              </a:glow>
            </a:effectLst>
          </p:spPr>
        </p:pic>
      </p:grpSp>
      <p:pic>
        <p:nvPicPr>
          <p:cNvPr id="44" name="Picture 43" descr="i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69233">
            <a:off x="3576850" y="2558557"/>
            <a:ext cx="243742" cy="223153"/>
          </a:xfrm>
          <a:prstGeom prst="rect">
            <a:avLst/>
          </a:prstGeom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 r="28597"/>
          <a:stretch>
            <a:fillRect/>
          </a:stretch>
        </p:blipFill>
        <p:spPr bwMode="auto">
          <a:xfrm>
            <a:off x="4808014" y="2357814"/>
            <a:ext cx="531998" cy="4766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grpSp>
        <p:nvGrpSpPr>
          <p:cNvPr id="5" name="Group 94"/>
          <p:cNvGrpSpPr/>
          <p:nvPr/>
        </p:nvGrpSpPr>
        <p:grpSpPr>
          <a:xfrm>
            <a:off x="3995557" y="2509800"/>
            <a:ext cx="706026" cy="488272"/>
            <a:chOff x="1213163" y="2582122"/>
            <a:chExt cx="706026" cy="488272"/>
          </a:xfrm>
        </p:grpSpPr>
        <p:cxnSp>
          <p:nvCxnSpPr>
            <p:cNvPr id="57" name="Elbow Connector 56"/>
            <p:cNvCxnSpPr>
              <a:stCxn id="42" idx="3"/>
            </p:cNvCxnSpPr>
            <p:nvPr/>
          </p:nvCxnSpPr>
          <p:spPr>
            <a:xfrm flipV="1">
              <a:off x="1213163" y="2741920"/>
              <a:ext cx="706026" cy="38476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Elbow Connector 58"/>
            <p:cNvCxnSpPr>
              <a:stCxn id="42" idx="3"/>
            </p:cNvCxnSpPr>
            <p:nvPr/>
          </p:nvCxnSpPr>
          <p:spPr>
            <a:xfrm>
              <a:off x="1213163" y="2780396"/>
              <a:ext cx="706026" cy="289998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Elbow Connector 60"/>
            <p:cNvCxnSpPr>
              <a:stCxn id="42" idx="3"/>
            </p:cNvCxnSpPr>
            <p:nvPr/>
          </p:nvCxnSpPr>
          <p:spPr>
            <a:xfrm flipV="1">
              <a:off x="1213163" y="2582122"/>
              <a:ext cx="695884" cy="198274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lbow Connector 62"/>
            <p:cNvCxnSpPr>
              <a:stCxn id="42" idx="3"/>
            </p:cNvCxnSpPr>
            <p:nvPr/>
          </p:nvCxnSpPr>
          <p:spPr>
            <a:xfrm>
              <a:off x="1213163" y="2780396"/>
              <a:ext cx="706026" cy="130200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4145" y="2471615"/>
            <a:ext cx="534913" cy="4567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 l="10959" r="14514"/>
          <a:stretch>
            <a:fillRect/>
          </a:stretch>
        </p:blipFill>
        <p:spPr bwMode="auto">
          <a:xfrm>
            <a:off x="5079573" y="2569268"/>
            <a:ext cx="523646" cy="48337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207" y="2672049"/>
            <a:ext cx="533382" cy="49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93" name="TextBox 92"/>
          <p:cNvSpPr txBox="1"/>
          <p:nvPr/>
        </p:nvSpPr>
        <p:spPr>
          <a:xfrm>
            <a:off x="3268248" y="1827144"/>
            <a:ext cx="2631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Script run against multiple sites seeking a specific vulnerability.</a:t>
            </a:r>
            <a:endParaRPr lang="en-US" sz="1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268248" y="1461624"/>
            <a:ext cx="2645604" cy="373062"/>
          </a:xfrm>
          <a:prstGeom prst="rect">
            <a:avLst/>
          </a:prstGeom>
          <a:solidFill>
            <a:srgbClr val="03B2DD"/>
          </a:solidFill>
          <a:ln/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IP Scan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52438" y="1455738"/>
            <a:ext cx="2619236" cy="1866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465" y="1455738"/>
            <a:ext cx="2226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Script </a:t>
            </a:r>
            <a:r>
              <a:rPr lang="en-US" sz="2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Kiddie</a:t>
            </a:r>
            <a:endParaRPr lang="en-US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464" y="1821258"/>
            <a:ext cx="26030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Generic scripts and tools against one site.</a:t>
            </a:r>
            <a:endParaRPr lang="en-US" sz="1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0133" y="2468293"/>
            <a:ext cx="533382" cy="49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cxnSp>
        <p:nvCxnSpPr>
          <p:cNvPr id="32" name="Straight Arrow Connector 31"/>
          <p:cNvCxnSpPr/>
          <p:nvPr/>
        </p:nvCxnSpPr>
        <p:spPr>
          <a:xfrm>
            <a:off x="1335586" y="2684157"/>
            <a:ext cx="656948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2"/>
          <p:cNvGrpSpPr/>
          <p:nvPr/>
        </p:nvGrpSpPr>
        <p:grpSpPr>
          <a:xfrm>
            <a:off x="662185" y="2394108"/>
            <a:ext cx="655653" cy="630514"/>
            <a:chOff x="4591050" y="2485548"/>
            <a:chExt cx="719291" cy="719291"/>
          </a:xfrm>
        </p:grpSpPr>
        <p:pic>
          <p:nvPicPr>
            <p:cNvPr id="14" name="Picture 9" descr="C:\Users\Edward\AppData\Local\Microsoft\Windows\Temporary Internet Files\Content.IE5\IAOIPYVV\MCj0441337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91050" y="2485548"/>
              <a:ext cx="719291" cy="719291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7032" t="4640" r="23607" b="48399"/>
            <a:stretch>
              <a:fillRect/>
            </a:stretch>
          </p:blipFill>
          <p:spPr bwMode="auto">
            <a:xfrm rot="410552">
              <a:off x="4683335" y="2600986"/>
              <a:ext cx="534369" cy="362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01600">
                <a:schemeClr val="bg1">
                  <a:alpha val="60000"/>
                </a:schemeClr>
              </a:glow>
            </a:effectLst>
          </p:spPr>
        </p:pic>
      </p:grpSp>
      <p:pic>
        <p:nvPicPr>
          <p:cNvPr id="35" name="Picture 34" descr="i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69233">
            <a:off x="875251" y="2568185"/>
            <a:ext cx="243742" cy="223153"/>
          </a:xfrm>
          <a:prstGeom prst="rect">
            <a:avLst/>
          </a:prstGeom>
          <a:effectLst/>
        </p:spPr>
      </p:pic>
      <p:sp>
        <p:nvSpPr>
          <p:cNvPr id="125" name="Rectangle 124"/>
          <p:cNvSpPr/>
          <p:nvPr/>
        </p:nvSpPr>
        <p:spPr>
          <a:xfrm>
            <a:off x="452902" y="1455738"/>
            <a:ext cx="2645604" cy="373062"/>
          </a:xfrm>
          <a:prstGeom prst="rect">
            <a:avLst/>
          </a:prstGeom>
          <a:solidFill>
            <a:srgbClr val="00B050"/>
          </a:solidFill>
          <a:ln/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Scripts &amp; Tool Exploits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6061194" y="1455738"/>
            <a:ext cx="2645604" cy="373062"/>
          </a:xfrm>
          <a:prstGeom prst="rect">
            <a:avLst/>
          </a:prstGeom>
          <a:solidFill>
            <a:srgbClr val="D8CE02"/>
          </a:solidFill>
          <a:ln/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Targeted Scan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807286" y="3649775"/>
            <a:ext cx="3655538" cy="373062"/>
          </a:xfrm>
          <a:prstGeom prst="rect">
            <a:avLst/>
          </a:prstGeom>
          <a:solidFill>
            <a:srgbClr val="F6901E"/>
          </a:solidFill>
          <a:ln/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Botnet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4723708" y="3654877"/>
            <a:ext cx="3655538" cy="373062"/>
          </a:xfrm>
          <a:prstGeom prst="rect">
            <a:avLst/>
          </a:prstGeom>
          <a:solidFill>
            <a:srgbClr val="C00000"/>
          </a:solidFill>
          <a:ln/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Human Hacker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223581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>
            <a:stCxn id="8" idx="0"/>
          </p:cNvCxnSpPr>
          <p:nvPr/>
        </p:nvCxnSpPr>
        <p:spPr>
          <a:xfrm flipV="1">
            <a:off x="1621813" y="4585064"/>
            <a:ext cx="1395707" cy="44091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2"/>
          </p:cNvCxnSpPr>
          <p:nvPr/>
        </p:nvCxnSpPr>
        <p:spPr>
          <a:xfrm>
            <a:off x="2767907" y="2090361"/>
            <a:ext cx="1007259" cy="46995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0"/>
          </p:cNvCxnSpPr>
          <p:nvPr/>
        </p:nvCxnSpPr>
        <p:spPr>
          <a:xfrm flipH="1" flipV="1">
            <a:off x="6204861" y="4467497"/>
            <a:ext cx="1380562" cy="48620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 txBox="1">
            <a:spLocks/>
          </p:cNvSpPr>
          <p:nvPr/>
        </p:nvSpPr>
        <p:spPr>
          <a:xfrm>
            <a:off x="452438" y="224099"/>
            <a:ext cx="8240712" cy="1287201"/>
          </a:xfrm>
          <a:prstGeom prst="rect">
            <a:avLst/>
          </a:prstGeom>
          <a:noFill/>
        </p:spPr>
        <p:txBody>
          <a:bodyPr anchor="ctr" anchorCtr="0"/>
          <a:lstStyle/>
          <a:p>
            <a:pPr lvl="0" eaLnBrk="0" hangingPunct="0">
              <a:defRPr/>
            </a:pPr>
            <a:r>
              <a:rPr lang="en-US" sz="4400" b="1" dirty="0" smtClean="0">
                <a:solidFill>
                  <a:srgbClr val="F690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The Cost of an Attack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892703" y="2105535"/>
          <a:ext cx="5364944" cy="3126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78741" y="1721029"/>
            <a:ext cx="2978331" cy="369332"/>
          </a:xfrm>
          <a:prstGeom prst="rect">
            <a:avLst/>
          </a:prstGeom>
          <a:solidFill>
            <a:schemeClr val="tx1"/>
          </a:solidFill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>
                <a:solidFill>
                  <a:srgbClr val="F6901E"/>
                </a:solidFill>
                <a:latin typeface="Calibri" pitchFamily="34" charset="0"/>
                <a:cs typeface="Calibri" pitchFamily="34" charset="0"/>
              </a:rPr>
              <a:t>Sony Stolen Records | 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100M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09726" y="4953699"/>
            <a:ext cx="2751393" cy="1200329"/>
          </a:xfrm>
          <a:prstGeom prst="rect">
            <a:avLst/>
          </a:prstGeom>
          <a:solidFill>
            <a:schemeClr val="tx1"/>
          </a:solidFill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>
                <a:solidFill>
                  <a:srgbClr val="F6901E"/>
                </a:solidFill>
                <a:latin typeface="Calibri" pitchFamily="34" charset="0"/>
                <a:cs typeface="Calibri" pitchFamily="34" charset="0"/>
              </a:rPr>
              <a:t>Sony Direct Costs |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$171M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28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day network closure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Lost customers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Security improvements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363" y="5025982"/>
            <a:ext cx="2268900" cy="369332"/>
          </a:xfrm>
          <a:prstGeom prst="rect">
            <a:avLst/>
          </a:prstGeom>
          <a:solidFill>
            <a:schemeClr val="tx1"/>
          </a:solidFill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>
                <a:solidFill>
                  <a:srgbClr val="F6901E"/>
                </a:solidFill>
                <a:latin typeface="Calibri" pitchFamily="34" charset="0"/>
                <a:cs typeface="Calibri" pitchFamily="34" charset="0"/>
              </a:rPr>
              <a:t>Sony Lawsuits|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$1-2B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0973" y="1078468"/>
            <a:ext cx="7167727" cy="369332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6901E"/>
                </a:solidFill>
                <a:latin typeface="Calibri" pitchFamily="34" charset="0"/>
                <a:cs typeface="Calibri" pitchFamily="34" charset="0"/>
              </a:rPr>
              <a:t>Ponemon</a:t>
            </a:r>
            <a:r>
              <a:rPr lang="en-US" dirty="0" smtClean="0">
                <a:solidFill>
                  <a:srgbClr val="F6901E"/>
                </a:solidFill>
                <a:latin typeface="Calibri" pitchFamily="34" charset="0"/>
                <a:cs typeface="Calibri" pitchFamily="34" charset="0"/>
              </a:rPr>
              <a:t> Institute|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Average breach costs $214 per record stolen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tec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1" y="1940578"/>
            <a:ext cx="1159934" cy="115547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" name="Picture 3" descr="profi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0744" y="1940578"/>
            <a:ext cx="1159934" cy="115547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5" name="Picture 4" descr="respo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40764" y="1940578"/>
            <a:ext cx="1159934" cy="115547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" name="Picture 5" descr="ta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45695" y="1940578"/>
            <a:ext cx="1159934" cy="115547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8" name="Rectangle 7"/>
          <p:cNvSpPr/>
          <p:nvPr/>
        </p:nvSpPr>
        <p:spPr>
          <a:xfrm>
            <a:off x="743483" y="3995762"/>
            <a:ext cx="20338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6901E"/>
              </a:buClr>
            </a:pPr>
            <a:r>
              <a:rPr lang="en-US" sz="1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Deception Points </a:t>
            </a:r>
            <a:r>
              <a:rPr lang="en-US" sz="1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- detect </a:t>
            </a:r>
            <a:r>
              <a:rPr lang="en-US" sz="1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threats without false positives.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4297" y="3995762"/>
            <a:ext cx="18222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Track </a:t>
            </a:r>
            <a:r>
              <a:rPr lang="en-US" sz="1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individual devices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21622" y="3990975"/>
            <a:ext cx="1842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Understand attacker’s capabilities and </a:t>
            </a:r>
            <a:r>
              <a:rPr lang="en-US" sz="1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intent</a:t>
            </a:r>
            <a:endParaRPr lang="en-US" sz="140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39189" y="3990975"/>
            <a:ext cx="2071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6901E"/>
              </a:buClr>
            </a:pPr>
            <a:r>
              <a:rPr lang="en-US" sz="1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Adaptive responses, including block, warn and deceive.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452438" y="205626"/>
            <a:ext cx="8229600" cy="1287201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The Mykonos Advantage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</a:t>
            </a:r>
            <a:b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</a:br>
            <a:r>
              <a:rPr lang="en-US" sz="4400" b="1" kern="0" dirty="0" smtClean="0">
                <a:solidFill>
                  <a:srgbClr val="F6901E"/>
                </a:solidFill>
                <a:latin typeface="Calibri" pitchFamily="34" charset="0"/>
                <a:ea typeface="+mj-ea"/>
                <a:cs typeface="Calibri" pitchFamily="34" charset="0"/>
              </a:rPr>
              <a:t>Deception-based Security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F6901E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6800" y="3207048"/>
            <a:ext cx="2044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6901E"/>
              </a:buClr>
            </a:pPr>
            <a:r>
              <a:rPr lang="en-US" sz="3600" b="1" dirty="0" smtClean="0">
                <a:solidFill>
                  <a:srgbClr val="F6901E"/>
                </a:solidFill>
                <a:latin typeface="Calibri" pitchFamily="34" charset="0"/>
                <a:cs typeface="Calibri" pitchFamily="34" charset="0"/>
              </a:rPr>
              <a:t>Detect</a:t>
            </a:r>
            <a:endParaRPr lang="en-US" sz="360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37316" y="3199109"/>
            <a:ext cx="2044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6901E"/>
              </a:buClr>
            </a:pPr>
            <a:r>
              <a:rPr lang="en-US" sz="3600" b="1" dirty="0" smtClean="0">
                <a:solidFill>
                  <a:srgbClr val="F6901E"/>
                </a:solidFill>
                <a:latin typeface="Calibri" pitchFamily="34" charset="0"/>
                <a:cs typeface="Calibri" pitchFamily="34" charset="0"/>
              </a:rPr>
              <a:t>Track</a:t>
            </a:r>
            <a:endParaRPr lang="en-US" sz="360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42789" y="3199639"/>
            <a:ext cx="2044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6901E"/>
              </a:buClr>
            </a:pPr>
            <a:r>
              <a:rPr lang="en-US" sz="3600" b="1" dirty="0" smtClean="0">
                <a:solidFill>
                  <a:srgbClr val="F6901E"/>
                </a:solidFill>
                <a:latin typeface="Calibri" pitchFamily="34" charset="0"/>
                <a:cs typeface="Calibri" pitchFamily="34" charset="0"/>
              </a:rPr>
              <a:t>Profile</a:t>
            </a:r>
            <a:endParaRPr lang="en-US" sz="360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11274" y="3200167"/>
            <a:ext cx="2044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6901E"/>
              </a:buClr>
            </a:pPr>
            <a:r>
              <a:rPr lang="en-US" sz="3600" b="1" dirty="0" smtClean="0">
                <a:solidFill>
                  <a:srgbClr val="F6901E"/>
                </a:solidFill>
                <a:latin typeface="Calibri" pitchFamily="34" charset="0"/>
                <a:cs typeface="Calibri" pitchFamily="34" charset="0"/>
              </a:rPr>
              <a:t>Respond</a:t>
            </a:r>
            <a:endParaRPr lang="en-US" sz="360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2257705" y="1752827"/>
            <a:ext cx="3135085" cy="3831771"/>
          </a:xfrm>
          <a:prstGeom prst="rect">
            <a:avLst/>
          </a:prstGeom>
          <a:ln/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452438" y="444424"/>
            <a:ext cx="8240712" cy="1011314"/>
          </a:xfrm>
          <a:prstGeom prst="rect">
            <a:avLst/>
          </a:prstGeom>
          <a:noFill/>
        </p:spPr>
        <p:txBody>
          <a:bodyPr/>
          <a:lstStyle/>
          <a:p>
            <a:pPr lvl="0" eaLnBrk="0" hangingPunct="0">
              <a:defRPr/>
            </a:pPr>
            <a:r>
              <a:rPr lang="en-US" sz="4400" b="1" dirty="0" smtClean="0">
                <a:solidFill>
                  <a:srgbClr val="F690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Detection by Deception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36" name="Picture 6" descr="C:\Users\Edward\AppData\Local\Microsoft\Windows\Temporary Internet Files\Content.IE5\J4Y6G1KB\MCj04316220000[1].pn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252903" y="3084878"/>
            <a:ext cx="766847" cy="76684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 descr="C:\Users\Edward\AppData\Local\Microsoft\Windows\Temporary Internet Files\Content.IE5\J4Y6G1KB\MCj0434845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6363" y="3221235"/>
            <a:ext cx="817525" cy="8175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9" descr="C:\Users\Edward\AppData\Local\Microsoft\Windows\Temporary Internet Files\Content.IE5\IAOIPYVV\MCj0441337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254" y="3152625"/>
            <a:ext cx="641119" cy="64111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38" descr="Better_Appliance-1-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2931" y="3487180"/>
            <a:ext cx="1542905" cy="834760"/>
          </a:xfrm>
          <a:prstGeom prst="rect">
            <a:avLst/>
          </a:prstGeom>
        </p:spPr>
      </p:pic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6956282" y="4010123"/>
            <a:ext cx="138868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App 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Server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-84094" y="3697925"/>
            <a:ext cx="16383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Client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42" name="Shape 49"/>
          <p:cNvCxnSpPr/>
          <p:nvPr/>
        </p:nvCxnSpPr>
        <p:spPr>
          <a:xfrm>
            <a:off x="7151021" y="3668713"/>
            <a:ext cx="211411" cy="1588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2284469" y="4580621"/>
            <a:ext cx="1578355" cy="242051"/>
          </a:xfrm>
          <a:prstGeom prst="rect">
            <a:avLst/>
          </a:prstGeom>
          <a:noFill/>
          <a:ln/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Server Configuration</a:t>
            </a:r>
            <a:endParaRPr lang="en-US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5" name="Picture 44" descr="logo-black-background.jpg"/>
          <p:cNvPicPr>
            <a:picLocks noChangeAspect="1"/>
          </p:cNvPicPr>
          <p:nvPr/>
        </p:nvPicPr>
        <p:blipFill>
          <a:blip r:embed="rId6" cstate="print"/>
          <a:srcRect b="14609"/>
          <a:stretch>
            <a:fillRect/>
          </a:stretch>
        </p:blipFill>
        <p:spPr>
          <a:xfrm>
            <a:off x="5968885" y="2792620"/>
            <a:ext cx="964928" cy="658208"/>
          </a:xfrm>
          <a:prstGeom prst="rect">
            <a:avLst/>
          </a:prstGeom>
        </p:spPr>
      </p:pic>
      <p:pic>
        <p:nvPicPr>
          <p:cNvPr id="46" name="Picture 22" descr="database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113134" y="3291836"/>
            <a:ext cx="659232" cy="65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47" name="Shape 49"/>
          <p:cNvCxnSpPr/>
          <p:nvPr/>
        </p:nvCxnSpPr>
        <p:spPr>
          <a:xfrm>
            <a:off x="7957104" y="3668713"/>
            <a:ext cx="211411" cy="1588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Line 11"/>
          <p:cNvSpPr>
            <a:spLocks noChangeShapeType="1"/>
          </p:cNvSpPr>
          <p:nvPr/>
        </p:nvSpPr>
        <p:spPr bwMode="auto">
          <a:xfrm flipH="1">
            <a:off x="1139993" y="3015880"/>
            <a:ext cx="2" cy="1404649"/>
          </a:xfrm>
          <a:prstGeom prst="line">
            <a:avLst/>
          </a:prstGeom>
          <a:noFill/>
          <a:ln w="12700">
            <a:solidFill>
              <a:srgbClr val="F6901E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656551" y="2536865"/>
            <a:ext cx="941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</a:rPr>
              <a:t>Network Perimeter</a:t>
            </a:r>
          </a:p>
        </p:txBody>
      </p:sp>
      <p:cxnSp>
        <p:nvCxnSpPr>
          <p:cNvPr id="51" name="Shape 49"/>
          <p:cNvCxnSpPr/>
          <p:nvPr/>
        </p:nvCxnSpPr>
        <p:spPr>
          <a:xfrm>
            <a:off x="1992719" y="3667125"/>
            <a:ext cx="211411" cy="1588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hape 49"/>
          <p:cNvCxnSpPr/>
          <p:nvPr/>
        </p:nvCxnSpPr>
        <p:spPr>
          <a:xfrm>
            <a:off x="5490688" y="3668713"/>
            <a:ext cx="211411" cy="1588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hape 49"/>
          <p:cNvCxnSpPr/>
          <p:nvPr/>
        </p:nvCxnSpPr>
        <p:spPr>
          <a:xfrm>
            <a:off x="1035342" y="3667125"/>
            <a:ext cx="211411" cy="1588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Rectangle 7"/>
          <p:cNvSpPr>
            <a:spLocks noChangeArrowheads="1"/>
          </p:cNvSpPr>
          <p:nvPr/>
        </p:nvSpPr>
        <p:spPr bwMode="auto">
          <a:xfrm>
            <a:off x="7789680" y="3908587"/>
            <a:ext cx="138868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Database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903354" y="3703032"/>
            <a:ext cx="138868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Firewall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284469" y="2286274"/>
            <a:ext cx="1882582" cy="221796"/>
          </a:xfrm>
          <a:prstGeom prst="rect">
            <a:avLst/>
          </a:prstGeom>
          <a:noFill/>
          <a:ln/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Query String Parameters</a:t>
            </a:r>
            <a:endParaRPr lang="en-US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58830" y="1771538"/>
            <a:ext cx="306738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6901E"/>
                </a:solidFill>
                <a:latin typeface="Calibri"/>
                <a:cs typeface="Calibri"/>
              </a:rPr>
              <a:t>Tar Traps</a:t>
            </a:r>
            <a:endParaRPr lang="en-US" sz="11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2701679" y="3650797"/>
            <a:ext cx="1117600" cy="322262"/>
          </a:xfrm>
          <a:prstGeom prst="ellipse">
            <a:avLst/>
          </a:prstGeom>
          <a:noFill/>
          <a:ln>
            <a:solidFill>
              <a:srgbClr val="F69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03185" y="2547482"/>
            <a:ext cx="29241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lum contrast="-10000"/>
          </a:blip>
          <a:srcRect l="4273"/>
          <a:stretch>
            <a:fillRect/>
          </a:stretch>
        </p:blipFill>
        <p:spPr bwMode="auto">
          <a:xfrm>
            <a:off x="2308951" y="3440791"/>
            <a:ext cx="3052943" cy="66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/>
          <a:srcRect b="3629"/>
          <a:stretch>
            <a:fillRect/>
          </a:stretch>
        </p:blipFill>
        <p:spPr bwMode="auto">
          <a:xfrm>
            <a:off x="2305764" y="4835985"/>
            <a:ext cx="3034648" cy="65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ectangle 59"/>
          <p:cNvSpPr/>
          <p:nvPr/>
        </p:nvSpPr>
        <p:spPr>
          <a:xfrm>
            <a:off x="2284469" y="3193416"/>
            <a:ext cx="1578355" cy="242051"/>
          </a:xfrm>
          <a:prstGeom prst="rect">
            <a:avLst/>
          </a:prstGeom>
          <a:noFill/>
          <a:ln/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Hidden Input Fields</a:t>
            </a:r>
            <a:endParaRPr lang="en-US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" name="Picture 60" descr="no-false-positive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3122" y="414306"/>
            <a:ext cx="1140028" cy="1041432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63" name="Rectangle 62"/>
          <p:cNvSpPr/>
          <p:nvPr/>
        </p:nvSpPr>
        <p:spPr>
          <a:xfrm>
            <a:off x="4505654" y="2580141"/>
            <a:ext cx="684665" cy="1596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2522776" y="3566160"/>
            <a:ext cx="2761549" cy="15980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316504" y="4852057"/>
            <a:ext cx="3016072" cy="64288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25367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52439" y="189265"/>
            <a:ext cx="8205876" cy="1287201"/>
          </a:xfrm>
          <a:prstGeom prst="rect">
            <a:avLst/>
          </a:prstGeom>
          <a:noFill/>
        </p:spPr>
        <p:txBody>
          <a:bodyPr anchor="ctr"/>
          <a:lstStyle/>
          <a:p>
            <a:pPr lvl="0" eaLnBrk="0" hangingPunct="0">
              <a:defRPr/>
            </a:pPr>
            <a:r>
              <a:rPr lang="en-US" sz="4400" b="1" dirty="0" smtClean="0">
                <a:solidFill>
                  <a:srgbClr val="F690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Track Attackers Beyond the IP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17280" y="3093578"/>
            <a:ext cx="3975870" cy="2842085"/>
          </a:xfrm>
          <a:prstGeom prst="rect">
            <a:avLst/>
          </a:prstGeom>
          <a:solidFill>
            <a:schemeClr val="tx1"/>
          </a:solidFill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>
            <a:noAutofit/>
          </a:bodyPr>
          <a:lstStyle/>
          <a:p>
            <a:pPr lvl="0" algn="ctr" eaLnBrk="0" hangingPunct="0">
              <a:spcBef>
                <a:spcPts val="600"/>
              </a:spcBef>
              <a:buClr>
                <a:srgbClr val="F6901E"/>
              </a:buClr>
              <a:defRPr/>
            </a:pPr>
            <a:r>
              <a:rPr lang="en-US" sz="2000" b="1" kern="0" dirty="0" smtClean="0">
                <a:solidFill>
                  <a:srgbClr val="F6901E"/>
                </a:solidFill>
                <a:latin typeface="Calibri" pitchFamily="34" charset="0"/>
                <a:cs typeface="Arial" pitchFamily="34" charset="0"/>
              </a:rPr>
              <a:t>Track Software and Script Attacks</a:t>
            </a:r>
          </a:p>
          <a:p>
            <a:pPr lvl="0" algn="ctr" eaLnBrk="0" hangingPunct="0">
              <a:spcBef>
                <a:spcPts val="600"/>
              </a:spcBef>
              <a:buClr>
                <a:srgbClr val="F6901E"/>
              </a:buClr>
              <a:defRPr/>
            </a:pPr>
            <a:r>
              <a:rPr lang="en-US" sz="1600" b="1" kern="0" dirty="0" smtClean="0">
                <a:solidFill>
                  <a:srgbClr val="F6901E"/>
                </a:solidFill>
                <a:latin typeface="Calibri" pitchFamily="34" charset="0"/>
                <a:cs typeface="Arial" pitchFamily="34" charset="0"/>
              </a:rPr>
              <a:t>Fingerprinting</a:t>
            </a:r>
            <a:r>
              <a:rPr lang="en-US" b="1" kern="0" dirty="0" smtClean="0">
                <a:solidFill>
                  <a:srgbClr val="F6901E"/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en-US" b="1" kern="0" dirty="0" smtClean="0">
                <a:solidFill>
                  <a:srgbClr val="F6901E"/>
                </a:solidFill>
                <a:latin typeface="Calibri" pitchFamily="34" charset="0"/>
                <a:cs typeface="Arial" pitchFamily="34" charset="0"/>
              </a:rPr>
            </a:br>
            <a:r>
              <a:rPr lang="en-US" sz="1400" b="1" kern="0" dirty="0" smtClean="0">
                <a:solidFill>
                  <a:srgbClr val="F6901E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400" kern="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HTTP communications.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7362" y="3093578"/>
            <a:ext cx="3956451" cy="2842085"/>
          </a:xfrm>
          <a:prstGeom prst="rect">
            <a:avLst/>
          </a:prstGeom>
          <a:solidFill>
            <a:schemeClr val="tx1"/>
          </a:solidFill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>
            <a:noAutofit/>
          </a:bodyPr>
          <a:lstStyle/>
          <a:p>
            <a:pPr lvl="0" algn="ctr" eaLnBrk="0" hangingPunct="0">
              <a:spcBef>
                <a:spcPts val="600"/>
              </a:spcBef>
              <a:buClr>
                <a:srgbClr val="F6901E"/>
              </a:buClr>
              <a:defRPr/>
            </a:pPr>
            <a:r>
              <a:rPr lang="en-US" sz="2000" b="1" kern="0" dirty="0" smtClean="0">
                <a:solidFill>
                  <a:srgbClr val="F6901E"/>
                </a:solidFill>
                <a:latin typeface="Calibri" pitchFamily="34" charset="0"/>
                <a:cs typeface="Arial" pitchFamily="34" charset="0"/>
              </a:rPr>
              <a:t>Track Browser Attacks</a:t>
            </a:r>
          </a:p>
          <a:p>
            <a:pPr lvl="0" algn="ctr" eaLnBrk="0" hangingPunct="0">
              <a:spcBef>
                <a:spcPts val="600"/>
              </a:spcBef>
              <a:buClr>
                <a:srgbClr val="F6901E"/>
              </a:buClr>
              <a:defRPr/>
            </a:pPr>
            <a:r>
              <a:rPr lang="en-US" sz="1600" b="1" kern="0" dirty="0" smtClean="0">
                <a:solidFill>
                  <a:srgbClr val="F6901E"/>
                </a:solidFill>
                <a:latin typeface="Calibri" pitchFamily="34" charset="0"/>
                <a:cs typeface="Arial" pitchFamily="34" charset="0"/>
              </a:rPr>
              <a:t>Persistent Token</a:t>
            </a:r>
            <a:r>
              <a:rPr lang="en-US" sz="2400" b="1" kern="0" dirty="0" smtClean="0">
                <a:solidFill>
                  <a:srgbClr val="F6901E"/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en-US" sz="2400" b="1" kern="0" dirty="0" smtClean="0">
                <a:solidFill>
                  <a:srgbClr val="F6901E"/>
                </a:solidFill>
                <a:latin typeface="Calibri" pitchFamily="34" charset="0"/>
                <a:cs typeface="Arial" pitchFamily="34" charset="0"/>
              </a:rPr>
            </a:br>
            <a:r>
              <a:rPr lang="en-US" sz="1400" kern="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Capacity to persist in all browsers including various privacy control features.</a:t>
            </a:r>
          </a:p>
        </p:txBody>
      </p:sp>
      <p:pic>
        <p:nvPicPr>
          <p:cNvPr id="34" name="Picture 33" descr="ist2_2122886-trace-of-ci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8551" y="4385327"/>
            <a:ext cx="1342974" cy="123025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5" name="TextBox 14"/>
          <p:cNvSpPr txBox="1"/>
          <p:nvPr/>
        </p:nvSpPr>
        <p:spPr>
          <a:xfrm>
            <a:off x="2365145" y="1716990"/>
            <a:ext cx="4401005" cy="400110"/>
          </a:xfrm>
          <a:prstGeom prst="rect">
            <a:avLst/>
          </a:prstGeom>
          <a:solidFill>
            <a:schemeClr val="tx1"/>
          </a:solidFill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6901E"/>
                </a:solidFill>
                <a:latin typeface="Calibri" pitchFamily="34" charset="0"/>
                <a:cs typeface="Calibri" pitchFamily="34" charset="0"/>
              </a:rPr>
              <a:t>Track IP Address </a:t>
            </a:r>
          </a:p>
        </p:txBody>
      </p:sp>
      <p:pic>
        <p:nvPicPr>
          <p:cNvPr id="16" name="Picture 15" descr="ta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8352" y="4419511"/>
            <a:ext cx="1377572" cy="137227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8" name="Picture 9" descr="C:\Users\Edward\AppData\Local\Microsoft\Windows\Temporary Internet Files\Content.IE5\IAOIPYVV\MCj0441337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5475" y="1449472"/>
            <a:ext cx="824251" cy="82425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2" name="Elbow Connector 21"/>
          <p:cNvCxnSpPr>
            <a:stCxn id="15" idx="2"/>
            <a:endCxn id="11" idx="0"/>
          </p:cNvCxnSpPr>
          <p:nvPr/>
        </p:nvCxnSpPr>
        <p:spPr>
          <a:xfrm rot="16200000" flipH="1">
            <a:off x="5147192" y="1535555"/>
            <a:ext cx="976478" cy="2139567"/>
          </a:xfrm>
          <a:prstGeom prst="bentConnector3">
            <a:avLst>
              <a:gd name="adj1" fmla="val 50000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5" idx="2"/>
            <a:endCxn id="12" idx="0"/>
          </p:cNvCxnSpPr>
          <p:nvPr/>
        </p:nvCxnSpPr>
        <p:spPr>
          <a:xfrm rot="5400000">
            <a:off x="3027379" y="1555309"/>
            <a:ext cx="976478" cy="2100060"/>
          </a:xfrm>
          <a:prstGeom prst="bentConnector3">
            <a:avLst>
              <a:gd name="adj1" fmla="val 50000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79184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mage00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15992" t="10213" r="18713" b="44355"/>
          <a:stretch>
            <a:fillRect/>
          </a:stretch>
        </p:blipFill>
        <p:spPr bwMode="auto">
          <a:xfrm>
            <a:off x="168601" y="2071428"/>
            <a:ext cx="8844897" cy="3138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4" name="Rectangle 3"/>
          <p:cNvSpPr/>
          <p:nvPr/>
        </p:nvSpPr>
        <p:spPr>
          <a:xfrm>
            <a:off x="1591474" y="5397027"/>
            <a:ext cx="1443274" cy="615553"/>
          </a:xfrm>
          <a:prstGeom prst="rect">
            <a:avLst/>
          </a:prstGeom>
          <a:solidFill>
            <a:schemeClr val="tx1"/>
          </a:solidFill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17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Attacker threat level</a:t>
            </a:r>
          </a:p>
        </p:txBody>
      </p:sp>
      <p:sp>
        <p:nvSpPr>
          <p:cNvPr id="5" name="Rectangle 4"/>
          <p:cNvSpPr/>
          <p:nvPr/>
        </p:nvSpPr>
        <p:spPr>
          <a:xfrm>
            <a:off x="452438" y="444996"/>
            <a:ext cx="82407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6901E"/>
              </a:buClr>
            </a:pPr>
            <a:r>
              <a:rPr lang="en-US" sz="4400" b="1" dirty="0" smtClean="0">
                <a:solidFill>
                  <a:srgbClr val="F6901E"/>
                </a:solidFill>
                <a:latin typeface="Calibri" pitchFamily="34" charset="0"/>
                <a:cs typeface="Calibri" pitchFamily="34" charset="0"/>
              </a:rPr>
              <a:t>Smart Profile of Attacker</a:t>
            </a:r>
            <a:endParaRPr lang="en-US" sz="440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2438" y="4019330"/>
            <a:ext cx="1008893" cy="1596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1" idx="3"/>
            <a:endCxn id="4" idx="0"/>
          </p:cNvCxnSpPr>
          <p:nvPr/>
        </p:nvCxnSpPr>
        <p:spPr>
          <a:xfrm>
            <a:off x="1461331" y="4099159"/>
            <a:ext cx="851780" cy="129786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769276" y="5387053"/>
            <a:ext cx="1811328" cy="353943"/>
          </a:xfrm>
          <a:prstGeom prst="rect">
            <a:avLst/>
          </a:prstGeom>
          <a:solidFill>
            <a:schemeClr val="tx1"/>
          </a:solidFill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17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Incident history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97167" y="2409920"/>
            <a:ext cx="1683522" cy="182034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6" idx="3"/>
            <a:endCxn id="15" idx="0"/>
          </p:cNvCxnSpPr>
          <p:nvPr/>
        </p:nvCxnSpPr>
        <p:spPr>
          <a:xfrm>
            <a:off x="3580689" y="3320092"/>
            <a:ext cx="1094251" cy="206696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986397" y="1309469"/>
            <a:ext cx="1890403" cy="615553"/>
          </a:xfrm>
          <a:prstGeom prst="rect">
            <a:avLst/>
          </a:prstGeom>
          <a:solidFill>
            <a:schemeClr val="tx1"/>
          </a:solidFill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17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Every attacker assigned a name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12682" y="2019866"/>
            <a:ext cx="1188355" cy="35754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23" idx="3"/>
            <a:endCxn id="22" idx="1"/>
          </p:cNvCxnSpPr>
          <p:nvPr/>
        </p:nvCxnSpPr>
        <p:spPr>
          <a:xfrm flipV="1">
            <a:off x="1601037" y="1617246"/>
            <a:ext cx="1385360" cy="58139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profi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33216" y="300264"/>
            <a:ext cx="1159934" cy="115547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452437" y="1966924"/>
          <a:ext cx="8240712" cy="2956559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538957"/>
                <a:gridCol w="1140351"/>
                <a:gridCol w="1140351"/>
                <a:gridCol w="1140351"/>
                <a:gridCol w="1140351"/>
                <a:gridCol w="1140351"/>
              </a:tblGrid>
              <a:tr h="370840">
                <a:tc>
                  <a:txBody>
                    <a:bodyPr/>
                    <a:lstStyle/>
                    <a:p>
                      <a:endParaRPr lang="en-US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Mykonos Responses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Human Hacker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Botnet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90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Targeted</a:t>
                      </a:r>
                      <a:r>
                        <a:rPr lang="en-US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</a:p>
                    <a:p>
                      <a:pPr algn="ctr"/>
                      <a:r>
                        <a:rPr lang="en-US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Scan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E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IP</a:t>
                      </a:r>
                      <a:r>
                        <a:rPr lang="en-US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Scan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B2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Scripts </a:t>
                      </a:r>
                    </a:p>
                    <a:p>
                      <a:pPr algn="ct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&amp;</a:t>
                      </a:r>
                      <a:r>
                        <a:rPr lang="en-US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Tools Exploits</a:t>
                      </a:r>
                      <a:endParaRPr lang="en-US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Warn attacker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</a:t>
                      </a:r>
                      <a:endParaRPr lang="en-US" dirty="0" smtClean="0">
                        <a:solidFill>
                          <a:srgbClr val="C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6901E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DF217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A3E4B8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B05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Block user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</a:t>
                      </a:r>
                      <a:endParaRPr lang="en-US" dirty="0" smtClean="0">
                        <a:solidFill>
                          <a:srgbClr val="C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6901E"/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</a:t>
                      </a:r>
                      <a:endParaRPr lang="en-US" dirty="0" smtClean="0">
                        <a:solidFill>
                          <a:srgbClr val="F6901E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D8CE02"/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</a:t>
                      </a:r>
                      <a:endParaRPr lang="en-US" dirty="0" smtClean="0">
                        <a:solidFill>
                          <a:srgbClr val="D8CE0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3B2DD"/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</a:t>
                      </a:r>
                      <a:endParaRPr lang="en-US" dirty="0" smtClean="0">
                        <a:solidFill>
                          <a:srgbClr val="03B2DD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</a:t>
                      </a:r>
                      <a:endParaRPr lang="en-US" dirty="0" smtClean="0">
                        <a:solidFill>
                          <a:srgbClr val="00B05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Force CAPTCHA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</a:t>
                      </a:r>
                      <a:endParaRPr lang="en-US" dirty="0" smtClean="0">
                        <a:solidFill>
                          <a:srgbClr val="C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6901E"/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</a:t>
                      </a:r>
                      <a:endParaRPr lang="en-US" dirty="0" smtClean="0">
                        <a:solidFill>
                          <a:srgbClr val="F6901E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D8CE02"/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</a:t>
                      </a:r>
                      <a:endParaRPr lang="en-US" dirty="0" smtClean="0">
                        <a:solidFill>
                          <a:srgbClr val="D8CE0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3B2DD"/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</a:t>
                      </a:r>
                      <a:endParaRPr lang="en-US" dirty="0" smtClean="0">
                        <a:solidFill>
                          <a:srgbClr val="03B2DD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</a:t>
                      </a:r>
                      <a:endParaRPr lang="en-US" dirty="0" smtClean="0">
                        <a:solidFill>
                          <a:srgbClr val="00B05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smtClean="0">
                          <a:latin typeface="Calibri" pitchFamily="34" charset="0"/>
                          <a:cs typeface="Calibri" pitchFamily="34" charset="0"/>
                        </a:rPr>
                        <a:t>Slow connection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</a:t>
                      </a:r>
                      <a:endParaRPr lang="en-US" dirty="0" smtClean="0">
                        <a:solidFill>
                          <a:srgbClr val="C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6901E"/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</a:t>
                      </a:r>
                      <a:endParaRPr lang="en-US" dirty="0" smtClean="0">
                        <a:solidFill>
                          <a:srgbClr val="F6901E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D8CE02"/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</a:t>
                      </a:r>
                      <a:endParaRPr lang="en-US" dirty="0" smtClean="0">
                        <a:solidFill>
                          <a:srgbClr val="D8CE0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3B2DD"/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</a:t>
                      </a:r>
                      <a:endParaRPr lang="en-US" dirty="0" smtClean="0">
                        <a:solidFill>
                          <a:srgbClr val="03B2DD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</a:t>
                      </a:r>
                      <a:endParaRPr lang="en-US" dirty="0" smtClean="0">
                        <a:solidFill>
                          <a:srgbClr val="00B05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Simulate broken application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</a:t>
                      </a:r>
                      <a:endParaRPr lang="en-US" dirty="0" smtClean="0">
                        <a:solidFill>
                          <a:srgbClr val="C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6901E"/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</a:t>
                      </a:r>
                      <a:endParaRPr lang="en-US" dirty="0" smtClean="0">
                        <a:solidFill>
                          <a:srgbClr val="F6901E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D8CE02"/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</a:t>
                      </a:r>
                      <a:endParaRPr lang="en-US" dirty="0" smtClean="0">
                        <a:solidFill>
                          <a:srgbClr val="D8CE0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3B2DD"/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</a:t>
                      </a:r>
                      <a:endParaRPr lang="en-US" dirty="0" smtClean="0">
                        <a:solidFill>
                          <a:srgbClr val="03B2DD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</a:t>
                      </a:r>
                      <a:endParaRPr lang="en-US" dirty="0" smtClean="0">
                        <a:solidFill>
                          <a:srgbClr val="00B05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Force log-out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</a:t>
                      </a:r>
                      <a:endParaRPr lang="en-US" dirty="0" smtClean="0">
                        <a:solidFill>
                          <a:srgbClr val="C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6901E"/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</a:t>
                      </a:r>
                      <a:endParaRPr lang="en-US" dirty="0" smtClean="0">
                        <a:solidFill>
                          <a:srgbClr val="F6901E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DF217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A3E4B8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</a:t>
                      </a:r>
                      <a:endParaRPr lang="en-US" dirty="0" smtClean="0">
                        <a:solidFill>
                          <a:srgbClr val="00B05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 txBox="1">
            <a:spLocks/>
          </p:cNvSpPr>
          <p:nvPr/>
        </p:nvSpPr>
        <p:spPr>
          <a:xfrm>
            <a:off x="452438" y="195071"/>
            <a:ext cx="8240711" cy="1287201"/>
          </a:xfrm>
          <a:prstGeom prst="rect">
            <a:avLst/>
          </a:prstGeom>
          <a:noFill/>
        </p:spPr>
        <p:txBody>
          <a:bodyPr anchor="ctr" anchorCtr="0"/>
          <a:lstStyle/>
          <a:p>
            <a:pPr eaLnBrk="0" hangingPunct="0">
              <a:defRPr/>
            </a:pPr>
            <a:r>
              <a:rPr lang="en-US" sz="4400" b="1" dirty="0" smtClean="0">
                <a:solidFill>
                  <a:srgbClr val="F690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Respond and Deceive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28" name="Picture 27" descr="respo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4788" y="403125"/>
            <a:ext cx="868362" cy="86502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2497138" y="4908369"/>
            <a:ext cx="61960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All responses are available for any type of threat. Highlighted responses are most appropriate for each type of threat.</a:t>
            </a:r>
          </a:p>
        </p:txBody>
      </p:sp>
    </p:spTree>
    <p:extLst>
      <p:ext uri="{BB962C8B-B14F-4D97-AF65-F5344CB8AC3E}">
        <p14:creationId xmlns:p14="http://schemas.microsoft.com/office/powerpoint/2010/main" val="1924223581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Mykonos-v2b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70C0"/>
      </a:accent1>
      <a:accent2>
        <a:srgbClr val="C00000"/>
      </a:accent2>
      <a:accent3>
        <a:srgbClr val="FFFFFF"/>
      </a:accent3>
      <a:accent4>
        <a:srgbClr val="000000"/>
      </a:accent4>
      <a:accent5>
        <a:srgbClr val="DAEDEF"/>
      </a:accent5>
      <a:accent6>
        <a:srgbClr val="C00000"/>
      </a:accent6>
      <a:hlink>
        <a:srgbClr val="009999"/>
      </a:hlink>
      <a:folHlink>
        <a:srgbClr val="99CC00"/>
      </a:folHlink>
    </a:clrScheme>
    <a:fontScheme name="BlueTie_Templat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Ti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Ti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Ti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Ti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Ti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Ti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Ti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Ti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Ti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Ti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Ti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Ti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BlueTie_2007</Template>
  <TotalTime>29094</TotalTime>
  <Words>478</Words>
  <Application>Microsoft Macintosh PowerPoint</Application>
  <PresentationFormat>On-screen Show (4:3)</PresentationFormat>
  <Paragraphs>143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1_Mykonos-v2b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Study &amp; Customers</vt:lpstr>
      <vt:lpstr>PowerPoint Presentation</vt:lpstr>
    </vt:vector>
  </TitlesOfParts>
  <Company>Sony Electronics,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Bret</dc:creator>
  <cp:lastModifiedBy>David Koretz</cp:lastModifiedBy>
  <cp:revision>1960</cp:revision>
  <cp:lastPrinted>2011-03-24T23:01:59Z</cp:lastPrinted>
  <dcterms:created xsi:type="dcterms:W3CDTF">2007-11-29T16:52:42Z</dcterms:created>
  <dcterms:modified xsi:type="dcterms:W3CDTF">2012-09-06T12:12:07Z</dcterms:modified>
</cp:coreProperties>
</file>