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2">
  <p:sldMasterIdLst>
    <p:sldMasterId id="2147483656" r:id="rId1"/>
  </p:sldMasterIdLst>
  <p:notesMasterIdLst>
    <p:notesMasterId r:id="rId99"/>
  </p:notesMasterIdLst>
  <p:handoutMasterIdLst>
    <p:handoutMasterId r:id="rId100"/>
  </p:handoutMasterIdLst>
  <p:sldIdLst>
    <p:sldId id="653" r:id="rId2"/>
    <p:sldId id="697" r:id="rId3"/>
    <p:sldId id="699" r:id="rId4"/>
    <p:sldId id="852" r:id="rId5"/>
    <p:sldId id="732" r:id="rId6"/>
    <p:sldId id="857" r:id="rId7"/>
    <p:sldId id="858" r:id="rId8"/>
    <p:sldId id="700" r:id="rId9"/>
    <p:sldId id="859" r:id="rId10"/>
    <p:sldId id="860" r:id="rId11"/>
    <p:sldId id="861" r:id="rId12"/>
    <p:sldId id="862" r:id="rId13"/>
    <p:sldId id="702" r:id="rId14"/>
    <p:sldId id="757" r:id="rId15"/>
    <p:sldId id="805" r:id="rId16"/>
    <p:sldId id="872" r:id="rId17"/>
    <p:sldId id="873" r:id="rId18"/>
    <p:sldId id="703" r:id="rId19"/>
    <p:sldId id="704" r:id="rId20"/>
    <p:sldId id="807" r:id="rId21"/>
    <p:sldId id="745" r:id="rId22"/>
    <p:sldId id="808" r:id="rId23"/>
    <p:sldId id="809" r:id="rId24"/>
    <p:sldId id="806" r:id="rId25"/>
    <p:sldId id="705" r:id="rId26"/>
    <p:sldId id="864" r:id="rId27"/>
    <p:sldId id="865" r:id="rId28"/>
    <p:sldId id="867" r:id="rId29"/>
    <p:sldId id="866" r:id="rId30"/>
    <p:sldId id="739" r:id="rId31"/>
    <p:sldId id="863" r:id="rId32"/>
    <p:sldId id="800" r:id="rId33"/>
    <p:sldId id="871" r:id="rId34"/>
    <p:sldId id="801" r:id="rId35"/>
    <p:sldId id="825" r:id="rId36"/>
    <p:sldId id="826" r:id="rId37"/>
    <p:sldId id="827" r:id="rId38"/>
    <p:sldId id="828" r:id="rId39"/>
    <p:sldId id="802" r:id="rId40"/>
    <p:sldId id="718" r:id="rId41"/>
    <p:sldId id="721" r:id="rId42"/>
    <p:sldId id="720" r:id="rId43"/>
    <p:sldId id="840" r:id="rId44"/>
    <p:sldId id="842" r:id="rId45"/>
    <p:sldId id="841" r:id="rId46"/>
    <p:sldId id="843" r:id="rId47"/>
    <p:sldId id="844" r:id="rId48"/>
    <p:sldId id="845" r:id="rId49"/>
    <p:sldId id="846" r:id="rId50"/>
    <p:sldId id="855" r:id="rId51"/>
    <p:sldId id="856" r:id="rId52"/>
    <p:sldId id="829" r:id="rId53"/>
    <p:sldId id="835" r:id="rId54"/>
    <p:sldId id="831" r:id="rId55"/>
    <p:sldId id="832" r:id="rId56"/>
    <p:sldId id="833" r:id="rId57"/>
    <p:sldId id="834" r:id="rId58"/>
    <p:sldId id="847" r:id="rId59"/>
    <p:sldId id="882" r:id="rId60"/>
    <p:sldId id="848" r:id="rId61"/>
    <p:sldId id="838" r:id="rId62"/>
    <p:sldId id="836" r:id="rId63"/>
    <p:sldId id="837" r:id="rId64"/>
    <p:sldId id="849" r:id="rId65"/>
    <p:sldId id="839" r:id="rId66"/>
    <p:sldId id="851" r:id="rId67"/>
    <p:sldId id="850" r:id="rId68"/>
    <p:sldId id="814" r:id="rId69"/>
    <p:sldId id="815" r:id="rId70"/>
    <p:sldId id="816" r:id="rId71"/>
    <p:sldId id="824" r:id="rId72"/>
    <p:sldId id="818" r:id="rId73"/>
    <p:sldId id="819" r:id="rId74"/>
    <p:sldId id="820" r:id="rId75"/>
    <p:sldId id="821" r:id="rId76"/>
    <p:sldId id="822" r:id="rId77"/>
    <p:sldId id="823" r:id="rId78"/>
    <p:sldId id="853" r:id="rId79"/>
    <p:sldId id="854" r:id="rId80"/>
    <p:sldId id="786" r:id="rId81"/>
    <p:sldId id="803" r:id="rId82"/>
    <p:sldId id="804" r:id="rId83"/>
    <p:sldId id="790" r:id="rId84"/>
    <p:sldId id="791" r:id="rId85"/>
    <p:sldId id="792" r:id="rId86"/>
    <p:sldId id="793" r:id="rId87"/>
    <p:sldId id="794" r:id="rId88"/>
    <p:sldId id="795" r:id="rId89"/>
    <p:sldId id="796" r:id="rId90"/>
    <p:sldId id="747" r:id="rId91"/>
    <p:sldId id="776" r:id="rId92"/>
    <p:sldId id="779" r:id="rId93"/>
    <p:sldId id="777" r:id="rId94"/>
    <p:sldId id="778" r:id="rId95"/>
    <p:sldId id="868" r:id="rId96"/>
    <p:sldId id="869" r:id="rId97"/>
    <p:sldId id="709" r:id="rId98"/>
  </p:sldIdLst>
  <p:sldSz cx="9144000" cy="6858000" type="letter"/>
  <p:notesSz cx="7010400" cy="92964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337"/>
    <a:srgbClr val="A9C53E"/>
    <a:srgbClr val="9AA3AF"/>
    <a:srgbClr val="000000"/>
    <a:srgbClr val="004167"/>
    <a:srgbClr val="C8D4F4"/>
    <a:srgbClr val="99CCFF"/>
    <a:srgbClr val="C1D72F"/>
    <a:srgbClr val="FF7C8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3" autoAdjust="0"/>
    <p:restoredTop sz="88809" autoAdjust="0"/>
  </p:normalViewPr>
  <p:slideViewPr>
    <p:cSldViewPr snapToGrid="0">
      <p:cViewPr>
        <p:scale>
          <a:sx n="100" d="100"/>
          <a:sy n="100" d="100"/>
        </p:scale>
        <p:origin x="-864" y="-72"/>
      </p:cViewPr>
      <p:guideLst>
        <p:guide orient="horz" pos="3696"/>
        <p:guide pos="1721"/>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0"/>
    </p:cViewPr>
  </p:sorterViewPr>
  <p:notesViewPr>
    <p:cSldViewPr snapToGrid="0">
      <p:cViewPr varScale="1">
        <p:scale>
          <a:sx n="70" d="100"/>
          <a:sy n="70" d="100"/>
        </p:scale>
        <p:origin x="-385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handoutMaster" Target="handoutMasters/handoutMaster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130086365520099"/>
          <c:y val="0.0130151843817787"/>
        </c:manualLayout>
      </c:layout>
      <c:overlay val="0"/>
      <c:txPr>
        <a:bodyPr/>
        <a:lstStyle/>
        <a:p>
          <a:pPr>
            <a:defRPr sz="1800"/>
          </a:pPr>
          <a:endParaRPr lang="en-US"/>
        </a:p>
      </c:txPr>
    </c:title>
    <c:autoTitleDeleted val="0"/>
    <c:plotArea>
      <c:layout/>
      <c:barChart>
        <c:barDir val="col"/>
        <c:grouping val="clustered"/>
        <c:varyColors val="0"/>
        <c:ser>
          <c:idx val="0"/>
          <c:order val="0"/>
          <c:tx>
            <c:strRef>
              <c:f>Sheet1!$B$1</c:f>
              <c:strCache>
                <c:ptCount val="1"/>
                <c:pt idx="0">
                  <c:v>Frequency of Enterprise 2.0 Applications</c:v>
                </c:pt>
              </c:strCache>
            </c:strRef>
          </c:tx>
          <c:invertIfNegative val="0"/>
          <c:dLbls>
            <c:txPr>
              <a:bodyPr/>
              <a:lstStyle/>
              <a:p>
                <a:pPr>
                  <a:defRPr sz="1600"/>
                </a:pPr>
                <a:endParaRPr lang="en-US"/>
              </a:p>
            </c:txPr>
            <c:showLegendKey val="0"/>
            <c:showVal val="1"/>
            <c:showCatName val="0"/>
            <c:showSerName val="0"/>
            <c:showPercent val="0"/>
            <c:showBubbleSize val="0"/>
            <c:showLeaderLines val="0"/>
          </c:dLbls>
          <c:cat>
            <c:strRef>
              <c:f>Sheet1!$A$2:$A$9</c:f>
              <c:strCache>
                <c:ptCount val="8"/>
                <c:pt idx="0">
                  <c:v>Facebook</c:v>
                </c:pt>
                <c:pt idx="1">
                  <c:v>Twitter</c:v>
                </c:pt>
                <c:pt idx="2">
                  <c:v>Sharepoint</c:v>
                </c:pt>
                <c:pt idx="3">
                  <c:v>Myspace</c:v>
                </c:pt>
                <c:pt idx="4">
                  <c:v>LinkedIn</c:v>
                </c:pt>
                <c:pt idx="5">
                  <c:v>Facebook Mail</c:v>
                </c:pt>
                <c:pt idx="6">
                  <c:v>WebEx</c:v>
                </c:pt>
                <c:pt idx="7">
                  <c:v>Adobe Connect</c:v>
                </c:pt>
              </c:strCache>
            </c:strRef>
          </c:cat>
          <c:val>
            <c:numRef>
              <c:f>Sheet1!$B$2:$B$9</c:f>
              <c:numCache>
                <c:formatCode>0%</c:formatCode>
                <c:ptCount val="8"/>
                <c:pt idx="0">
                  <c:v>0.96</c:v>
                </c:pt>
                <c:pt idx="1">
                  <c:v>0.93</c:v>
                </c:pt>
                <c:pt idx="2">
                  <c:v>0.92</c:v>
                </c:pt>
                <c:pt idx="3">
                  <c:v>0.79</c:v>
                </c:pt>
                <c:pt idx="4">
                  <c:v>0.85</c:v>
                </c:pt>
                <c:pt idx="5">
                  <c:v>0.79</c:v>
                </c:pt>
                <c:pt idx="6">
                  <c:v>0.47</c:v>
                </c:pt>
                <c:pt idx="7">
                  <c:v>0.12</c:v>
                </c:pt>
              </c:numCache>
            </c:numRef>
          </c:val>
        </c:ser>
        <c:dLbls>
          <c:showLegendKey val="0"/>
          <c:showVal val="0"/>
          <c:showCatName val="0"/>
          <c:showSerName val="0"/>
          <c:showPercent val="0"/>
          <c:showBubbleSize val="0"/>
        </c:dLbls>
        <c:gapWidth val="150"/>
        <c:axId val="568384504"/>
        <c:axId val="568385528"/>
      </c:barChart>
      <c:catAx>
        <c:axId val="568384504"/>
        <c:scaling>
          <c:orientation val="minMax"/>
        </c:scaling>
        <c:delete val="0"/>
        <c:axPos val="b"/>
        <c:majorTickMark val="out"/>
        <c:minorTickMark val="none"/>
        <c:tickLblPos val="nextTo"/>
        <c:txPr>
          <a:bodyPr/>
          <a:lstStyle/>
          <a:p>
            <a:pPr>
              <a:defRPr sz="1600"/>
            </a:pPr>
            <a:endParaRPr lang="en-US"/>
          </a:p>
        </c:txPr>
        <c:crossAx val="568385528"/>
        <c:crosses val="autoZero"/>
        <c:auto val="1"/>
        <c:lblAlgn val="ctr"/>
        <c:lblOffset val="100"/>
        <c:noMultiLvlLbl val="0"/>
      </c:catAx>
      <c:valAx>
        <c:axId val="568385528"/>
        <c:scaling>
          <c:orientation val="minMax"/>
          <c:max val="1.0"/>
        </c:scaling>
        <c:delete val="0"/>
        <c:axPos val="l"/>
        <c:majorGridlines/>
        <c:numFmt formatCode="0%" sourceLinked="1"/>
        <c:majorTickMark val="out"/>
        <c:minorTickMark val="none"/>
        <c:tickLblPos val="nextTo"/>
        <c:txPr>
          <a:bodyPr/>
          <a:lstStyle/>
          <a:p>
            <a:pPr>
              <a:defRPr sz="1400"/>
            </a:pPr>
            <a:endParaRPr lang="en-US"/>
          </a:p>
        </c:txPr>
        <c:crossAx val="568384504"/>
        <c:crosses val="autoZero"/>
        <c:crossBetween val="between"/>
      </c:valAx>
    </c:plotArea>
    <c:plotVisOnly val="1"/>
    <c:dispBlanksAs val="gap"/>
    <c:showDLblsOverMax val="0"/>
  </c:chart>
  <c:spPr>
    <a:solidFill>
      <a:schemeClr val="bg2">
        <a:lumMod val="40000"/>
        <a:lumOff val="60000"/>
      </a:schemeClr>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xPr>
        <a:bodyPr/>
        <a:lstStyle/>
        <a:p>
          <a:pPr>
            <a:defRPr sz="1800"/>
          </a:pPr>
          <a:endParaRPr lang="en-US"/>
        </a:p>
      </c:txPr>
    </c:title>
    <c:autoTitleDeleted val="0"/>
    <c:plotArea>
      <c:layout/>
      <c:barChart>
        <c:barDir val="col"/>
        <c:grouping val="clustered"/>
        <c:varyColors val="0"/>
        <c:ser>
          <c:idx val="0"/>
          <c:order val="0"/>
          <c:tx>
            <c:strRef>
              <c:f>Sheet1!$B$1</c:f>
              <c:strCache>
                <c:ptCount val="1"/>
                <c:pt idx="0">
                  <c:v>Top 5 Applications That Can Hop Ports</c:v>
                </c:pt>
              </c:strCache>
            </c:strRef>
          </c:tx>
          <c:invertIfNegative val="0"/>
          <c:cat>
            <c:strRef>
              <c:f>Sheet1!$A$2:$A$6</c:f>
              <c:strCache>
                <c:ptCount val="5"/>
                <c:pt idx="0">
                  <c:v>Sharepoint</c:v>
                </c:pt>
                <c:pt idx="1">
                  <c:v>iTunes</c:v>
                </c:pt>
                <c:pt idx="2">
                  <c:v>MS RPC</c:v>
                </c:pt>
                <c:pt idx="3">
                  <c:v>Skype</c:v>
                </c:pt>
                <c:pt idx="4">
                  <c:v>BitTorrent</c:v>
                </c:pt>
              </c:strCache>
            </c:strRef>
          </c:cat>
          <c:val>
            <c:numRef>
              <c:f>Sheet1!$B$2:$B$6</c:f>
              <c:numCache>
                <c:formatCode>0%</c:formatCode>
                <c:ptCount val="5"/>
                <c:pt idx="0">
                  <c:v>0.92</c:v>
                </c:pt>
                <c:pt idx="1">
                  <c:v>0.78</c:v>
                </c:pt>
                <c:pt idx="2">
                  <c:v>0.78</c:v>
                </c:pt>
                <c:pt idx="3">
                  <c:v>0.67</c:v>
                </c:pt>
                <c:pt idx="4">
                  <c:v>0.65</c:v>
                </c:pt>
              </c:numCache>
            </c:numRef>
          </c:val>
        </c:ser>
        <c:dLbls>
          <c:showLegendKey val="0"/>
          <c:showVal val="0"/>
          <c:showCatName val="0"/>
          <c:showSerName val="0"/>
          <c:showPercent val="0"/>
          <c:showBubbleSize val="0"/>
        </c:dLbls>
        <c:gapWidth val="150"/>
        <c:axId val="568444232"/>
        <c:axId val="568447208"/>
      </c:barChart>
      <c:catAx>
        <c:axId val="568444232"/>
        <c:scaling>
          <c:orientation val="minMax"/>
        </c:scaling>
        <c:delete val="0"/>
        <c:axPos val="b"/>
        <c:majorTickMark val="out"/>
        <c:minorTickMark val="none"/>
        <c:tickLblPos val="nextTo"/>
        <c:txPr>
          <a:bodyPr/>
          <a:lstStyle/>
          <a:p>
            <a:pPr>
              <a:defRPr sz="1400"/>
            </a:pPr>
            <a:endParaRPr lang="en-US"/>
          </a:p>
        </c:txPr>
        <c:crossAx val="568447208"/>
        <c:crosses val="autoZero"/>
        <c:auto val="1"/>
        <c:lblAlgn val="ctr"/>
        <c:lblOffset val="100"/>
        <c:noMultiLvlLbl val="0"/>
      </c:catAx>
      <c:valAx>
        <c:axId val="568447208"/>
        <c:scaling>
          <c:orientation val="minMax"/>
        </c:scaling>
        <c:delete val="0"/>
        <c:axPos val="l"/>
        <c:majorGridlines/>
        <c:numFmt formatCode="0%" sourceLinked="1"/>
        <c:majorTickMark val="out"/>
        <c:minorTickMark val="none"/>
        <c:tickLblPos val="nextTo"/>
        <c:crossAx val="568444232"/>
        <c:crosses val="autoZero"/>
        <c:crossBetween val="between"/>
      </c:valAx>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61" tIns="46580" rIns="93161" bIns="46580" numCol="1" anchor="t" anchorCtr="0" compatLnSpc="1">
            <a:prstTxWarp prst="textNoShape">
              <a:avLst/>
            </a:prstTxWarp>
          </a:bodyPr>
          <a:lstStyle>
            <a:lvl1pPr algn="r" defTabSz="931863" eaLnBrk="0" hangingPunct="0">
              <a:lnSpc>
                <a:spcPct val="100000"/>
              </a:lnSpc>
              <a:spcBef>
                <a:spcPct val="0"/>
              </a:spcBef>
              <a:spcAft>
                <a:spcPct val="0"/>
              </a:spcAft>
              <a:buClrTx/>
              <a:buSzTx/>
              <a:buFontTx/>
              <a:buNone/>
              <a:defRPr sz="1200">
                <a:latin typeface="Times New Roman" pitchFamily="18" charset="0"/>
              </a:defRPr>
            </a:lvl1pPr>
          </a:lstStyle>
          <a:p>
            <a:pPr>
              <a:defRPr/>
            </a:pPr>
            <a:fld id="{E7018564-2C56-49B6-8BB1-1A5F6EBB741F}" type="datetime1">
              <a:rPr lang="en-US"/>
              <a:pPr>
                <a:defRPr/>
              </a:pPr>
              <a:t>5.4.2011</a:t>
            </a:fld>
            <a:endParaRPr lang="en-US"/>
          </a:p>
        </p:txBody>
      </p:sp>
      <p:sp>
        <p:nvSpPr>
          <p:cNvPr id="1434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61" tIns="46580" rIns="93161" bIns="46580" numCol="1" anchor="b" anchorCtr="0" compatLnSpc="1">
            <a:prstTxWarp prst="textNoShape">
              <a:avLst/>
            </a:prstTxWarp>
          </a:bodyPr>
          <a:lstStyle>
            <a:lvl1pPr algn="r" defTabSz="931863" eaLnBrk="0" hangingPunct="0">
              <a:lnSpc>
                <a:spcPct val="100000"/>
              </a:lnSpc>
              <a:spcBef>
                <a:spcPct val="0"/>
              </a:spcBef>
              <a:spcAft>
                <a:spcPct val="0"/>
              </a:spcAft>
              <a:buClrTx/>
              <a:buSzTx/>
              <a:buFontTx/>
              <a:buNone/>
              <a:defRPr sz="1200">
                <a:latin typeface="Times New Roman" pitchFamily="18" charset="0"/>
              </a:defRPr>
            </a:lvl1pPr>
          </a:lstStyle>
          <a:p>
            <a:pPr>
              <a:defRPr/>
            </a:pPr>
            <a:fld id="{271A1A0C-82FC-42E6-9247-33F0A0AEBE68}" type="slidenum">
              <a:rPr lang="en-US"/>
              <a:pPr>
                <a:defRPr/>
              </a:pPr>
              <a:t>‹#›</a:t>
            </a:fld>
            <a:endParaRPr lang="en-US"/>
          </a:p>
        </p:txBody>
      </p:sp>
    </p:spTree>
    <p:extLst>
      <p:ext uri="{BB962C8B-B14F-4D97-AF65-F5344CB8AC3E}">
        <p14:creationId xmlns:p14="http://schemas.microsoft.com/office/powerpoint/2010/main" val="653784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4"/>
          <p:cNvSpPr>
            <a:spLocks noGrp="1" noRot="1" noChangeAspect="1" noChangeArrowheads="1"/>
          </p:cNvSpPr>
          <p:nvPr>
            <p:ph type="sldImg" idx="2"/>
          </p:nvPr>
        </p:nvSpPr>
        <p:spPr bwMode="auto">
          <a:xfrm>
            <a:off x="1670050" y="382588"/>
            <a:ext cx="3619500" cy="2714625"/>
          </a:xfrm>
          <a:prstGeom prst="rect">
            <a:avLst/>
          </a:prstGeom>
          <a:noFill/>
          <a:ln w="9525">
            <a:solidFill>
              <a:srgbClr val="000000"/>
            </a:solidFill>
            <a:miter lim="800000"/>
            <a:headEnd/>
            <a:tailEnd/>
          </a:ln>
        </p:spPr>
      </p:sp>
      <p:sp>
        <p:nvSpPr>
          <p:cNvPr id="2063" name="Rectangle 15"/>
          <p:cNvSpPr>
            <a:spLocks noGrp="1" noChangeArrowheads="1"/>
          </p:cNvSpPr>
          <p:nvPr>
            <p:ph type="body" sz="quarter" idx="3"/>
          </p:nvPr>
        </p:nvSpPr>
        <p:spPr bwMode="auto">
          <a:xfrm>
            <a:off x="206375" y="3263900"/>
            <a:ext cx="6575425" cy="5483225"/>
          </a:xfrm>
          <a:prstGeom prst="rect">
            <a:avLst/>
          </a:prstGeom>
          <a:noFill/>
          <a:ln w="9525">
            <a:noFill/>
            <a:miter lim="800000"/>
            <a:headEnd/>
            <a:tailEnd/>
          </a:ln>
        </p:spPr>
        <p:txBody>
          <a:bodyPr vert="horz" wrap="square" lIns="93161" tIns="46580" rIns="93161" bIns="465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64" name="Rectangle 16"/>
          <p:cNvSpPr>
            <a:spLocks noGrp="1" noChangeArrowheads="1"/>
          </p:cNvSpPr>
          <p:nvPr>
            <p:ph type="ftr" sz="quarter" idx="4"/>
          </p:nvPr>
        </p:nvSpPr>
        <p:spPr bwMode="auto">
          <a:xfrm>
            <a:off x="0" y="8831263"/>
            <a:ext cx="4308475" cy="465137"/>
          </a:xfrm>
          <a:prstGeom prst="rect">
            <a:avLst/>
          </a:prstGeom>
          <a:noFill/>
          <a:ln w="9525">
            <a:noFill/>
            <a:miter lim="800000"/>
            <a:headEnd/>
            <a:tailEnd/>
          </a:ln>
        </p:spPr>
        <p:txBody>
          <a:bodyPr vert="horz" wrap="square" lIns="93161" tIns="46580" rIns="93161" bIns="46580" numCol="1" anchor="b" anchorCtr="0" compatLnSpc="1">
            <a:prstTxWarp prst="textNoShape">
              <a:avLst/>
            </a:prstTxWarp>
          </a:bodyPr>
          <a:lstStyle>
            <a:lvl1pPr algn="l" defTabSz="931863" eaLnBrk="0" hangingPunct="0">
              <a:lnSpc>
                <a:spcPct val="100000"/>
              </a:lnSpc>
              <a:spcBef>
                <a:spcPct val="0"/>
              </a:spcBef>
              <a:spcAft>
                <a:spcPct val="0"/>
              </a:spcAft>
              <a:buClrTx/>
              <a:buSzTx/>
              <a:buFontTx/>
              <a:buNone/>
              <a:defRPr sz="1000">
                <a:latin typeface="Arial" charset="0"/>
              </a:defRPr>
            </a:lvl1pPr>
          </a:lstStyle>
          <a:p>
            <a:pPr>
              <a:defRPr/>
            </a:pPr>
            <a:endParaRPr lang="en-US"/>
          </a:p>
        </p:txBody>
      </p:sp>
      <p:sp>
        <p:nvSpPr>
          <p:cNvPr id="2065" name="Rectangle 17"/>
          <p:cNvSpPr>
            <a:spLocks noGrp="1" noChangeArrowheads="1"/>
          </p:cNvSpPr>
          <p:nvPr>
            <p:ph type="sldNum" sz="quarter" idx="5"/>
          </p:nvPr>
        </p:nvSpPr>
        <p:spPr bwMode="auto">
          <a:xfrm>
            <a:off x="4924425" y="8831263"/>
            <a:ext cx="2085975" cy="465137"/>
          </a:xfrm>
          <a:prstGeom prst="rect">
            <a:avLst/>
          </a:prstGeom>
          <a:noFill/>
          <a:ln w="9525">
            <a:noFill/>
            <a:miter lim="800000"/>
            <a:headEnd/>
            <a:tailEnd/>
          </a:ln>
        </p:spPr>
        <p:txBody>
          <a:bodyPr vert="horz" wrap="square" lIns="93161" tIns="46580" rIns="93161" bIns="46580" numCol="1" anchor="b" anchorCtr="0" compatLnSpc="1">
            <a:prstTxWarp prst="textNoShape">
              <a:avLst/>
            </a:prstTxWarp>
          </a:bodyPr>
          <a:lstStyle>
            <a:lvl1pPr algn="r" defTabSz="931863" eaLnBrk="0" hangingPunct="0">
              <a:lnSpc>
                <a:spcPct val="100000"/>
              </a:lnSpc>
              <a:spcBef>
                <a:spcPct val="0"/>
              </a:spcBef>
              <a:spcAft>
                <a:spcPct val="0"/>
              </a:spcAft>
              <a:buClrTx/>
              <a:buSzTx/>
              <a:buFontTx/>
              <a:buNone/>
              <a:defRPr sz="1000">
                <a:latin typeface="Arial" charset="0"/>
              </a:defRPr>
            </a:lvl1pPr>
          </a:lstStyle>
          <a:p>
            <a:pPr>
              <a:defRPr/>
            </a:pPr>
            <a:fld id="{CC83C6EA-74D2-4D6D-80ED-9489EB22C571}" type="slidenum">
              <a:rPr lang="en-US"/>
              <a:pPr>
                <a:defRPr/>
              </a:pPr>
              <a:t>‹#›</a:t>
            </a:fld>
            <a:endParaRPr lang="en-US"/>
          </a:p>
        </p:txBody>
      </p:sp>
      <p:sp>
        <p:nvSpPr>
          <p:cNvPr id="2066" name="Line 18"/>
          <p:cNvSpPr>
            <a:spLocks noChangeShapeType="1"/>
          </p:cNvSpPr>
          <p:nvPr/>
        </p:nvSpPr>
        <p:spPr bwMode="auto">
          <a:xfrm>
            <a:off x="220663" y="3167063"/>
            <a:ext cx="6575425" cy="0"/>
          </a:xfrm>
          <a:prstGeom prst="line">
            <a:avLst/>
          </a:prstGeom>
          <a:noFill/>
          <a:ln w="9525">
            <a:solidFill>
              <a:schemeClr val="tx1"/>
            </a:solidFill>
            <a:round/>
            <a:headEnd/>
            <a:tailEnd/>
          </a:ln>
          <a:effectLst/>
        </p:spPr>
        <p:txBody>
          <a:bodyP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defRPr/>
            </a:pPr>
            <a:endParaRPr lang="en-US"/>
          </a:p>
        </p:txBody>
      </p:sp>
    </p:spTree>
    <p:extLst>
      <p:ext uri="{BB962C8B-B14F-4D97-AF65-F5344CB8AC3E}">
        <p14:creationId xmlns:p14="http://schemas.microsoft.com/office/powerpoint/2010/main" val="860777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 complexity increases</a:t>
            </a:r>
          </a:p>
          <a:p>
            <a:pPr lvl="1"/>
            <a:r>
              <a:rPr lang="en-US" dirty="0" smtClean="0"/>
              <a:t>Transparent in-line for the IPS</a:t>
            </a:r>
          </a:p>
          <a:p>
            <a:pPr lvl="1"/>
            <a:r>
              <a:rPr lang="en-US" dirty="0" smtClean="0"/>
              <a:t>Explicit or implicit for the Proxy, AV, ..</a:t>
            </a:r>
          </a:p>
          <a:p>
            <a:r>
              <a:rPr lang="en-US" dirty="0" smtClean="0"/>
              <a:t>Management complexity</a:t>
            </a:r>
          </a:p>
          <a:p>
            <a:pPr lvl="1"/>
            <a:r>
              <a:rPr lang="en-US" dirty="0" smtClean="0"/>
              <a:t>Get to learn many management interfaces</a:t>
            </a:r>
          </a:p>
          <a:p>
            <a:pPr lvl="1"/>
            <a:r>
              <a:rPr lang="en-US" dirty="0" smtClean="0"/>
              <a:t>With an undermanned team</a:t>
            </a:r>
          </a:p>
          <a:p>
            <a:pPr lvl="1"/>
            <a:r>
              <a:rPr lang="en-US" dirty="0" smtClean="0"/>
              <a:t>Often only good enough policies deployed</a:t>
            </a:r>
          </a:p>
          <a:p>
            <a:r>
              <a:rPr lang="en-US" dirty="0" smtClean="0"/>
              <a:t>Visibility gone</a:t>
            </a:r>
          </a:p>
          <a:p>
            <a:pPr lvl="1"/>
            <a:r>
              <a:rPr lang="en-US" dirty="0" smtClean="0"/>
              <a:t>Too many products with different log types</a:t>
            </a:r>
          </a:p>
          <a:p>
            <a:pPr lvl="1"/>
            <a:r>
              <a:rPr lang="en-US" dirty="0" smtClean="0"/>
              <a:t>NO aggregate view</a:t>
            </a:r>
          </a:p>
          <a:p>
            <a:pPr lvl="2"/>
            <a:r>
              <a:rPr lang="en-US" sz="1800" dirty="0" smtClean="0"/>
              <a:t>Unless one more solution is implemented, a SIEM</a:t>
            </a:r>
          </a:p>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13</a:t>
            </a:fld>
            <a:endParaRPr lang="en-US"/>
          </a:p>
        </p:txBody>
      </p:sp>
    </p:spTree>
    <p:extLst>
      <p:ext uri="{BB962C8B-B14F-4D97-AF65-F5344CB8AC3E}">
        <p14:creationId xmlns:p14="http://schemas.microsoft.com/office/powerpoint/2010/main" val="261284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-Path of least resistance is taken</a:t>
            </a:r>
          </a:p>
          <a:p>
            <a:pPr lvl="1"/>
            <a:r>
              <a:rPr lang="en-US" dirty="0" smtClean="0"/>
              <a:t>Build a solution with legacy security components</a:t>
            </a:r>
          </a:p>
          <a:p>
            <a:pPr lvl="1"/>
            <a:r>
              <a:rPr lang="en-US" dirty="0" smtClean="0"/>
              <a:t>No real integration</a:t>
            </a:r>
          </a:p>
          <a:p>
            <a:pPr lvl="2"/>
            <a:r>
              <a:rPr lang="en-US" sz="1800" dirty="0" smtClean="0"/>
              <a:t>Shared backplane</a:t>
            </a:r>
          </a:p>
          <a:p>
            <a:pPr lvl="2"/>
            <a:r>
              <a:rPr lang="en-US" sz="1800" dirty="0" smtClean="0"/>
              <a:t>Often even ‘blades’ with isolated functionality</a:t>
            </a:r>
          </a:p>
          <a:p>
            <a:pPr lvl="1"/>
            <a:r>
              <a:rPr lang="en-US" dirty="0" smtClean="0"/>
              <a:t>Foundation still is the legacy firewall</a:t>
            </a:r>
          </a:p>
          <a:p>
            <a:pPr lvl="2"/>
            <a:r>
              <a:rPr lang="en-US" sz="1800" dirty="0" smtClean="0"/>
              <a:t>Requiring helpers...</a:t>
            </a:r>
          </a:p>
          <a:p>
            <a:r>
              <a:rPr lang="en-US" dirty="0" smtClean="0"/>
              <a:t>Performance degradation, sometimes to 90% +</a:t>
            </a:r>
          </a:p>
          <a:p>
            <a:pPr lvl="1"/>
            <a:r>
              <a:rPr lang="en-US" dirty="0" smtClean="0"/>
              <a:t>with ‘enhanced’ security turned on</a:t>
            </a:r>
          </a:p>
          <a:p>
            <a:endParaRPr lang="en-US" dirty="0" smtClean="0"/>
          </a:p>
          <a:p>
            <a:r>
              <a:rPr lang="en-US" dirty="0" err="1" smtClean="0"/>
              <a:t>hidas</a:t>
            </a:r>
            <a:r>
              <a:rPr lang="en-US" dirty="0" smtClean="0"/>
              <a:t>, </a:t>
            </a:r>
            <a:r>
              <a:rPr lang="en-US" dirty="0" err="1" smtClean="0"/>
              <a:t>pakko</a:t>
            </a:r>
            <a:r>
              <a:rPr lang="en-US" dirty="0" smtClean="0"/>
              <a:t> olla </a:t>
            </a:r>
            <a:r>
              <a:rPr lang="en-US" dirty="0" err="1" smtClean="0"/>
              <a:t>parempi</a:t>
            </a:r>
            <a:r>
              <a:rPr lang="en-US" dirty="0" smtClean="0"/>
              <a:t> tapa</a:t>
            </a:r>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14</a:t>
            </a:fld>
            <a:endParaRPr lang="en-US"/>
          </a:p>
        </p:txBody>
      </p:sp>
    </p:spTree>
    <p:extLst>
      <p:ext uri="{BB962C8B-B14F-4D97-AF65-F5344CB8AC3E}">
        <p14:creationId xmlns:p14="http://schemas.microsoft.com/office/powerpoint/2010/main" val="236953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670050" y="382588"/>
            <a:ext cx="3621088" cy="2714625"/>
          </a:xfrm>
          <a:noFill/>
          <a:ln>
            <a:solidFill>
              <a:srgbClr val="000000"/>
            </a:solidFill>
            <a:miter lim="800000"/>
            <a:headEnd/>
            <a:tailEnd/>
          </a:ln>
        </p:spPr>
      </p:sp>
      <p:sp>
        <p:nvSpPr>
          <p:cNvPr id="38915" name="Notes Placeholder 2"/>
          <p:cNvSpPr>
            <a:spLocks noGrp="1"/>
          </p:cNvSpPr>
          <p:nvPr>
            <p:ph type="body" idx="1"/>
          </p:nvPr>
        </p:nvSpPr>
        <p:spPr bwMode="auto">
          <a:xfrm>
            <a:off x="206093" y="3263424"/>
            <a:ext cx="6575496" cy="5484230"/>
          </a:xfrm>
          <a:noFill/>
        </p:spPr>
        <p:txBody>
          <a:bodyPr wrap="square" lIns="93156" tIns="46577" rIns="93156" bIns="46577" numCol="1" anchor="t" anchorCtr="0" compatLnSpc="1">
            <a:prstTxWarp prst="textNoShape">
              <a:avLst/>
            </a:prstTxWarp>
          </a:bodyPr>
          <a:lstStyle/>
          <a:p>
            <a:pPr defTabSz="931774"/>
            <a:endParaRPr lang="en-US" dirty="0" smtClean="0"/>
          </a:p>
        </p:txBody>
      </p:sp>
      <p:sp>
        <p:nvSpPr>
          <p:cNvPr id="38916" name="Slide Number Placeholder 3"/>
          <p:cNvSpPr txBox="1">
            <a:spLocks noGrp="1"/>
          </p:cNvSpPr>
          <p:nvPr/>
        </p:nvSpPr>
        <p:spPr bwMode="auto">
          <a:xfrm>
            <a:off x="4925132" y="8831580"/>
            <a:ext cx="2085269" cy="464820"/>
          </a:xfrm>
          <a:prstGeom prst="rect">
            <a:avLst/>
          </a:prstGeom>
          <a:noFill/>
          <a:ln w="9525">
            <a:noFill/>
            <a:miter lim="800000"/>
            <a:headEnd/>
            <a:tailEnd/>
          </a:ln>
        </p:spPr>
        <p:txBody>
          <a:bodyPr lIns="93156" tIns="46577" rIns="93156" bIns="46577" anchor="b"/>
          <a:lstStyle/>
          <a:p>
            <a:pPr algn="r" defTabSz="931774"/>
            <a:fld id="{A5B74956-34E8-4DCD-88B8-BA1575996645}" type="slidenum">
              <a:rPr lang="en-US" sz="1000">
                <a:ea typeface="ＭＳ Ｐゴシック"/>
                <a:cs typeface="ＭＳ Ｐゴシック"/>
              </a:rPr>
              <a:pPr algn="r" defTabSz="931774"/>
              <a:t>16</a:t>
            </a:fld>
            <a:endParaRPr lang="en-US" sz="1000" dirty="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18</a:t>
            </a:fld>
            <a:endParaRPr lang="en-US"/>
          </a:p>
        </p:txBody>
      </p:sp>
    </p:spTree>
    <p:extLst>
      <p:ext uri="{BB962C8B-B14F-4D97-AF65-F5344CB8AC3E}">
        <p14:creationId xmlns:p14="http://schemas.microsoft.com/office/powerpoint/2010/main" val="185227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19</a:t>
            </a:fld>
            <a:endParaRPr lang="en-US"/>
          </a:p>
        </p:txBody>
      </p:sp>
    </p:spTree>
    <p:extLst>
      <p:ext uri="{BB962C8B-B14F-4D97-AF65-F5344CB8AC3E}">
        <p14:creationId xmlns:p14="http://schemas.microsoft.com/office/powerpoint/2010/main" val="3347695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867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2059">
              <a:spcBef>
                <a:spcPts val="421"/>
              </a:spcBef>
            </a:pPr>
            <a:r>
              <a:rPr lang="en-US" dirty="0">
                <a:solidFill>
                  <a:srgbClr val="000000"/>
                </a:solidFill>
                <a:ea typeface="Arial" charset="0"/>
                <a:cs typeface="Arial" charset="0"/>
                <a:sym typeface="Arial" charset="0"/>
              </a:rPr>
              <a:t>App-ID is smart = it automatically uses what ever mechanisms required to ID the traffic</a:t>
            </a:r>
          </a:p>
          <a:p>
            <a:pPr marL="42059">
              <a:spcBef>
                <a:spcPts val="421"/>
              </a:spcBef>
            </a:pPr>
            <a:r>
              <a:rPr lang="en-US" dirty="0">
                <a:solidFill>
                  <a:srgbClr val="000000"/>
                </a:solidFill>
                <a:ea typeface="Arial" charset="0"/>
                <a:cs typeface="Arial" charset="0"/>
                <a:sym typeface="Arial" charset="0"/>
              </a:rPr>
              <a:t>App-ID is always on = no need to set policies on what to look for (outside of any-any-allow)</a:t>
            </a:r>
          </a:p>
          <a:p>
            <a:pPr marL="42059">
              <a:spcBef>
                <a:spcPts val="421"/>
              </a:spcBef>
            </a:pPr>
            <a:r>
              <a:rPr lang="en-US" dirty="0">
                <a:solidFill>
                  <a:srgbClr val="000000"/>
                </a:solidFill>
                <a:ea typeface="Arial" charset="0"/>
                <a:cs typeface="Arial" charset="0"/>
                <a:sym typeface="Arial" charset="0"/>
              </a:rPr>
              <a:t>App-ID sees all traffic across all ports = no need to configure which port to look at for each application</a:t>
            </a:r>
          </a:p>
          <a:p>
            <a:pPr marL="42059">
              <a:spcBef>
                <a:spcPts val="421"/>
              </a:spcBef>
            </a:pPr>
            <a:r>
              <a:rPr lang="en-US" dirty="0">
                <a:solidFill>
                  <a:srgbClr val="000000"/>
                </a:solidFill>
                <a:ea typeface="Arial" charset="0"/>
                <a:cs typeface="Arial" charset="0"/>
                <a:sym typeface="Arial" charset="0"/>
              </a:rPr>
              <a:t>App-ID is scalable = can add, new ID mechanisms to address changes in application </a:t>
            </a:r>
            <a:r>
              <a:rPr lang="en-US" dirty="0" smtClean="0">
                <a:solidFill>
                  <a:srgbClr val="000000"/>
                </a:solidFill>
                <a:ea typeface="Arial" charset="0"/>
                <a:cs typeface="Arial" charset="0"/>
                <a:sym typeface="Arial" charset="0"/>
              </a:rPr>
              <a:t>landscape</a:t>
            </a:r>
          </a:p>
          <a:p>
            <a:pPr marL="42059">
              <a:spcBef>
                <a:spcPts val="421"/>
              </a:spcBef>
            </a:pPr>
            <a:endParaRPr lang="en-US" dirty="0" smtClean="0">
              <a:solidFill>
                <a:srgbClr val="000000"/>
              </a:solidFill>
              <a:ea typeface="Arial" charset="0"/>
              <a:cs typeface="Arial" charset="0"/>
              <a:sym typeface="Arial" charset="0"/>
            </a:endParaRPr>
          </a:p>
          <a:p>
            <a:pPr marL="42059">
              <a:spcBef>
                <a:spcPts val="421"/>
              </a:spcBef>
            </a:pPr>
            <a:r>
              <a:rPr lang="en-US" dirty="0" err="1" smtClean="0">
                <a:solidFill>
                  <a:srgbClr val="000000"/>
                </a:solidFill>
                <a:ea typeface="Arial" charset="0"/>
                <a:cs typeface="Arial" charset="0"/>
                <a:sym typeface="Arial" charset="0"/>
              </a:rPr>
              <a:t>aina</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päällä</a:t>
            </a:r>
            <a:r>
              <a:rPr lang="en-US" dirty="0" smtClean="0">
                <a:solidFill>
                  <a:srgbClr val="000000"/>
                </a:solidFill>
                <a:ea typeface="Arial" charset="0"/>
                <a:cs typeface="Arial" charset="0"/>
                <a:sym typeface="Arial" charset="0"/>
              </a:rPr>
              <a:t>,</a:t>
            </a:r>
          </a:p>
          <a:p>
            <a:pPr marL="42059">
              <a:spcBef>
                <a:spcPts val="421"/>
              </a:spcBef>
            </a:pPr>
            <a:r>
              <a:rPr lang="en-US" dirty="0" err="1" smtClean="0">
                <a:solidFill>
                  <a:srgbClr val="000000"/>
                </a:solidFill>
                <a:ea typeface="Arial" charset="0"/>
                <a:cs typeface="Arial" charset="0"/>
                <a:sym typeface="Arial" charset="0"/>
              </a:rPr>
              <a:t>vähä</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sama</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ku</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statefull</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muuri</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mut</a:t>
            </a:r>
            <a:r>
              <a:rPr lang="en-US" dirty="0" smtClean="0">
                <a:solidFill>
                  <a:srgbClr val="000000"/>
                </a:solidFill>
                <a:ea typeface="Arial" charset="0"/>
                <a:cs typeface="Arial" charset="0"/>
                <a:sym typeface="Arial" charset="0"/>
              </a:rPr>
              <a:t> me </a:t>
            </a:r>
            <a:r>
              <a:rPr lang="en-US" dirty="0" err="1" smtClean="0">
                <a:solidFill>
                  <a:srgbClr val="000000"/>
                </a:solidFill>
                <a:ea typeface="Arial" charset="0"/>
                <a:cs typeface="Arial" charset="0"/>
                <a:sym typeface="Arial" charset="0"/>
              </a:rPr>
              <a:t>tehään</a:t>
            </a:r>
            <a:r>
              <a:rPr lang="en-US" dirty="0" smtClean="0">
                <a:solidFill>
                  <a:srgbClr val="000000"/>
                </a:solidFill>
                <a:ea typeface="Arial" charset="0"/>
                <a:cs typeface="Arial" charset="0"/>
                <a:sym typeface="Arial" charset="0"/>
              </a:rPr>
              <a:t> apps.</a:t>
            </a:r>
          </a:p>
          <a:p>
            <a:pPr marL="42059">
              <a:spcBef>
                <a:spcPts val="421"/>
              </a:spcBef>
            </a:pPr>
            <a:r>
              <a:rPr lang="en-US" dirty="0" err="1" smtClean="0">
                <a:solidFill>
                  <a:srgbClr val="000000"/>
                </a:solidFill>
                <a:ea typeface="Arial" charset="0"/>
                <a:cs typeface="Arial" charset="0"/>
                <a:sym typeface="Arial" charset="0"/>
              </a:rPr>
              <a:t>ei</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pelkkä</a:t>
            </a:r>
            <a:r>
              <a:rPr lang="en-US" dirty="0" smtClean="0">
                <a:solidFill>
                  <a:srgbClr val="000000"/>
                </a:solidFill>
                <a:ea typeface="Arial" charset="0"/>
                <a:cs typeface="Arial" charset="0"/>
                <a:sym typeface="Arial" charset="0"/>
              </a:rPr>
              <a:t> signature, </a:t>
            </a:r>
            <a:r>
              <a:rPr lang="en-US" dirty="0" err="1" smtClean="0">
                <a:solidFill>
                  <a:srgbClr val="000000"/>
                </a:solidFill>
                <a:ea typeface="Arial" charset="0"/>
                <a:cs typeface="Arial" charset="0"/>
                <a:sym typeface="Arial" charset="0"/>
              </a:rPr>
              <a:t>heuristiikkaa</a:t>
            </a:r>
            <a:r>
              <a:rPr lang="en-US" dirty="0" smtClean="0">
                <a:solidFill>
                  <a:srgbClr val="000000"/>
                </a:solidFill>
                <a:ea typeface="Arial" charset="0"/>
                <a:cs typeface="Arial" charset="0"/>
                <a:sym typeface="Arial" charset="0"/>
              </a:rPr>
              <a:t>, </a:t>
            </a:r>
            <a:r>
              <a:rPr lang="en-US" dirty="0" err="1" smtClean="0">
                <a:solidFill>
                  <a:srgbClr val="000000"/>
                </a:solidFill>
                <a:ea typeface="Arial" charset="0"/>
                <a:cs typeface="Arial" charset="0"/>
                <a:sym typeface="Arial" charset="0"/>
              </a:rPr>
              <a:t>skype</a:t>
            </a:r>
            <a:r>
              <a:rPr lang="en-US" dirty="0" smtClean="0">
                <a:solidFill>
                  <a:srgbClr val="000000"/>
                </a:solidFill>
                <a:ea typeface="Arial" charset="0"/>
                <a:cs typeface="Arial" charset="0"/>
                <a:sym typeface="Arial" charset="0"/>
              </a:rPr>
              <a:t>, torrent,</a:t>
            </a:r>
          </a:p>
          <a:p>
            <a:pPr marL="42059">
              <a:spcBef>
                <a:spcPts val="421"/>
              </a:spcBef>
            </a:pPr>
            <a:r>
              <a:rPr lang="en-US" dirty="0" smtClean="0">
                <a:solidFill>
                  <a:srgbClr val="000000"/>
                </a:solidFill>
                <a:ea typeface="Arial" charset="0"/>
                <a:cs typeface="Arial" charset="0"/>
                <a:sym typeface="Arial" charset="0"/>
              </a:rPr>
              <a:t>all ports, all the </a:t>
            </a:r>
            <a:r>
              <a:rPr lang="en-US" dirty="0" err="1" smtClean="0">
                <a:solidFill>
                  <a:srgbClr val="000000"/>
                </a:solidFill>
                <a:ea typeface="Arial" charset="0"/>
                <a:cs typeface="Arial" charset="0"/>
                <a:sym typeface="Arial" charset="0"/>
              </a:rPr>
              <a:t>trafic</a:t>
            </a:r>
            <a:r>
              <a:rPr lang="en-US" dirty="0" smtClean="0">
                <a:solidFill>
                  <a:srgbClr val="000000"/>
                </a:solidFill>
                <a:ea typeface="Arial" charset="0"/>
                <a:cs typeface="Arial" charset="0"/>
                <a:sym typeface="Arial" charset="0"/>
              </a:rPr>
              <a:t>, all the time</a:t>
            </a:r>
            <a:endParaRPr lang="en-US" dirty="0">
              <a:solidFill>
                <a:srgbClr val="000000"/>
              </a:solidFill>
              <a:ea typeface="Arial" charset="0"/>
              <a:cs typeface="Arial" charset="0"/>
              <a:sym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61" tIns="46580" rIns="93161" bIns="46580" anchor="b"/>
          <a:lstStyle/>
          <a:p>
            <a:pPr algn="r" defTabSz="931863">
              <a:lnSpc>
                <a:spcPct val="100000"/>
              </a:lnSpc>
              <a:spcBef>
                <a:spcPct val="0"/>
              </a:spcBef>
              <a:spcAft>
                <a:spcPct val="0"/>
              </a:spcAft>
              <a:buClrTx/>
              <a:buSzTx/>
              <a:buFontTx/>
              <a:buNone/>
            </a:pPr>
            <a:fld id="{6A4B0F8A-93A9-40E1-8645-BD3CA5942B55}" type="slidenum">
              <a:rPr lang="en-US" sz="1000"/>
              <a:pPr algn="r" defTabSz="931863">
                <a:lnSpc>
                  <a:spcPct val="100000"/>
                </a:lnSpc>
                <a:spcBef>
                  <a:spcPct val="0"/>
                </a:spcBef>
                <a:spcAft>
                  <a:spcPct val="0"/>
                </a:spcAft>
                <a:buClrTx/>
                <a:buSzTx/>
                <a:buFontTx/>
                <a:buNone/>
              </a:pPr>
              <a:t>22</a:t>
            </a:fld>
            <a:endParaRPr lang="en-US" sz="1000"/>
          </a:p>
        </p:txBody>
      </p:sp>
      <p:sp>
        <p:nvSpPr>
          <p:cNvPr id="62467"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82E34FEC-5434-48CB-94C9-313BA2327DFD}" type="slidenum">
              <a:rPr lang="en-US" sz="1000"/>
              <a:pPr algn="r" defTabSz="931863">
                <a:lnSpc>
                  <a:spcPct val="100000"/>
                </a:lnSpc>
                <a:spcBef>
                  <a:spcPct val="0"/>
                </a:spcBef>
                <a:spcAft>
                  <a:spcPct val="0"/>
                </a:spcAft>
                <a:buClrTx/>
                <a:buSzTx/>
                <a:buFontTx/>
                <a:buNone/>
              </a:pPr>
              <a:t>22</a:t>
            </a:fld>
            <a:endParaRPr lang="en-US" sz="1000"/>
          </a:p>
        </p:txBody>
      </p:sp>
      <p:sp>
        <p:nvSpPr>
          <p:cNvPr id="62468" name="AutoShape 2"/>
          <p:cNvSpPr>
            <a:spLocks noGrp="1" noRot="1" noChangeAspect="1" noChangeArrowheads="1" noTextEdit="1"/>
          </p:cNvSpPr>
          <p:nvPr>
            <p:ph type="sldImg"/>
          </p:nvPr>
        </p:nvSpPr>
        <p:spPr>
          <a:xfrm>
            <a:off x="1671638" y="382588"/>
            <a:ext cx="3619500" cy="2714625"/>
          </a:xfrm>
          <a:ln/>
        </p:spPr>
      </p:sp>
      <p:sp>
        <p:nvSpPr>
          <p:cNvPr id="62469" name="Rectangle 3"/>
          <p:cNvSpPr>
            <a:spLocks noGrp="1" noChangeArrowheads="1"/>
          </p:cNvSpPr>
          <p:nvPr>
            <p:ph type="body" idx="1"/>
          </p:nvPr>
        </p:nvSpPr>
        <p:spPr>
          <a:noFill/>
          <a:ln/>
        </p:spPr>
        <p:txBody>
          <a:bodyPr lIns="93147" tIns="46573" rIns="93147" bIns="46573"/>
          <a:lstStyle/>
          <a:p>
            <a:pPr eaLnBrk="1" hangingPunct="1">
              <a:lnSpc>
                <a:spcPct val="90000"/>
              </a:lnSpc>
            </a:pPr>
            <a:r>
              <a:rPr lang="en-US" sz="1300" dirty="0" smtClean="0">
                <a:latin typeface="Arial" pitchFamily="34" charset="0"/>
                <a:ea typeface="ＭＳ Ｐゴシック" pitchFamily="34" charset="-128"/>
              </a:rPr>
              <a:t>Unobtrusive deployment:  Unlike traditional firewalls that require re-authentication, the Palo Alto Networks agent works seamlessly</a:t>
            </a:r>
          </a:p>
          <a:p>
            <a:pPr lvl="1" eaLnBrk="1" hangingPunct="1">
              <a:lnSpc>
                <a:spcPct val="90000"/>
              </a:lnSpc>
            </a:pPr>
            <a:r>
              <a:rPr lang="en-US" sz="1100" dirty="0" smtClean="0">
                <a:latin typeface="Arial" pitchFamily="34" charset="0"/>
                <a:ea typeface="ＭＳ Ｐゴシック" pitchFamily="34" charset="-128"/>
              </a:rPr>
              <a:t>No change to the Active Directory (AD) server or the user PCs</a:t>
            </a:r>
          </a:p>
          <a:p>
            <a:pPr lvl="1" eaLnBrk="1" hangingPunct="1">
              <a:lnSpc>
                <a:spcPct val="90000"/>
              </a:lnSpc>
            </a:pPr>
            <a:r>
              <a:rPr lang="en-US" sz="1100" dirty="0" smtClean="0">
                <a:latin typeface="Arial" pitchFamily="34" charset="0"/>
                <a:ea typeface="ＭＳ Ｐゴシック" pitchFamily="34" charset="-128"/>
              </a:rPr>
              <a:t>The user identification agent is deployed on a windows workstation or on the AD server</a:t>
            </a:r>
          </a:p>
          <a:p>
            <a:pPr lvl="1" eaLnBrk="1" hangingPunct="1">
              <a:lnSpc>
                <a:spcPct val="90000"/>
              </a:lnSpc>
            </a:pPr>
            <a:r>
              <a:rPr lang="en-US" sz="1100" dirty="0" smtClean="0">
                <a:latin typeface="Arial" pitchFamily="34" charset="0"/>
                <a:ea typeface="ＭＳ Ｐゴシック" pitchFamily="34" charset="-128"/>
              </a:rPr>
              <a:t>Multiple agents can be deployed; one agent can communicate with multiple devices</a:t>
            </a:r>
          </a:p>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61" tIns="46580" rIns="93161" bIns="46580" anchor="b"/>
          <a:lstStyle/>
          <a:p>
            <a:pPr algn="r" defTabSz="931863">
              <a:lnSpc>
                <a:spcPct val="100000"/>
              </a:lnSpc>
              <a:spcBef>
                <a:spcPct val="0"/>
              </a:spcBef>
              <a:spcAft>
                <a:spcPct val="0"/>
              </a:spcAft>
              <a:buClrTx/>
              <a:buSzTx/>
              <a:buFontTx/>
              <a:buNone/>
            </a:pPr>
            <a:fld id="{FCDD5E00-A32B-4B6A-9691-059C15A60A16}" type="slidenum">
              <a:rPr lang="en-US" sz="1000"/>
              <a:pPr algn="r" defTabSz="931863">
                <a:lnSpc>
                  <a:spcPct val="100000"/>
                </a:lnSpc>
                <a:spcBef>
                  <a:spcPct val="0"/>
                </a:spcBef>
                <a:spcAft>
                  <a:spcPct val="0"/>
                </a:spcAft>
                <a:buClrTx/>
                <a:buSzTx/>
                <a:buFontTx/>
                <a:buNone/>
              </a:pPr>
              <a:t>23</a:t>
            </a:fld>
            <a:endParaRPr lang="en-US" sz="1000"/>
          </a:p>
        </p:txBody>
      </p:sp>
      <p:sp>
        <p:nvSpPr>
          <p:cNvPr id="63491"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6BF324AB-3E0D-4248-8B6F-E2FEDE9595BD}" type="slidenum">
              <a:rPr lang="en-US" sz="1000"/>
              <a:pPr algn="r" defTabSz="931863">
                <a:lnSpc>
                  <a:spcPct val="100000"/>
                </a:lnSpc>
                <a:spcBef>
                  <a:spcPct val="0"/>
                </a:spcBef>
                <a:spcAft>
                  <a:spcPct val="0"/>
                </a:spcAft>
                <a:buClrTx/>
                <a:buSzTx/>
                <a:buFontTx/>
                <a:buNone/>
              </a:pPr>
              <a:t>23</a:t>
            </a:fld>
            <a:endParaRPr lang="en-US" sz="1000"/>
          </a:p>
        </p:txBody>
      </p:sp>
      <p:sp>
        <p:nvSpPr>
          <p:cNvPr id="63492"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80D10934-CEB0-40D6-80D7-6D89673920DF}" type="slidenum">
              <a:rPr lang="en-US" sz="1000"/>
              <a:pPr algn="r" defTabSz="931863">
                <a:lnSpc>
                  <a:spcPct val="100000"/>
                </a:lnSpc>
                <a:spcBef>
                  <a:spcPct val="0"/>
                </a:spcBef>
                <a:spcAft>
                  <a:spcPct val="0"/>
                </a:spcAft>
                <a:buClrTx/>
                <a:buSzTx/>
                <a:buFontTx/>
                <a:buNone/>
              </a:pPr>
              <a:t>23</a:t>
            </a:fld>
            <a:endParaRPr lang="en-US" sz="1000"/>
          </a:p>
        </p:txBody>
      </p:sp>
      <p:sp>
        <p:nvSpPr>
          <p:cNvPr id="63493" name="AutoShape 2"/>
          <p:cNvSpPr>
            <a:spLocks noGrp="1" noRot="1" noChangeAspect="1" noChangeArrowheads="1" noTextEdit="1"/>
          </p:cNvSpPr>
          <p:nvPr>
            <p:ph type="sldImg"/>
          </p:nvPr>
        </p:nvSpPr>
        <p:spPr>
          <a:xfrm>
            <a:off x="1673225" y="382588"/>
            <a:ext cx="3619500" cy="2714625"/>
          </a:xfrm>
          <a:ln/>
        </p:spPr>
      </p:sp>
      <p:sp>
        <p:nvSpPr>
          <p:cNvPr id="63494" name="Rectangle 3"/>
          <p:cNvSpPr>
            <a:spLocks noGrp="1" noChangeArrowheads="1"/>
          </p:cNvSpPr>
          <p:nvPr>
            <p:ph type="body" idx="1"/>
          </p:nvPr>
        </p:nvSpPr>
        <p:spPr>
          <a:noFill/>
          <a:ln/>
        </p:spPr>
        <p:txBody>
          <a:bodyPr lIns="93147" tIns="46573" rIns="93147" bIns="46573"/>
          <a:lstStyle/>
          <a:p>
            <a:pPr eaLnBrk="1" hangingPunct="1"/>
            <a:endParaRPr lang="nl-NL"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1600">
                <a:solidFill>
                  <a:schemeClr val="tx1"/>
                </a:solidFill>
                <a:latin typeface="Arial" charset="0"/>
                <a:ea typeface="ＭＳ Ｐゴシック" charset="0"/>
                <a:cs typeface="ＭＳ Ｐゴシック" charset="0"/>
              </a:defRPr>
            </a:lvl1pPr>
            <a:lvl2pPr marL="742950" indent="-285750" defTabSz="931863" eaLnBrk="0" hangingPunct="0">
              <a:defRPr sz="1600">
                <a:solidFill>
                  <a:schemeClr val="tx1"/>
                </a:solidFill>
                <a:latin typeface="Arial" charset="0"/>
                <a:ea typeface="ＭＳ Ｐゴシック" charset="0"/>
              </a:defRPr>
            </a:lvl2pPr>
            <a:lvl3pPr marL="1143000" indent="-228600" defTabSz="931863" eaLnBrk="0" hangingPunct="0">
              <a:defRPr sz="1600">
                <a:solidFill>
                  <a:schemeClr val="tx1"/>
                </a:solidFill>
                <a:latin typeface="Arial" charset="0"/>
                <a:ea typeface="ＭＳ Ｐゴシック" charset="0"/>
              </a:defRPr>
            </a:lvl3pPr>
            <a:lvl4pPr marL="1600200" indent="-228600" defTabSz="931863" eaLnBrk="0" hangingPunct="0">
              <a:defRPr sz="1600">
                <a:solidFill>
                  <a:schemeClr val="tx1"/>
                </a:solidFill>
                <a:latin typeface="Arial" charset="0"/>
                <a:ea typeface="ＭＳ Ｐゴシック" charset="0"/>
              </a:defRPr>
            </a:lvl4pPr>
            <a:lvl5pPr marL="2057400" indent="-228600" defTabSz="931863" eaLnBrk="0" hangingPunct="0">
              <a:defRPr sz="16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16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16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16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1600">
                <a:solidFill>
                  <a:schemeClr val="tx1"/>
                </a:solidFill>
                <a:latin typeface="Arial" charset="0"/>
                <a:ea typeface="ＭＳ Ｐゴシック" charset="0"/>
              </a:defRPr>
            </a:lvl9pPr>
          </a:lstStyle>
          <a:p>
            <a:fld id="{A672B772-EE49-CA49-B0CB-887F96661FAC}" type="slidenum">
              <a:rPr lang="en-US" sz="1000"/>
              <a:pPr/>
              <a:t>24</a:t>
            </a:fld>
            <a:endParaRPr lang="en-US"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26</a:t>
            </a:fld>
            <a:endParaRPr lang="en-US"/>
          </a:p>
        </p:txBody>
      </p:sp>
    </p:spTree>
    <p:extLst>
      <p:ext uri="{BB962C8B-B14F-4D97-AF65-F5344CB8AC3E}">
        <p14:creationId xmlns:p14="http://schemas.microsoft.com/office/powerpoint/2010/main" val="129204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p:spPr>
        <p:txBody>
          <a:bodyPr/>
          <a:lstStyle/>
          <a:p>
            <a:endParaRPr lang="en-US" smtClean="0"/>
          </a:p>
        </p:txBody>
      </p:sp>
      <p:sp>
        <p:nvSpPr>
          <p:cNvPr id="13315" name="Slide Number Placeholder 3"/>
          <p:cNvSpPr>
            <a:spLocks noGrp="1"/>
          </p:cNvSpPr>
          <p:nvPr>
            <p:ph type="sldNum" sz="quarter" idx="5"/>
          </p:nvPr>
        </p:nvSpPr>
        <p:spPr>
          <a:noFill/>
        </p:spPr>
        <p:txBody>
          <a:bodyPr/>
          <a:lstStyle/>
          <a:p>
            <a:fld id="{D8C76370-51D6-4CFE-97F6-666AFEFD1D92}"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27</a:t>
            </a:fld>
            <a:endParaRPr lang="en-US"/>
          </a:p>
        </p:txBody>
      </p:sp>
    </p:spTree>
    <p:extLst>
      <p:ext uri="{BB962C8B-B14F-4D97-AF65-F5344CB8AC3E}">
        <p14:creationId xmlns:p14="http://schemas.microsoft.com/office/powerpoint/2010/main" val="1326401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30</a:t>
            </a:fld>
            <a:endParaRPr lang="en-US"/>
          </a:p>
        </p:txBody>
      </p:sp>
    </p:spTree>
    <p:extLst>
      <p:ext uri="{BB962C8B-B14F-4D97-AF65-F5344CB8AC3E}">
        <p14:creationId xmlns:p14="http://schemas.microsoft.com/office/powerpoint/2010/main" val="3948766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Perimeter:</a:t>
            </a:r>
          </a:p>
          <a:p>
            <a:pPr marL="169863" indent="-169863">
              <a:buFont typeface="Arial"/>
              <a:buChar char="•"/>
            </a:pPr>
            <a:r>
              <a:rPr lang="en-US" sz="1200" dirty="0" smtClean="0">
                <a:solidFill>
                  <a:schemeClr val="accent1"/>
                </a:solidFill>
              </a:rPr>
              <a:t>Application visibility and control</a:t>
            </a:r>
          </a:p>
          <a:p>
            <a:pPr marL="169863" indent="-169863">
              <a:buFont typeface="Arial"/>
              <a:buChar char="•"/>
            </a:pPr>
            <a:r>
              <a:rPr lang="en-US" sz="1200" dirty="0" smtClean="0">
                <a:solidFill>
                  <a:schemeClr val="accent1"/>
                </a:solidFill>
              </a:rPr>
              <a:t>Threat prevention for allowed application traffic</a:t>
            </a:r>
          </a:p>
          <a:p>
            <a:pPr marL="169863" indent="-169863">
              <a:buFont typeface="Arial"/>
              <a:buChar char="•"/>
            </a:pPr>
            <a:r>
              <a:rPr lang="en-US" sz="1200" dirty="0" smtClean="0">
                <a:solidFill>
                  <a:schemeClr val="accent1"/>
                </a:solidFill>
              </a:rPr>
              <a:t>Unified policy based on applications, users, and content</a:t>
            </a:r>
          </a:p>
          <a:p>
            <a:endParaRPr lang="en-US" dirty="0" smtClean="0"/>
          </a:p>
          <a:p>
            <a:r>
              <a:rPr lang="en-US" dirty="0" smtClean="0"/>
              <a:t>Datacenter</a:t>
            </a:r>
          </a:p>
          <a:p>
            <a:pPr marL="169863" indent="-169863">
              <a:buFont typeface="Arial"/>
              <a:buChar char="•"/>
            </a:pPr>
            <a:r>
              <a:rPr lang="en-US" sz="1200" dirty="0" smtClean="0">
                <a:solidFill>
                  <a:schemeClr val="accent1"/>
                </a:solidFill>
              </a:rPr>
              <a:t>High-performance firewalling and threat prevention; simple deployment</a:t>
            </a:r>
          </a:p>
          <a:p>
            <a:pPr marL="169863" indent="-169863">
              <a:buFont typeface="Arial"/>
              <a:buChar char="•"/>
            </a:pPr>
            <a:r>
              <a:rPr lang="en-US" sz="1200" dirty="0" smtClean="0">
                <a:solidFill>
                  <a:schemeClr val="accent1"/>
                </a:solidFill>
              </a:rPr>
              <a:t>Segmentation by application and user</a:t>
            </a:r>
          </a:p>
          <a:p>
            <a:pPr marL="169863" indent="-169863">
              <a:buFont typeface="Arial"/>
              <a:buChar char="•"/>
            </a:pPr>
            <a:r>
              <a:rPr lang="en-US" sz="1200" dirty="0" smtClean="0">
                <a:solidFill>
                  <a:schemeClr val="accent1"/>
                </a:solidFill>
              </a:rPr>
              <a:t>Identification/control of rogue applications</a:t>
            </a:r>
          </a:p>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32</a:t>
            </a:fld>
            <a:endParaRPr lang="en-US"/>
          </a:p>
        </p:txBody>
      </p:sp>
    </p:spTree>
    <p:extLst>
      <p:ext uri="{BB962C8B-B14F-4D97-AF65-F5344CB8AC3E}">
        <p14:creationId xmlns:p14="http://schemas.microsoft.com/office/powerpoint/2010/main" val="3757962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7"/>
          <p:cNvSpPr>
            <a:spLocks noGrp="1" noChangeArrowheads="1"/>
          </p:cNvSpPr>
          <p:nvPr>
            <p:ph type="sldNum" sz="quarter" idx="5"/>
          </p:nvPr>
        </p:nvSpPr>
        <p:spPr>
          <a:noFill/>
        </p:spPr>
        <p:txBody>
          <a:bodyPr/>
          <a:lstStyle/>
          <a:p>
            <a:fld id="{C7371713-E42D-4C37-8FA0-BE7FEEAE80C1}" type="slidenum">
              <a:rPr lang="en-US" smtClean="0">
                <a:ea typeface="ＭＳ Ｐゴシック" charset="-128"/>
              </a:rPr>
              <a:pPr/>
              <a:t>34</a:t>
            </a:fld>
            <a:endParaRPr lang="en-US" smtClean="0">
              <a:ea typeface="ＭＳ Ｐゴシック" charset="-128"/>
            </a:endParaRPr>
          </a:p>
        </p:txBody>
      </p:sp>
      <p:sp>
        <p:nvSpPr>
          <p:cNvPr id="24578"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eaLnBrk="0" hangingPunct="0">
              <a:lnSpc>
                <a:spcPct val="85000"/>
              </a:lnSpc>
              <a:spcBef>
                <a:spcPct val="50000"/>
              </a:spcBef>
              <a:spcAft>
                <a:spcPct val="5000"/>
              </a:spcAft>
              <a:buClr>
                <a:schemeClr val="bg1"/>
              </a:buClr>
              <a:buSzPct val="100000"/>
              <a:buFont typeface="Times New Roman" pitchFamily="18" charset="0"/>
              <a:buChar char="•"/>
            </a:pPr>
            <a:fld id="{BB4E5BEF-97BA-45A9-8DF5-AFB4A3874F5A}" type="slidenum">
              <a:rPr lang="en-US" sz="1000"/>
              <a:pPr algn="r" defTabSz="931863" eaLnBrk="0" hangingPunct="0">
                <a:lnSpc>
                  <a:spcPct val="85000"/>
                </a:lnSpc>
                <a:spcBef>
                  <a:spcPct val="50000"/>
                </a:spcBef>
                <a:spcAft>
                  <a:spcPct val="5000"/>
                </a:spcAft>
                <a:buClr>
                  <a:schemeClr val="bg1"/>
                </a:buClr>
                <a:buSzPct val="100000"/>
                <a:buFont typeface="Times New Roman" pitchFamily="18" charset="0"/>
                <a:buChar char="•"/>
              </a:pPr>
              <a:t>34</a:t>
            </a:fld>
            <a:endParaRPr lang="en-US" sz="1000"/>
          </a:p>
        </p:txBody>
      </p:sp>
      <p:sp>
        <p:nvSpPr>
          <p:cNvPr id="24579"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eaLnBrk="0" hangingPunct="0">
              <a:lnSpc>
                <a:spcPct val="85000"/>
              </a:lnSpc>
              <a:spcBef>
                <a:spcPct val="50000"/>
              </a:spcBef>
              <a:spcAft>
                <a:spcPct val="5000"/>
              </a:spcAft>
              <a:buClr>
                <a:schemeClr val="bg1"/>
              </a:buClr>
              <a:buSzPct val="100000"/>
              <a:buFont typeface="Times New Roman" pitchFamily="18" charset="0"/>
              <a:buChar char="•"/>
            </a:pPr>
            <a:fld id="{47160B78-3DBE-45CA-B80B-9BE53C22979C}" type="slidenum">
              <a:rPr lang="en-US" sz="1000"/>
              <a:pPr algn="r" defTabSz="931863" eaLnBrk="0" hangingPunct="0">
                <a:lnSpc>
                  <a:spcPct val="85000"/>
                </a:lnSpc>
                <a:spcBef>
                  <a:spcPct val="50000"/>
                </a:spcBef>
                <a:spcAft>
                  <a:spcPct val="5000"/>
                </a:spcAft>
                <a:buClr>
                  <a:schemeClr val="bg1"/>
                </a:buClr>
                <a:buSzPct val="100000"/>
                <a:buFont typeface="Times New Roman" pitchFamily="18" charset="0"/>
                <a:buChar char="•"/>
              </a:pPr>
              <a:t>34</a:t>
            </a:fld>
            <a:endParaRPr lang="en-US" sz="1000"/>
          </a:p>
        </p:txBody>
      </p:sp>
      <p:sp>
        <p:nvSpPr>
          <p:cNvPr id="24580" name="Rectangle 2"/>
          <p:cNvSpPr>
            <a:spLocks noGrp="1" noRot="1" noChangeAspect="1" noChangeArrowheads="1" noTextEdit="1"/>
          </p:cNvSpPr>
          <p:nvPr>
            <p:ph type="sldImg"/>
          </p:nvPr>
        </p:nvSpPr>
        <p:spPr>
          <a:xfrm>
            <a:off x="1181100" y="696913"/>
            <a:ext cx="4648200" cy="3486150"/>
          </a:xfrm>
          <a:ln/>
        </p:spPr>
      </p:sp>
      <p:sp>
        <p:nvSpPr>
          <p:cNvPr id="24581" name="Rectangle 3"/>
          <p:cNvSpPr>
            <a:spLocks noGrp="1" noChangeArrowheads="1"/>
          </p:cNvSpPr>
          <p:nvPr>
            <p:ph type="body" idx="1"/>
          </p:nvPr>
        </p:nvSpPr>
        <p:spPr>
          <a:xfrm>
            <a:off x="935038" y="4416425"/>
            <a:ext cx="5140325" cy="4183063"/>
          </a:xfrm>
          <a:noFill/>
          <a:ln/>
        </p:spPr>
        <p:txBody>
          <a:bodyPr lIns="93147" tIns="46573" rIns="93147" bIns="46573"/>
          <a:lstStyle/>
          <a:p>
            <a:pPr eaLnBrk="1" hangingPunct="1"/>
            <a:endParaRPr lang="en-US" dirty="0" smtClean="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7"/>
          <p:cNvSpPr>
            <a:spLocks noGrp="1" noChangeArrowheads="1"/>
          </p:cNvSpPr>
          <p:nvPr>
            <p:ph type="sldNum" sz="quarter" idx="5"/>
          </p:nvPr>
        </p:nvSpPr>
        <p:spPr>
          <a:noFill/>
        </p:spPr>
        <p:txBody>
          <a:bodyPr/>
          <a:lstStyle/>
          <a:p>
            <a:fld id="{4E9AD325-C231-4422-B95F-438FE9358E31}" type="slidenum">
              <a:rPr lang="en-US" smtClean="0">
                <a:ea typeface="MS PGothic" pitchFamily="34" charset="-128"/>
              </a:rPr>
              <a:pPr/>
              <a:t>38</a:t>
            </a:fld>
            <a:endParaRPr lang="en-US" smtClean="0">
              <a:ea typeface="MS PGothic" pitchFamily="34" charset="-128"/>
            </a:endParaRPr>
          </a:p>
        </p:txBody>
      </p:sp>
      <p:sp>
        <p:nvSpPr>
          <p:cNvPr id="716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BE2B3768-2365-4246-8751-E9801081051D}" type="slidenum">
              <a:rPr lang="en-US" sz="1000"/>
              <a:pPr algn="r" defTabSz="931863">
                <a:lnSpc>
                  <a:spcPct val="100000"/>
                </a:lnSpc>
                <a:spcBef>
                  <a:spcPct val="0"/>
                </a:spcBef>
                <a:spcAft>
                  <a:spcPct val="0"/>
                </a:spcAft>
                <a:buClrTx/>
                <a:buSzTx/>
                <a:buFontTx/>
                <a:buNone/>
              </a:pPr>
              <a:t>38</a:t>
            </a:fld>
            <a:endParaRPr lang="en-US" sz="1000"/>
          </a:p>
        </p:txBody>
      </p:sp>
      <p:sp>
        <p:nvSpPr>
          <p:cNvPr id="716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366A9534-82EE-405F-8C79-DBB78D3266FE}" type="slidenum">
              <a:rPr lang="en-US" sz="1000"/>
              <a:pPr algn="r" defTabSz="931863">
                <a:lnSpc>
                  <a:spcPct val="100000"/>
                </a:lnSpc>
                <a:spcBef>
                  <a:spcPct val="0"/>
                </a:spcBef>
                <a:spcAft>
                  <a:spcPct val="0"/>
                </a:spcAft>
                <a:buClrTx/>
                <a:buSzTx/>
                <a:buFontTx/>
                <a:buNone/>
              </a:pPr>
              <a:t>38</a:t>
            </a:fld>
            <a:endParaRPr lang="en-US" sz="1000"/>
          </a:p>
        </p:txBody>
      </p:sp>
      <p:sp>
        <p:nvSpPr>
          <p:cNvPr id="71685" name="AutoShape 2"/>
          <p:cNvSpPr>
            <a:spLocks noGrp="1" noRot="1" noChangeAspect="1" noChangeArrowheads="1" noTextEdit="1"/>
          </p:cNvSpPr>
          <p:nvPr>
            <p:ph type="sldImg"/>
          </p:nvPr>
        </p:nvSpPr>
        <p:spPr>
          <a:xfrm>
            <a:off x="1673225" y="382588"/>
            <a:ext cx="3619500" cy="2714625"/>
          </a:xfrm>
          <a:ln/>
        </p:spPr>
      </p:sp>
      <p:sp>
        <p:nvSpPr>
          <p:cNvPr id="71686" name="Rectangle 3"/>
          <p:cNvSpPr>
            <a:spLocks noGrp="1" noChangeArrowheads="1"/>
          </p:cNvSpPr>
          <p:nvPr>
            <p:ph type="body" idx="1"/>
          </p:nvPr>
        </p:nvSpPr>
        <p:spPr>
          <a:noFill/>
          <a:ln/>
        </p:spPr>
        <p:txBody>
          <a:bodyPr lIns="93147" tIns="46573" rIns="93147" bIns="46573"/>
          <a:lstStyle/>
          <a:p>
            <a:pPr eaLnBrk="1" hangingPunct="1">
              <a:lnSpc>
                <a:spcPct val="75000"/>
              </a:lnSpc>
            </a:pPr>
            <a:r>
              <a:rPr lang="en-US" smtClean="0">
                <a:latin typeface="Arial" pitchFamily="34" charset="0"/>
              </a:rPr>
              <a:t>Intuitive and flexible management options</a:t>
            </a:r>
          </a:p>
          <a:p>
            <a:pPr lvl="1" eaLnBrk="1" hangingPunct="1">
              <a:lnSpc>
                <a:spcPct val="75000"/>
              </a:lnSpc>
            </a:pPr>
            <a:r>
              <a:rPr lang="en-US" smtClean="0">
                <a:latin typeface="Arial" pitchFamily="34" charset="0"/>
              </a:rPr>
              <a:t>CLI, Web and Panorama central management application</a:t>
            </a:r>
          </a:p>
          <a:p>
            <a:pPr lvl="1" eaLnBrk="1" hangingPunct="1">
              <a:lnSpc>
                <a:spcPct val="75000"/>
              </a:lnSpc>
            </a:pPr>
            <a:r>
              <a:rPr lang="en-US" smtClean="0">
                <a:latin typeface="Arial" pitchFamily="34" charset="0"/>
              </a:rPr>
              <a:t>SNMP, Syslog</a:t>
            </a:r>
          </a:p>
          <a:p>
            <a:pPr eaLnBrk="1" hangingPunct="1">
              <a:lnSpc>
                <a:spcPct val="75000"/>
              </a:lnSpc>
            </a:pPr>
            <a:r>
              <a:rPr lang="en-US" smtClean="0">
                <a:latin typeface="Arial" pitchFamily="34" charset="0"/>
              </a:rPr>
              <a:t>Panorama central management application</a:t>
            </a:r>
          </a:p>
          <a:p>
            <a:pPr lvl="1" eaLnBrk="1" hangingPunct="1">
              <a:lnSpc>
                <a:spcPct val="75000"/>
              </a:lnSpc>
            </a:pPr>
            <a:r>
              <a:rPr lang="en-US" smtClean="0">
                <a:latin typeface="Arial" pitchFamily="34" charset="0"/>
              </a:rPr>
              <a:t>Panorama is a central management application enabling consolidated management, logging, and monitoring of Palo Alto Networks devices</a:t>
            </a:r>
          </a:p>
          <a:p>
            <a:pPr lvl="1" eaLnBrk="1" hangingPunct="1">
              <a:lnSpc>
                <a:spcPct val="75000"/>
              </a:lnSpc>
            </a:pPr>
            <a:r>
              <a:rPr lang="en-US" smtClean="0">
                <a:latin typeface="Arial" pitchFamily="34" charset="0"/>
              </a:rPr>
              <a:t>Consistent web interface with device, simplifying learning curve and obviating need for client software installation</a:t>
            </a:r>
          </a:p>
          <a:p>
            <a:pPr lvl="1" eaLnBrk="1" hangingPunct="1">
              <a:lnSpc>
                <a:spcPct val="75000"/>
              </a:lnSpc>
            </a:pPr>
            <a:r>
              <a:rPr lang="en-US" smtClean="0">
                <a:latin typeface="Arial" pitchFamily="34" charset="0"/>
              </a:rPr>
              <a:t>Provides network-wide ACC/monitoring views, log collection, and reporting</a:t>
            </a:r>
          </a:p>
          <a:p>
            <a:pPr eaLnBrk="1" hangingPunct="1">
              <a:lnSpc>
                <a:spcPct val="75000"/>
              </a:lnSpc>
            </a:pPr>
            <a:r>
              <a:rPr lang="en-US" smtClean="0">
                <a:latin typeface="Arial" pitchFamily="34" charset="0"/>
              </a:rPr>
              <a:t>All management interfaces work with latest config, avoiding out of sync issues common with multi-level management</a:t>
            </a:r>
          </a:p>
          <a:p>
            <a:pPr eaLnBrk="1" hangingPunct="1"/>
            <a:r>
              <a:rPr lang="en-US" sz="1300" smtClean="0">
                <a:latin typeface="Arial" pitchFamily="34" charset="0"/>
              </a:rPr>
              <a:t> Automated Updates</a:t>
            </a:r>
          </a:p>
          <a:p>
            <a:pPr lvl="1" eaLnBrk="1" hangingPunct="1"/>
            <a:r>
              <a:rPr lang="en-US" smtClean="0">
                <a:latin typeface="Arial" pitchFamily="34" charset="0"/>
              </a:rPr>
              <a:t>Automatic install or staging of updates</a:t>
            </a:r>
          </a:p>
          <a:p>
            <a:pPr lvl="2" eaLnBrk="1" hangingPunct="1"/>
            <a:r>
              <a:rPr lang="en-US" sz="1300" smtClean="0">
                <a:latin typeface="Arial" pitchFamily="34" charset="0"/>
              </a:rPr>
              <a:t>App-ID signatures</a:t>
            </a:r>
          </a:p>
          <a:p>
            <a:pPr lvl="2" eaLnBrk="1" hangingPunct="1"/>
            <a:r>
              <a:rPr lang="en-US" sz="1300" smtClean="0">
                <a:latin typeface="Arial" pitchFamily="34" charset="0"/>
              </a:rPr>
              <a:t>Threat signatures</a:t>
            </a:r>
          </a:p>
          <a:p>
            <a:pPr lvl="2" eaLnBrk="1" hangingPunct="1"/>
            <a:r>
              <a:rPr lang="en-US" sz="1300" smtClean="0">
                <a:latin typeface="Arial" pitchFamily="34" charset="0"/>
              </a:rPr>
              <a:t>Software maintenance releases</a:t>
            </a:r>
          </a:p>
          <a:p>
            <a:pPr lvl="1" eaLnBrk="1" hangingPunct="1"/>
            <a:r>
              <a:rPr lang="en-US" smtClean="0">
                <a:latin typeface="Arial" pitchFamily="34" charset="0"/>
              </a:rPr>
              <a:t>Zero-downtime upgrading of signatures and maintenance releases</a:t>
            </a:r>
          </a:p>
          <a:p>
            <a:pPr eaLnBrk="1" hangingPunct="1"/>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p:cNvSpPr>
            <a:spLocks noGrp="1" noChangeArrowheads="1"/>
          </p:cNvSpPr>
          <p:nvPr>
            <p:ph type="sldNum" sz="quarter" idx="5"/>
          </p:nvPr>
        </p:nvSpPr>
        <p:spPr>
          <a:ln/>
        </p:spPr>
        <p:txBody>
          <a:bodyPr/>
          <a:lstStyle/>
          <a:p>
            <a:fld id="{AE944585-73C4-BB40-9875-A9FFDA733BC0}" type="slidenum">
              <a:rPr lang="en-US"/>
              <a:pPr/>
              <a:t>39</a:t>
            </a:fld>
            <a:endParaRPr lang="en-US"/>
          </a:p>
        </p:txBody>
      </p:sp>
      <p:sp>
        <p:nvSpPr>
          <p:cNvPr id="1634306" name="Slide Image Placeholder 1"/>
          <p:cNvSpPr>
            <a:spLocks noGrp="1" noRot="1" noChangeAspect="1" noTextEdit="1"/>
          </p:cNvSpPr>
          <p:nvPr>
            <p:ph type="sldImg"/>
          </p:nvPr>
        </p:nvSpPr>
        <p:spPr>
          <a:ln/>
          <a:extLst>
            <a:ext uri="{FAA26D3D-D897-4be2-8F04-BA451C77F1D7}">
              <ma14:placeholderFlag xmlns:ma14="http://schemas.microsoft.com/office/mac/drawingml/2011/main" val="1"/>
            </a:ext>
          </a:extLst>
        </p:spPr>
      </p:sp>
      <p:sp>
        <p:nvSpPr>
          <p:cNvPr id="1634307" name="Notes Placeholder 2"/>
          <p:cNvSpPr>
            <a:spLocks noGrp="1"/>
          </p:cNvSpPr>
          <p:nvPr>
            <p:ph type="body" idx="1"/>
          </p:nvPr>
        </p:nvSpPr>
        <p:spPr>
          <a:xfrm>
            <a:off x="206905" y="3263271"/>
            <a:ext cx="6575293" cy="5484384"/>
          </a:xfrm>
        </p:spPr>
        <p:txBody>
          <a:bodyPr lIns="93147" tIns="46573" rIns="93147" bIns="46573"/>
          <a:lstStyle/>
          <a:p>
            <a:endParaRPr lang="en-US"/>
          </a:p>
        </p:txBody>
      </p:sp>
      <p:sp>
        <p:nvSpPr>
          <p:cNvPr id="1634308" name="Slide Number Placeholder 3"/>
          <p:cNvSpPr txBox="1">
            <a:spLocks noGrp="1"/>
          </p:cNvSpPr>
          <p:nvPr/>
        </p:nvSpPr>
        <p:spPr bwMode="auto">
          <a:xfrm>
            <a:off x="4924624" y="8830658"/>
            <a:ext cx="2085776" cy="4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7" tIns="46573" rIns="93147" bIns="46573" anchor="b"/>
          <a:lstStyle>
            <a:lvl1pPr algn="l" defTabSz="966788">
              <a:spcBef>
                <a:spcPct val="0"/>
              </a:spcBef>
              <a:spcAft>
                <a:spcPct val="0"/>
              </a:spcAft>
              <a:defRPr kumimoji="1" sz="2400">
                <a:solidFill>
                  <a:schemeClr val="tx1"/>
                </a:solidFill>
                <a:latin typeface="Times New Roman" charset="0"/>
                <a:ea typeface="ＭＳ Ｐゴシック" charset="0"/>
              </a:defRPr>
            </a:lvl1pPr>
            <a:lvl2pPr marL="769938" indent="-295275" algn="l" defTabSz="966788">
              <a:spcBef>
                <a:spcPct val="0"/>
              </a:spcBef>
              <a:spcAft>
                <a:spcPct val="0"/>
              </a:spcAft>
              <a:defRPr kumimoji="1" sz="2400">
                <a:solidFill>
                  <a:schemeClr val="tx1"/>
                </a:solidFill>
                <a:latin typeface="Times New Roman" charset="0"/>
                <a:ea typeface="ＭＳ Ｐゴシック" charset="0"/>
              </a:defRPr>
            </a:lvl2pPr>
            <a:lvl3pPr marL="1185863" indent="-238125" algn="l" defTabSz="966788">
              <a:spcBef>
                <a:spcPct val="0"/>
              </a:spcBef>
              <a:spcAft>
                <a:spcPct val="0"/>
              </a:spcAft>
              <a:defRPr kumimoji="1" sz="2400">
                <a:solidFill>
                  <a:schemeClr val="tx1"/>
                </a:solidFill>
                <a:latin typeface="Times New Roman" charset="0"/>
                <a:ea typeface="ＭＳ Ｐゴシック" charset="0"/>
              </a:defRPr>
            </a:lvl3pPr>
            <a:lvl4pPr marL="1660525" indent="-238125" algn="l" defTabSz="966788">
              <a:spcBef>
                <a:spcPct val="0"/>
              </a:spcBef>
              <a:spcAft>
                <a:spcPct val="0"/>
              </a:spcAft>
              <a:defRPr kumimoji="1" sz="2400">
                <a:solidFill>
                  <a:schemeClr val="tx1"/>
                </a:solidFill>
                <a:latin typeface="Times New Roman" charset="0"/>
                <a:ea typeface="ＭＳ Ｐゴシック" charset="0"/>
              </a:defRPr>
            </a:lvl4pPr>
            <a:lvl5pPr marL="2133600" indent="-236538" algn="l" defTabSz="966788">
              <a:spcBef>
                <a:spcPct val="0"/>
              </a:spcBef>
              <a:spcAft>
                <a:spcPct val="0"/>
              </a:spcAft>
              <a:defRPr kumimoji="1" sz="2400">
                <a:solidFill>
                  <a:schemeClr val="tx1"/>
                </a:solidFill>
                <a:latin typeface="Times New Roman" charset="0"/>
                <a:ea typeface="ＭＳ Ｐゴシック" charset="0"/>
              </a:defRPr>
            </a:lvl5pPr>
            <a:lvl6pPr marL="2590800" indent="-236538" defTabSz="966788" eaLnBrk="0" fontAlgn="base" hangingPunct="0">
              <a:spcBef>
                <a:spcPct val="0"/>
              </a:spcBef>
              <a:spcAft>
                <a:spcPct val="0"/>
              </a:spcAft>
              <a:defRPr kumimoji="1" sz="2400">
                <a:solidFill>
                  <a:schemeClr val="tx1"/>
                </a:solidFill>
                <a:latin typeface="Times New Roman" charset="0"/>
                <a:ea typeface="ＭＳ Ｐゴシック" charset="0"/>
              </a:defRPr>
            </a:lvl6pPr>
            <a:lvl7pPr marL="3048000" indent="-236538" defTabSz="966788" eaLnBrk="0" fontAlgn="base" hangingPunct="0">
              <a:spcBef>
                <a:spcPct val="0"/>
              </a:spcBef>
              <a:spcAft>
                <a:spcPct val="0"/>
              </a:spcAft>
              <a:defRPr kumimoji="1" sz="2400">
                <a:solidFill>
                  <a:schemeClr val="tx1"/>
                </a:solidFill>
                <a:latin typeface="Times New Roman" charset="0"/>
                <a:ea typeface="ＭＳ Ｐゴシック" charset="0"/>
              </a:defRPr>
            </a:lvl7pPr>
            <a:lvl8pPr marL="3505200" indent="-236538" defTabSz="966788" eaLnBrk="0" fontAlgn="base" hangingPunct="0">
              <a:spcBef>
                <a:spcPct val="0"/>
              </a:spcBef>
              <a:spcAft>
                <a:spcPct val="0"/>
              </a:spcAft>
              <a:defRPr kumimoji="1" sz="2400">
                <a:solidFill>
                  <a:schemeClr val="tx1"/>
                </a:solidFill>
                <a:latin typeface="Times New Roman" charset="0"/>
                <a:ea typeface="ＭＳ Ｐゴシック" charset="0"/>
              </a:defRPr>
            </a:lvl8pPr>
            <a:lvl9pPr marL="3962400" indent="-236538" defTabSz="966788"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a:lnSpc>
                <a:spcPct val="100000"/>
              </a:lnSpc>
              <a:buClrTx/>
              <a:buSzTx/>
              <a:buFontTx/>
              <a:buNone/>
            </a:pPr>
            <a:fld id="{D6D4B3AF-9DC7-3A42-B535-D3616EEAA135}" type="slidenum">
              <a:rPr kumimoji="0" lang="en-US" sz="1000">
                <a:latin typeface="Arial" charset="0"/>
                <a:cs typeface="ＭＳ Ｐゴシック" charset="0"/>
              </a:rPr>
              <a:pPr algn="r">
                <a:lnSpc>
                  <a:spcPct val="100000"/>
                </a:lnSpc>
                <a:buClrTx/>
                <a:buSzTx/>
                <a:buFontTx/>
                <a:buNone/>
              </a:pPr>
              <a:t>39</a:t>
            </a:fld>
            <a:endParaRPr kumimoji="0" lang="en-US" sz="1000">
              <a:latin typeface="Arial"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40</a:t>
            </a:fld>
            <a:endParaRPr lang="en-US"/>
          </a:p>
        </p:txBody>
      </p:sp>
    </p:spTree>
    <p:extLst>
      <p:ext uri="{BB962C8B-B14F-4D97-AF65-F5344CB8AC3E}">
        <p14:creationId xmlns:p14="http://schemas.microsoft.com/office/powerpoint/2010/main" val="2041669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7"/>
          <p:cNvSpPr>
            <a:spLocks noGrp="1" noChangeArrowheads="1"/>
          </p:cNvSpPr>
          <p:nvPr>
            <p:ph type="sldNum" sz="quarter" idx="5"/>
          </p:nvPr>
        </p:nvSpPr>
        <p:spPr>
          <a:noFill/>
        </p:spPr>
        <p:txBody>
          <a:bodyPr/>
          <a:lstStyle/>
          <a:p>
            <a:fld id="{8257E01F-2ECA-4CF3-9EE5-2BD2CBD1ACD5}" type="slidenum">
              <a:rPr lang="en-US" smtClean="0">
                <a:ea typeface="ＭＳ Ｐゴシック" charset="-128"/>
              </a:rPr>
              <a:pPr/>
              <a:t>41</a:t>
            </a:fld>
            <a:endParaRPr lang="en-US" smtClean="0">
              <a:ea typeface="ＭＳ Ｐゴシック" charset="-128"/>
            </a:endParaRPr>
          </a:p>
        </p:txBody>
      </p:sp>
      <p:sp>
        <p:nvSpPr>
          <p:cNvPr id="22530" name="AutoShape 2"/>
          <p:cNvSpPr>
            <a:spLocks noGrp="1" noRot="1" noChangeAspect="1" noChangeArrowheads="1" noTextEdit="1"/>
          </p:cNvSpPr>
          <p:nvPr>
            <p:ph type="sldImg"/>
          </p:nvPr>
        </p:nvSpPr>
        <p:spPr>
          <a:xfrm>
            <a:off x="1673225" y="382588"/>
            <a:ext cx="3619500" cy="2714625"/>
          </a:xfrm>
          <a:ln/>
        </p:spPr>
      </p:sp>
      <p:sp>
        <p:nvSpPr>
          <p:cNvPr id="22531" name="Rectangle 3"/>
          <p:cNvSpPr>
            <a:spLocks noGrp="1" noChangeArrowheads="1"/>
          </p:cNvSpPr>
          <p:nvPr>
            <p:ph type="body" idx="1"/>
          </p:nvPr>
        </p:nvSpPr>
        <p:spPr>
          <a:noFill/>
          <a:ln/>
        </p:spPr>
        <p:txBody>
          <a:bodyPr/>
          <a:lstStyle/>
          <a:p>
            <a:pPr eaLnBrk="1" hangingPunct="1"/>
            <a:endParaRPr lang="en-US"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8F924C-EBD5-49E1-854C-37F0571E6A87}" type="slidenum">
              <a:rPr lang="en-US" smtClean="0"/>
              <a:pPr/>
              <a:t>43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r>
              <a:rPr lang="en-US" dirty="0" smtClean="0"/>
              <a:t>Access to the Palo Alto Networks firewall interface requires an administrative account. The administrator accounts can be authenticated locally on the device or they can be sent to a RADIUS server. Each account can be defined with a scope where its rights apply. These scopes are either for the entire device, or for a specific virtual system.</a:t>
            </a:r>
          </a:p>
          <a:p>
            <a:endParaRPr lang="en-US" dirty="0" smtClean="0"/>
          </a:p>
          <a:p>
            <a:r>
              <a:rPr lang="en-US" dirty="0" smtClean="0"/>
              <a:t>When an administrator logs into the device, each event, along with the administrators name, is captured in the system log. Any changes that the administrator makes are recorded in the configuration log.</a:t>
            </a:r>
          </a:p>
        </p:txBody>
      </p:sp>
      <p:sp>
        <p:nvSpPr>
          <p:cNvPr id="23556" name="Slide Number Placeholder 3"/>
          <p:cNvSpPr>
            <a:spLocks noGrp="1"/>
          </p:cNvSpPr>
          <p:nvPr>
            <p:ph type="sldNum" sz="quarter" idx="5"/>
          </p:nvPr>
        </p:nvSpPr>
        <p:spPr>
          <a:noFill/>
        </p:spPr>
        <p:txBody>
          <a:bodyPr/>
          <a:lstStyle/>
          <a:p>
            <a:fld id="{15B28E94-0AF0-44D0-8459-811DAA8E10AE}" type="slidenum">
              <a:rPr lang="en-US" smtClean="0"/>
              <a:pPr/>
              <a:t>44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3</a:t>
            </a:fld>
            <a:endParaRPr lang="en-US"/>
          </a:p>
        </p:txBody>
      </p:sp>
    </p:spTree>
    <p:extLst>
      <p:ext uri="{BB962C8B-B14F-4D97-AF65-F5344CB8AC3E}">
        <p14:creationId xmlns:p14="http://schemas.microsoft.com/office/powerpoint/2010/main" val="3556960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smtClean="0"/>
              <a:t>Administrators can be given rights using the built in options or by creating new administrative roles. The built in options are:</a:t>
            </a:r>
          </a:p>
          <a:p>
            <a:endParaRPr lang="en-US" dirty="0" smtClean="0"/>
          </a:p>
          <a:p>
            <a:r>
              <a:rPr lang="en-US" b="1" dirty="0" err="1" smtClean="0"/>
              <a:t>Superuser</a:t>
            </a:r>
            <a:r>
              <a:rPr lang="en-US" dirty="0" smtClean="0"/>
              <a:t> – All access to all options of all virtual systems.</a:t>
            </a:r>
          </a:p>
          <a:p>
            <a:r>
              <a:rPr lang="en-US" b="1" dirty="0" smtClean="0"/>
              <a:t>Device Admin (also read only device admin)</a:t>
            </a:r>
            <a:r>
              <a:rPr lang="en-US" dirty="0" smtClean="0"/>
              <a:t> – Full access to the device except for creation of virtual systems and administrative accounts.</a:t>
            </a:r>
          </a:p>
          <a:p>
            <a:r>
              <a:rPr lang="en-US" b="1" dirty="0" smtClean="0"/>
              <a:t>VSYS Admin (also read only VSYS admin) </a:t>
            </a:r>
            <a:r>
              <a:rPr lang="en-US" dirty="0" smtClean="0"/>
              <a:t>– Full access to a specific virtual system.</a:t>
            </a:r>
          </a:p>
          <a:p>
            <a:endParaRPr lang="en-US" dirty="0" smtClean="0"/>
          </a:p>
          <a:p>
            <a:r>
              <a:rPr lang="en-US" dirty="0" smtClean="0"/>
              <a:t>To provide a more granular level of control, additional roles can be created by the user. Levels of Enable, Read-Only and Deny can be applied to most sections defined by nodes on the left-hand navigation tree. The role can also be constrained to a virtual system or applied to the device as a whole.</a:t>
            </a:r>
          </a:p>
          <a:p>
            <a:endParaRPr lang="en-US" dirty="0" smtClean="0"/>
          </a:p>
          <a:p>
            <a:r>
              <a:rPr lang="en-US" dirty="0" smtClean="0"/>
              <a:t>In the example above, a role is created with access to reports but not to any of the configuration sections of the device.</a:t>
            </a:r>
          </a:p>
          <a:p>
            <a:endParaRPr lang="en-US" dirty="0" smtClean="0"/>
          </a:p>
        </p:txBody>
      </p:sp>
      <p:sp>
        <p:nvSpPr>
          <p:cNvPr id="24580" name="Slide Number Placeholder 3"/>
          <p:cNvSpPr>
            <a:spLocks noGrp="1"/>
          </p:cNvSpPr>
          <p:nvPr>
            <p:ph type="sldNum" sz="quarter" idx="5"/>
          </p:nvPr>
        </p:nvSpPr>
        <p:spPr>
          <a:noFill/>
        </p:spPr>
        <p:txBody>
          <a:bodyPr/>
          <a:lstStyle/>
          <a:p>
            <a:fld id="{D39F1C9C-92A3-4352-A73C-BAC927B7162B}" type="slidenum">
              <a:rPr lang="en-US" smtClean="0"/>
              <a:pPr/>
              <a:t>45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smtClean="0"/>
              <a:t>PANOS provides a function for limiting the scope of administrative control. By enabling and creating Virtual Systems (VSYS) a device administrator can dictate which objects given groups of VSYS administrators have access to. </a:t>
            </a:r>
          </a:p>
          <a:p>
            <a:pPr eaLnBrk="1" hangingPunct="1"/>
            <a:endParaRPr lang="en-US" dirty="0" smtClean="0"/>
          </a:p>
          <a:p>
            <a:pPr eaLnBrk="1" hangingPunct="1"/>
            <a:r>
              <a:rPr lang="en-US" dirty="0" smtClean="0"/>
              <a:t>Virtual systems do not attempt to virtualize every aspect of the firewall. They represent administrative boundaries. Device administrators must create the objects and assign them to virtual systems. Virtual systems are supported in</a:t>
            </a:r>
            <a:r>
              <a:rPr lang="en-US" baseline="0" dirty="0" smtClean="0"/>
              <a:t> the 4000 and 2000 series of Palo Alto Networks firewalls. </a:t>
            </a:r>
            <a:endParaRPr lang="en-US" dirty="0" smtClean="0"/>
          </a:p>
        </p:txBody>
      </p:sp>
      <p:sp>
        <p:nvSpPr>
          <p:cNvPr id="36868" name="Slide Number Placeholder 3"/>
          <p:cNvSpPr>
            <a:spLocks noGrp="1"/>
          </p:cNvSpPr>
          <p:nvPr>
            <p:ph type="sldNum" sz="quarter" idx="5"/>
          </p:nvPr>
        </p:nvSpPr>
        <p:spPr>
          <a:noFill/>
        </p:spPr>
        <p:txBody>
          <a:bodyPr/>
          <a:lstStyle/>
          <a:p>
            <a:fld id="{1B48CDDB-B3F3-40F1-A02C-08208D2AB133}" type="slidenum">
              <a:rPr lang="en-US" smtClean="0"/>
              <a:pPr/>
              <a:t>46</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combining Virtual Systems and Role Based Administration very detailed delegated administrative controls can be put into place. A VSYS administrator in VSYS A with RBA access to security policy would only be able to write policy from the Inbound virtual wire zone  to the Outbound virtual wire zone. An administrator in VSYS B with the same RBA  role would be able to write security policy from the Internet L3 zone to the LAN L3 zone.</a:t>
            </a:r>
          </a:p>
          <a:p>
            <a:endParaRPr lang="en-US" dirty="0" smtClean="0"/>
          </a:p>
          <a:p>
            <a:r>
              <a:rPr lang="en-US" dirty="0" smtClean="0"/>
              <a:t>Creation of the virtual routers, virtual wires and VLAN objects, is the job of the device administrator. The virtual systems should not be looked at as a virtual Palo Alto Networks appliance, but rather as a virtual security configuration, with fully segmented security policy, configuration commit and reporting.</a:t>
            </a:r>
            <a:endParaRPr lang="en-US" dirty="0"/>
          </a:p>
        </p:txBody>
      </p:sp>
      <p:sp>
        <p:nvSpPr>
          <p:cNvPr id="4" name="Slide Number Placeholder 3"/>
          <p:cNvSpPr>
            <a:spLocks noGrp="1"/>
          </p:cNvSpPr>
          <p:nvPr>
            <p:ph type="sldNum" sz="quarter" idx="10"/>
          </p:nvPr>
        </p:nvSpPr>
        <p:spPr/>
        <p:txBody>
          <a:bodyPr/>
          <a:lstStyle/>
          <a:p>
            <a:fld id="{D78F924C-EBD5-49E1-854C-37F0571E6A87}" type="slidenum">
              <a:rPr lang="en-US" smtClean="0"/>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7"/>
          <p:cNvSpPr txBox="1">
            <a:spLocks noGrp="1" noChangeArrowheads="1"/>
          </p:cNvSpPr>
          <p:nvPr/>
        </p:nvSpPr>
        <p:spPr bwMode="auto">
          <a:xfrm>
            <a:off x="4924624" y="8830658"/>
            <a:ext cx="2085776" cy="465742"/>
          </a:xfrm>
          <a:prstGeom prst="rect">
            <a:avLst/>
          </a:prstGeom>
          <a:noFill/>
          <a:ln w="9525">
            <a:noFill/>
            <a:miter lim="800000"/>
            <a:headEnd/>
            <a:tailEnd/>
          </a:ln>
        </p:spPr>
        <p:txBody>
          <a:bodyPr lIns="93133" tIns="46566" rIns="93133" bIns="46566" anchor="b"/>
          <a:lstStyle/>
          <a:p>
            <a:pPr algn="r" defTabSz="931887"/>
            <a:fld id="{51417EB1-EE0E-4295-A9EF-A1374196FB34}" type="slidenum">
              <a:rPr lang="en-US" sz="1000"/>
              <a:pPr algn="r" defTabSz="931887"/>
              <a:t>48</a:t>
            </a:fld>
            <a:endParaRPr lang="en-US" sz="1000"/>
          </a:p>
        </p:txBody>
      </p:sp>
      <p:sp>
        <p:nvSpPr>
          <p:cNvPr id="25603" name="Rectangle 2"/>
          <p:cNvSpPr>
            <a:spLocks noGrp="1" noRot="1" noChangeAspect="1" noChangeArrowheads="1" noTextEdit="1"/>
          </p:cNvSpPr>
          <p:nvPr>
            <p:ph type="sldImg"/>
          </p:nvPr>
        </p:nvSpPr>
        <p:spPr>
          <a:xfrm>
            <a:off x="893763" y="317500"/>
            <a:ext cx="5246687" cy="3937000"/>
          </a:xfrm>
          <a:ln/>
        </p:spPr>
      </p:sp>
      <p:sp>
        <p:nvSpPr>
          <p:cNvPr id="19460" name="Rectangle 3"/>
          <p:cNvSpPr>
            <a:spLocks noGrp="1" noChangeArrowheads="1"/>
          </p:cNvSpPr>
          <p:nvPr>
            <p:ph type="body" idx="1"/>
          </p:nvPr>
        </p:nvSpPr>
        <p:spPr>
          <a:xfrm>
            <a:off x="701345" y="4695851"/>
            <a:ext cx="5607711" cy="3973411"/>
          </a:xfrm>
          <a:ln/>
        </p:spPr>
        <p:txBody>
          <a:bodyPr/>
          <a:lstStyle/>
          <a:p>
            <a:pPr marL="211166" indent="-211166" eaLnBrk="1" hangingPunct="1">
              <a:lnSpc>
                <a:spcPct val="80000"/>
              </a:lnSpc>
              <a:buFontTx/>
              <a:buAutoNum type="arabicPeriod"/>
              <a:defRPr/>
            </a:pPr>
            <a:r>
              <a:rPr lang="en-US" dirty="0" smtClean="0"/>
              <a:t>Under the Device tab, click </a:t>
            </a:r>
            <a:r>
              <a:rPr lang="en-US" b="1" dirty="0" smtClean="0"/>
              <a:t>Software </a:t>
            </a:r>
            <a:r>
              <a:rPr lang="en-US" dirty="0" smtClean="0"/>
              <a:t>to open the Software Updates page.</a:t>
            </a:r>
          </a:p>
          <a:p>
            <a:pPr marL="211166" indent="-211166" eaLnBrk="1" hangingPunct="1">
              <a:lnSpc>
                <a:spcPct val="80000"/>
              </a:lnSpc>
              <a:buFontTx/>
              <a:buAutoNum type="arabicPeriod"/>
              <a:defRPr/>
            </a:pPr>
            <a:r>
              <a:rPr lang="en-US" dirty="0" smtClean="0"/>
              <a:t>To view a description of the changes in a release, click </a:t>
            </a:r>
            <a:r>
              <a:rPr lang="en-US" b="1" dirty="0" smtClean="0"/>
              <a:t>Release Notes</a:t>
            </a:r>
            <a:r>
              <a:rPr lang="en-US" dirty="0" smtClean="0"/>
              <a:t> on the same row as the release.</a:t>
            </a:r>
          </a:p>
          <a:p>
            <a:pPr marL="211166" indent="-211166" eaLnBrk="1" hangingPunct="1">
              <a:lnSpc>
                <a:spcPct val="80000"/>
              </a:lnSpc>
              <a:buFontTx/>
              <a:buAutoNum type="arabicPeriod"/>
              <a:defRPr/>
            </a:pPr>
            <a:r>
              <a:rPr lang="en-US" dirty="0" smtClean="0"/>
              <a:t> To install a new release:</a:t>
            </a:r>
          </a:p>
          <a:p>
            <a:pPr marL="690117" lvl="1" indent="-264724" eaLnBrk="1" hangingPunct="1">
              <a:lnSpc>
                <a:spcPct val="80000"/>
              </a:lnSpc>
              <a:buFontTx/>
              <a:buAutoNum type="alphaLcPeriod"/>
              <a:defRPr/>
            </a:pPr>
            <a:r>
              <a:rPr lang="en-US" dirty="0" smtClean="0"/>
              <a:t>Click </a:t>
            </a:r>
            <a:r>
              <a:rPr lang="en-US" b="1" dirty="0" smtClean="0"/>
              <a:t>Download</a:t>
            </a:r>
            <a:r>
              <a:rPr lang="en-US" dirty="0" smtClean="0"/>
              <a:t> next to the release to be installed in the Action column. </a:t>
            </a:r>
          </a:p>
          <a:p>
            <a:pPr marL="690117" lvl="1" indent="-264724" eaLnBrk="1" hangingPunct="1">
              <a:lnSpc>
                <a:spcPct val="80000"/>
              </a:lnSpc>
              <a:buFontTx/>
              <a:buAutoNum type="alphaLcPeriod"/>
              <a:defRPr/>
            </a:pPr>
            <a:r>
              <a:rPr lang="en-US" dirty="0" smtClean="0"/>
              <a:t>When the download is complete, a checkmark is displayed in the Downloaded column and the Action column will change to Install.</a:t>
            </a:r>
          </a:p>
          <a:p>
            <a:pPr marL="211166" indent="-211166" eaLnBrk="1" hangingPunct="1">
              <a:lnSpc>
                <a:spcPct val="80000"/>
              </a:lnSpc>
              <a:buFontTx/>
              <a:buAutoNum type="arabicPeriod"/>
              <a:defRPr/>
            </a:pPr>
            <a:r>
              <a:rPr lang="en-US" dirty="0" smtClean="0"/>
              <a:t>To install a downloaded release, click </a:t>
            </a:r>
            <a:r>
              <a:rPr lang="en-US" b="1" dirty="0" smtClean="0"/>
              <a:t>Install </a:t>
            </a:r>
            <a:r>
              <a:rPr lang="en-US" dirty="0" smtClean="0"/>
              <a:t>next to the release in the Action column.</a:t>
            </a:r>
          </a:p>
          <a:p>
            <a:pPr eaLnBrk="1" hangingPunct="1">
              <a:lnSpc>
                <a:spcPct val="80000"/>
              </a:lnSpc>
              <a:defRPr/>
            </a:pPr>
            <a:endParaRPr lang="en-US" dirty="0" smtClean="0"/>
          </a:p>
          <a:p>
            <a:pPr eaLnBrk="1" hangingPunct="1">
              <a:lnSpc>
                <a:spcPct val="80000"/>
              </a:lnSpc>
              <a:defRPr/>
            </a:pPr>
            <a:r>
              <a:rPr lang="en-US" dirty="0" smtClean="0"/>
              <a:t>OAN-OS can also be installed from a file located on the administrators computer. The “Import” and “Install Form File” buttons can be used to transfer a file to the device and then install it respectively.</a:t>
            </a:r>
          </a:p>
          <a:p>
            <a:pPr eaLnBrk="1" hangingPunct="1">
              <a:lnSpc>
                <a:spcPct val="80000"/>
              </a:lnSpc>
              <a:defRPr/>
            </a:pP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txBox="1">
            <a:spLocks noGrp="1" noChangeArrowheads="1"/>
          </p:cNvSpPr>
          <p:nvPr/>
        </p:nvSpPr>
        <p:spPr bwMode="auto">
          <a:xfrm>
            <a:off x="4924624" y="8830658"/>
            <a:ext cx="2085776" cy="465742"/>
          </a:xfrm>
          <a:prstGeom prst="rect">
            <a:avLst/>
          </a:prstGeom>
          <a:noFill/>
          <a:ln w="9525">
            <a:noFill/>
            <a:miter lim="800000"/>
            <a:headEnd/>
            <a:tailEnd/>
          </a:ln>
        </p:spPr>
        <p:txBody>
          <a:bodyPr lIns="93133" tIns="46566" rIns="93133" bIns="46566" anchor="b"/>
          <a:lstStyle/>
          <a:p>
            <a:pPr algn="r" defTabSz="931887"/>
            <a:fld id="{7062F076-199A-42DC-81D2-67B6B7DCE584}" type="slidenum">
              <a:rPr lang="en-US" sz="1000"/>
              <a:pPr algn="r" defTabSz="931887"/>
              <a:t>49</a:t>
            </a:fld>
            <a:endParaRPr lang="en-US" sz="1000"/>
          </a:p>
        </p:txBody>
      </p:sp>
      <p:sp>
        <p:nvSpPr>
          <p:cNvPr id="26627" name="Rectangle 2"/>
          <p:cNvSpPr>
            <a:spLocks noGrp="1" noRot="1" noChangeAspect="1" noChangeArrowheads="1" noTextEdit="1"/>
          </p:cNvSpPr>
          <p:nvPr>
            <p:ph type="sldImg"/>
          </p:nvPr>
        </p:nvSpPr>
        <p:spPr>
          <a:xfrm>
            <a:off x="842963" y="263525"/>
            <a:ext cx="5481637" cy="4111625"/>
          </a:xfrm>
          <a:ln/>
        </p:spPr>
      </p:sp>
      <p:sp>
        <p:nvSpPr>
          <p:cNvPr id="20484" name="Rectangle 3"/>
          <p:cNvSpPr>
            <a:spLocks noGrp="1" noChangeArrowheads="1"/>
          </p:cNvSpPr>
          <p:nvPr>
            <p:ph type="body" idx="1"/>
          </p:nvPr>
        </p:nvSpPr>
        <p:spPr>
          <a:xfrm>
            <a:off x="701345" y="4592864"/>
            <a:ext cx="5607711" cy="4076398"/>
          </a:xfrm>
          <a:ln/>
        </p:spPr>
        <p:txBody>
          <a:bodyPr/>
          <a:lstStyle/>
          <a:p>
            <a:pPr marL="211166" indent="-211166" eaLnBrk="1" hangingPunct="1">
              <a:lnSpc>
                <a:spcPct val="80000"/>
              </a:lnSpc>
              <a:buFontTx/>
              <a:buAutoNum type="arabicPeriod"/>
              <a:defRPr/>
            </a:pPr>
            <a:r>
              <a:rPr lang="en-US" dirty="0" smtClean="0"/>
              <a:t>Under the Device tab, click </a:t>
            </a:r>
            <a:r>
              <a:rPr lang="en-US" b="1" dirty="0" smtClean="0"/>
              <a:t>Dynamic Updates </a:t>
            </a:r>
            <a:r>
              <a:rPr lang="en-US" dirty="0" smtClean="0"/>
              <a:t>to open the update page.</a:t>
            </a:r>
          </a:p>
          <a:p>
            <a:pPr marL="211166" indent="-211166" eaLnBrk="1" hangingPunct="1">
              <a:lnSpc>
                <a:spcPct val="80000"/>
              </a:lnSpc>
              <a:buFontTx/>
              <a:buAutoNum type="arabicPeriod"/>
              <a:defRPr/>
            </a:pPr>
            <a:r>
              <a:rPr lang="en-US" dirty="0" smtClean="0"/>
              <a:t> Click </a:t>
            </a:r>
            <a:r>
              <a:rPr lang="en-US" b="1" dirty="0" smtClean="0"/>
              <a:t>Check Now </a:t>
            </a:r>
            <a:r>
              <a:rPr lang="en-US" dirty="0" smtClean="0"/>
              <a:t>to view the latest threat and application definition updates available from Palo Alto Networks.</a:t>
            </a:r>
          </a:p>
          <a:p>
            <a:pPr marL="211166" indent="-211166" eaLnBrk="1" hangingPunct="1">
              <a:lnSpc>
                <a:spcPct val="80000"/>
              </a:lnSpc>
              <a:buFontTx/>
              <a:buAutoNum type="arabicPeriod"/>
              <a:defRPr/>
            </a:pPr>
            <a:r>
              <a:rPr lang="en-US" dirty="0" smtClean="0"/>
              <a:t>To view a description of an update, click </a:t>
            </a:r>
            <a:r>
              <a:rPr lang="en-US" b="1" dirty="0" smtClean="0"/>
              <a:t>Release Notes </a:t>
            </a:r>
            <a:r>
              <a:rPr lang="en-US" dirty="0" smtClean="0"/>
              <a:t>next to the update.</a:t>
            </a:r>
          </a:p>
          <a:p>
            <a:pPr marL="211166" indent="-211166" eaLnBrk="1" hangingPunct="1">
              <a:lnSpc>
                <a:spcPct val="80000"/>
              </a:lnSpc>
              <a:buFontTx/>
              <a:buAutoNum type="arabicPeriod"/>
              <a:defRPr/>
            </a:pPr>
            <a:r>
              <a:rPr lang="en-US" dirty="0" smtClean="0"/>
              <a:t>To install a new update:</a:t>
            </a:r>
          </a:p>
          <a:p>
            <a:pPr marL="690117" lvl="1" indent="-264724" eaLnBrk="1" hangingPunct="1">
              <a:lnSpc>
                <a:spcPct val="80000"/>
              </a:lnSpc>
              <a:buFontTx/>
              <a:buAutoNum type="alphaLcPeriod"/>
              <a:defRPr/>
            </a:pPr>
            <a:r>
              <a:rPr lang="en-US" dirty="0" smtClean="0"/>
              <a:t>Click </a:t>
            </a:r>
            <a:r>
              <a:rPr lang="en-US" b="1" dirty="0" smtClean="0"/>
              <a:t>Download </a:t>
            </a:r>
            <a:r>
              <a:rPr lang="en-US" dirty="0" smtClean="0"/>
              <a:t>in the Action column. </a:t>
            </a:r>
          </a:p>
          <a:p>
            <a:pPr marL="690117" lvl="1" indent="-264724" eaLnBrk="1" hangingPunct="1">
              <a:lnSpc>
                <a:spcPct val="80000"/>
              </a:lnSpc>
              <a:buFontTx/>
              <a:buAutoNum type="alphaLcPeriod"/>
              <a:defRPr/>
            </a:pPr>
            <a:r>
              <a:rPr lang="en-US" dirty="0" smtClean="0"/>
              <a:t>When the download is complete, a checkmark is displayed in the </a:t>
            </a:r>
            <a:r>
              <a:rPr lang="en-US" b="1" dirty="0" smtClean="0"/>
              <a:t>Downloaded </a:t>
            </a:r>
            <a:r>
              <a:rPr lang="en-US" dirty="0" smtClean="0"/>
              <a:t>column and the Action column will show Install.</a:t>
            </a:r>
          </a:p>
          <a:p>
            <a:pPr marL="211166" indent="-211166" eaLnBrk="1" hangingPunct="1">
              <a:lnSpc>
                <a:spcPct val="80000"/>
              </a:lnSpc>
              <a:buFontTx/>
              <a:buAutoNum type="arabicPeriod"/>
              <a:defRPr/>
            </a:pPr>
            <a:r>
              <a:rPr lang="en-US" dirty="0" smtClean="0"/>
              <a:t>To install a downloaded content update, click </a:t>
            </a:r>
            <a:r>
              <a:rPr lang="en-US" b="1" dirty="0" smtClean="0"/>
              <a:t>Install </a:t>
            </a:r>
            <a:r>
              <a:rPr lang="en-US" dirty="0" smtClean="0"/>
              <a:t>next to the update in the Action column.</a:t>
            </a:r>
          </a:p>
          <a:p>
            <a:pPr marL="211166" indent="-211166" eaLnBrk="1" hangingPunct="1">
              <a:lnSpc>
                <a:spcPct val="80000"/>
              </a:lnSpc>
              <a:defRPr/>
            </a:pPr>
            <a:endParaRPr lang="en-US" dirty="0" smtClean="0"/>
          </a:p>
          <a:p>
            <a:pPr marL="211166" eaLnBrk="1" hangingPunct="1">
              <a:lnSpc>
                <a:spcPct val="80000"/>
              </a:lnSpc>
              <a:defRPr/>
            </a:pPr>
            <a:r>
              <a:rPr lang="en-US" dirty="0" smtClean="0"/>
              <a:t>If you  have the most recent dynamic updates the Action column will be blank and both the Downloaded and Currently Installed columns will have check marks. The check and installation can be automated using the schedule option. Additionally applications and threats can be manually loaded onto the device in the same method as PAN-OS.</a:t>
            </a:r>
          </a:p>
          <a:p>
            <a:pPr marL="211166" indent="-211166" eaLnBrk="1" hangingPunct="1">
              <a:lnSpc>
                <a:spcPct val="80000"/>
              </a:lnSpc>
              <a:defRPr/>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50</a:t>
            </a:fld>
            <a:endParaRPr lang="en-US"/>
          </a:p>
        </p:txBody>
      </p:sp>
    </p:spTree>
    <p:extLst>
      <p:ext uri="{BB962C8B-B14F-4D97-AF65-F5344CB8AC3E}">
        <p14:creationId xmlns:p14="http://schemas.microsoft.com/office/powerpoint/2010/main" val="149265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7"/>
          <p:cNvSpPr>
            <a:spLocks noGrp="1" noChangeArrowheads="1"/>
          </p:cNvSpPr>
          <p:nvPr>
            <p:ph type="sldNum" sz="quarter" idx="5"/>
          </p:nvPr>
        </p:nvSpPr>
        <p:spPr>
          <a:noFill/>
        </p:spPr>
        <p:txBody>
          <a:bodyPr/>
          <a:lstStyle/>
          <a:p>
            <a:fld id="{4E9AD325-C231-4422-B95F-438FE9358E31}" type="slidenum">
              <a:rPr lang="en-US" smtClean="0">
                <a:ea typeface="MS PGothic" pitchFamily="34" charset="-128"/>
              </a:rPr>
              <a:pPr/>
              <a:t>53</a:t>
            </a:fld>
            <a:endParaRPr lang="en-US" smtClean="0">
              <a:ea typeface="MS PGothic" pitchFamily="34" charset="-128"/>
            </a:endParaRPr>
          </a:p>
        </p:txBody>
      </p:sp>
      <p:sp>
        <p:nvSpPr>
          <p:cNvPr id="716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BE2B3768-2365-4246-8751-E9801081051D}" type="slidenum">
              <a:rPr lang="en-US" sz="1000"/>
              <a:pPr algn="r" defTabSz="931863">
                <a:lnSpc>
                  <a:spcPct val="100000"/>
                </a:lnSpc>
                <a:spcBef>
                  <a:spcPct val="0"/>
                </a:spcBef>
                <a:spcAft>
                  <a:spcPct val="0"/>
                </a:spcAft>
                <a:buClrTx/>
                <a:buSzTx/>
                <a:buFontTx/>
                <a:buNone/>
              </a:pPr>
              <a:t>53</a:t>
            </a:fld>
            <a:endParaRPr lang="en-US" sz="1000"/>
          </a:p>
        </p:txBody>
      </p:sp>
      <p:sp>
        <p:nvSpPr>
          <p:cNvPr id="716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47" tIns="46573" rIns="93147" bIns="46573" anchor="b"/>
          <a:lstStyle/>
          <a:p>
            <a:pPr algn="r" defTabSz="931863">
              <a:lnSpc>
                <a:spcPct val="100000"/>
              </a:lnSpc>
              <a:spcBef>
                <a:spcPct val="0"/>
              </a:spcBef>
              <a:spcAft>
                <a:spcPct val="0"/>
              </a:spcAft>
              <a:buClrTx/>
              <a:buSzTx/>
              <a:buFontTx/>
              <a:buNone/>
            </a:pPr>
            <a:fld id="{366A9534-82EE-405F-8C79-DBB78D3266FE}" type="slidenum">
              <a:rPr lang="en-US" sz="1000"/>
              <a:pPr algn="r" defTabSz="931863">
                <a:lnSpc>
                  <a:spcPct val="100000"/>
                </a:lnSpc>
                <a:spcBef>
                  <a:spcPct val="0"/>
                </a:spcBef>
                <a:spcAft>
                  <a:spcPct val="0"/>
                </a:spcAft>
                <a:buClrTx/>
                <a:buSzTx/>
                <a:buFontTx/>
                <a:buNone/>
              </a:pPr>
              <a:t>53</a:t>
            </a:fld>
            <a:endParaRPr lang="en-US" sz="1000"/>
          </a:p>
        </p:txBody>
      </p:sp>
      <p:sp>
        <p:nvSpPr>
          <p:cNvPr id="71685" name="AutoShape 2"/>
          <p:cNvSpPr>
            <a:spLocks noGrp="1" noRot="1" noChangeAspect="1" noChangeArrowheads="1" noTextEdit="1"/>
          </p:cNvSpPr>
          <p:nvPr>
            <p:ph type="sldImg"/>
          </p:nvPr>
        </p:nvSpPr>
        <p:spPr>
          <a:xfrm>
            <a:off x="1673225" y="382588"/>
            <a:ext cx="3619500" cy="2714625"/>
          </a:xfrm>
          <a:ln/>
        </p:spPr>
      </p:sp>
      <p:sp>
        <p:nvSpPr>
          <p:cNvPr id="71686" name="Rectangle 3"/>
          <p:cNvSpPr>
            <a:spLocks noGrp="1" noChangeArrowheads="1"/>
          </p:cNvSpPr>
          <p:nvPr>
            <p:ph type="body" idx="1"/>
          </p:nvPr>
        </p:nvSpPr>
        <p:spPr>
          <a:noFill/>
          <a:ln/>
        </p:spPr>
        <p:txBody>
          <a:bodyPr lIns="93147" tIns="46573" rIns="93147" bIns="46573"/>
          <a:lstStyle/>
          <a:p>
            <a:pPr eaLnBrk="1" hangingPunct="1">
              <a:lnSpc>
                <a:spcPct val="75000"/>
              </a:lnSpc>
            </a:pPr>
            <a:r>
              <a:rPr lang="en-US" dirty="0" smtClean="0">
                <a:latin typeface="Arial" pitchFamily="34" charset="0"/>
              </a:rPr>
              <a:t>Panorama central management application</a:t>
            </a:r>
          </a:p>
          <a:p>
            <a:pPr lvl="1" eaLnBrk="1" hangingPunct="1">
              <a:lnSpc>
                <a:spcPct val="75000"/>
              </a:lnSpc>
            </a:pPr>
            <a:r>
              <a:rPr lang="en-US" dirty="0" smtClean="0">
                <a:latin typeface="Arial" pitchFamily="34" charset="0"/>
              </a:rPr>
              <a:t>Panorama is a central management application enabling consolidated management, logging, and monitoring of Palo Alto Networks devices</a:t>
            </a:r>
          </a:p>
          <a:p>
            <a:pPr lvl="1" eaLnBrk="1" hangingPunct="1">
              <a:lnSpc>
                <a:spcPct val="75000"/>
              </a:lnSpc>
            </a:pPr>
            <a:r>
              <a:rPr lang="en-US" dirty="0" smtClean="0">
                <a:latin typeface="Arial" pitchFamily="34" charset="0"/>
              </a:rPr>
              <a:t>Consistent web interface with device, simplifying learning curve and obviating need for client software installation</a:t>
            </a:r>
          </a:p>
          <a:p>
            <a:pPr lvl="1" eaLnBrk="1" hangingPunct="1">
              <a:lnSpc>
                <a:spcPct val="75000"/>
              </a:lnSpc>
            </a:pPr>
            <a:r>
              <a:rPr lang="en-US" dirty="0" smtClean="0">
                <a:latin typeface="Arial" pitchFamily="34" charset="0"/>
              </a:rPr>
              <a:t>Provides network-wide ACC/monitoring views, log collection, and reporting</a:t>
            </a:r>
          </a:p>
          <a:p>
            <a:pPr eaLnBrk="1" hangingPunct="1">
              <a:lnSpc>
                <a:spcPct val="75000"/>
              </a:lnSpc>
            </a:pPr>
            <a:r>
              <a:rPr lang="en-US" dirty="0" smtClean="0">
                <a:latin typeface="Arial" pitchFamily="34" charset="0"/>
              </a:rPr>
              <a:t>All management interfaces work with latest </a:t>
            </a:r>
            <a:r>
              <a:rPr lang="en-US" dirty="0" err="1" smtClean="0">
                <a:latin typeface="Arial" pitchFamily="34" charset="0"/>
              </a:rPr>
              <a:t>config</a:t>
            </a:r>
            <a:r>
              <a:rPr lang="en-US" dirty="0" smtClean="0">
                <a:latin typeface="Arial" pitchFamily="34" charset="0"/>
              </a:rPr>
              <a:t>, avoiding out of sync issues common with multi-level management</a:t>
            </a:r>
          </a:p>
          <a:p>
            <a:pPr eaLnBrk="1" hangingPunct="1"/>
            <a:r>
              <a:rPr lang="en-US" sz="1300" dirty="0" smtClean="0">
                <a:latin typeface="Arial" pitchFamily="34" charset="0"/>
              </a:rPr>
              <a:t> Automated Updates</a:t>
            </a:r>
          </a:p>
          <a:p>
            <a:pPr lvl="1" eaLnBrk="1" hangingPunct="1"/>
            <a:r>
              <a:rPr lang="en-US" dirty="0" smtClean="0">
                <a:latin typeface="Arial" pitchFamily="34" charset="0"/>
              </a:rPr>
              <a:t>Automatic install or staging of updates</a:t>
            </a:r>
          </a:p>
          <a:p>
            <a:pPr lvl="2" eaLnBrk="1" hangingPunct="1"/>
            <a:r>
              <a:rPr lang="en-US" sz="1300" dirty="0" smtClean="0">
                <a:latin typeface="Arial" pitchFamily="34" charset="0"/>
              </a:rPr>
              <a:t>App-ID signatures</a:t>
            </a:r>
          </a:p>
          <a:p>
            <a:pPr lvl="2" eaLnBrk="1" hangingPunct="1"/>
            <a:r>
              <a:rPr lang="en-US" sz="1300" dirty="0" smtClean="0">
                <a:latin typeface="Arial" pitchFamily="34" charset="0"/>
              </a:rPr>
              <a:t>Threat signatures</a:t>
            </a:r>
          </a:p>
          <a:p>
            <a:pPr lvl="2" eaLnBrk="1" hangingPunct="1"/>
            <a:r>
              <a:rPr lang="en-US" sz="1300" dirty="0" smtClean="0">
                <a:latin typeface="Arial" pitchFamily="34" charset="0"/>
              </a:rPr>
              <a:t>Software maintenance releases</a:t>
            </a:r>
          </a:p>
          <a:p>
            <a:pPr lvl="1" eaLnBrk="1" hangingPunct="1"/>
            <a:r>
              <a:rPr lang="en-US" dirty="0" smtClean="0">
                <a:latin typeface="Arial" pitchFamily="34" charset="0"/>
              </a:rPr>
              <a:t>Zero-downtime upgrading of signatures and maintenance releases</a:t>
            </a:r>
          </a:p>
          <a:p>
            <a:pPr eaLnBrk="1" hangingPunct="1"/>
            <a:endParaRPr 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Panorama web interface the “Panorama” tab takes the place of the firewalls “Networking” and “Device” tabs. The Panorama tab provides all the configuration options for the central manager. The context pull down in the upper left corner of the interface allows the administrator to select specific firewalls to manage.</a:t>
            </a:r>
            <a:endParaRPr lang="en-US" dirty="0"/>
          </a:p>
        </p:txBody>
      </p:sp>
      <p:sp>
        <p:nvSpPr>
          <p:cNvPr id="4" name="Slide Number Placeholder 3"/>
          <p:cNvSpPr>
            <a:spLocks noGrp="1"/>
          </p:cNvSpPr>
          <p:nvPr>
            <p:ph type="sldNum" sz="quarter" idx="10"/>
          </p:nvPr>
        </p:nvSpPr>
        <p:spPr/>
        <p:txBody>
          <a:bodyPr/>
          <a:lstStyle/>
          <a:p>
            <a:fld id="{D78F924C-EBD5-49E1-854C-37F0571E6A87}" type="slidenum">
              <a:rPr lang="en-US" smtClean="0"/>
              <a:pPr/>
              <a:t>58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9171CF4-1140-944B-BA14-0BC314EE5D6D}" type="slidenum">
              <a:rPr lang="en-US" smtClean="0"/>
              <a:pPr/>
              <a:t>59</a:t>
            </a:fld>
            <a:endParaRPr lang="en-US"/>
          </a:p>
        </p:txBody>
      </p:sp>
    </p:spTree>
    <p:extLst>
      <p:ext uri="{BB962C8B-B14F-4D97-AF65-F5344CB8AC3E}">
        <p14:creationId xmlns:p14="http://schemas.microsoft.com/office/powerpoint/2010/main" val="983947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8F924C-EBD5-49E1-854C-37F0571E6A87}" type="slidenum">
              <a:rPr lang="en-US" smtClean="0"/>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833438" y="382588"/>
            <a:ext cx="5387975" cy="4041775"/>
          </a:xfrm>
          <a:ln/>
        </p:spPr>
      </p:sp>
      <p:sp>
        <p:nvSpPr>
          <p:cNvPr id="21507" name="Notes Placeholder 2"/>
          <p:cNvSpPr>
            <a:spLocks noGrp="1"/>
          </p:cNvSpPr>
          <p:nvPr>
            <p:ph type="body" idx="1"/>
          </p:nvPr>
        </p:nvSpPr>
        <p:spPr>
          <a:noFill/>
          <a:ln/>
        </p:spPr>
        <p:txBody>
          <a:bodyPr/>
          <a:lstStyle/>
          <a:p>
            <a:pPr eaLnBrk="1" hangingPunct="1"/>
            <a:r>
              <a:rPr lang="en-US" dirty="0" smtClean="0"/>
              <a:t>One category of applications that are difficult to track and control are those applications that change port as needed. These applications are known as “evasive applications.”  In a traditional firewall, Yahoo messenger is defined as any TCP traffic destined for port 5050. In reality, if port 5050 is blocked, Yahoo messenger can automatically try other common ports, including port 80. </a:t>
            </a:r>
          </a:p>
          <a:p>
            <a:pPr eaLnBrk="1" hangingPunct="1"/>
            <a:endParaRPr lang="en-US" dirty="0" smtClean="0"/>
          </a:p>
          <a:p>
            <a:pPr eaLnBrk="1" hangingPunct="1"/>
            <a:r>
              <a:rPr lang="en-US" dirty="0" smtClean="0"/>
              <a:t>Other applications can be configured by the user to be evasive by using a non-standard port. The BitTorrent client traditionally uses a port of 6681 or greater. It is a simple procedure to force BitTorrent to use a common port like 80 instead. </a:t>
            </a:r>
          </a:p>
          <a:p>
            <a:pPr eaLnBrk="1" hangingPunct="1"/>
            <a:endParaRPr lang="en-US" dirty="0" smtClean="0"/>
          </a:p>
          <a:p>
            <a:pPr eaLnBrk="1" hangingPunct="1"/>
            <a:r>
              <a:rPr lang="en-US" dirty="0" smtClean="0"/>
              <a:t>There are a number of application proxies out there that will take well-behaved, fixed-port applications and tunnel them through any port the user wants.</a:t>
            </a:r>
          </a:p>
          <a:p>
            <a:pPr eaLnBrk="1" hangingPunct="1"/>
            <a:r>
              <a:rPr lang="en-US" dirty="0" smtClean="0"/>
              <a:t>The net result is that the destination port of any given connection has no bearing on the service or application that is generating the traffic.</a:t>
            </a:r>
          </a:p>
        </p:txBody>
      </p:sp>
      <p:sp>
        <p:nvSpPr>
          <p:cNvPr id="21508" name="Slide Number Placeholder 3"/>
          <p:cNvSpPr>
            <a:spLocks noGrp="1"/>
          </p:cNvSpPr>
          <p:nvPr>
            <p:ph type="sldNum" sz="quarter" idx="5"/>
          </p:nvPr>
        </p:nvSpPr>
        <p:spPr>
          <a:noFill/>
        </p:spPr>
        <p:txBody>
          <a:bodyPr/>
          <a:lstStyle/>
          <a:p>
            <a:fld id="{60E3994D-F876-4EF3-BE80-27C4F8F910F8}"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9171CF4-1140-944B-BA14-0BC314EE5D6D}" type="slidenum">
              <a:rPr lang="en-US" smtClean="0"/>
              <a:t>62</a:t>
            </a:fld>
            <a:endParaRPr lang="en-US"/>
          </a:p>
        </p:txBody>
      </p:sp>
    </p:spTree>
    <p:extLst>
      <p:ext uri="{BB962C8B-B14F-4D97-AF65-F5344CB8AC3E}">
        <p14:creationId xmlns:p14="http://schemas.microsoft.com/office/powerpoint/2010/main" val="4140069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9171CF4-1140-944B-BA14-0BC314EE5D6D}" type="slidenum">
              <a:rPr lang="en-US" smtClean="0"/>
              <a:t>63</a:t>
            </a:fld>
            <a:endParaRPr lang="en-US"/>
          </a:p>
        </p:txBody>
      </p:sp>
    </p:spTree>
    <p:extLst>
      <p:ext uri="{BB962C8B-B14F-4D97-AF65-F5344CB8AC3E}">
        <p14:creationId xmlns:p14="http://schemas.microsoft.com/office/powerpoint/2010/main" val="983947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resultant set of rules can be viewed for any firewall under management. Global pre and post rules will be colored olive while the local firewall rules will be white. </a:t>
            </a:r>
          </a:p>
          <a:p>
            <a:endParaRPr lang="en-US" dirty="0" smtClean="0"/>
          </a:p>
          <a:p>
            <a:r>
              <a:rPr lang="en-US" dirty="0" smtClean="0"/>
              <a:t>From the Managed devices view, specific firewalls and virtual systems can have global policy loaded and committed centrally. </a:t>
            </a:r>
            <a:endParaRPr lang="en-US" dirty="0"/>
          </a:p>
        </p:txBody>
      </p:sp>
      <p:sp>
        <p:nvSpPr>
          <p:cNvPr id="4" name="Slide Number Placeholder 3"/>
          <p:cNvSpPr>
            <a:spLocks noGrp="1"/>
          </p:cNvSpPr>
          <p:nvPr>
            <p:ph type="sldNum" sz="quarter" idx="10"/>
          </p:nvPr>
        </p:nvSpPr>
        <p:spPr/>
        <p:txBody>
          <a:bodyPr/>
          <a:lstStyle/>
          <a:p>
            <a:fld id="{D78F924C-EBD5-49E1-854C-37F0571E6A87}" type="slidenum">
              <a:rPr lang="en-US" smtClean="0"/>
              <a:pPr/>
              <a:t>64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dirty="0" smtClean="0"/>
              <a:t>Under the device tab there is a </a:t>
            </a:r>
            <a:r>
              <a:rPr lang="en-US" dirty="0" err="1" smtClean="0"/>
              <a:t>config</a:t>
            </a:r>
            <a:r>
              <a:rPr lang="en-US" dirty="0" smtClean="0"/>
              <a:t> audit option. This option allows the administrator to select two configurations and compare them. The configurations can be the current running </a:t>
            </a:r>
            <a:r>
              <a:rPr lang="en-US" dirty="0" err="1" smtClean="0"/>
              <a:t>config</a:t>
            </a:r>
            <a:r>
              <a:rPr lang="en-US" dirty="0" smtClean="0"/>
              <a:t>, any named configuration file or any committed configuration as referenced by date/time.</a:t>
            </a:r>
          </a:p>
          <a:p>
            <a:endParaRPr lang="en-US" dirty="0" smtClean="0"/>
          </a:p>
          <a:p>
            <a:r>
              <a:rPr lang="en-US" dirty="0" smtClean="0"/>
              <a:t>The results of the comparison are displayed in the interface. The user has the option of comparing the entirety of each </a:t>
            </a:r>
            <a:r>
              <a:rPr lang="en-US" dirty="0" err="1" smtClean="0"/>
              <a:t>config</a:t>
            </a:r>
            <a:r>
              <a:rPr lang="en-US" dirty="0" smtClean="0"/>
              <a:t> file, or just the portions that differ. If choosing less then the entire file, the user can specify how many lines of context around the differences should be displayed.</a:t>
            </a:r>
          </a:p>
          <a:p>
            <a:endParaRPr lang="en-US" dirty="0" smtClean="0"/>
          </a:p>
          <a:p>
            <a:r>
              <a:rPr lang="en-US" dirty="0" smtClean="0"/>
              <a:t>In the example above we are comparing a committed configuration from the past with the current candidate configuration. We have chosen to show only 5 lines of context around differences. We can see in the slide that the update schedule for threats has been changed and a zone protection profile has been added to the “</a:t>
            </a:r>
            <a:r>
              <a:rPr lang="en-US" dirty="0" err="1" smtClean="0"/>
              <a:t>tapzone</a:t>
            </a:r>
            <a:r>
              <a:rPr lang="en-US" dirty="0" smtClean="0"/>
              <a:t>”.</a:t>
            </a:r>
          </a:p>
        </p:txBody>
      </p:sp>
      <p:sp>
        <p:nvSpPr>
          <p:cNvPr id="28676" name="Slide Number Placeholder 3"/>
          <p:cNvSpPr>
            <a:spLocks noGrp="1"/>
          </p:cNvSpPr>
          <p:nvPr>
            <p:ph type="sldNum" sz="quarter" idx="5"/>
          </p:nvPr>
        </p:nvSpPr>
        <p:spPr>
          <a:noFill/>
        </p:spPr>
        <p:txBody>
          <a:bodyPr/>
          <a:lstStyle/>
          <a:p>
            <a:fld id="{8A174BDD-E970-437C-BA38-F5D853DA6946}" type="slidenum">
              <a:rPr lang="en-US" smtClean="0"/>
              <a:pPr/>
              <a:t>66</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78F924C-EBD5-49E1-854C-37F0571E6A87}" type="slidenum">
              <a:rPr lang="en-US" smtClean="0"/>
              <a:pPr/>
              <a:t>67</a:t>
            </a:fld>
            <a:endParaRPr lang="en-US"/>
          </a:p>
        </p:txBody>
      </p:sp>
      <p:sp>
        <p:nvSpPr>
          <p:cNvPr id="5" name="Oval 4"/>
          <p:cNvSpPr/>
          <p:nvPr/>
        </p:nvSpPr>
        <p:spPr>
          <a:xfrm>
            <a:off x="1303934" y="1147441"/>
            <a:ext cx="4437584" cy="28898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88139" tIns="44070" rIns="88139" bIns="44070" rtlCol="0" anchor="ctr"/>
          <a:lstStyle/>
          <a:p>
            <a:pPr algn="ctr"/>
            <a:endParaRPr lang="en-US" dirty="0">
              <a:solidFill>
                <a:srgbClr val="FF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670050" y="382588"/>
            <a:ext cx="3619500" cy="2714625"/>
          </a:xfrm>
          <a:ln/>
        </p:spPr>
      </p:sp>
      <p:sp>
        <p:nvSpPr>
          <p:cNvPr id="16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6" eaLnBrk="0" hangingPunct="0">
              <a:defRPr sz="1600" b="1">
                <a:solidFill>
                  <a:schemeClr val="tx1"/>
                </a:solidFill>
                <a:latin typeface="Arial" pitchFamily="34" charset="0"/>
              </a:defRPr>
            </a:lvl1pPr>
            <a:lvl2pPr marL="742841" indent="-285708" defTabSz="931726" eaLnBrk="0" hangingPunct="0">
              <a:defRPr sz="1600" b="1">
                <a:solidFill>
                  <a:schemeClr val="tx1"/>
                </a:solidFill>
                <a:latin typeface="Arial" pitchFamily="34" charset="0"/>
              </a:defRPr>
            </a:lvl2pPr>
            <a:lvl3pPr marL="1142833" indent="-228567" defTabSz="931726" eaLnBrk="0" hangingPunct="0">
              <a:defRPr sz="1600" b="1">
                <a:solidFill>
                  <a:schemeClr val="tx1"/>
                </a:solidFill>
                <a:latin typeface="Arial" pitchFamily="34" charset="0"/>
              </a:defRPr>
            </a:lvl3pPr>
            <a:lvl4pPr marL="1599965" indent="-228567" defTabSz="931726" eaLnBrk="0" hangingPunct="0">
              <a:defRPr sz="1600" b="1">
                <a:solidFill>
                  <a:schemeClr val="tx1"/>
                </a:solidFill>
                <a:latin typeface="Arial" pitchFamily="34" charset="0"/>
              </a:defRPr>
            </a:lvl4pPr>
            <a:lvl5pPr marL="2057099" indent="-228567" defTabSz="931726" eaLnBrk="0" hangingPunct="0">
              <a:defRPr sz="1600" b="1">
                <a:solidFill>
                  <a:schemeClr val="tx1"/>
                </a:solidFill>
                <a:latin typeface="Arial" pitchFamily="34" charset="0"/>
              </a:defRPr>
            </a:lvl5pPr>
            <a:lvl6pPr marL="2514232" indent="-228567" defTabSz="931726" eaLnBrk="0" fontAlgn="base" hangingPunct="0">
              <a:spcBef>
                <a:spcPct val="0"/>
              </a:spcBef>
              <a:spcAft>
                <a:spcPct val="0"/>
              </a:spcAft>
              <a:defRPr sz="1600" b="1">
                <a:solidFill>
                  <a:schemeClr val="tx1"/>
                </a:solidFill>
                <a:latin typeface="Arial" pitchFamily="34" charset="0"/>
              </a:defRPr>
            </a:lvl6pPr>
            <a:lvl7pPr marL="2971364" indent="-228567" defTabSz="931726" eaLnBrk="0" fontAlgn="base" hangingPunct="0">
              <a:spcBef>
                <a:spcPct val="0"/>
              </a:spcBef>
              <a:spcAft>
                <a:spcPct val="0"/>
              </a:spcAft>
              <a:defRPr sz="1600" b="1">
                <a:solidFill>
                  <a:schemeClr val="tx1"/>
                </a:solidFill>
                <a:latin typeface="Arial" pitchFamily="34" charset="0"/>
              </a:defRPr>
            </a:lvl7pPr>
            <a:lvl8pPr marL="3428498" indent="-228567" defTabSz="931726" eaLnBrk="0" fontAlgn="base" hangingPunct="0">
              <a:spcBef>
                <a:spcPct val="0"/>
              </a:spcBef>
              <a:spcAft>
                <a:spcPct val="0"/>
              </a:spcAft>
              <a:defRPr sz="1600" b="1">
                <a:solidFill>
                  <a:schemeClr val="tx1"/>
                </a:solidFill>
                <a:latin typeface="Arial" pitchFamily="34" charset="0"/>
              </a:defRPr>
            </a:lvl8pPr>
            <a:lvl9pPr marL="3885630" indent="-228567" defTabSz="931726" eaLnBrk="0" fontAlgn="base" hangingPunct="0">
              <a:spcBef>
                <a:spcPct val="0"/>
              </a:spcBef>
              <a:spcAft>
                <a:spcPct val="0"/>
              </a:spcAft>
              <a:defRPr sz="1600" b="1">
                <a:solidFill>
                  <a:schemeClr val="tx1"/>
                </a:solidFill>
                <a:latin typeface="Arial" pitchFamily="34" charset="0"/>
              </a:defRPr>
            </a:lvl9pPr>
          </a:lstStyle>
          <a:p>
            <a:fld id="{4A81AACD-FF1C-4C70-8E85-4D114E8FCFCF}" type="slidenum">
              <a:rPr lang="en-US" sz="1000" b="0"/>
              <a:pPr/>
              <a:t>71</a:t>
            </a:fld>
            <a:endParaRPr lang="en-US" sz="1000" b="0" dirty="0"/>
          </a:p>
        </p:txBody>
      </p:sp>
      <p:sp>
        <p:nvSpPr>
          <p:cNvPr id="33795" name="Rectangle 17"/>
          <p:cNvSpPr txBox="1">
            <a:spLocks noGrp="1" noChangeArrowheads="1"/>
          </p:cNvSpPr>
          <p:nvPr/>
        </p:nvSpPr>
        <p:spPr bwMode="auto">
          <a:xfrm>
            <a:off x="4924426" y="8831264"/>
            <a:ext cx="20859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1863" eaLnBrk="0" hangingPunct="0">
              <a:defRPr sz="1600" b="1">
                <a:solidFill>
                  <a:schemeClr val="tx1"/>
                </a:solidFill>
                <a:latin typeface="Arial" pitchFamily="34" charset="0"/>
              </a:defRPr>
            </a:lvl1pPr>
            <a:lvl2pPr marL="742950" indent="-285750" defTabSz="931863" eaLnBrk="0" hangingPunct="0">
              <a:defRPr sz="1600" b="1">
                <a:solidFill>
                  <a:schemeClr val="tx1"/>
                </a:solidFill>
                <a:latin typeface="Arial" pitchFamily="34" charset="0"/>
              </a:defRPr>
            </a:lvl2pPr>
            <a:lvl3pPr marL="1143000" indent="-228600" defTabSz="931863" eaLnBrk="0" hangingPunct="0">
              <a:defRPr sz="1600" b="1">
                <a:solidFill>
                  <a:schemeClr val="tx1"/>
                </a:solidFill>
                <a:latin typeface="Arial" pitchFamily="34" charset="0"/>
              </a:defRPr>
            </a:lvl3pPr>
            <a:lvl4pPr marL="1600200" indent="-228600" defTabSz="931863" eaLnBrk="0" hangingPunct="0">
              <a:defRPr sz="1600" b="1">
                <a:solidFill>
                  <a:schemeClr val="tx1"/>
                </a:solidFill>
                <a:latin typeface="Arial" pitchFamily="34" charset="0"/>
              </a:defRPr>
            </a:lvl4pPr>
            <a:lvl5pPr marL="2057400" indent="-228600" defTabSz="931863" eaLnBrk="0" hangingPunct="0">
              <a:defRPr sz="1600" b="1">
                <a:solidFill>
                  <a:schemeClr val="tx1"/>
                </a:solidFill>
                <a:latin typeface="Arial" pitchFamily="34" charset="0"/>
              </a:defRPr>
            </a:lvl5pPr>
            <a:lvl6pPr marL="2514600" indent="-228600" defTabSz="931863" eaLnBrk="0" fontAlgn="base" hangingPunct="0">
              <a:spcBef>
                <a:spcPct val="0"/>
              </a:spcBef>
              <a:spcAft>
                <a:spcPct val="0"/>
              </a:spcAft>
              <a:defRPr sz="1600" b="1">
                <a:solidFill>
                  <a:schemeClr val="tx1"/>
                </a:solidFill>
                <a:latin typeface="Arial" pitchFamily="34" charset="0"/>
              </a:defRPr>
            </a:lvl6pPr>
            <a:lvl7pPr marL="2971800" indent="-228600" defTabSz="931863" eaLnBrk="0" fontAlgn="base" hangingPunct="0">
              <a:spcBef>
                <a:spcPct val="0"/>
              </a:spcBef>
              <a:spcAft>
                <a:spcPct val="0"/>
              </a:spcAft>
              <a:defRPr sz="1600" b="1">
                <a:solidFill>
                  <a:schemeClr val="tx1"/>
                </a:solidFill>
                <a:latin typeface="Arial" pitchFamily="34" charset="0"/>
              </a:defRPr>
            </a:lvl7pPr>
            <a:lvl8pPr marL="3429000" indent="-228600" defTabSz="931863" eaLnBrk="0" fontAlgn="base" hangingPunct="0">
              <a:spcBef>
                <a:spcPct val="0"/>
              </a:spcBef>
              <a:spcAft>
                <a:spcPct val="0"/>
              </a:spcAft>
              <a:defRPr sz="1600" b="1">
                <a:solidFill>
                  <a:schemeClr val="tx1"/>
                </a:solidFill>
                <a:latin typeface="Arial" pitchFamily="34" charset="0"/>
              </a:defRPr>
            </a:lvl8pPr>
            <a:lvl9pPr marL="3886200" indent="-228600" defTabSz="931863" eaLnBrk="0" fontAlgn="base" hangingPunct="0">
              <a:spcBef>
                <a:spcPct val="0"/>
              </a:spcBef>
              <a:spcAft>
                <a:spcPct val="0"/>
              </a:spcAft>
              <a:defRPr sz="1600" b="1">
                <a:solidFill>
                  <a:schemeClr val="tx1"/>
                </a:solidFill>
                <a:latin typeface="Arial" pitchFamily="34" charset="0"/>
              </a:defRPr>
            </a:lvl9pPr>
          </a:lstStyle>
          <a:p>
            <a:pPr algn="r" eaLnBrk="1" hangingPunct="1">
              <a:buFont typeface="Times New Roman" pitchFamily="18" charset="0"/>
              <a:buNone/>
            </a:pPr>
            <a:fld id="{731C26EA-E556-4BE6-9E69-5CCA52448A71}" type="slidenum">
              <a:rPr lang="en-US" sz="1000">
                <a:ea typeface="MS PGothic" pitchFamily="34" charset="-128"/>
              </a:rPr>
              <a:pPr algn="r" eaLnBrk="1" hangingPunct="1">
                <a:buFont typeface="Times New Roman" pitchFamily="18" charset="0"/>
                <a:buNone/>
              </a:pPr>
              <a:t>71</a:t>
            </a:fld>
            <a:endParaRPr lang="en-US" sz="1000" dirty="0">
              <a:ea typeface="MS PGothic" pitchFamily="34" charset="-128"/>
            </a:endParaRPr>
          </a:p>
        </p:txBody>
      </p:sp>
      <p:sp>
        <p:nvSpPr>
          <p:cNvPr id="33796" name="Rectangle 17"/>
          <p:cNvSpPr txBox="1">
            <a:spLocks noGrp="1" noChangeArrowheads="1"/>
          </p:cNvSpPr>
          <p:nvPr/>
        </p:nvSpPr>
        <p:spPr bwMode="auto">
          <a:xfrm>
            <a:off x="4924426" y="8831264"/>
            <a:ext cx="20859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9" rIns="93119" bIns="46559" anchor="b"/>
          <a:lstStyle>
            <a:lvl1pPr defTabSz="931863" eaLnBrk="0" hangingPunct="0">
              <a:defRPr sz="1600" b="1">
                <a:solidFill>
                  <a:schemeClr val="tx1"/>
                </a:solidFill>
                <a:latin typeface="Arial" pitchFamily="34" charset="0"/>
              </a:defRPr>
            </a:lvl1pPr>
            <a:lvl2pPr marL="742950" indent="-285750" defTabSz="931863" eaLnBrk="0" hangingPunct="0">
              <a:defRPr sz="1600" b="1">
                <a:solidFill>
                  <a:schemeClr val="tx1"/>
                </a:solidFill>
                <a:latin typeface="Arial" pitchFamily="34" charset="0"/>
              </a:defRPr>
            </a:lvl2pPr>
            <a:lvl3pPr marL="1143000" indent="-228600" defTabSz="931863" eaLnBrk="0" hangingPunct="0">
              <a:defRPr sz="1600" b="1">
                <a:solidFill>
                  <a:schemeClr val="tx1"/>
                </a:solidFill>
                <a:latin typeface="Arial" pitchFamily="34" charset="0"/>
              </a:defRPr>
            </a:lvl3pPr>
            <a:lvl4pPr marL="1600200" indent="-228600" defTabSz="931863" eaLnBrk="0" hangingPunct="0">
              <a:defRPr sz="1600" b="1">
                <a:solidFill>
                  <a:schemeClr val="tx1"/>
                </a:solidFill>
                <a:latin typeface="Arial" pitchFamily="34" charset="0"/>
              </a:defRPr>
            </a:lvl4pPr>
            <a:lvl5pPr marL="2057400" indent="-228600" defTabSz="931863" eaLnBrk="0" hangingPunct="0">
              <a:defRPr sz="1600" b="1">
                <a:solidFill>
                  <a:schemeClr val="tx1"/>
                </a:solidFill>
                <a:latin typeface="Arial" pitchFamily="34" charset="0"/>
              </a:defRPr>
            </a:lvl5pPr>
            <a:lvl6pPr marL="2514600" indent="-228600" defTabSz="931863" eaLnBrk="0" fontAlgn="base" hangingPunct="0">
              <a:spcBef>
                <a:spcPct val="0"/>
              </a:spcBef>
              <a:spcAft>
                <a:spcPct val="0"/>
              </a:spcAft>
              <a:defRPr sz="1600" b="1">
                <a:solidFill>
                  <a:schemeClr val="tx1"/>
                </a:solidFill>
                <a:latin typeface="Arial" pitchFamily="34" charset="0"/>
              </a:defRPr>
            </a:lvl6pPr>
            <a:lvl7pPr marL="2971800" indent="-228600" defTabSz="931863" eaLnBrk="0" fontAlgn="base" hangingPunct="0">
              <a:spcBef>
                <a:spcPct val="0"/>
              </a:spcBef>
              <a:spcAft>
                <a:spcPct val="0"/>
              </a:spcAft>
              <a:defRPr sz="1600" b="1">
                <a:solidFill>
                  <a:schemeClr val="tx1"/>
                </a:solidFill>
                <a:latin typeface="Arial" pitchFamily="34" charset="0"/>
              </a:defRPr>
            </a:lvl7pPr>
            <a:lvl8pPr marL="3429000" indent="-228600" defTabSz="931863" eaLnBrk="0" fontAlgn="base" hangingPunct="0">
              <a:spcBef>
                <a:spcPct val="0"/>
              </a:spcBef>
              <a:spcAft>
                <a:spcPct val="0"/>
              </a:spcAft>
              <a:defRPr sz="1600" b="1">
                <a:solidFill>
                  <a:schemeClr val="tx1"/>
                </a:solidFill>
                <a:latin typeface="Arial" pitchFamily="34" charset="0"/>
              </a:defRPr>
            </a:lvl8pPr>
            <a:lvl9pPr marL="3886200" indent="-228600" defTabSz="931863" eaLnBrk="0" fontAlgn="base" hangingPunct="0">
              <a:spcBef>
                <a:spcPct val="0"/>
              </a:spcBef>
              <a:spcAft>
                <a:spcPct val="0"/>
              </a:spcAft>
              <a:defRPr sz="1600" b="1">
                <a:solidFill>
                  <a:schemeClr val="tx1"/>
                </a:solidFill>
                <a:latin typeface="Arial" pitchFamily="34" charset="0"/>
              </a:defRPr>
            </a:lvl9pPr>
          </a:lstStyle>
          <a:p>
            <a:pPr algn="r" eaLnBrk="1" hangingPunct="1">
              <a:buFont typeface="Times New Roman" pitchFamily="18" charset="0"/>
              <a:buNone/>
            </a:pPr>
            <a:fld id="{C8DCD43B-AAA5-4452-93B7-CFC72507DC7B}" type="slidenum">
              <a:rPr lang="en-US" sz="1000">
                <a:ea typeface="MS PGothic" pitchFamily="34" charset="-128"/>
              </a:rPr>
              <a:pPr algn="r" eaLnBrk="1" hangingPunct="1">
                <a:buFont typeface="Times New Roman" pitchFamily="18" charset="0"/>
                <a:buNone/>
              </a:pPr>
              <a:t>71</a:t>
            </a:fld>
            <a:endParaRPr lang="en-US" sz="1000" dirty="0">
              <a:ea typeface="MS PGothic" pitchFamily="34" charset="-128"/>
            </a:endParaRPr>
          </a:p>
        </p:txBody>
      </p:sp>
      <p:sp>
        <p:nvSpPr>
          <p:cNvPr id="33797" name="Text Box 2"/>
          <p:cNvSpPr txBox="1">
            <a:spLocks noChangeArrowheads="1"/>
          </p:cNvSpPr>
          <p:nvPr/>
        </p:nvSpPr>
        <p:spPr bwMode="auto">
          <a:xfrm>
            <a:off x="3971926" y="8831264"/>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208" tIns="46424" rIns="93208" bIns="46424" anchor="b"/>
          <a:lstStyle>
            <a:lvl1pPr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1pPr>
            <a:lvl2pPr marL="742950" indent="-28575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2pPr>
            <a:lvl3pPr marL="11430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3pPr>
            <a:lvl4pPr marL="16002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4pPr>
            <a:lvl5pPr marL="20574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9pPr>
          </a:lstStyle>
          <a:p>
            <a:pPr algn="r" eaLnBrk="1" hangingPunct="1">
              <a:buClr>
                <a:srgbClr val="000000"/>
              </a:buClr>
              <a:buSzPct val="45000"/>
              <a:buFont typeface="Times New Roman" pitchFamily="18" charset="0"/>
              <a:buNone/>
            </a:pPr>
            <a:fld id="{DB6B38B2-6AEB-4AEC-9C0F-E27D9D923004}" type="slidenum">
              <a:rPr lang="en-GB">
                <a:solidFill>
                  <a:srgbClr val="000000"/>
                </a:solidFill>
                <a:latin typeface="Times New Roman" pitchFamily="18" charset="0"/>
                <a:ea typeface="MS PGothic" pitchFamily="34" charset="-128"/>
              </a:rPr>
              <a:pPr algn="r" eaLnBrk="1" hangingPunct="1">
                <a:buClr>
                  <a:srgbClr val="000000"/>
                </a:buClr>
                <a:buSzPct val="45000"/>
                <a:buFont typeface="Times New Roman" pitchFamily="18" charset="0"/>
                <a:buNone/>
              </a:pPr>
              <a:t>71</a:t>
            </a:fld>
            <a:endParaRPr lang="en-GB" dirty="0">
              <a:solidFill>
                <a:srgbClr val="000000"/>
              </a:solidFill>
              <a:latin typeface="Times New Roman" pitchFamily="18" charset="0"/>
              <a:ea typeface="MS PGothic" pitchFamily="34" charset="-128"/>
            </a:endParaRPr>
          </a:p>
        </p:txBody>
      </p:sp>
      <p:sp>
        <p:nvSpPr>
          <p:cNvPr id="33798" name="Text Box 3"/>
          <p:cNvSpPr txBox="1">
            <a:spLocks noChangeArrowheads="1"/>
          </p:cNvSpPr>
          <p:nvPr/>
        </p:nvSpPr>
        <p:spPr bwMode="auto">
          <a:xfrm>
            <a:off x="1" y="8831264"/>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208" tIns="46424" rIns="93208" bIns="46424" anchor="b"/>
          <a:lstStyle>
            <a:lvl1pPr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1pPr>
            <a:lvl2pPr marL="742950" indent="-28575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2pPr>
            <a:lvl3pPr marL="11430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3pPr>
            <a:lvl4pPr marL="16002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4pPr>
            <a:lvl5pPr marL="20574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9pPr>
          </a:lstStyle>
          <a:p>
            <a:pPr eaLnBrk="1" hangingPunct="1">
              <a:buClr>
                <a:srgbClr val="000000"/>
              </a:buClr>
              <a:buSzPct val="45000"/>
              <a:buFont typeface="Times New Roman" pitchFamily="18" charset="0"/>
              <a:buNone/>
            </a:pPr>
            <a:endParaRPr lang="en-GB" dirty="0">
              <a:solidFill>
                <a:srgbClr val="000000"/>
              </a:solidFill>
              <a:latin typeface="Times New Roman" pitchFamily="18" charset="0"/>
              <a:ea typeface="MS PGothic" pitchFamily="34" charset="-128"/>
            </a:endParaRPr>
          </a:p>
        </p:txBody>
      </p:sp>
      <p:sp>
        <p:nvSpPr>
          <p:cNvPr id="33799" name="Text Box 4"/>
          <p:cNvSpPr txBox="1">
            <a:spLocks noChangeArrowheads="1"/>
          </p:cNvSpPr>
          <p:nvPr/>
        </p:nvSpPr>
        <p:spPr bwMode="auto">
          <a:xfrm>
            <a:off x="1"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208" tIns="46424" rIns="93208" bIns="46424"/>
          <a:lstStyle>
            <a:lvl1pPr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1pPr>
            <a:lvl2pPr marL="742950" indent="-28575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2pPr>
            <a:lvl3pPr marL="11430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3pPr>
            <a:lvl4pPr marL="16002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4pPr>
            <a:lvl5pPr marL="20574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9pPr>
          </a:lstStyle>
          <a:p>
            <a:pPr eaLnBrk="1" hangingPunct="1">
              <a:buClr>
                <a:srgbClr val="000000"/>
              </a:buClr>
              <a:buSzPct val="45000"/>
              <a:buFont typeface="Times New Roman" pitchFamily="18" charset="0"/>
              <a:buNone/>
            </a:pPr>
            <a:endParaRPr lang="en-GB" dirty="0">
              <a:solidFill>
                <a:srgbClr val="000000"/>
              </a:solidFill>
              <a:latin typeface="Times New Roman" pitchFamily="18" charset="0"/>
              <a:ea typeface="MS PGothic" pitchFamily="34" charset="-128"/>
            </a:endParaRPr>
          </a:p>
        </p:txBody>
      </p:sp>
      <p:sp>
        <p:nvSpPr>
          <p:cNvPr id="33800" name="Text Box 5"/>
          <p:cNvSpPr txBox="1">
            <a:spLocks noChangeArrowheads="1"/>
          </p:cNvSpPr>
          <p:nvPr/>
        </p:nvSpPr>
        <p:spPr bwMode="auto">
          <a:xfrm>
            <a:off x="3971926"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208" tIns="46424" rIns="93208" bIns="46424"/>
          <a:lstStyle>
            <a:lvl1pPr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1pPr>
            <a:lvl2pPr marL="742950" indent="-28575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2pPr>
            <a:lvl3pPr marL="11430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3pPr>
            <a:lvl4pPr marL="16002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4pPr>
            <a:lvl5pPr marL="2057400" indent="-228600" defTabSz="457200" eaLnBrk="0" hangingPunct="0">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defRPr sz="1600" b="1">
                <a:solidFill>
                  <a:schemeClr val="tx1"/>
                </a:solidFill>
                <a:latin typeface="Arial" pitchFamily="34" charset="0"/>
              </a:defRPr>
            </a:lvl9pPr>
          </a:lstStyle>
          <a:p>
            <a:pPr algn="r" eaLnBrk="1" hangingPunct="1">
              <a:buClr>
                <a:srgbClr val="000000"/>
              </a:buClr>
              <a:buSzPct val="45000"/>
              <a:buFont typeface="Times New Roman" pitchFamily="18" charset="0"/>
              <a:buNone/>
            </a:pPr>
            <a:r>
              <a:rPr lang="en-GB" dirty="0">
                <a:solidFill>
                  <a:srgbClr val="000000"/>
                </a:solidFill>
                <a:latin typeface="Times New Roman" pitchFamily="18" charset="0"/>
                <a:ea typeface="MS PGothic" pitchFamily="34" charset="-128"/>
              </a:rPr>
              <a:t>03/05/07</a:t>
            </a:r>
          </a:p>
        </p:txBody>
      </p:sp>
      <p:sp>
        <p:nvSpPr>
          <p:cNvPr id="33801" name="Text Box 6"/>
          <p:cNvSpPr txBox="1">
            <a:spLocks noChangeArrowheads="1"/>
          </p:cNvSpPr>
          <p:nvPr/>
        </p:nvSpPr>
        <p:spPr bwMode="auto">
          <a:xfrm>
            <a:off x="1181100" y="696913"/>
            <a:ext cx="4649788" cy="3486150"/>
          </a:xfrm>
          <a:prstGeom prst="rect">
            <a:avLst/>
          </a:prstGeom>
          <a:solidFill>
            <a:srgbClr val="FFFFFF"/>
          </a:solidFill>
          <a:ln w="9360">
            <a:solidFill>
              <a:srgbClr val="000000"/>
            </a:solidFill>
            <a:miter lim="800000"/>
            <a:headEnd/>
            <a:tailEnd/>
          </a:ln>
        </p:spPr>
        <p:txBody>
          <a:bodyPr wrap="none" lIns="91400" tIns="45699" rIns="91400" bIns="45699" anchor="ctr"/>
          <a:lstStyle>
            <a:lvl1pPr defTabSz="911225" eaLnBrk="0" hangingPunct="0">
              <a:defRPr sz="1600" b="1">
                <a:solidFill>
                  <a:schemeClr val="tx1"/>
                </a:solidFill>
                <a:latin typeface="Arial" pitchFamily="34" charset="0"/>
              </a:defRPr>
            </a:lvl1pPr>
            <a:lvl2pPr marL="742950" indent="-285750" defTabSz="911225" eaLnBrk="0" hangingPunct="0">
              <a:defRPr sz="1600" b="1">
                <a:solidFill>
                  <a:schemeClr val="tx1"/>
                </a:solidFill>
                <a:latin typeface="Arial" pitchFamily="34" charset="0"/>
              </a:defRPr>
            </a:lvl2pPr>
            <a:lvl3pPr marL="1143000" indent="-228600" defTabSz="911225" eaLnBrk="0" hangingPunct="0">
              <a:defRPr sz="1600" b="1">
                <a:solidFill>
                  <a:schemeClr val="tx1"/>
                </a:solidFill>
                <a:latin typeface="Arial" pitchFamily="34" charset="0"/>
              </a:defRPr>
            </a:lvl3pPr>
            <a:lvl4pPr marL="1600200" indent="-228600" defTabSz="911225" eaLnBrk="0" hangingPunct="0">
              <a:defRPr sz="1600" b="1">
                <a:solidFill>
                  <a:schemeClr val="tx1"/>
                </a:solidFill>
                <a:latin typeface="Arial" pitchFamily="34" charset="0"/>
              </a:defRPr>
            </a:lvl4pPr>
            <a:lvl5pPr marL="2057400" indent="-228600" defTabSz="911225" eaLnBrk="0" hangingPunct="0">
              <a:defRPr sz="1600" b="1">
                <a:solidFill>
                  <a:schemeClr val="tx1"/>
                </a:solidFill>
                <a:latin typeface="Arial" pitchFamily="34" charset="0"/>
              </a:defRPr>
            </a:lvl5pPr>
            <a:lvl6pPr marL="2514600" indent="-228600" defTabSz="911225" eaLnBrk="0" fontAlgn="base" hangingPunct="0">
              <a:spcBef>
                <a:spcPct val="0"/>
              </a:spcBef>
              <a:spcAft>
                <a:spcPct val="0"/>
              </a:spcAft>
              <a:defRPr sz="1600" b="1">
                <a:solidFill>
                  <a:schemeClr val="tx1"/>
                </a:solidFill>
                <a:latin typeface="Arial" pitchFamily="34" charset="0"/>
              </a:defRPr>
            </a:lvl6pPr>
            <a:lvl7pPr marL="2971800" indent="-228600" defTabSz="911225" eaLnBrk="0" fontAlgn="base" hangingPunct="0">
              <a:spcBef>
                <a:spcPct val="0"/>
              </a:spcBef>
              <a:spcAft>
                <a:spcPct val="0"/>
              </a:spcAft>
              <a:defRPr sz="1600" b="1">
                <a:solidFill>
                  <a:schemeClr val="tx1"/>
                </a:solidFill>
                <a:latin typeface="Arial" pitchFamily="34" charset="0"/>
              </a:defRPr>
            </a:lvl7pPr>
            <a:lvl8pPr marL="3429000" indent="-228600" defTabSz="911225" eaLnBrk="0" fontAlgn="base" hangingPunct="0">
              <a:spcBef>
                <a:spcPct val="0"/>
              </a:spcBef>
              <a:spcAft>
                <a:spcPct val="0"/>
              </a:spcAft>
              <a:defRPr sz="1600" b="1">
                <a:solidFill>
                  <a:schemeClr val="tx1"/>
                </a:solidFill>
                <a:latin typeface="Arial" pitchFamily="34" charset="0"/>
              </a:defRPr>
            </a:lvl8pPr>
            <a:lvl9pPr marL="3886200" indent="-228600" defTabSz="911225" eaLnBrk="0" fontAlgn="base" hangingPunct="0">
              <a:spcBef>
                <a:spcPct val="0"/>
              </a:spcBef>
              <a:spcAft>
                <a:spcPct val="0"/>
              </a:spcAft>
              <a:defRPr sz="1600" b="1">
                <a:solidFill>
                  <a:schemeClr val="tx1"/>
                </a:solidFill>
                <a:latin typeface="Arial" pitchFamily="34" charset="0"/>
              </a:defRPr>
            </a:lvl9pPr>
          </a:lstStyle>
          <a:p>
            <a:pPr eaLnBrk="1" hangingPunct="1"/>
            <a:endParaRPr lang="en-US" dirty="0">
              <a:ea typeface="MS PGothic" pitchFamily="34" charset="-128"/>
            </a:endParaRPr>
          </a:p>
        </p:txBody>
      </p:sp>
      <p:sp>
        <p:nvSpPr>
          <p:cNvPr id="33802" name="Text Box 7"/>
          <p:cNvSpPr>
            <a:spLocks noGrp="1" noChangeArrowheads="1"/>
          </p:cNvSpPr>
          <p:nvPr>
            <p:ph type="body"/>
          </p:nvPr>
        </p:nvSpPr>
        <p:spPr>
          <a:xfrm>
            <a:off x="701675" y="4416425"/>
            <a:ext cx="5608638"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08" tIns="46424" rIns="93208" bIns="46424"/>
          <a:lstStyle/>
          <a:p>
            <a:pPr defTabSz="439673" eaLnBrk="1" hangingPunct="1">
              <a:spcBef>
                <a:spcPts val="438"/>
              </a:spcBef>
              <a:tabLst>
                <a:tab pos="0" algn="l"/>
                <a:tab pos="439673" algn="l"/>
                <a:tab pos="880934" algn="l"/>
                <a:tab pos="1320607" algn="l"/>
                <a:tab pos="1761867" algn="l"/>
                <a:tab pos="2203127" algn="l"/>
                <a:tab pos="2642801" algn="l"/>
                <a:tab pos="3084061" algn="l"/>
                <a:tab pos="3523734" algn="l"/>
                <a:tab pos="3964994" algn="l"/>
                <a:tab pos="4406254" algn="l"/>
                <a:tab pos="4845928" algn="l"/>
                <a:tab pos="5287188" algn="l"/>
                <a:tab pos="5726861" algn="l"/>
                <a:tab pos="6168121" algn="l"/>
                <a:tab pos="6609381" algn="l"/>
                <a:tab pos="7049055" algn="l"/>
                <a:tab pos="7490316" algn="l"/>
                <a:tab pos="7929988" algn="l"/>
                <a:tab pos="8371248" algn="l"/>
                <a:tab pos="8812509" algn="l"/>
              </a:tabLst>
            </a:pPr>
            <a:endParaRPr lang="en-GB"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7"/>
          <p:cNvSpPr>
            <a:spLocks noGrp="1" noChangeArrowheads="1"/>
          </p:cNvSpPr>
          <p:nvPr>
            <p:ph type="sldNum" sz="quarter" idx="5"/>
          </p:nvPr>
        </p:nvSpPr>
        <p:spPr>
          <a:noFill/>
        </p:spPr>
        <p:txBody>
          <a:bodyPr/>
          <a:lstStyle/>
          <a:p>
            <a:fld id="{9EFA4F8C-ACC7-3D48-BB28-154DE30467D5}" type="slidenum">
              <a:rPr lang="en-US"/>
              <a:pPr/>
              <a:t>73</a:t>
            </a:fld>
            <a:endParaRPr lang="en-US"/>
          </a:p>
        </p:txBody>
      </p:sp>
      <p:sp>
        <p:nvSpPr>
          <p:cNvPr id="204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118A0DFB-92BC-B940-9376-E02813DBE433}"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73</a:t>
            </a:fld>
            <a:endParaRPr lang="en-US" sz="1000">
              <a:ea typeface="ＭＳ Ｐゴシック" charset="-128"/>
              <a:cs typeface="ＭＳ Ｐゴシック" charset="-128"/>
            </a:endParaRPr>
          </a:p>
        </p:txBody>
      </p:sp>
      <p:sp>
        <p:nvSpPr>
          <p:cNvPr id="204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2F0F7BCB-2838-C243-9E95-6101480B352F}"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73</a:t>
            </a:fld>
            <a:endParaRPr lang="en-US" sz="1000">
              <a:ea typeface="ＭＳ Ｐゴシック" charset="-128"/>
              <a:cs typeface="ＭＳ Ｐゴシック" charset="-128"/>
            </a:endParaRPr>
          </a:p>
        </p:txBody>
      </p:sp>
      <p:sp>
        <p:nvSpPr>
          <p:cNvPr id="20485" name="Text Box 2"/>
          <p:cNvSpPr txBox="1">
            <a:spLocks noChangeArrowheads="1"/>
          </p:cNvSpPr>
          <p:nvPr/>
        </p:nvSpPr>
        <p:spPr bwMode="auto">
          <a:xfrm>
            <a:off x="3971925" y="8831263"/>
            <a:ext cx="3038475" cy="465137"/>
          </a:xfrm>
          <a:prstGeom prst="rect">
            <a:avLst/>
          </a:prstGeom>
          <a:noFill/>
          <a:ln w="9525">
            <a:noFill/>
            <a:round/>
            <a:headEnd/>
            <a:tailEnd/>
          </a:ln>
        </p:spPr>
        <p:txBody>
          <a:bodyPr lIns="93222" tIns="46431" rIns="93222" bIns="46431" anchor="b">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fld id="{C70775AE-E913-4A42-B8F5-6F2F5C0C8E71}" type="slidenum">
              <a:rPr lang="en-GB">
                <a:solidFill>
                  <a:srgbClr val="000000"/>
                </a:solidFill>
                <a:latin typeface="Times New Roman" charset="0"/>
                <a:ea typeface="ＭＳ Ｐゴシック" charset="-128"/>
                <a:cs typeface="ＭＳ Ｐゴシック" charset="-128"/>
              </a:rPr>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t>73</a:t>
            </a:fld>
            <a:endParaRPr lang="en-GB">
              <a:solidFill>
                <a:srgbClr val="000000"/>
              </a:solidFill>
              <a:latin typeface="Times New Roman" charset="0"/>
              <a:ea typeface="ＭＳ Ｐゴシック" charset="-128"/>
              <a:cs typeface="ＭＳ Ｐゴシック" charset="-128"/>
            </a:endParaRPr>
          </a:p>
        </p:txBody>
      </p:sp>
      <p:sp>
        <p:nvSpPr>
          <p:cNvPr id="20486" name="Text Box 3"/>
          <p:cNvSpPr txBox="1">
            <a:spLocks noChangeArrowheads="1"/>
          </p:cNvSpPr>
          <p:nvPr/>
        </p:nvSpPr>
        <p:spPr bwMode="auto">
          <a:xfrm>
            <a:off x="0" y="8831263"/>
            <a:ext cx="3038475" cy="465137"/>
          </a:xfrm>
          <a:prstGeom prst="rect">
            <a:avLst/>
          </a:prstGeom>
          <a:noFill/>
          <a:ln w="9525">
            <a:noFill/>
            <a:round/>
            <a:headEnd/>
            <a:tailEnd/>
          </a:ln>
        </p:spPr>
        <p:txBody>
          <a:bodyPr lIns="93222" tIns="46431" rIns="93222" bIns="46431" anchor="b">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7" name="Text Box 4"/>
          <p:cNvSpPr txBox="1">
            <a:spLocks noChangeArrowheads="1"/>
          </p:cNvSpPr>
          <p:nvPr/>
        </p:nvSpPr>
        <p:spPr bwMode="auto">
          <a:xfrm>
            <a:off x="0" y="0"/>
            <a:ext cx="3038475" cy="465138"/>
          </a:xfrm>
          <a:prstGeom prst="rect">
            <a:avLst/>
          </a:prstGeom>
          <a:noFill/>
          <a:ln w="9525">
            <a:noFill/>
            <a:round/>
            <a:headEnd/>
            <a:tailEnd/>
          </a:ln>
        </p:spPr>
        <p:txBody>
          <a:bodyPr lIns="93222" tIns="46431" rIns="93222" bIns="46431">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8" name="Text Box 5"/>
          <p:cNvSpPr txBox="1">
            <a:spLocks noChangeArrowheads="1"/>
          </p:cNvSpPr>
          <p:nvPr/>
        </p:nvSpPr>
        <p:spPr bwMode="auto">
          <a:xfrm>
            <a:off x="3971925" y="0"/>
            <a:ext cx="3038475" cy="465138"/>
          </a:xfrm>
          <a:prstGeom prst="rect">
            <a:avLst/>
          </a:prstGeom>
          <a:noFill/>
          <a:ln w="9525">
            <a:noFill/>
            <a:round/>
            <a:headEnd/>
            <a:tailEnd/>
          </a:ln>
        </p:spPr>
        <p:txBody>
          <a:bodyPr lIns="93222" tIns="46431" rIns="93222" bIns="46431">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r>
              <a:rPr lang="en-GB">
                <a:solidFill>
                  <a:srgbClr val="000000"/>
                </a:solidFill>
                <a:latin typeface="Times New Roman" charset="0"/>
                <a:ea typeface="ＭＳ Ｐゴシック" charset="-128"/>
                <a:cs typeface="ＭＳ Ｐゴシック" charset="-128"/>
              </a:rPr>
              <a:t>03/05/07</a:t>
            </a:r>
          </a:p>
        </p:txBody>
      </p:sp>
      <p:sp>
        <p:nvSpPr>
          <p:cNvPr id="20489" name="Text Box 6"/>
          <p:cNvSpPr txBox="1">
            <a:spLocks noChangeArrowheads="1"/>
          </p:cNvSpPr>
          <p:nvPr/>
        </p:nvSpPr>
        <p:spPr bwMode="auto">
          <a:xfrm>
            <a:off x="1181100" y="696913"/>
            <a:ext cx="4649788" cy="3486150"/>
          </a:xfrm>
          <a:prstGeom prst="rect">
            <a:avLst/>
          </a:prstGeom>
          <a:solidFill>
            <a:srgbClr val="FFFFFF"/>
          </a:solidFill>
          <a:ln w="9360">
            <a:solidFill>
              <a:srgbClr val="000000"/>
            </a:solidFill>
            <a:miter lim="800000"/>
            <a:headEnd/>
            <a:tailEnd/>
          </a:ln>
        </p:spPr>
        <p:txBody>
          <a:bodyPr wrap="none" lIns="91413" tIns="45706" rIns="91413" bIns="45706" anchor="ctr">
            <a:prstTxWarp prst="textNoShape">
              <a:avLst/>
            </a:prstTxWarp>
          </a:bodyPr>
          <a:lstStyle/>
          <a:p>
            <a:pPr defTabSz="911225"/>
            <a:endParaRPr lang="en-US" sz="1600">
              <a:ea typeface="ＭＳ Ｐゴシック" charset="-128"/>
              <a:cs typeface="ＭＳ Ｐゴシック" charset="-128"/>
            </a:endParaRPr>
          </a:p>
        </p:txBody>
      </p:sp>
      <p:sp>
        <p:nvSpPr>
          <p:cNvPr id="20490" name="Text Box 7"/>
          <p:cNvSpPr>
            <a:spLocks noGrp="1" noChangeArrowheads="1"/>
          </p:cNvSpPr>
          <p:nvPr>
            <p:ph type="body"/>
          </p:nvPr>
        </p:nvSpPr>
        <p:spPr>
          <a:xfrm>
            <a:off x="701675" y="4416425"/>
            <a:ext cx="5608638" cy="4184650"/>
          </a:xfrm>
          <a:noFill/>
          <a:ln/>
        </p:spPr>
        <p:txBody>
          <a:bodyPr lIns="93222" tIns="46431" rIns="93222" bIns="46431"/>
          <a:lstStyle/>
          <a:p>
            <a:pPr defTabSz="439738" eaLnBrk="1" hangingPunct="1">
              <a:spcBef>
                <a:spcPts val="438"/>
              </a:spcBef>
              <a:tabLst>
                <a:tab pos="0" algn="l"/>
                <a:tab pos="439738" algn="l"/>
                <a:tab pos="881063" algn="l"/>
                <a:tab pos="1320800" algn="l"/>
                <a:tab pos="1762125" algn="l"/>
                <a:tab pos="2203450" algn="l"/>
                <a:tab pos="2643188" algn="l"/>
                <a:tab pos="3084513" algn="l"/>
                <a:tab pos="3524250" algn="l"/>
                <a:tab pos="3965575" algn="l"/>
                <a:tab pos="4406900" algn="l"/>
                <a:tab pos="4846638" algn="l"/>
                <a:tab pos="5287963" algn="l"/>
                <a:tab pos="5727700" algn="l"/>
                <a:tab pos="6169025" algn="l"/>
                <a:tab pos="6610350" algn="l"/>
                <a:tab pos="7050088" algn="l"/>
                <a:tab pos="7491413" algn="l"/>
                <a:tab pos="7931150" algn="l"/>
                <a:tab pos="8372475" algn="l"/>
                <a:tab pos="8813800" algn="l"/>
              </a:tabLst>
            </a:pPr>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7"/>
          <p:cNvSpPr>
            <a:spLocks noGrp="1" noChangeArrowheads="1"/>
          </p:cNvSpPr>
          <p:nvPr>
            <p:ph type="sldNum" sz="quarter" idx="5"/>
          </p:nvPr>
        </p:nvSpPr>
        <p:spPr>
          <a:noFill/>
        </p:spPr>
        <p:txBody>
          <a:bodyPr/>
          <a:lstStyle/>
          <a:p>
            <a:fld id="{9EFA4F8C-ACC7-3D48-BB28-154DE30467D5}" type="slidenum">
              <a:rPr lang="en-US"/>
              <a:pPr/>
              <a:t>74</a:t>
            </a:fld>
            <a:endParaRPr lang="en-US"/>
          </a:p>
        </p:txBody>
      </p:sp>
      <p:sp>
        <p:nvSpPr>
          <p:cNvPr id="204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118A0DFB-92BC-B940-9376-E02813DBE433}"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74</a:t>
            </a:fld>
            <a:endParaRPr lang="en-US" sz="1000">
              <a:ea typeface="ＭＳ Ｐゴシック" charset="-128"/>
              <a:cs typeface="ＭＳ Ｐゴシック" charset="-128"/>
            </a:endParaRPr>
          </a:p>
        </p:txBody>
      </p:sp>
      <p:sp>
        <p:nvSpPr>
          <p:cNvPr id="204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2F0F7BCB-2838-C243-9E95-6101480B352F}"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74</a:t>
            </a:fld>
            <a:endParaRPr lang="en-US" sz="1000">
              <a:ea typeface="ＭＳ Ｐゴシック" charset="-128"/>
              <a:cs typeface="ＭＳ Ｐゴシック" charset="-128"/>
            </a:endParaRPr>
          </a:p>
        </p:txBody>
      </p:sp>
      <p:sp>
        <p:nvSpPr>
          <p:cNvPr id="20485" name="Text Box 2"/>
          <p:cNvSpPr txBox="1">
            <a:spLocks noChangeArrowheads="1"/>
          </p:cNvSpPr>
          <p:nvPr/>
        </p:nvSpPr>
        <p:spPr bwMode="auto">
          <a:xfrm>
            <a:off x="3971925" y="8831263"/>
            <a:ext cx="3038475" cy="465137"/>
          </a:xfrm>
          <a:prstGeom prst="rect">
            <a:avLst/>
          </a:prstGeom>
          <a:noFill/>
          <a:ln w="9525">
            <a:noFill/>
            <a:round/>
            <a:headEnd/>
            <a:tailEnd/>
          </a:ln>
        </p:spPr>
        <p:txBody>
          <a:bodyPr lIns="93222" tIns="46431" rIns="93222" bIns="46431" anchor="b">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fld id="{C70775AE-E913-4A42-B8F5-6F2F5C0C8E71}" type="slidenum">
              <a:rPr lang="en-GB">
                <a:solidFill>
                  <a:srgbClr val="000000"/>
                </a:solidFill>
                <a:latin typeface="Times New Roman" charset="0"/>
                <a:ea typeface="ＭＳ Ｐゴシック" charset="-128"/>
                <a:cs typeface="ＭＳ Ｐゴシック" charset="-128"/>
              </a:rPr>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t>74</a:t>
            </a:fld>
            <a:endParaRPr lang="en-GB">
              <a:solidFill>
                <a:srgbClr val="000000"/>
              </a:solidFill>
              <a:latin typeface="Times New Roman" charset="0"/>
              <a:ea typeface="ＭＳ Ｐゴシック" charset="-128"/>
              <a:cs typeface="ＭＳ Ｐゴシック" charset="-128"/>
            </a:endParaRPr>
          </a:p>
        </p:txBody>
      </p:sp>
      <p:sp>
        <p:nvSpPr>
          <p:cNvPr id="20486" name="Text Box 3"/>
          <p:cNvSpPr txBox="1">
            <a:spLocks noChangeArrowheads="1"/>
          </p:cNvSpPr>
          <p:nvPr/>
        </p:nvSpPr>
        <p:spPr bwMode="auto">
          <a:xfrm>
            <a:off x="0" y="8831263"/>
            <a:ext cx="3038475" cy="465137"/>
          </a:xfrm>
          <a:prstGeom prst="rect">
            <a:avLst/>
          </a:prstGeom>
          <a:noFill/>
          <a:ln w="9525">
            <a:noFill/>
            <a:round/>
            <a:headEnd/>
            <a:tailEnd/>
          </a:ln>
        </p:spPr>
        <p:txBody>
          <a:bodyPr lIns="93222" tIns="46431" rIns="93222" bIns="46431" anchor="b">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7" name="Text Box 4"/>
          <p:cNvSpPr txBox="1">
            <a:spLocks noChangeArrowheads="1"/>
          </p:cNvSpPr>
          <p:nvPr/>
        </p:nvSpPr>
        <p:spPr bwMode="auto">
          <a:xfrm>
            <a:off x="0" y="0"/>
            <a:ext cx="3038475" cy="465138"/>
          </a:xfrm>
          <a:prstGeom prst="rect">
            <a:avLst/>
          </a:prstGeom>
          <a:noFill/>
          <a:ln w="9525">
            <a:noFill/>
            <a:round/>
            <a:headEnd/>
            <a:tailEnd/>
          </a:ln>
        </p:spPr>
        <p:txBody>
          <a:bodyPr lIns="93222" tIns="46431" rIns="93222" bIns="46431">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8" name="Text Box 5"/>
          <p:cNvSpPr txBox="1">
            <a:spLocks noChangeArrowheads="1"/>
          </p:cNvSpPr>
          <p:nvPr/>
        </p:nvSpPr>
        <p:spPr bwMode="auto">
          <a:xfrm>
            <a:off x="3971925" y="0"/>
            <a:ext cx="3038475" cy="465138"/>
          </a:xfrm>
          <a:prstGeom prst="rect">
            <a:avLst/>
          </a:prstGeom>
          <a:noFill/>
          <a:ln w="9525">
            <a:noFill/>
            <a:round/>
            <a:headEnd/>
            <a:tailEnd/>
          </a:ln>
        </p:spPr>
        <p:txBody>
          <a:bodyPr lIns="93222" tIns="46431" rIns="93222" bIns="46431">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r>
              <a:rPr lang="en-GB">
                <a:solidFill>
                  <a:srgbClr val="000000"/>
                </a:solidFill>
                <a:latin typeface="Times New Roman" charset="0"/>
                <a:ea typeface="ＭＳ Ｐゴシック" charset="-128"/>
                <a:cs typeface="ＭＳ Ｐゴシック" charset="-128"/>
              </a:rPr>
              <a:t>03/05/07</a:t>
            </a:r>
          </a:p>
        </p:txBody>
      </p:sp>
      <p:sp>
        <p:nvSpPr>
          <p:cNvPr id="20489" name="Text Box 6"/>
          <p:cNvSpPr txBox="1">
            <a:spLocks noChangeArrowheads="1"/>
          </p:cNvSpPr>
          <p:nvPr/>
        </p:nvSpPr>
        <p:spPr bwMode="auto">
          <a:xfrm>
            <a:off x="1181100" y="696913"/>
            <a:ext cx="4649788" cy="3486150"/>
          </a:xfrm>
          <a:prstGeom prst="rect">
            <a:avLst/>
          </a:prstGeom>
          <a:solidFill>
            <a:srgbClr val="FFFFFF"/>
          </a:solidFill>
          <a:ln w="9360">
            <a:solidFill>
              <a:srgbClr val="000000"/>
            </a:solidFill>
            <a:miter lim="800000"/>
            <a:headEnd/>
            <a:tailEnd/>
          </a:ln>
        </p:spPr>
        <p:txBody>
          <a:bodyPr wrap="none" lIns="91413" tIns="45706" rIns="91413" bIns="45706" anchor="ctr">
            <a:prstTxWarp prst="textNoShape">
              <a:avLst/>
            </a:prstTxWarp>
          </a:bodyPr>
          <a:lstStyle/>
          <a:p>
            <a:pPr defTabSz="911225"/>
            <a:endParaRPr lang="en-US" sz="1600">
              <a:ea typeface="ＭＳ Ｐゴシック" charset="-128"/>
              <a:cs typeface="ＭＳ Ｐゴシック" charset="-128"/>
            </a:endParaRPr>
          </a:p>
        </p:txBody>
      </p:sp>
      <p:sp>
        <p:nvSpPr>
          <p:cNvPr id="20490" name="Text Box 7"/>
          <p:cNvSpPr>
            <a:spLocks noGrp="1" noChangeArrowheads="1"/>
          </p:cNvSpPr>
          <p:nvPr>
            <p:ph type="body"/>
          </p:nvPr>
        </p:nvSpPr>
        <p:spPr>
          <a:xfrm>
            <a:off x="701675" y="4416425"/>
            <a:ext cx="5608638" cy="4184650"/>
          </a:xfrm>
          <a:noFill/>
          <a:ln/>
        </p:spPr>
        <p:txBody>
          <a:bodyPr lIns="93222" tIns="46431" rIns="93222" bIns="46431"/>
          <a:lstStyle/>
          <a:p>
            <a:pPr defTabSz="439738" eaLnBrk="1" hangingPunct="1">
              <a:spcBef>
                <a:spcPts val="438"/>
              </a:spcBef>
              <a:tabLst>
                <a:tab pos="0" algn="l"/>
                <a:tab pos="439738" algn="l"/>
                <a:tab pos="881063" algn="l"/>
                <a:tab pos="1320800" algn="l"/>
                <a:tab pos="1762125" algn="l"/>
                <a:tab pos="2203450" algn="l"/>
                <a:tab pos="2643188" algn="l"/>
                <a:tab pos="3084513" algn="l"/>
                <a:tab pos="3524250" algn="l"/>
                <a:tab pos="3965575" algn="l"/>
                <a:tab pos="4406900" algn="l"/>
                <a:tab pos="4846638" algn="l"/>
                <a:tab pos="5287963" algn="l"/>
                <a:tab pos="5727700" algn="l"/>
                <a:tab pos="6169025" algn="l"/>
                <a:tab pos="6610350" algn="l"/>
                <a:tab pos="7050088" algn="l"/>
                <a:tab pos="7491413" algn="l"/>
                <a:tab pos="7931150" algn="l"/>
                <a:tab pos="8372475" algn="l"/>
                <a:tab pos="8813800" algn="l"/>
              </a:tabLst>
            </a:pPr>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7"/>
          <p:cNvSpPr>
            <a:spLocks noGrp="1" noChangeArrowheads="1"/>
          </p:cNvSpPr>
          <p:nvPr>
            <p:ph type="sldNum" sz="quarter" idx="5"/>
          </p:nvPr>
        </p:nvSpPr>
        <p:spPr>
          <a:noFill/>
        </p:spPr>
        <p:txBody>
          <a:bodyPr/>
          <a:lstStyle/>
          <a:p>
            <a:fld id="{9EFA4F8C-ACC7-3D48-BB28-154DE30467D5}" type="slidenum">
              <a:rPr lang="en-US"/>
              <a:pPr/>
              <a:t>75</a:t>
            </a:fld>
            <a:endParaRPr lang="en-US"/>
          </a:p>
        </p:txBody>
      </p:sp>
      <p:sp>
        <p:nvSpPr>
          <p:cNvPr id="204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118A0DFB-92BC-B940-9376-E02813DBE433}"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75</a:t>
            </a:fld>
            <a:endParaRPr lang="en-US" sz="1000">
              <a:ea typeface="ＭＳ Ｐゴシック" charset="-128"/>
              <a:cs typeface="ＭＳ Ｐゴシック" charset="-128"/>
            </a:endParaRPr>
          </a:p>
        </p:txBody>
      </p:sp>
      <p:sp>
        <p:nvSpPr>
          <p:cNvPr id="204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2F0F7BCB-2838-C243-9E95-6101480B352F}"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75</a:t>
            </a:fld>
            <a:endParaRPr lang="en-US" sz="1000">
              <a:ea typeface="ＭＳ Ｐゴシック" charset="-128"/>
              <a:cs typeface="ＭＳ Ｐゴシック" charset="-128"/>
            </a:endParaRPr>
          </a:p>
        </p:txBody>
      </p:sp>
      <p:sp>
        <p:nvSpPr>
          <p:cNvPr id="20485" name="Text Box 2"/>
          <p:cNvSpPr txBox="1">
            <a:spLocks noChangeArrowheads="1"/>
          </p:cNvSpPr>
          <p:nvPr/>
        </p:nvSpPr>
        <p:spPr bwMode="auto">
          <a:xfrm>
            <a:off x="3971925" y="8831263"/>
            <a:ext cx="3038475" cy="465137"/>
          </a:xfrm>
          <a:prstGeom prst="rect">
            <a:avLst/>
          </a:prstGeom>
          <a:noFill/>
          <a:ln w="9525">
            <a:noFill/>
            <a:round/>
            <a:headEnd/>
            <a:tailEnd/>
          </a:ln>
        </p:spPr>
        <p:txBody>
          <a:bodyPr lIns="93222" tIns="46431" rIns="93222" bIns="46431" anchor="b">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fld id="{C70775AE-E913-4A42-B8F5-6F2F5C0C8E71}" type="slidenum">
              <a:rPr lang="en-GB">
                <a:solidFill>
                  <a:srgbClr val="000000"/>
                </a:solidFill>
                <a:latin typeface="Times New Roman" charset="0"/>
                <a:ea typeface="ＭＳ Ｐゴシック" charset="-128"/>
                <a:cs typeface="ＭＳ Ｐゴシック" charset="-128"/>
              </a:rPr>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t>75</a:t>
            </a:fld>
            <a:endParaRPr lang="en-GB">
              <a:solidFill>
                <a:srgbClr val="000000"/>
              </a:solidFill>
              <a:latin typeface="Times New Roman" charset="0"/>
              <a:ea typeface="ＭＳ Ｐゴシック" charset="-128"/>
              <a:cs typeface="ＭＳ Ｐゴシック" charset="-128"/>
            </a:endParaRPr>
          </a:p>
        </p:txBody>
      </p:sp>
      <p:sp>
        <p:nvSpPr>
          <p:cNvPr id="20486" name="Text Box 3"/>
          <p:cNvSpPr txBox="1">
            <a:spLocks noChangeArrowheads="1"/>
          </p:cNvSpPr>
          <p:nvPr/>
        </p:nvSpPr>
        <p:spPr bwMode="auto">
          <a:xfrm>
            <a:off x="0" y="8831263"/>
            <a:ext cx="3038475" cy="465137"/>
          </a:xfrm>
          <a:prstGeom prst="rect">
            <a:avLst/>
          </a:prstGeom>
          <a:noFill/>
          <a:ln w="9525">
            <a:noFill/>
            <a:round/>
            <a:headEnd/>
            <a:tailEnd/>
          </a:ln>
        </p:spPr>
        <p:txBody>
          <a:bodyPr lIns="93222" tIns="46431" rIns="93222" bIns="46431" anchor="b">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7" name="Text Box 4"/>
          <p:cNvSpPr txBox="1">
            <a:spLocks noChangeArrowheads="1"/>
          </p:cNvSpPr>
          <p:nvPr/>
        </p:nvSpPr>
        <p:spPr bwMode="auto">
          <a:xfrm>
            <a:off x="0" y="0"/>
            <a:ext cx="3038475" cy="465138"/>
          </a:xfrm>
          <a:prstGeom prst="rect">
            <a:avLst/>
          </a:prstGeom>
          <a:noFill/>
          <a:ln w="9525">
            <a:noFill/>
            <a:round/>
            <a:headEnd/>
            <a:tailEnd/>
          </a:ln>
        </p:spPr>
        <p:txBody>
          <a:bodyPr lIns="93222" tIns="46431" rIns="93222" bIns="46431">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8" name="Text Box 5"/>
          <p:cNvSpPr txBox="1">
            <a:spLocks noChangeArrowheads="1"/>
          </p:cNvSpPr>
          <p:nvPr/>
        </p:nvSpPr>
        <p:spPr bwMode="auto">
          <a:xfrm>
            <a:off x="3971925" y="0"/>
            <a:ext cx="3038475" cy="465138"/>
          </a:xfrm>
          <a:prstGeom prst="rect">
            <a:avLst/>
          </a:prstGeom>
          <a:noFill/>
          <a:ln w="9525">
            <a:noFill/>
            <a:round/>
            <a:headEnd/>
            <a:tailEnd/>
          </a:ln>
        </p:spPr>
        <p:txBody>
          <a:bodyPr lIns="93222" tIns="46431" rIns="93222" bIns="46431">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r>
              <a:rPr lang="en-GB">
                <a:solidFill>
                  <a:srgbClr val="000000"/>
                </a:solidFill>
                <a:latin typeface="Times New Roman" charset="0"/>
                <a:ea typeface="ＭＳ Ｐゴシック" charset="-128"/>
                <a:cs typeface="ＭＳ Ｐゴシック" charset="-128"/>
              </a:rPr>
              <a:t>03/05/07</a:t>
            </a:r>
          </a:p>
        </p:txBody>
      </p:sp>
      <p:sp>
        <p:nvSpPr>
          <p:cNvPr id="20489" name="Text Box 6"/>
          <p:cNvSpPr txBox="1">
            <a:spLocks noChangeArrowheads="1"/>
          </p:cNvSpPr>
          <p:nvPr/>
        </p:nvSpPr>
        <p:spPr bwMode="auto">
          <a:xfrm>
            <a:off x="1181100" y="696913"/>
            <a:ext cx="4649788" cy="3486150"/>
          </a:xfrm>
          <a:prstGeom prst="rect">
            <a:avLst/>
          </a:prstGeom>
          <a:solidFill>
            <a:srgbClr val="FFFFFF"/>
          </a:solidFill>
          <a:ln w="9360">
            <a:solidFill>
              <a:srgbClr val="000000"/>
            </a:solidFill>
            <a:miter lim="800000"/>
            <a:headEnd/>
            <a:tailEnd/>
          </a:ln>
        </p:spPr>
        <p:txBody>
          <a:bodyPr wrap="none" lIns="91413" tIns="45706" rIns="91413" bIns="45706" anchor="ctr">
            <a:prstTxWarp prst="textNoShape">
              <a:avLst/>
            </a:prstTxWarp>
          </a:bodyPr>
          <a:lstStyle/>
          <a:p>
            <a:pPr defTabSz="911225"/>
            <a:endParaRPr lang="en-US" sz="1600">
              <a:ea typeface="ＭＳ Ｐゴシック" charset="-128"/>
              <a:cs typeface="ＭＳ Ｐゴシック" charset="-128"/>
            </a:endParaRPr>
          </a:p>
        </p:txBody>
      </p:sp>
      <p:sp>
        <p:nvSpPr>
          <p:cNvPr id="20490" name="Text Box 7"/>
          <p:cNvSpPr>
            <a:spLocks noGrp="1" noChangeArrowheads="1"/>
          </p:cNvSpPr>
          <p:nvPr>
            <p:ph type="body"/>
          </p:nvPr>
        </p:nvSpPr>
        <p:spPr>
          <a:xfrm>
            <a:off x="701675" y="4416425"/>
            <a:ext cx="5608638" cy="4184650"/>
          </a:xfrm>
          <a:noFill/>
          <a:ln/>
        </p:spPr>
        <p:txBody>
          <a:bodyPr lIns="93222" tIns="46431" rIns="93222" bIns="46431"/>
          <a:lstStyle/>
          <a:p>
            <a:pPr defTabSz="439738" eaLnBrk="1" hangingPunct="1">
              <a:spcBef>
                <a:spcPts val="438"/>
              </a:spcBef>
              <a:tabLst>
                <a:tab pos="0" algn="l"/>
                <a:tab pos="439738" algn="l"/>
                <a:tab pos="881063" algn="l"/>
                <a:tab pos="1320800" algn="l"/>
                <a:tab pos="1762125" algn="l"/>
                <a:tab pos="2203450" algn="l"/>
                <a:tab pos="2643188" algn="l"/>
                <a:tab pos="3084513" algn="l"/>
                <a:tab pos="3524250" algn="l"/>
                <a:tab pos="3965575" algn="l"/>
                <a:tab pos="4406900" algn="l"/>
                <a:tab pos="4846638" algn="l"/>
                <a:tab pos="5287963" algn="l"/>
                <a:tab pos="5727700" algn="l"/>
                <a:tab pos="6169025" algn="l"/>
                <a:tab pos="6610350" algn="l"/>
                <a:tab pos="7050088" algn="l"/>
                <a:tab pos="7491413" algn="l"/>
                <a:tab pos="7931150" algn="l"/>
                <a:tab pos="8372475" algn="l"/>
                <a:tab pos="8813800" algn="l"/>
              </a:tabLst>
            </a:pPr>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Google </a:t>
            </a:r>
            <a:r>
              <a:rPr lang="en-US" sz="1200" dirty="0" smtClean="0"/>
              <a:t>Docs and Calendar resource consumption* is up significantly  </a:t>
            </a:r>
            <a:endParaRPr lang="en-US" altLang="ko-KR" sz="1200" dirty="0" smtClean="0">
              <a:ea typeface="굴림" charset="-127"/>
              <a:cs typeface="굴림" charset="-127"/>
            </a:endParaRPr>
          </a:p>
          <a:p>
            <a:r>
              <a:rPr lang="en-US" altLang="ko-KR" sz="1200" dirty="0" smtClean="0">
                <a:ea typeface="굴림" charset="-127"/>
                <a:cs typeface="굴림" charset="-127"/>
              </a:rPr>
              <a:t>Google Talk Gadget shot up by 56% while Google Talk dropped 76% </a:t>
            </a:r>
          </a:p>
          <a:p>
            <a:r>
              <a:rPr lang="en-US" sz="1200" dirty="0" smtClean="0"/>
              <a:t>Bandwidth consumed by </a:t>
            </a:r>
            <a:r>
              <a:rPr lang="en-US" sz="1200" dirty="0" err="1" smtClean="0"/>
              <a:t>Facebook</a:t>
            </a:r>
            <a:r>
              <a:rPr lang="en-US" sz="1200" dirty="0" smtClean="0"/>
              <a:t>, per organization, is a staggering 4.9 GB</a:t>
            </a:r>
          </a:p>
          <a:p>
            <a:r>
              <a:rPr lang="en-US" sz="1200" dirty="0" smtClean="0"/>
              <a:t>Bandwidth consumed by </a:t>
            </a:r>
            <a:r>
              <a:rPr lang="en-US" sz="1200" dirty="0" err="1" smtClean="0"/>
              <a:t>Sharepoint</a:t>
            </a:r>
            <a:r>
              <a:rPr lang="en-US" sz="1200" dirty="0" smtClean="0"/>
              <a:t> and LinkedIn is up 14% and 48% respectively</a:t>
            </a:r>
          </a:p>
          <a:p>
            <a:endParaRPr lang="en-US" sz="1200" dirty="0" smtClean="0"/>
          </a:p>
          <a:p>
            <a:r>
              <a:rPr lang="en-US" sz="1200" dirty="0" smtClean="0"/>
              <a:t>67% of the applications use port 80, port 443, or hop ports</a:t>
            </a:r>
          </a:p>
          <a:p>
            <a:r>
              <a:rPr lang="en-US" sz="1200" dirty="0" smtClean="0"/>
              <a:t>Many (190) are client–server </a:t>
            </a:r>
          </a:p>
          <a:p>
            <a:r>
              <a:rPr lang="en-US" sz="1200" dirty="0" smtClean="0"/>
              <a:t>177 can tunnel other applications, a feature no longer reserved for SSL or SSH</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0B5EE1C-90D1-48E0-9D4B-7DE37577606B}"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7"/>
          <p:cNvSpPr>
            <a:spLocks noGrp="1" noChangeArrowheads="1"/>
          </p:cNvSpPr>
          <p:nvPr>
            <p:ph type="sldNum" sz="quarter" idx="5"/>
          </p:nvPr>
        </p:nvSpPr>
        <p:spPr>
          <a:noFill/>
        </p:spPr>
        <p:txBody>
          <a:bodyPr/>
          <a:lstStyle/>
          <a:p>
            <a:fld id="{9EFA4F8C-ACC7-3D48-BB28-154DE30467D5}" type="slidenum">
              <a:rPr lang="en-US"/>
              <a:pPr/>
              <a:t>76</a:t>
            </a:fld>
            <a:endParaRPr lang="en-US"/>
          </a:p>
        </p:txBody>
      </p:sp>
      <p:sp>
        <p:nvSpPr>
          <p:cNvPr id="204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118A0DFB-92BC-B940-9376-E02813DBE433}"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76</a:t>
            </a:fld>
            <a:endParaRPr lang="en-US" sz="1000">
              <a:ea typeface="ＭＳ Ｐゴシック" charset="-128"/>
              <a:cs typeface="ＭＳ Ｐゴシック" charset="-128"/>
            </a:endParaRPr>
          </a:p>
        </p:txBody>
      </p:sp>
      <p:sp>
        <p:nvSpPr>
          <p:cNvPr id="204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2F0F7BCB-2838-C243-9E95-6101480B352F}"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76</a:t>
            </a:fld>
            <a:endParaRPr lang="en-US" sz="1000">
              <a:ea typeface="ＭＳ Ｐゴシック" charset="-128"/>
              <a:cs typeface="ＭＳ Ｐゴシック" charset="-128"/>
            </a:endParaRPr>
          </a:p>
        </p:txBody>
      </p:sp>
      <p:sp>
        <p:nvSpPr>
          <p:cNvPr id="20485" name="Text Box 2"/>
          <p:cNvSpPr txBox="1">
            <a:spLocks noChangeArrowheads="1"/>
          </p:cNvSpPr>
          <p:nvPr/>
        </p:nvSpPr>
        <p:spPr bwMode="auto">
          <a:xfrm>
            <a:off x="3971925" y="8831263"/>
            <a:ext cx="3038475" cy="465137"/>
          </a:xfrm>
          <a:prstGeom prst="rect">
            <a:avLst/>
          </a:prstGeom>
          <a:noFill/>
          <a:ln w="9525">
            <a:noFill/>
            <a:round/>
            <a:headEnd/>
            <a:tailEnd/>
          </a:ln>
        </p:spPr>
        <p:txBody>
          <a:bodyPr lIns="93222" tIns="46431" rIns="93222" bIns="46431" anchor="b">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fld id="{C70775AE-E913-4A42-B8F5-6F2F5C0C8E71}" type="slidenum">
              <a:rPr lang="en-GB">
                <a:solidFill>
                  <a:srgbClr val="000000"/>
                </a:solidFill>
                <a:latin typeface="Times New Roman" charset="0"/>
                <a:ea typeface="ＭＳ Ｐゴシック" charset="-128"/>
                <a:cs typeface="ＭＳ Ｐゴシック" charset="-128"/>
              </a:rPr>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t>76</a:t>
            </a:fld>
            <a:endParaRPr lang="en-GB">
              <a:solidFill>
                <a:srgbClr val="000000"/>
              </a:solidFill>
              <a:latin typeface="Times New Roman" charset="0"/>
              <a:ea typeface="ＭＳ Ｐゴシック" charset="-128"/>
              <a:cs typeface="ＭＳ Ｐゴシック" charset="-128"/>
            </a:endParaRPr>
          </a:p>
        </p:txBody>
      </p:sp>
      <p:sp>
        <p:nvSpPr>
          <p:cNvPr id="20486" name="Text Box 3"/>
          <p:cNvSpPr txBox="1">
            <a:spLocks noChangeArrowheads="1"/>
          </p:cNvSpPr>
          <p:nvPr/>
        </p:nvSpPr>
        <p:spPr bwMode="auto">
          <a:xfrm>
            <a:off x="0" y="8831263"/>
            <a:ext cx="3038475" cy="465137"/>
          </a:xfrm>
          <a:prstGeom prst="rect">
            <a:avLst/>
          </a:prstGeom>
          <a:noFill/>
          <a:ln w="9525">
            <a:noFill/>
            <a:round/>
            <a:headEnd/>
            <a:tailEnd/>
          </a:ln>
        </p:spPr>
        <p:txBody>
          <a:bodyPr lIns="93222" tIns="46431" rIns="93222" bIns="46431" anchor="b">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7" name="Text Box 4"/>
          <p:cNvSpPr txBox="1">
            <a:spLocks noChangeArrowheads="1"/>
          </p:cNvSpPr>
          <p:nvPr/>
        </p:nvSpPr>
        <p:spPr bwMode="auto">
          <a:xfrm>
            <a:off x="0" y="0"/>
            <a:ext cx="3038475" cy="465138"/>
          </a:xfrm>
          <a:prstGeom prst="rect">
            <a:avLst/>
          </a:prstGeom>
          <a:noFill/>
          <a:ln w="9525">
            <a:noFill/>
            <a:round/>
            <a:headEnd/>
            <a:tailEnd/>
          </a:ln>
        </p:spPr>
        <p:txBody>
          <a:bodyPr lIns="93222" tIns="46431" rIns="93222" bIns="46431">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8" name="Text Box 5"/>
          <p:cNvSpPr txBox="1">
            <a:spLocks noChangeArrowheads="1"/>
          </p:cNvSpPr>
          <p:nvPr/>
        </p:nvSpPr>
        <p:spPr bwMode="auto">
          <a:xfrm>
            <a:off x="3971925" y="0"/>
            <a:ext cx="3038475" cy="465138"/>
          </a:xfrm>
          <a:prstGeom prst="rect">
            <a:avLst/>
          </a:prstGeom>
          <a:noFill/>
          <a:ln w="9525">
            <a:noFill/>
            <a:round/>
            <a:headEnd/>
            <a:tailEnd/>
          </a:ln>
        </p:spPr>
        <p:txBody>
          <a:bodyPr lIns="93222" tIns="46431" rIns="93222" bIns="46431">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r>
              <a:rPr lang="en-GB">
                <a:solidFill>
                  <a:srgbClr val="000000"/>
                </a:solidFill>
                <a:latin typeface="Times New Roman" charset="0"/>
                <a:ea typeface="ＭＳ Ｐゴシック" charset="-128"/>
                <a:cs typeface="ＭＳ Ｐゴシック" charset="-128"/>
              </a:rPr>
              <a:t>03/05/07</a:t>
            </a:r>
          </a:p>
        </p:txBody>
      </p:sp>
      <p:sp>
        <p:nvSpPr>
          <p:cNvPr id="20489" name="Text Box 6"/>
          <p:cNvSpPr txBox="1">
            <a:spLocks noChangeArrowheads="1"/>
          </p:cNvSpPr>
          <p:nvPr/>
        </p:nvSpPr>
        <p:spPr bwMode="auto">
          <a:xfrm>
            <a:off x="1181100" y="696913"/>
            <a:ext cx="4649788" cy="3486150"/>
          </a:xfrm>
          <a:prstGeom prst="rect">
            <a:avLst/>
          </a:prstGeom>
          <a:solidFill>
            <a:srgbClr val="FFFFFF"/>
          </a:solidFill>
          <a:ln w="9360">
            <a:solidFill>
              <a:srgbClr val="000000"/>
            </a:solidFill>
            <a:miter lim="800000"/>
            <a:headEnd/>
            <a:tailEnd/>
          </a:ln>
        </p:spPr>
        <p:txBody>
          <a:bodyPr wrap="none" lIns="91413" tIns="45706" rIns="91413" bIns="45706" anchor="ctr">
            <a:prstTxWarp prst="textNoShape">
              <a:avLst/>
            </a:prstTxWarp>
          </a:bodyPr>
          <a:lstStyle/>
          <a:p>
            <a:pPr defTabSz="911225"/>
            <a:endParaRPr lang="en-US" sz="1600">
              <a:ea typeface="ＭＳ Ｐゴシック" charset="-128"/>
              <a:cs typeface="ＭＳ Ｐゴシック" charset="-128"/>
            </a:endParaRPr>
          </a:p>
        </p:txBody>
      </p:sp>
      <p:sp>
        <p:nvSpPr>
          <p:cNvPr id="20490" name="Text Box 7"/>
          <p:cNvSpPr>
            <a:spLocks noGrp="1" noChangeArrowheads="1"/>
          </p:cNvSpPr>
          <p:nvPr>
            <p:ph type="body"/>
          </p:nvPr>
        </p:nvSpPr>
        <p:spPr>
          <a:xfrm>
            <a:off x="701675" y="4416425"/>
            <a:ext cx="5608638" cy="4184650"/>
          </a:xfrm>
          <a:noFill/>
          <a:ln/>
        </p:spPr>
        <p:txBody>
          <a:bodyPr lIns="93222" tIns="46431" rIns="93222" bIns="46431"/>
          <a:lstStyle/>
          <a:p>
            <a:pPr defTabSz="439738" eaLnBrk="1" hangingPunct="1">
              <a:spcBef>
                <a:spcPts val="438"/>
              </a:spcBef>
              <a:tabLst>
                <a:tab pos="0" algn="l"/>
                <a:tab pos="439738" algn="l"/>
                <a:tab pos="881063" algn="l"/>
                <a:tab pos="1320800" algn="l"/>
                <a:tab pos="1762125" algn="l"/>
                <a:tab pos="2203450" algn="l"/>
                <a:tab pos="2643188" algn="l"/>
                <a:tab pos="3084513" algn="l"/>
                <a:tab pos="3524250" algn="l"/>
                <a:tab pos="3965575" algn="l"/>
                <a:tab pos="4406900" algn="l"/>
                <a:tab pos="4846638" algn="l"/>
                <a:tab pos="5287963" algn="l"/>
                <a:tab pos="5727700" algn="l"/>
                <a:tab pos="6169025" algn="l"/>
                <a:tab pos="6610350" algn="l"/>
                <a:tab pos="7050088" algn="l"/>
                <a:tab pos="7491413" algn="l"/>
                <a:tab pos="7931150" algn="l"/>
                <a:tab pos="8372475" algn="l"/>
                <a:tab pos="8813800" algn="l"/>
              </a:tabLst>
            </a:pPr>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7"/>
          <p:cNvSpPr>
            <a:spLocks noGrp="1" noChangeArrowheads="1"/>
          </p:cNvSpPr>
          <p:nvPr>
            <p:ph type="sldNum" sz="quarter" idx="5"/>
          </p:nvPr>
        </p:nvSpPr>
        <p:spPr>
          <a:noFill/>
        </p:spPr>
        <p:txBody>
          <a:bodyPr/>
          <a:lstStyle/>
          <a:p>
            <a:fld id="{9EFA4F8C-ACC7-3D48-BB28-154DE30467D5}" type="slidenum">
              <a:rPr lang="en-US"/>
              <a:pPr/>
              <a:t>77</a:t>
            </a:fld>
            <a:endParaRPr lang="en-US"/>
          </a:p>
        </p:txBody>
      </p:sp>
      <p:sp>
        <p:nvSpPr>
          <p:cNvPr id="20483"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118A0DFB-92BC-B940-9376-E02813DBE433}"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77</a:t>
            </a:fld>
            <a:endParaRPr lang="en-US" sz="1000">
              <a:ea typeface="ＭＳ Ｐゴシック" charset="-128"/>
              <a:cs typeface="ＭＳ Ｐゴシック" charset="-128"/>
            </a:endParaRPr>
          </a:p>
        </p:txBody>
      </p:sp>
      <p:sp>
        <p:nvSpPr>
          <p:cNvPr id="20484" name="Rectangle 17"/>
          <p:cNvSpPr txBox="1">
            <a:spLocks noGrp="1" noChangeArrowheads="1"/>
          </p:cNvSpPr>
          <p:nvPr/>
        </p:nvSpPr>
        <p:spPr bwMode="auto">
          <a:xfrm>
            <a:off x="4924425" y="8831263"/>
            <a:ext cx="2085975" cy="465137"/>
          </a:xfrm>
          <a:prstGeom prst="rect">
            <a:avLst/>
          </a:prstGeom>
          <a:noFill/>
          <a:ln w="9525">
            <a:noFill/>
            <a:miter lim="800000"/>
            <a:headEnd/>
            <a:tailEnd/>
          </a:ln>
        </p:spPr>
        <p:txBody>
          <a:bodyPr lIns="93133" tIns="46566" rIns="93133" bIns="46566" anchor="b">
            <a:prstTxWarp prst="textNoShape">
              <a:avLst/>
            </a:prstTxWarp>
          </a:bodyPr>
          <a:lstStyle/>
          <a:p>
            <a:pPr algn="r" defTabSz="931863">
              <a:lnSpc>
                <a:spcPct val="100000"/>
              </a:lnSpc>
              <a:spcBef>
                <a:spcPct val="0"/>
              </a:spcBef>
              <a:spcAft>
                <a:spcPct val="0"/>
              </a:spcAft>
              <a:buClrTx/>
              <a:buSzTx/>
              <a:buFont typeface="Times New Roman" charset="0"/>
              <a:buNone/>
            </a:pPr>
            <a:fld id="{2F0F7BCB-2838-C243-9E95-6101480B352F}" type="slidenum">
              <a:rPr lang="en-US" sz="1000">
                <a:ea typeface="ＭＳ Ｐゴシック" charset="-128"/>
                <a:cs typeface="ＭＳ Ｐゴシック" charset="-128"/>
              </a:rPr>
              <a:pPr algn="r" defTabSz="931863">
                <a:lnSpc>
                  <a:spcPct val="100000"/>
                </a:lnSpc>
                <a:spcBef>
                  <a:spcPct val="0"/>
                </a:spcBef>
                <a:spcAft>
                  <a:spcPct val="0"/>
                </a:spcAft>
                <a:buClrTx/>
                <a:buSzTx/>
                <a:buFont typeface="Times New Roman" charset="0"/>
                <a:buNone/>
              </a:pPr>
              <a:t>77</a:t>
            </a:fld>
            <a:endParaRPr lang="en-US" sz="1000">
              <a:ea typeface="ＭＳ Ｐゴシック" charset="-128"/>
              <a:cs typeface="ＭＳ Ｐゴシック" charset="-128"/>
            </a:endParaRPr>
          </a:p>
        </p:txBody>
      </p:sp>
      <p:sp>
        <p:nvSpPr>
          <p:cNvPr id="20485" name="Text Box 2"/>
          <p:cNvSpPr txBox="1">
            <a:spLocks noChangeArrowheads="1"/>
          </p:cNvSpPr>
          <p:nvPr/>
        </p:nvSpPr>
        <p:spPr bwMode="auto">
          <a:xfrm>
            <a:off x="3971925" y="8831263"/>
            <a:ext cx="3038475" cy="465137"/>
          </a:xfrm>
          <a:prstGeom prst="rect">
            <a:avLst/>
          </a:prstGeom>
          <a:noFill/>
          <a:ln w="9525">
            <a:noFill/>
            <a:round/>
            <a:headEnd/>
            <a:tailEnd/>
          </a:ln>
        </p:spPr>
        <p:txBody>
          <a:bodyPr lIns="93222" tIns="46431" rIns="93222" bIns="46431" anchor="b">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fld id="{C70775AE-E913-4A42-B8F5-6F2F5C0C8E71}" type="slidenum">
              <a:rPr lang="en-GB">
                <a:solidFill>
                  <a:srgbClr val="000000"/>
                </a:solidFill>
                <a:latin typeface="Times New Roman" charset="0"/>
                <a:ea typeface="ＭＳ Ｐゴシック" charset="-128"/>
                <a:cs typeface="ＭＳ Ｐゴシック" charset="-128"/>
              </a:rPr>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t>77</a:t>
            </a:fld>
            <a:endParaRPr lang="en-GB">
              <a:solidFill>
                <a:srgbClr val="000000"/>
              </a:solidFill>
              <a:latin typeface="Times New Roman" charset="0"/>
              <a:ea typeface="ＭＳ Ｐゴシック" charset="-128"/>
              <a:cs typeface="ＭＳ Ｐゴシック" charset="-128"/>
            </a:endParaRPr>
          </a:p>
        </p:txBody>
      </p:sp>
      <p:sp>
        <p:nvSpPr>
          <p:cNvPr id="20486" name="Text Box 3"/>
          <p:cNvSpPr txBox="1">
            <a:spLocks noChangeArrowheads="1"/>
          </p:cNvSpPr>
          <p:nvPr/>
        </p:nvSpPr>
        <p:spPr bwMode="auto">
          <a:xfrm>
            <a:off x="0" y="8831263"/>
            <a:ext cx="3038475" cy="465137"/>
          </a:xfrm>
          <a:prstGeom prst="rect">
            <a:avLst/>
          </a:prstGeom>
          <a:noFill/>
          <a:ln w="9525">
            <a:noFill/>
            <a:round/>
            <a:headEnd/>
            <a:tailEnd/>
          </a:ln>
        </p:spPr>
        <p:txBody>
          <a:bodyPr lIns="93222" tIns="46431" rIns="93222" bIns="46431" anchor="b">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7" name="Text Box 4"/>
          <p:cNvSpPr txBox="1">
            <a:spLocks noChangeArrowheads="1"/>
          </p:cNvSpPr>
          <p:nvPr/>
        </p:nvSpPr>
        <p:spPr bwMode="auto">
          <a:xfrm>
            <a:off x="0" y="0"/>
            <a:ext cx="3038475" cy="465138"/>
          </a:xfrm>
          <a:prstGeom prst="rect">
            <a:avLst/>
          </a:prstGeom>
          <a:noFill/>
          <a:ln w="9525">
            <a:noFill/>
            <a:round/>
            <a:headEnd/>
            <a:tailEnd/>
          </a:ln>
        </p:spPr>
        <p:txBody>
          <a:bodyPr lIns="93222" tIns="46431" rIns="93222" bIns="46431">
            <a:prstTxWarp prst="textNoShape">
              <a:avLst/>
            </a:prstTxWarp>
          </a:bodyPr>
          <a:lstStyle/>
          <a:p>
            <a:pPr algn="l"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endParaRPr lang="en-GB">
              <a:solidFill>
                <a:srgbClr val="000000"/>
              </a:solidFill>
              <a:latin typeface="Times New Roman" charset="0"/>
              <a:ea typeface="ＭＳ Ｐゴシック" charset="-128"/>
              <a:cs typeface="ＭＳ Ｐゴシック" charset="-128"/>
            </a:endParaRPr>
          </a:p>
        </p:txBody>
      </p:sp>
      <p:sp>
        <p:nvSpPr>
          <p:cNvPr id="20488" name="Text Box 5"/>
          <p:cNvSpPr txBox="1">
            <a:spLocks noChangeArrowheads="1"/>
          </p:cNvSpPr>
          <p:nvPr/>
        </p:nvSpPr>
        <p:spPr bwMode="auto">
          <a:xfrm>
            <a:off x="3971925" y="0"/>
            <a:ext cx="3038475" cy="465138"/>
          </a:xfrm>
          <a:prstGeom prst="rect">
            <a:avLst/>
          </a:prstGeom>
          <a:noFill/>
          <a:ln w="9525">
            <a:noFill/>
            <a:round/>
            <a:headEnd/>
            <a:tailEnd/>
          </a:ln>
        </p:spPr>
        <p:txBody>
          <a:bodyPr lIns="93222" tIns="46431" rIns="93222" bIns="46431">
            <a:prstTxWarp prst="textNoShape">
              <a:avLst/>
            </a:prstTxWarp>
          </a:bodyPr>
          <a:lstStyle/>
          <a:p>
            <a:pPr algn="r" defTabSz="457200" eaLnBrk="1">
              <a:lnSpc>
                <a:spcPct val="100000"/>
              </a:lnSpc>
              <a:spcBef>
                <a:spcPct val="0"/>
              </a:spcBef>
              <a:spcAft>
                <a:spcPct val="0"/>
              </a:spcAft>
              <a:buClr>
                <a:srgbClr val="000000"/>
              </a:buClr>
              <a:buSzPct val="45000"/>
              <a:buFont typeface="Times New Roman" charset="0"/>
              <a:buNone/>
              <a:tabLst>
                <a:tab pos="0" algn="l"/>
                <a:tab pos="457200" algn="l"/>
                <a:tab pos="911225" algn="l"/>
                <a:tab pos="1370013" algn="l"/>
                <a:tab pos="1827213" algn="l"/>
                <a:tab pos="2286000" algn="l"/>
                <a:tab pos="2740025" algn="l"/>
                <a:tab pos="3198813" algn="l"/>
                <a:tab pos="3656013" algn="l"/>
                <a:tab pos="4113213" algn="l"/>
                <a:tab pos="4568825" algn="l"/>
                <a:tab pos="5026025" algn="l"/>
                <a:tab pos="5484813" algn="l"/>
                <a:tab pos="5942013" algn="l"/>
                <a:tab pos="6397625" algn="l"/>
                <a:tab pos="6854825" algn="l"/>
                <a:tab pos="7312025" algn="l"/>
                <a:tab pos="7770813" algn="l"/>
                <a:tab pos="8226425" algn="l"/>
                <a:tab pos="8685213" algn="l"/>
                <a:tab pos="9142413" algn="l"/>
              </a:tabLst>
            </a:pPr>
            <a:r>
              <a:rPr lang="en-GB">
                <a:solidFill>
                  <a:srgbClr val="000000"/>
                </a:solidFill>
                <a:latin typeface="Times New Roman" charset="0"/>
                <a:ea typeface="ＭＳ Ｐゴシック" charset="-128"/>
                <a:cs typeface="ＭＳ Ｐゴシック" charset="-128"/>
              </a:rPr>
              <a:t>03/05/07</a:t>
            </a:r>
          </a:p>
        </p:txBody>
      </p:sp>
      <p:sp>
        <p:nvSpPr>
          <p:cNvPr id="20489" name="Text Box 6"/>
          <p:cNvSpPr txBox="1">
            <a:spLocks noChangeArrowheads="1"/>
          </p:cNvSpPr>
          <p:nvPr/>
        </p:nvSpPr>
        <p:spPr bwMode="auto">
          <a:xfrm>
            <a:off x="1181100" y="696913"/>
            <a:ext cx="4649788" cy="3486150"/>
          </a:xfrm>
          <a:prstGeom prst="rect">
            <a:avLst/>
          </a:prstGeom>
          <a:solidFill>
            <a:srgbClr val="FFFFFF"/>
          </a:solidFill>
          <a:ln w="9360">
            <a:solidFill>
              <a:srgbClr val="000000"/>
            </a:solidFill>
            <a:miter lim="800000"/>
            <a:headEnd/>
            <a:tailEnd/>
          </a:ln>
        </p:spPr>
        <p:txBody>
          <a:bodyPr wrap="none" lIns="91413" tIns="45706" rIns="91413" bIns="45706" anchor="ctr">
            <a:prstTxWarp prst="textNoShape">
              <a:avLst/>
            </a:prstTxWarp>
          </a:bodyPr>
          <a:lstStyle/>
          <a:p>
            <a:pPr defTabSz="911225"/>
            <a:endParaRPr lang="en-US" sz="1600">
              <a:ea typeface="ＭＳ Ｐゴシック" charset="-128"/>
              <a:cs typeface="ＭＳ Ｐゴシック" charset="-128"/>
            </a:endParaRPr>
          </a:p>
        </p:txBody>
      </p:sp>
      <p:sp>
        <p:nvSpPr>
          <p:cNvPr id="20490" name="Text Box 7"/>
          <p:cNvSpPr>
            <a:spLocks noGrp="1" noChangeArrowheads="1"/>
          </p:cNvSpPr>
          <p:nvPr>
            <p:ph type="body"/>
          </p:nvPr>
        </p:nvSpPr>
        <p:spPr>
          <a:xfrm>
            <a:off x="701675" y="4416425"/>
            <a:ext cx="5608638" cy="4184650"/>
          </a:xfrm>
          <a:noFill/>
          <a:ln/>
        </p:spPr>
        <p:txBody>
          <a:bodyPr lIns="93222" tIns="46431" rIns="93222" bIns="46431"/>
          <a:lstStyle/>
          <a:p>
            <a:pPr defTabSz="439738" eaLnBrk="1" hangingPunct="1">
              <a:spcBef>
                <a:spcPts val="438"/>
              </a:spcBef>
              <a:tabLst>
                <a:tab pos="0" algn="l"/>
                <a:tab pos="439738" algn="l"/>
                <a:tab pos="881063" algn="l"/>
                <a:tab pos="1320800" algn="l"/>
                <a:tab pos="1762125" algn="l"/>
                <a:tab pos="2203450" algn="l"/>
                <a:tab pos="2643188" algn="l"/>
                <a:tab pos="3084513" algn="l"/>
                <a:tab pos="3524250" algn="l"/>
                <a:tab pos="3965575" algn="l"/>
                <a:tab pos="4406900" algn="l"/>
                <a:tab pos="4846638" algn="l"/>
                <a:tab pos="5287963" algn="l"/>
                <a:tab pos="5727700" algn="l"/>
                <a:tab pos="6169025" algn="l"/>
                <a:tab pos="6610350" algn="l"/>
                <a:tab pos="7050088" algn="l"/>
                <a:tab pos="7491413" algn="l"/>
                <a:tab pos="7931150" algn="l"/>
                <a:tab pos="8372475" algn="l"/>
                <a:tab pos="8813800" algn="l"/>
              </a:tabLst>
            </a:pPr>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p:spPr>
        <p:txBody>
          <a:bodyPr/>
          <a:lstStyle/>
          <a:p>
            <a:endParaRPr lang="en-US" smtClean="0"/>
          </a:p>
        </p:txBody>
      </p:sp>
      <p:sp>
        <p:nvSpPr>
          <p:cNvPr id="13315" name="Slide Number Placeholder 3"/>
          <p:cNvSpPr>
            <a:spLocks noGrp="1"/>
          </p:cNvSpPr>
          <p:nvPr>
            <p:ph type="sldNum" sz="quarter" idx="5"/>
          </p:nvPr>
        </p:nvSpPr>
        <p:spPr>
          <a:noFill/>
        </p:spPr>
        <p:txBody>
          <a:bodyPr/>
          <a:lstStyle/>
          <a:p>
            <a:fld id="{D8C76370-51D6-4CFE-97F6-666AFEFD1D92}" type="slidenum">
              <a:rPr lang="en-US" smtClean="0"/>
              <a:pPr/>
              <a:t>78</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p:spPr>
        <p:txBody>
          <a:bodyPr/>
          <a:lstStyle/>
          <a:p>
            <a:endParaRPr lang="en-US" smtClean="0"/>
          </a:p>
        </p:txBody>
      </p:sp>
      <p:sp>
        <p:nvSpPr>
          <p:cNvPr id="13315" name="Slide Number Placeholder 3"/>
          <p:cNvSpPr>
            <a:spLocks noGrp="1"/>
          </p:cNvSpPr>
          <p:nvPr>
            <p:ph type="sldNum" sz="quarter" idx="5"/>
          </p:nvPr>
        </p:nvSpPr>
        <p:spPr>
          <a:noFill/>
        </p:spPr>
        <p:txBody>
          <a:bodyPr/>
          <a:lstStyle/>
          <a:p>
            <a:fld id="{D8C76370-51D6-4CFE-97F6-666AFEFD1D92}" type="slidenum">
              <a:rPr lang="en-US" smtClean="0"/>
              <a:pPr/>
              <a:t>79</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90</a:t>
            </a:fld>
            <a:endParaRPr lang="en-US"/>
          </a:p>
        </p:txBody>
      </p:sp>
    </p:spTree>
    <p:extLst>
      <p:ext uri="{BB962C8B-B14F-4D97-AF65-F5344CB8AC3E}">
        <p14:creationId xmlns:p14="http://schemas.microsoft.com/office/powerpoint/2010/main" val="310205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670050" y="382588"/>
            <a:ext cx="3621088" cy="2714625"/>
          </a:xfrm>
          <a:ln/>
        </p:spPr>
      </p:sp>
      <p:sp>
        <p:nvSpPr>
          <p:cNvPr id="45058" name="Rectangle 3"/>
          <p:cNvSpPr>
            <a:spLocks noGrp="1" noChangeArrowheads="1"/>
          </p:cNvSpPr>
          <p:nvPr>
            <p:ph type="body" idx="1"/>
          </p:nvPr>
        </p:nvSpPr>
        <p:spPr>
          <a:noFill/>
          <a:ln/>
        </p:spPr>
        <p:txBody>
          <a:bodyPr/>
          <a:lstStyle/>
          <a:p>
            <a:r>
              <a:rPr lang="en-US" altLang="ko-KR" b="1"/>
              <a:t>Sound bite/Keytakeaway: </a:t>
            </a:r>
            <a:r>
              <a:rPr lang="en-US" altLang="ja-JP" b="1"/>
              <a:t>Massive amounts of data is leaving the network. </a:t>
            </a:r>
            <a:endParaRPr lang="en-US" altLang="ja-JP"/>
          </a:p>
          <a:p>
            <a:endParaRPr lang="en-US" altLang="ja-JP"/>
          </a:p>
          <a:p>
            <a:r>
              <a:rPr lang="en-US" altLang="ja-JP"/>
              <a:t>An average of 500GB is being transferred per organization – during only a 1 week period. (P2P=431GB, BBFS= 32GB, FTP = 51GB) </a:t>
            </a:r>
            <a:endParaRPr lang="en-US" altLang="ko-KR"/>
          </a:p>
          <a:p>
            <a:r>
              <a:rPr lang="en-US" altLang="ko-KR"/>
              <a:t>While BB FS has increased in popularity, the serious file movers are still wedded to P2P. P2P is still the app of choice for smart crooks. </a:t>
            </a:r>
          </a:p>
          <a:p>
            <a:r>
              <a:rPr lang="en-US" altLang="ko-KR"/>
              <a:t>Trends: P2P has been level at 80% or so since the Sept, 2009 report. Traditional mechanisms for moving files, like FTP, and those remained steady. </a:t>
            </a:r>
          </a:p>
          <a:p>
            <a:r>
              <a:rPr lang="en-US" altLang="ko-KR"/>
              <a:t>The inbound risks are traditional malware related while outbound is [massive] data leakage and illegal distribution of copyrighted materials. </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670050" y="382588"/>
            <a:ext cx="3621088" cy="2714625"/>
          </a:xfrm>
          <a:ln/>
        </p:spPr>
      </p:sp>
      <p:sp>
        <p:nvSpPr>
          <p:cNvPr id="47106" name="Rectangle 3"/>
          <p:cNvSpPr>
            <a:spLocks noGrp="1" noChangeArrowheads="1"/>
          </p:cNvSpPr>
          <p:nvPr>
            <p:ph type="body" idx="1"/>
          </p:nvPr>
        </p:nvSpPr>
        <p:spPr>
          <a:noFill/>
          <a:ln/>
        </p:spPr>
        <p:txBody>
          <a:bodyPr/>
          <a:lstStyle/>
          <a:p>
            <a:r>
              <a:rPr lang="en-US" altLang="ko-KR" b="1"/>
              <a:t>Sound bite/Keytakeaway: </a:t>
            </a:r>
            <a:r>
              <a:rPr lang="en-US" altLang="ja-JP" b="1"/>
              <a:t>Is bb fs the next p2p? </a:t>
            </a:r>
            <a:endParaRPr lang="en-US" altLang="ko-KR"/>
          </a:p>
          <a:p>
            <a:endParaRPr lang="en-US" altLang="ko-KR"/>
          </a:p>
          <a:p>
            <a:r>
              <a:rPr lang="en-US" altLang="ko-KR"/>
              <a:t>In 2008, when we first began watching this class of application, the usage patterns were oriented towards tools for users to get something done. Box.net is targeted at collaborative environments with many distributed users. YouSendIt! allows me to send a big file. DocStoc allows you to find a document or form – rather than creating something from scratch. </a:t>
            </a:r>
          </a:p>
          <a:p>
            <a:endParaRPr lang="en-US" altLang="ko-KR"/>
          </a:p>
          <a:p>
            <a:r>
              <a:rPr lang="en-US" altLang="ko-KR"/>
              <a:t>Now, we are seeing a 3rd class – mass sharing for dummies. No client required, although some have toolbars, minimal configuration, they even provide credits for # of times you files are downloaded by others. These sites allow you to upload and then have that content indexed for others to find. Google based search engines allow you to find a wide range of content – including some of the latest movies still in theatres.  </a:t>
            </a:r>
          </a:p>
          <a:p>
            <a:endParaRPr lang="en-US" altLang="ko-KR"/>
          </a:p>
          <a:p>
            <a:r>
              <a:rPr lang="en-US" altLang="ko-KR"/>
              <a:t>The frequency on the left side show one picture, while the bandwidth per organization consumed displays a very different picture. For accurate comparison, DocStoc and Skydrive consumed a paltry 17MB and 55MB per organization. </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8</a:t>
            </a:fld>
            <a:endParaRPr lang="en-US"/>
          </a:p>
        </p:txBody>
      </p:sp>
    </p:spTree>
    <p:extLst>
      <p:ext uri="{BB962C8B-B14F-4D97-AF65-F5344CB8AC3E}">
        <p14:creationId xmlns:p14="http://schemas.microsoft.com/office/powerpoint/2010/main" val="730346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83C6EA-74D2-4D6D-80ED-9489EB22C571}" type="slidenum">
              <a:rPr lang="en-US" smtClean="0"/>
              <a:pPr>
                <a:defRPr/>
              </a:pPr>
              <a:t>9</a:t>
            </a:fld>
            <a:endParaRPr lang="en-US"/>
          </a:p>
        </p:txBody>
      </p:sp>
    </p:spTree>
    <p:extLst>
      <p:ext uri="{BB962C8B-B14F-4D97-AF65-F5344CB8AC3E}">
        <p14:creationId xmlns:p14="http://schemas.microsoft.com/office/powerpoint/2010/main" val="4225254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0356FA_PAN_PPT_title"/>
          <p:cNvPicPr>
            <a:picLocks noChangeAspect="1" noChangeArrowheads="1"/>
          </p:cNvPicPr>
          <p:nvPr userDrawn="1"/>
        </p:nvPicPr>
        <p:blipFill>
          <a:blip r:embed="rId2"/>
          <a:srcRect b="22832"/>
          <a:stretch>
            <a:fillRect/>
          </a:stretch>
        </p:blipFill>
        <p:spPr bwMode="auto">
          <a:xfrm>
            <a:off x="0" y="0"/>
            <a:ext cx="9150350" cy="5295900"/>
          </a:xfrm>
          <a:prstGeom prst="rect">
            <a:avLst/>
          </a:prstGeom>
          <a:noFill/>
          <a:ln w="9525">
            <a:noFill/>
            <a:miter lim="800000"/>
            <a:headEnd/>
            <a:tailEnd/>
          </a:ln>
        </p:spPr>
      </p:pic>
      <p:pic>
        <p:nvPicPr>
          <p:cNvPr id="5" name="Picture 10" descr="comp-logo.eps"/>
          <p:cNvPicPr>
            <a:picLocks noChangeAspect="1"/>
          </p:cNvPicPr>
          <p:nvPr userDrawn="1"/>
        </p:nvPicPr>
        <p:blipFill>
          <a:blip r:embed="rId3"/>
          <a:srcRect b="25160"/>
          <a:stretch>
            <a:fillRect/>
          </a:stretch>
        </p:blipFill>
        <p:spPr bwMode="auto">
          <a:xfrm>
            <a:off x="655638" y="5543550"/>
            <a:ext cx="2220912" cy="814388"/>
          </a:xfrm>
          <a:prstGeom prst="rect">
            <a:avLst/>
          </a:prstGeom>
          <a:noFill/>
          <a:ln w="9525">
            <a:noFill/>
            <a:miter lim="800000"/>
            <a:headEnd/>
            <a:tailEnd/>
          </a:ln>
        </p:spPr>
      </p:pic>
      <p:sp>
        <p:nvSpPr>
          <p:cNvPr id="380931" name="Rectangle 3"/>
          <p:cNvSpPr>
            <a:spLocks noGrp="1" noChangeArrowheads="1"/>
          </p:cNvSpPr>
          <p:nvPr>
            <p:ph type="ctrTitle"/>
          </p:nvPr>
        </p:nvSpPr>
        <p:spPr>
          <a:xfrm>
            <a:off x="4038600" y="2470150"/>
            <a:ext cx="4572000" cy="914400"/>
          </a:xfrm>
        </p:spPr>
        <p:txBody>
          <a:bodyPr/>
          <a:lstStyle>
            <a:lvl1pPr algn="r">
              <a:defRPr sz="3200"/>
            </a:lvl1pPr>
          </a:lstStyle>
          <a:p>
            <a:r>
              <a:rPr lang="en-US" dirty="0"/>
              <a:t>Click to edit Master title style</a:t>
            </a:r>
          </a:p>
        </p:txBody>
      </p:sp>
      <p:sp>
        <p:nvSpPr>
          <p:cNvPr id="380932" name="Rectangle 4"/>
          <p:cNvSpPr>
            <a:spLocks noGrp="1" noChangeArrowheads="1"/>
          </p:cNvSpPr>
          <p:nvPr>
            <p:ph type="subTitle" idx="1"/>
          </p:nvPr>
        </p:nvSpPr>
        <p:spPr>
          <a:xfrm>
            <a:off x="4038600" y="3460750"/>
            <a:ext cx="4572000" cy="838200"/>
          </a:xfrm>
          <a:ln w="9525">
            <a:headEnd/>
            <a:tailEnd/>
          </a:ln>
        </p:spPr>
        <p:txBody>
          <a:bodyPr lIns="91429" tIns="45714" rIns="91429" bIns="45714"/>
          <a:lstStyle>
            <a:lvl1pPr marL="0" indent="0" algn="r">
              <a:buFontTx/>
              <a:buNone/>
              <a:defRPr sz="1600" b="1" i="1">
                <a:solidFill>
                  <a:srgbClr val="FFFFFF"/>
                </a:solidFill>
              </a:defRPr>
            </a:lvl1pPr>
          </a:lstStyle>
          <a:p>
            <a:r>
              <a:rPr lang="en-US"/>
              <a:t>Click to edit Master subtitle style</a:t>
            </a: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sz="1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 2011 Palo Alto Networks. Proprietary and Confidential.</a:t>
            </a:r>
            <a:endParaRPr lang="en-US" dirty="0"/>
          </a:p>
        </p:txBody>
      </p:sp>
      <p:sp>
        <p:nvSpPr>
          <p:cNvPr id="5" name="Rectangle 5"/>
          <p:cNvSpPr>
            <a:spLocks noGrp="1" noChangeArrowheads="1"/>
          </p:cNvSpPr>
          <p:nvPr>
            <p:ph type="sldNum" sz="quarter" idx="11"/>
          </p:nvPr>
        </p:nvSpPr>
        <p:spPr>
          <a:ln/>
        </p:spPr>
        <p:txBody>
          <a:bodyPr/>
          <a:lstStyle>
            <a:lvl1pPr>
              <a:defRPr/>
            </a:lvl1pPr>
          </a:lstStyle>
          <a:p>
            <a:pPr>
              <a:defRPr/>
            </a:pPr>
            <a:r>
              <a:rPr lang="en-US"/>
              <a:t>Page </a:t>
            </a:r>
            <a:fld id="{41D5C404-C7A6-4A7E-B08A-E596864A227E}"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096963"/>
            <a:ext cx="4129088" cy="5049837"/>
          </a:xfrm>
        </p:spPr>
        <p:txBody>
          <a:bodyPr/>
          <a:lstStyle>
            <a:lvl1pPr>
              <a:defRPr sz="2400"/>
            </a:lvl1pPr>
            <a:lvl2pPr>
              <a:defRPr sz="20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05338" y="1096963"/>
            <a:ext cx="4130675" cy="5049837"/>
          </a:xfrm>
        </p:spPr>
        <p:txBody>
          <a:bodyPr/>
          <a:lstStyle>
            <a:lvl1pPr>
              <a:defRPr sz="2400"/>
            </a:lvl1pPr>
            <a:lvl2pPr>
              <a:defRPr sz="20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 2011 Palo Alto Networks. Proprietary and Confidential.</a:t>
            </a:r>
            <a:endParaRPr lang="en-US" dirty="0"/>
          </a:p>
        </p:txBody>
      </p:sp>
      <p:sp>
        <p:nvSpPr>
          <p:cNvPr id="6" name="Rectangle 5"/>
          <p:cNvSpPr>
            <a:spLocks noGrp="1" noChangeArrowheads="1"/>
          </p:cNvSpPr>
          <p:nvPr>
            <p:ph type="sldNum" sz="quarter" idx="11"/>
          </p:nvPr>
        </p:nvSpPr>
        <p:spPr>
          <a:ln/>
        </p:spPr>
        <p:txBody>
          <a:bodyPr/>
          <a:lstStyle>
            <a:lvl1pPr>
              <a:defRPr/>
            </a:lvl1pPr>
          </a:lstStyle>
          <a:p>
            <a:pPr>
              <a:defRPr/>
            </a:pPr>
            <a:r>
              <a:rPr lang="en-US"/>
              <a:t>Page </a:t>
            </a:r>
            <a:fld id="{9E3A88EF-6B5B-47A3-9C57-5682501FB5AC}"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smtClean="0"/>
              <a:t>© 2011 Palo Alto Networks. Proprietary and Confidential.</a:t>
            </a:r>
            <a:endParaRPr lang="en-US" dirty="0"/>
          </a:p>
        </p:txBody>
      </p:sp>
      <p:sp>
        <p:nvSpPr>
          <p:cNvPr id="4" name="Rectangle 5"/>
          <p:cNvSpPr>
            <a:spLocks noGrp="1" noChangeArrowheads="1"/>
          </p:cNvSpPr>
          <p:nvPr>
            <p:ph type="sldNum" sz="quarter" idx="11"/>
          </p:nvPr>
        </p:nvSpPr>
        <p:spPr>
          <a:ln/>
        </p:spPr>
        <p:txBody>
          <a:bodyPr/>
          <a:lstStyle>
            <a:lvl1pPr>
              <a:defRPr/>
            </a:lvl1pPr>
          </a:lstStyle>
          <a:p>
            <a:pPr>
              <a:defRPr/>
            </a:pPr>
            <a:r>
              <a:rPr lang="en-US"/>
              <a:t>Page </a:t>
            </a:r>
            <a:fld id="{D908BC4E-7A90-42C8-8AA1-288F873955C4}"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smtClean="0"/>
              <a:t>© 2011 Palo Alto Networks. Proprietary and Confidential.</a:t>
            </a:r>
            <a:endParaRPr lang="en-US" dirty="0"/>
          </a:p>
        </p:txBody>
      </p:sp>
      <p:sp>
        <p:nvSpPr>
          <p:cNvPr id="3" name="Rectangle 5"/>
          <p:cNvSpPr>
            <a:spLocks noGrp="1" noChangeArrowheads="1"/>
          </p:cNvSpPr>
          <p:nvPr>
            <p:ph type="sldNum" sz="quarter" idx="11"/>
          </p:nvPr>
        </p:nvSpPr>
        <p:spPr>
          <a:ln/>
        </p:spPr>
        <p:txBody>
          <a:bodyPr/>
          <a:lstStyle>
            <a:lvl1pPr>
              <a:defRPr/>
            </a:lvl1pPr>
          </a:lstStyle>
          <a:p>
            <a:pPr>
              <a:defRPr/>
            </a:pPr>
            <a:r>
              <a:rPr lang="en-US"/>
              <a:t>Page </a:t>
            </a:r>
            <a:fld id="{6F0F7591-C807-4E0A-A45B-5C7D529AD439}"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10" descr="vid-big.psd"/>
          <p:cNvPicPr>
            <a:picLocks noChangeAspect="1"/>
          </p:cNvPicPr>
          <p:nvPr userDrawn="1"/>
        </p:nvPicPr>
        <p:blipFill>
          <a:blip r:embed="rId2"/>
          <a:srcRect/>
          <a:stretch>
            <a:fillRect/>
          </a:stretch>
        </p:blipFill>
        <p:spPr bwMode="auto">
          <a:xfrm>
            <a:off x="1004888" y="1560513"/>
            <a:ext cx="7143750" cy="40195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Rectangle 4"/>
          <p:cNvSpPr>
            <a:spLocks noGrp="1" noChangeArrowheads="1"/>
          </p:cNvSpPr>
          <p:nvPr>
            <p:ph type="ftr" sz="quarter" idx="10"/>
          </p:nvPr>
        </p:nvSpPr>
        <p:spPr/>
        <p:txBody>
          <a:bodyPr/>
          <a:lstStyle>
            <a:lvl1pPr>
              <a:defRPr dirty="0" smtClean="0"/>
            </a:lvl1pPr>
          </a:lstStyle>
          <a:p>
            <a:pPr>
              <a:defRPr/>
            </a:pPr>
            <a:r>
              <a:rPr lang="en-US" smtClean="0"/>
              <a:t>© 2011 Palo Alto Networks. Proprietary and Confidential.</a:t>
            </a:r>
            <a:endParaRPr lang="en-US" dirty="0"/>
          </a:p>
        </p:txBody>
      </p:sp>
      <p:sp>
        <p:nvSpPr>
          <p:cNvPr id="5" name="Rectangle 5"/>
          <p:cNvSpPr>
            <a:spLocks noGrp="1" noChangeArrowheads="1"/>
          </p:cNvSpPr>
          <p:nvPr>
            <p:ph type="sldNum" sz="quarter" idx="11"/>
          </p:nvPr>
        </p:nvSpPr>
        <p:spPr/>
        <p:txBody>
          <a:bodyPr/>
          <a:lstStyle>
            <a:lvl1pPr>
              <a:defRPr/>
            </a:lvl1pPr>
          </a:lstStyle>
          <a:p>
            <a:pPr>
              <a:defRPr/>
            </a:pPr>
            <a:r>
              <a:rPr lang="en-US"/>
              <a:t>Page </a:t>
            </a:r>
            <a:fld id="{B224E78A-1FE8-4627-9CC3-3A19447225AE}"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r>
              <a:rPr lang="en-US" dirty="0" smtClean="0"/>
              <a:t>© 2010 Palo Alto Networks. Proprietary and Confidential	3.1-b</a:t>
            </a:r>
            <a:endParaRPr lang="en-US" dirty="0"/>
          </a:p>
        </p:txBody>
      </p:sp>
      <p:sp>
        <p:nvSpPr>
          <p:cNvPr id="8" name="Rectangle 5"/>
          <p:cNvSpPr>
            <a:spLocks noGrp="1" noChangeArrowheads="1"/>
          </p:cNvSpPr>
          <p:nvPr>
            <p:ph type="sldNum" sz="quarter" idx="11"/>
          </p:nvPr>
        </p:nvSpPr>
        <p:spPr>
          <a:ln/>
        </p:spPr>
        <p:txBody>
          <a:bodyPr/>
          <a:lstStyle>
            <a:lvl1pPr>
              <a:defRPr/>
            </a:lvl1pPr>
          </a:lstStyle>
          <a:p>
            <a:pPr>
              <a:defRPr/>
            </a:pPr>
            <a:r>
              <a:rPr lang="en-US"/>
              <a:t>Page </a:t>
            </a:r>
            <a:fld id="{2C03940B-EA0E-4B76-B9C6-9AA72EAD0972}"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Tree>
    <p:extLst>
      <p:ext uri="{BB962C8B-B14F-4D97-AF65-F5344CB8AC3E}">
        <p14:creationId xmlns:p14="http://schemas.microsoft.com/office/powerpoint/2010/main" val="339509948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2" descr="0356FA_PAN_PPT_slide"/>
          <p:cNvPicPr>
            <a:picLocks noChangeAspect="1" noChangeArrowheads="1"/>
          </p:cNvPicPr>
          <p:nvPr userDrawn="1"/>
        </p:nvPicPr>
        <p:blipFill>
          <a:blip r:embed="rId9"/>
          <a:srcRect/>
          <a:stretch>
            <a:fillRect/>
          </a:stretch>
        </p:blipFill>
        <p:spPr bwMode="auto">
          <a:xfrm>
            <a:off x="0" y="0"/>
            <a:ext cx="9150350" cy="6862763"/>
          </a:xfrm>
          <a:prstGeom prst="rect">
            <a:avLst/>
          </a:prstGeom>
          <a:noFill/>
          <a:ln w="9525">
            <a:noFill/>
            <a:miter lim="800000"/>
            <a:headEnd/>
            <a:tailEnd/>
          </a:ln>
        </p:spPr>
      </p:pic>
      <p:sp>
        <p:nvSpPr>
          <p:cNvPr id="1027" name="Rectangle 3"/>
          <p:cNvSpPr>
            <a:spLocks noGrp="1" noChangeArrowheads="1"/>
          </p:cNvSpPr>
          <p:nvPr>
            <p:ph type="title"/>
          </p:nvPr>
        </p:nvSpPr>
        <p:spPr bwMode="auto">
          <a:xfrm>
            <a:off x="323850" y="149225"/>
            <a:ext cx="8374063" cy="612775"/>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p>
            <a:pPr lvl="0"/>
            <a:r>
              <a:rPr lang="en-US" smtClean="0"/>
              <a:t>Click to edit Master title style</a:t>
            </a:r>
          </a:p>
        </p:txBody>
      </p:sp>
      <p:sp>
        <p:nvSpPr>
          <p:cNvPr id="379908" name="Rectangle 4"/>
          <p:cNvSpPr>
            <a:spLocks noGrp="1" noChangeArrowheads="1"/>
          </p:cNvSpPr>
          <p:nvPr>
            <p:ph type="ftr" sz="quarter" idx="3"/>
          </p:nvPr>
        </p:nvSpPr>
        <p:spPr bwMode="auto">
          <a:xfrm>
            <a:off x="1157288" y="6350000"/>
            <a:ext cx="5783262"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eaLnBrk="0" hangingPunct="0">
              <a:lnSpc>
                <a:spcPct val="100000"/>
              </a:lnSpc>
              <a:spcBef>
                <a:spcPct val="0"/>
              </a:spcBef>
              <a:spcAft>
                <a:spcPct val="0"/>
              </a:spcAft>
              <a:buClrTx/>
              <a:buSzTx/>
              <a:buFontTx/>
              <a:buNone/>
              <a:defRPr sz="900" dirty="0" smtClean="0">
                <a:solidFill>
                  <a:srgbClr val="A7C439"/>
                </a:solidFill>
                <a:latin typeface="Arial" charset="0"/>
              </a:defRPr>
            </a:lvl1pPr>
          </a:lstStyle>
          <a:p>
            <a:pPr>
              <a:defRPr/>
            </a:pPr>
            <a:r>
              <a:rPr lang="en-US" smtClean="0"/>
              <a:t>© 2011 Palo Alto Networks. Proprietary and Confidential.</a:t>
            </a:r>
            <a:endParaRPr lang="en-US" dirty="0"/>
          </a:p>
        </p:txBody>
      </p:sp>
      <p:sp>
        <p:nvSpPr>
          <p:cNvPr id="379909" name="Rectangle 5"/>
          <p:cNvSpPr>
            <a:spLocks noGrp="1" noChangeArrowheads="1"/>
          </p:cNvSpPr>
          <p:nvPr>
            <p:ph type="sldNum" sz="quarter" idx="4"/>
          </p:nvPr>
        </p:nvSpPr>
        <p:spPr bwMode="auto">
          <a:xfrm>
            <a:off x="306388" y="6351588"/>
            <a:ext cx="847725"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eaLnBrk="0" hangingPunct="0">
              <a:lnSpc>
                <a:spcPct val="100000"/>
              </a:lnSpc>
              <a:spcBef>
                <a:spcPct val="0"/>
              </a:spcBef>
              <a:spcAft>
                <a:spcPct val="0"/>
              </a:spcAft>
              <a:buClrTx/>
              <a:buSzTx/>
              <a:buFontTx/>
              <a:buNone/>
              <a:defRPr sz="900" dirty="0">
                <a:solidFill>
                  <a:srgbClr val="316989"/>
                </a:solidFill>
                <a:latin typeface="Arial" charset="0"/>
              </a:defRPr>
            </a:lvl1pPr>
          </a:lstStyle>
          <a:p>
            <a:pPr>
              <a:defRPr/>
            </a:pPr>
            <a:r>
              <a:rPr lang="en-US"/>
              <a:t>Page </a:t>
            </a:r>
            <a:fld id="{2EDCD096-F540-45E2-B1A3-E3ADB838D2E8}" type="slidenum">
              <a:rPr lang="en-US"/>
              <a:pPr>
                <a:defRPr/>
              </a:pPr>
              <a:t>‹#›</a:t>
            </a:fld>
            <a:r>
              <a:rPr lang="en-US"/>
              <a:t>   |</a:t>
            </a:r>
            <a:r>
              <a:rPr lang="en-US">
                <a:solidFill>
                  <a:schemeClr val="accent1"/>
                </a:solidFill>
              </a:rPr>
              <a:t>   </a:t>
            </a:r>
            <a:endParaRPr lang="en-US">
              <a:solidFill>
                <a:schemeClr val="accent1"/>
              </a:solidFill>
              <a:latin typeface="Garamond" pitchFamily="18" charset="0"/>
            </a:endParaRPr>
          </a:p>
        </p:txBody>
      </p:sp>
      <p:sp>
        <p:nvSpPr>
          <p:cNvPr id="1030" name="Rectangle 7"/>
          <p:cNvSpPr>
            <a:spLocks noGrp="1" noChangeArrowheads="1"/>
          </p:cNvSpPr>
          <p:nvPr>
            <p:ph type="body" idx="1"/>
          </p:nvPr>
        </p:nvSpPr>
        <p:spPr bwMode="auto">
          <a:xfrm>
            <a:off x="323850" y="1096963"/>
            <a:ext cx="8412163" cy="5049837"/>
          </a:xfrm>
          <a:prstGeom prst="rect">
            <a:avLst/>
          </a:prstGeom>
          <a:noFill/>
          <a:ln w="12700">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cSld>
  <p:clrMap bg1="lt1" tx1="dk1" bg2="lt2" tx2="dk2" accent1="accent1" accent2="accent2" accent3="accent3" accent4="accent4" accent5="accent5" accent6="accent6" hlink="hlink" folHlink="folHlink"/>
  <p:sldLayoutIdLst>
    <p:sldLayoutId id="2147483663" r:id="rId1"/>
    <p:sldLayoutId id="2147483659" r:id="rId2"/>
    <p:sldLayoutId id="2147483660" r:id="rId3"/>
    <p:sldLayoutId id="2147483661" r:id="rId4"/>
    <p:sldLayoutId id="2147483662" r:id="rId5"/>
    <p:sldLayoutId id="2147483664" r:id="rId6"/>
    <p:sldLayoutId id="2147483665" r:id="rId7"/>
  </p:sldLayoutIdLst>
  <p:transition xmlns:p14="http://schemas.microsoft.com/office/powerpoint/2010/main"/>
  <p:hf hdr="0" dt="0"/>
  <p:txStyles>
    <p:titleStyle>
      <a:lvl1pPr algn="l" rtl="0" eaLnBrk="0" fontAlgn="base" hangingPunct="0">
        <a:lnSpc>
          <a:spcPct val="90000"/>
        </a:lnSpc>
        <a:spcBef>
          <a:spcPct val="0"/>
        </a:spcBef>
        <a:spcAft>
          <a:spcPct val="0"/>
        </a:spcAft>
        <a:defRPr sz="2800" b="1">
          <a:solidFill>
            <a:srgbClr val="FFFFFF"/>
          </a:solidFill>
          <a:latin typeface="+mj-lt"/>
          <a:ea typeface="+mj-ea"/>
          <a:cs typeface="+mj-cs"/>
        </a:defRPr>
      </a:lvl1pPr>
      <a:lvl2pPr algn="l" rtl="0" eaLnBrk="0" fontAlgn="base" hangingPunct="0">
        <a:lnSpc>
          <a:spcPct val="90000"/>
        </a:lnSpc>
        <a:spcBef>
          <a:spcPct val="0"/>
        </a:spcBef>
        <a:spcAft>
          <a:spcPct val="0"/>
        </a:spcAft>
        <a:defRPr sz="2800" b="1">
          <a:solidFill>
            <a:srgbClr val="FFFFFF"/>
          </a:solidFill>
          <a:latin typeface="Arial" charset="0"/>
        </a:defRPr>
      </a:lvl2pPr>
      <a:lvl3pPr algn="l" rtl="0" eaLnBrk="0" fontAlgn="base" hangingPunct="0">
        <a:lnSpc>
          <a:spcPct val="90000"/>
        </a:lnSpc>
        <a:spcBef>
          <a:spcPct val="0"/>
        </a:spcBef>
        <a:spcAft>
          <a:spcPct val="0"/>
        </a:spcAft>
        <a:defRPr sz="2800" b="1">
          <a:solidFill>
            <a:srgbClr val="FFFFFF"/>
          </a:solidFill>
          <a:latin typeface="Arial" charset="0"/>
        </a:defRPr>
      </a:lvl3pPr>
      <a:lvl4pPr algn="l" rtl="0" eaLnBrk="0" fontAlgn="base" hangingPunct="0">
        <a:lnSpc>
          <a:spcPct val="90000"/>
        </a:lnSpc>
        <a:spcBef>
          <a:spcPct val="0"/>
        </a:spcBef>
        <a:spcAft>
          <a:spcPct val="0"/>
        </a:spcAft>
        <a:defRPr sz="2800" b="1">
          <a:solidFill>
            <a:srgbClr val="FFFFFF"/>
          </a:solidFill>
          <a:latin typeface="Arial" charset="0"/>
        </a:defRPr>
      </a:lvl4pPr>
      <a:lvl5pPr algn="l" rtl="0" eaLnBrk="0" fontAlgn="base" hangingPunct="0">
        <a:lnSpc>
          <a:spcPct val="90000"/>
        </a:lnSpc>
        <a:spcBef>
          <a:spcPct val="0"/>
        </a:spcBef>
        <a:spcAft>
          <a:spcPct val="0"/>
        </a:spcAft>
        <a:defRPr sz="2800" b="1">
          <a:solidFill>
            <a:srgbClr val="FFFFFF"/>
          </a:solidFill>
          <a:latin typeface="Arial" charset="0"/>
        </a:defRPr>
      </a:lvl5pPr>
      <a:lvl6pPr marL="457200" algn="l" rtl="0" eaLnBrk="0" fontAlgn="base" hangingPunct="0">
        <a:lnSpc>
          <a:spcPct val="90000"/>
        </a:lnSpc>
        <a:spcBef>
          <a:spcPct val="0"/>
        </a:spcBef>
        <a:spcAft>
          <a:spcPct val="0"/>
        </a:spcAft>
        <a:defRPr sz="2800" b="1">
          <a:solidFill>
            <a:srgbClr val="FFFFFF"/>
          </a:solidFill>
          <a:latin typeface="Arial" charset="0"/>
        </a:defRPr>
      </a:lvl6pPr>
      <a:lvl7pPr marL="914400" algn="l" rtl="0" eaLnBrk="0" fontAlgn="base" hangingPunct="0">
        <a:lnSpc>
          <a:spcPct val="90000"/>
        </a:lnSpc>
        <a:spcBef>
          <a:spcPct val="0"/>
        </a:spcBef>
        <a:spcAft>
          <a:spcPct val="0"/>
        </a:spcAft>
        <a:defRPr sz="2800" b="1">
          <a:solidFill>
            <a:srgbClr val="FFFFFF"/>
          </a:solidFill>
          <a:latin typeface="Arial" charset="0"/>
        </a:defRPr>
      </a:lvl7pPr>
      <a:lvl8pPr marL="1371600" algn="l" rtl="0" eaLnBrk="0" fontAlgn="base" hangingPunct="0">
        <a:lnSpc>
          <a:spcPct val="90000"/>
        </a:lnSpc>
        <a:spcBef>
          <a:spcPct val="0"/>
        </a:spcBef>
        <a:spcAft>
          <a:spcPct val="0"/>
        </a:spcAft>
        <a:defRPr sz="2800" b="1">
          <a:solidFill>
            <a:srgbClr val="FFFFFF"/>
          </a:solidFill>
          <a:latin typeface="Arial" charset="0"/>
        </a:defRPr>
      </a:lvl8pPr>
      <a:lvl9pPr marL="1828800" algn="l" rtl="0" eaLnBrk="0" fontAlgn="base" hangingPunct="0">
        <a:lnSpc>
          <a:spcPct val="90000"/>
        </a:lnSpc>
        <a:spcBef>
          <a:spcPct val="0"/>
        </a:spcBef>
        <a:spcAft>
          <a:spcPct val="0"/>
        </a:spcAft>
        <a:defRPr sz="2800" b="1">
          <a:solidFill>
            <a:srgbClr val="FFFFFF"/>
          </a:solidFill>
          <a:latin typeface="Arial" charset="0"/>
        </a:defRPr>
      </a:lvl9pPr>
    </p:titleStyle>
    <p:bodyStyle>
      <a:lvl1pPr marL="230188" indent="-230188" algn="l" rtl="0" eaLnBrk="0" fontAlgn="base" hangingPunct="0">
        <a:lnSpc>
          <a:spcPct val="85000"/>
        </a:lnSpc>
        <a:spcBef>
          <a:spcPct val="50000"/>
        </a:spcBef>
        <a:spcAft>
          <a:spcPct val="5000"/>
        </a:spcAft>
        <a:buClr>
          <a:srgbClr val="004167"/>
        </a:buClr>
        <a:buSzPct val="85000"/>
        <a:buFont typeface="Times" pitchFamily="18" charset="0"/>
        <a:buChar char="•"/>
        <a:defRPr sz="2400">
          <a:solidFill>
            <a:srgbClr val="004167"/>
          </a:solidFill>
          <a:latin typeface="+mn-lt"/>
          <a:ea typeface="+mn-ea"/>
          <a:cs typeface="+mn-cs"/>
        </a:defRPr>
      </a:lvl1pPr>
      <a:lvl2pPr marL="579438" indent="-234950" algn="l" rtl="0" eaLnBrk="0" fontAlgn="base" hangingPunct="0">
        <a:lnSpc>
          <a:spcPct val="85000"/>
        </a:lnSpc>
        <a:spcBef>
          <a:spcPct val="50000"/>
        </a:spcBef>
        <a:spcAft>
          <a:spcPct val="5000"/>
        </a:spcAft>
        <a:buClr>
          <a:srgbClr val="004167"/>
        </a:buClr>
        <a:buSzPct val="80000"/>
        <a:buFont typeface="Times" pitchFamily="18" charset="0"/>
        <a:buChar char="-"/>
        <a:defRPr sz="2000">
          <a:solidFill>
            <a:srgbClr val="004167"/>
          </a:solidFill>
          <a:latin typeface="+mn-lt"/>
        </a:defRPr>
      </a:lvl2pPr>
      <a:lvl3pPr marL="922338" indent="-228600" algn="l" rtl="0" eaLnBrk="0" fontAlgn="base" hangingPunct="0">
        <a:lnSpc>
          <a:spcPct val="85000"/>
        </a:lnSpc>
        <a:spcBef>
          <a:spcPct val="50000"/>
        </a:spcBef>
        <a:spcAft>
          <a:spcPct val="5000"/>
        </a:spcAft>
        <a:buClr>
          <a:srgbClr val="004167"/>
        </a:buClr>
        <a:buSzPct val="55000"/>
        <a:buFont typeface="Wingdings" pitchFamily="2" charset="2"/>
        <a:buChar char="Ø"/>
        <a:defRPr sz="1400" i="1">
          <a:solidFill>
            <a:srgbClr val="004167"/>
          </a:solidFill>
          <a:latin typeface="+mn-lt"/>
        </a:defRPr>
      </a:lvl3pPr>
      <a:lvl4pPr marL="1265238" indent="-228600" algn="l" rtl="0" eaLnBrk="0" fontAlgn="base" hangingPunct="0">
        <a:lnSpc>
          <a:spcPct val="85000"/>
        </a:lnSpc>
        <a:spcBef>
          <a:spcPct val="50000"/>
        </a:spcBef>
        <a:spcAft>
          <a:spcPct val="5000"/>
        </a:spcAft>
        <a:buClr>
          <a:srgbClr val="5F5F5F"/>
        </a:buClr>
        <a:buSzPct val="75000"/>
        <a:buChar char="•"/>
        <a:defRPr sz="1400">
          <a:solidFill>
            <a:schemeClr val="bg2"/>
          </a:solidFill>
          <a:latin typeface="+mn-lt"/>
        </a:defRPr>
      </a:lvl4pPr>
      <a:lvl5pPr marL="16081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5pPr>
      <a:lvl6pPr marL="20653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6pPr>
      <a:lvl7pPr marL="25225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7pPr>
      <a:lvl8pPr marL="29797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8pPr>
      <a:lvl9pPr marL="34369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0"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9" Type="http://schemas.openxmlformats.org/officeDocument/2006/relationships/image" Target="../media/image44.png"/><Relationship Id="rId20" Type="http://schemas.openxmlformats.org/officeDocument/2006/relationships/hyperlink" Target="http://www.live365.com/index.live" TargetMode="External"/><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 Id="rId27" Type="http://schemas.openxmlformats.org/officeDocument/2006/relationships/image" Target="../media/image58.png"/><Relationship Id="rId28" Type="http://schemas.openxmlformats.org/officeDocument/2006/relationships/image" Target="../media/image59.png"/><Relationship Id="rId29" Type="http://schemas.openxmlformats.org/officeDocument/2006/relationships/image" Target="../media/image60.png"/><Relationship Id="rId30" Type="http://schemas.openxmlformats.org/officeDocument/2006/relationships/image" Target="../media/image61.png"/><Relationship Id="rId31" Type="http://schemas.openxmlformats.org/officeDocument/2006/relationships/image" Target="../media/image62.png"/><Relationship Id="rId10" Type="http://schemas.openxmlformats.org/officeDocument/2006/relationships/hyperlink" Target="http://en.wikipedia.org/wiki/Image:Hamachi_logo.png" TargetMode="External"/><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hyperlink" Target="https://www.torproject.org/" TargetMode="External"/><Relationship Id="rId15" Type="http://schemas.openxmlformats.org/officeDocument/2006/relationships/image" Target="../media/image48.png"/><Relationship Id="rId16" Type="http://schemas.openxmlformats.org/officeDocument/2006/relationships/image" Target="../media/image49.png"/><Relationship Id="rId17" Type="http://schemas.openxmlformats.org/officeDocument/2006/relationships/image" Target="../media/image50.png"/><Relationship Id="rId18" Type="http://schemas.openxmlformats.org/officeDocument/2006/relationships/hyperlink" Target="http://www.yousendit.com/?home=true" TargetMode="External"/><Relationship Id="rId19" Type="http://schemas.openxmlformats.org/officeDocument/2006/relationships/image" Target="../media/image51.png"/><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png"/></Relationships>
</file>

<file path=ppt/slides/_rels/slide18.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66.jpeg"/><Relationship Id="rId13" Type="http://schemas.openxmlformats.org/officeDocument/2006/relationships/image" Target="../media/image38.png"/><Relationship Id="rId14" Type="http://schemas.openxmlformats.org/officeDocument/2006/relationships/image" Target="../media/image67.png"/><Relationship Id="rId15" Type="http://schemas.openxmlformats.org/officeDocument/2006/relationships/image" Target="../media/image68.jpe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16.png"/><Relationship Id="rId5" Type="http://schemas.openxmlformats.org/officeDocument/2006/relationships/image" Target="../media/image63.wmf"/><Relationship Id="rId6" Type="http://schemas.openxmlformats.org/officeDocument/2006/relationships/image" Target="../media/image4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56.png"/><Relationship Id="rId10"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81.png"/><Relationship Id="rId14" Type="http://schemas.openxmlformats.org/officeDocument/2006/relationships/image" Target="../media/image82.png"/><Relationship Id="rId15" Type="http://schemas.openxmlformats.org/officeDocument/2006/relationships/image" Target="../media/image83.png"/><Relationship Id="rId16" Type="http://schemas.openxmlformats.org/officeDocument/2006/relationships/image" Target="../media/image84.png"/><Relationship Id="rId17" Type="http://schemas.openxmlformats.org/officeDocument/2006/relationships/image" Target="../media/image85.png"/><Relationship Id="rId18"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image" Target="../media/image77.png"/><Relationship Id="rId3" Type="http://schemas.openxmlformats.org/officeDocument/2006/relationships/image" Target="../media/image44.png"/><Relationship Id="rId4" Type="http://schemas.openxmlformats.org/officeDocument/2006/relationships/hyperlink" Target="https://www.torproject.org/" TargetMode="External"/><Relationship Id="rId5" Type="http://schemas.openxmlformats.org/officeDocument/2006/relationships/image" Target="../media/image48.png"/><Relationship Id="rId6" Type="http://schemas.openxmlformats.org/officeDocument/2006/relationships/image" Target="../media/image38.png"/><Relationship Id="rId7" Type="http://schemas.openxmlformats.org/officeDocument/2006/relationships/hyperlink" Target="http://www.live365.com/index.live" TargetMode="External"/><Relationship Id="rId8" Type="http://schemas.openxmlformats.org/officeDocument/2006/relationships/image" Target="../media/image52.png"/><Relationship Id="rId9" Type="http://schemas.openxmlformats.org/officeDocument/2006/relationships/image" Target="../media/image55.png"/><Relationship Id="rId10"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62.png"/><Relationship Id="rId13" Type="http://schemas.openxmlformats.org/officeDocument/2006/relationships/hyperlink" Target="http://en.wikipedia.org/wiki/Image:Hamachi_logo.png" TargetMode="External"/><Relationship Id="rId14" Type="http://schemas.openxmlformats.org/officeDocument/2006/relationships/image" Target="../media/image45.png"/><Relationship Id="rId15" Type="http://schemas.openxmlformats.org/officeDocument/2006/relationships/hyperlink" Target="http://www.yousendit.com/?home=true" TargetMode="External"/><Relationship Id="rId16" Type="http://schemas.openxmlformats.org/officeDocument/2006/relationships/image" Target="../media/image51.png"/><Relationship Id="rId17" Type="http://schemas.openxmlformats.org/officeDocument/2006/relationships/image" Target="../media/image92.png"/><Relationship Id="rId18" Type="http://schemas.openxmlformats.org/officeDocument/2006/relationships/image" Target="../media/image39.png"/><Relationship Id="rId19"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55.png"/><Relationship Id="rId9" Type="http://schemas.openxmlformats.org/officeDocument/2006/relationships/image" Target="../media/image40.png"/><Relationship Id="rId10"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0" Type="http://schemas.openxmlformats.org/officeDocument/2006/relationships/image" Target="../media/image98.png"/><Relationship Id="rId21" Type="http://schemas.openxmlformats.org/officeDocument/2006/relationships/image" Target="../media/image99.png"/><Relationship Id="rId22" Type="http://schemas.openxmlformats.org/officeDocument/2006/relationships/image" Target="../media/image100.png"/><Relationship Id="rId23" Type="http://schemas.openxmlformats.org/officeDocument/2006/relationships/image" Target="../media/image68.jpeg"/><Relationship Id="rId24" Type="http://schemas.openxmlformats.org/officeDocument/2006/relationships/image" Target="../media/image101.png"/><Relationship Id="rId25" Type="http://schemas.openxmlformats.org/officeDocument/2006/relationships/image" Target="../media/image102.png"/><Relationship Id="rId26" Type="http://schemas.openxmlformats.org/officeDocument/2006/relationships/image" Target="../media/image103.png"/><Relationship Id="rId27" Type="http://schemas.openxmlformats.org/officeDocument/2006/relationships/image" Target="../media/image104.png"/><Relationship Id="rId28" Type="http://schemas.openxmlformats.org/officeDocument/2006/relationships/image" Target="../media/image105.png"/><Relationship Id="rId29" Type="http://schemas.openxmlformats.org/officeDocument/2006/relationships/image" Target="../media/image106.png"/><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16.png"/><Relationship Id="rId5" Type="http://schemas.openxmlformats.org/officeDocument/2006/relationships/image" Target="../media/image64.png"/><Relationship Id="rId30" Type="http://schemas.openxmlformats.org/officeDocument/2006/relationships/image" Target="../media/image107.png"/><Relationship Id="rId31" Type="http://schemas.openxmlformats.org/officeDocument/2006/relationships/image" Target="../media/image108.png"/><Relationship Id="rId32" Type="http://schemas.openxmlformats.org/officeDocument/2006/relationships/image" Target="../media/image109.png"/><Relationship Id="rId9" Type="http://schemas.openxmlformats.org/officeDocument/2006/relationships/image" Target="../media/image38.png"/><Relationship Id="rId6" Type="http://schemas.openxmlformats.org/officeDocument/2006/relationships/image" Target="../media/image65.png"/><Relationship Id="rId7" Type="http://schemas.openxmlformats.org/officeDocument/2006/relationships/image" Target="../media/image40.png"/><Relationship Id="rId8" Type="http://schemas.openxmlformats.org/officeDocument/2006/relationships/image" Target="../media/image66.jpeg"/><Relationship Id="rId33" Type="http://schemas.openxmlformats.org/officeDocument/2006/relationships/image" Target="../media/image110.png"/><Relationship Id="rId34" Type="http://schemas.openxmlformats.org/officeDocument/2006/relationships/image" Target="../media/image111.png"/><Relationship Id="rId35" Type="http://schemas.openxmlformats.org/officeDocument/2006/relationships/image" Target="../media/image112.png"/><Relationship Id="rId36" Type="http://schemas.openxmlformats.org/officeDocument/2006/relationships/image" Target="../media/image113.png"/><Relationship Id="rId10" Type="http://schemas.openxmlformats.org/officeDocument/2006/relationships/image" Target="../media/image93.png"/><Relationship Id="rId11" Type="http://schemas.openxmlformats.org/officeDocument/2006/relationships/image" Target="../media/image94.png"/><Relationship Id="rId12" Type="http://schemas.openxmlformats.org/officeDocument/2006/relationships/image" Target="../media/image95.png"/><Relationship Id="rId13" Type="http://schemas.openxmlformats.org/officeDocument/2006/relationships/image" Target="../media/image96.png"/><Relationship Id="rId14" Type="http://schemas.openxmlformats.org/officeDocument/2006/relationships/image" Target="../media/image50.png"/><Relationship Id="rId15" Type="http://schemas.openxmlformats.org/officeDocument/2006/relationships/hyperlink" Target="http://www.yousendit.com/?home=true" TargetMode="External"/><Relationship Id="rId16" Type="http://schemas.openxmlformats.org/officeDocument/2006/relationships/image" Target="../media/image51.png"/><Relationship Id="rId17" Type="http://schemas.openxmlformats.org/officeDocument/2006/relationships/image" Target="../media/image59.png"/><Relationship Id="rId18" Type="http://schemas.openxmlformats.org/officeDocument/2006/relationships/image" Target="../media/image62.png"/><Relationship Id="rId19"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1" Type="http://schemas.openxmlformats.org/officeDocument/2006/relationships/image" Target="../media/image122.png"/><Relationship Id="rId12" Type="http://schemas.openxmlformats.org/officeDocument/2006/relationships/image" Target="../media/image123.jpeg"/><Relationship Id="rId13" Type="http://schemas.openxmlformats.org/officeDocument/2006/relationships/image" Target="../media/image124.jpeg"/><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jpeg"/><Relationship Id="rId8" Type="http://schemas.openxmlformats.org/officeDocument/2006/relationships/image" Target="../media/image119.jpeg"/><Relationship Id="rId9" Type="http://schemas.openxmlformats.org/officeDocument/2006/relationships/image" Target="../media/image120.png"/><Relationship Id="rId10"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00.png"/><Relationship Id="rId10"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36.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66.jpeg"/><Relationship Id="rId13"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133.emf"/><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2.png"/><Relationship Id="rId9" Type="http://schemas.openxmlformats.org/officeDocument/2006/relationships/image" Target="../media/image100.png"/><Relationship Id="rId10"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35.jpeg"/></Relationships>
</file>

<file path=ppt/slides/_rels/slide39.xml.rels><?xml version="1.0" encoding="UTF-8" standalone="yes"?>
<Relationships xmlns="http://schemas.openxmlformats.org/package/2006/relationships"><Relationship Id="rId11" Type="http://schemas.openxmlformats.org/officeDocument/2006/relationships/image" Target="../media/image123.jpeg"/><Relationship Id="rId12" Type="http://schemas.openxmlformats.org/officeDocument/2006/relationships/image" Target="../media/image124.jpeg"/><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68.jpeg"/><Relationship Id="rId4" Type="http://schemas.openxmlformats.org/officeDocument/2006/relationships/image" Target="../media/image136.jpeg"/><Relationship Id="rId5" Type="http://schemas.openxmlformats.org/officeDocument/2006/relationships/image" Target="../media/image114.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20.png"/><Relationship Id="rId9" Type="http://schemas.openxmlformats.org/officeDocument/2006/relationships/image" Target="../media/image121.jpeg"/><Relationship Id="rId10" Type="http://schemas.openxmlformats.org/officeDocument/2006/relationships/image" Target="../media/image1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27.png"/><Relationship Id="rId9" Type="http://schemas.openxmlformats.org/officeDocument/2006/relationships/image" Target="../media/image100.png"/><Relationship Id="rId10" Type="http://schemas.openxmlformats.org/officeDocument/2006/relationships/image" Target="../media/image142.png"/><Relationship Id="rId11" Type="http://schemas.openxmlformats.org/officeDocument/2006/relationships/image" Target="../media/image143.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5"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4.xml"/><Relationship Id="rId2" Type="http://schemas.openxmlformats.org/officeDocument/2006/relationships/image" Target="../media/image14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5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57.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58.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6.png"/><Relationship Id="rId3" Type="http://schemas.openxmlformats.org/officeDocument/2006/relationships/image" Target="../media/image1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69.png"/></Relationships>
</file>

<file path=ppt/slides/_rels/slide6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173.png"/><Relationship Id="rId5" Type="http://schemas.openxmlformats.org/officeDocument/2006/relationships/image" Target="../media/image174.png"/><Relationship Id="rId1" Type="http://schemas.openxmlformats.org/officeDocument/2006/relationships/tags" Target="../tags/tag7.xml"/><Relationship Id="rId2"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42.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 Id="rId3" Type="http://schemas.openxmlformats.org/officeDocument/2006/relationships/image" Target="../media/image17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78.xml.rels><?xml version="1.0" encoding="UTF-8" standalone="yes"?>
<Relationships xmlns="http://schemas.openxmlformats.org/package/2006/relationships"><Relationship Id="rId3" Type="http://schemas.openxmlformats.org/officeDocument/2006/relationships/image" Target="../media/image179.gif"/><Relationship Id="rId4" Type="http://schemas.openxmlformats.org/officeDocument/2006/relationships/image" Target="../media/image180.jpeg"/><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3" Type="http://schemas.openxmlformats.org/officeDocument/2006/relationships/image" Target="../media/image179.gif"/><Relationship Id="rId4" Type="http://schemas.openxmlformats.org/officeDocument/2006/relationships/image" Target="../media/image180.jpe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emf"/><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 Id="rId8" Type="http://schemas.openxmlformats.org/officeDocument/2006/relationships/image" Target="../media/image187.png"/><Relationship Id="rId9" Type="http://schemas.openxmlformats.org/officeDocument/2006/relationships/image" Target="../media/image188.png"/><Relationship Id="rId10"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image" Target="../media/image181.png"/></Relationships>
</file>

<file path=ppt/slides/_rels/slide82.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84.png"/><Relationship Id="rId7" Type="http://schemas.openxmlformats.org/officeDocument/2006/relationships/image" Target="../media/image193.png"/><Relationship Id="rId8" Type="http://schemas.openxmlformats.org/officeDocument/2006/relationships/image" Target="../media/image194.png"/><Relationship Id="rId9" Type="http://schemas.openxmlformats.org/officeDocument/2006/relationships/image" Target="../media/image186.png"/><Relationship Id="rId10" Type="http://schemas.openxmlformats.org/officeDocument/2006/relationships/image" Target="../media/image195.png"/><Relationship Id="rId11"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198.png"/><Relationship Id="rId6" Type="http://schemas.openxmlformats.org/officeDocument/2006/relationships/image" Target="../media/image199.png"/><Relationship Id="rId7" Type="http://schemas.openxmlformats.org/officeDocument/2006/relationships/image" Target="../media/image200.png"/><Relationship Id="rId8" Type="http://schemas.openxmlformats.org/officeDocument/2006/relationships/image" Target="../media/image201.png"/><Relationship Id="rId9" Type="http://schemas.openxmlformats.org/officeDocument/2006/relationships/image" Target="../media/image202.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png"/><Relationship Id="rId3" Type="http://schemas.openxmlformats.org/officeDocument/2006/relationships/image" Target="../media/image2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5"/>
          <p:cNvSpPr>
            <a:spLocks noGrp="1"/>
          </p:cNvSpPr>
          <p:nvPr>
            <p:ph type="ctrTitle"/>
          </p:nvPr>
        </p:nvSpPr>
        <p:spPr>
          <a:xfrm>
            <a:off x="1676401" y="2470150"/>
            <a:ext cx="6934200" cy="914400"/>
          </a:xfrm>
        </p:spPr>
        <p:txBody>
          <a:bodyPr/>
          <a:lstStyle/>
          <a:p>
            <a:r>
              <a:rPr lang="en-US" dirty="0" smtClean="0"/>
              <a:t>Palo Alto Networks</a:t>
            </a:r>
          </a:p>
        </p:txBody>
      </p:sp>
      <p:sp>
        <p:nvSpPr>
          <p:cNvPr id="10242" name="Rectangle 6"/>
          <p:cNvSpPr>
            <a:spLocks noGrp="1" noChangeArrowheads="1"/>
          </p:cNvSpPr>
          <p:nvPr>
            <p:ph type="subTitle" idx="1"/>
          </p:nvPr>
        </p:nvSpPr>
        <p:spPr>
          <a:xfrm>
            <a:off x="2628900" y="3460750"/>
            <a:ext cx="5981700" cy="838200"/>
          </a:xfrm>
          <a:ln w="12700"/>
        </p:spPr>
        <p:txBody>
          <a:bodyPr/>
          <a:lstStyle/>
          <a:p>
            <a:r>
              <a:rPr lang="en-US" sz="1200" dirty="0"/>
              <a:t>Markus Laaksonen</a:t>
            </a:r>
          </a:p>
          <a:p>
            <a:r>
              <a:rPr lang="en-US" sz="1200" dirty="0" err="1"/>
              <a:t>mlaaksonen@paloaltonetworks.com</a:t>
            </a:r>
            <a:endParaRPr lang="en-US" sz="1200" dirty="0"/>
          </a:p>
        </p:txBody>
      </p:sp>
      <p:sp>
        <p:nvSpPr>
          <p:cNvPr id="3" name="TextBox 2"/>
          <p:cNvSpPr txBox="1"/>
          <p:nvPr/>
        </p:nvSpPr>
        <p:spPr>
          <a:xfrm>
            <a:off x="-1790700" y="2705100"/>
            <a:ext cx="184666" cy="338554"/>
          </a:xfrm>
          <a:prstGeom prst="rect">
            <a:avLst/>
          </a:prstGeom>
          <a:noFill/>
        </p:spPr>
        <p:txBody>
          <a:bodyPr wrap="none" rtlCol="0">
            <a:spAutoFit/>
          </a:bodyPr>
          <a:lstStyle/>
          <a:p>
            <a:endParaRPr lang="en-US" dirty="0"/>
          </a:p>
        </p:txBody>
      </p:sp>
      <p:sp>
        <p:nvSpPr>
          <p:cNvPr id="2" name="TextBox 1"/>
          <p:cNvSpPr txBox="1"/>
          <p:nvPr/>
        </p:nvSpPr>
        <p:spPr>
          <a:xfrm>
            <a:off x="-1803400" y="736600"/>
            <a:ext cx="184666" cy="338554"/>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Business Problem</a:t>
            </a:r>
            <a:endParaRPr lang="en-US" dirty="0"/>
          </a:p>
        </p:txBody>
      </p:sp>
      <p:sp>
        <p:nvSpPr>
          <p:cNvPr id="3" name="Content Placeholder 2"/>
          <p:cNvSpPr>
            <a:spLocks noGrp="1"/>
          </p:cNvSpPr>
          <p:nvPr>
            <p:ph idx="1"/>
          </p:nvPr>
        </p:nvSpPr>
        <p:spPr/>
        <p:txBody>
          <a:bodyPr/>
          <a:lstStyle/>
          <a:p>
            <a:r>
              <a:rPr lang="en-US" sz="2800" dirty="0" smtClean="0"/>
              <a:t>Web 2.0 or Enterprise 2.0 applications</a:t>
            </a:r>
          </a:p>
          <a:p>
            <a:pPr lvl="1"/>
            <a:r>
              <a:rPr lang="en-US" sz="2400" dirty="0" smtClean="0"/>
              <a:t>Use all the same port (80, 443)</a:t>
            </a:r>
          </a:p>
          <a:p>
            <a:pPr lvl="1"/>
            <a:r>
              <a:rPr lang="en-US" sz="2400" dirty="0" smtClean="0"/>
              <a:t>Some have business value, others don’t</a:t>
            </a:r>
          </a:p>
          <a:p>
            <a:r>
              <a:rPr lang="en-US" sz="2800" dirty="0" smtClean="0"/>
              <a:t>The </a:t>
            </a:r>
            <a:r>
              <a:rPr lang="en-US" sz="2800" dirty="0" err="1" smtClean="0"/>
              <a:t>Stateful</a:t>
            </a:r>
            <a:r>
              <a:rPr lang="en-US" sz="2800" dirty="0" smtClean="0"/>
              <a:t> firewall can’t recognize them</a:t>
            </a:r>
          </a:p>
          <a:p>
            <a:pPr lvl="1"/>
            <a:r>
              <a:rPr lang="en-US" sz="2400" dirty="0" smtClean="0"/>
              <a:t>Only differentiator is the 5 </a:t>
            </a:r>
            <a:r>
              <a:rPr lang="en-US" sz="2400" dirty="0" err="1" smtClean="0"/>
              <a:t>tuple</a:t>
            </a:r>
            <a:endParaRPr lang="en-US" sz="2400" dirty="0" smtClean="0"/>
          </a:p>
          <a:p>
            <a:pPr lvl="2"/>
            <a:r>
              <a:rPr lang="en-US" sz="1800" dirty="0" smtClean="0"/>
              <a:t>Source IP and port</a:t>
            </a:r>
          </a:p>
          <a:p>
            <a:pPr lvl="2"/>
            <a:r>
              <a:rPr lang="en-US" sz="1800" dirty="0" smtClean="0"/>
              <a:t>Destination IP and port</a:t>
            </a:r>
          </a:p>
          <a:p>
            <a:pPr lvl="2"/>
            <a:r>
              <a:rPr lang="en-US" sz="1800" dirty="0" smtClean="0"/>
              <a:t>Protocol</a:t>
            </a:r>
          </a:p>
          <a:p>
            <a:endParaRPr lang="en-US" sz="2000" dirty="0" smtClean="0"/>
          </a:p>
        </p:txBody>
      </p:sp>
      <p:sp>
        <p:nvSpPr>
          <p:cNvPr id="6" name="Slide Number Placeholder 5"/>
          <p:cNvSpPr>
            <a:spLocks noGrp="1"/>
          </p:cNvSpPr>
          <p:nvPr>
            <p:ph type="sldNum" sz="quarter" idx="11"/>
          </p:nvPr>
        </p:nvSpPr>
        <p:spPr/>
        <p:txBody>
          <a:bodyPr/>
          <a:lstStyle/>
          <a:p>
            <a:pPr>
              <a:defRPr/>
            </a:pPr>
            <a:r>
              <a:rPr lang="en-US" smtClean="0"/>
              <a:t>Page </a:t>
            </a:r>
            <a:fld id="{41D5C404-C7A6-4A7E-B08A-E596864A227E}" type="slidenum">
              <a:rPr lang="en-US" smtClean="0"/>
              <a:pPr>
                <a:defRPr/>
              </a:pPr>
              <a:t>10</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Footer Placeholder 6"/>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579641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Business Problem</a:t>
            </a:r>
            <a:endParaRPr lang="en-US" dirty="0"/>
          </a:p>
        </p:txBody>
      </p:sp>
      <p:sp>
        <p:nvSpPr>
          <p:cNvPr id="3" name="Content Placeholder 2"/>
          <p:cNvSpPr>
            <a:spLocks noGrp="1"/>
          </p:cNvSpPr>
          <p:nvPr>
            <p:ph idx="1"/>
          </p:nvPr>
        </p:nvSpPr>
        <p:spPr>
          <a:xfrm>
            <a:off x="323850" y="881063"/>
            <a:ext cx="8412163" cy="5049837"/>
          </a:xfrm>
        </p:spPr>
        <p:txBody>
          <a:bodyPr/>
          <a:lstStyle/>
          <a:p>
            <a:r>
              <a:rPr lang="en-US" sz="2800" dirty="0" smtClean="0"/>
              <a:t>As a result, there’s no control</a:t>
            </a:r>
          </a:p>
          <a:p>
            <a:pPr lvl="1"/>
            <a:r>
              <a:rPr lang="en-US" sz="2400" dirty="0" smtClean="0"/>
              <a:t>On the use of the application</a:t>
            </a:r>
          </a:p>
          <a:p>
            <a:pPr lvl="2"/>
            <a:r>
              <a:rPr lang="en-US" sz="2000" dirty="0" smtClean="0"/>
              <a:t>By the right user</a:t>
            </a:r>
          </a:p>
          <a:p>
            <a:pPr lvl="3"/>
            <a:r>
              <a:rPr lang="en-US" sz="1600" dirty="0" smtClean="0"/>
              <a:t>Only unidentified IP addresses are seen</a:t>
            </a:r>
          </a:p>
          <a:p>
            <a:pPr lvl="2"/>
            <a:r>
              <a:rPr lang="en-US" sz="2000" dirty="0" smtClean="0"/>
              <a:t>The legitimate application function</a:t>
            </a:r>
          </a:p>
          <a:p>
            <a:pPr lvl="3"/>
            <a:r>
              <a:rPr lang="en-US" sz="1600" dirty="0" smtClean="0"/>
              <a:t>Only the protocol/port is seen</a:t>
            </a:r>
          </a:p>
          <a:p>
            <a:pPr lvl="1"/>
            <a:r>
              <a:rPr lang="en-US" sz="2400" dirty="0" smtClean="0"/>
              <a:t>Application control can’t be implemented based on</a:t>
            </a:r>
          </a:p>
          <a:p>
            <a:pPr lvl="2"/>
            <a:r>
              <a:rPr lang="en-US" sz="2000" dirty="0" smtClean="0"/>
              <a:t>Function</a:t>
            </a:r>
          </a:p>
          <a:p>
            <a:pPr lvl="3"/>
            <a:r>
              <a:rPr lang="en-US" sz="1600" dirty="0" smtClean="0"/>
              <a:t>Maybe you want to allow WebEx, but not WebEx file and desktop sharing?</a:t>
            </a:r>
          </a:p>
          <a:p>
            <a:pPr lvl="2"/>
            <a:r>
              <a:rPr lang="en-US" sz="2000" dirty="0" err="1" smtClean="0"/>
              <a:t>QoS</a:t>
            </a:r>
            <a:endParaRPr lang="en-US" sz="2000" dirty="0" smtClean="0"/>
          </a:p>
          <a:p>
            <a:pPr lvl="3"/>
            <a:r>
              <a:rPr lang="en-US" sz="1600" dirty="0" smtClean="0"/>
              <a:t>You can’t do that on port 80 or 443</a:t>
            </a:r>
          </a:p>
          <a:p>
            <a:pPr lvl="2"/>
            <a:r>
              <a:rPr lang="en-US" sz="2000" dirty="0" smtClean="0"/>
              <a:t>Routing</a:t>
            </a:r>
          </a:p>
          <a:p>
            <a:pPr lvl="3"/>
            <a:r>
              <a:rPr lang="en-US" sz="1600" dirty="0" smtClean="0"/>
              <a:t>Like regular web browsing should use a cheap DSL connection</a:t>
            </a:r>
            <a:endParaRPr lang="en-US" sz="1600" dirty="0"/>
          </a:p>
        </p:txBody>
      </p:sp>
      <p:sp>
        <p:nvSpPr>
          <p:cNvPr id="6" name="Slide Number Placeholder 5"/>
          <p:cNvSpPr>
            <a:spLocks noGrp="1"/>
          </p:cNvSpPr>
          <p:nvPr>
            <p:ph type="sldNum" sz="quarter" idx="11"/>
          </p:nvPr>
        </p:nvSpPr>
        <p:spPr/>
        <p:txBody>
          <a:bodyPr/>
          <a:lstStyle/>
          <a:p>
            <a:pPr>
              <a:defRPr/>
            </a:pPr>
            <a:r>
              <a:rPr lang="en-US" smtClean="0"/>
              <a:t>Page </a:t>
            </a:r>
            <a:fld id="{41D5C404-C7A6-4A7E-B08A-E596864A227E}" type="slidenum">
              <a:rPr lang="en-US" smtClean="0"/>
              <a:pPr>
                <a:defRPr/>
              </a:pPr>
              <a:t>11</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Footer Placeholder 6"/>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1174031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Firewall helpers</a:t>
            </a:r>
            <a:endParaRPr lang="en-US" dirty="0"/>
          </a:p>
        </p:txBody>
      </p:sp>
      <p:sp>
        <p:nvSpPr>
          <p:cNvPr id="3" name="Content Placeholder 2"/>
          <p:cNvSpPr>
            <a:spLocks noGrp="1"/>
          </p:cNvSpPr>
          <p:nvPr>
            <p:ph idx="1"/>
          </p:nvPr>
        </p:nvSpPr>
        <p:spPr/>
        <p:txBody>
          <a:bodyPr/>
          <a:lstStyle/>
          <a:p>
            <a:r>
              <a:rPr lang="en-US" sz="2800" dirty="0" smtClean="0"/>
              <a:t>In order to address the shortcomings, enterprises have been adding firewall helpers in their network</a:t>
            </a:r>
          </a:p>
          <a:p>
            <a:pPr lvl="1"/>
            <a:r>
              <a:rPr lang="en-US" sz="2400" dirty="0" smtClean="0"/>
              <a:t>IPS</a:t>
            </a:r>
          </a:p>
          <a:p>
            <a:pPr lvl="2"/>
            <a:r>
              <a:rPr lang="en-US" sz="2000" dirty="0" smtClean="0"/>
              <a:t>To detect threats as well to block unwanted applications</a:t>
            </a:r>
          </a:p>
          <a:p>
            <a:pPr lvl="1"/>
            <a:r>
              <a:rPr lang="en-US" sz="2400" dirty="0" smtClean="0"/>
              <a:t>Proxy with or without a Web Filter</a:t>
            </a:r>
          </a:p>
          <a:p>
            <a:pPr lvl="2"/>
            <a:r>
              <a:rPr lang="en-US" sz="2000" dirty="0" smtClean="0"/>
              <a:t>To control web access, but only on standard ports</a:t>
            </a:r>
          </a:p>
          <a:p>
            <a:pPr lvl="1"/>
            <a:r>
              <a:rPr lang="en-US" sz="2400" dirty="0" smtClean="0"/>
              <a:t>Network AV</a:t>
            </a:r>
          </a:p>
          <a:p>
            <a:pPr lvl="2"/>
            <a:r>
              <a:rPr lang="en-US" sz="2000" dirty="0" smtClean="0"/>
              <a:t>To scan and prevent malware infections</a:t>
            </a:r>
          </a:p>
          <a:p>
            <a:pPr lvl="1"/>
            <a:r>
              <a:rPr lang="en-US" sz="2400" dirty="0" smtClean="0"/>
              <a:t>IM, </a:t>
            </a:r>
            <a:r>
              <a:rPr lang="en-US" sz="2400" dirty="0" err="1" smtClean="0"/>
              <a:t>QoS</a:t>
            </a:r>
            <a:r>
              <a:rPr lang="en-US" sz="2400" dirty="0" smtClean="0"/>
              <a:t>, …</a:t>
            </a:r>
          </a:p>
          <a:p>
            <a:pPr lvl="2"/>
            <a:r>
              <a:rPr lang="en-US" sz="2000" dirty="0" smtClean="0"/>
              <a:t>To address remaining issues</a:t>
            </a:r>
            <a:endParaRPr lang="en-US" sz="2000" dirty="0"/>
          </a:p>
        </p:txBody>
      </p:sp>
      <p:sp>
        <p:nvSpPr>
          <p:cNvPr id="6" name="Slide Number Placeholder 5"/>
          <p:cNvSpPr>
            <a:spLocks noGrp="1"/>
          </p:cNvSpPr>
          <p:nvPr>
            <p:ph type="sldNum" sz="quarter" idx="11"/>
          </p:nvPr>
        </p:nvSpPr>
        <p:spPr/>
        <p:txBody>
          <a:bodyPr/>
          <a:lstStyle/>
          <a:p>
            <a:pPr>
              <a:defRPr/>
            </a:pPr>
            <a:r>
              <a:rPr lang="en-US" smtClean="0"/>
              <a:t>Page </a:t>
            </a:r>
            <a:fld id="{41D5C404-C7A6-4A7E-B08A-E596864A227E}" type="slidenum">
              <a:rPr lang="en-US" smtClean="0"/>
              <a:pPr>
                <a:defRPr/>
              </a:pPr>
              <a:t>12</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Footer Placeholder 6"/>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4241551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z="2600" smtClean="0"/>
              <a:t>Technology Sprawl &amp; Creep Are Not The Answer</a:t>
            </a:r>
          </a:p>
        </p:txBody>
      </p:sp>
      <p:sp>
        <p:nvSpPr>
          <p:cNvPr id="17410" name="Content Placeholder 4"/>
          <p:cNvSpPr>
            <a:spLocks noGrp="1"/>
          </p:cNvSpPr>
          <p:nvPr>
            <p:ph idx="1"/>
          </p:nvPr>
        </p:nvSpPr>
        <p:spPr>
          <a:xfrm>
            <a:off x="323850" y="3460750"/>
            <a:ext cx="8412163" cy="2686050"/>
          </a:xfrm>
        </p:spPr>
        <p:txBody>
          <a:bodyPr/>
          <a:lstStyle/>
          <a:p>
            <a:pPr>
              <a:buClrTx/>
            </a:pPr>
            <a:r>
              <a:rPr lang="en-US" dirty="0" smtClean="0">
                <a:solidFill>
                  <a:srgbClr val="326A89"/>
                </a:solidFill>
              </a:rPr>
              <a:t>“More stuff” doesn’t solve the problem</a:t>
            </a:r>
          </a:p>
          <a:p>
            <a:pPr>
              <a:buClrTx/>
            </a:pPr>
            <a:r>
              <a:rPr lang="en-US" dirty="0" smtClean="0">
                <a:solidFill>
                  <a:srgbClr val="326A89"/>
                </a:solidFill>
              </a:rPr>
              <a:t>Firewall “helpers” have limited view of traffic</a:t>
            </a:r>
          </a:p>
          <a:p>
            <a:pPr>
              <a:buClrTx/>
            </a:pPr>
            <a:r>
              <a:rPr lang="en-US" dirty="0" smtClean="0">
                <a:solidFill>
                  <a:srgbClr val="326A89"/>
                </a:solidFill>
              </a:rPr>
              <a:t>Complex and costly to buy and maintain</a:t>
            </a:r>
          </a:p>
        </p:txBody>
      </p:sp>
      <p:sp>
        <p:nvSpPr>
          <p:cNvPr id="17411" name="Footer Placeholder 2"/>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17412" name="Slide Number Placeholder 3"/>
          <p:cNvSpPr>
            <a:spLocks noGrp="1"/>
          </p:cNvSpPr>
          <p:nvPr>
            <p:ph type="sldNum" sz="quarter" idx="11"/>
          </p:nvPr>
        </p:nvSpPr>
        <p:spPr>
          <a:noFill/>
        </p:spPr>
        <p:txBody>
          <a:bodyPr/>
          <a:lstStyle/>
          <a:p>
            <a:r>
              <a:rPr lang="en-US" smtClean="0"/>
              <a:t>Page </a:t>
            </a:r>
            <a:fld id="{57FA2BCF-6635-4641-B134-43CDE04D2EDA}" type="slidenum">
              <a:rPr lang="en-US" smtClean="0"/>
              <a:pPr/>
              <a:t>13</a:t>
            </a:fld>
            <a:r>
              <a:rPr lang="en-US" smtClean="0"/>
              <a:t>   |</a:t>
            </a:r>
            <a:r>
              <a:rPr lang="en-US" smtClean="0">
                <a:solidFill>
                  <a:schemeClr val="accent1"/>
                </a:solidFill>
              </a:rPr>
              <a:t>   </a:t>
            </a:r>
            <a:endParaRPr lang="en-US" smtClean="0">
              <a:solidFill>
                <a:schemeClr val="accent1"/>
              </a:solidFill>
              <a:latin typeface="Garamond" pitchFamily="18" charset="0"/>
            </a:endParaRPr>
          </a:p>
        </p:txBody>
      </p:sp>
      <p:pic>
        <p:nvPicPr>
          <p:cNvPr id="6" name="Picture 66"/>
          <p:cNvPicPr>
            <a:picLocks noChangeAspect="1"/>
          </p:cNvPicPr>
          <p:nvPr/>
        </p:nvPicPr>
        <p:blipFill>
          <a:blip r:embed="rId3"/>
          <a:srcRect/>
          <a:stretch>
            <a:fillRect/>
          </a:stretch>
        </p:blipFill>
        <p:spPr bwMode="auto">
          <a:xfrm>
            <a:off x="3857625" y="1716088"/>
            <a:ext cx="820738" cy="550862"/>
          </a:xfrm>
          <a:prstGeom prst="rect">
            <a:avLst/>
          </a:prstGeom>
          <a:noFill/>
          <a:ln w="9525">
            <a:noFill/>
            <a:miter lim="800000"/>
            <a:headEnd/>
            <a:tailEnd/>
          </a:ln>
        </p:spPr>
      </p:pic>
      <p:sp>
        <p:nvSpPr>
          <p:cNvPr id="17414" name="Line 4"/>
          <p:cNvSpPr>
            <a:spLocks noChangeShapeType="1"/>
          </p:cNvSpPr>
          <p:nvPr/>
        </p:nvSpPr>
        <p:spPr bwMode="auto">
          <a:xfrm>
            <a:off x="1360488" y="2417763"/>
            <a:ext cx="6794500" cy="0"/>
          </a:xfrm>
          <a:prstGeom prst="line">
            <a:avLst/>
          </a:prstGeom>
          <a:noFill/>
          <a:ln w="12700">
            <a:solidFill>
              <a:schemeClr val="accent1"/>
            </a:solidFill>
            <a:round/>
            <a:headEnd/>
            <a:tailEnd/>
          </a:ln>
        </p:spPr>
        <p:txBody>
          <a:bodyPr>
            <a:spAutoFit/>
          </a:bodyPr>
          <a:lstStyle/>
          <a:p>
            <a:endParaRPr lang="en-US"/>
          </a:p>
        </p:txBody>
      </p:sp>
      <p:pic>
        <p:nvPicPr>
          <p:cNvPr id="17415" name="Picture 15" descr="internet_cloud.gif                                             001623CFkristinweimers                 BB7CB7DD:"/>
          <p:cNvPicPr>
            <a:picLocks noChangeAspect="1" noChangeArrowheads="1"/>
          </p:cNvPicPr>
          <p:nvPr/>
        </p:nvPicPr>
        <p:blipFill>
          <a:blip r:embed="rId4"/>
          <a:srcRect/>
          <a:stretch>
            <a:fillRect/>
          </a:stretch>
        </p:blipFill>
        <p:spPr bwMode="auto">
          <a:xfrm>
            <a:off x="7418388" y="1806575"/>
            <a:ext cx="1628775" cy="1069975"/>
          </a:xfrm>
          <a:prstGeom prst="rect">
            <a:avLst/>
          </a:prstGeom>
          <a:noFill/>
          <a:ln w="9525">
            <a:noFill/>
            <a:miter lim="800000"/>
            <a:headEnd/>
            <a:tailEnd/>
          </a:ln>
        </p:spPr>
      </p:pic>
      <p:sp>
        <p:nvSpPr>
          <p:cNvPr id="17416" name="Text Box 101"/>
          <p:cNvSpPr txBox="1">
            <a:spLocks noChangeArrowheads="1"/>
          </p:cNvSpPr>
          <p:nvPr/>
        </p:nvSpPr>
        <p:spPr bwMode="auto">
          <a:xfrm>
            <a:off x="7775575" y="2165350"/>
            <a:ext cx="1030288" cy="334963"/>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b="1">
                <a:solidFill>
                  <a:srgbClr val="326A89"/>
                </a:solidFill>
              </a:rPr>
              <a:t>Internet</a:t>
            </a:r>
          </a:p>
        </p:txBody>
      </p:sp>
      <p:grpSp>
        <p:nvGrpSpPr>
          <p:cNvPr id="17417" name="Group 2"/>
          <p:cNvGrpSpPr>
            <a:grpSpLocks noChangeAspect="1"/>
          </p:cNvGrpSpPr>
          <p:nvPr/>
        </p:nvGrpSpPr>
        <p:grpSpPr bwMode="auto">
          <a:xfrm>
            <a:off x="79375" y="1800225"/>
            <a:ext cx="1592263" cy="1401763"/>
            <a:chOff x="251" y="2033"/>
            <a:chExt cx="1141" cy="958"/>
          </a:xfrm>
        </p:grpSpPr>
        <p:grpSp>
          <p:nvGrpSpPr>
            <p:cNvPr id="17439" name="Group 3"/>
            <p:cNvGrpSpPr>
              <a:grpSpLocks/>
            </p:cNvGrpSpPr>
            <p:nvPr/>
          </p:nvGrpSpPr>
          <p:grpSpPr bwMode="auto">
            <a:xfrm>
              <a:off x="251" y="2031"/>
              <a:ext cx="1141" cy="802"/>
              <a:chOff x="211" y="1235"/>
              <a:chExt cx="1013" cy="595"/>
            </a:xfrm>
          </p:grpSpPr>
          <p:pic>
            <p:nvPicPr>
              <p:cNvPr id="17441" name="Picture 4" descr="round_blue.gif                                                 001623CFkristinweimers                 BB7CB7DD:"/>
              <p:cNvPicPr>
                <a:picLocks noChangeAspect="1" noChangeArrowheads="1"/>
              </p:cNvPicPr>
              <p:nvPr/>
            </p:nvPicPr>
            <p:blipFill>
              <a:blip r:embed="rId5"/>
              <a:srcRect/>
              <a:stretch>
                <a:fillRect/>
              </a:stretch>
            </p:blipFill>
            <p:spPr bwMode="auto">
              <a:xfrm>
                <a:off x="211" y="1328"/>
                <a:ext cx="1013" cy="502"/>
              </a:xfrm>
              <a:prstGeom prst="rect">
                <a:avLst/>
              </a:prstGeom>
              <a:noFill/>
              <a:ln w="9525">
                <a:noFill/>
                <a:miter lim="800000"/>
                <a:headEnd/>
                <a:tailEnd/>
              </a:ln>
            </p:spPr>
          </p:pic>
          <p:pic>
            <p:nvPicPr>
              <p:cNvPr id="17442" name="Picture 5" descr="servers.gif                                                    001623CFkristinweimers                 BB7CB7DD:"/>
              <p:cNvPicPr>
                <a:picLocks noChangeAspect="1" noChangeArrowheads="1"/>
              </p:cNvPicPr>
              <p:nvPr/>
            </p:nvPicPr>
            <p:blipFill>
              <a:blip r:embed="rId6"/>
              <a:srcRect/>
              <a:stretch>
                <a:fillRect/>
              </a:stretch>
            </p:blipFill>
            <p:spPr bwMode="auto">
              <a:xfrm>
                <a:off x="532" y="1235"/>
                <a:ext cx="391" cy="430"/>
              </a:xfrm>
              <a:prstGeom prst="rect">
                <a:avLst/>
              </a:prstGeom>
              <a:noFill/>
              <a:ln w="9525">
                <a:noFill/>
                <a:miter lim="800000"/>
                <a:headEnd/>
                <a:tailEnd/>
              </a:ln>
            </p:spPr>
          </p:pic>
          <p:grpSp>
            <p:nvGrpSpPr>
              <p:cNvPr id="17443" name="Group 6"/>
              <p:cNvGrpSpPr>
                <a:grpSpLocks/>
              </p:cNvGrpSpPr>
              <p:nvPr/>
            </p:nvGrpSpPr>
            <p:grpSpPr bwMode="auto">
              <a:xfrm>
                <a:off x="280" y="1269"/>
                <a:ext cx="316" cy="399"/>
                <a:chOff x="156" y="1577"/>
                <a:chExt cx="413" cy="522"/>
              </a:xfrm>
            </p:grpSpPr>
            <p:pic>
              <p:nvPicPr>
                <p:cNvPr id="17447" name="Picture 7" descr="database.gif                                                   001623CFkristinweimers                 BB7CB7DD:"/>
                <p:cNvPicPr>
                  <a:picLocks noChangeAspect="1" noChangeArrowheads="1"/>
                </p:cNvPicPr>
                <p:nvPr/>
              </p:nvPicPr>
              <p:blipFill>
                <a:blip r:embed="rId7"/>
                <a:srcRect/>
                <a:stretch>
                  <a:fillRect/>
                </a:stretch>
              </p:blipFill>
              <p:spPr bwMode="auto">
                <a:xfrm>
                  <a:off x="156" y="1577"/>
                  <a:ext cx="282" cy="344"/>
                </a:xfrm>
                <a:prstGeom prst="rect">
                  <a:avLst/>
                </a:prstGeom>
                <a:noFill/>
                <a:ln w="9525">
                  <a:noFill/>
                  <a:miter lim="800000"/>
                  <a:headEnd/>
                  <a:tailEnd/>
                </a:ln>
              </p:spPr>
            </p:pic>
            <p:pic>
              <p:nvPicPr>
                <p:cNvPr id="17448" name="Picture 8" descr="database.gif                                                   001623CFkristinweimers                 BB7CB7DD:"/>
                <p:cNvPicPr>
                  <a:picLocks noChangeAspect="1" noChangeArrowheads="1"/>
                </p:cNvPicPr>
                <p:nvPr/>
              </p:nvPicPr>
              <p:blipFill>
                <a:blip r:embed="rId7"/>
                <a:srcRect/>
                <a:stretch>
                  <a:fillRect/>
                </a:stretch>
              </p:blipFill>
              <p:spPr bwMode="auto">
                <a:xfrm>
                  <a:off x="219" y="1662"/>
                  <a:ext cx="282" cy="344"/>
                </a:xfrm>
                <a:prstGeom prst="rect">
                  <a:avLst/>
                </a:prstGeom>
                <a:noFill/>
                <a:ln w="9525">
                  <a:noFill/>
                  <a:miter lim="800000"/>
                  <a:headEnd/>
                  <a:tailEnd/>
                </a:ln>
              </p:spPr>
            </p:pic>
            <p:pic>
              <p:nvPicPr>
                <p:cNvPr id="17449" name="Picture 9" descr="database.gif                                                   001623CFkristinweimers                 BB7CB7DD:"/>
                <p:cNvPicPr>
                  <a:picLocks noChangeAspect="1" noChangeArrowheads="1"/>
                </p:cNvPicPr>
                <p:nvPr/>
              </p:nvPicPr>
              <p:blipFill>
                <a:blip r:embed="rId7"/>
                <a:srcRect/>
                <a:stretch>
                  <a:fillRect/>
                </a:stretch>
              </p:blipFill>
              <p:spPr bwMode="auto">
                <a:xfrm>
                  <a:off x="287" y="1755"/>
                  <a:ext cx="282" cy="344"/>
                </a:xfrm>
                <a:prstGeom prst="rect">
                  <a:avLst/>
                </a:prstGeom>
                <a:noFill/>
                <a:ln w="9525">
                  <a:noFill/>
                  <a:miter lim="800000"/>
                  <a:headEnd/>
                  <a:tailEnd/>
                </a:ln>
              </p:spPr>
            </p:pic>
          </p:grpSp>
          <p:pic>
            <p:nvPicPr>
              <p:cNvPr id="17444" name="Picture 10" descr="user.gif                                                       001623CFkristinweimers                 BB7CB7DD:"/>
              <p:cNvPicPr>
                <a:picLocks noChangeAspect="1" noChangeArrowheads="1"/>
              </p:cNvPicPr>
              <p:nvPr/>
            </p:nvPicPr>
            <p:blipFill>
              <a:blip r:embed="rId8"/>
              <a:srcRect/>
              <a:stretch>
                <a:fillRect/>
              </a:stretch>
            </p:blipFill>
            <p:spPr bwMode="auto">
              <a:xfrm>
                <a:off x="869" y="1385"/>
                <a:ext cx="271" cy="223"/>
              </a:xfrm>
              <a:prstGeom prst="rect">
                <a:avLst/>
              </a:prstGeom>
              <a:noFill/>
              <a:ln w="9525">
                <a:noFill/>
                <a:miter lim="800000"/>
                <a:headEnd/>
                <a:tailEnd/>
              </a:ln>
            </p:spPr>
          </p:pic>
          <p:pic>
            <p:nvPicPr>
              <p:cNvPr id="17445" name="Picture 11" descr="user.gif                                                       001623CFkristinweimers                 BB7CB7DD:"/>
              <p:cNvPicPr>
                <a:picLocks noChangeAspect="1" noChangeArrowheads="1"/>
              </p:cNvPicPr>
              <p:nvPr/>
            </p:nvPicPr>
            <p:blipFill>
              <a:blip r:embed="rId8"/>
              <a:srcRect/>
              <a:stretch>
                <a:fillRect/>
              </a:stretch>
            </p:blipFill>
            <p:spPr bwMode="auto">
              <a:xfrm>
                <a:off x="759" y="1473"/>
                <a:ext cx="271" cy="223"/>
              </a:xfrm>
              <a:prstGeom prst="rect">
                <a:avLst/>
              </a:prstGeom>
              <a:noFill/>
              <a:ln w="9525">
                <a:noFill/>
                <a:miter lim="800000"/>
                <a:headEnd/>
                <a:tailEnd/>
              </a:ln>
            </p:spPr>
          </p:pic>
          <p:pic>
            <p:nvPicPr>
              <p:cNvPr id="17446" name="Picture 12" descr="user.gif                                                       001623CFkristinweimers                 BB7CB7DD:"/>
              <p:cNvPicPr>
                <a:picLocks noChangeAspect="1" noChangeArrowheads="1"/>
              </p:cNvPicPr>
              <p:nvPr/>
            </p:nvPicPr>
            <p:blipFill>
              <a:blip r:embed="rId8"/>
              <a:srcRect/>
              <a:stretch>
                <a:fillRect/>
              </a:stretch>
            </p:blipFill>
            <p:spPr bwMode="auto">
              <a:xfrm>
                <a:off x="607" y="1533"/>
                <a:ext cx="271" cy="223"/>
              </a:xfrm>
              <a:prstGeom prst="rect">
                <a:avLst/>
              </a:prstGeom>
              <a:noFill/>
              <a:ln w="9525">
                <a:noFill/>
                <a:miter lim="800000"/>
                <a:headEnd/>
                <a:tailEnd/>
              </a:ln>
            </p:spPr>
          </p:pic>
        </p:grpSp>
        <p:sp>
          <p:nvSpPr>
            <p:cNvPr id="17440" name="Text Box 13"/>
            <p:cNvSpPr txBox="1">
              <a:spLocks noChangeArrowheads="1"/>
            </p:cNvSpPr>
            <p:nvPr/>
          </p:nvSpPr>
          <p:spPr bwMode="auto">
            <a:xfrm>
              <a:off x="320" y="2799"/>
              <a:ext cx="116" cy="192"/>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sz="1400" b="1"/>
            </a:p>
          </p:txBody>
        </p:sp>
      </p:grpSp>
      <p:pic>
        <p:nvPicPr>
          <p:cNvPr id="17418" name="Picture 12" descr="Untitled-16"/>
          <p:cNvPicPr>
            <a:picLocks noChangeAspect="1" noChangeArrowheads="1"/>
          </p:cNvPicPr>
          <p:nvPr/>
        </p:nvPicPr>
        <p:blipFill>
          <a:blip r:embed="rId9"/>
          <a:srcRect/>
          <a:stretch>
            <a:fillRect/>
          </a:stretch>
        </p:blipFill>
        <p:spPr bwMode="auto">
          <a:xfrm>
            <a:off x="6545263" y="2124075"/>
            <a:ext cx="557212" cy="509588"/>
          </a:xfrm>
          <a:prstGeom prst="rect">
            <a:avLst/>
          </a:prstGeom>
          <a:noFill/>
          <a:ln w="9525">
            <a:noFill/>
            <a:miter lim="800000"/>
            <a:headEnd/>
            <a:tailEnd/>
          </a:ln>
        </p:spPr>
      </p:pic>
      <p:pic>
        <p:nvPicPr>
          <p:cNvPr id="23" name="Picture 54" descr="Untitled-10"/>
          <p:cNvPicPr>
            <a:picLocks noChangeAspect="1" noChangeArrowheads="1"/>
          </p:cNvPicPr>
          <p:nvPr/>
        </p:nvPicPr>
        <p:blipFill>
          <a:blip r:embed="rId10"/>
          <a:srcRect/>
          <a:stretch>
            <a:fillRect/>
          </a:stretch>
        </p:blipFill>
        <p:spPr bwMode="auto">
          <a:xfrm>
            <a:off x="5130800" y="2101850"/>
            <a:ext cx="1044575" cy="596900"/>
          </a:xfrm>
          <a:prstGeom prst="rect">
            <a:avLst/>
          </a:prstGeom>
          <a:noFill/>
          <a:ln w="9525">
            <a:noFill/>
            <a:miter lim="800000"/>
            <a:headEnd/>
            <a:tailEnd/>
          </a:ln>
        </p:spPr>
      </p:pic>
      <p:pic>
        <p:nvPicPr>
          <p:cNvPr id="24" name="Picture 49" descr="Untitled-15"/>
          <p:cNvPicPr>
            <a:picLocks noChangeArrowheads="1"/>
          </p:cNvPicPr>
          <p:nvPr/>
        </p:nvPicPr>
        <p:blipFill>
          <a:blip r:embed="rId11"/>
          <a:srcRect/>
          <a:stretch>
            <a:fillRect/>
          </a:stretch>
        </p:blipFill>
        <p:spPr bwMode="auto">
          <a:xfrm>
            <a:off x="1949450" y="1746250"/>
            <a:ext cx="823913" cy="473075"/>
          </a:xfrm>
          <a:prstGeom prst="rect">
            <a:avLst/>
          </a:prstGeom>
          <a:noFill/>
          <a:ln w="9525">
            <a:noFill/>
            <a:miter lim="800000"/>
            <a:headEnd/>
            <a:tailEnd/>
          </a:ln>
        </p:spPr>
      </p:pic>
      <p:pic>
        <p:nvPicPr>
          <p:cNvPr id="25" name="Picture 69" descr="_png"/>
          <p:cNvPicPr>
            <a:picLocks noChangeAspect="1" noChangeArrowheads="1"/>
          </p:cNvPicPr>
          <p:nvPr/>
        </p:nvPicPr>
        <p:blipFill>
          <a:blip r:embed="rId12"/>
          <a:srcRect/>
          <a:stretch>
            <a:fillRect/>
          </a:stretch>
        </p:blipFill>
        <p:spPr bwMode="auto">
          <a:xfrm>
            <a:off x="3730625" y="2692400"/>
            <a:ext cx="819150" cy="466725"/>
          </a:xfrm>
          <a:prstGeom prst="rect">
            <a:avLst/>
          </a:prstGeom>
          <a:noFill/>
          <a:ln w="9525">
            <a:noFill/>
            <a:miter lim="800000"/>
            <a:headEnd/>
            <a:tailEnd/>
          </a:ln>
        </p:spPr>
      </p:pic>
      <p:pic>
        <p:nvPicPr>
          <p:cNvPr id="26" name="Picture 26" descr="Untitled-8"/>
          <p:cNvPicPr>
            <a:picLocks noChangeAspect="1" noChangeArrowheads="1"/>
          </p:cNvPicPr>
          <p:nvPr/>
        </p:nvPicPr>
        <p:blipFill>
          <a:blip r:embed="rId13"/>
          <a:srcRect/>
          <a:stretch>
            <a:fillRect/>
          </a:stretch>
        </p:blipFill>
        <p:spPr bwMode="auto">
          <a:xfrm>
            <a:off x="2925763" y="1768475"/>
            <a:ext cx="815975" cy="466725"/>
          </a:xfrm>
          <a:prstGeom prst="rect">
            <a:avLst/>
          </a:prstGeom>
          <a:noFill/>
          <a:ln w="9525">
            <a:noFill/>
            <a:miter lim="800000"/>
            <a:headEnd/>
            <a:tailEnd/>
          </a:ln>
        </p:spPr>
      </p:pic>
      <p:pic>
        <p:nvPicPr>
          <p:cNvPr id="27" name="Picture 67"/>
          <p:cNvPicPr>
            <a:picLocks noChangeAspect="1"/>
          </p:cNvPicPr>
          <p:nvPr/>
        </p:nvPicPr>
        <p:blipFill>
          <a:blip r:embed="rId14">
            <a:clrChange>
              <a:clrFrom>
                <a:srgbClr val="FFFFFF"/>
              </a:clrFrom>
              <a:clrTo>
                <a:srgbClr val="FFFFFF">
                  <a:alpha val="0"/>
                </a:srgbClr>
              </a:clrTo>
            </a:clrChange>
          </a:blip>
          <a:srcRect/>
          <a:stretch>
            <a:fillRect/>
          </a:stretch>
        </p:blipFill>
        <p:spPr bwMode="auto">
          <a:xfrm>
            <a:off x="2847975" y="2613025"/>
            <a:ext cx="822325" cy="549275"/>
          </a:xfrm>
          <a:prstGeom prst="rect">
            <a:avLst/>
          </a:prstGeom>
          <a:noFill/>
          <a:ln w="9525">
            <a:noFill/>
            <a:miter lim="800000"/>
            <a:headEnd/>
            <a:tailEnd/>
          </a:ln>
        </p:spPr>
      </p:pic>
      <p:grpSp>
        <p:nvGrpSpPr>
          <p:cNvPr id="28" name="Group 27"/>
          <p:cNvGrpSpPr>
            <a:grpSpLocks/>
          </p:cNvGrpSpPr>
          <p:nvPr/>
        </p:nvGrpSpPr>
        <p:grpSpPr bwMode="auto">
          <a:xfrm>
            <a:off x="2349500" y="2078038"/>
            <a:ext cx="1846263" cy="706437"/>
            <a:chOff x="2349500" y="2078038"/>
            <a:chExt cx="1846263" cy="706437"/>
          </a:xfrm>
        </p:grpSpPr>
        <p:sp>
          <p:nvSpPr>
            <p:cNvPr id="17436" name="Line 35"/>
            <p:cNvSpPr>
              <a:spLocks noChangeShapeType="1"/>
            </p:cNvSpPr>
            <p:nvPr/>
          </p:nvSpPr>
          <p:spPr bwMode="auto">
            <a:xfrm>
              <a:off x="2349500" y="2078038"/>
              <a:ext cx="4763" cy="706437"/>
            </a:xfrm>
            <a:prstGeom prst="line">
              <a:avLst/>
            </a:prstGeom>
            <a:noFill/>
            <a:ln w="12700">
              <a:solidFill>
                <a:schemeClr val="accent1"/>
              </a:solidFill>
              <a:round/>
              <a:headEnd/>
              <a:tailEnd/>
            </a:ln>
          </p:spPr>
          <p:txBody>
            <a:bodyPr>
              <a:spAutoFit/>
            </a:bodyPr>
            <a:lstStyle/>
            <a:p>
              <a:endParaRPr lang="en-US"/>
            </a:p>
          </p:txBody>
        </p:sp>
        <p:sp>
          <p:nvSpPr>
            <p:cNvPr id="17437" name="Line 36"/>
            <p:cNvSpPr>
              <a:spLocks noChangeShapeType="1"/>
            </p:cNvSpPr>
            <p:nvPr/>
          </p:nvSpPr>
          <p:spPr bwMode="auto">
            <a:xfrm>
              <a:off x="4191000" y="2168525"/>
              <a:ext cx="4763" cy="592138"/>
            </a:xfrm>
            <a:prstGeom prst="line">
              <a:avLst/>
            </a:prstGeom>
            <a:noFill/>
            <a:ln w="12700">
              <a:solidFill>
                <a:schemeClr val="accent1"/>
              </a:solidFill>
              <a:round/>
              <a:headEnd/>
              <a:tailEnd/>
            </a:ln>
          </p:spPr>
          <p:txBody>
            <a:bodyPr>
              <a:spAutoFit/>
            </a:bodyPr>
            <a:lstStyle/>
            <a:p>
              <a:endParaRPr lang="en-US"/>
            </a:p>
          </p:txBody>
        </p:sp>
        <p:sp>
          <p:nvSpPr>
            <p:cNvPr id="17438" name="Line 36"/>
            <p:cNvSpPr>
              <a:spLocks noChangeShapeType="1"/>
            </p:cNvSpPr>
            <p:nvPr/>
          </p:nvSpPr>
          <p:spPr bwMode="auto">
            <a:xfrm>
              <a:off x="3348038" y="2157413"/>
              <a:ext cx="4762" cy="593725"/>
            </a:xfrm>
            <a:prstGeom prst="line">
              <a:avLst/>
            </a:prstGeom>
            <a:noFill/>
            <a:ln w="12700">
              <a:solidFill>
                <a:schemeClr val="accent1"/>
              </a:solidFill>
              <a:round/>
              <a:headEnd/>
              <a:tailEnd/>
            </a:ln>
          </p:spPr>
          <p:txBody>
            <a:bodyPr>
              <a:spAutoFit/>
            </a:bodyPr>
            <a:lstStyle/>
            <a:p>
              <a:endParaRPr lang="en-US"/>
            </a:p>
          </p:txBody>
        </p:sp>
      </p:grpSp>
      <p:pic>
        <p:nvPicPr>
          <p:cNvPr id="32" name="Picture 30" descr="Untitled-4"/>
          <p:cNvPicPr>
            <a:picLocks noChangeAspect="1" noChangeArrowheads="1"/>
          </p:cNvPicPr>
          <p:nvPr/>
        </p:nvPicPr>
        <p:blipFill>
          <a:blip r:embed="rId15"/>
          <a:srcRect/>
          <a:stretch>
            <a:fillRect/>
          </a:stretch>
        </p:blipFill>
        <p:spPr bwMode="auto">
          <a:xfrm>
            <a:off x="1944688" y="2689225"/>
            <a:ext cx="815975" cy="466725"/>
          </a:xfrm>
          <a:prstGeom prst="rect">
            <a:avLst/>
          </a:prstGeom>
          <a:noFill/>
          <a:ln w="9525">
            <a:noFill/>
            <a:miter lim="800000"/>
            <a:headEnd/>
            <a:tailEnd/>
          </a:ln>
        </p:spPr>
      </p:pic>
      <p:grpSp>
        <p:nvGrpSpPr>
          <p:cNvPr id="33" name="Group 32"/>
          <p:cNvGrpSpPr>
            <a:grpSpLocks/>
          </p:cNvGrpSpPr>
          <p:nvPr/>
        </p:nvGrpSpPr>
        <p:grpSpPr bwMode="auto">
          <a:xfrm>
            <a:off x="4886325" y="1065213"/>
            <a:ext cx="2178050" cy="1582737"/>
            <a:chOff x="4886161" y="1065148"/>
            <a:chExt cx="2178050" cy="1582737"/>
          </a:xfrm>
        </p:grpSpPr>
        <p:sp>
          <p:nvSpPr>
            <p:cNvPr id="17427" name="Isosceles Triangle 32"/>
            <p:cNvSpPr>
              <a:spLocks/>
            </p:cNvSpPr>
            <p:nvPr/>
          </p:nvSpPr>
          <p:spPr bwMode="auto">
            <a:xfrm rot="6983294">
              <a:off x="5506080" y="1270729"/>
              <a:ext cx="1109662" cy="1473200"/>
            </a:xfrm>
            <a:prstGeom prst="triangle">
              <a:avLst>
                <a:gd name="adj" fmla="val 50000"/>
              </a:avLst>
            </a:prstGeom>
            <a:solidFill>
              <a:srgbClr val="316989">
                <a:alpha val="72156"/>
              </a:srgbClr>
            </a:solidFill>
            <a:ln w="12700">
              <a:no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17428" name="Picture 30" descr="Untitled-4"/>
            <p:cNvPicPr>
              <a:picLocks noChangeAspect="1" noChangeArrowheads="1"/>
            </p:cNvPicPr>
            <p:nvPr/>
          </p:nvPicPr>
          <p:blipFill>
            <a:blip r:embed="rId15"/>
            <a:srcRect/>
            <a:stretch>
              <a:fillRect/>
            </a:stretch>
          </p:blipFill>
          <p:spPr bwMode="auto">
            <a:xfrm>
              <a:off x="4886161" y="1881123"/>
              <a:ext cx="815975" cy="466725"/>
            </a:xfrm>
            <a:prstGeom prst="rect">
              <a:avLst/>
            </a:prstGeom>
            <a:noFill/>
            <a:ln w="9525">
              <a:noFill/>
              <a:miter lim="800000"/>
              <a:headEnd/>
              <a:tailEnd/>
            </a:ln>
          </p:spPr>
        </p:pic>
        <p:pic>
          <p:nvPicPr>
            <p:cNvPr id="17429" name="Picture 66"/>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4886161" y="1669985"/>
              <a:ext cx="820738" cy="550863"/>
            </a:xfrm>
            <a:prstGeom prst="rect">
              <a:avLst/>
            </a:prstGeom>
            <a:noFill/>
            <a:ln w="9525">
              <a:noFill/>
              <a:miter lim="800000"/>
              <a:headEnd/>
              <a:tailEnd/>
            </a:ln>
          </p:spPr>
        </p:pic>
        <p:pic>
          <p:nvPicPr>
            <p:cNvPr id="17430" name="Picture 12" descr="Untitled-16"/>
            <p:cNvPicPr>
              <a:picLocks noChangeAspect="1" noChangeArrowheads="1"/>
            </p:cNvPicPr>
            <p:nvPr/>
          </p:nvPicPr>
          <p:blipFill>
            <a:blip r:embed="rId9"/>
            <a:srcRect/>
            <a:stretch>
              <a:fillRect/>
            </a:stretch>
          </p:blipFill>
          <p:spPr bwMode="auto">
            <a:xfrm>
              <a:off x="6506999" y="2138298"/>
              <a:ext cx="557212" cy="509587"/>
            </a:xfrm>
            <a:prstGeom prst="rect">
              <a:avLst/>
            </a:prstGeom>
            <a:noFill/>
            <a:ln w="9525">
              <a:noFill/>
              <a:miter lim="800000"/>
              <a:headEnd/>
              <a:tailEnd/>
            </a:ln>
          </p:spPr>
        </p:pic>
        <p:pic>
          <p:nvPicPr>
            <p:cNvPr id="17431" name="Picture 49" descr="Untitled-15"/>
            <p:cNvPicPr>
              <a:picLocks noChangeArrowheads="1"/>
            </p:cNvPicPr>
            <p:nvPr/>
          </p:nvPicPr>
          <p:blipFill>
            <a:blip r:embed="rId11"/>
            <a:srcRect/>
            <a:stretch>
              <a:fillRect/>
            </a:stretch>
          </p:blipFill>
          <p:spPr bwMode="auto">
            <a:xfrm>
              <a:off x="4890924" y="1603310"/>
              <a:ext cx="823912" cy="473075"/>
            </a:xfrm>
            <a:prstGeom prst="rect">
              <a:avLst/>
            </a:prstGeom>
            <a:noFill/>
            <a:ln w="9525">
              <a:noFill/>
              <a:miter lim="800000"/>
              <a:headEnd/>
              <a:tailEnd/>
            </a:ln>
          </p:spPr>
        </p:pic>
        <p:pic>
          <p:nvPicPr>
            <p:cNvPr id="17432" name="Picture 26" descr="Untitled-8"/>
            <p:cNvPicPr>
              <a:picLocks noChangeAspect="1" noChangeArrowheads="1"/>
            </p:cNvPicPr>
            <p:nvPr/>
          </p:nvPicPr>
          <p:blipFill>
            <a:blip r:embed="rId13"/>
            <a:srcRect/>
            <a:stretch>
              <a:fillRect/>
            </a:stretch>
          </p:blipFill>
          <p:spPr bwMode="auto">
            <a:xfrm>
              <a:off x="4889336" y="1481073"/>
              <a:ext cx="815975" cy="466725"/>
            </a:xfrm>
            <a:prstGeom prst="rect">
              <a:avLst/>
            </a:prstGeom>
            <a:noFill/>
            <a:ln w="9525">
              <a:noFill/>
              <a:miter lim="800000"/>
              <a:headEnd/>
              <a:tailEnd/>
            </a:ln>
          </p:spPr>
        </p:pic>
        <p:pic>
          <p:nvPicPr>
            <p:cNvPr id="17433" name="Picture 67"/>
            <p:cNvPicPr>
              <a:picLocks noChangeAspect="1"/>
            </p:cNvPicPr>
            <p:nvPr/>
          </p:nvPicPr>
          <p:blipFill>
            <a:blip r:embed="rId14">
              <a:clrChange>
                <a:clrFrom>
                  <a:srgbClr val="FFFFFF"/>
                </a:clrFrom>
                <a:clrTo>
                  <a:srgbClr val="FFFFFF">
                    <a:alpha val="0"/>
                  </a:srgbClr>
                </a:clrTo>
              </a:clrChange>
            </a:blip>
            <a:srcRect/>
            <a:stretch>
              <a:fillRect/>
            </a:stretch>
          </p:blipFill>
          <p:spPr bwMode="auto">
            <a:xfrm>
              <a:off x="4892511" y="1263585"/>
              <a:ext cx="822325" cy="549275"/>
            </a:xfrm>
            <a:prstGeom prst="rect">
              <a:avLst/>
            </a:prstGeom>
            <a:noFill/>
            <a:ln w="9525">
              <a:noFill/>
              <a:miter lim="800000"/>
              <a:headEnd/>
              <a:tailEnd/>
            </a:ln>
          </p:spPr>
        </p:pic>
        <p:pic>
          <p:nvPicPr>
            <p:cNvPr id="17434" name="Picture 69" descr="_png"/>
            <p:cNvPicPr>
              <a:picLocks noChangeAspect="1" noChangeArrowheads="1"/>
            </p:cNvPicPr>
            <p:nvPr/>
          </p:nvPicPr>
          <p:blipFill>
            <a:blip r:embed="rId12"/>
            <a:srcRect/>
            <a:stretch>
              <a:fillRect/>
            </a:stretch>
          </p:blipFill>
          <p:spPr bwMode="auto">
            <a:xfrm>
              <a:off x="4894099" y="1198498"/>
              <a:ext cx="819150" cy="466725"/>
            </a:xfrm>
            <a:prstGeom prst="rect">
              <a:avLst/>
            </a:prstGeom>
            <a:noFill/>
            <a:ln w="9525">
              <a:noFill/>
              <a:miter lim="800000"/>
              <a:headEnd/>
              <a:tailEnd/>
            </a:ln>
          </p:spPr>
        </p:pic>
        <p:pic>
          <p:nvPicPr>
            <p:cNvPr id="17435" name="Picture 54" descr="Untitled-10"/>
            <p:cNvPicPr>
              <a:picLocks noChangeAspect="1" noChangeArrowheads="1"/>
            </p:cNvPicPr>
            <p:nvPr/>
          </p:nvPicPr>
          <p:blipFill>
            <a:blip r:embed="rId10"/>
            <a:srcRect/>
            <a:stretch>
              <a:fillRect/>
            </a:stretch>
          </p:blipFill>
          <p:spPr bwMode="auto">
            <a:xfrm>
              <a:off x="4897274" y="1065148"/>
              <a:ext cx="804862" cy="460375"/>
            </a:xfrm>
            <a:prstGeom prst="rect">
              <a:avLst/>
            </a:prstGeom>
            <a:noFill/>
            <a:ln w="9525">
              <a:noFill/>
              <a:miter lim="800000"/>
              <a:headEnd/>
              <a:tailEnd/>
            </a:ln>
          </p:spPr>
        </p:pic>
      </p:grpSp>
      <p:sp>
        <p:nvSpPr>
          <p:cNvPr id="43" name="Content Placeholder 4"/>
          <p:cNvSpPr txBox="1">
            <a:spLocks/>
          </p:cNvSpPr>
          <p:nvPr/>
        </p:nvSpPr>
        <p:spPr bwMode="auto">
          <a:xfrm>
            <a:off x="323844" y="4976337"/>
            <a:ext cx="8412163" cy="340783"/>
          </a:xfrm>
          <a:prstGeom prst="rect">
            <a:avLst/>
          </a:prstGeom>
          <a:noFill/>
          <a:ln w="12700">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marL="230188" marR="0" lvl="0" indent="-230188" algn="l" defTabSz="914400" rtl="0" eaLnBrk="0" fontAlgn="base" latinLnBrk="0" hangingPunct="0">
              <a:lnSpc>
                <a:spcPct val="85000"/>
              </a:lnSpc>
              <a:spcBef>
                <a:spcPct val="50000"/>
              </a:spcBef>
              <a:spcAft>
                <a:spcPct val="5000"/>
              </a:spcAft>
              <a:buClrTx/>
              <a:buSzPct val="85000"/>
              <a:buFont typeface="Times" pitchFamily="18" charset="0"/>
              <a:buChar char="•"/>
              <a:tabLst/>
              <a:defRPr/>
            </a:pPr>
            <a:r>
              <a:rPr kumimoji="0" lang="en-US" sz="2400" b="0" i="0" u="none" strike="noStrike" kern="0" cap="none" spc="0" normalizeH="0" baseline="0" noProof="0" dirty="0" smtClean="0">
                <a:ln>
                  <a:noFill/>
                </a:ln>
                <a:solidFill>
                  <a:srgbClr val="326A89"/>
                </a:solidFill>
                <a:effectLst/>
                <a:uLnTx/>
                <a:uFillTx/>
                <a:latin typeface="+mn-lt"/>
                <a:ea typeface="+mn-ea"/>
                <a:cs typeface="+mn-cs"/>
              </a:rPr>
              <a:t>Putting all of this in the same box is just slow</a:t>
            </a:r>
          </a:p>
          <a:p>
            <a:pPr marL="230188" marR="0" lvl="0" indent="-230188" algn="l" defTabSz="914400" rtl="0" eaLnBrk="0" fontAlgn="base" latinLnBrk="0" hangingPunct="0">
              <a:lnSpc>
                <a:spcPct val="85000"/>
              </a:lnSpc>
              <a:spcBef>
                <a:spcPct val="50000"/>
              </a:spcBef>
              <a:spcAft>
                <a:spcPct val="5000"/>
              </a:spcAft>
              <a:buClr>
                <a:srgbClr val="004167"/>
              </a:buClr>
              <a:buSzPct val="85000"/>
              <a:buFont typeface="Times" pitchFamily="18" charset="0"/>
              <a:buChar char="•"/>
              <a:tabLst/>
              <a:defRPr/>
            </a:pPr>
            <a:endParaRPr kumimoji="0" lang="en-US" sz="2400" b="0" i="0" u="none" strike="noStrike" kern="0" cap="none" spc="0" normalizeH="0" baseline="0" noProof="0" dirty="0" smtClean="0">
              <a:ln>
                <a:noFill/>
              </a:ln>
              <a:solidFill>
                <a:srgbClr val="004167"/>
              </a:solidFill>
              <a:effectLst/>
              <a:uLnTx/>
              <a:uFillTx/>
              <a:latin typeface="+mn-lt"/>
              <a:ea typeface="+mn-ea"/>
              <a:cs typeface="+mn-cs"/>
            </a:endParaRPr>
          </a:p>
          <a:p>
            <a:pPr marL="230188" marR="0" lvl="0" indent="-230188" algn="l" defTabSz="914400" rtl="0" eaLnBrk="0" fontAlgn="base" latinLnBrk="0" hangingPunct="0">
              <a:lnSpc>
                <a:spcPct val="85000"/>
              </a:lnSpc>
              <a:spcBef>
                <a:spcPct val="50000"/>
              </a:spcBef>
              <a:spcAft>
                <a:spcPct val="5000"/>
              </a:spcAft>
              <a:buClr>
                <a:srgbClr val="004167"/>
              </a:buClr>
              <a:buSzPct val="85000"/>
              <a:buFont typeface="Times" pitchFamily="18" charset="0"/>
              <a:buChar char="•"/>
              <a:tabLst/>
              <a:defRPr/>
            </a:pPr>
            <a:endParaRPr kumimoji="0" lang="en-US" sz="2400" b="0" i="0" u="none" strike="noStrike" kern="0" cap="none" spc="0" normalizeH="0" baseline="0" noProof="0" dirty="0" smtClean="0">
              <a:ln>
                <a:noFill/>
              </a:ln>
              <a:solidFill>
                <a:srgbClr val="004167"/>
              </a:solidFill>
              <a:effectLst/>
              <a:uLnTx/>
              <a:uFillTx/>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97466E-6 -6.98358E-6 L -0.0295 -0.07704 " pathEditMode="relative" ptsTypes="AA">
                                      <p:cBhvr>
                                        <p:cTn id="6" dur="2000" fill="hold"/>
                                        <p:tgtEl>
                                          <p:spTgt spid="2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24575E-6 7.17095E-6 L 0.12704 -0.14411 " pathEditMode="relative" ptsTypes="AA">
                                      <p:cBhvr>
                                        <p:cTn id="8" dur="2000" fill="hold"/>
                                        <p:tgtEl>
                                          <p:spTgt spid="2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2.8983E-6 -7.92043E-6 L 0.10917 -0.0273 " pathEditMode="relative" ptsTypes="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1.3051E-6 -8.67453E-6 L 0.20964 -0.03123 " pathEditMode="relative" ptsTypes="AA">
                                      <p:cBhvr>
                                        <p:cTn id="12" dur="2000" fill="hold"/>
                                        <p:tgtEl>
                                          <p:spTgt spid="26"/>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4.4915E-6 5.47074E-6 L 0.22146 -0.15567 " pathEditMode="relative" ptsTypes="AA">
                                      <p:cBhvr>
                                        <p:cTn id="14" dur="2000" fill="hold"/>
                                        <p:tgtEl>
                                          <p:spTgt spid="27"/>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2.8983E-6 2.26694E-6 L 0.31621 -0.01966 " pathEditMode="relative" ptsTypes="AA">
                                      <p:cBhvr>
                                        <p:cTn id="16" dur="2000" fill="hold"/>
                                        <p:tgtEl>
                                          <p:spTgt spid="24"/>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5.5085E-6 -1.12885E-6 L 0.31917 -0.14758 " pathEditMode="relative" ptsTypes="AA">
                                      <p:cBhvr>
                                        <p:cTn id="18" dur="2000" fill="hold"/>
                                        <p:tgtEl>
                                          <p:spTgt spid="32"/>
                                        </p:tgtEl>
                                        <p:attrNameLst>
                                          <p:attrName>ppt_x</p:attrName>
                                          <p:attrName>ppt_y</p:attrName>
                                        </p:attrNameLst>
                                      </p:cBhvr>
                                    </p:animMotion>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28"/>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3"/>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2"/>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2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2000"/>
                                        <p:tgtEl>
                                          <p:spTgt spid="33"/>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p:txBody>
          <a:bodyPr rIns="81258"/>
          <a:lstStyle/>
          <a:p>
            <a:pPr indent="0" eaLnBrk="1" hangingPunct="1"/>
            <a:r>
              <a:rPr lang="en-US"/>
              <a:t>Traditional Multi-Pass Architectures are Slow</a:t>
            </a:r>
          </a:p>
        </p:txBody>
      </p:sp>
      <p:grpSp>
        <p:nvGrpSpPr>
          <p:cNvPr id="94212" name="Group 3"/>
          <p:cNvGrpSpPr>
            <a:grpSpLocks/>
          </p:cNvGrpSpPr>
          <p:nvPr/>
        </p:nvGrpSpPr>
        <p:grpSpPr bwMode="auto">
          <a:xfrm>
            <a:off x="428625" y="4127500"/>
            <a:ext cx="1728788" cy="533400"/>
            <a:chOff x="0" y="0"/>
            <a:chExt cx="1089" cy="336"/>
          </a:xfrm>
        </p:grpSpPr>
        <p:sp>
          <p:nvSpPr>
            <p:cNvPr id="71684" name="AutoShape 4"/>
            <p:cNvSpPr>
              <a:spLocks/>
            </p:cNvSpPr>
            <p:nvPr/>
          </p:nvSpPr>
          <p:spPr bwMode="auto">
            <a:xfrm>
              <a:off x="0" y="0"/>
              <a:ext cx="1089"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24" name="Rectangle 5"/>
            <p:cNvSpPr>
              <a:spLocks/>
            </p:cNvSpPr>
            <p:nvPr/>
          </p:nvSpPr>
          <p:spPr bwMode="auto">
            <a:xfrm>
              <a:off x="16"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63"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Port/Protocol-based ID</a:t>
              </a:r>
            </a:p>
          </p:txBody>
        </p:sp>
      </p:grpSp>
      <p:grpSp>
        <p:nvGrpSpPr>
          <p:cNvPr id="94213" name="Group 6"/>
          <p:cNvGrpSpPr>
            <a:grpSpLocks/>
          </p:cNvGrpSpPr>
          <p:nvPr/>
        </p:nvGrpSpPr>
        <p:grpSpPr bwMode="auto">
          <a:xfrm>
            <a:off x="433388" y="5087938"/>
            <a:ext cx="1728787" cy="830262"/>
            <a:chOff x="0" y="0"/>
            <a:chExt cx="1089" cy="523"/>
          </a:xfrm>
        </p:grpSpPr>
        <p:sp>
          <p:nvSpPr>
            <p:cNvPr id="71687" name="AutoShape 7"/>
            <p:cNvSpPr>
              <a:spLocks/>
            </p:cNvSpPr>
            <p:nvPr/>
          </p:nvSpPr>
          <p:spPr bwMode="auto">
            <a:xfrm>
              <a:off x="0" y="0"/>
              <a:ext cx="1089" cy="523"/>
            </a:xfrm>
            <a:prstGeom prst="roundRect">
              <a:avLst>
                <a:gd name="adj" fmla="val 16662"/>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22" name="Rectangle 8"/>
            <p:cNvSpPr>
              <a:spLocks/>
            </p:cNvSpPr>
            <p:nvPr/>
          </p:nvSpPr>
          <p:spPr bwMode="auto">
            <a:xfrm>
              <a:off x="24" y="69"/>
              <a:ext cx="10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9297"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L2/L3 Networking, HA, Config Management, Reporting</a:t>
              </a:r>
            </a:p>
          </p:txBody>
        </p:sp>
      </p:grpSp>
      <p:grpSp>
        <p:nvGrpSpPr>
          <p:cNvPr id="94214" name="Group 9"/>
          <p:cNvGrpSpPr>
            <a:grpSpLocks/>
          </p:cNvGrpSpPr>
          <p:nvPr/>
        </p:nvGrpSpPr>
        <p:grpSpPr bwMode="auto">
          <a:xfrm rot="5400000" flipH="1">
            <a:off x="92075" y="5330825"/>
            <a:ext cx="304800" cy="336550"/>
            <a:chOff x="0" y="0"/>
            <a:chExt cx="192" cy="212"/>
          </a:xfrm>
        </p:grpSpPr>
        <p:sp>
          <p:nvSpPr>
            <p:cNvPr id="71690" name="AutoShape 10"/>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15" name="Group 11"/>
          <p:cNvGrpSpPr>
            <a:grpSpLocks/>
          </p:cNvGrpSpPr>
          <p:nvPr/>
        </p:nvGrpSpPr>
        <p:grpSpPr bwMode="auto">
          <a:xfrm>
            <a:off x="612775" y="4681538"/>
            <a:ext cx="304800" cy="334962"/>
            <a:chOff x="0" y="0"/>
            <a:chExt cx="192" cy="211"/>
          </a:xfrm>
        </p:grpSpPr>
        <p:sp>
          <p:nvSpPr>
            <p:cNvPr id="71692" name="AutoShape 12"/>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16" name="Group 13"/>
          <p:cNvGrpSpPr>
            <a:grpSpLocks/>
          </p:cNvGrpSpPr>
          <p:nvPr/>
        </p:nvGrpSpPr>
        <p:grpSpPr bwMode="auto">
          <a:xfrm rot="10800000" flipH="1">
            <a:off x="1673225" y="4711700"/>
            <a:ext cx="304800" cy="336550"/>
            <a:chOff x="0" y="0"/>
            <a:chExt cx="192" cy="212"/>
          </a:xfrm>
        </p:grpSpPr>
        <p:sp>
          <p:nvSpPr>
            <p:cNvPr id="71694" name="AutoShape 14"/>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17" name="Group 15"/>
          <p:cNvGrpSpPr>
            <a:grpSpLocks/>
          </p:cNvGrpSpPr>
          <p:nvPr/>
        </p:nvGrpSpPr>
        <p:grpSpPr bwMode="auto">
          <a:xfrm rot="5400000" flipH="1">
            <a:off x="2243138" y="5314950"/>
            <a:ext cx="304800" cy="336550"/>
            <a:chOff x="0" y="0"/>
            <a:chExt cx="192" cy="212"/>
          </a:xfrm>
        </p:grpSpPr>
        <p:sp>
          <p:nvSpPr>
            <p:cNvPr id="71696" name="AutoShape 16"/>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18" name="Group 17"/>
          <p:cNvGrpSpPr>
            <a:grpSpLocks/>
          </p:cNvGrpSpPr>
          <p:nvPr/>
        </p:nvGrpSpPr>
        <p:grpSpPr bwMode="auto">
          <a:xfrm>
            <a:off x="2589213" y="4108450"/>
            <a:ext cx="1728787" cy="533400"/>
            <a:chOff x="0" y="0"/>
            <a:chExt cx="1089" cy="336"/>
          </a:xfrm>
        </p:grpSpPr>
        <p:sp>
          <p:nvSpPr>
            <p:cNvPr id="71698" name="AutoShape 18"/>
            <p:cNvSpPr>
              <a:spLocks/>
            </p:cNvSpPr>
            <p:nvPr/>
          </p:nvSpPr>
          <p:spPr bwMode="auto">
            <a:xfrm>
              <a:off x="0" y="0"/>
              <a:ext cx="1089"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16" name="Rectangle 19"/>
            <p:cNvSpPr>
              <a:spLocks/>
            </p:cNvSpPr>
            <p:nvPr/>
          </p:nvSpPr>
          <p:spPr bwMode="auto">
            <a:xfrm>
              <a:off x="16"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63"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Port/Protocol-based ID</a:t>
              </a:r>
            </a:p>
          </p:txBody>
        </p:sp>
      </p:grpSp>
      <p:grpSp>
        <p:nvGrpSpPr>
          <p:cNvPr id="94219" name="Group 20"/>
          <p:cNvGrpSpPr>
            <a:grpSpLocks/>
          </p:cNvGrpSpPr>
          <p:nvPr/>
        </p:nvGrpSpPr>
        <p:grpSpPr bwMode="auto">
          <a:xfrm>
            <a:off x="2601913" y="3160713"/>
            <a:ext cx="1722437" cy="533400"/>
            <a:chOff x="0" y="0"/>
            <a:chExt cx="1085" cy="336"/>
          </a:xfrm>
        </p:grpSpPr>
        <p:sp>
          <p:nvSpPr>
            <p:cNvPr id="71701" name="AutoShape 21"/>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14" name="Rectangle 22"/>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HTTP Decoder</a:t>
              </a:r>
            </a:p>
          </p:txBody>
        </p:sp>
      </p:grpSp>
      <p:grpSp>
        <p:nvGrpSpPr>
          <p:cNvPr id="94220" name="Group 23"/>
          <p:cNvGrpSpPr>
            <a:grpSpLocks/>
          </p:cNvGrpSpPr>
          <p:nvPr/>
        </p:nvGrpSpPr>
        <p:grpSpPr bwMode="auto">
          <a:xfrm>
            <a:off x="2803525" y="2757488"/>
            <a:ext cx="304800" cy="334962"/>
            <a:chOff x="0" y="0"/>
            <a:chExt cx="192" cy="211"/>
          </a:xfrm>
        </p:grpSpPr>
        <p:sp>
          <p:nvSpPr>
            <p:cNvPr id="71704" name="AutoShape 24"/>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1" name="Group 25"/>
          <p:cNvGrpSpPr>
            <a:grpSpLocks/>
          </p:cNvGrpSpPr>
          <p:nvPr/>
        </p:nvGrpSpPr>
        <p:grpSpPr bwMode="auto">
          <a:xfrm rot="10800000" flipH="1">
            <a:off x="3863975" y="2787650"/>
            <a:ext cx="304800" cy="336550"/>
            <a:chOff x="0" y="0"/>
            <a:chExt cx="192" cy="212"/>
          </a:xfrm>
        </p:grpSpPr>
        <p:sp>
          <p:nvSpPr>
            <p:cNvPr id="71706" name="AutoShape 26"/>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2" name="Group 27"/>
          <p:cNvGrpSpPr>
            <a:grpSpLocks/>
          </p:cNvGrpSpPr>
          <p:nvPr/>
        </p:nvGrpSpPr>
        <p:grpSpPr bwMode="auto">
          <a:xfrm>
            <a:off x="2593975" y="5068888"/>
            <a:ext cx="1728788" cy="830262"/>
            <a:chOff x="0" y="0"/>
            <a:chExt cx="1089" cy="523"/>
          </a:xfrm>
        </p:grpSpPr>
        <p:sp>
          <p:nvSpPr>
            <p:cNvPr id="71708" name="AutoShape 28"/>
            <p:cNvSpPr>
              <a:spLocks/>
            </p:cNvSpPr>
            <p:nvPr/>
          </p:nvSpPr>
          <p:spPr bwMode="auto">
            <a:xfrm>
              <a:off x="0" y="0"/>
              <a:ext cx="1089" cy="523"/>
            </a:xfrm>
            <a:prstGeom prst="roundRect">
              <a:avLst>
                <a:gd name="adj" fmla="val 16662"/>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10" name="Rectangle 29"/>
            <p:cNvSpPr>
              <a:spLocks/>
            </p:cNvSpPr>
            <p:nvPr/>
          </p:nvSpPr>
          <p:spPr bwMode="auto">
            <a:xfrm>
              <a:off x="24" y="69"/>
              <a:ext cx="10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9297"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L2/L3 Networking, HA, Config Management, Reporting</a:t>
              </a:r>
            </a:p>
          </p:txBody>
        </p:sp>
      </p:grpSp>
      <p:grpSp>
        <p:nvGrpSpPr>
          <p:cNvPr id="94223" name="Group 30"/>
          <p:cNvGrpSpPr>
            <a:grpSpLocks/>
          </p:cNvGrpSpPr>
          <p:nvPr/>
        </p:nvGrpSpPr>
        <p:grpSpPr bwMode="auto">
          <a:xfrm>
            <a:off x="2600325" y="2232025"/>
            <a:ext cx="1722438" cy="533400"/>
            <a:chOff x="0" y="0"/>
            <a:chExt cx="1085" cy="336"/>
          </a:xfrm>
        </p:grpSpPr>
        <p:sp>
          <p:nvSpPr>
            <p:cNvPr id="71711" name="AutoShape 31"/>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08" name="Rectangle 32"/>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URL Filtering Policy</a:t>
              </a:r>
            </a:p>
          </p:txBody>
        </p:sp>
      </p:grpSp>
      <p:grpSp>
        <p:nvGrpSpPr>
          <p:cNvPr id="94224" name="Group 33"/>
          <p:cNvGrpSpPr>
            <a:grpSpLocks/>
          </p:cNvGrpSpPr>
          <p:nvPr/>
        </p:nvGrpSpPr>
        <p:grpSpPr bwMode="auto">
          <a:xfrm>
            <a:off x="2789238" y="3702050"/>
            <a:ext cx="304800" cy="334963"/>
            <a:chOff x="0" y="0"/>
            <a:chExt cx="192" cy="211"/>
          </a:xfrm>
        </p:grpSpPr>
        <p:sp>
          <p:nvSpPr>
            <p:cNvPr id="71714" name="AutoShape 34"/>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5" name="Group 35"/>
          <p:cNvGrpSpPr>
            <a:grpSpLocks/>
          </p:cNvGrpSpPr>
          <p:nvPr/>
        </p:nvGrpSpPr>
        <p:grpSpPr bwMode="auto">
          <a:xfrm rot="10800000" flipH="1">
            <a:off x="3849688" y="3732213"/>
            <a:ext cx="304800" cy="336550"/>
            <a:chOff x="0" y="0"/>
            <a:chExt cx="192" cy="212"/>
          </a:xfrm>
        </p:grpSpPr>
        <p:sp>
          <p:nvSpPr>
            <p:cNvPr id="71716" name="AutoShape 36"/>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6" name="Group 37"/>
          <p:cNvGrpSpPr>
            <a:grpSpLocks/>
          </p:cNvGrpSpPr>
          <p:nvPr/>
        </p:nvGrpSpPr>
        <p:grpSpPr bwMode="auto">
          <a:xfrm>
            <a:off x="2773363" y="4662488"/>
            <a:ext cx="304800" cy="334962"/>
            <a:chOff x="0" y="0"/>
            <a:chExt cx="192" cy="211"/>
          </a:xfrm>
        </p:grpSpPr>
        <p:sp>
          <p:nvSpPr>
            <p:cNvPr id="71718" name="AutoShape 38"/>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7" name="Group 39"/>
          <p:cNvGrpSpPr>
            <a:grpSpLocks/>
          </p:cNvGrpSpPr>
          <p:nvPr/>
        </p:nvGrpSpPr>
        <p:grpSpPr bwMode="auto">
          <a:xfrm rot="10800000" flipH="1">
            <a:off x="3833813" y="4692650"/>
            <a:ext cx="304800" cy="336550"/>
            <a:chOff x="0" y="0"/>
            <a:chExt cx="192" cy="212"/>
          </a:xfrm>
        </p:grpSpPr>
        <p:sp>
          <p:nvSpPr>
            <p:cNvPr id="71720" name="AutoShape 40"/>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8" name="Group 41"/>
          <p:cNvGrpSpPr>
            <a:grpSpLocks/>
          </p:cNvGrpSpPr>
          <p:nvPr/>
        </p:nvGrpSpPr>
        <p:grpSpPr bwMode="auto">
          <a:xfrm rot="5400000" flipH="1">
            <a:off x="4403725" y="5297488"/>
            <a:ext cx="304800" cy="336550"/>
            <a:chOff x="0" y="0"/>
            <a:chExt cx="192" cy="212"/>
          </a:xfrm>
        </p:grpSpPr>
        <p:sp>
          <p:nvSpPr>
            <p:cNvPr id="71722" name="AutoShape 42"/>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29" name="Group 43"/>
          <p:cNvGrpSpPr>
            <a:grpSpLocks/>
          </p:cNvGrpSpPr>
          <p:nvPr/>
        </p:nvGrpSpPr>
        <p:grpSpPr bwMode="auto">
          <a:xfrm>
            <a:off x="4743450" y="4108450"/>
            <a:ext cx="1728788" cy="533400"/>
            <a:chOff x="0" y="0"/>
            <a:chExt cx="1089" cy="336"/>
          </a:xfrm>
        </p:grpSpPr>
        <p:sp>
          <p:nvSpPr>
            <p:cNvPr id="71724" name="AutoShape 44"/>
            <p:cNvSpPr>
              <a:spLocks/>
            </p:cNvSpPr>
            <p:nvPr/>
          </p:nvSpPr>
          <p:spPr bwMode="auto">
            <a:xfrm>
              <a:off x="0" y="0"/>
              <a:ext cx="1089"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301" name="Rectangle 45"/>
            <p:cNvSpPr>
              <a:spLocks/>
            </p:cNvSpPr>
            <p:nvPr/>
          </p:nvSpPr>
          <p:spPr bwMode="auto">
            <a:xfrm>
              <a:off x="16"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63"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Port/Protocol-based ID</a:t>
              </a:r>
            </a:p>
          </p:txBody>
        </p:sp>
      </p:grpSp>
      <p:grpSp>
        <p:nvGrpSpPr>
          <p:cNvPr id="94230" name="Group 46"/>
          <p:cNvGrpSpPr>
            <a:grpSpLocks/>
          </p:cNvGrpSpPr>
          <p:nvPr/>
        </p:nvGrpSpPr>
        <p:grpSpPr bwMode="auto">
          <a:xfrm>
            <a:off x="4756150" y="2208213"/>
            <a:ext cx="1722438" cy="533400"/>
            <a:chOff x="0" y="0"/>
            <a:chExt cx="1085" cy="336"/>
          </a:xfrm>
        </p:grpSpPr>
        <p:sp>
          <p:nvSpPr>
            <p:cNvPr id="71727" name="AutoShape 47"/>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99" name="Rectangle 48"/>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IPS Signatures</a:t>
              </a:r>
            </a:p>
          </p:txBody>
        </p:sp>
      </p:grpSp>
      <p:grpSp>
        <p:nvGrpSpPr>
          <p:cNvPr id="94231" name="Group 49"/>
          <p:cNvGrpSpPr>
            <a:grpSpLocks/>
          </p:cNvGrpSpPr>
          <p:nvPr/>
        </p:nvGrpSpPr>
        <p:grpSpPr bwMode="auto">
          <a:xfrm>
            <a:off x="4957763" y="1804988"/>
            <a:ext cx="304800" cy="334962"/>
            <a:chOff x="0" y="0"/>
            <a:chExt cx="192" cy="211"/>
          </a:xfrm>
        </p:grpSpPr>
        <p:sp>
          <p:nvSpPr>
            <p:cNvPr id="71730" name="AutoShape 50"/>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32" name="Group 51"/>
          <p:cNvGrpSpPr>
            <a:grpSpLocks/>
          </p:cNvGrpSpPr>
          <p:nvPr/>
        </p:nvGrpSpPr>
        <p:grpSpPr bwMode="auto">
          <a:xfrm rot="10800000" flipH="1">
            <a:off x="6018213" y="1835150"/>
            <a:ext cx="304800" cy="336550"/>
            <a:chOff x="0" y="0"/>
            <a:chExt cx="192" cy="212"/>
          </a:xfrm>
        </p:grpSpPr>
        <p:sp>
          <p:nvSpPr>
            <p:cNvPr id="71732" name="AutoShape 52"/>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33" name="Group 53"/>
          <p:cNvGrpSpPr>
            <a:grpSpLocks/>
          </p:cNvGrpSpPr>
          <p:nvPr/>
        </p:nvGrpSpPr>
        <p:grpSpPr bwMode="auto">
          <a:xfrm>
            <a:off x="4748213" y="5068888"/>
            <a:ext cx="1728787" cy="830262"/>
            <a:chOff x="0" y="0"/>
            <a:chExt cx="1089" cy="523"/>
          </a:xfrm>
        </p:grpSpPr>
        <p:sp>
          <p:nvSpPr>
            <p:cNvPr id="71734" name="AutoShape 54"/>
            <p:cNvSpPr>
              <a:spLocks/>
            </p:cNvSpPr>
            <p:nvPr/>
          </p:nvSpPr>
          <p:spPr bwMode="auto">
            <a:xfrm>
              <a:off x="0" y="0"/>
              <a:ext cx="1089" cy="523"/>
            </a:xfrm>
            <a:prstGeom prst="roundRect">
              <a:avLst>
                <a:gd name="adj" fmla="val 16662"/>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95" name="Rectangle 55"/>
            <p:cNvSpPr>
              <a:spLocks/>
            </p:cNvSpPr>
            <p:nvPr/>
          </p:nvSpPr>
          <p:spPr bwMode="auto">
            <a:xfrm>
              <a:off x="24" y="69"/>
              <a:ext cx="10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9297"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L2/L3 Networking, HA, Config Management, Reporting</a:t>
              </a:r>
            </a:p>
          </p:txBody>
        </p:sp>
      </p:grpSp>
      <p:grpSp>
        <p:nvGrpSpPr>
          <p:cNvPr id="94234" name="Group 56"/>
          <p:cNvGrpSpPr>
            <a:grpSpLocks/>
          </p:cNvGrpSpPr>
          <p:nvPr/>
        </p:nvGrpSpPr>
        <p:grpSpPr bwMode="auto">
          <a:xfrm>
            <a:off x="4754563" y="1279525"/>
            <a:ext cx="1722437" cy="533400"/>
            <a:chOff x="0" y="0"/>
            <a:chExt cx="1085" cy="336"/>
          </a:xfrm>
        </p:grpSpPr>
        <p:sp>
          <p:nvSpPr>
            <p:cNvPr id="71737" name="AutoShape 57"/>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93" name="Rectangle 58"/>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IPS Policy</a:t>
              </a:r>
            </a:p>
          </p:txBody>
        </p:sp>
      </p:grpSp>
      <p:grpSp>
        <p:nvGrpSpPr>
          <p:cNvPr id="94235" name="Group 59"/>
          <p:cNvGrpSpPr>
            <a:grpSpLocks/>
          </p:cNvGrpSpPr>
          <p:nvPr/>
        </p:nvGrpSpPr>
        <p:grpSpPr bwMode="auto">
          <a:xfrm>
            <a:off x="4943475" y="2749550"/>
            <a:ext cx="304800" cy="334963"/>
            <a:chOff x="0" y="0"/>
            <a:chExt cx="192" cy="211"/>
          </a:xfrm>
        </p:grpSpPr>
        <p:sp>
          <p:nvSpPr>
            <p:cNvPr id="71740" name="AutoShape 60"/>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36" name="Group 61"/>
          <p:cNvGrpSpPr>
            <a:grpSpLocks/>
          </p:cNvGrpSpPr>
          <p:nvPr/>
        </p:nvGrpSpPr>
        <p:grpSpPr bwMode="auto">
          <a:xfrm rot="10800000" flipH="1">
            <a:off x="6003925" y="2779713"/>
            <a:ext cx="304800" cy="336550"/>
            <a:chOff x="0" y="0"/>
            <a:chExt cx="192" cy="212"/>
          </a:xfrm>
        </p:grpSpPr>
        <p:sp>
          <p:nvSpPr>
            <p:cNvPr id="71742" name="AutoShape 62"/>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37" name="Group 63"/>
          <p:cNvGrpSpPr>
            <a:grpSpLocks/>
          </p:cNvGrpSpPr>
          <p:nvPr/>
        </p:nvGrpSpPr>
        <p:grpSpPr bwMode="auto">
          <a:xfrm>
            <a:off x="4927600" y="4662488"/>
            <a:ext cx="304800" cy="334962"/>
            <a:chOff x="0" y="0"/>
            <a:chExt cx="192" cy="211"/>
          </a:xfrm>
        </p:grpSpPr>
        <p:sp>
          <p:nvSpPr>
            <p:cNvPr id="71744" name="AutoShape 64"/>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38" name="Group 65"/>
          <p:cNvGrpSpPr>
            <a:grpSpLocks/>
          </p:cNvGrpSpPr>
          <p:nvPr/>
        </p:nvGrpSpPr>
        <p:grpSpPr bwMode="auto">
          <a:xfrm rot="10800000" flipH="1">
            <a:off x="5988050" y="4692650"/>
            <a:ext cx="304800" cy="336550"/>
            <a:chOff x="0" y="0"/>
            <a:chExt cx="192" cy="212"/>
          </a:xfrm>
        </p:grpSpPr>
        <p:sp>
          <p:nvSpPr>
            <p:cNvPr id="71746" name="AutoShape 66"/>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39" name="Group 67"/>
          <p:cNvGrpSpPr>
            <a:grpSpLocks/>
          </p:cNvGrpSpPr>
          <p:nvPr/>
        </p:nvGrpSpPr>
        <p:grpSpPr bwMode="auto">
          <a:xfrm rot="5400000" flipH="1">
            <a:off x="6550025" y="5295900"/>
            <a:ext cx="304800" cy="336550"/>
            <a:chOff x="0" y="0"/>
            <a:chExt cx="192" cy="212"/>
          </a:xfrm>
        </p:grpSpPr>
        <p:sp>
          <p:nvSpPr>
            <p:cNvPr id="71748" name="AutoShape 68"/>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40" name="Group 69"/>
          <p:cNvGrpSpPr>
            <a:grpSpLocks/>
          </p:cNvGrpSpPr>
          <p:nvPr/>
        </p:nvGrpSpPr>
        <p:grpSpPr bwMode="auto">
          <a:xfrm>
            <a:off x="6907213" y="4116388"/>
            <a:ext cx="1728787" cy="533400"/>
            <a:chOff x="0" y="0"/>
            <a:chExt cx="1089" cy="336"/>
          </a:xfrm>
        </p:grpSpPr>
        <p:sp>
          <p:nvSpPr>
            <p:cNvPr id="71750" name="AutoShape 70"/>
            <p:cNvSpPr>
              <a:spLocks/>
            </p:cNvSpPr>
            <p:nvPr/>
          </p:nvSpPr>
          <p:spPr bwMode="auto">
            <a:xfrm>
              <a:off x="0" y="0"/>
              <a:ext cx="1089"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86" name="Rectangle 71"/>
            <p:cNvSpPr>
              <a:spLocks/>
            </p:cNvSpPr>
            <p:nvPr/>
          </p:nvSpPr>
          <p:spPr bwMode="auto">
            <a:xfrm>
              <a:off x="16"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63"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Port/Protocol-based ID</a:t>
              </a:r>
            </a:p>
          </p:txBody>
        </p:sp>
      </p:grpSp>
      <p:grpSp>
        <p:nvGrpSpPr>
          <p:cNvPr id="94241" name="Group 72"/>
          <p:cNvGrpSpPr>
            <a:grpSpLocks/>
          </p:cNvGrpSpPr>
          <p:nvPr/>
        </p:nvGrpSpPr>
        <p:grpSpPr bwMode="auto">
          <a:xfrm>
            <a:off x="6919913" y="2216150"/>
            <a:ext cx="1722437" cy="533400"/>
            <a:chOff x="0" y="0"/>
            <a:chExt cx="1085" cy="336"/>
          </a:xfrm>
        </p:grpSpPr>
        <p:sp>
          <p:nvSpPr>
            <p:cNvPr id="71753" name="AutoShape 73"/>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84" name="Rectangle 74"/>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AV Signatures</a:t>
              </a:r>
            </a:p>
          </p:txBody>
        </p:sp>
      </p:grpSp>
      <p:grpSp>
        <p:nvGrpSpPr>
          <p:cNvPr id="94242" name="Group 75"/>
          <p:cNvGrpSpPr>
            <a:grpSpLocks/>
          </p:cNvGrpSpPr>
          <p:nvPr/>
        </p:nvGrpSpPr>
        <p:grpSpPr bwMode="auto">
          <a:xfrm>
            <a:off x="7121525" y="1812925"/>
            <a:ext cx="304800" cy="334963"/>
            <a:chOff x="0" y="0"/>
            <a:chExt cx="192" cy="211"/>
          </a:xfrm>
        </p:grpSpPr>
        <p:sp>
          <p:nvSpPr>
            <p:cNvPr id="71756" name="AutoShape 76"/>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43" name="Group 77"/>
          <p:cNvGrpSpPr>
            <a:grpSpLocks/>
          </p:cNvGrpSpPr>
          <p:nvPr/>
        </p:nvGrpSpPr>
        <p:grpSpPr bwMode="auto">
          <a:xfrm rot="10800000" flipH="1">
            <a:off x="8181975" y="1843088"/>
            <a:ext cx="304800" cy="336550"/>
            <a:chOff x="0" y="0"/>
            <a:chExt cx="192" cy="212"/>
          </a:xfrm>
        </p:grpSpPr>
        <p:sp>
          <p:nvSpPr>
            <p:cNvPr id="71758" name="AutoShape 78"/>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44" name="Group 79"/>
          <p:cNvGrpSpPr>
            <a:grpSpLocks/>
          </p:cNvGrpSpPr>
          <p:nvPr/>
        </p:nvGrpSpPr>
        <p:grpSpPr bwMode="auto">
          <a:xfrm>
            <a:off x="6911975" y="5076825"/>
            <a:ext cx="1728788" cy="830263"/>
            <a:chOff x="0" y="0"/>
            <a:chExt cx="1089" cy="523"/>
          </a:xfrm>
        </p:grpSpPr>
        <p:sp>
          <p:nvSpPr>
            <p:cNvPr id="71760" name="AutoShape 80"/>
            <p:cNvSpPr>
              <a:spLocks/>
            </p:cNvSpPr>
            <p:nvPr/>
          </p:nvSpPr>
          <p:spPr bwMode="auto">
            <a:xfrm>
              <a:off x="0" y="0"/>
              <a:ext cx="1089" cy="523"/>
            </a:xfrm>
            <a:prstGeom prst="roundRect">
              <a:avLst>
                <a:gd name="adj" fmla="val 16662"/>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80" name="Rectangle 81"/>
            <p:cNvSpPr>
              <a:spLocks/>
            </p:cNvSpPr>
            <p:nvPr/>
          </p:nvSpPr>
          <p:spPr bwMode="auto">
            <a:xfrm>
              <a:off x="24" y="69"/>
              <a:ext cx="104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89297"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L2/L3 Networking, HA, Config Management, Reporting</a:t>
              </a:r>
            </a:p>
          </p:txBody>
        </p:sp>
      </p:grpSp>
      <p:grpSp>
        <p:nvGrpSpPr>
          <p:cNvPr id="94245" name="Group 82"/>
          <p:cNvGrpSpPr>
            <a:grpSpLocks/>
          </p:cNvGrpSpPr>
          <p:nvPr/>
        </p:nvGrpSpPr>
        <p:grpSpPr bwMode="auto">
          <a:xfrm>
            <a:off x="6918325" y="1287463"/>
            <a:ext cx="1722438" cy="533400"/>
            <a:chOff x="0" y="0"/>
            <a:chExt cx="1085" cy="336"/>
          </a:xfrm>
        </p:grpSpPr>
        <p:sp>
          <p:nvSpPr>
            <p:cNvPr id="71763" name="AutoShape 83"/>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78" name="Rectangle 84"/>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AV Policy</a:t>
              </a:r>
            </a:p>
          </p:txBody>
        </p:sp>
      </p:grpSp>
      <p:grpSp>
        <p:nvGrpSpPr>
          <p:cNvPr id="94246" name="Group 85"/>
          <p:cNvGrpSpPr>
            <a:grpSpLocks/>
          </p:cNvGrpSpPr>
          <p:nvPr/>
        </p:nvGrpSpPr>
        <p:grpSpPr bwMode="auto">
          <a:xfrm>
            <a:off x="7107238" y="2757488"/>
            <a:ext cx="304800" cy="334962"/>
            <a:chOff x="0" y="0"/>
            <a:chExt cx="192" cy="211"/>
          </a:xfrm>
        </p:grpSpPr>
        <p:sp>
          <p:nvSpPr>
            <p:cNvPr id="71766" name="AutoShape 86"/>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47" name="Group 87"/>
          <p:cNvGrpSpPr>
            <a:grpSpLocks/>
          </p:cNvGrpSpPr>
          <p:nvPr/>
        </p:nvGrpSpPr>
        <p:grpSpPr bwMode="auto">
          <a:xfrm rot="10800000" flipH="1">
            <a:off x="8167688" y="2787650"/>
            <a:ext cx="304800" cy="336550"/>
            <a:chOff x="0" y="0"/>
            <a:chExt cx="192" cy="212"/>
          </a:xfrm>
        </p:grpSpPr>
        <p:sp>
          <p:nvSpPr>
            <p:cNvPr id="71768" name="AutoShape 88"/>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48" name="Group 89"/>
          <p:cNvGrpSpPr>
            <a:grpSpLocks/>
          </p:cNvGrpSpPr>
          <p:nvPr/>
        </p:nvGrpSpPr>
        <p:grpSpPr bwMode="auto">
          <a:xfrm>
            <a:off x="7091363" y="4670425"/>
            <a:ext cx="304800" cy="334963"/>
            <a:chOff x="0" y="0"/>
            <a:chExt cx="192" cy="211"/>
          </a:xfrm>
        </p:grpSpPr>
        <p:sp>
          <p:nvSpPr>
            <p:cNvPr id="71770" name="AutoShape 90"/>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49" name="Group 91"/>
          <p:cNvGrpSpPr>
            <a:grpSpLocks/>
          </p:cNvGrpSpPr>
          <p:nvPr/>
        </p:nvGrpSpPr>
        <p:grpSpPr bwMode="auto">
          <a:xfrm rot="10800000" flipH="1">
            <a:off x="8151813" y="4700588"/>
            <a:ext cx="304800" cy="336550"/>
            <a:chOff x="0" y="0"/>
            <a:chExt cx="192" cy="212"/>
          </a:xfrm>
        </p:grpSpPr>
        <p:sp>
          <p:nvSpPr>
            <p:cNvPr id="71772" name="AutoShape 92"/>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0" name="Group 93"/>
          <p:cNvGrpSpPr>
            <a:grpSpLocks/>
          </p:cNvGrpSpPr>
          <p:nvPr/>
        </p:nvGrpSpPr>
        <p:grpSpPr bwMode="auto">
          <a:xfrm rot="5400000" flipH="1">
            <a:off x="8721725" y="5303838"/>
            <a:ext cx="304800" cy="336550"/>
            <a:chOff x="0" y="0"/>
            <a:chExt cx="192" cy="212"/>
          </a:xfrm>
        </p:grpSpPr>
        <p:sp>
          <p:nvSpPr>
            <p:cNvPr id="71774" name="AutoShape 94"/>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1" name="Group 95"/>
          <p:cNvGrpSpPr>
            <a:grpSpLocks/>
          </p:cNvGrpSpPr>
          <p:nvPr/>
        </p:nvGrpSpPr>
        <p:grpSpPr bwMode="auto">
          <a:xfrm>
            <a:off x="433388" y="3182938"/>
            <a:ext cx="1722437" cy="533400"/>
            <a:chOff x="0" y="0"/>
            <a:chExt cx="1085" cy="336"/>
          </a:xfrm>
        </p:grpSpPr>
        <p:sp>
          <p:nvSpPr>
            <p:cNvPr id="71776" name="AutoShape 96"/>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71" name="Rectangle 97"/>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Firewall Policy</a:t>
              </a:r>
            </a:p>
          </p:txBody>
        </p:sp>
      </p:grpSp>
      <p:grpSp>
        <p:nvGrpSpPr>
          <p:cNvPr id="94252" name="Group 98"/>
          <p:cNvGrpSpPr>
            <a:grpSpLocks/>
          </p:cNvGrpSpPr>
          <p:nvPr/>
        </p:nvGrpSpPr>
        <p:grpSpPr bwMode="auto">
          <a:xfrm>
            <a:off x="620713" y="3724275"/>
            <a:ext cx="304800" cy="334963"/>
            <a:chOff x="0" y="0"/>
            <a:chExt cx="192" cy="211"/>
          </a:xfrm>
        </p:grpSpPr>
        <p:sp>
          <p:nvSpPr>
            <p:cNvPr id="71779" name="AutoShape 99"/>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3" name="Group 100"/>
          <p:cNvGrpSpPr>
            <a:grpSpLocks/>
          </p:cNvGrpSpPr>
          <p:nvPr/>
        </p:nvGrpSpPr>
        <p:grpSpPr bwMode="auto">
          <a:xfrm rot="10800000" flipH="1">
            <a:off x="1681163" y="3754438"/>
            <a:ext cx="304800" cy="336550"/>
            <a:chOff x="0" y="0"/>
            <a:chExt cx="192" cy="212"/>
          </a:xfrm>
        </p:grpSpPr>
        <p:sp>
          <p:nvSpPr>
            <p:cNvPr id="71781" name="AutoShape 101"/>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4" name="Group 102"/>
          <p:cNvGrpSpPr>
            <a:grpSpLocks/>
          </p:cNvGrpSpPr>
          <p:nvPr/>
        </p:nvGrpSpPr>
        <p:grpSpPr bwMode="auto">
          <a:xfrm>
            <a:off x="4748213" y="3163888"/>
            <a:ext cx="1722437" cy="533400"/>
            <a:chOff x="0" y="0"/>
            <a:chExt cx="1085" cy="336"/>
          </a:xfrm>
        </p:grpSpPr>
        <p:sp>
          <p:nvSpPr>
            <p:cNvPr id="71783" name="AutoShape 103"/>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67" name="Rectangle 104"/>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IPS Decoder</a:t>
              </a:r>
            </a:p>
          </p:txBody>
        </p:sp>
      </p:grpSp>
      <p:grpSp>
        <p:nvGrpSpPr>
          <p:cNvPr id="94255" name="Group 105"/>
          <p:cNvGrpSpPr>
            <a:grpSpLocks/>
          </p:cNvGrpSpPr>
          <p:nvPr/>
        </p:nvGrpSpPr>
        <p:grpSpPr bwMode="auto">
          <a:xfrm>
            <a:off x="4935538" y="3705225"/>
            <a:ext cx="304800" cy="334963"/>
            <a:chOff x="0" y="0"/>
            <a:chExt cx="192" cy="211"/>
          </a:xfrm>
        </p:grpSpPr>
        <p:sp>
          <p:nvSpPr>
            <p:cNvPr id="71786" name="AutoShape 106"/>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6" name="Group 107"/>
          <p:cNvGrpSpPr>
            <a:grpSpLocks/>
          </p:cNvGrpSpPr>
          <p:nvPr/>
        </p:nvGrpSpPr>
        <p:grpSpPr bwMode="auto">
          <a:xfrm rot="10800000" flipH="1">
            <a:off x="5995988" y="3735388"/>
            <a:ext cx="304800" cy="336550"/>
            <a:chOff x="0" y="0"/>
            <a:chExt cx="192" cy="212"/>
          </a:xfrm>
        </p:grpSpPr>
        <p:sp>
          <p:nvSpPr>
            <p:cNvPr id="71788" name="AutoShape 108"/>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7" name="Group 109"/>
          <p:cNvGrpSpPr>
            <a:grpSpLocks/>
          </p:cNvGrpSpPr>
          <p:nvPr/>
        </p:nvGrpSpPr>
        <p:grpSpPr bwMode="auto">
          <a:xfrm>
            <a:off x="6911975" y="3171825"/>
            <a:ext cx="1722438" cy="533400"/>
            <a:chOff x="0" y="0"/>
            <a:chExt cx="1085" cy="336"/>
          </a:xfrm>
        </p:grpSpPr>
        <p:sp>
          <p:nvSpPr>
            <p:cNvPr id="71790" name="AutoShape 110"/>
            <p:cNvSpPr>
              <a:spLocks/>
            </p:cNvSpPr>
            <p:nvPr/>
          </p:nvSpPr>
          <p:spPr bwMode="auto">
            <a:xfrm>
              <a:off x="0" y="0"/>
              <a:ext cx="1085" cy="336"/>
            </a:xfrm>
            <a:prstGeom prst="roundRect">
              <a:avLst>
                <a:gd name="adj" fmla="val 16667"/>
              </a:avLst>
            </a:prstGeom>
            <a:gradFill rotWithShape="0">
              <a:gsLst>
                <a:gs pos="0">
                  <a:srgbClr val="A9C8E5"/>
                </a:gs>
                <a:gs pos="100000">
                  <a:srgbClr val="246D96"/>
                </a:gs>
              </a:gsLst>
              <a:lin ang="5400000" scaled="1"/>
            </a:gradFill>
            <a:ln w="12700" cap="flat">
              <a:solidFill>
                <a:srgbClr val="2E6788"/>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94263" name="Rectangle 111"/>
            <p:cNvSpPr>
              <a:spLocks/>
            </p:cNvSpPr>
            <p:nvPr/>
          </p:nvSpPr>
          <p:spPr bwMode="auto">
            <a:xfrm>
              <a:off x="14" y="88"/>
              <a:ext cx="106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90058" bIns="38100" anchor="ctr"/>
            <a:lstStyle/>
            <a:p>
              <a:pPr>
                <a:lnSpc>
                  <a:spcPct val="100000"/>
                </a:lnSpc>
                <a:spcBef>
                  <a:spcPts val="88"/>
                </a:spcBef>
                <a:buClr>
                  <a:srgbClr val="FFFFFF"/>
                </a:buClr>
                <a:buSzPct val="100000"/>
                <a:buFont typeface="Times New Roman" charset="0"/>
                <a:buChar char="•"/>
              </a:pPr>
              <a:r>
                <a:rPr lang="en-US" sz="1200">
                  <a:solidFill>
                    <a:srgbClr val="FFFFFF"/>
                  </a:solidFill>
                  <a:latin typeface="Calibri" charset="0"/>
                  <a:ea typeface="Calibri" charset="0"/>
                  <a:cs typeface="Calibri" charset="0"/>
                  <a:sym typeface="Calibri" charset="0"/>
                </a:rPr>
                <a:t>AV Decoder &amp; Proxy</a:t>
              </a:r>
            </a:p>
          </p:txBody>
        </p:sp>
      </p:grpSp>
      <p:grpSp>
        <p:nvGrpSpPr>
          <p:cNvPr id="94258" name="Group 112"/>
          <p:cNvGrpSpPr>
            <a:grpSpLocks/>
          </p:cNvGrpSpPr>
          <p:nvPr/>
        </p:nvGrpSpPr>
        <p:grpSpPr bwMode="auto">
          <a:xfrm>
            <a:off x="7099300" y="3713163"/>
            <a:ext cx="304800" cy="334962"/>
            <a:chOff x="0" y="0"/>
            <a:chExt cx="192" cy="211"/>
          </a:xfrm>
        </p:grpSpPr>
        <p:sp>
          <p:nvSpPr>
            <p:cNvPr id="71793" name="AutoShape 113"/>
            <p:cNvSpPr>
              <a:spLocks/>
            </p:cNvSpPr>
            <p:nvPr/>
          </p:nvSpPr>
          <p:spPr bwMode="auto">
            <a:xfrm>
              <a:off x="0" y="0"/>
              <a:ext cx="192" cy="211"/>
            </a:xfrm>
            <a:custGeom>
              <a:avLst/>
              <a:gdLst>
                <a:gd name="T0" fmla="*/ 10800 w 21600"/>
                <a:gd name="T1" fmla="*/ 10800 h 21600"/>
              </a:gdLst>
              <a:ahLst/>
              <a:cxnLst>
                <a:cxn ang="0">
                  <a:pos x="T0" y="T1"/>
                </a:cxn>
              </a:cxnLst>
              <a:rect l="0" t="0" r="r" b="b"/>
              <a:pathLst>
                <a:path w="21600" h="21600">
                  <a:moveTo>
                    <a:pt x="0" y="9828"/>
                  </a:moveTo>
                  <a:lnTo>
                    <a:pt x="5400" y="9828"/>
                  </a:lnTo>
                  <a:lnTo>
                    <a:pt x="5400" y="21600"/>
                  </a:lnTo>
                  <a:lnTo>
                    <a:pt x="16200" y="21600"/>
                  </a:lnTo>
                  <a:lnTo>
                    <a:pt x="16200" y="9828"/>
                  </a:lnTo>
                  <a:lnTo>
                    <a:pt x="21600" y="9828"/>
                  </a:lnTo>
                  <a:lnTo>
                    <a:pt x="10800" y="0"/>
                  </a:lnTo>
                  <a:close/>
                  <a:moveTo>
                    <a:pt x="0" y="9828"/>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grpSp>
        <p:nvGrpSpPr>
          <p:cNvPr id="94259" name="Group 114"/>
          <p:cNvGrpSpPr>
            <a:grpSpLocks/>
          </p:cNvGrpSpPr>
          <p:nvPr/>
        </p:nvGrpSpPr>
        <p:grpSpPr bwMode="auto">
          <a:xfrm rot="10800000" flipH="1">
            <a:off x="8159750" y="3743325"/>
            <a:ext cx="304800" cy="336550"/>
            <a:chOff x="0" y="0"/>
            <a:chExt cx="192" cy="212"/>
          </a:xfrm>
        </p:grpSpPr>
        <p:sp>
          <p:nvSpPr>
            <p:cNvPr id="71795" name="AutoShape 115"/>
            <p:cNvSpPr>
              <a:spLocks/>
            </p:cNvSpPr>
            <p:nvPr/>
          </p:nvSpPr>
          <p:spPr bwMode="auto">
            <a:xfrm>
              <a:off x="0" y="0"/>
              <a:ext cx="192" cy="212"/>
            </a:xfrm>
            <a:custGeom>
              <a:avLst/>
              <a:gdLst>
                <a:gd name="T0" fmla="*/ 10800 w 21600"/>
                <a:gd name="T1" fmla="*/ 10800 h 21600"/>
              </a:gdLst>
              <a:ahLst/>
              <a:cxnLst>
                <a:cxn ang="0">
                  <a:pos x="T0" y="T1"/>
                </a:cxn>
              </a:cxnLst>
              <a:rect l="0" t="0" r="r" b="b"/>
              <a:pathLst>
                <a:path w="21600" h="21600">
                  <a:moveTo>
                    <a:pt x="0" y="9730"/>
                  </a:moveTo>
                  <a:lnTo>
                    <a:pt x="5400" y="9730"/>
                  </a:lnTo>
                  <a:lnTo>
                    <a:pt x="5400" y="21600"/>
                  </a:lnTo>
                  <a:lnTo>
                    <a:pt x="16200" y="21600"/>
                  </a:lnTo>
                  <a:lnTo>
                    <a:pt x="16200" y="9730"/>
                  </a:lnTo>
                  <a:lnTo>
                    <a:pt x="21600" y="9730"/>
                  </a:lnTo>
                  <a:lnTo>
                    <a:pt x="10800" y="0"/>
                  </a:lnTo>
                  <a:close/>
                  <a:moveTo>
                    <a:pt x="0" y="9730"/>
                  </a:moveTo>
                </a:path>
              </a:pathLst>
            </a:custGeom>
            <a:solidFill>
              <a:srgbClr val="E46C0A"/>
            </a:solidFill>
            <a:ln w="12700" cap="flat">
              <a:solidFill>
                <a:srgbClr val="984807"/>
              </a:solidFill>
              <a:prstDash val="solid"/>
              <a:round/>
              <a:headEnd type="none" w="med" len="med"/>
              <a:tailEnd type="none" w="med" len="med"/>
            </a:ln>
            <a:effectLst>
              <a:outerShdw blurRad="63500" dist="25399" dir="5400000" algn="ctr" rotWithShape="0">
                <a:schemeClr val="bg2">
                  <a:alpha val="34998"/>
                </a:schemeClr>
              </a:outerShdw>
            </a:effectLst>
          </p:spPr>
          <p:txBody>
            <a:bodyPr lIns="0" tIns="0" rIns="0" bIns="0"/>
            <a:lstStyle/>
            <a:p>
              <a:endParaRPr lang="en-US"/>
            </a:p>
          </p:txBody>
        </p:sp>
      </p:grpSp>
    </p:spTree>
    <p:extLst>
      <p:ext uri="{BB962C8B-B14F-4D97-AF65-F5344CB8AC3E}">
        <p14:creationId xmlns:p14="http://schemas.microsoft.com/office/powerpoint/2010/main" val="1247318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p:cNvSpPr>
            <a:spLocks/>
          </p:cNvSpPr>
          <p:nvPr/>
        </p:nvSpPr>
        <p:spPr bwMode="auto">
          <a:xfrm>
            <a:off x="3797443" y="5509780"/>
            <a:ext cx="4127500" cy="736600"/>
          </a:xfrm>
          <a:prstGeom prst="rect">
            <a:avLst/>
          </a:prstGeom>
          <a:noFill/>
          <a:ln w="12700">
            <a:noFill/>
            <a:miter lim="800000"/>
            <a:headEnd/>
            <a:tailEnd/>
          </a:ln>
        </p:spPr>
        <p:txBody>
          <a:bodyPr lIns="0" tIns="0" rIns="40639" bIns="0" anchor="ctr">
            <a:prstTxWarp prst="textNoShape">
              <a:avLst/>
            </a:prstTxWarp>
          </a:bodyPr>
          <a:lstStyle/>
          <a:p>
            <a:r>
              <a:rPr lang="en-US" sz="2200" dirty="0">
                <a:latin typeface="Calibri" charset="0"/>
                <a:ea typeface="Calibri" charset="0"/>
                <a:cs typeface="Calibri" charset="0"/>
                <a:sym typeface="Calibri" charset="0"/>
              </a:rPr>
              <a:t>None give a comprehensive view of what is going on in the network</a:t>
            </a:r>
          </a:p>
        </p:txBody>
      </p:sp>
      <p:pic>
        <p:nvPicPr>
          <p:cNvPr id="8" name="Picture 3"/>
          <p:cNvPicPr>
            <a:picLocks noChangeArrowheads="1"/>
          </p:cNvPicPr>
          <p:nvPr/>
        </p:nvPicPr>
        <p:blipFill>
          <a:blip r:embed="rId2"/>
          <a:srcRect r="68512" b="3291"/>
          <a:stretch>
            <a:fillRect/>
          </a:stretch>
        </p:blipFill>
        <p:spPr bwMode="auto">
          <a:xfrm>
            <a:off x="922480" y="1001280"/>
            <a:ext cx="2033588" cy="5049838"/>
          </a:xfrm>
          <a:prstGeom prst="rect">
            <a:avLst/>
          </a:prstGeom>
          <a:noFill/>
          <a:ln w="12700">
            <a:noFill/>
            <a:miter lim="800000"/>
            <a:headEnd/>
            <a:tailEnd/>
          </a:ln>
        </p:spPr>
      </p:pic>
      <p:sp>
        <p:nvSpPr>
          <p:cNvPr id="6" name="Title 5"/>
          <p:cNvSpPr>
            <a:spLocks noGrp="1"/>
          </p:cNvSpPr>
          <p:nvPr>
            <p:ph type="title"/>
          </p:nvPr>
        </p:nvSpPr>
        <p:spPr/>
        <p:txBody>
          <a:bodyPr/>
          <a:lstStyle/>
          <a:p>
            <a:r>
              <a:rPr lang="en-US" dirty="0" smtClean="0"/>
              <a:t>Traditional Systems Have Limited Understanding</a:t>
            </a:r>
            <a:endParaRPr lang="en-US" dirty="0"/>
          </a:p>
        </p:txBody>
      </p:sp>
      <p:grpSp>
        <p:nvGrpSpPr>
          <p:cNvPr id="9" name="Group 4"/>
          <p:cNvGrpSpPr>
            <a:grpSpLocks/>
          </p:cNvGrpSpPr>
          <p:nvPr/>
        </p:nvGrpSpPr>
        <p:grpSpPr bwMode="auto">
          <a:xfrm>
            <a:off x="2710005" y="1825193"/>
            <a:ext cx="5549900" cy="3392487"/>
            <a:chOff x="0" y="0"/>
            <a:chExt cx="3496" cy="2137"/>
          </a:xfrm>
        </p:grpSpPr>
        <p:sp>
          <p:nvSpPr>
            <p:cNvPr id="10" name="Line 5"/>
            <p:cNvSpPr>
              <a:spLocks noChangeShapeType="1"/>
            </p:cNvSpPr>
            <p:nvPr/>
          </p:nvSpPr>
          <p:spPr bwMode="auto">
            <a:xfrm rot="10800000">
              <a:off x="11" y="0"/>
              <a:ext cx="1532" cy="289"/>
            </a:xfrm>
            <a:prstGeom prst="line">
              <a:avLst/>
            </a:prstGeom>
            <a:noFill/>
            <a:ln w="25400">
              <a:solidFill>
                <a:srgbClr val="B4CAE0"/>
              </a:solidFill>
              <a:round/>
              <a:headEnd/>
              <a:tailEnd type="triangle" w="med" len="med"/>
            </a:ln>
          </p:spPr>
          <p:txBody>
            <a:bodyPr lIns="0" tIns="0" rIns="0" bIns="0">
              <a:prstTxWarp prst="textNoShape">
                <a:avLst/>
              </a:prstTxWarp>
            </a:bodyPr>
            <a:lstStyle/>
            <a:p>
              <a:endParaRPr lang="en-US"/>
            </a:p>
          </p:txBody>
        </p:sp>
        <p:sp>
          <p:nvSpPr>
            <p:cNvPr id="11" name="Line 6"/>
            <p:cNvSpPr>
              <a:spLocks noChangeShapeType="1"/>
            </p:cNvSpPr>
            <p:nvPr/>
          </p:nvSpPr>
          <p:spPr bwMode="auto">
            <a:xfrm flipH="1">
              <a:off x="23" y="289"/>
              <a:ext cx="1504" cy="503"/>
            </a:xfrm>
            <a:prstGeom prst="line">
              <a:avLst/>
            </a:prstGeom>
            <a:noFill/>
            <a:ln w="25400">
              <a:solidFill>
                <a:srgbClr val="B4CAE0"/>
              </a:solidFill>
              <a:round/>
              <a:headEnd/>
              <a:tailEnd type="triangle" w="med" len="med"/>
            </a:ln>
          </p:spPr>
          <p:txBody>
            <a:bodyPr lIns="0" tIns="0" rIns="0" bIns="0">
              <a:prstTxWarp prst="textNoShape">
                <a:avLst/>
              </a:prstTxWarp>
            </a:bodyPr>
            <a:lstStyle/>
            <a:p>
              <a:endParaRPr lang="en-US"/>
            </a:p>
          </p:txBody>
        </p:sp>
        <p:sp>
          <p:nvSpPr>
            <p:cNvPr id="12" name="Line 7"/>
            <p:cNvSpPr>
              <a:spLocks noChangeShapeType="1"/>
            </p:cNvSpPr>
            <p:nvPr/>
          </p:nvSpPr>
          <p:spPr bwMode="auto">
            <a:xfrm flipH="1">
              <a:off x="0" y="289"/>
              <a:ext cx="1527" cy="1848"/>
            </a:xfrm>
            <a:prstGeom prst="line">
              <a:avLst/>
            </a:prstGeom>
            <a:noFill/>
            <a:ln w="25400">
              <a:solidFill>
                <a:srgbClr val="B4CAE0"/>
              </a:solidFill>
              <a:round/>
              <a:headEnd/>
              <a:tailEnd type="triangle" w="med" len="med"/>
            </a:ln>
          </p:spPr>
          <p:txBody>
            <a:bodyPr lIns="0" tIns="0" rIns="0" bIns="0">
              <a:prstTxWarp prst="textNoShape">
                <a:avLst/>
              </a:prstTxWarp>
            </a:bodyPr>
            <a:lstStyle/>
            <a:p>
              <a:endParaRPr lang="en-US"/>
            </a:p>
          </p:txBody>
        </p:sp>
        <p:sp>
          <p:nvSpPr>
            <p:cNvPr id="13" name="AutoShape 8"/>
            <p:cNvSpPr>
              <a:spLocks/>
            </p:cNvSpPr>
            <p:nvPr/>
          </p:nvSpPr>
          <p:spPr bwMode="auto">
            <a:xfrm>
              <a:off x="1568" y="1"/>
              <a:ext cx="1928" cy="576"/>
            </a:xfrm>
            <a:prstGeom prst="roundRect">
              <a:avLst>
                <a:gd name="adj" fmla="val 20833"/>
              </a:avLst>
            </a:prstGeom>
            <a:solidFill>
              <a:srgbClr val="B4CAE0"/>
            </a:solidFill>
            <a:ln w="12700">
              <a:noFill/>
              <a:round/>
              <a:headEnd/>
              <a:tailEnd/>
            </a:ln>
          </p:spPr>
          <p:txBody>
            <a:bodyPr lIns="0" tIns="0" rIns="40639" bIns="0" anchor="ctr">
              <a:prstTxWarp prst="textNoShape">
                <a:avLst/>
              </a:prstTxWarp>
            </a:bodyPr>
            <a:lstStyle/>
            <a:p>
              <a:pPr>
                <a:buFont typeface="Times New Roman" charset="0"/>
                <a:buNone/>
              </a:pPr>
              <a:r>
                <a:rPr lang="en-US" dirty="0">
                  <a:latin typeface="Calibri" charset="0"/>
                  <a:ea typeface="Calibri" charset="0"/>
                  <a:cs typeface="Calibri" charset="0"/>
                  <a:sym typeface="Calibri" charset="0"/>
                </a:rPr>
                <a:t>Some port-based apps caught by firewalls </a:t>
              </a:r>
              <a:r>
                <a:rPr lang="en-US" dirty="0" smtClean="0">
                  <a:latin typeface="Calibri" charset="0"/>
                  <a:ea typeface="Calibri" charset="0"/>
                  <a:cs typeface="Calibri" charset="0"/>
                  <a:sym typeface="Calibri" charset="0"/>
                </a:rPr>
                <a:t>(if they behave!!!)</a:t>
              </a:r>
              <a:endParaRPr lang="en-US" dirty="0">
                <a:latin typeface="Calibri" charset="0"/>
                <a:ea typeface="Calibri" charset="0"/>
                <a:cs typeface="Calibri" charset="0"/>
                <a:sym typeface="Calibri" charset="0"/>
              </a:endParaRPr>
            </a:p>
          </p:txBody>
        </p:sp>
      </p:grpSp>
      <p:grpSp>
        <p:nvGrpSpPr>
          <p:cNvPr id="14" name="Group 9"/>
          <p:cNvGrpSpPr>
            <a:grpSpLocks/>
          </p:cNvGrpSpPr>
          <p:nvPr/>
        </p:nvGrpSpPr>
        <p:grpSpPr bwMode="auto">
          <a:xfrm>
            <a:off x="2722705" y="3084080"/>
            <a:ext cx="5537200" cy="1790700"/>
            <a:chOff x="0" y="0"/>
            <a:chExt cx="3488" cy="1127"/>
          </a:xfrm>
        </p:grpSpPr>
        <p:sp>
          <p:nvSpPr>
            <p:cNvPr id="15" name="Line 10"/>
            <p:cNvSpPr>
              <a:spLocks noChangeShapeType="1"/>
            </p:cNvSpPr>
            <p:nvPr/>
          </p:nvSpPr>
          <p:spPr bwMode="auto">
            <a:xfrm flipH="1">
              <a:off x="0" y="296"/>
              <a:ext cx="1535" cy="271"/>
            </a:xfrm>
            <a:prstGeom prst="line">
              <a:avLst/>
            </a:prstGeom>
            <a:noFill/>
            <a:ln w="25400">
              <a:solidFill>
                <a:srgbClr val="FCD164"/>
              </a:solidFill>
              <a:round/>
              <a:headEnd/>
              <a:tailEnd type="triangle" w="med" len="med"/>
            </a:ln>
          </p:spPr>
          <p:txBody>
            <a:bodyPr lIns="0" tIns="0" rIns="0" bIns="0">
              <a:prstTxWarp prst="textNoShape">
                <a:avLst/>
              </a:prstTxWarp>
            </a:bodyPr>
            <a:lstStyle/>
            <a:p>
              <a:endParaRPr lang="en-US"/>
            </a:p>
          </p:txBody>
        </p:sp>
        <p:sp>
          <p:nvSpPr>
            <p:cNvPr id="16" name="Line 11"/>
            <p:cNvSpPr>
              <a:spLocks noChangeShapeType="1"/>
            </p:cNvSpPr>
            <p:nvPr/>
          </p:nvSpPr>
          <p:spPr bwMode="auto">
            <a:xfrm flipH="1">
              <a:off x="7" y="296"/>
              <a:ext cx="1536" cy="831"/>
            </a:xfrm>
            <a:prstGeom prst="line">
              <a:avLst/>
            </a:prstGeom>
            <a:noFill/>
            <a:ln w="25400">
              <a:solidFill>
                <a:srgbClr val="FCD164"/>
              </a:solidFill>
              <a:round/>
              <a:headEnd/>
              <a:tailEnd type="triangle" w="med" len="med"/>
            </a:ln>
          </p:spPr>
          <p:txBody>
            <a:bodyPr lIns="0" tIns="0" rIns="0" bIns="0">
              <a:prstTxWarp prst="textNoShape">
                <a:avLst/>
              </a:prstTxWarp>
            </a:bodyPr>
            <a:lstStyle/>
            <a:p>
              <a:endParaRPr lang="en-US"/>
            </a:p>
          </p:txBody>
        </p:sp>
        <p:sp>
          <p:nvSpPr>
            <p:cNvPr id="17" name="AutoShape 12"/>
            <p:cNvSpPr>
              <a:spLocks/>
            </p:cNvSpPr>
            <p:nvPr/>
          </p:nvSpPr>
          <p:spPr bwMode="auto">
            <a:xfrm>
              <a:off x="1560" y="0"/>
              <a:ext cx="1928" cy="576"/>
            </a:xfrm>
            <a:prstGeom prst="roundRect">
              <a:avLst>
                <a:gd name="adj" fmla="val 20833"/>
              </a:avLst>
            </a:prstGeom>
            <a:solidFill>
              <a:srgbClr val="FCD164"/>
            </a:solidFill>
            <a:ln w="12700">
              <a:noFill/>
              <a:round/>
              <a:headEnd/>
              <a:tailEnd/>
            </a:ln>
          </p:spPr>
          <p:txBody>
            <a:bodyPr lIns="0" tIns="0" rIns="40639" bIns="0" anchor="ctr">
              <a:prstTxWarp prst="textNoShape">
                <a:avLst/>
              </a:prstTxWarp>
            </a:bodyPr>
            <a:lstStyle/>
            <a:p>
              <a:pPr>
                <a:buFont typeface="Times New Roman" charset="0"/>
                <a:buNone/>
              </a:pPr>
              <a:r>
                <a:rPr lang="en-US">
                  <a:latin typeface="Calibri" charset="0"/>
                  <a:ea typeface="Calibri" charset="0"/>
                  <a:cs typeface="Calibri" charset="0"/>
                  <a:sym typeface="Calibri" charset="0"/>
                </a:rPr>
                <a:t>Some web-based apps caught by URL filtering or proxy</a:t>
              </a:r>
            </a:p>
          </p:txBody>
        </p:sp>
      </p:grpSp>
      <p:grpSp>
        <p:nvGrpSpPr>
          <p:cNvPr id="18" name="Group 13"/>
          <p:cNvGrpSpPr>
            <a:grpSpLocks/>
          </p:cNvGrpSpPr>
          <p:nvPr/>
        </p:nvGrpSpPr>
        <p:grpSpPr bwMode="auto">
          <a:xfrm>
            <a:off x="2735405" y="3287280"/>
            <a:ext cx="5524500" cy="1968500"/>
            <a:chOff x="0" y="0"/>
            <a:chExt cx="3480" cy="1239"/>
          </a:xfrm>
        </p:grpSpPr>
        <p:sp>
          <p:nvSpPr>
            <p:cNvPr id="19" name="Line 14"/>
            <p:cNvSpPr>
              <a:spLocks noChangeShapeType="1"/>
            </p:cNvSpPr>
            <p:nvPr/>
          </p:nvSpPr>
          <p:spPr bwMode="auto">
            <a:xfrm rot="10800000">
              <a:off x="0" y="0"/>
              <a:ext cx="1528" cy="959"/>
            </a:xfrm>
            <a:prstGeom prst="line">
              <a:avLst/>
            </a:prstGeom>
            <a:noFill/>
            <a:ln w="25400">
              <a:solidFill>
                <a:srgbClr val="CEE066"/>
              </a:solidFill>
              <a:round/>
              <a:headEnd/>
              <a:tailEnd type="triangle" w="med" len="med"/>
            </a:ln>
          </p:spPr>
          <p:txBody>
            <a:bodyPr lIns="0" tIns="0" rIns="0" bIns="0">
              <a:prstTxWarp prst="textNoShape">
                <a:avLst/>
              </a:prstTxWarp>
            </a:bodyPr>
            <a:lstStyle/>
            <a:p>
              <a:endParaRPr lang="en-US"/>
            </a:p>
          </p:txBody>
        </p:sp>
        <p:sp>
          <p:nvSpPr>
            <p:cNvPr id="20" name="AutoShape 15"/>
            <p:cNvSpPr>
              <a:spLocks/>
            </p:cNvSpPr>
            <p:nvPr/>
          </p:nvSpPr>
          <p:spPr bwMode="auto">
            <a:xfrm>
              <a:off x="1552" y="663"/>
              <a:ext cx="1928" cy="576"/>
            </a:xfrm>
            <a:prstGeom prst="roundRect">
              <a:avLst>
                <a:gd name="adj" fmla="val 20833"/>
              </a:avLst>
            </a:prstGeom>
            <a:solidFill>
              <a:srgbClr val="CEE066"/>
            </a:solidFill>
            <a:ln w="12700">
              <a:noFill/>
              <a:round/>
              <a:headEnd/>
              <a:tailEnd/>
            </a:ln>
          </p:spPr>
          <p:txBody>
            <a:bodyPr lIns="0" tIns="0" rIns="40639" bIns="0" anchor="ctr">
              <a:prstTxWarp prst="textNoShape">
                <a:avLst/>
              </a:prstTxWarp>
            </a:bodyPr>
            <a:lstStyle/>
            <a:p>
              <a:pPr>
                <a:buFont typeface="Times New Roman" charset="0"/>
                <a:buNone/>
              </a:pPr>
              <a:r>
                <a:rPr lang="en-US" dirty="0">
                  <a:latin typeface="Calibri" charset="0"/>
                  <a:ea typeface="Calibri" charset="0"/>
                  <a:cs typeface="Calibri" charset="0"/>
                  <a:sym typeface="Calibri" charset="0"/>
                </a:rPr>
                <a:t>Some evasive apps caught by</a:t>
              </a:r>
              <a:r>
                <a:rPr lang="en-US" dirty="0" smtClean="0">
                  <a:latin typeface="Calibri" charset="0"/>
                  <a:ea typeface="Calibri" charset="0"/>
                  <a:cs typeface="Calibri" charset="0"/>
                  <a:sym typeface="Calibri" charset="0"/>
                </a:rPr>
                <a:t>  an IPS</a:t>
              </a:r>
              <a:endParaRPr lang="en-US" dirty="0">
                <a:latin typeface="Calibri" charset="0"/>
                <a:ea typeface="Calibri" charset="0"/>
                <a:cs typeface="Calibri" charset="0"/>
                <a:sym typeface="Calibri" charset="0"/>
              </a:endParaRPr>
            </a:p>
          </p:txBody>
        </p:sp>
      </p:grpSp>
      <p:sp>
        <p:nvSpPr>
          <p:cNvPr id="2" name="Slide Number Placeholder 1"/>
          <p:cNvSpPr>
            <a:spLocks noGrp="1"/>
          </p:cNvSpPr>
          <p:nvPr>
            <p:ph type="sldNum" sz="quarter" idx="11"/>
          </p:nvPr>
        </p:nvSpPr>
        <p:spPr/>
        <p:txBody>
          <a:bodyPr/>
          <a:lstStyle/>
          <a:p>
            <a:pPr>
              <a:defRPr/>
            </a:pPr>
            <a:r>
              <a:rPr lang="en-US" smtClean="0"/>
              <a:t>Page </a:t>
            </a:r>
            <a:fld id="{D908BC4E-7A90-42C8-8AA1-288F873955C4}" type="slidenum">
              <a:rPr lang="en-US" smtClean="0"/>
              <a:pPr>
                <a:defRPr/>
              </a:pPr>
              <a:t>15</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3" name="Footer Placeholder 2"/>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27315045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txBox="1">
            <a:spLocks/>
          </p:cNvSpPr>
          <p:nvPr/>
        </p:nvSpPr>
        <p:spPr bwMode="auto">
          <a:xfrm>
            <a:off x="228600" y="0"/>
            <a:ext cx="8374063" cy="762000"/>
          </a:xfrm>
          <a:prstGeom prst="rect">
            <a:avLst/>
          </a:prstGeom>
          <a:noFill/>
          <a:ln w="9525">
            <a:noFill/>
            <a:miter lim="800000"/>
            <a:headEnd/>
            <a:tailEnd/>
          </a:ln>
        </p:spPr>
        <p:txBody>
          <a:bodyPr lIns="91429" tIns="45714" rIns="91429" bIns="45714" anchor="b"/>
          <a:lstStyle/>
          <a:p>
            <a:pPr algn="l" defTabSz="914400">
              <a:lnSpc>
                <a:spcPct val="90000"/>
              </a:lnSpc>
              <a:buNone/>
            </a:pPr>
            <a:r>
              <a:rPr lang="en-US" sz="3000" b="1" dirty="0" smtClean="0">
                <a:solidFill>
                  <a:srgbClr val="FFFFFF"/>
                </a:solidFill>
                <a:ea typeface="ＭＳ Ｐゴシック"/>
                <a:cs typeface="ＭＳ Ｐゴシック"/>
              </a:rPr>
              <a:t>Why It Has To Be The Firewall</a:t>
            </a:r>
            <a:endParaRPr lang="en-US" sz="3000" b="1" dirty="0">
              <a:solidFill>
                <a:srgbClr val="FFFFFF"/>
              </a:solidFill>
              <a:ea typeface="ＭＳ Ｐゴシック"/>
              <a:cs typeface="ＭＳ Ｐゴシック"/>
            </a:endParaRPr>
          </a:p>
        </p:txBody>
      </p:sp>
      <p:grpSp>
        <p:nvGrpSpPr>
          <p:cNvPr id="2" name="Group 69"/>
          <p:cNvGrpSpPr>
            <a:grpSpLocks/>
          </p:cNvGrpSpPr>
          <p:nvPr/>
        </p:nvGrpSpPr>
        <p:grpSpPr bwMode="auto">
          <a:xfrm>
            <a:off x="295275" y="1231899"/>
            <a:ext cx="8662988" cy="1571625"/>
            <a:chOff x="186" y="1142"/>
            <a:chExt cx="5457" cy="990"/>
          </a:xfrm>
        </p:grpSpPr>
        <p:sp>
          <p:nvSpPr>
            <p:cNvPr id="37892" name="Rectangle 5"/>
            <p:cNvSpPr txBox="1">
              <a:spLocks noChangeArrowheads="1"/>
            </p:cNvSpPr>
            <p:nvPr/>
          </p:nvSpPr>
          <p:spPr bwMode="auto">
            <a:xfrm>
              <a:off x="2715" y="1142"/>
              <a:ext cx="2928" cy="906"/>
            </a:xfrm>
            <a:prstGeom prst="rect">
              <a:avLst/>
            </a:prstGeom>
            <a:noFill/>
            <a:ln w="12700">
              <a:noFill/>
              <a:miter lim="800000"/>
              <a:headEnd type="none" w="sm" len="sm"/>
              <a:tailEnd type="none" w="sm" len="sm"/>
            </a:ln>
          </p:spPr>
          <p:txBody>
            <a:bodyPr rIns="132080"/>
            <a:lstStyle/>
            <a:p>
              <a:pPr marL="496888" indent="-457200" algn="l" defTabSz="914400">
                <a:lnSpc>
                  <a:spcPct val="75000"/>
                </a:lnSpc>
                <a:spcBef>
                  <a:spcPct val="50000"/>
                </a:spcBef>
                <a:spcAft>
                  <a:spcPct val="5000"/>
                </a:spcAft>
                <a:buClr>
                  <a:schemeClr val="accent1"/>
                </a:buClr>
                <a:buFont typeface="Arial" charset="0"/>
                <a:buAutoNum type="arabicPeriod"/>
              </a:pPr>
              <a:r>
                <a:rPr lang="en-US" sz="1800" dirty="0">
                  <a:solidFill>
                    <a:srgbClr val="004167"/>
                  </a:solidFill>
                  <a:ea typeface="ＭＳ Ｐゴシック"/>
                  <a:cs typeface="ＭＳ Ｐゴシック"/>
                </a:rPr>
                <a:t>Path of least resistance - </a:t>
              </a:r>
              <a:r>
                <a:rPr lang="en-US" sz="1800" dirty="0" smtClean="0">
                  <a:solidFill>
                    <a:srgbClr val="004167"/>
                  </a:solidFill>
                  <a:ea typeface="ＭＳ Ｐゴシック"/>
                  <a:cs typeface="ＭＳ Ｐゴシック"/>
                </a:rPr>
                <a:t>build </a:t>
              </a:r>
              <a:r>
                <a:rPr lang="en-US" sz="1800" dirty="0">
                  <a:solidFill>
                    <a:srgbClr val="004167"/>
                  </a:solidFill>
                  <a:ea typeface="ＭＳ Ｐゴシック"/>
                  <a:cs typeface="ＭＳ Ｐゴシック"/>
                </a:rPr>
                <a:t>it with legacy security boxes</a:t>
              </a:r>
            </a:p>
            <a:p>
              <a:pPr marL="496888" indent="-457200" algn="l" defTabSz="914400">
                <a:lnSpc>
                  <a:spcPct val="75000"/>
                </a:lnSpc>
                <a:spcBef>
                  <a:spcPct val="50000"/>
                </a:spcBef>
                <a:spcAft>
                  <a:spcPct val="5000"/>
                </a:spcAft>
                <a:buClr>
                  <a:schemeClr val="accent1"/>
                </a:buClr>
                <a:buFont typeface="Arial" charset="0"/>
                <a:buAutoNum type="arabicPeriod"/>
              </a:pPr>
              <a:r>
                <a:rPr lang="en-US" sz="1800" dirty="0">
                  <a:solidFill>
                    <a:srgbClr val="004167"/>
                  </a:solidFill>
                  <a:ea typeface="ＭＳ Ｐゴシック"/>
                  <a:cs typeface="ＭＳ Ｐゴシック"/>
                </a:rPr>
                <a:t>Applications = threats</a:t>
              </a:r>
            </a:p>
            <a:p>
              <a:pPr marL="496888" indent="-457200" algn="l" defTabSz="914400">
                <a:lnSpc>
                  <a:spcPct val="75000"/>
                </a:lnSpc>
                <a:spcBef>
                  <a:spcPct val="50000"/>
                </a:spcBef>
                <a:spcAft>
                  <a:spcPct val="5000"/>
                </a:spcAft>
                <a:buClr>
                  <a:schemeClr val="accent1"/>
                </a:buClr>
                <a:buFont typeface="Arial" charset="0"/>
                <a:buAutoNum type="arabicPeriod"/>
              </a:pPr>
              <a:r>
                <a:rPr lang="en-US" sz="1800" dirty="0">
                  <a:solidFill>
                    <a:srgbClr val="004167"/>
                  </a:solidFill>
                  <a:ea typeface="ＭＳ Ｐゴシック"/>
                  <a:cs typeface="ＭＳ Ｐゴシック"/>
                </a:rPr>
                <a:t>Can only see what you expressly look </a:t>
              </a:r>
              <a:r>
                <a:rPr lang="en-US" sz="1800" dirty="0" smtClean="0">
                  <a:solidFill>
                    <a:srgbClr val="004167"/>
                  </a:solidFill>
                  <a:ea typeface="ＭＳ Ｐゴシック"/>
                  <a:cs typeface="ＭＳ Ｐゴシック"/>
                </a:rPr>
                <a:t>for</a:t>
              </a:r>
            </a:p>
            <a:p>
              <a:pPr marL="39688" algn="l" defTabSz="914400">
                <a:lnSpc>
                  <a:spcPct val="75000"/>
                </a:lnSpc>
                <a:spcBef>
                  <a:spcPct val="50000"/>
                </a:spcBef>
                <a:spcAft>
                  <a:spcPct val="5000"/>
                </a:spcAft>
                <a:buClr>
                  <a:schemeClr val="accent1"/>
                </a:buClr>
              </a:pPr>
              <a:endParaRPr lang="en-US" sz="1800" dirty="0" smtClean="0">
                <a:solidFill>
                  <a:srgbClr val="004167"/>
                </a:solidFill>
                <a:ea typeface="ＭＳ Ｐゴシック"/>
                <a:cs typeface="ＭＳ Ｐゴシック"/>
              </a:endParaRPr>
            </a:p>
            <a:p>
              <a:pPr marL="496888" indent="-457200" algn="l" defTabSz="914400">
                <a:lnSpc>
                  <a:spcPct val="75000"/>
                </a:lnSpc>
                <a:spcBef>
                  <a:spcPct val="50000"/>
                </a:spcBef>
                <a:spcAft>
                  <a:spcPct val="5000"/>
                </a:spcAft>
                <a:buClr>
                  <a:schemeClr val="accent1"/>
                </a:buClr>
                <a:buFont typeface="Arial" charset="0"/>
                <a:buAutoNum type="arabicPeriod"/>
              </a:pPr>
              <a:endParaRPr lang="en-US" dirty="0">
                <a:solidFill>
                  <a:srgbClr val="004167"/>
                </a:solidFill>
                <a:ea typeface="ＭＳ Ｐゴシック"/>
                <a:cs typeface="ＭＳ Ｐゴシック"/>
              </a:endParaRPr>
            </a:p>
          </p:txBody>
        </p:sp>
        <p:grpSp>
          <p:nvGrpSpPr>
            <p:cNvPr id="3" name="Group 44"/>
            <p:cNvGrpSpPr>
              <a:grpSpLocks/>
            </p:cNvGrpSpPr>
            <p:nvPr/>
          </p:nvGrpSpPr>
          <p:grpSpPr bwMode="auto">
            <a:xfrm>
              <a:off x="1271" y="1154"/>
              <a:ext cx="1020" cy="978"/>
              <a:chOff x="3498" y="90"/>
              <a:chExt cx="1020" cy="978"/>
            </a:xfrm>
          </p:grpSpPr>
          <p:sp>
            <p:nvSpPr>
              <p:cNvPr id="37894" name="AutoShape 33"/>
              <p:cNvSpPr>
                <a:spLocks noChangeArrowheads="1"/>
              </p:cNvSpPr>
              <p:nvPr/>
            </p:nvSpPr>
            <p:spPr bwMode="auto">
              <a:xfrm>
                <a:off x="3498" y="90"/>
                <a:ext cx="1020" cy="978"/>
              </a:xfrm>
              <a:prstGeom prst="roundRect">
                <a:avLst>
                  <a:gd name="adj" fmla="val 16667"/>
                </a:avLst>
              </a:prstGeom>
              <a:solidFill>
                <a:srgbClr val="A7C439"/>
              </a:solidFill>
              <a:ln w="9525">
                <a:solidFill>
                  <a:schemeClr val="tx1"/>
                </a:solidFill>
                <a:round/>
                <a:headEnd/>
                <a:tailEnd/>
              </a:ln>
            </p:spPr>
            <p:txBody>
              <a:bodyPr wrap="none" anchor="ctr"/>
              <a:lstStyle/>
              <a:p>
                <a:pPr defTabSz="914400"/>
                <a:endParaRPr lang="en-US">
                  <a:ea typeface="ＭＳ Ｐゴシック"/>
                  <a:cs typeface="ＭＳ Ｐゴシック"/>
                </a:endParaRPr>
              </a:p>
            </p:txBody>
          </p:sp>
          <p:sp>
            <p:nvSpPr>
              <p:cNvPr id="37895" name="TextBox 28"/>
              <p:cNvSpPr txBox="1">
                <a:spLocks noChangeArrowheads="1"/>
              </p:cNvSpPr>
              <p:nvPr/>
            </p:nvSpPr>
            <p:spPr bwMode="auto">
              <a:xfrm>
                <a:off x="3834" y="476"/>
                <a:ext cx="348" cy="205"/>
              </a:xfrm>
              <a:prstGeom prst="rect">
                <a:avLst/>
              </a:prstGeom>
              <a:noFill/>
              <a:ln w="9525">
                <a:noFill/>
                <a:miter lim="800000"/>
                <a:headEnd/>
                <a:tailEnd/>
              </a:ln>
            </p:spPr>
            <p:txBody>
              <a:bodyPr wrap="none">
                <a:spAutoFit/>
              </a:bodyPr>
              <a:lstStyle/>
              <a:p>
                <a:pPr algn="ctr" defTabSz="914400" eaLnBrk="0" hangingPunct="0">
                  <a:lnSpc>
                    <a:spcPct val="85000"/>
                  </a:lnSpc>
                  <a:spcBef>
                    <a:spcPct val="50000"/>
                  </a:spcBef>
                  <a:spcAft>
                    <a:spcPct val="5000"/>
                  </a:spcAft>
                  <a:buClr>
                    <a:schemeClr val="bg1"/>
                  </a:buClr>
                  <a:buSzPct val="100000"/>
                  <a:buFont typeface="Times New Roman" pitchFamily="18" charset="0"/>
                  <a:buNone/>
                </a:pPr>
                <a:r>
                  <a:rPr lang="en-US">
                    <a:ea typeface="ＭＳ Ｐゴシック"/>
                    <a:cs typeface="ＭＳ Ｐゴシック"/>
                  </a:rPr>
                  <a:t>IPS</a:t>
                </a:r>
              </a:p>
            </p:txBody>
          </p:sp>
          <p:sp>
            <p:nvSpPr>
              <p:cNvPr id="4" name="Rounded Rectangle 21"/>
              <p:cNvSpPr/>
              <p:nvPr/>
            </p:nvSpPr>
            <p:spPr bwMode="auto">
              <a:xfrm>
                <a:off x="3586" y="795"/>
                <a:ext cx="848" cy="214"/>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spAutoFit/>
              </a:bodyPr>
              <a:lstStyle/>
              <a:p>
                <a:pPr algn="ctr" defTabSz="914400" eaLnBrk="0" hangingPunct="0">
                  <a:lnSpc>
                    <a:spcPct val="85000"/>
                  </a:lnSpc>
                  <a:spcBef>
                    <a:spcPct val="50000"/>
                  </a:spcBef>
                  <a:spcAft>
                    <a:spcPct val="5000"/>
                  </a:spcAft>
                  <a:buClr>
                    <a:schemeClr val="bg1"/>
                  </a:buClr>
                  <a:buSzPct val="100000"/>
                  <a:buFont typeface="Times New Roman" pitchFamily="-109" charset="0"/>
                  <a:buNone/>
                  <a:defRPr/>
                </a:pPr>
                <a:r>
                  <a:rPr lang="en-US" sz="1600" dirty="0">
                    <a:solidFill>
                      <a:schemeClr val="tx1"/>
                    </a:solidFill>
                  </a:rPr>
                  <a:t>Applications</a:t>
                </a:r>
              </a:p>
            </p:txBody>
          </p:sp>
        </p:grpSp>
        <p:grpSp>
          <p:nvGrpSpPr>
            <p:cNvPr id="5" name="Group 48"/>
            <p:cNvGrpSpPr>
              <a:grpSpLocks/>
            </p:cNvGrpSpPr>
            <p:nvPr/>
          </p:nvGrpSpPr>
          <p:grpSpPr bwMode="auto">
            <a:xfrm>
              <a:off x="186" y="1154"/>
              <a:ext cx="1020" cy="978"/>
              <a:chOff x="804" y="540"/>
              <a:chExt cx="1020" cy="978"/>
            </a:xfrm>
          </p:grpSpPr>
          <p:sp>
            <p:nvSpPr>
              <p:cNvPr id="37900" name="AutoShape 45"/>
              <p:cNvSpPr>
                <a:spLocks noChangeArrowheads="1"/>
              </p:cNvSpPr>
              <p:nvPr/>
            </p:nvSpPr>
            <p:spPr bwMode="auto">
              <a:xfrm>
                <a:off x="804" y="540"/>
                <a:ext cx="1020" cy="978"/>
              </a:xfrm>
              <a:prstGeom prst="roundRect">
                <a:avLst>
                  <a:gd name="adj" fmla="val 16667"/>
                </a:avLst>
              </a:prstGeom>
              <a:solidFill>
                <a:schemeClr val="accent1"/>
              </a:solidFill>
              <a:ln w="9525">
                <a:solidFill>
                  <a:schemeClr val="tx1"/>
                </a:solidFill>
                <a:round/>
                <a:headEnd/>
                <a:tailEnd/>
              </a:ln>
            </p:spPr>
            <p:txBody>
              <a:bodyPr wrap="none" anchor="ctr"/>
              <a:lstStyle/>
              <a:p>
                <a:pPr defTabSz="914400"/>
                <a:endParaRPr lang="en-US">
                  <a:ea typeface="ＭＳ Ｐゴシック"/>
                  <a:cs typeface="ＭＳ Ｐゴシック"/>
                </a:endParaRPr>
              </a:p>
            </p:txBody>
          </p:sp>
          <p:sp>
            <p:nvSpPr>
              <p:cNvPr id="37901" name="TextBox 28"/>
              <p:cNvSpPr txBox="1">
                <a:spLocks noChangeArrowheads="1"/>
              </p:cNvSpPr>
              <p:nvPr/>
            </p:nvSpPr>
            <p:spPr bwMode="auto">
              <a:xfrm>
                <a:off x="1008" y="926"/>
                <a:ext cx="612" cy="205"/>
              </a:xfrm>
              <a:prstGeom prst="rect">
                <a:avLst/>
              </a:prstGeom>
              <a:solidFill>
                <a:schemeClr val="accent1"/>
              </a:solidFill>
              <a:ln w="9525">
                <a:noFill/>
                <a:miter lim="800000"/>
                <a:headEnd/>
                <a:tailEnd/>
              </a:ln>
            </p:spPr>
            <p:txBody>
              <a:bodyPr wrap="none">
                <a:spAutoFit/>
              </a:bodyPr>
              <a:lstStyle/>
              <a:p>
                <a:pPr algn="ctr" defTabSz="914400" eaLnBrk="0" hangingPunct="0">
                  <a:lnSpc>
                    <a:spcPct val="85000"/>
                  </a:lnSpc>
                  <a:spcBef>
                    <a:spcPct val="50000"/>
                  </a:spcBef>
                  <a:spcAft>
                    <a:spcPct val="5000"/>
                  </a:spcAft>
                  <a:buClr>
                    <a:schemeClr val="bg1"/>
                  </a:buClr>
                  <a:buSzPct val="100000"/>
                  <a:buFont typeface="Times New Roman" pitchFamily="18" charset="0"/>
                  <a:buNone/>
                </a:pPr>
                <a:r>
                  <a:rPr lang="en-US">
                    <a:solidFill>
                      <a:schemeClr val="bg1"/>
                    </a:solidFill>
                    <a:ea typeface="ＭＳ Ｐゴシック"/>
                    <a:cs typeface="ＭＳ Ｐゴシック"/>
                  </a:rPr>
                  <a:t>Firewall</a:t>
                </a:r>
              </a:p>
            </p:txBody>
          </p:sp>
        </p:grpSp>
      </p:grpSp>
      <p:grpSp>
        <p:nvGrpSpPr>
          <p:cNvPr id="6" name="Group 88"/>
          <p:cNvGrpSpPr>
            <a:grpSpLocks/>
          </p:cNvGrpSpPr>
          <p:nvPr/>
        </p:nvGrpSpPr>
        <p:grpSpPr bwMode="auto">
          <a:xfrm>
            <a:off x="0" y="1036633"/>
            <a:ext cx="9142413" cy="3806825"/>
            <a:chOff x="1" y="818"/>
            <a:chExt cx="5759" cy="2398"/>
          </a:xfrm>
        </p:grpSpPr>
        <p:grpSp>
          <p:nvGrpSpPr>
            <p:cNvPr id="7" name="Group 70"/>
            <p:cNvGrpSpPr>
              <a:grpSpLocks/>
            </p:cNvGrpSpPr>
            <p:nvPr/>
          </p:nvGrpSpPr>
          <p:grpSpPr bwMode="auto">
            <a:xfrm>
              <a:off x="186" y="2238"/>
              <a:ext cx="5574" cy="978"/>
              <a:chOff x="186" y="2238"/>
              <a:chExt cx="5574" cy="978"/>
            </a:xfrm>
          </p:grpSpPr>
          <p:sp>
            <p:nvSpPr>
              <p:cNvPr id="37904" name="Rectangle 5"/>
              <p:cNvSpPr txBox="1">
                <a:spLocks noChangeArrowheads="1"/>
              </p:cNvSpPr>
              <p:nvPr/>
            </p:nvSpPr>
            <p:spPr bwMode="auto">
              <a:xfrm>
                <a:off x="2720" y="2240"/>
                <a:ext cx="3040" cy="907"/>
              </a:xfrm>
              <a:prstGeom prst="rect">
                <a:avLst/>
              </a:prstGeom>
              <a:noFill/>
              <a:ln w="12700">
                <a:noFill/>
                <a:miter lim="800000"/>
                <a:headEnd type="none" w="sm" len="sm"/>
                <a:tailEnd type="none" w="sm" len="sm"/>
              </a:ln>
            </p:spPr>
            <p:txBody>
              <a:bodyPr rIns="132080"/>
              <a:lstStyle/>
              <a:p>
                <a:pPr marL="496888" indent="-457200" algn="l" defTabSz="914400">
                  <a:lnSpc>
                    <a:spcPct val="75000"/>
                  </a:lnSpc>
                  <a:spcBef>
                    <a:spcPct val="50000"/>
                  </a:spcBef>
                  <a:spcAft>
                    <a:spcPct val="5000"/>
                  </a:spcAft>
                  <a:buClr>
                    <a:schemeClr val="accent1"/>
                  </a:buClr>
                  <a:buFont typeface="Arial" charset="0"/>
                  <a:buAutoNum type="arabicPeriod"/>
                </a:pPr>
                <a:r>
                  <a:rPr lang="en-US" sz="1800" dirty="0">
                    <a:solidFill>
                      <a:srgbClr val="004167"/>
                    </a:solidFill>
                    <a:ea typeface="ＭＳ Ｐゴシック"/>
                    <a:cs typeface="ＭＳ Ｐゴシック"/>
                  </a:rPr>
                  <a:t>Most difficult path - can’t be built with legacy security boxes</a:t>
                </a:r>
              </a:p>
              <a:p>
                <a:pPr marL="496888" indent="-457200" algn="l" defTabSz="914400">
                  <a:lnSpc>
                    <a:spcPct val="75000"/>
                  </a:lnSpc>
                  <a:spcBef>
                    <a:spcPct val="50000"/>
                  </a:spcBef>
                  <a:spcAft>
                    <a:spcPct val="5000"/>
                  </a:spcAft>
                  <a:buClr>
                    <a:schemeClr val="accent1"/>
                  </a:buClr>
                  <a:buFont typeface="Arial" charset="0"/>
                  <a:buAutoNum type="arabicPeriod"/>
                </a:pPr>
                <a:r>
                  <a:rPr lang="en-US" sz="1800" dirty="0">
                    <a:solidFill>
                      <a:srgbClr val="004167"/>
                    </a:solidFill>
                    <a:ea typeface="ＭＳ Ｐゴシック"/>
                    <a:cs typeface="ＭＳ Ｐゴシック"/>
                  </a:rPr>
                  <a:t>Applications = applications, threats = threats</a:t>
                </a:r>
              </a:p>
              <a:p>
                <a:pPr marL="496888" indent="-457200" algn="l" defTabSz="914400">
                  <a:lnSpc>
                    <a:spcPct val="75000"/>
                  </a:lnSpc>
                  <a:spcBef>
                    <a:spcPct val="50000"/>
                  </a:spcBef>
                  <a:spcAft>
                    <a:spcPct val="5000"/>
                  </a:spcAft>
                  <a:buClr>
                    <a:schemeClr val="accent1"/>
                  </a:buClr>
                  <a:buFont typeface="Arial" charset="0"/>
                  <a:buAutoNum type="arabicPeriod"/>
                </a:pPr>
                <a:r>
                  <a:rPr lang="en-US" sz="1800" dirty="0">
                    <a:solidFill>
                      <a:srgbClr val="004167"/>
                    </a:solidFill>
                    <a:ea typeface="ＭＳ Ｐゴシック"/>
                    <a:cs typeface="ＭＳ Ｐゴシック"/>
                  </a:rPr>
                  <a:t>Can see </a:t>
                </a:r>
                <a:r>
                  <a:rPr lang="en-US" sz="1800" dirty="0" smtClean="0">
                    <a:solidFill>
                      <a:srgbClr val="004167"/>
                    </a:solidFill>
                    <a:ea typeface="ＭＳ Ｐゴシック"/>
                    <a:cs typeface="ＭＳ Ｐゴシック"/>
                  </a:rPr>
                  <a:t>everything</a:t>
                </a:r>
              </a:p>
              <a:p>
                <a:pPr marL="496888" indent="-457200" defTabSz="914400">
                  <a:lnSpc>
                    <a:spcPct val="75000"/>
                  </a:lnSpc>
                  <a:spcBef>
                    <a:spcPct val="50000"/>
                  </a:spcBef>
                  <a:spcAft>
                    <a:spcPct val="5000"/>
                  </a:spcAft>
                  <a:buClr>
                    <a:schemeClr val="accent1"/>
                  </a:buClr>
                  <a:buFont typeface="Arial" charset="0"/>
                  <a:buAutoNum type="arabicPeriod"/>
                </a:pPr>
                <a:endParaRPr lang="en-US" sz="1400" dirty="0">
                  <a:solidFill>
                    <a:srgbClr val="004167"/>
                  </a:solidFill>
                  <a:ea typeface="ＭＳ Ｐゴシック"/>
                  <a:cs typeface="ＭＳ Ｐゴシック"/>
                </a:endParaRPr>
              </a:p>
            </p:txBody>
          </p:sp>
          <p:grpSp>
            <p:nvGrpSpPr>
              <p:cNvPr id="9" name="Group 31"/>
              <p:cNvGrpSpPr>
                <a:grpSpLocks/>
              </p:cNvGrpSpPr>
              <p:nvPr/>
            </p:nvGrpSpPr>
            <p:grpSpPr bwMode="auto">
              <a:xfrm>
                <a:off x="1271" y="2238"/>
                <a:ext cx="1020" cy="978"/>
                <a:chOff x="3996" y="-24"/>
                <a:chExt cx="1020" cy="978"/>
              </a:xfrm>
            </p:grpSpPr>
            <p:sp>
              <p:nvSpPr>
                <p:cNvPr id="37906" name="AutoShape 30"/>
                <p:cNvSpPr>
                  <a:spLocks noChangeArrowheads="1"/>
                </p:cNvSpPr>
                <p:nvPr/>
              </p:nvSpPr>
              <p:spPr bwMode="auto">
                <a:xfrm>
                  <a:off x="3996" y="-24"/>
                  <a:ext cx="1020" cy="978"/>
                </a:xfrm>
                <a:prstGeom prst="roundRect">
                  <a:avLst>
                    <a:gd name="adj" fmla="val 16667"/>
                  </a:avLst>
                </a:prstGeom>
                <a:solidFill>
                  <a:srgbClr val="A7C439"/>
                </a:solidFill>
                <a:ln w="9525">
                  <a:solidFill>
                    <a:schemeClr val="tx1"/>
                  </a:solidFill>
                  <a:round/>
                  <a:headEnd/>
                  <a:tailEnd/>
                </a:ln>
              </p:spPr>
              <p:txBody>
                <a:bodyPr wrap="none" anchor="ctr"/>
                <a:lstStyle/>
                <a:p>
                  <a:pPr defTabSz="914400"/>
                  <a:endParaRPr lang="en-US">
                    <a:ea typeface="ＭＳ Ｐゴシック"/>
                    <a:cs typeface="ＭＳ Ｐゴシック"/>
                  </a:endParaRPr>
                </a:p>
              </p:txBody>
            </p:sp>
            <p:sp>
              <p:nvSpPr>
                <p:cNvPr id="37907" name="TextBox 28"/>
                <p:cNvSpPr txBox="1">
                  <a:spLocks noChangeArrowheads="1"/>
                </p:cNvSpPr>
                <p:nvPr/>
              </p:nvSpPr>
              <p:spPr bwMode="auto">
                <a:xfrm>
                  <a:off x="4332" y="362"/>
                  <a:ext cx="348" cy="205"/>
                </a:xfrm>
                <a:prstGeom prst="rect">
                  <a:avLst/>
                </a:prstGeom>
                <a:noFill/>
                <a:ln w="9525">
                  <a:noFill/>
                  <a:miter lim="800000"/>
                  <a:headEnd/>
                  <a:tailEnd/>
                </a:ln>
              </p:spPr>
              <p:txBody>
                <a:bodyPr wrap="none">
                  <a:spAutoFit/>
                </a:bodyPr>
                <a:lstStyle/>
                <a:p>
                  <a:pPr algn="ctr" defTabSz="914400" eaLnBrk="0" hangingPunct="0">
                    <a:lnSpc>
                      <a:spcPct val="85000"/>
                    </a:lnSpc>
                    <a:spcBef>
                      <a:spcPct val="50000"/>
                    </a:spcBef>
                    <a:spcAft>
                      <a:spcPct val="5000"/>
                    </a:spcAft>
                    <a:buClr>
                      <a:schemeClr val="bg1"/>
                    </a:buClr>
                    <a:buSzPct val="100000"/>
                    <a:buFont typeface="Times New Roman" pitchFamily="18" charset="0"/>
                    <a:buNone/>
                  </a:pPr>
                  <a:r>
                    <a:rPr lang="en-US">
                      <a:ea typeface="ＭＳ Ｐゴシック"/>
                      <a:cs typeface="ＭＳ Ｐゴシック"/>
                    </a:rPr>
                    <a:t>IPS</a:t>
                  </a:r>
                </a:p>
              </p:txBody>
            </p:sp>
          </p:grpSp>
          <p:grpSp>
            <p:nvGrpSpPr>
              <p:cNvPr id="10" name="Group 47"/>
              <p:cNvGrpSpPr>
                <a:grpSpLocks/>
              </p:cNvGrpSpPr>
              <p:nvPr/>
            </p:nvGrpSpPr>
            <p:grpSpPr bwMode="auto">
              <a:xfrm>
                <a:off x="186" y="2238"/>
                <a:ext cx="1020" cy="978"/>
                <a:chOff x="654" y="2730"/>
                <a:chExt cx="1020" cy="978"/>
              </a:xfrm>
            </p:grpSpPr>
            <p:sp>
              <p:nvSpPr>
                <p:cNvPr id="37909" name="AutoShape 39"/>
                <p:cNvSpPr>
                  <a:spLocks noChangeArrowheads="1"/>
                </p:cNvSpPr>
                <p:nvPr/>
              </p:nvSpPr>
              <p:spPr bwMode="auto">
                <a:xfrm>
                  <a:off x="654" y="2730"/>
                  <a:ext cx="1020" cy="978"/>
                </a:xfrm>
                <a:prstGeom prst="roundRect">
                  <a:avLst>
                    <a:gd name="adj" fmla="val 16667"/>
                  </a:avLst>
                </a:prstGeom>
                <a:solidFill>
                  <a:schemeClr val="accent1"/>
                </a:solidFill>
                <a:ln w="9525">
                  <a:solidFill>
                    <a:schemeClr val="tx1"/>
                  </a:solidFill>
                  <a:round/>
                  <a:headEnd/>
                  <a:tailEnd/>
                </a:ln>
              </p:spPr>
              <p:txBody>
                <a:bodyPr wrap="none" anchor="ctr"/>
                <a:lstStyle/>
                <a:p>
                  <a:pPr defTabSz="914400"/>
                  <a:endParaRPr lang="en-US">
                    <a:ea typeface="ＭＳ Ｐゴシック"/>
                    <a:cs typeface="ＭＳ Ｐゴシック"/>
                  </a:endParaRPr>
                </a:p>
              </p:txBody>
            </p:sp>
            <p:sp>
              <p:nvSpPr>
                <p:cNvPr id="37910" name="TextBox 28"/>
                <p:cNvSpPr txBox="1">
                  <a:spLocks noChangeArrowheads="1"/>
                </p:cNvSpPr>
                <p:nvPr/>
              </p:nvSpPr>
              <p:spPr bwMode="auto">
                <a:xfrm>
                  <a:off x="858" y="3116"/>
                  <a:ext cx="612" cy="205"/>
                </a:xfrm>
                <a:prstGeom prst="rect">
                  <a:avLst/>
                </a:prstGeom>
                <a:solidFill>
                  <a:schemeClr val="accent1"/>
                </a:solidFill>
                <a:ln w="9525">
                  <a:noFill/>
                  <a:miter lim="800000"/>
                  <a:headEnd/>
                  <a:tailEnd/>
                </a:ln>
              </p:spPr>
              <p:txBody>
                <a:bodyPr wrap="none">
                  <a:spAutoFit/>
                </a:bodyPr>
                <a:lstStyle/>
                <a:p>
                  <a:pPr algn="ctr" defTabSz="914400" eaLnBrk="0" hangingPunct="0">
                    <a:lnSpc>
                      <a:spcPct val="85000"/>
                    </a:lnSpc>
                    <a:spcBef>
                      <a:spcPct val="50000"/>
                    </a:spcBef>
                    <a:spcAft>
                      <a:spcPct val="5000"/>
                    </a:spcAft>
                    <a:buClr>
                      <a:schemeClr val="bg1"/>
                    </a:buClr>
                    <a:buSzPct val="100000"/>
                    <a:buFont typeface="Times New Roman" pitchFamily="18" charset="0"/>
                    <a:buNone/>
                  </a:pPr>
                  <a:r>
                    <a:rPr lang="en-US">
                      <a:solidFill>
                        <a:schemeClr val="bg1"/>
                      </a:solidFill>
                      <a:ea typeface="ＭＳ Ｐゴシック"/>
                      <a:cs typeface="ＭＳ Ｐゴシック"/>
                    </a:rPr>
                    <a:t>Firewall</a:t>
                  </a:r>
                </a:p>
              </p:txBody>
            </p:sp>
            <p:sp>
              <p:nvSpPr>
                <p:cNvPr id="8" name="Rounded Rectangle 21"/>
                <p:cNvSpPr/>
                <p:nvPr/>
              </p:nvSpPr>
              <p:spPr bwMode="auto">
                <a:xfrm>
                  <a:off x="742" y="3435"/>
                  <a:ext cx="848" cy="214"/>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spAutoFit/>
                </a:bodyPr>
                <a:lstStyle/>
                <a:p>
                  <a:pPr algn="ctr" defTabSz="914400" eaLnBrk="0" hangingPunct="0">
                    <a:lnSpc>
                      <a:spcPct val="85000"/>
                    </a:lnSpc>
                    <a:spcBef>
                      <a:spcPct val="50000"/>
                    </a:spcBef>
                    <a:spcAft>
                      <a:spcPct val="5000"/>
                    </a:spcAft>
                    <a:buClr>
                      <a:schemeClr val="bg1"/>
                    </a:buClr>
                    <a:buSzPct val="100000"/>
                    <a:buFont typeface="Times New Roman" pitchFamily="-109" charset="0"/>
                    <a:buNone/>
                    <a:defRPr/>
                  </a:pPr>
                  <a:r>
                    <a:rPr lang="en-US" sz="1600" dirty="0">
                      <a:solidFill>
                        <a:schemeClr val="tx1"/>
                      </a:solidFill>
                    </a:rPr>
                    <a:t>Applications</a:t>
                  </a:r>
                </a:p>
              </p:txBody>
            </p:sp>
          </p:grpSp>
        </p:grpSp>
        <p:sp>
          <p:nvSpPr>
            <p:cNvPr id="37914" name="Rectangle 87"/>
            <p:cNvSpPr>
              <a:spLocks noChangeArrowheads="1"/>
            </p:cNvSpPr>
            <p:nvPr/>
          </p:nvSpPr>
          <p:spPr bwMode="auto">
            <a:xfrm>
              <a:off x="1" y="818"/>
              <a:ext cx="5759" cy="1205"/>
            </a:xfrm>
            <a:prstGeom prst="rect">
              <a:avLst/>
            </a:prstGeom>
            <a:solidFill>
              <a:srgbClr val="FFFFFF">
                <a:alpha val="65097"/>
              </a:srgbClr>
            </a:solidFill>
            <a:ln w="9525">
              <a:noFill/>
              <a:miter lim="800000"/>
              <a:headEnd/>
              <a:tailEnd/>
            </a:ln>
          </p:spPr>
          <p:txBody>
            <a:bodyPr wrap="none" anchor="ctr"/>
            <a:lstStyle/>
            <a:p>
              <a:pPr defTabSz="914400"/>
              <a:endParaRPr lang="en-US">
                <a:ea typeface="ＭＳ Ｐゴシック"/>
                <a:cs typeface="ＭＳ Ｐゴシック"/>
              </a:endParaRPr>
            </a:p>
          </p:txBody>
        </p:sp>
      </p:grpSp>
      <p:sp>
        <p:nvSpPr>
          <p:cNvPr id="37915" name="Rectangle 27"/>
          <p:cNvSpPr>
            <a:spLocks noChangeArrowheads="1"/>
          </p:cNvSpPr>
          <p:nvPr/>
        </p:nvSpPr>
        <p:spPr bwMode="auto">
          <a:xfrm>
            <a:off x="1526643" y="5422364"/>
            <a:ext cx="6038850" cy="792525"/>
          </a:xfrm>
          <a:prstGeom prst="rect">
            <a:avLst/>
          </a:prstGeom>
          <a:noFill/>
          <a:ln w="9525">
            <a:noFill/>
            <a:miter lim="800000"/>
            <a:headEnd/>
            <a:tailEnd/>
          </a:ln>
          <a:effectLst/>
        </p:spPr>
        <p:txBody>
          <a:bodyPr>
            <a:spAutoFit/>
          </a:bodyPr>
          <a:lstStyle/>
          <a:p>
            <a:pPr lvl="1" algn="ctr"/>
            <a:r>
              <a:rPr lang="en-US" sz="2000" dirty="0">
                <a:solidFill>
                  <a:srgbClr val="000000"/>
                </a:solidFill>
                <a:ea typeface="ＭＳ Ｐゴシック"/>
                <a:cs typeface="ＭＳ Ｐゴシック"/>
              </a:rPr>
              <a:t>Traffic decision</a:t>
            </a:r>
            <a:r>
              <a:rPr lang="en-US" sz="2000" dirty="0" smtClean="0">
                <a:solidFill>
                  <a:srgbClr val="000000"/>
                </a:solidFill>
                <a:ea typeface="ＭＳ Ｐゴシック"/>
                <a:cs typeface="ＭＳ Ｐゴシック"/>
              </a:rPr>
              <a:t> is made </a:t>
            </a:r>
            <a:r>
              <a:rPr lang="en-US" sz="2000" dirty="0">
                <a:solidFill>
                  <a:srgbClr val="000000"/>
                </a:solidFill>
                <a:ea typeface="ＭＳ Ｐゴシック"/>
                <a:cs typeface="ＭＳ Ｐゴシック"/>
              </a:rPr>
              <a:t>at the firewall</a:t>
            </a:r>
          </a:p>
          <a:p>
            <a:pPr lvl="1" algn="ctr"/>
            <a:r>
              <a:rPr lang="en-US" sz="2000" dirty="0">
                <a:solidFill>
                  <a:srgbClr val="000000"/>
                </a:solidFill>
                <a:ea typeface="ＭＳ Ｐゴシック"/>
                <a:cs typeface="ＭＳ Ｐゴシック"/>
              </a:rPr>
              <a:t>No application knowledge = bad decision</a:t>
            </a:r>
          </a:p>
        </p:txBody>
      </p:sp>
    </p:spTree>
    <p:extLst>
      <p:ext uri="{BB962C8B-B14F-4D97-AF65-F5344CB8AC3E}">
        <p14:creationId xmlns:p14="http://schemas.microsoft.com/office/powerpoint/2010/main" val="3929792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6" y="-6"/>
            <a:ext cx="9144000" cy="6858000"/>
          </a:xfrm>
          <a:prstGeom prst="rect">
            <a:avLst/>
          </a:prstGeom>
          <a:solidFill>
            <a:schemeClr val="tx1"/>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12" name="Rectangle 11"/>
          <p:cNvSpPr/>
          <p:nvPr/>
        </p:nvSpPr>
        <p:spPr bwMode="auto">
          <a:xfrm>
            <a:off x="0" y="0"/>
            <a:ext cx="9144000" cy="6858000"/>
          </a:xfrm>
          <a:prstGeom prst="rect">
            <a:avLst/>
          </a:prstGeom>
          <a:solidFill>
            <a:srgbClr val="FFFFFF"/>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3" name="Rectangle 2"/>
          <p:cNvSpPr txBox="1">
            <a:spLocks noChangeArrowheads="1"/>
          </p:cNvSpPr>
          <p:nvPr/>
        </p:nvSpPr>
        <p:spPr bwMode="auto">
          <a:xfrm>
            <a:off x="214313" y="152400"/>
            <a:ext cx="8828087" cy="736600"/>
          </a:xfrm>
          <a:prstGeom prst="rect">
            <a:avLst/>
          </a:prstGeom>
          <a:noFill/>
          <a:ln w="9525">
            <a:noFill/>
            <a:round/>
            <a:headEnd/>
            <a:tailEnd/>
          </a:ln>
        </p:spPr>
        <p:txBody>
          <a:bodyPr lIns="91429" tIns="45714" rIns="91429" bIns="45714" anchor="b">
            <a:prstTxWarp prst="textNoShape">
              <a:avLst/>
            </a:prstTxWarp>
          </a:bodyPr>
          <a:lstStyle/>
          <a:p>
            <a:pPr marL="38100" indent="-38100" algn="ctr" eaLnBrk="0" hangingPunct="0">
              <a:lnSpc>
                <a:spcPct val="97000"/>
              </a:lnSpc>
              <a:buClr>
                <a:srgbClr val="FFFFFF"/>
              </a:buClr>
              <a:buSzPct val="100000"/>
              <a:buFont typeface="DINOT-Bold" pitchFamily="50" charset="0"/>
              <a:buNone/>
              <a:defRPr/>
            </a:pPr>
            <a:r>
              <a:rPr lang="en-US" sz="2800" kern="0" dirty="0">
                <a:solidFill>
                  <a:srgbClr val="FFFFFF"/>
                </a:solidFill>
                <a:latin typeface="+mj-lt"/>
                <a:ea typeface="+mj-ea"/>
                <a:cs typeface="+mj-cs"/>
              </a:rPr>
              <a:t>What You See…with non-firewalls</a:t>
            </a:r>
          </a:p>
        </p:txBody>
      </p:sp>
      <p:sp>
        <p:nvSpPr>
          <p:cNvPr id="4" name="Oval 3"/>
          <p:cNvSpPr>
            <a:spLocks noChangeAspect="1"/>
          </p:cNvSpPr>
          <p:nvPr/>
        </p:nvSpPr>
        <p:spPr bwMode="auto">
          <a:xfrm>
            <a:off x="2743200" y="2217738"/>
            <a:ext cx="1143000" cy="1139825"/>
          </a:xfrm>
          <a:prstGeom prst="ellipse">
            <a:avLst/>
          </a:prstGeom>
          <a:solidFill>
            <a:schemeClr val="bg1"/>
          </a:solidFill>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5" name="Oval 4"/>
          <p:cNvSpPr>
            <a:spLocks noChangeAspect="1"/>
          </p:cNvSpPr>
          <p:nvPr/>
        </p:nvSpPr>
        <p:spPr bwMode="auto">
          <a:xfrm>
            <a:off x="4656138" y="3116263"/>
            <a:ext cx="1144587" cy="1139825"/>
          </a:xfrm>
          <a:prstGeom prst="ellipse">
            <a:avLst/>
          </a:prstGeom>
          <a:solidFill>
            <a:schemeClr val="bg1"/>
          </a:solidFill>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6" name="Oval 5"/>
          <p:cNvSpPr>
            <a:spLocks noChangeAspect="1"/>
          </p:cNvSpPr>
          <p:nvPr/>
        </p:nvSpPr>
        <p:spPr bwMode="auto">
          <a:xfrm>
            <a:off x="6299200" y="2471738"/>
            <a:ext cx="1143000" cy="1139825"/>
          </a:xfrm>
          <a:prstGeom prst="ellipse">
            <a:avLst/>
          </a:prstGeom>
          <a:solidFill>
            <a:schemeClr val="bg1"/>
          </a:solidFill>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7" name="Oval 6"/>
          <p:cNvSpPr>
            <a:spLocks noChangeAspect="1"/>
          </p:cNvSpPr>
          <p:nvPr/>
        </p:nvSpPr>
        <p:spPr bwMode="auto">
          <a:xfrm>
            <a:off x="3386138" y="4894263"/>
            <a:ext cx="1144587" cy="1139825"/>
          </a:xfrm>
          <a:prstGeom prst="ellipse">
            <a:avLst/>
          </a:prstGeom>
          <a:solidFill>
            <a:schemeClr val="bg1"/>
          </a:solidFill>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pic>
        <p:nvPicPr>
          <p:cNvPr id="8200" name="Picture 16" descr="bittorrent_log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749550" y="2616200"/>
            <a:ext cx="1155700" cy="404813"/>
          </a:xfrm>
          <a:prstGeom prst="rect">
            <a:avLst/>
          </a:prstGeom>
          <a:noFill/>
          <a:ln w="9525">
            <a:noFill/>
            <a:miter lim="800000"/>
            <a:headEnd/>
            <a:tailEnd/>
          </a:ln>
        </p:spPr>
      </p:pic>
      <p:pic>
        <p:nvPicPr>
          <p:cNvPr id="8201" name="Picture 15" descr="meebo_logo1"/>
          <p:cNvPicPr>
            <a:picLocks noChangeAspect="1" noChangeArrowheads="1"/>
          </p:cNvPicPr>
          <p:nvPr/>
        </p:nvPicPr>
        <p:blipFill>
          <a:blip r:embed="rId3"/>
          <a:srcRect/>
          <a:stretch>
            <a:fillRect/>
          </a:stretch>
        </p:blipFill>
        <p:spPr bwMode="auto">
          <a:xfrm>
            <a:off x="6477000" y="2886075"/>
            <a:ext cx="855663" cy="282575"/>
          </a:xfrm>
          <a:prstGeom prst="rect">
            <a:avLst/>
          </a:prstGeom>
          <a:noFill/>
          <a:ln w="9525">
            <a:noFill/>
            <a:miter lim="800000"/>
            <a:headEnd/>
            <a:tailEnd/>
          </a:ln>
        </p:spPr>
      </p:pic>
      <p:pic>
        <p:nvPicPr>
          <p:cNvPr id="8202" name="Picture 14" descr="skyp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75213" y="3538538"/>
            <a:ext cx="676275" cy="347662"/>
          </a:xfrm>
          <a:prstGeom prst="rect">
            <a:avLst/>
          </a:prstGeom>
          <a:noFill/>
          <a:ln w="9525">
            <a:noFill/>
            <a:miter lim="800000"/>
            <a:headEnd/>
            <a:tailEnd/>
          </a:ln>
        </p:spPr>
      </p:pic>
      <p:pic>
        <p:nvPicPr>
          <p:cNvPr id="8203" name="Picture 18" descr="Gmail"/>
          <p:cNvPicPr>
            <a:picLocks noChangeAspect="1" noChangeArrowheads="1"/>
          </p:cNvPicPr>
          <p:nvPr/>
        </p:nvPicPr>
        <p:blipFill>
          <a:blip r:embed="rId5"/>
          <a:srcRect/>
          <a:stretch>
            <a:fillRect/>
          </a:stretch>
        </p:blipFill>
        <p:spPr bwMode="auto">
          <a:xfrm>
            <a:off x="3567113" y="5326063"/>
            <a:ext cx="687387" cy="284162"/>
          </a:xfrm>
          <a:prstGeom prst="rect">
            <a:avLst/>
          </a:prstGeom>
          <a:noFill/>
          <a:ln w="9525">
            <a:noFill/>
            <a:miter lim="800000"/>
            <a:headEnd/>
            <a:tailEnd/>
          </a:ln>
        </p:spPr>
      </p:pic>
      <p:pic>
        <p:nvPicPr>
          <p:cNvPr id="13" name="Picture 13" descr="Webex_4color"/>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6157913" y="1389063"/>
            <a:ext cx="892175" cy="339725"/>
          </a:xfrm>
          <a:prstGeom prst="rect">
            <a:avLst/>
          </a:prstGeom>
          <a:noFill/>
          <a:ln w="9525">
            <a:noFill/>
            <a:miter lim="800000"/>
            <a:headEnd/>
            <a:tailEnd/>
          </a:ln>
        </p:spPr>
      </p:pic>
      <p:pic>
        <p:nvPicPr>
          <p:cNvPr id="14" name="Picture 17" descr="474186244_f81b62c852"/>
          <p:cNvPicPr>
            <a:picLocks noChangeAspect="1" noChangeArrowheads="1"/>
          </p:cNvPicPr>
          <p:nvPr/>
        </p:nvPicPr>
        <p:blipFill>
          <a:blip r:embed="rId7"/>
          <a:srcRect/>
          <a:stretch>
            <a:fillRect/>
          </a:stretch>
        </p:blipFill>
        <p:spPr bwMode="auto">
          <a:xfrm>
            <a:off x="4959350" y="2233613"/>
            <a:ext cx="874713" cy="344487"/>
          </a:xfrm>
          <a:prstGeom prst="rect">
            <a:avLst/>
          </a:prstGeom>
          <a:noFill/>
          <a:ln w="9525">
            <a:noFill/>
            <a:miter lim="800000"/>
            <a:headEnd/>
            <a:tailEnd/>
          </a:ln>
        </p:spPr>
      </p:pic>
      <p:pic>
        <p:nvPicPr>
          <p:cNvPr id="15" name="Picture 19" descr="spy"/>
          <p:cNvPicPr>
            <a:picLocks noChangeAspect="1" noChangeArrowheads="1"/>
          </p:cNvPicPr>
          <p:nvPr/>
        </p:nvPicPr>
        <p:blipFill>
          <a:blip r:embed="rId8">
            <a:clrChange>
              <a:clrFrom>
                <a:srgbClr val="FFFFFF"/>
              </a:clrFrom>
              <a:clrTo>
                <a:srgbClr val="FFFFFF">
                  <a:alpha val="0"/>
                </a:srgbClr>
              </a:clrTo>
            </a:clrChange>
          </a:blip>
          <a:srcRect l="9891" t="5495" r="12363" b="7692"/>
          <a:stretch>
            <a:fillRect/>
          </a:stretch>
        </p:blipFill>
        <p:spPr bwMode="auto">
          <a:xfrm>
            <a:off x="5497513" y="1531938"/>
            <a:ext cx="673100" cy="563562"/>
          </a:xfrm>
          <a:prstGeom prst="rect">
            <a:avLst/>
          </a:prstGeom>
          <a:noFill/>
          <a:ln w="9525">
            <a:noFill/>
            <a:miter lim="800000"/>
            <a:headEnd/>
            <a:tailEnd/>
          </a:ln>
        </p:spPr>
      </p:pic>
      <p:pic>
        <p:nvPicPr>
          <p:cNvPr id="16" name="Picture 33" descr="hopsterlogo"/>
          <p:cNvPicPr>
            <a:picLocks noChangeAspect="1" noChangeArrowheads="1"/>
          </p:cNvPicPr>
          <p:nvPr/>
        </p:nvPicPr>
        <p:blipFill>
          <a:blip r:embed="rId9"/>
          <a:srcRect/>
          <a:stretch>
            <a:fillRect/>
          </a:stretch>
        </p:blipFill>
        <p:spPr bwMode="auto">
          <a:xfrm>
            <a:off x="7569200" y="5214938"/>
            <a:ext cx="1054100" cy="350837"/>
          </a:xfrm>
          <a:prstGeom prst="rect">
            <a:avLst/>
          </a:prstGeom>
          <a:noFill/>
          <a:ln w="9525">
            <a:noFill/>
            <a:miter lim="800000"/>
            <a:headEnd/>
            <a:tailEnd/>
          </a:ln>
        </p:spPr>
      </p:pic>
      <p:pic>
        <p:nvPicPr>
          <p:cNvPr id="17" name="Picture 34" descr="Hamachi logo">
            <a:hlinkClick r:id="rId10" tooltip="Hamachi logo"/>
          </p:cNvPr>
          <p:cNvPicPr>
            <a:picLocks noChangeAspect="1" noChangeArrowheads="1"/>
          </p:cNvPicPr>
          <p:nvPr/>
        </p:nvPicPr>
        <p:blipFill>
          <a:blip r:embed="rId11"/>
          <a:srcRect/>
          <a:stretch>
            <a:fillRect/>
          </a:stretch>
        </p:blipFill>
        <p:spPr bwMode="auto">
          <a:xfrm>
            <a:off x="858838" y="3554413"/>
            <a:ext cx="839787" cy="390525"/>
          </a:xfrm>
          <a:prstGeom prst="rect">
            <a:avLst/>
          </a:prstGeom>
          <a:noFill/>
          <a:ln w="9525">
            <a:noFill/>
            <a:miter lim="800000"/>
            <a:headEnd/>
            <a:tailEnd/>
          </a:ln>
        </p:spPr>
      </p:pic>
      <p:pic>
        <p:nvPicPr>
          <p:cNvPr id="18" name="Picture 35" descr="mainLogo"/>
          <p:cNvPicPr>
            <a:picLocks noChangeAspect="1" noChangeArrowheads="1"/>
          </p:cNvPicPr>
          <p:nvPr/>
        </p:nvPicPr>
        <p:blipFill>
          <a:blip r:embed="rId12"/>
          <a:srcRect r="33882"/>
          <a:stretch>
            <a:fillRect/>
          </a:stretch>
        </p:blipFill>
        <p:spPr bwMode="auto">
          <a:xfrm>
            <a:off x="6143625" y="4513263"/>
            <a:ext cx="769938" cy="336550"/>
          </a:xfrm>
          <a:prstGeom prst="rect">
            <a:avLst/>
          </a:prstGeom>
          <a:noFill/>
          <a:ln w="9525">
            <a:noFill/>
            <a:miter lim="800000"/>
            <a:headEnd/>
            <a:tailEnd/>
          </a:ln>
        </p:spPr>
      </p:pic>
      <p:pic>
        <p:nvPicPr>
          <p:cNvPr id="19" name="Picture 37" descr="PartyPoker.com Logo"/>
          <p:cNvPicPr>
            <a:picLocks noChangeAspect="1" noChangeArrowheads="1"/>
          </p:cNvPicPr>
          <p:nvPr/>
        </p:nvPicPr>
        <p:blipFill>
          <a:blip r:embed="rId13"/>
          <a:srcRect/>
          <a:stretch>
            <a:fillRect/>
          </a:stretch>
        </p:blipFill>
        <p:spPr bwMode="auto">
          <a:xfrm>
            <a:off x="6343650" y="5635625"/>
            <a:ext cx="1268413" cy="511175"/>
          </a:xfrm>
          <a:prstGeom prst="rect">
            <a:avLst/>
          </a:prstGeom>
          <a:noFill/>
          <a:ln w="9525">
            <a:noFill/>
            <a:miter lim="800000"/>
            <a:headEnd/>
            <a:tailEnd/>
          </a:ln>
        </p:spPr>
      </p:pic>
      <p:pic>
        <p:nvPicPr>
          <p:cNvPr id="20" name="Picture 40" descr="Click to go to home page">
            <a:hlinkClick r:id="rId14"/>
          </p:cNvPr>
          <p:cNvPicPr>
            <a:picLocks noChangeAspect="1" noChangeArrowheads="1"/>
          </p:cNvPicPr>
          <p:nvPr/>
        </p:nvPicPr>
        <p:blipFill>
          <a:blip r:embed="rId15"/>
          <a:srcRect r="41042"/>
          <a:stretch>
            <a:fillRect/>
          </a:stretch>
        </p:blipFill>
        <p:spPr bwMode="auto">
          <a:xfrm>
            <a:off x="847725" y="1965325"/>
            <a:ext cx="490538" cy="339725"/>
          </a:xfrm>
          <a:prstGeom prst="rect">
            <a:avLst/>
          </a:prstGeom>
          <a:noFill/>
          <a:ln w="9525">
            <a:noFill/>
            <a:miter lim="800000"/>
            <a:headEnd/>
            <a:tailEnd/>
          </a:ln>
        </p:spPr>
      </p:pic>
      <p:pic>
        <p:nvPicPr>
          <p:cNvPr id="21" name="Picture 51"/>
          <p:cNvPicPr>
            <a:picLocks noChangeAspect="1"/>
          </p:cNvPicPr>
          <p:nvPr/>
        </p:nvPicPr>
        <p:blipFill>
          <a:blip r:embed="rId16"/>
          <a:srcRect/>
          <a:stretch>
            <a:fillRect/>
          </a:stretch>
        </p:blipFill>
        <p:spPr bwMode="auto">
          <a:xfrm>
            <a:off x="7545388" y="4183063"/>
            <a:ext cx="1025525" cy="376237"/>
          </a:xfrm>
          <a:prstGeom prst="rect">
            <a:avLst/>
          </a:prstGeom>
          <a:noFill/>
          <a:ln w="9525">
            <a:noFill/>
            <a:miter lim="800000"/>
            <a:headEnd/>
            <a:tailEnd/>
          </a:ln>
        </p:spPr>
      </p:pic>
      <p:pic>
        <p:nvPicPr>
          <p:cNvPr id="22" name="Picture 32" descr="Youtube"/>
          <p:cNvPicPr>
            <a:picLocks noChangeAspect="1" noChangeArrowheads="1"/>
          </p:cNvPicPr>
          <p:nvPr/>
        </p:nvPicPr>
        <p:blipFill>
          <a:blip r:embed="rId17"/>
          <a:srcRect/>
          <a:stretch>
            <a:fillRect/>
          </a:stretch>
        </p:blipFill>
        <p:spPr bwMode="auto">
          <a:xfrm>
            <a:off x="1781175" y="4521200"/>
            <a:ext cx="933450" cy="477838"/>
          </a:xfrm>
          <a:prstGeom prst="rect">
            <a:avLst/>
          </a:prstGeom>
          <a:noFill/>
          <a:ln w="9525">
            <a:noFill/>
            <a:miter lim="800000"/>
            <a:headEnd/>
            <a:tailEnd/>
          </a:ln>
        </p:spPr>
      </p:pic>
      <p:pic>
        <p:nvPicPr>
          <p:cNvPr id="23" name="Picture 36" descr="yousendit">
            <a:hlinkClick r:id="rId18"/>
          </p:cNvPr>
          <p:cNvPicPr>
            <a:picLocks noChangeAspect="1" noChangeArrowheads="1"/>
          </p:cNvPicPr>
          <p:nvPr/>
        </p:nvPicPr>
        <p:blipFill>
          <a:blip r:embed="rId19"/>
          <a:srcRect/>
          <a:stretch>
            <a:fillRect/>
          </a:stretch>
        </p:blipFill>
        <p:spPr bwMode="auto">
          <a:xfrm>
            <a:off x="2328863" y="1106488"/>
            <a:ext cx="1144587" cy="519112"/>
          </a:xfrm>
          <a:prstGeom prst="rect">
            <a:avLst/>
          </a:prstGeom>
          <a:noFill/>
          <a:ln w="9525">
            <a:noFill/>
            <a:miter lim="800000"/>
            <a:headEnd/>
            <a:tailEnd/>
          </a:ln>
        </p:spPr>
      </p:pic>
      <p:pic>
        <p:nvPicPr>
          <p:cNvPr id="24" name="Picture 38" descr="Home">
            <a:hlinkClick r:id="rId20"/>
          </p:cNvPr>
          <p:cNvPicPr>
            <a:picLocks noChangeAspect="1" noChangeArrowheads="1"/>
          </p:cNvPicPr>
          <p:nvPr/>
        </p:nvPicPr>
        <p:blipFill>
          <a:blip r:embed="rId21"/>
          <a:srcRect/>
          <a:stretch>
            <a:fillRect/>
          </a:stretch>
        </p:blipFill>
        <p:spPr bwMode="auto">
          <a:xfrm>
            <a:off x="7442200" y="1057275"/>
            <a:ext cx="820738" cy="317500"/>
          </a:xfrm>
          <a:prstGeom prst="rect">
            <a:avLst/>
          </a:prstGeom>
          <a:noFill/>
          <a:ln w="9525">
            <a:noFill/>
            <a:miter lim="800000"/>
            <a:headEnd/>
            <a:tailEnd/>
          </a:ln>
        </p:spPr>
      </p:pic>
      <p:pic>
        <p:nvPicPr>
          <p:cNvPr id="25" name="Picture 39" descr="Gtalk"/>
          <p:cNvPicPr>
            <a:picLocks noChangeAspect="1" noChangeArrowheads="1"/>
          </p:cNvPicPr>
          <p:nvPr/>
        </p:nvPicPr>
        <p:blipFill>
          <a:blip r:embed="rId22"/>
          <a:srcRect/>
          <a:stretch>
            <a:fillRect/>
          </a:stretch>
        </p:blipFill>
        <p:spPr bwMode="auto">
          <a:xfrm>
            <a:off x="590550" y="5080000"/>
            <a:ext cx="922338" cy="436563"/>
          </a:xfrm>
          <a:prstGeom prst="rect">
            <a:avLst/>
          </a:prstGeom>
          <a:noFill/>
          <a:ln w="9525">
            <a:noFill/>
            <a:miter lim="800000"/>
            <a:headEnd/>
            <a:tailEnd/>
          </a:ln>
        </p:spPr>
      </p:pic>
      <p:pic>
        <p:nvPicPr>
          <p:cNvPr id="26" name="Picture 53"/>
          <p:cNvPicPr>
            <a:picLocks noChangeAspect="1"/>
          </p:cNvPicPr>
          <p:nvPr/>
        </p:nvPicPr>
        <p:blipFill>
          <a:blip r:embed="rId23"/>
          <a:srcRect/>
          <a:stretch>
            <a:fillRect/>
          </a:stretch>
        </p:blipFill>
        <p:spPr bwMode="auto">
          <a:xfrm>
            <a:off x="339725" y="5868988"/>
            <a:ext cx="1123950" cy="447675"/>
          </a:xfrm>
          <a:prstGeom prst="rect">
            <a:avLst/>
          </a:prstGeom>
          <a:noFill/>
          <a:ln w="9525">
            <a:noFill/>
            <a:miter lim="800000"/>
            <a:headEnd/>
            <a:tailEnd/>
          </a:ln>
        </p:spPr>
      </p:pic>
      <p:pic>
        <p:nvPicPr>
          <p:cNvPr id="27" name="Picture 32" descr="welcome_3"/>
          <p:cNvPicPr>
            <a:picLocks noChangeAspect="1" noChangeArrowheads="1"/>
          </p:cNvPicPr>
          <p:nvPr/>
        </p:nvPicPr>
        <p:blipFill>
          <a:blip r:embed="rId24"/>
          <a:srcRect/>
          <a:stretch>
            <a:fillRect/>
          </a:stretch>
        </p:blipFill>
        <p:spPr bwMode="auto">
          <a:xfrm>
            <a:off x="3138488" y="3990975"/>
            <a:ext cx="1228725" cy="581025"/>
          </a:xfrm>
          <a:prstGeom prst="rect">
            <a:avLst/>
          </a:prstGeom>
          <a:noFill/>
          <a:ln w="9525">
            <a:noFill/>
            <a:miter lim="800000"/>
            <a:headEnd/>
            <a:tailEnd/>
          </a:ln>
        </p:spPr>
      </p:pic>
      <p:pic>
        <p:nvPicPr>
          <p:cNvPr id="28" name="Picture 39" descr="logo"/>
          <p:cNvPicPr>
            <a:picLocks noChangeAspect="1" noChangeArrowheads="1"/>
          </p:cNvPicPr>
          <p:nvPr/>
        </p:nvPicPr>
        <p:blipFill>
          <a:blip r:embed="rId25"/>
          <a:srcRect/>
          <a:stretch>
            <a:fillRect/>
          </a:stretch>
        </p:blipFill>
        <p:spPr bwMode="auto">
          <a:xfrm>
            <a:off x="7224713" y="1849438"/>
            <a:ext cx="628650" cy="361950"/>
          </a:xfrm>
          <a:prstGeom prst="rect">
            <a:avLst/>
          </a:prstGeom>
          <a:noFill/>
          <a:ln w="9525">
            <a:noFill/>
            <a:miter lim="800000"/>
            <a:headEnd/>
            <a:tailEnd/>
          </a:ln>
        </p:spPr>
      </p:pic>
      <p:sp>
        <p:nvSpPr>
          <p:cNvPr id="29" name="Rectangle 2"/>
          <p:cNvSpPr txBox="1">
            <a:spLocks noChangeArrowheads="1"/>
          </p:cNvSpPr>
          <p:nvPr/>
        </p:nvSpPr>
        <p:spPr bwMode="auto">
          <a:xfrm>
            <a:off x="180975" y="185738"/>
            <a:ext cx="8828088" cy="736600"/>
          </a:xfrm>
          <a:prstGeom prst="rect">
            <a:avLst/>
          </a:prstGeom>
          <a:noFill/>
          <a:ln w="9525">
            <a:noFill/>
            <a:round/>
            <a:headEnd/>
            <a:tailEnd/>
          </a:ln>
        </p:spPr>
        <p:txBody>
          <a:bodyPr lIns="91429" tIns="45714" rIns="91429" bIns="45714" anchor="b">
            <a:prstTxWarp prst="textNoShape">
              <a:avLst/>
            </a:prstTxWarp>
          </a:bodyPr>
          <a:lstStyle/>
          <a:p>
            <a:pPr marL="38100" indent="-38100" algn="ctr" eaLnBrk="0" hangingPunct="0">
              <a:lnSpc>
                <a:spcPct val="97000"/>
              </a:lnSpc>
              <a:buClr>
                <a:srgbClr val="FFFFFF"/>
              </a:buClr>
              <a:buSzPct val="100000"/>
              <a:buFont typeface="DINOT-Bold" pitchFamily="50" charset="0"/>
              <a:buNone/>
              <a:defRPr/>
            </a:pPr>
            <a:r>
              <a:rPr lang="en-US" sz="2800" kern="0" dirty="0">
                <a:latin typeface="+mj-lt"/>
                <a:ea typeface="+mj-ea"/>
                <a:cs typeface="+mj-cs"/>
              </a:rPr>
              <a:t>What You See with With A Firewall</a:t>
            </a:r>
          </a:p>
        </p:txBody>
      </p:sp>
      <p:pic>
        <p:nvPicPr>
          <p:cNvPr id="30" name="Picture 29"/>
          <p:cNvPicPr>
            <a:picLocks noChangeAspect="1"/>
          </p:cNvPicPr>
          <p:nvPr/>
        </p:nvPicPr>
        <p:blipFill>
          <a:blip r:embed="rId26"/>
          <a:srcRect/>
          <a:stretch>
            <a:fillRect/>
          </a:stretch>
        </p:blipFill>
        <p:spPr bwMode="auto">
          <a:xfrm>
            <a:off x="457200" y="1092200"/>
            <a:ext cx="1270000" cy="508000"/>
          </a:xfrm>
          <a:prstGeom prst="rect">
            <a:avLst/>
          </a:prstGeom>
          <a:noFill/>
          <a:ln w="9525">
            <a:noFill/>
            <a:miter lim="800000"/>
            <a:headEnd/>
            <a:tailEnd/>
          </a:ln>
        </p:spPr>
      </p:pic>
      <p:pic>
        <p:nvPicPr>
          <p:cNvPr id="31" name="Picture 30"/>
          <p:cNvPicPr>
            <a:picLocks noChangeAspect="1"/>
          </p:cNvPicPr>
          <p:nvPr/>
        </p:nvPicPr>
        <p:blipFill>
          <a:blip r:embed="rId27"/>
          <a:srcRect/>
          <a:stretch>
            <a:fillRect/>
          </a:stretch>
        </p:blipFill>
        <p:spPr bwMode="auto">
          <a:xfrm>
            <a:off x="2425700" y="1798638"/>
            <a:ext cx="2382838" cy="571500"/>
          </a:xfrm>
          <a:prstGeom prst="rect">
            <a:avLst/>
          </a:prstGeom>
          <a:noFill/>
          <a:ln w="9525">
            <a:noFill/>
            <a:miter lim="800000"/>
            <a:headEnd/>
            <a:tailEnd/>
          </a:ln>
        </p:spPr>
      </p:pic>
      <p:pic>
        <p:nvPicPr>
          <p:cNvPr id="32" name="Picture 31"/>
          <p:cNvPicPr>
            <a:picLocks noChangeAspect="1"/>
          </p:cNvPicPr>
          <p:nvPr/>
        </p:nvPicPr>
        <p:blipFill>
          <a:blip r:embed="rId28"/>
          <a:srcRect/>
          <a:stretch>
            <a:fillRect/>
          </a:stretch>
        </p:blipFill>
        <p:spPr bwMode="auto">
          <a:xfrm>
            <a:off x="1770063" y="5916613"/>
            <a:ext cx="1651000" cy="647700"/>
          </a:xfrm>
          <a:prstGeom prst="rect">
            <a:avLst/>
          </a:prstGeom>
          <a:noFill/>
          <a:ln w="9525">
            <a:noFill/>
            <a:miter lim="800000"/>
            <a:headEnd/>
            <a:tailEnd/>
          </a:ln>
        </p:spPr>
      </p:pic>
      <p:pic>
        <p:nvPicPr>
          <p:cNvPr id="33" name="Picture 32"/>
          <p:cNvPicPr>
            <a:picLocks noChangeAspect="1"/>
          </p:cNvPicPr>
          <p:nvPr/>
        </p:nvPicPr>
        <p:blipFill>
          <a:blip r:embed="rId29"/>
          <a:srcRect/>
          <a:stretch>
            <a:fillRect/>
          </a:stretch>
        </p:blipFill>
        <p:spPr bwMode="auto">
          <a:xfrm>
            <a:off x="4572000" y="6240463"/>
            <a:ext cx="2292350" cy="406400"/>
          </a:xfrm>
          <a:prstGeom prst="rect">
            <a:avLst/>
          </a:prstGeom>
          <a:noFill/>
          <a:ln w="9525">
            <a:noFill/>
            <a:miter lim="800000"/>
            <a:headEnd/>
            <a:tailEnd/>
          </a:ln>
        </p:spPr>
      </p:pic>
      <p:pic>
        <p:nvPicPr>
          <p:cNvPr id="34" name="Picture 33"/>
          <p:cNvPicPr>
            <a:picLocks noChangeAspect="1"/>
          </p:cNvPicPr>
          <p:nvPr/>
        </p:nvPicPr>
        <p:blipFill>
          <a:blip r:embed="rId30"/>
          <a:srcRect/>
          <a:stretch>
            <a:fillRect/>
          </a:stretch>
        </p:blipFill>
        <p:spPr bwMode="auto">
          <a:xfrm>
            <a:off x="4865688" y="5046663"/>
            <a:ext cx="1789112" cy="473075"/>
          </a:xfrm>
          <a:prstGeom prst="rect">
            <a:avLst/>
          </a:prstGeom>
          <a:noFill/>
          <a:ln w="9525">
            <a:noFill/>
            <a:miter lim="800000"/>
            <a:headEnd/>
            <a:tailEnd/>
          </a:ln>
        </p:spPr>
      </p:pic>
      <p:pic>
        <p:nvPicPr>
          <p:cNvPr id="35" name="Picture 34"/>
          <p:cNvPicPr>
            <a:picLocks noChangeAspect="1"/>
          </p:cNvPicPr>
          <p:nvPr/>
        </p:nvPicPr>
        <p:blipFill>
          <a:blip r:embed="rId31"/>
          <a:srcRect/>
          <a:stretch>
            <a:fillRect/>
          </a:stretch>
        </p:blipFill>
        <p:spPr bwMode="auto">
          <a:xfrm>
            <a:off x="6515100" y="3676650"/>
            <a:ext cx="2357438" cy="465138"/>
          </a:xfrm>
          <a:prstGeom prst="rect">
            <a:avLst/>
          </a:prstGeom>
          <a:noFill/>
          <a:ln w="9525">
            <a:noFill/>
            <a:miter lim="800000"/>
            <a:headEnd/>
            <a:tailEnd/>
          </a:ln>
        </p:spPr>
      </p:pic>
    </p:spTree>
    <p:extLst>
      <p:ext uri="{BB962C8B-B14F-4D97-AF65-F5344CB8AC3E}">
        <p14:creationId xmlns:p14="http://schemas.microsoft.com/office/powerpoint/2010/main" val="33013862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ko-KR" dirty="0" smtClean="0">
                <a:ea typeface="굴림" charset="-127"/>
              </a:rPr>
              <a:t>The Right Answer:  Make the Firewall Do Its Job</a:t>
            </a:r>
            <a:endParaRPr lang="en-US" dirty="0" smtClean="0"/>
          </a:p>
        </p:txBody>
      </p:sp>
      <p:sp>
        <p:nvSpPr>
          <p:cNvPr id="18434" name="Footer Placeholder 3"/>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18435" name="Slide Number Placeholder 4"/>
          <p:cNvSpPr>
            <a:spLocks noGrp="1"/>
          </p:cNvSpPr>
          <p:nvPr>
            <p:ph type="sldNum" sz="quarter" idx="11"/>
          </p:nvPr>
        </p:nvSpPr>
        <p:spPr>
          <a:noFill/>
        </p:spPr>
        <p:txBody>
          <a:bodyPr/>
          <a:lstStyle/>
          <a:p>
            <a:r>
              <a:rPr lang="en-US" smtClean="0"/>
              <a:t>Page </a:t>
            </a:r>
            <a:fld id="{0AE91F57-CA4A-4AEB-9CF3-E7A065A26439}" type="slidenum">
              <a:rPr lang="en-US" smtClean="0"/>
              <a:pPr/>
              <a:t>18</a:t>
            </a:fld>
            <a:r>
              <a:rPr lang="en-US" smtClean="0"/>
              <a:t>   |</a:t>
            </a:r>
            <a:r>
              <a:rPr lang="en-US" smtClean="0">
                <a:solidFill>
                  <a:schemeClr val="accent1"/>
                </a:solidFill>
              </a:rPr>
              <a:t>   </a:t>
            </a:r>
            <a:endParaRPr lang="en-US" smtClean="0">
              <a:solidFill>
                <a:schemeClr val="accent1"/>
              </a:solidFill>
              <a:latin typeface="Garamond" pitchFamily="18" charset="0"/>
            </a:endParaRPr>
          </a:p>
        </p:txBody>
      </p:sp>
      <p:grpSp>
        <p:nvGrpSpPr>
          <p:cNvPr id="18436" name="Group 2"/>
          <p:cNvGrpSpPr>
            <a:grpSpLocks/>
          </p:cNvGrpSpPr>
          <p:nvPr/>
        </p:nvGrpSpPr>
        <p:grpSpPr bwMode="auto">
          <a:xfrm>
            <a:off x="1333500" y="1158875"/>
            <a:ext cx="7518400" cy="4719638"/>
            <a:chOff x="840" y="730"/>
            <a:chExt cx="4736" cy="2973"/>
          </a:xfrm>
        </p:grpSpPr>
        <p:sp>
          <p:nvSpPr>
            <p:cNvPr id="18465" name="AutoShape 3"/>
            <p:cNvSpPr>
              <a:spLocks noChangeArrowheads="1"/>
            </p:cNvSpPr>
            <p:nvPr/>
          </p:nvSpPr>
          <p:spPr bwMode="auto">
            <a:xfrm>
              <a:off x="840" y="730"/>
              <a:ext cx="4736" cy="2973"/>
            </a:xfrm>
            <a:prstGeom prst="roundRect">
              <a:avLst>
                <a:gd name="adj" fmla="val 16667"/>
              </a:avLst>
            </a:prstGeom>
            <a:solidFill>
              <a:srgbClr val="316989"/>
            </a:solidFill>
            <a:ln w="12700">
              <a:noFill/>
              <a:round/>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18466" name="AutoShape 4"/>
            <p:cNvSpPr>
              <a:spLocks noChangeArrowheads="1"/>
            </p:cNvSpPr>
            <p:nvPr/>
          </p:nvSpPr>
          <p:spPr bwMode="auto">
            <a:xfrm>
              <a:off x="2290" y="838"/>
              <a:ext cx="3190" cy="2732"/>
            </a:xfrm>
            <a:prstGeom prst="roundRect">
              <a:avLst>
                <a:gd name="adj" fmla="val 16667"/>
              </a:avLst>
            </a:prstGeom>
            <a:solidFill>
              <a:schemeClr val="bg1"/>
            </a:solidFill>
            <a:ln w="12700">
              <a:no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grpSp>
      <p:sp>
        <p:nvSpPr>
          <p:cNvPr id="18437" name="AutoShape 5"/>
          <p:cNvSpPr>
            <a:spLocks noChangeArrowheads="1"/>
          </p:cNvSpPr>
          <p:nvPr/>
        </p:nvSpPr>
        <p:spPr bwMode="auto">
          <a:xfrm>
            <a:off x="284163" y="1158875"/>
            <a:ext cx="4267200" cy="4719638"/>
          </a:xfrm>
          <a:prstGeom prst="roundRect">
            <a:avLst>
              <a:gd name="adj" fmla="val 16667"/>
            </a:avLst>
          </a:prstGeom>
          <a:solidFill>
            <a:srgbClr val="316989"/>
          </a:solidFill>
          <a:ln w="12700">
            <a:noFill/>
            <a:round/>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graphicFrame>
        <p:nvGraphicFramePr>
          <p:cNvPr id="10" name="Group 35"/>
          <p:cNvGraphicFramePr>
            <a:graphicFrameLocks noGrp="1"/>
          </p:cNvGraphicFramePr>
          <p:nvPr/>
        </p:nvGraphicFramePr>
        <p:xfrm>
          <a:off x="387350" y="1236663"/>
          <a:ext cx="4025900" cy="4494214"/>
        </p:xfrm>
        <a:graphic>
          <a:graphicData uri="http://schemas.openxmlformats.org/drawingml/2006/table">
            <a:tbl>
              <a:tblPr/>
              <a:tblGrid>
                <a:gridCol w="4025900"/>
              </a:tblGrid>
              <a:tr h="825500">
                <a:tc>
                  <a:txBody>
                    <a:bodyPr/>
                    <a:lstStyle/>
                    <a:p>
                      <a:pPr marL="0" marR="0" lvl="0" indent="0" algn="ctr" defTabSz="914400" rtl="0" eaLnBrk="0" fontAlgn="base" latinLnBrk="0" hangingPunct="0">
                        <a:lnSpc>
                          <a:spcPct val="90000"/>
                        </a:lnSpc>
                        <a:spcBef>
                          <a:spcPct val="45000"/>
                        </a:spcBef>
                        <a:spcAft>
                          <a:spcPct val="0"/>
                        </a:spcAft>
                        <a:buClr>
                          <a:srgbClr val="004167"/>
                        </a:buClr>
                        <a:buSzPct val="85000"/>
                        <a:buFont typeface="Times" charset="0"/>
                        <a:buNone/>
                        <a:tabLst/>
                      </a:pPr>
                      <a:endParaRPr kumimoji="0" lang="en-US" sz="1200" b="1" i="0" u="none" strike="noStrike" cap="none" normalizeH="0" baseline="0">
                        <a:ln>
                          <a:noFill/>
                        </a:ln>
                        <a:solidFill>
                          <a:schemeClr val="bg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90000"/>
                        </a:lnSpc>
                        <a:spcBef>
                          <a:spcPct val="45000"/>
                        </a:spcBef>
                        <a:spcAft>
                          <a:spcPct val="0"/>
                        </a:spcAft>
                        <a:buClr>
                          <a:srgbClr val="004167"/>
                        </a:buClr>
                        <a:buSzPct val="85000"/>
                        <a:buFont typeface="Times" charset="0"/>
                        <a:buNone/>
                        <a:tabLst/>
                      </a:pPr>
                      <a:r>
                        <a:rPr kumimoji="0" lang="en-US" sz="1600" b="1" i="0" u="none" strike="noStrike" cap="none" normalizeH="0" baseline="0">
                          <a:ln>
                            <a:noFill/>
                          </a:ln>
                          <a:solidFill>
                            <a:schemeClr val="bg1"/>
                          </a:solidFill>
                          <a:effectLst/>
                          <a:latin typeface="Arial" charset="0"/>
                          <a:ea typeface="ＭＳ Ｐゴシック" charset="-128"/>
                          <a:cs typeface="ＭＳ Ｐゴシック" charset="-128"/>
                        </a:rPr>
                        <a:t>New Requirements for the Firewall</a:t>
                      </a:r>
                    </a:p>
                  </a:txBody>
                  <a:tcPr horzOverflow="overflow">
                    <a:lnL>
                      <a:noFill/>
                    </a:lnL>
                    <a:lnR>
                      <a:noFill/>
                    </a:lnR>
                    <a:lnT>
                      <a:noFill/>
                    </a:lnT>
                    <a:lnB w="28575" cap="flat" cmpd="sng" algn="ctr">
                      <a:solidFill>
                        <a:srgbClr val="579CC3"/>
                      </a:solidFill>
                      <a:prstDash val="solid"/>
                      <a:round/>
                      <a:headEnd type="none" w="med" len="med"/>
                      <a:tailEnd type="none" w="med" len="med"/>
                    </a:lnB>
                    <a:lnTlToBr>
                      <a:noFill/>
                    </a:lnTlToBr>
                    <a:lnBlToTr>
                      <a:noFill/>
                    </a:lnBlToTr>
                    <a:noFill/>
                  </a:tcPr>
                </a:tc>
              </a:tr>
              <a:tr h="650875">
                <a:tc>
                  <a:txBody>
                    <a:bodyPr/>
                    <a:lstStyle/>
                    <a:p>
                      <a:pPr marL="279400" marR="0" lvl="0" indent="-279400" algn="l" defTabSz="914400" rtl="0" eaLnBrk="0" fontAlgn="base" latinLnBrk="0" hangingPunct="0">
                        <a:lnSpc>
                          <a:spcPct val="90000"/>
                        </a:lnSpc>
                        <a:spcBef>
                          <a:spcPct val="45000"/>
                        </a:spcBef>
                        <a:spcAft>
                          <a:spcPct val="0"/>
                        </a:spcAft>
                        <a:buClr>
                          <a:srgbClr val="004167"/>
                        </a:buClr>
                        <a:buSzPct val="85000"/>
                        <a:buFont typeface="Times" charset="0"/>
                        <a:buNone/>
                        <a:tabLst/>
                      </a:pP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1.  Identify applications regardless of</a:t>
                      </a:r>
                      <a:r>
                        <a:rPr kumimoji="0" lang="en-US" sz="1600" b="0" i="0" u="none" strike="noStrike" cap="none" normalizeH="0" baseline="0" dirty="0" smtClean="0">
                          <a:ln>
                            <a:noFill/>
                          </a:ln>
                          <a:solidFill>
                            <a:schemeClr val="bg1"/>
                          </a:solidFill>
                          <a:effectLst/>
                          <a:latin typeface="Arial" charset="0"/>
                          <a:ea typeface="ＭＳ Ｐゴシック" charset="-128"/>
                          <a:cs typeface="ＭＳ Ｐゴシック" charset="-128"/>
                        </a:rPr>
                        <a:t> port</a:t>
                      </a: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 protocol, evasive tactic or SSL</a:t>
                      </a:r>
                    </a:p>
                  </a:txBody>
                  <a:tcPr anchor="ctr" horzOverflow="overflow">
                    <a:lnL>
                      <a:noFill/>
                    </a:lnL>
                    <a:lnR>
                      <a:noFill/>
                    </a:lnR>
                    <a:lnT w="28575" cap="flat" cmpd="sng" algn="ctr">
                      <a:solidFill>
                        <a:srgbClr val="579CC3"/>
                      </a:solidFill>
                      <a:prstDash val="solid"/>
                      <a:round/>
                      <a:headEnd type="none" w="med" len="med"/>
                      <a:tailEnd type="none" w="med" len="med"/>
                    </a:lnT>
                    <a:lnB w="12700" cap="flat" cmpd="sng" algn="ctr">
                      <a:solidFill>
                        <a:srgbClr val="579CC3"/>
                      </a:solidFill>
                      <a:prstDash val="solid"/>
                      <a:round/>
                      <a:headEnd type="none" w="med" len="med"/>
                      <a:tailEnd type="none" w="med" len="med"/>
                    </a:lnB>
                    <a:lnTlToBr>
                      <a:noFill/>
                    </a:lnTlToBr>
                    <a:lnBlToTr>
                      <a:noFill/>
                    </a:lnBlToTr>
                    <a:noFill/>
                  </a:tcPr>
                </a:tc>
              </a:tr>
              <a:tr h="693738">
                <a:tc>
                  <a:txBody>
                    <a:bodyPr/>
                    <a:lstStyle/>
                    <a:p>
                      <a:pPr marL="0" marR="0" lvl="0" indent="0" algn="l" defTabSz="914400" rtl="0" eaLnBrk="0" fontAlgn="base" latinLnBrk="0" hangingPunct="0">
                        <a:lnSpc>
                          <a:spcPct val="90000"/>
                        </a:lnSpc>
                        <a:spcBef>
                          <a:spcPct val="45000"/>
                        </a:spcBef>
                        <a:spcAft>
                          <a:spcPct val="0"/>
                        </a:spcAft>
                        <a:buClr>
                          <a:srgbClr val="004167"/>
                        </a:buClr>
                        <a:buSzPct val="85000"/>
                        <a:buFont typeface="Times" charset="0"/>
                        <a:buNone/>
                        <a:tabLst>
                          <a:tab pos="396875" algn="l"/>
                        </a:tabLst>
                      </a:pP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2.  Identify users regardless of IP address </a:t>
                      </a:r>
                    </a:p>
                  </a:txBody>
                  <a:tcPr anchor="ctr" horzOverflow="overflow">
                    <a:lnL>
                      <a:noFill/>
                    </a:lnL>
                    <a:lnR>
                      <a:noFill/>
                    </a:lnR>
                    <a:lnT w="12700" cap="flat" cmpd="sng" algn="ctr">
                      <a:solidFill>
                        <a:srgbClr val="579CC3"/>
                      </a:solidFill>
                      <a:prstDash val="solid"/>
                      <a:round/>
                      <a:headEnd type="none" w="med" len="med"/>
                      <a:tailEnd type="none" w="med" len="med"/>
                    </a:lnT>
                    <a:lnB w="12700" cap="flat" cmpd="sng" algn="ctr">
                      <a:solidFill>
                        <a:srgbClr val="579CC3"/>
                      </a:solidFill>
                      <a:prstDash val="solid"/>
                      <a:round/>
                      <a:headEnd type="none" w="med" len="med"/>
                      <a:tailEnd type="none" w="med" len="med"/>
                    </a:lnB>
                    <a:lnTlToBr>
                      <a:noFill/>
                    </a:lnTlToBr>
                    <a:lnBlToTr>
                      <a:noFill/>
                    </a:lnBlToTr>
                    <a:noFill/>
                  </a:tcPr>
                </a:tc>
              </a:tr>
              <a:tr h="814388">
                <a:tc>
                  <a:txBody>
                    <a:bodyPr/>
                    <a:lstStyle/>
                    <a:p>
                      <a:pPr marL="279400" marR="0" lvl="0" indent="-279400" algn="l" defTabSz="914400" rtl="0" eaLnBrk="0" fontAlgn="base" latinLnBrk="0" hangingPunct="0">
                        <a:lnSpc>
                          <a:spcPct val="90000"/>
                        </a:lnSpc>
                        <a:spcBef>
                          <a:spcPct val="45000"/>
                        </a:spcBef>
                        <a:spcAft>
                          <a:spcPct val="0"/>
                        </a:spcAft>
                        <a:buClr>
                          <a:srgbClr val="004167"/>
                        </a:buClr>
                        <a:buSzPct val="85000"/>
                        <a:buFont typeface="Times" charset="0"/>
                        <a:buNone/>
                        <a:tabLst/>
                      </a:pP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3.</a:t>
                      </a:r>
                      <a:r>
                        <a:rPr kumimoji="0" lang="en-US" sz="1600" b="0" i="0" u="none" strike="noStrike" cap="none" normalizeH="0" baseline="0" dirty="0" smtClean="0">
                          <a:ln>
                            <a:noFill/>
                          </a:ln>
                          <a:solidFill>
                            <a:schemeClr val="bg1"/>
                          </a:solidFill>
                          <a:effectLst/>
                          <a:latin typeface="Arial" charset="0"/>
                          <a:ea typeface="ＭＳ Ｐゴシック" charset="-128"/>
                          <a:cs typeface="ＭＳ Ｐゴシック" charset="-128"/>
                        </a:rPr>
                        <a:t>  Protect in real-time against threats embedded across applications</a:t>
                      </a:r>
                      <a:endPar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a:noFill/>
                    </a:lnL>
                    <a:lnR>
                      <a:noFill/>
                    </a:lnR>
                    <a:lnT w="12700" cap="flat" cmpd="sng" algn="ctr">
                      <a:solidFill>
                        <a:srgbClr val="579CC3"/>
                      </a:solidFill>
                      <a:prstDash val="solid"/>
                      <a:round/>
                      <a:headEnd type="none" w="med" len="med"/>
                      <a:tailEnd type="none" w="med" len="med"/>
                    </a:lnT>
                    <a:lnB w="12700" cap="flat" cmpd="sng" algn="ctr">
                      <a:solidFill>
                        <a:srgbClr val="579CC3"/>
                      </a:solidFill>
                      <a:prstDash val="solid"/>
                      <a:round/>
                      <a:headEnd type="none" w="med" len="med"/>
                      <a:tailEnd type="none" w="med" len="med"/>
                    </a:lnB>
                    <a:lnTlToBr>
                      <a:noFill/>
                    </a:lnTlToBr>
                    <a:lnBlToTr>
                      <a:noFill/>
                    </a:lnBlToTr>
                    <a:noFill/>
                  </a:tcPr>
                </a:tc>
              </a:tr>
              <a:tr h="815975">
                <a:tc>
                  <a:txBody>
                    <a:bodyPr/>
                    <a:lstStyle/>
                    <a:p>
                      <a:pPr marL="285750" marR="0" lvl="0" indent="-285750" algn="l" defTabSz="914400" rtl="0" eaLnBrk="0" fontAlgn="base" latinLnBrk="0" hangingPunct="0">
                        <a:lnSpc>
                          <a:spcPct val="90000"/>
                        </a:lnSpc>
                        <a:spcBef>
                          <a:spcPct val="45000"/>
                        </a:spcBef>
                        <a:spcAft>
                          <a:spcPct val="0"/>
                        </a:spcAft>
                        <a:buClr>
                          <a:srgbClr val="004167"/>
                        </a:buClr>
                        <a:buSzPct val="85000"/>
                        <a:buFont typeface="Times" charset="0"/>
                        <a:buNone/>
                        <a:tabLst/>
                      </a:pP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4.</a:t>
                      </a:r>
                      <a:r>
                        <a:rPr kumimoji="0" lang="en-US" sz="1600" b="0" i="0" u="none" strike="noStrike" cap="none" normalizeH="0" baseline="0" dirty="0" smtClean="0">
                          <a:ln>
                            <a:noFill/>
                          </a:ln>
                          <a:solidFill>
                            <a:schemeClr val="bg1"/>
                          </a:solidFill>
                          <a:effectLst/>
                          <a:latin typeface="Arial" charset="0"/>
                          <a:ea typeface="ＭＳ Ｐゴシック" charset="-128"/>
                          <a:cs typeface="ＭＳ Ｐゴシック" charset="-128"/>
                        </a:rPr>
                        <a:t>  Fine-grained visibility and policy control over application access / functionality</a:t>
                      </a:r>
                      <a:endPar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anchor="ctr" horzOverflow="overflow">
                    <a:lnL>
                      <a:noFill/>
                    </a:lnL>
                    <a:lnR>
                      <a:noFill/>
                    </a:lnR>
                    <a:lnT w="12700" cap="flat" cmpd="sng" algn="ctr">
                      <a:solidFill>
                        <a:srgbClr val="579CC3"/>
                      </a:solidFill>
                      <a:prstDash val="solid"/>
                      <a:round/>
                      <a:headEnd type="none" w="med" len="med"/>
                      <a:tailEnd type="none" w="med" len="med"/>
                    </a:lnT>
                    <a:lnB w="12700" cap="flat" cmpd="sng" algn="ctr">
                      <a:solidFill>
                        <a:srgbClr val="579CC3"/>
                      </a:solidFill>
                      <a:prstDash val="solid"/>
                      <a:round/>
                      <a:headEnd type="none" w="med" len="med"/>
                      <a:tailEnd type="none" w="med" len="med"/>
                    </a:lnB>
                    <a:lnTlToBr>
                      <a:noFill/>
                    </a:lnTlToBr>
                    <a:lnBlToTr>
                      <a:noFill/>
                    </a:lnBlToTr>
                    <a:noFill/>
                  </a:tcPr>
                </a:tc>
              </a:tr>
              <a:tr h="693738">
                <a:tc>
                  <a:txBody>
                    <a:bodyPr/>
                    <a:lstStyle/>
                    <a:p>
                      <a:pPr marL="279400" marR="0" lvl="0" indent="-279400" algn="l" defTabSz="914400" rtl="0" eaLnBrk="0" fontAlgn="base" latinLnBrk="0" hangingPunct="0">
                        <a:lnSpc>
                          <a:spcPct val="90000"/>
                        </a:lnSpc>
                        <a:spcBef>
                          <a:spcPct val="45000"/>
                        </a:spcBef>
                        <a:spcAft>
                          <a:spcPct val="0"/>
                        </a:spcAft>
                        <a:buClr>
                          <a:srgbClr val="004167"/>
                        </a:buClr>
                        <a:buSzPct val="85000"/>
                        <a:buFont typeface="Times" charset="0"/>
                        <a:buNone/>
                        <a:tabLst/>
                      </a:pP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5.  Multi-gigabit, in-line deployment with</a:t>
                      </a:r>
                      <a:r>
                        <a:rPr kumimoji="0" lang="en-US" sz="1600" b="0" i="0" u="none" strike="noStrike" cap="none" normalizeH="0" baseline="0" dirty="0" smtClean="0">
                          <a:ln>
                            <a:noFill/>
                          </a:ln>
                          <a:solidFill>
                            <a:schemeClr val="bg1"/>
                          </a:solidFill>
                          <a:effectLst/>
                          <a:latin typeface="Arial" charset="0"/>
                          <a:ea typeface="ＭＳ Ｐゴシック" charset="-128"/>
                          <a:cs typeface="ＭＳ Ｐゴシック" charset="-128"/>
                        </a:rPr>
                        <a:t> no </a:t>
                      </a:r>
                      <a:r>
                        <a:rPr kumimoji="0" lang="en-US" sz="1600" b="0" i="0" u="none" strike="noStrike" cap="none" normalizeH="0" baseline="0" dirty="0">
                          <a:ln>
                            <a:noFill/>
                          </a:ln>
                          <a:solidFill>
                            <a:schemeClr val="bg1"/>
                          </a:solidFill>
                          <a:effectLst/>
                          <a:latin typeface="Arial" charset="0"/>
                          <a:ea typeface="ＭＳ Ｐゴシック" charset="-128"/>
                          <a:cs typeface="ＭＳ Ｐゴシック" charset="-128"/>
                        </a:rPr>
                        <a:t>performance degradation</a:t>
                      </a:r>
                    </a:p>
                  </a:txBody>
                  <a:tcPr anchor="ctr" horzOverflow="overflow">
                    <a:lnL>
                      <a:noFill/>
                    </a:lnL>
                    <a:lnR>
                      <a:noFill/>
                    </a:lnR>
                    <a:lnT w="12700" cap="flat" cmpd="sng" algn="ctr">
                      <a:solidFill>
                        <a:srgbClr val="579CC3"/>
                      </a:solidFill>
                      <a:prstDash val="solid"/>
                      <a:round/>
                      <a:headEnd type="none" w="med" len="med"/>
                      <a:tailEnd type="none" w="med" len="med"/>
                    </a:lnT>
                    <a:lnB>
                      <a:noFill/>
                    </a:lnB>
                    <a:lnTlToBr>
                      <a:noFill/>
                    </a:lnTlToBr>
                    <a:lnBlToTr>
                      <a:noFill/>
                    </a:lnBlToTr>
                    <a:noFill/>
                  </a:tcPr>
                </a:tc>
              </a:tr>
            </a:tbl>
          </a:graphicData>
        </a:graphic>
      </p:graphicFrame>
      <p:pic>
        <p:nvPicPr>
          <p:cNvPr id="18450" name="Picture 33" descr="skyp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515225" y="2322513"/>
            <a:ext cx="728663" cy="374650"/>
          </a:xfrm>
          <a:prstGeom prst="rect">
            <a:avLst/>
          </a:prstGeom>
          <a:noFill/>
          <a:ln w="9525">
            <a:noFill/>
            <a:miter lim="800000"/>
            <a:headEnd/>
            <a:tailEnd/>
          </a:ln>
        </p:spPr>
      </p:pic>
      <p:pic>
        <p:nvPicPr>
          <p:cNvPr id="18451" name="Picture 34" descr="bittorrent_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18063" y="2306638"/>
            <a:ext cx="1155700" cy="404812"/>
          </a:xfrm>
          <a:prstGeom prst="rect">
            <a:avLst/>
          </a:prstGeom>
          <a:noFill/>
          <a:ln w="9525">
            <a:noFill/>
            <a:miter lim="800000"/>
            <a:headEnd/>
            <a:tailEnd/>
          </a:ln>
        </p:spPr>
      </p:pic>
      <p:pic>
        <p:nvPicPr>
          <p:cNvPr id="18452" name="Picture 35" descr="MCj04059800000[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818063" y="1782763"/>
            <a:ext cx="490537" cy="493712"/>
          </a:xfrm>
          <a:prstGeom prst="rect">
            <a:avLst/>
          </a:prstGeom>
          <a:noFill/>
          <a:ln w="9525">
            <a:noFill/>
            <a:miter lim="800000"/>
            <a:headEnd/>
            <a:tailEnd/>
          </a:ln>
        </p:spPr>
      </p:pic>
      <p:pic>
        <p:nvPicPr>
          <p:cNvPr id="18453" name="Picture 36" descr="spy"/>
          <p:cNvPicPr>
            <a:picLocks noChangeAspect="1" noChangeArrowheads="1"/>
          </p:cNvPicPr>
          <p:nvPr/>
        </p:nvPicPr>
        <p:blipFill>
          <a:blip r:embed="rId6">
            <a:clrChange>
              <a:clrFrom>
                <a:srgbClr val="FFFFFF"/>
              </a:clrFrom>
              <a:clrTo>
                <a:srgbClr val="FFFFFF">
                  <a:alpha val="0"/>
                </a:srgbClr>
              </a:clrTo>
            </a:clrChange>
          </a:blip>
          <a:srcRect l="9891" t="5495" r="12363" b="7692"/>
          <a:stretch>
            <a:fillRect/>
          </a:stretch>
        </p:blipFill>
        <p:spPr bwMode="auto">
          <a:xfrm>
            <a:off x="7926388" y="1762125"/>
            <a:ext cx="641350" cy="536575"/>
          </a:xfrm>
          <a:prstGeom prst="rect">
            <a:avLst/>
          </a:prstGeom>
          <a:noFill/>
          <a:ln w="9525">
            <a:noFill/>
            <a:miter lim="800000"/>
            <a:headEnd/>
            <a:tailEnd/>
          </a:ln>
        </p:spPr>
      </p:pic>
      <p:pic>
        <p:nvPicPr>
          <p:cNvPr id="18454" name="Picture 37" descr="saplogo"/>
          <p:cNvPicPr>
            <a:picLocks noChangeAspect="1" noChangeArrowheads="1"/>
          </p:cNvPicPr>
          <p:nvPr/>
        </p:nvPicPr>
        <p:blipFill>
          <a:blip r:embed="rId7"/>
          <a:srcRect/>
          <a:stretch>
            <a:fillRect/>
          </a:stretch>
        </p:blipFill>
        <p:spPr bwMode="auto">
          <a:xfrm>
            <a:off x="5495925" y="1865313"/>
            <a:ext cx="666750" cy="328612"/>
          </a:xfrm>
          <a:prstGeom prst="rect">
            <a:avLst/>
          </a:prstGeom>
          <a:noFill/>
          <a:ln w="9525">
            <a:noFill/>
            <a:miter lim="800000"/>
            <a:headEnd/>
            <a:tailEnd/>
          </a:ln>
        </p:spPr>
      </p:pic>
      <p:pic>
        <p:nvPicPr>
          <p:cNvPr id="18455" name="Picture 38" descr="sfdc_223x78"/>
          <p:cNvPicPr>
            <a:picLocks noChangeAspect="1" noChangeArrowheads="1"/>
          </p:cNvPicPr>
          <p:nvPr/>
        </p:nvPicPr>
        <p:blipFill>
          <a:blip r:embed="rId8"/>
          <a:srcRect/>
          <a:stretch>
            <a:fillRect/>
          </a:stretch>
        </p:blipFill>
        <p:spPr bwMode="auto">
          <a:xfrm>
            <a:off x="6030913" y="1392238"/>
            <a:ext cx="1135062" cy="396875"/>
          </a:xfrm>
          <a:prstGeom prst="rect">
            <a:avLst/>
          </a:prstGeom>
          <a:noFill/>
          <a:ln w="9525">
            <a:noFill/>
            <a:miter lim="800000"/>
            <a:headEnd/>
            <a:tailEnd/>
          </a:ln>
        </p:spPr>
      </p:pic>
      <p:pic>
        <p:nvPicPr>
          <p:cNvPr id="18456" name="Picture 39" descr="logo"/>
          <p:cNvPicPr>
            <a:picLocks noChangeAspect="1" noChangeArrowheads="1"/>
          </p:cNvPicPr>
          <p:nvPr/>
        </p:nvPicPr>
        <p:blipFill>
          <a:blip r:embed="rId9"/>
          <a:srcRect/>
          <a:stretch>
            <a:fillRect/>
          </a:stretch>
        </p:blipFill>
        <p:spPr bwMode="auto">
          <a:xfrm>
            <a:off x="7224713" y="1849438"/>
            <a:ext cx="628650" cy="361950"/>
          </a:xfrm>
          <a:prstGeom prst="rect">
            <a:avLst/>
          </a:prstGeom>
          <a:noFill/>
          <a:ln w="9525">
            <a:noFill/>
            <a:miter lim="800000"/>
            <a:headEnd/>
            <a:tailEnd/>
          </a:ln>
        </p:spPr>
      </p:pic>
      <p:pic>
        <p:nvPicPr>
          <p:cNvPr id="18457" name="Picture 40" descr="474186244_f81b62c852"/>
          <p:cNvPicPr>
            <a:picLocks noChangeAspect="1" noChangeArrowheads="1"/>
          </p:cNvPicPr>
          <p:nvPr/>
        </p:nvPicPr>
        <p:blipFill>
          <a:blip r:embed="rId10"/>
          <a:srcRect/>
          <a:stretch>
            <a:fillRect/>
          </a:stretch>
        </p:blipFill>
        <p:spPr bwMode="auto">
          <a:xfrm>
            <a:off x="4818063" y="1419225"/>
            <a:ext cx="874712" cy="344488"/>
          </a:xfrm>
          <a:prstGeom prst="rect">
            <a:avLst/>
          </a:prstGeom>
          <a:noFill/>
          <a:ln w="9525">
            <a:noFill/>
            <a:miter lim="800000"/>
            <a:headEnd/>
            <a:tailEnd/>
          </a:ln>
        </p:spPr>
      </p:pic>
      <p:pic>
        <p:nvPicPr>
          <p:cNvPr id="18458" name="Picture 41" descr="Gmail"/>
          <p:cNvPicPr>
            <a:picLocks noChangeAspect="1" noChangeArrowheads="1"/>
          </p:cNvPicPr>
          <p:nvPr/>
        </p:nvPicPr>
        <p:blipFill>
          <a:blip r:embed="rId11"/>
          <a:srcRect/>
          <a:stretch>
            <a:fillRect/>
          </a:stretch>
        </p:blipFill>
        <p:spPr bwMode="auto">
          <a:xfrm>
            <a:off x="6311900" y="1887538"/>
            <a:ext cx="687388" cy="284162"/>
          </a:xfrm>
          <a:prstGeom prst="rect">
            <a:avLst/>
          </a:prstGeom>
          <a:noFill/>
          <a:ln w="9525">
            <a:noFill/>
            <a:miter lim="800000"/>
            <a:headEnd/>
            <a:tailEnd/>
          </a:ln>
        </p:spPr>
      </p:pic>
      <p:pic>
        <p:nvPicPr>
          <p:cNvPr id="18459" name="Picture 42" descr="Webex_4color"/>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7505700" y="1462088"/>
            <a:ext cx="673100" cy="257175"/>
          </a:xfrm>
          <a:prstGeom prst="rect">
            <a:avLst/>
          </a:prstGeom>
          <a:noFill/>
          <a:ln w="9525">
            <a:noFill/>
            <a:miter lim="800000"/>
            <a:headEnd/>
            <a:tailEnd/>
          </a:ln>
        </p:spPr>
      </p:pic>
      <p:pic>
        <p:nvPicPr>
          <p:cNvPr id="18460" name="Picture 47" descr="meebo_logo1"/>
          <p:cNvPicPr>
            <a:picLocks noChangeAspect="1" noChangeArrowheads="1"/>
          </p:cNvPicPr>
          <p:nvPr/>
        </p:nvPicPr>
        <p:blipFill>
          <a:blip r:embed="rId13"/>
          <a:srcRect/>
          <a:stretch>
            <a:fillRect/>
          </a:stretch>
        </p:blipFill>
        <p:spPr bwMode="auto">
          <a:xfrm>
            <a:off x="6343650" y="2376488"/>
            <a:ext cx="801688" cy="265112"/>
          </a:xfrm>
          <a:prstGeom prst="rect">
            <a:avLst/>
          </a:prstGeom>
          <a:noFill/>
          <a:ln w="9525">
            <a:noFill/>
            <a:miter lim="800000"/>
            <a:headEnd/>
            <a:tailEnd/>
          </a:ln>
        </p:spPr>
      </p:pic>
      <p:pic>
        <p:nvPicPr>
          <p:cNvPr id="18461" name="Picture 57" descr="user-group-128x128.png"/>
          <p:cNvPicPr>
            <a:picLocks noChangeAspect="1"/>
          </p:cNvPicPr>
          <p:nvPr/>
        </p:nvPicPr>
        <p:blipFill>
          <a:blip r:embed="rId14"/>
          <a:srcRect/>
          <a:stretch>
            <a:fillRect/>
          </a:stretch>
        </p:blipFill>
        <p:spPr bwMode="auto">
          <a:xfrm>
            <a:off x="5922963" y="4262438"/>
            <a:ext cx="1435100" cy="1433512"/>
          </a:xfrm>
          <a:prstGeom prst="rect">
            <a:avLst/>
          </a:prstGeom>
          <a:noFill/>
          <a:ln w="9525">
            <a:noFill/>
            <a:miter lim="800000"/>
            <a:headEnd/>
            <a:tailEnd/>
          </a:ln>
        </p:spPr>
      </p:pic>
      <p:grpSp>
        <p:nvGrpSpPr>
          <p:cNvPr id="18462" name="Group 6"/>
          <p:cNvGrpSpPr>
            <a:grpSpLocks noChangeAspect="1"/>
          </p:cNvGrpSpPr>
          <p:nvPr/>
        </p:nvGrpSpPr>
        <p:grpSpPr bwMode="auto">
          <a:xfrm>
            <a:off x="4906963" y="2967038"/>
            <a:ext cx="3508375" cy="982662"/>
            <a:chOff x="1254" y="2329"/>
            <a:chExt cx="4313" cy="1210"/>
          </a:xfrm>
        </p:grpSpPr>
        <p:sp>
          <p:nvSpPr>
            <p:cNvPr id="18463" name="Rectangle 7"/>
            <p:cNvSpPr>
              <a:spLocks noChangeAspect="1" noChangeArrowheads="1"/>
            </p:cNvSpPr>
            <p:nvPr/>
          </p:nvSpPr>
          <p:spPr bwMode="auto">
            <a:xfrm>
              <a:off x="3154" y="2797"/>
              <a:ext cx="495" cy="582"/>
            </a:xfrm>
            <a:prstGeom prst="rect">
              <a:avLst/>
            </a:prstGeom>
            <a:solidFill>
              <a:schemeClr val="bg1"/>
            </a:solidFill>
            <a:ln w="12700">
              <a:noFill/>
              <a:miter lim="800000"/>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18464" name="Picture 8" descr="PA4050_FrontWtop_HR"/>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1254" y="2329"/>
              <a:ext cx="4313" cy="1210"/>
            </a:xfrm>
            <a:prstGeom prst="rect">
              <a:avLst/>
            </a:prstGeom>
            <a:noFill/>
            <a:ln w="9525">
              <a:noFill/>
              <a:miter lim="800000"/>
              <a:headEnd/>
              <a:tailEnd/>
            </a:ln>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2600" smtClean="0"/>
              <a:t>Identification Technologies Transform the Firewall</a:t>
            </a:r>
          </a:p>
        </p:txBody>
      </p:sp>
      <p:sp>
        <p:nvSpPr>
          <p:cNvPr id="19458" name="Footer Placeholder 2"/>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19459" name="Slide Number Placeholder 3"/>
          <p:cNvSpPr>
            <a:spLocks noGrp="1"/>
          </p:cNvSpPr>
          <p:nvPr>
            <p:ph type="sldNum" sz="quarter" idx="11"/>
          </p:nvPr>
        </p:nvSpPr>
        <p:spPr>
          <a:noFill/>
        </p:spPr>
        <p:txBody>
          <a:bodyPr/>
          <a:lstStyle/>
          <a:p>
            <a:r>
              <a:rPr lang="en-US" smtClean="0"/>
              <a:t>Page </a:t>
            </a:r>
            <a:fld id="{B55FDDE2-F39A-43A8-954D-EF098EB66651}" type="slidenum">
              <a:rPr lang="en-US" smtClean="0"/>
              <a:pPr/>
              <a:t>19</a:t>
            </a:fld>
            <a:r>
              <a:rPr lang="en-US" smtClean="0"/>
              <a:t>   |</a:t>
            </a:r>
            <a:r>
              <a:rPr lang="en-US" smtClean="0">
                <a:solidFill>
                  <a:schemeClr val="accent1"/>
                </a:solidFill>
              </a:rPr>
              <a:t>   </a:t>
            </a:r>
            <a:endParaRPr lang="en-US" smtClean="0">
              <a:solidFill>
                <a:schemeClr val="accent1"/>
              </a:solidFill>
              <a:latin typeface="Garamond" pitchFamily="18" charset="0"/>
            </a:endParaRPr>
          </a:p>
        </p:txBody>
      </p:sp>
      <p:pic>
        <p:nvPicPr>
          <p:cNvPr id="19460" name="Picture 25" descr="App_id_logos"/>
          <p:cNvPicPr>
            <a:picLocks noChangeAspect="1" noChangeArrowheads="1"/>
          </p:cNvPicPr>
          <p:nvPr/>
        </p:nvPicPr>
        <p:blipFill>
          <a:blip r:embed="rId3"/>
          <a:srcRect/>
          <a:stretch>
            <a:fillRect/>
          </a:stretch>
        </p:blipFill>
        <p:spPr bwMode="auto">
          <a:xfrm>
            <a:off x="3881438" y="873125"/>
            <a:ext cx="4287837" cy="1874838"/>
          </a:xfrm>
          <a:prstGeom prst="rect">
            <a:avLst/>
          </a:prstGeom>
          <a:noFill/>
          <a:ln w="9525">
            <a:noFill/>
            <a:miter lim="800000"/>
            <a:headEnd/>
            <a:tailEnd/>
          </a:ln>
        </p:spPr>
      </p:pic>
      <p:sp>
        <p:nvSpPr>
          <p:cNvPr id="19461" name="Line 33"/>
          <p:cNvSpPr>
            <a:spLocks noChangeShapeType="1"/>
          </p:cNvSpPr>
          <p:nvPr/>
        </p:nvSpPr>
        <p:spPr bwMode="auto">
          <a:xfrm>
            <a:off x="520700" y="2855913"/>
            <a:ext cx="8169275" cy="0"/>
          </a:xfrm>
          <a:prstGeom prst="line">
            <a:avLst/>
          </a:prstGeom>
          <a:noFill/>
          <a:ln w="6350">
            <a:solidFill>
              <a:srgbClr val="004167"/>
            </a:solidFill>
            <a:round/>
            <a:headEnd/>
            <a:tailEnd/>
          </a:ln>
        </p:spPr>
        <p:txBody>
          <a:bodyPr anchor="ctr">
            <a:spAutoFit/>
          </a:bodyPr>
          <a:lstStyle/>
          <a:p>
            <a:endParaRPr lang="en-US"/>
          </a:p>
        </p:txBody>
      </p:sp>
      <p:sp>
        <p:nvSpPr>
          <p:cNvPr id="19462" name="Line 34"/>
          <p:cNvSpPr>
            <a:spLocks noChangeShapeType="1"/>
          </p:cNvSpPr>
          <p:nvPr/>
        </p:nvSpPr>
        <p:spPr bwMode="auto">
          <a:xfrm>
            <a:off x="463550" y="4748213"/>
            <a:ext cx="8169275" cy="0"/>
          </a:xfrm>
          <a:prstGeom prst="line">
            <a:avLst/>
          </a:prstGeom>
          <a:noFill/>
          <a:ln w="6350">
            <a:solidFill>
              <a:srgbClr val="004167"/>
            </a:solidFill>
            <a:round/>
            <a:headEnd/>
            <a:tailEnd/>
          </a:ln>
        </p:spPr>
        <p:txBody>
          <a:bodyPr anchor="ctr">
            <a:spAutoFit/>
          </a:bodyPr>
          <a:lstStyle/>
          <a:p>
            <a:endParaRPr lang="en-US"/>
          </a:p>
        </p:txBody>
      </p:sp>
      <p:pic>
        <p:nvPicPr>
          <p:cNvPr id="19463" name="Picture 5" descr="C:\Documents and Settings\bkee\Desktop\users-id_final1.jpg"/>
          <p:cNvPicPr>
            <a:picLocks noChangeAspect="1" noChangeArrowheads="1"/>
          </p:cNvPicPr>
          <p:nvPr/>
        </p:nvPicPr>
        <p:blipFill>
          <a:blip r:embed="rId4"/>
          <a:srcRect/>
          <a:stretch>
            <a:fillRect/>
          </a:stretch>
        </p:blipFill>
        <p:spPr bwMode="auto">
          <a:xfrm>
            <a:off x="4070350" y="2951163"/>
            <a:ext cx="3910013" cy="1644650"/>
          </a:xfrm>
          <a:prstGeom prst="rect">
            <a:avLst/>
          </a:prstGeom>
          <a:noFill/>
          <a:ln w="9525">
            <a:noFill/>
            <a:miter lim="800000"/>
            <a:headEnd/>
            <a:tailEnd/>
          </a:ln>
        </p:spPr>
      </p:pic>
      <p:pic>
        <p:nvPicPr>
          <p:cNvPr id="19464" name="Picture 6" descr="C:\Documents and Settings\bkee\Desktop\content_id.png"/>
          <p:cNvPicPr>
            <a:picLocks noChangeAspect="1" noChangeArrowheads="1"/>
          </p:cNvPicPr>
          <p:nvPr/>
        </p:nvPicPr>
        <p:blipFill>
          <a:blip r:embed="rId5"/>
          <a:srcRect/>
          <a:stretch>
            <a:fillRect/>
          </a:stretch>
        </p:blipFill>
        <p:spPr bwMode="auto">
          <a:xfrm>
            <a:off x="4635500" y="4849813"/>
            <a:ext cx="2971800" cy="1343025"/>
          </a:xfrm>
          <a:prstGeom prst="rect">
            <a:avLst/>
          </a:prstGeom>
          <a:noFill/>
          <a:ln w="9525">
            <a:noFill/>
            <a:miter lim="800000"/>
            <a:headEnd/>
            <a:tailEnd/>
          </a:ln>
        </p:spPr>
      </p:pic>
      <p:sp>
        <p:nvSpPr>
          <p:cNvPr id="19465" name="TextBox 9"/>
          <p:cNvSpPr txBox="1">
            <a:spLocks noChangeArrowheads="1"/>
          </p:cNvSpPr>
          <p:nvPr/>
        </p:nvSpPr>
        <p:spPr bwMode="auto">
          <a:xfrm>
            <a:off x="565150" y="1344613"/>
            <a:ext cx="3351213" cy="931862"/>
          </a:xfrm>
          <a:prstGeom prst="rect">
            <a:avLst/>
          </a:prstGeom>
          <a:noFill/>
          <a:ln w="9525">
            <a:noFill/>
            <a:miter lim="800000"/>
            <a:headEnd/>
            <a:tailEnd/>
          </a:ln>
        </p:spPr>
        <p:txBody>
          <a:bodyPr wrap="none">
            <a:spAutoFit/>
          </a:bodyPr>
          <a:lstStyle/>
          <a:p>
            <a:pPr eaLnBrk="0" hangingPunct="0">
              <a:lnSpc>
                <a:spcPct val="85000"/>
              </a:lnSpc>
              <a:spcBef>
                <a:spcPct val="50000"/>
              </a:spcBef>
              <a:spcAft>
                <a:spcPct val="5000"/>
              </a:spcAft>
              <a:buClr>
                <a:schemeClr val="bg1"/>
              </a:buClr>
              <a:buSzPct val="100000"/>
              <a:buFont typeface="Times New Roman" pitchFamily="18" charset="0"/>
              <a:buChar char="•"/>
            </a:pPr>
            <a:r>
              <a:rPr lang="en-US" sz="2400">
                <a:solidFill>
                  <a:srgbClr val="326A89"/>
                </a:solidFill>
              </a:rPr>
              <a:t>App-ID™</a:t>
            </a:r>
          </a:p>
          <a:p>
            <a:pPr eaLnBrk="0" hangingPunct="0">
              <a:lnSpc>
                <a:spcPct val="85000"/>
              </a:lnSpc>
              <a:spcBef>
                <a:spcPct val="50000"/>
              </a:spcBef>
              <a:spcAft>
                <a:spcPct val="5000"/>
              </a:spcAft>
              <a:buClr>
                <a:schemeClr val="bg1"/>
              </a:buClr>
              <a:buSzPct val="100000"/>
              <a:buFont typeface="Times New Roman" pitchFamily="18" charset="0"/>
              <a:buChar char="•"/>
            </a:pPr>
            <a:r>
              <a:rPr lang="en-US" sz="2400" i="1">
                <a:solidFill>
                  <a:srgbClr val="A7C541"/>
                </a:solidFill>
              </a:rPr>
              <a:t>Identify the application</a:t>
            </a:r>
          </a:p>
        </p:txBody>
      </p:sp>
      <p:sp>
        <p:nvSpPr>
          <p:cNvPr id="19466" name="TextBox 10"/>
          <p:cNvSpPr txBox="1">
            <a:spLocks noChangeArrowheads="1"/>
          </p:cNvSpPr>
          <p:nvPr/>
        </p:nvSpPr>
        <p:spPr bwMode="auto">
          <a:xfrm>
            <a:off x="565150" y="3306763"/>
            <a:ext cx="2505075" cy="933450"/>
          </a:xfrm>
          <a:prstGeom prst="rect">
            <a:avLst/>
          </a:prstGeom>
          <a:noFill/>
          <a:ln w="9525">
            <a:noFill/>
            <a:miter lim="800000"/>
            <a:headEnd/>
            <a:tailEnd/>
          </a:ln>
        </p:spPr>
        <p:txBody>
          <a:bodyPr wrap="none">
            <a:spAutoFit/>
          </a:bodyPr>
          <a:lstStyle/>
          <a:p>
            <a:pPr eaLnBrk="0" hangingPunct="0">
              <a:lnSpc>
                <a:spcPct val="85000"/>
              </a:lnSpc>
              <a:spcBef>
                <a:spcPct val="50000"/>
              </a:spcBef>
              <a:spcAft>
                <a:spcPct val="5000"/>
              </a:spcAft>
              <a:buClr>
                <a:schemeClr val="bg1"/>
              </a:buClr>
              <a:buSzPct val="100000"/>
              <a:buFont typeface="Times New Roman" pitchFamily="18" charset="0"/>
              <a:buChar char="•"/>
            </a:pPr>
            <a:r>
              <a:rPr lang="en-US" sz="2400">
                <a:solidFill>
                  <a:srgbClr val="326A89"/>
                </a:solidFill>
              </a:rPr>
              <a:t>User-ID™</a:t>
            </a:r>
          </a:p>
          <a:p>
            <a:pPr eaLnBrk="0" hangingPunct="0">
              <a:lnSpc>
                <a:spcPct val="85000"/>
              </a:lnSpc>
              <a:spcBef>
                <a:spcPct val="50000"/>
              </a:spcBef>
              <a:spcAft>
                <a:spcPct val="5000"/>
              </a:spcAft>
              <a:buClr>
                <a:schemeClr val="bg1"/>
              </a:buClr>
              <a:buSzPct val="100000"/>
              <a:buFont typeface="Times New Roman" pitchFamily="18" charset="0"/>
              <a:buChar char="•"/>
            </a:pPr>
            <a:r>
              <a:rPr lang="en-US" sz="2400" i="1">
                <a:solidFill>
                  <a:srgbClr val="A7C541"/>
                </a:solidFill>
              </a:rPr>
              <a:t>Identify the user</a:t>
            </a:r>
          </a:p>
        </p:txBody>
      </p:sp>
      <p:sp>
        <p:nvSpPr>
          <p:cNvPr id="19467" name="TextBox 11"/>
          <p:cNvSpPr txBox="1">
            <a:spLocks noChangeArrowheads="1"/>
          </p:cNvSpPr>
          <p:nvPr/>
        </p:nvSpPr>
        <p:spPr bwMode="auto">
          <a:xfrm>
            <a:off x="565150" y="5054600"/>
            <a:ext cx="2620963" cy="933450"/>
          </a:xfrm>
          <a:prstGeom prst="rect">
            <a:avLst/>
          </a:prstGeom>
          <a:noFill/>
          <a:ln w="9525">
            <a:noFill/>
            <a:miter lim="800000"/>
            <a:headEnd/>
            <a:tailEnd/>
          </a:ln>
        </p:spPr>
        <p:txBody>
          <a:bodyPr wrap="none">
            <a:spAutoFit/>
          </a:bodyPr>
          <a:lstStyle/>
          <a:p>
            <a:pPr eaLnBrk="0" hangingPunct="0">
              <a:lnSpc>
                <a:spcPct val="85000"/>
              </a:lnSpc>
              <a:spcBef>
                <a:spcPct val="50000"/>
              </a:spcBef>
              <a:spcAft>
                <a:spcPct val="5000"/>
              </a:spcAft>
              <a:buClr>
                <a:schemeClr val="bg1"/>
              </a:buClr>
              <a:buSzPct val="100000"/>
              <a:buFont typeface="Times New Roman" pitchFamily="18" charset="0"/>
              <a:buChar char="•"/>
            </a:pPr>
            <a:r>
              <a:rPr lang="en-US" sz="2400" dirty="0">
                <a:solidFill>
                  <a:srgbClr val="326A89"/>
                </a:solidFill>
              </a:rPr>
              <a:t>Content-ID™</a:t>
            </a:r>
          </a:p>
          <a:p>
            <a:pPr eaLnBrk="0" hangingPunct="0">
              <a:lnSpc>
                <a:spcPct val="85000"/>
              </a:lnSpc>
              <a:spcBef>
                <a:spcPct val="50000"/>
              </a:spcBef>
              <a:spcAft>
                <a:spcPct val="5000"/>
              </a:spcAft>
              <a:buClr>
                <a:schemeClr val="bg1"/>
              </a:buClr>
              <a:buSzPct val="100000"/>
              <a:buFont typeface="Times New Roman" pitchFamily="18" charset="0"/>
              <a:buChar char="•"/>
            </a:pPr>
            <a:r>
              <a:rPr lang="en-US" sz="2400" i="1" dirty="0">
                <a:solidFill>
                  <a:srgbClr val="A7C541"/>
                </a:solidFill>
              </a:rPr>
              <a:t>Scan the content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smtClean="0"/>
              <a:t>About Palo Alto Networks</a:t>
            </a:r>
          </a:p>
        </p:txBody>
      </p:sp>
      <p:sp>
        <p:nvSpPr>
          <p:cNvPr id="6" name="Rectangle 3"/>
          <p:cNvSpPr txBox="1">
            <a:spLocks noChangeArrowheads="1"/>
          </p:cNvSpPr>
          <p:nvPr/>
        </p:nvSpPr>
        <p:spPr bwMode="auto">
          <a:xfrm>
            <a:off x="174625" y="2028825"/>
            <a:ext cx="8801100" cy="3392488"/>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buFont typeface="Times" charset="0"/>
              <a:buChar char="•"/>
              <a:defRPr/>
            </a:pPr>
            <a:r>
              <a:rPr lang="en-US" sz="2000" kern="0" dirty="0">
                <a:solidFill>
                  <a:srgbClr val="326A89"/>
                </a:solidFill>
                <a:latin typeface="+mn-lt"/>
              </a:rPr>
              <a:t>Palo Alto Networks is the </a:t>
            </a:r>
            <a:r>
              <a:rPr lang="en-US" sz="2000" b="1" kern="0" dirty="0">
                <a:solidFill>
                  <a:srgbClr val="326A89"/>
                </a:solidFill>
                <a:latin typeface="+mn-lt"/>
              </a:rPr>
              <a:t>Network </a:t>
            </a:r>
            <a:r>
              <a:rPr lang="en-US" sz="2000" b="1" kern="0" dirty="0">
                <a:solidFill>
                  <a:srgbClr val="A7C541"/>
                </a:solidFill>
                <a:latin typeface="+mn-lt"/>
              </a:rPr>
              <a:t>Security </a:t>
            </a:r>
            <a:r>
              <a:rPr lang="en-US" sz="2000" b="1" kern="0" dirty="0">
                <a:solidFill>
                  <a:srgbClr val="326A89"/>
                </a:solidFill>
                <a:latin typeface="+mn-lt"/>
              </a:rPr>
              <a:t>Company</a:t>
            </a:r>
          </a:p>
          <a:p>
            <a:pPr marL="230188" indent="-230188">
              <a:lnSpc>
                <a:spcPct val="85000"/>
              </a:lnSpc>
              <a:spcBef>
                <a:spcPct val="50000"/>
              </a:spcBef>
              <a:spcAft>
                <a:spcPct val="5000"/>
              </a:spcAft>
              <a:buClr>
                <a:srgbClr val="326A89"/>
              </a:buClr>
              <a:buSzPct val="85000"/>
              <a:buFont typeface="Times" charset="0"/>
              <a:buChar char="•"/>
              <a:defRPr/>
            </a:pPr>
            <a:r>
              <a:rPr lang="en-US" sz="2000" kern="0" dirty="0">
                <a:solidFill>
                  <a:srgbClr val="326A89"/>
                </a:solidFill>
                <a:latin typeface="+mn-lt"/>
              </a:rPr>
              <a:t>World-class team with strong security and networking experience  </a:t>
            </a:r>
          </a:p>
          <a:p>
            <a:pPr marL="687388" lvl="1" indent="-230188">
              <a:lnSpc>
                <a:spcPct val="85000"/>
              </a:lnSpc>
              <a:spcBef>
                <a:spcPct val="50000"/>
              </a:spcBef>
              <a:spcAft>
                <a:spcPct val="5000"/>
              </a:spcAft>
              <a:buClr>
                <a:srgbClr val="326A89"/>
              </a:buClr>
              <a:buSzPct val="85000"/>
              <a:buFont typeface="Lucida Grande"/>
              <a:buChar char="-"/>
              <a:defRPr/>
            </a:pPr>
            <a:r>
              <a:rPr lang="en-US" kern="0" dirty="0">
                <a:solidFill>
                  <a:srgbClr val="326A89"/>
                </a:solidFill>
                <a:latin typeface="+mn-lt"/>
              </a:rPr>
              <a:t>Founded in 2005 by security visionary </a:t>
            </a:r>
            <a:r>
              <a:rPr lang="en-US" kern="0" dirty="0" err="1">
                <a:solidFill>
                  <a:srgbClr val="326A89"/>
                </a:solidFill>
                <a:latin typeface="+mn-lt"/>
              </a:rPr>
              <a:t>Nir</a:t>
            </a:r>
            <a:r>
              <a:rPr lang="en-US" kern="0" dirty="0">
                <a:solidFill>
                  <a:srgbClr val="326A89"/>
                </a:solidFill>
                <a:latin typeface="+mn-lt"/>
              </a:rPr>
              <a:t> </a:t>
            </a:r>
            <a:r>
              <a:rPr lang="en-US" kern="0" dirty="0" err="1">
                <a:solidFill>
                  <a:srgbClr val="326A89"/>
                </a:solidFill>
                <a:latin typeface="+mn-lt"/>
              </a:rPr>
              <a:t>Zuk</a:t>
            </a:r>
            <a:endParaRPr lang="en-US" kern="0" dirty="0">
              <a:solidFill>
                <a:srgbClr val="326A89"/>
              </a:solidFill>
              <a:latin typeface="+mn-lt"/>
            </a:endParaRPr>
          </a:p>
          <a:p>
            <a:pPr marL="687388" lvl="1" indent="-230188">
              <a:lnSpc>
                <a:spcPct val="85000"/>
              </a:lnSpc>
              <a:spcBef>
                <a:spcPct val="50000"/>
              </a:spcBef>
              <a:spcAft>
                <a:spcPct val="5000"/>
              </a:spcAft>
              <a:buClr>
                <a:srgbClr val="326A89"/>
              </a:buClr>
              <a:buSzPct val="85000"/>
              <a:buFont typeface="Lucida Grande"/>
              <a:buChar char="-"/>
              <a:defRPr/>
            </a:pPr>
            <a:r>
              <a:rPr lang="en-US" kern="0" dirty="0">
                <a:solidFill>
                  <a:srgbClr val="326A89"/>
                </a:solidFill>
                <a:latin typeface="+mn-lt"/>
              </a:rPr>
              <a:t>Top-tier investors</a:t>
            </a:r>
          </a:p>
          <a:p>
            <a:pPr marL="230188" indent="-230188">
              <a:lnSpc>
                <a:spcPct val="85000"/>
              </a:lnSpc>
              <a:spcBef>
                <a:spcPct val="50000"/>
              </a:spcBef>
              <a:spcAft>
                <a:spcPct val="5000"/>
              </a:spcAft>
              <a:buClr>
                <a:srgbClr val="326A89"/>
              </a:buClr>
              <a:buSzPct val="85000"/>
              <a:buFont typeface="Times" charset="0"/>
              <a:buChar char="•"/>
              <a:defRPr/>
            </a:pPr>
            <a:r>
              <a:rPr lang="en-US" sz="2000" kern="0" dirty="0">
                <a:solidFill>
                  <a:srgbClr val="326A89"/>
                </a:solidFill>
                <a:latin typeface="+mn-lt"/>
              </a:rPr>
              <a:t>Builds next-generation firewalls that identify </a:t>
            </a:r>
            <a:r>
              <a:rPr lang="en-US" sz="2000" kern="0" dirty="0">
                <a:solidFill>
                  <a:srgbClr val="004167"/>
                </a:solidFill>
                <a:latin typeface="+mn-lt"/>
              </a:rPr>
              <a:t>/ </a:t>
            </a:r>
            <a:r>
              <a:rPr lang="en-US" sz="2000" kern="0" dirty="0">
                <a:solidFill>
                  <a:srgbClr val="326A89"/>
                </a:solidFill>
                <a:latin typeface="+mn-lt"/>
              </a:rPr>
              <a:t>control</a:t>
            </a:r>
            <a:r>
              <a:rPr lang="en-US" sz="2000" kern="0" dirty="0" smtClean="0">
                <a:solidFill>
                  <a:srgbClr val="326A89"/>
                </a:solidFill>
                <a:latin typeface="+mn-lt"/>
              </a:rPr>
              <a:t> 1200+ </a:t>
            </a:r>
            <a:r>
              <a:rPr lang="en-US" sz="2000" kern="0" dirty="0">
                <a:solidFill>
                  <a:srgbClr val="326A89"/>
                </a:solidFill>
                <a:latin typeface="+mn-lt"/>
              </a:rPr>
              <a:t>applications</a:t>
            </a:r>
            <a:endParaRPr lang="en-US" sz="2000" kern="0" dirty="0">
              <a:solidFill>
                <a:srgbClr val="004167"/>
              </a:solidFill>
              <a:latin typeface="+mn-lt"/>
            </a:endParaRPr>
          </a:p>
          <a:p>
            <a:pPr marL="687388" lvl="1" indent="-230188">
              <a:lnSpc>
                <a:spcPct val="85000"/>
              </a:lnSpc>
              <a:spcBef>
                <a:spcPct val="50000"/>
              </a:spcBef>
              <a:spcAft>
                <a:spcPct val="5000"/>
              </a:spcAft>
              <a:buClr>
                <a:schemeClr val="accent1"/>
              </a:buClr>
              <a:buSzPct val="85000"/>
              <a:buFont typeface="Lucida Grande"/>
              <a:buChar char="-"/>
              <a:defRPr/>
            </a:pPr>
            <a:r>
              <a:rPr lang="en-US" kern="0" dirty="0">
                <a:solidFill>
                  <a:schemeClr val="accent1"/>
                </a:solidFill>
                <a:latin typeface="+mn-lt"/>
              </a:rPr>
              <a:t>Restores the firewall as the core of the enterprise network security infrastructure</a:t>
            </a:r>
          </a:p>
          <a:p>
            <a:pPr marL="687388" lvl="1" indent="-230188">
              <a:lnSpc>
                <a:spcPct val="85000"/>
              </a:lnSpc>
              <a:spcBef>
                <a:spcPct val="50000"/>
              </a:spcBef>
              <a:spcAft>
                <a:spcPct val="5000"/>
              </a:spcAft>
              <a:buClr>
                <a:srgbClr val="326A89"/>
              </a:buClr>
              <a:buSzPct val="85000"/>
              <a:buFont typeface="Lucida Grande"/>
              <a:buChar char="-"/>
              <a:defRPr/>
            </a:pPr>
            <a:r>
              <a:rPr lang="en-US" kern="0" dirty="0">
                <a:solidFill>
                  <a:srgbClr val="326A89"/>
                </a:solidFill>
                <a:latin typeface="+mn-lt"/>
              </a:rPr>
              <a:t>Innovations:  App-ID™, User-ID™, Content-ID™</a:t>
            </a:r>
          </a:p>
          <a:p>
            <a:pPr marL="230188" indent="-230188">
              <a:lnSpc>
                <a:spcPct val="85000"/>
              </a:lnSpc>
              <a:spcBef>
                <a:spcPct val="50000"/>
              </a:spcBef>
              <a:spcAft>
                <a:spcPct val="5000"/>
              </a:spcAft>
              <a:buClr>
                <a:srgbClr val="326A89"/>
              </a:buClr>
              <a:buSzPct val="85000"/>
              <a:buFont typeface="Times" charset="0"/>
              <a:buChar char="•"/>
              <a:defRPr/>
            </a:pPr>
            <a:r>
              <a:rPr lang="en-US" sz="2000" kern="0" dirty="0">
                <a:solidFill>
                  <a:srgbClr val="326A89"/>
                </a:solidFill>
                <a:latin typeface="+mn-lt"/>
              </a:rPr>
              <a:t>Global footprint:</a:t>
            </a:r>
            <a:r>
              <a:rPr lang="en-US" sz="2000" kern="0" dirty="0" smtClean="0">
                <a:solidFill>
                  <a:srgbClr val="326A89"/>
                </a:solidFill>
                <a:latin typeface="+mn-lt"/>
              </a:rPr>
              <a:t> </a:t>
            </a:r>
            <a:r>
              <a:rPr lang="en-US" sz="2000" kern="0" dirty="0">
                <a:solidFill>
                  <a:srgbClr val="326A89"/>
                </a:solidFill>
                <a:latin typeface="+mn-lt"/>
              </a:rPr>
              <a:t>3</a:t>
            </a:r>
            <a:r>
              <a:rPr lang="en-US" sz="2000" kern="0" dirty="0" smtClean="0">
                <a:solidFill>
                  <a:srgbClr val="326A89"/>
                </a:solidFill>
                <a:latin typeface="+mn-lt"/>
              </a:rPr>
              <a:t>,500+ customers in </a:t>
            </a:r>
            <a:r>
              <a:rPr lang="en-US" sz="2000" kern="0" dirty="0">
                <a:solidFill>
                  <a:srgbClr val="326A89"/>
                </a:solidFill>
                <a:latin typeface="+mn-lt"/>
              </a:rPr>
              <a:t>50+ countries, 24/7 support</a:t>
            </a:r>
          </a:p>
          <a:p>
            <a:pPr marL="230188" indent="-230188">
              <a:lnSpc>
                <a:spcPct val="85000"/>
              </a:lnSpc>
              <a:spcBef>
                <a:spcPct val="50000"/>
              </a:spcBef>
              <a:spcAft>
                <a:spcPct val="5000"/>
              </a:spcAft>
              <a:buClr>
                <a:srgbClr val="326A89"/>
              </a:buClr>
              <a:buSzPct val="85000"/>
              <a:buFont typeface="Times" charset="0"/>
              <a:buChar char="•"/>
              <a:defRPr/>
            </a:pPr>
            <a:endParaRPr lang="en-US" sz="2000" kern="0" dirty="0">
              <a:solidFill>
                <a:srgbClr val="326A89"/>
              </a:solidFill>
              <a:latin typeface="+mn-lt"/>
            </a:endParaRPr>
          </a:p>
          <a:p>
            <a:pPr marL="230188" indent="-230188">
              <a:lnSpc>
                <a:spcPct val="85000"/>
              </a:lnSpc>
              <a:spcBef>
                <a:spcPct val="50000"/>
              </a:spcBef>
              <a:spcAft>
                <a:spcPct val="5000"/>
              </a:spcAft>
              <a:buClr>
                <a:srgbClr val="326A89"/>
              </a:buClr>
              <a:buSzPct val="85000"/>
              <a:buFont typeface="Times" charset="0"/>
              <a:buChar char="•"/>
              <a:defRPr/>
            </a:pPr>
            <a:endParaRPr lang="en-US" sz="2000" kern="0" dirty="0">
              <a:solidFill>
                <a:srgbClr val="326A89"/>
              </a:solidFill>
              <a:latin typeface="+mn-lt"/>
            </a:endParaRPr>
          </a:p>
        </p:txBody>
      </p:sp>
      <p:pic>
        <p:nvPicPr>
          <p:cNvPr id="12293" name="Picture 4"/>
          <p:cNvPicPr>
            <a:picLocks noChangeArrowheads="1"/>
          </p:cNvPicPr>
          <p:nvPr/>
        </p:nvPicPr>
        <p:blipFill>
          <a:blip r:embed="rId3"/>
          <a:srcRect/>
          <a:stretch>
            <a:fillRect/>
          </a:stretch>
        </p:blipFill>
        <p:spPr bwMode="auto">
          <a:xfrm>
            <a:off x="3425825" y="1233488"/>
            <a:ext cx="3260725" cy="747712"/>
          </a:xfrm>
          <a:prstGeom prst="rect">
            <a:avLst/>
          </a:prstGeom>
          <a:noFill/>
          <a:ln w="12700">
            <a:noFill/>
            <a:miter lim="800000"/>
            <a:headEnd/>
            <a:tailEnd/>
          </a:ln>
        </p:spPr>
      </p:pic>
      <p:sp>
        <p:nvSpPr>
          <p:cNvPr id="12300" name="Rectangle 12"/>
          <p:cNvSpPr>
            <a:spLocks noChangeArrowheads="1"/>
          </p:cNvSpPr>
          <p:nvPr/>
        </p:nvSpPr>
        <p:spPr bwMode="auto">
          <a:xfrm>
            <a:off x="0" y="6191250"/>
            <a:ext cx="9144000" cy="666750"/>
          </a:xfrm>
          <a:prstGeom prst="rect">
            <a:avLst/>
          </a:prstGeom>
          <a:solidFill>
            <a:schemeClr val="bg1"/>
          </a:solidFill>
          <a:ln w="9525">
            <a:noFill/>
            <a:miter lim="800000"/>
            <a:headEnd/>
            <a:tailEnd/>
          </a:ln>
          <a:effectLst/>
        </p:spPr>
        <p:txBody>
          <a:bodyPr wrap="none" anchor="ctr"/>
          <a:lstStyle/>
          <a:p>
            <a:endParaRPr lang="en-US"/>
          </a:p>
        </p:txBody>
      </p:sp>
      <p:pic>
        <p:nvPicPr>
          <p:cNvPr id="12294" name="Picture 9"/>
          <p:cNvPicPr>
            <a:picLocks noChangeAspect="1"/>
          </p:cNvPicPr>
          <p:nvPr/>
        </p:nvPicPr>
        <p:blipFill>
          <a:blip r:embed="rId4"/>
          <a:srcRect/>
          <a:stretch>
            <a:fillRect/>
          </a:stretch>
        </p:blipFill>
        <p:spPr bwMode="auto">
          <a:xfrm>
            <a:off x="2162048" y="5512859"/>
            <a:ext cx="979488" cy="828675"/>
          </a:xfrm>
          <a:prstGeom prst="rect">
            <a:avLst/>
          </a:prstGeom>
          <a:noFill/>
          <a:ln w="9525">
            <a:noFill/>
            <a:miter lim="800000"/>
            <a:headEnd/>
            <a:tailEnd/>
          </a:ln>
        </p:spPr>
      </p:pic>
      <p:pic>
        <p:nvPicPr>
          <p:cNvPr id="12295" name="Picture 10"/>
          <p:cNvPicPr>
            <a:picLocks noChangeAspect="1"/>
          </p:cNvPicPr>
          <p:nvPr/>
        </p:nvPicPr>
        <p:blipFill>
          <a:blip r:embed="rId5"/>
          <a:srcRect/>
          <a:stretch>
            <a:fillRect/>
          </a:stretch>
        </p:blipFill>
        <p:spPr bwMode="auto">
          <a:xfrm>
            <a:off x="215894" y="5575301"/>
            <a:ext cx="1577975" cy="703263"/>
          </a:xfrm>
          <a:prstGeom prst="rect">
            <a:avLst/>
          </a:prstGeom>
          <a:noFill/>
          <a:ln w="9525">
            <a:noFill/>
            <a:miter lim="800000"/>
            <a:headEnd/>
            <a:tailEnd/>
          </a:ln>
        </p:spPr>
      </p:pic>
      <p:pic>
        <p:nvPicPr>
          <p:cNvPr id="12296" name="Picture 11"/>
          <p:cNvPicPr>
            <a:picLocks noChangeAspect="1"/>
          </p:cNvPicPr>
          <p:nvPr/>
        </p:nvPicPr>
        <p:blipFill>
          <a:blip r:embed="rId6"/>
          <a:srcRect/>
          <a:stretch>
            <a:fillRect/>
          </a:stretch>
        </p:blipFill>
        <p:spPr bwMode="auto">
          <a:xfrm>
            <a:off x="5020894" y="5398560"/>
            <a:ext cx="661988" cy="1050925"/>
          </a:xfrm>
          <a:prstGeom prst="rect">
            <a:avLst/>
          </a:prstGeom>
          <a:noFill/>
          <a:ln w="9525">
            <a:noFill/>
            <a:miter lim="800000"/>
            <a:headEnd/>
            <a:tailEnd/>
          </a:ln>
        </p:spPr>
      </p:pic>
      <p:pic>
        <p:nvPicPr>
          <p:cNvPr id="12297" name="Picture 13"/>
          <p:cNvPicPr>
            <a:picLocks noChangeAspect="1"/>
          </p:cNvPicPr>
          <p:nvPr/>
        </p:nvPicPr>
        <p:blipFill>
          <a:blip r:embed="rId7"/>
          <a:srcRect/>
          <a:stretch>
            <a:fillRect/>
          </a:stretch>
        </p:blipFill>
        <p:spPr bwMode="auto">
          <a:xfrm>
            <a:off x="3509715" y="5428193"/>
            <a:ext cx="1143000" cy="982663"/>
          </a:xfrm>
          <a:prstGeom prst="rect">
            <a:avLst/>
          </a:prstGeom>
          <a:noFill/>
          <a:ln w="9525">
            <a:noFill/>
            <a:miter lim="800000"/>
            <a:headEnd/>
            <a:tailEnd/>
          </a:ln>
        </p:spPr>
      </p:pic>
      <p:pic>
        <p:nvPicPr>
          <p:cNvPr id="12298" name="Picture 15"/>
          <p:cNvPicPr>
            <a:picLocks noChangeAspect="1"/>
          </p:cNvPicPr>
          <p:nvPr/>
        </p:nvPicPr>
        <p:blipFill>
          <a:blip r:embed="rId8"/>
          <a:srcRect/>
          <a:stretch>
            <a:fillRect/>
          </a:stretch>
        </p:blipFill>
        <p:spPr bwMode="auto">
          <a:xfrm>
            <a:off x="7468663" y="5645151"/>
            <a:ext cx="1397000" cy="571500"/>
          </a:xfrm>
          <a:prstGeom prst="rect">
            <a:avLst/>
          </a:prstGeom>
          <a:noFill/>
          <a:ln w="9525">
            <a:noFill/>
            <a:miter lim="800000"/>
            <a:headEnd/>
            <a:tailEnd/>
          </a:ln>
        </p:spPr>
      </p:pic>
      <p:pic>
        <p:nvPicPr>
          <p:cNvPr id="12" name="Picture 11" descr="PaloAltoNetworks.jpg"/>
          <p:cNvPicPr>
            <a:picLocks noChangeAspect="1"/>
          </p:cNvPicPr>
          <p:nvPr/>
        </p:nvPicPr>
        <p:blipFill>
          <a:blip r:embed="rId9"/>
          <a:stretch>
            <a:fillRect/>
          </a:stretch>
        </p:blipFill>
        <p:spPr>
          <a:xfrm>
            <a:off x="6051061" y="5444662"/>
            <a:ext cx="1049423" cy="95614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idx="4294967295"/>
          </p:nvPr>
        </p:nvSpPr>
        <p:spPr/>
        <p:txBody>
          <a:bodyPr/>
          <a:lstStyle/>
          <a:p>
            <a:r>
              <a:rPr lang="en-US" smtClean="0">
                <a:ea typeface="ＭＳ Ｐゴシック" pitchFamily="34" charset="-128"/>
              </a:rPr>
              <a:t>App-ID: Comprehensive Application Visibility</a:t>
            </a:r>
          </a:p>
        </p:txBody>
      </p:sp>
      <p:sp>
        <p:nvSpPr>
          <p:cNvPr id="27654" name="Rectangle 21"/>
          <p:cNvSpPr>
            <a:spLocks noChangeArrowheads="1"/>
          </p:cNvSpPr>
          <p:nvPr/>
        </p:nvSpPr>
        <p:spPr bwMode="auto">
          <a:xfrm>
            <a:off x="7451725" y="6350000"/>
            <a:ext cx="1512888" cy="473075"/>
          </a:xfrm>
          <a:prstGeom prst="rect">
            <a:avLst/>
          </a:prstGeom>
          <a:solidFill>
            <a:schemeClr val="bg1"/>
          </a:solidFill>
          <a:ln w="12700">
            <a:solidFill>
              <a:schemeClr val="bg1"/>
            </a:solidFill>
            <a:miter lim="800000"/>
            <a:headEnd/>
            <a:tailEnd/>
          </a:ln>
        </p:spPr>
        <p:txBody>
          <a:bodyPr anchor="ctr">
            <a:spAutoFit/>
          </a:bodyPr>
          <a:lstStyle/>
          <a:p>
            <a:endParaRPr lang="nl-NL" sz="1600"/>
          </a:p>
        </p:txBody>
      </p:sp>
      <p:pic>
        <p:nvPicPr>
          <p:cNvPr id="27655" name="Picture 25" descr="App_id_logos"/>
          <p:cNvPicPr>
            <a:picLocks noChangeAspect="1" noChangeArrowheads="1"/>
          </p:cNvPicPr>
          <p:nvPr/>
        </p:nvPicPr>
        <p:blipFill>
          <a:blip r:embed="rId2"/>
          <a:srcRect/>
          <a:stretch>
            <a:fillRect/>
          </a:stretch>
        </p:blipFill>
        <p:spPr bwMode="auto">
          <a:xfrm>
            <a:off x="1423988" y="860425"/>
            <a:ext cx="6567487" cy="2871788"/>
          </a:xfrm>
          <a:prstGeom prst="rect">
            <a:avLst/>
          </a:prstGeom>
          <a:noFill/>
          <a:ln w="9525">
            <a:noFill/>
            <a:miter lim="800000"/>
            <a:headEnd/>
            <a:tailEnd/>
          </a:ln>
        </p:spPr>
      </p:pic>
      <p:sp>
        <p:nvSpPr>
          <p:cNvPr id="27653" name="Rectangle 3"/>
          <p:cNvSpPr>
            <a:spLocks noGrp="1" noChangeArrowheads="1"/>
          </p:cNvSpPr>
          <p:nvPr>
            <p:ph type="body" idx="4294967295"/>
          </p:nvPr>
        </p:nvSpPr>
        <p:spPr>
          <a:xfrm>
            <a:off x="323850" y="4013200"/>
            <a:ext cx="8412163" cy="2133600"/>
          </a:xfrm>
        </p:spPr>
        <p:txBody>
          <a:bodyPr/>
          <a:lstStyle/>
          <a:p>
            <a:r>
              <a:rPr lang="en-US" dirty="0" smtClean="0">
                <a:ea typeface="ＭＳ Ｐゴシック" pitchFamily="34" charset="-128"/>
              </a:rPr>
              <a:t>Policy-based control more than 1200 applications distributed across five categories and 25 sub-categories</a:t>
            </a:r>
          </a:p>
          <a:p>
            <a:r>
              <a:rPr lang="en-US" dirty="0" smtClean="0">
                <a:ea typeface="ＭＳ Ｐゴシック" pitchFamily="34" charset="-128"/>
              </a:rPr>
              <a:t>Balanced mix of business, internet and networking applications and networking protocols</a:t>
            </a:r>
          </a:p>
          <a:p>
            <a:r>
              <a:rPr lang="en-US" dirty="0" smtClean="0">
                <a:ea typeface="ＭＳ Ｐゴシック" pitchFamily="34" charset="-128"/>
              </a:rPr>
              <a:t>3 - 5 new applications added weekly</a:t>
            </a:r>
          </a:p>
          <a:p>
            <a:r>
              <a:rPr lang="en-US" dirty="0" smtClean="0">
                <a:ea typeface="ＭＳ Ｐゴシック" pitchFamily="34" charset="-128"/>
              </a:rPr>
              <a:t>App override and custom HTTP applications help address internal applications</a:t>
            </a:r>
          </a:p>
        </p:txBody>
      </p:sp>
    </p:spTree>
    <p:extLst>
      <p:ext uri="{BB962C8B-B14F-4D97-AF65-F5344CB8AC3E}">
        <p14:creationId xmlns:p14="http://schemas.microsoft.com/office/powerpoint/2010/main" val="2425244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rrowheads="1"/>
          </p:cNvPicPr>
          <p:nvPr/>
        </p:nvPicPr>
        <p:blipFill>
          <a:blip r:embed="rId3">
            <a:extLst>
              <a:ext uri="{28A0092B-C50C-407E-A947-70E740481C1C}">
                <a14:useLocalDpi xmlns:a14="http://schemas.microsoft.com/office/drawing/2010/main" val="0"/>
              </a:ext>
            </a:extLst>
          </a:blip>
          <a:srcRect b="88586"/>
          <a:stretch>
            <a:fillRect/>
          </a:stretch>
        </p:blipFill>
        <p:spPr bwMode="auto">
          <a:xfrm>
            <a:off x="0" y="0"/>
            <a:ext cx="915035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66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9175" y="6359525"/>
            <a:ext cx="132238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27" name="Line 3"/>
          <p:cNvSpPr>
            <a:spLocks noChangeShapeType="1"/>
          </p:cNvSpPr>
          <p:nvPr/>
        </p:nvSpPr>
        <p:spPr bwMode="auto">
          <a:xfrm>
            <a:off x="0" y="6289675"/>
            <a:ext cx="8701088" cy="1588"/>
          </a:xfrm>
          <a:prstGeom prst="line">
            <a:avLst/>
          </a:prstGeom>
          <a:noFill/>
          <a:ln w="28575" cap="flat">
            <a:solidFill>
              <a:srgbClr val="ABC2C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628" name="Rectangle 4"/>
          <p:cNvSpPr>
            <a:spLocks/>
          </p:cNvSpPr>
          <p:nvPr/>
        </p:nvSpPr>
        <p:spPr bwMode="auto">
          <a:xfrm>
            <a:off x="4349750" y="6364288"/>
            <a:ext cx="492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gn="ctr">
              <a:lnSpc>
                <a:spcPct val="85000"/>
              </a:lnSpc>
              <a:spcBef>
                <a:spcPts val="500"/>
              </a:spcBef>
              <a:buClr>
                <a:srgbClr val="FFFFFF"/>
              </a:buClr>
              <a:buSzPct val="100000"/>
              <a:buFont typeface="Times New Roman" charset="0"/>
              <a:buChar char="•"/>
            </a:pPr>
            <a:r>
              <a:rPr lang="en-US" sz="900">
                <a:solidFill>
                  <a:srgbClr val="ABC2CF"/>
                </a:solidFill>
                <a:ea typeface="Arial" charset="0"/>
                <a:cs typeface="Arial" charset="0"/>
              </a:rPr>
              <a:t>Page </a:t>
            </a:r>
          </a:p>
        </p:txBody>
      </p:sp>
      <p:sp>
        <p:nvSpPr>
          <p:cNvPr id="26629" name="Rectangle 5"/>
          <p:cNvSpPr>
            <a:spLocks/>
          </p:cNvSpPr>
          <p:nvPr/>
        </p:nvSpPr>
        <p:spPr bwMode="auto">
          <a:xfrm>
            <a:off x="1392238" y="6350000"/>
            <a:ext cx="278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29" bIns="0"/>
          <a:lstStyle/>
          <a:p>
            <a:pPr marL="39688"/>
            <a:r>
              <a:rPr lang="en-US" sz="800">
                <a:solidFill>
                  <a:srgbClr val="A7C439"/>
                </a:solidFill>
                <a:ea typeface="Arial" charset="0"/>
                <a:cs typeface="Arial" charset="0"/>
              </a:rPr>
              <a:t>© 2010 Palo Alto Networks. Proprietary and Confidential.</a:t>
            </a:r>
          </a:p>
        </p:txBody>
      </p:sp>
      <p:sp>
        <p:nvSpPr>
          <p:cNvPr id="26630" name="Rectangle 6"/>
          <p:cNvSpPr>
            <a:spLocks/>
          </p:cNvSpPr>
          <p:nvPr/>
        </p:nvSpPr>
        <p:spPr bwMode="auto">
          <a:xfrm>
            <a:off x="0" y="5892800"/>
            <a:ext cx="9144000" cy="965200"/>
          </a:xfrm>
          <a:prstGeom prst="rect">
            <a:avLst/>
          </a:prstGeom>
          <a:solidFill>
            <a:srgbClr val="FFFFFF"/>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endParaRPr lang="en-US"/>
          </a:p>
        </p:txBody>
      </p:sp>
      <p:sp>
        <p:nvSpPr>
          <p:cNvPr id="26631" name="Rectangle 7"/>
          <p:cNvSpPr>
            <a:spLocks noGrp="1" noChangeArrowheads="1"/>
          </p:cNvSpPr>
          <p:nvPr>
            <p:ph type="title"/>
          </p:nvPr>
        </p:nvSpPr>
        <p:spPr>
          <a:ln/>
        </p:spPr>
        <p:txBody>
          <a:bodyPr rIns="132058"/>
          <a:lstStyle/>
          <a:p>
            <a:r>
              <a:rPr lang="en-US"/>
              <a:t>App-ID is Fundamentally Different </a:t>
            </a:r>
          </a:p>
        </p:txBody>
      </p:sp>
      <p:sp>
        <p:nvSpPr>
          <p:cNvPr id="26632" name="Rectangle 8"/>
          <p:cNvSpPr>
            <a:spLocks noGrp="1" noChangeArrowheads="1"/>
          </p:cNvSpPr>
          <p:nvPr>
            <p:ph type="body" idx="1"/>
          </p:nvPr>
        </p:nvSpPr>
        <p:spPr>
          <a:xfrm>
            <a:off x="4838700" y="952500"/>
            <a:ext cx="3890963" cy="2630488"/>
          </a:xfrm>
          <a:ln/>
        </p:spPr>
        <p:txBody>
          <a:bodyPr rIns="132080"/>
          <a:lstStyle/>
          <a:p>
            <a:r>
              <a:rPr lang="en-US" sz="2000" dirty="0"/>
              <a:t>Sees all traffic across all ports</a:t>
            </a:r>
          </a:p>
          <a:p>
            <a:r>
              <a:rPr lang="en-US" sz="2000" dirty="0"/>
              <a:t>Scalable and extensible</a:t>
            </a:r>
          </a:p>
        </p:txBody>
      </p:sp>
      <p:pic>
        <p:nvPicPr>
          <p:cNvPr id="26633"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199" y="2044700"/>
            <a:ext cx="6753225"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34" name="Rectangle 10"/>
          <p:cNvSpPr>
            <a:spLocks/>
          </p:cNvSpPr>
          <p:nvPr/>
        </p:nvSpPr>
        <p:spPr bwMode="auto">
          <a:xfrm>
            <a:off x="2147888" y="6089650"/>
            <a:ext cx="489743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lnSpc>
                <a:spcPct val="85000"/>
              </a:lnSpc>
              <a:spcBef>
                <a:spcPts val="1400"/>
              </a:spcBef>
            </a:pPr>
            <a:r>
              <a:rPr lang="en-US" sz="2400">
                <a:solidFill>
                  <a:srgbClr val="055F84"/>
                </a:solidFill>
                <a:ea typeface="Arial" charset="0"/>
                <a:cs typeface="Arial" charset="0"/>
              </a:rPr>
              <a:t>Much more than just a signature….</a:t>
            </a:r>
          </a:p>
        </p:txBody>
      </p:sp>
      <p:sp>
        <p:nvSpPr>
          <p:cNvPr id="26635" name="Rectangle 11"/>
          <p:cNvSpPr>
            <a:spLocks/>
          </p:cNvSpPr>
          <p:nvPr/>
        </p:nvSpPr>
        <p:spPr bwMode="auto">
          <a:xfrm>
            <a:off x="466725" y="1016000"/>
            <a:ext cx="4216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69875" indent="-230188">
              <a:lnSpc>
                <a:spcPct val="85000"/>
              </a:lnSpc>
              <a:spcBef>
                <a:spcPts val="1150"/>
              </a:spcBef>
              <a:buClr>
                <a:srgbClr val="055F84"/>
              </a:buClr>
              <a:buSzPct val="85000"/>
              <a:buFont typeface="Times" charset="0"/>
              <a:buChar char="•"/>
            </a:pPr>
            <a:r>
              <a:rPr lang="en-US" sz="2000" dirty="0">
                <a:solidFill>
                  <a:srgbClr val="055F84"/>
                </a:solidFill>
                <a:ea typeface="Arial" charset="0"/>
                <a:cs typeface="Arial" charset="0"/>
              </a:rPr>
              <a:t>Always on, always the first action</a:t>
            </a:r>
          </a:p>
          <a:p>
            <a:pPr marL="269875" indent="-230188">
              <a:lnSpc>
                <a:spcPct val="85000"/>
              </a:lnSpc>
              <a:spcBef>
                <a:spcPts val="1150"/>
              </a:spcBef>
              <a:buClr>
                <a:srgbClr val="055F84"/>
              </a:buClr>
              <a:buSzPct val="85000"/>
              <a:buFont typeface="Times" charset="0"/>
              <a:buChar char="•"/>
            </a:pPr>
            <a:r>
              <a:rPr lang="en-US" sz="2000" dirty="0">
                <a:solidFill>
                  <a:srgbClr val="055F84"/>
                </a:solidFill>
                <a:ea typeface="Arial" charset="0"/>
                <a:cs typeface="Arial" charset="0"/>
              </a:rPr>
              <a:t>Built-in intelligence </a:t>
            </a:r>
          </a:p>
        </p:txBody>
      </p:sp>
      <p:sp>
        <p:nvSpPr>
          <p:cNvPr id="2" name="TextBox 1"/>
          <p:cNvSpPr txBox="1"/>
          <p:nvPr/>
        </p:nvSpPr>
        <p:spPr>
          <a:xfrm>
            <a:off x="-1917700" y="2705100"/>
            <a:ext cx="184666" cy="338554"/>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08988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5"/>
          <p:cNvSpPr>
            <a:spLocks noChangeArrowheads="1"/>
          </p:cNvSpPr>
          <p:nvPr/>
        </p:nvSpPr>
        <p:spPr bwMode="auto">
          <a:xfrm>
            <a:off x="1231900" y="901700"/>
            <a:ext cx="6235700" cy="2552700"/>
          </a:xfrm>
          <a:prstGeom prst="roundRect">
            <a:avLst>
              <a:gd name="adj" fmla="val 16667"/>
            </a:avLst>
          </a:prstGeom>
          <a:solidFill>
            <a:srgbClr val="F8F8F8"/>
          </a:solidFill>
          <a:ln w="28575">
            <a:solidFill>
              <a:srgbClr val="DDDDDD"/>
            </a:solidFill>
            <a:round/>
            <a:headEnd/>
            <a:tailEnd/>
          </a:ln>
        </p:spPr>
        <p:txBody>
          <a:bodyPr anchor="ctr"/>
          <a:lstStyle/>
          <a:p>
            <a:endParaRPr lang="nl-NL"/>
          </a:p>
        </p:txBody>
      </p:sp>
      <p:sp>
        <p:nvSpPr>
          <p:cNvPr id="28677" name="Rectangle 57"/>
          <p:cNvSpPr>
            <a:spLocks noGrp="1" noChangeArrowheads="1"/>
          </p:cNvSpPr>
          <p:nvPr>
            <p:ph type="title" idx="4294967295"/>
          </p:nvPr>
        </p:nvSpPr>
        <p:spPr/>
        <p:txBody>
          <a:bodyPr/>
          <a:lstStyle/>
          <a:p>
            <a:r>
              <a:rPr lang="en-US" smtClean="0">
                <a:ea typeface="ＭＳ Ｐゴシック" pitchFamily="34" charset="-128"/>
              </a:rPr>
              <a:t>User-ID: Enterprise Directory Integration</a:t>
            </a:r>
          </a:p>
        </p:txBody>
      </p:sp>
      <p:sp>
        <p:nvSpPr>
          <p:cNvPr id="28678" name="Rectangle 59"/>
          <p:cNvSpPr>
            <a:spLocks noGrp="1" noChangeArrowheads="1"/>
          </p:cNvSpPr>
          <p:nvPr>
            <p:ph type="body" sz="half" idx="4294967295"/>
          </p:nvPr>
        </p:nvSpPr>
        <p:spPr>
          <a:xfrm>
            <a:off x="247650" y="3578225"/>
            <a:ext cx="8529638" cy="2493963"/>
          </a:xfrm>
        </p:spPr>
        <p:txBody>
          <a:bodyPr/>
          <a:lstStyle/>
          <a:p>
            <a:pPr marL="171450" indent="-171450"/>
            <a:r>
              <a:rPr lang="en-US" sz="2000" smtClean="0">
                <a:ea typeface="ＭＳ Ｐゴシック" pitchFamily="34" charset="-128"/>
              </a:rPr>
              <a:t>Users no longer defined solely by IP address</a:t>
            </a:r>
          </a:p>
          <a:p>
            <a:pPr marL="514350" lvl="1" indent="-169863"/>
            <a:r>
              <a:rPr lang="en-US" sz="1400" smtClean="0">
                <a:ea typeface="ＭＳ Ｐゴシック" pitchFamily="34" charset="-128"/>
              </a:rPr>
              <a:t>Leverage existing Active Directory infrastructure without complex agent rollout</a:t>
            </a:r>
          </a:p>
          <a:p>
            <a:pPr marL="514350" lvl="1" indent="-169863"/>
            <a:r>
              <a:rPr lang="en-US" sz="1400" smtClean="0">
                <a:ea typeface="ＭＳ Ｐゴシック" pitchFamily="34" charset="-128"/>
              </a:rPr>
              <a:t>Identify Citrix users and tie policies to user and group, not just the IP address</a:t>
            </a:r>
          </a:p>
          <a:p>
            <a:pPr marL="171450" indent="-171450"/>
            <a:r>
              <a:rPr lang="en-US" sz="2000" smtClean="0">
                <a:ea typeface="ＭＳ Ｐゴシック" pitchFamily="34" charset="-128"/>
              </a:rPr>
              <a:t>Understand user application and threat behavior based on actual AD username, not just IP</a:t>
            </a:r>
          </a:p>
          <a:p>
            <a:pPr marL="171450" indent="-171450"/>
            <a:r>
              <a:rPr lang="en-US" sz="2000" smtClean="0">
                <a:ea typeface="ＭＳ Ｐゴシック" pitchFamily="34" charset="-128"/>
              </a:rPr>
              <a:t>Manage and enforce policy based on user and/or AD group</a:t>
            </a:r>
          </a:p>
          <a:p>
            <a:pPr marL="171450" indent="-171450"/>
            <a:r>
              <a:rPr lang="en-US" sz="2000" smtClean="0">
                <a:ea typeface="ＭＳ Ｐゴシック" pitchFamily="34" charset="-128"/>
              </a:rPr>
              <a:t>Investigate security incidents, generate custom reports</a:t>
            </a:r>
          </a:p>
        </p:txBody>
      </p:sp>
      <p:pic>
        <p:nvPicPr>
          <p:cNvPr id="28679" name="Picture 5" descr="C:\Documents and Settings\bkee\Desktop\users-id_final1.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598613" y="990600"/>
            <a:ext cx="5500687" cy="2314575"/>
          </a:xfrm>
          <a:prstGeom prst="rect">
            <a:avLst/>
          </a:prstGeom>
          <a:noFill/>
          <a:ln w="9525">
            <a:noFill/>
            <a:miter lim="800000"/>
            <a:headEnd/>
            <a:tailEnd/>
          </a:ln>
        </p:spPr>
      </p:pic>
    </p:spTree>
    <p:extLst>
      <p:ext uri="{BB962C8B-B14F-4D97-AF65-F5344CB8AC3E}">
        <p14:creationId xmlns:p14="http://schemas.microsoft.com/office/powerpoint/2010/main" val="3345022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idx="4294967295"/>
          </p:nvPr>
        </p:nvSpPr>
        <p:spPr/>
        <p:txBody>
          <a:bodyPr/>
          <a:lstStyle/>
          <a:p>
            <a:r>
              <a:rPr lang="en-US" smtClean="0">
                <a:ea typeface="ＭＳ Ｐゴシック" pitchFamily="34" charset="-128"/>
              </a:rPr>
              <a:t>Content-ID:  Real-Time Content Scanning</a:t>
            </a:r>
          </a:p>
        </p:txBody>
      </p:sp>
      <p:sp>
        <p:nvSpPr>
          <p:cNvPr id="29701" name="Rectangle 5"/>
          <p:cNvSpPr>
            <a:spLocks noGrp="1" noChangeArrowheads="1"/>
          </p:cNvSpPr>
          <p:nvPr>
            <p:ph type="body" idx="4294967295"/>
          </p:nvPr>
        </p:nvSpPr>
        <p:spPr>
          <a:xfrm>
            <a:off x="223838" y="3498850"/>
            <a:ext cx="8628062" cy="2681288"/>
          </a:xfrm>
        </p:spPr>
        <p:txBody>
          <a:bodyPr/>
          <a:lstStyle/>
          <a:p>
            <a:pPr>
              <a:lnSpc>
                <a:spcPct val="80000"/>
              </a:lnSpc>
            </a:pPr>
            <a:r>
              <a:rPr lang="en-US" sz="1600" smtClean="0">
                <a:ea typeface="ＭＳ Ｐゴシック" pitchFamily="34" charset="-128"/>
              </a:rPr>
              <a:t>Stream-based, not file-based, for real-time performance</a:t>
            </a:r>
          </a:p>
          <a:p>
            <a:pPr lvl="1">
              <a:lnSpc>
                <a:spcPct val="80000"/>
              </a:lnSpc>
            </a:pPr>
            <a:r>
              <a:rPr lang="en-US" sz="1400" smtClean="0">
                <a:ea typeface="ＭＳ Ｐゴシック" pitchFamily="34" charset="-128"/>
              </a:rPr>
              <a:t>Uniform signature engine scans for broad range of threats in single pass</a:t>
            </a:r>
          </a:p>
          <a:p>
            <a:pPr lvl="1">
              <a:lnSpc>
                <a:spcPct val="80000"/>
              </a:lnSpc>
            </a:pPr>
            <a:r>
              <a:rPr lang="en-US" sz="1400" smtClean="0">
                <a:ea typeface="ＭＳ Ｐゴシック" pitchFamily="34" charset="-128"/>
              </a:rPr>
              <a:t>Vulnerability exploits (IPS), viruses, and spyware (both downloads and phone-home)</a:t>
            </a:r>
          </a:p>
          <a:p>
            <a:pPr>
              <a:lnSpc>
                <a:spcPct val="80000"/>
              </a:lnSpc>
            </a:pPr>
            <a:r>
              <a:rPr lang="en-US" sz="1600" smtClean="0">
                <a:ea typeface="ＭＳ Ｐゴシック" pitchFamily="34" charset="-128"/>
              </a:rPr>
              <a:t>Block transfer of sensitive data and file transfers by type</a:t>
            </a:r>
          </a:p>
          <a:p>
            <a:pPr lvl="1">
              <a:lnSpc>
                <a:spcPct val="80000"/>
              </a:lnSpc>
            </a:pPr>
            <a:r>
              <a:rPr lang="en-US" sz="1400" smtClean="0">
                <a:ea typeface="ＭＳ Ｐゴシック" pitchFamily="34" charset="-128"/>
              </a:rPr>
              <a:t>Looks for CC # and SSN patterns </a:t>
            </a:r>
          </a:p>
          <a:p>
            <a:pPr lvl="1">
              <a:lnSpc>
                <a:spcPct val="80000"/>
              </a:lnSpc>
            </a:pPr>
            <a:r>
              <a:rPr lang="en-US" sz="1400" smtClean="0">
                <a:ea typeface="ＭＳ Ｐゴシック" pitchFamily="34" charset="-128"/>
              </a:rPr>
              <a:t>Looks into file to determine type – not extension based</a:t>
            </a:r>
          </a:p>
          <a:p>
            <a:pPr>
              <a:lnSpc>
                <a:spcPct val="80000"/>
              </a:lnSpc>
            </a:pPr>
            <a:r>
              <a:rPr lang="en-US" sz="1600" smtClean="0">
                <a:ea typeface="ＭＳ Ｐゴシック" pitchFamily="34" charset="-128"/>
              </a:rPr>
              <a:t>Web filtering enabled via fully integrated URL database</a:t>
            </a:r>
          </a:p>
          <a:p>
            <a:pPr lvl="1">
              <a:lnSpc>
                <a:spcPct val="80000"/>
              </a:lnSpc>
            </a:pPr>
            <a:r>
              <a:rPr lang="en-US" sz="1400" smtClean="0">
                <a:ea typeface="ＭＳ Ｐゴシック" pitchFamily="34" charset="-128"/>
              </a:rPr>
              <a:t>Local 20M URL database (76 categories) maximizes performance (1,000’s URLs/sec)</a:t>
            </a:r>
          </a:p>
          <a:p>
            <a:pPr lvl="1">
              <a:lnSpc>
                <a:spcPct val="80000"/>
              </a:lnSpc>
            </a:pPr>
            <a:r>
              <a:rPr lang="en-US" sz="1400" smtClean="0">
                <a:ea typeface="ＭＳ Ｐゴシック" pitchFamily="34" charset="-128"/>
              </a:rPr>
              <a:t>Dynamic DB adapts to local, regional, or industry focused surfing patterns</a:t>
            </a:r>
          </a:p>
        </p:txBody>
      </p:sp>
      <p:pic>
        <p:nvPicPr>
          <p:cNvPr id="29702" name="Picture 6" descr="C:\Documents and Settings\bkee\Desktop\content_id.png"/>
          <p:cNvPicPr>
            <a:picLocks noChangeAspect="1" noChangeArrowheads="1"/>
          </p:cNvPicPr>
          <p:nvPr/>
        </p:nvPicPr>
        <p:blipFill>
          <a:blip r:embed="rId3"/>
          <a:srcRect/>
          <a:stretch>
            <a:fillRect/>
          </a:stretch>
        </p:blipFill>
        <p:spPr bwMode="auto">
          <a:xfrm>
            <a:off x="2268538" y="919163"/>
            <a:ext cx="3679825" cy="1662112"/>
          </a:xfrm>
          <a:prstGeom prst="rect">
            <a:avLst/>
          </a:prstGeom>
          <a:noFill/>
          <a:ln w="9525">
            <a:noFill/>
            <a:miter lim="800000"/>
            <a:headEnd/>
            <a:tailEnd/>
          </a:ln>
        </p:spPr>
      </p:pic>
      <p:sp>
        <p:nvSpPr>
          <p:cNvPr id="29703" name="Rectangle 5"/>
          <p:cNvSpPr>
            <a:spLocks noChangeArrowheads="1"/>
          </p:cNvSpPr>
          <p:nvPr/>
        </p:nvSpPr>
        <p:spPr bwMode="auto">
          <a:xfrm>
            <a:off x="138113" y="2752725"/>
            <a:ext cx="8632825" cy="558800"/>
          </a:xfrm>
          <a:prstGeom prst="rect">
            <a:avLst/>
          </a:prstGeom>
          <a:noFill/>
          <a:ln w="12700">
            <a:noFill/>
            <a:miter lim="800000"/>
            <a:headEnd/>
            <a:tailEnd/>
          </a:ln>
        </p:spPr>
        <p:txBody>
          <a:bodyPr>
            <a:spAutoFit/>
          </a:bodyPr>
          <a:lstStyle/>
          <a:p>
            <a:pPr>
              <a:buFont typeface="Times New Roman" pitchFamily="18" charset="0"/>
              <a:buNone/>
            </a:pPr>
            <a:r>
              <a:rPr lang="en-US" altLang="ko-KR" b="1">
                <a:solidFill>
                  <a:srgbClr val="004167"/>
                </a:solidFill>
              </a:rPr>
              <a:t>Detect and block a wide range of threats, limit unauthorized data transfer and control non-work related web surfing</a:t>
            </a:r>
            <a:endParaRPr lang="en-US" b="1">
              <a:solidFill>
                <a:srgbClr val="004167"/>
              </a:solidFill>
            </a:endParaRPr>
          </a:p>
        </p:txBody>
      </p:sp>
    </p:spTree>
    <p:extLst>
      <p:ext uri="{BB962C8B-B14F-4D97-AF65-F5344CB8AC3E}">
        <p14:creationId xmlns:p14="http://schemas.microsoft.com/office/powerpoint/2010/main" val="2939869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nvGraphicFramePr>
        <p:xfrm>
          <a:off x="0" y="889000"/>
          <a:ext cx="9144000" cy="914400"/>
        </p:xfrm>
        <a:graphic>
          <a:graphicData uri="http://schemas.openxmlformats.org/drawingml/2006/table">
            <a:tbl>
              <a:tblPr firstRow="1" bandRow="1">
                <a:tableStyleId>{5940675A-B579-460E-94D1-54222C63F5DA}</a:tableStyleId>
              </a:tblPr>
              <a:tblGrid>
                <a:gridCol w="3048000"/>
                <a:gridCol w="3048000"/>
                <a:gridCol w="3048000"/>
              </a:tblGrid>
              <a:tr h="914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What is the traffic </a:t>
                      </a:r>
                      <a:br>
                        <a:rPr lang="en-US" sz="1800" b="1" dirty="0" smtClean="0">
                          <a:solidFill>
                            <a:schemeClr val="bg1"/>
                          </a:solidFill>
                        </a:rPr>
                      </a:br>
                      <a:r>
                        <a:rPr lang="en-US" sz="1800" b="1" dirty="0" smtClean="0">
                          <a:solidFill>
                            <a:schemeClr val="bg1"/>
                          </a:solidFill>
                        </a:rPr>
                        <a:t>and is it allowed? </a:t>
                      </a:r>
                      <a:br>
                        <a:rPr lang="en-US" sz="1800" b="1" dirty="0" smtClean="0">
                          <a:solidFill>
                            <a:schemeClr val="bg1"/>
                          </a:solidFill>
                        </a:rPr>
                      </a:br>
                      <a:r>
                        <a:rPr lang="en-US" sz="1800" b="0" dirty="0" smtClean="0">
                          <a:solidFill>
                            <a:schemeClr val="bg1"/>
                          </a:solidFill>
                        </a:rPr>
                        <a:t>(App-ID)</a:t>
                      </a:r>
                      <a:endParaRPr lang="en-US" sz="1800" b="1" dirty="0" smtClean="0">
                        <a:solidFill>
                          <a:schemeClr val="bg1"/>
                        </a:solidFill>
                      </a:endParaRPr>
                    </a:p>
                  </a:txBody>
                  <a:tcPr>
                    <a:solidFill>
                      <a:schemeClr val="tx1">
                        <a:lumMod val="85000"/>
                        <a:lumOff val="15000"/>
                        <a:alpha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Allowed for this specific </a:t>
                      </a:r>
                      <a:br>
                        <a:rPr lang="en-US" sz="1800" b="1" dirty="0" smtClean="0">
                          <a:solidFill>
                            <a:schemeClr val="bg1"/>
                          </a:solidFill>
                        </a:rPr>
                      </a:br>
                      <a:r>
                        <a:rPr lang="en-US" sz="1800" b="1" dirty="0" smtClean="0">
                          <a:solidFill>
                            <a:schemeClr val="bg1"/>
                          </a:solidFill>
                        </a:rPr>
                        <a:t>user or group?</a:t>
                      </a:r>
                      <a:br>
                        <a:rPr lang="en-US" sz="1800" b="1" dirty="0" smtClean="0">
                          <a:solidFill>
                            <a:schemeClr val="bg1"/>
                          </a:solidFill>
                        </a:rPr>
                      </a:br>
                      <a:r>
                        <a:rPr lang="en-US" sz="1800" b="0" dirty="0" smtClean="0">
                          <a:solidFill>
                            <a:schemeClr val="bg1"/>
                          </a:solidFill>
                        </a:rPr>
                        <a:t>(User</a:t>
                      </a:r>
                      <a:r>
                        <a:rPr lang="en-US" sz="1800" b="0" baseline="0" dirty="0" smtClean="0">
                          <a:solidFill>
                            <a:schemeClr val="bg1"/>
                          </a:solidFill>
                        </a:rPr>
                        <a:t> ID)</a:t>
                      </a:r>
                      <a:endParaRPr lang="en-US" sz="1800" b="1" dirty="0" smtClean="0">
                        <a:solidFill>
                          <a:schemeClr val="bg1"/>
                        </a:solidFill>
                      </a:endParaRPr>
                    </a:p>
                  </a:txBody>
                  <a:tcPr>
                    <a:solidFill>
                      <a:schemeClr val="tx1">
                        <a:lumMod val="85000"/>
                        <a:lumOff val="15000"/>
                        <a:alpha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What risks or threats</a:t>
                      </a:r>
                      <a:br>
                        <a:rPr lang="en-US" sz="1800" b="1" dirty="0" smtClean="0">
                          <a:solidFill>
                            <a:schemeClr val="bg1"/>
                          </a:solidFill>
                        </a:rPr>
                      </a:br>
                      <a:r>
                        <a:rPr lang="en-US" sz="1800" b="1" dirty="0" smtClean="0">
                          <a:solidFill>
                            <a:schemeClr val="bg1"/>
                          </a:solidFill>
                        </a:rPr>
                        <a:t>are in the traffic?</a:t>
                      </a:r>
                      <a:br>
                        <a:rPr lang="en-US" sz="1800" b="1" dirty="0" smtClean="0">
                          <a:solidFill>
                            <a:schemeClr val="bg1"/>
                          </a:solidFill>
                        </a:rPr>
                      </a:br>
                      <a:r>
                        <a:rPr lang="en-US" sz="1800" b="0" dirty="0" smtClean="0">
                          <a:solidFill>
                            <a:schemeClr val="bg1"/>
                          </a:solidFill>
                        </a:rPr>
                        <a:t>(Content</a:t>
                      </a:r>
                      <a:r>
                        <a:rPr lang="en-US" sz="1800" b="0" baseline="0" dirty="0" smtClean="0">
                          <a:solidFill>
                            <a:schemeClr val="bg1"/>
                          </a:solidFill>
                        </a:rPr>
                        <a:t> ID)</a:t>
                      </a:r>
                      <a:endParaRPr lang="en-US" sz="1800" b="1" dirty="0" smtClean="0">
                        <a:solidFill>
                          <a:schemeClr val="bg1"/>
                        </a:solidFill>
                      </a:endParaRPr>
                    </a:p>
                  </a:txBody>
                  <a:tcPr>
                    <a:solidFill>
                      <a:schemeClr val="tx1">
                        <a:lumMod val="85000"/>
                        <a:lumOff val="15000"/>
                        <a:alpha val="75000"/>
                      </a:schemeClr>
                    </a:solidFill>
                  </a:tcPr>
                </a:tc>
              </a:tr>
            </a:tbl>
          </a:graphicData>
        </a:graphic>
      </p:graphicFrame>
      <p:sp>
        <p:nvSpPr>
          <p:cNvPr id="21" name="TextBox 20"/>
          <p:cNvSpPr txBox="1"/>
          <p:nvPr/>
        </p:nvSpPr>
        <p:spPr>
          <a:xfrm>
            <a:off x="5986463" y="2646363"/>
            <a:ext cx="2992437" cy="1947862"/>
          </a:xfrm>
          <a:prstGeom prst="rect">
            <a:avLst/>
          </a:prstGeom>
          <a:solidFill>
            <a:schemeClr val="accent5">
              <a:lumMod val="40000"/>
              <a:lumOff val="60000"/>
            </a:schemeClr>
          </a:solidFill>
          <a:ln>
            <a:solidFill>
              <a:srgbClr val="254F67"/>
            </a:solidFill>
          </a:ln>
        </p:spPr>
        <p:txBody>
          <a:bodyPr>
            <a:spAutoFit/>
          </a:bodyPr>
          <a:lstStyle/>
          <a:p>
            <a:pPr>
              <a:lnSpc>
                <a:spcPts val="1800"/>
              </a:lnSpc>
              <a:defRPr/>
            </a:pPr>
            <a:r>
              <a:rPr lang="en-US" b="1" dirty="0"/>
              <a:t>Inbound</a:t>
            </a:r>
          </a:p>
          <a:p>
            <a:pPr>
              <a:lnSpc>
                <a:spcPts val="1800"/>
              </a:lnSpc>
              <a:defRPr/>
            </a:pPr>
            <a:r>
              <a:rPr lang="en-US" dirty="0"/>
              <a:t>Full cycle threat prevention</a:t>
            </a:r>
          </a:p>
          <a:p>
            <a:pPr marL="285750" indent="-285750">
              <a:lnSpc>
                <a:spcPts val="1800"/>
              </a:lnSpc>
              <a:buFont typeface="Arial"/>
              <a:buChar char="•"/>
              <a:defRPr/>
            </a:pPr>
            <a:r>
              <a:rPr lang="en-US" dirty="0"/>
              <a:t>Intrusion prevention</a:t>
            </a:r>
          </a:p>
          <a:p>
            <a:pPr marL="285750" indent="-285750">
              <a:lnSpc>
                <a:spcPts val="1800"/>
              </a:lnSpc>
              <a:buFont typeface="Arial"/>
              <a:buChar char="•"/>
              <a:defRPr/>
            </a:pPr>
            <a:r>
              <a:rPr lang="en-US" dirty="0"/>
              <a:t>Malware blocking</a:t>
            </a:r>
          </a:p>
          <a:p>
            <a:pPr marL="285750" indent="-285750">
              <a:lnSpc>
                <a:spcPts val="1800"/>
              </a:lnSpc>
              <a:buFont typeface="Arial"/>
              <a:buChar char="•"/>
              <a:defRPr/>
            </a:pPr>
            <a:r>
              <a:rPr lang="en-US" dirty="0"/>
              <a:t>Anti-virus control</a:t>
            </a:r>
          </a:p>
          <a:p>
            <a:pPr marL="285750" indent="-285750">
              <a:lnSpc>
                <a:spcPts val="1800"/>
              </a:lnSpc>
              <a:buFont typeface="Arial"/>
              <a:buChar char="•"/>
              <a:defRPr/>
            </a:pPr>
            <a:r>
              <a:rPr lang="en-US" dirty="0"/>
              <a:t>URL site blocking</a:t>
            </a:r>
          </a:p>
          <a:p>
            <a:pPr marL="285750" indent="-285750">
              <a:lnSpc>
                <a:spcPts val="1800"/>
              </a:lnSpc>
              <a:buFont typeface="Arial"/>
              <a:buChar char="•"/>
              <a:defRPr/>
            </a:pPr>
            <a:r>
              <a:rPr lang="en-US" dirty="0"/>
              <a:t>Encrypted and compressed files</a:t>
            </a:r>
          </a:p>
        </p:txBody>
      </p:sp>
      <p:grpSp>
        <p:nvGrpSpPr>
          <p:cNvPr id="12300" name="Group 37"/>
          <p:cNvGrpSpPr>
            <a:grpSpLocks/>
          </p:cNvGrpSpPr>
          <p:nvPr/>
        </p:nvGrpSpPr>
        <p:grpSpPr bwMode="auto">
          <a:xfrm>
            <a:off x="-320675" y="2120900"/>
            <a:ext cx="4079875" cy="3641725"/>
            <a:chOff x="-338667" y="1540932"/>
            <a:chExt cx="4080934" cy="3640667"/>
          </a:xfrm>
        </p:grpSpPr>
        <p:pic>
          <p:nvPicPr>
            <p:cNvPr id="12308" name="Picture 36" descr="circles test blue.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636" t="17889" r="30550" b="19685"/>
            <a:stretch>
              <a:fillRect/>
            </a:stretch>
          </p:blipFill>
          <p:spPr bwMode="auto">
            <a:xfrm rot="5400000">
              <a:off x="-118534" y="1320799"/>
              <a:ext cx="3640667" cy="408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9" name="TextBox 7"/>
            <p:cNvSpPr txBox="1">
              <a:spLocks noChangeArrowheads="1"/>
            </p:cNvSpPr>
            <p:nvPr/>
          </p:nvSpPr>
          <p:spPr bwMode="auto">
            <a:xfrm rot="-5400000">
              <a:off x="-351240" y="3183471"/>
              <a:ext cx="1737951"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2000" b="1">
                  <a:solidFill>
                    <a:srgbClr val="FFFFFF"/>
                  </a:solidFill>
                  <a:latin typeface="DINOT-Regular" charset="0"/>
                </a:rPr>
                <a:t>Port Number</a:t>
              </a:r>
            </a:p>
          </p:txBody>
        </p:sp>
        <p:sp>
          <p:nvSpPr>
            <p:cNvPr id="12310" name="TextBox 8"/>
            <p:cNvSpPr txBox="1">
              <a:spLocks noChangeArrowheads="1"/>
            </p:cNvSpPr>
            <p:nvPr/>
          </p:nvSpPr>
          <p:spPr bwMode="auto">
            <a:xfrm rot="-5400000">
              <a:off x="872582" y="3183471"/>
              <a:ext cx="678842"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2000" b="1">
                  <a:latin typeface="DINOT-Regular" charset="0"/>
                </a:rPr>
                <a:t>SSL</a:t>
              </a:r>
            </a:p>
          </p:txBody>
        </p:sp>
        <p:sp>
          <p:nvSpPr>
            <p:cNvPr id="12311" name="TextBox 9"/>
            <p:cNvSpPr txBox="1">
              <a:spLocks noChangeArrowheads="1"/>
            </p:cNvSpPr>
            <p:nvPr/>
          </p:nvSpPr>
          <p:spPr bwMode="auto">
            <a:xfrm rot="-5400000">
              <a:off x="1396773" y="3183471"/>
              <a:ext cx="849662"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2000" b="1">
                  <a:latin typeface="DINOT-Regular" charset="0"/>
                </a:rPr>
                <a:t>HTTP</a:t>
              </a:r>
            </a:p>
          </p:txBody>
        </p:sp>
        <p:sp>
          <p:nvSpPr>
            <p:cNvPr id="12312" name="TextBox 10"/>
            <p:cNvSpPr txBox="1">
              <a:spLocks noChangeArrowheads="1"/>
            </p:cNvSpPr>
            <p:nvPr/>
          </p:nvSpPr>
          <p:spPr bwMode="auto">
            <a:xfrm rot="-5400000">
              <a:off x="1989723" y="3183471"/>
              <a:ext cx="882974"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2000" b="1">
                  <a:latin typeface="DINOT-Regular" charset="0"/>
                </a:rPr>
                <a:t>GMail</a:t>
              </a:r>
            </a:p>
          </p:txBody>
        </p:sp>
        <p:sp>
          <p:nvSpPr>
            <p:cNvPr id="12313" name="TextBox 11"/>
            <p:cNvSpPr txBox="1">
              <a:spLocks noChangeArrowheads="1"/>
            </p:cNvSpPr>
            <p:nvPr/>
          </p:nvSpPr>
          <p:spPr bwMode="auto">
            <a:xfrm rot="-5400000">
              <a:off x="2139252" y="3183471"/>
              <a:ext cx="1633781"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r>
                <a:rPr lang="en-US" sz="2000" b="1">
                  <a:latin typeface="DINOT-Regular" charset="0"/>
                </a:rPr>
                <a:t>Google Talk</a:t>
              </a:r>
            </a:p>
          </p:txBody>
        </p:sp>
      </p:grpSp>
      <p:pic>
        <p:nvPicPr>
          <p:cNvPr id="12301"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1738" y="3249613"/>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bwMode="auto">
          <a:xfrm>
            <a:off x="3352800" y="3681413"/>
            <a:ext cx="762000" cy="593725"/>
          </a:xfrm>
          <a:prstGeom prst="rightArrow">
            <a:avLst/>
          </a:prstGeom>
          <a:solidFill>
            <a:schemeClr val="accent5">
              <a:lumMod val="60000"/>
              <a:lumOff val="40000"/>
            </a:schemeClr>
          </a:solidFill>
          <a:ln w="12700" cap="flat" cmpd="sng" algn="ctr">
            <a:solidFill>
              <a:schemeClr val="tx1"/>
            </a:solidFill>
            <a:prstDash val="solid"/>
            <a:round/>
            <a:headEnd type="none" w="med" len="med"/>
            <a:tailEnd type="none" w="med" len="med"/>
          </a:ln>
          <a:effectLst/>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defRPr/>
            </a:pPr>
            <a:endParaRPr lang="en-US"/>
          </a:p>
        </p:txBody>
      </p:sp>
      <p:sp>
        <p:nvSpPr>
          <p:cNvPr id="16" name="Right Arrow 15"/>
          <p:cNvSpPr/>
          <p:nvPr/>
        </p:nvSpPr>
        <p:spPr bwMode="auto">
          <a:xfrm>
            <a:off x="5018088" y="3681413"/>
            <a:ext cx="762000" cy="593725"/>
          </a:xfrm>
          <a:prstGeom prst="rightArrow">
            <a:avLst/>
          </a:prstGeom>
          <a:solidFill>
            <a:schemeClr val="accent5">
              <a:lumMod val="60000"/>
              <a:lumOff val="40000"/>
            </a:schemeClr>
          </a:solidFill>
          <a:ln w="12700" cap="flat" cmpd="sng" algn="ctr">
            <a:solidFill>
              <a:schemeClr val="tx1"/>
            </a:solidFill>
            <a:prstDash val="solid"/>
            <a:round/>
            <a:headEnd type="none" w="med" len="med"/>
            <a:tailEnd type="none" w="med" len="med"/>
          </a:ln>
          <a:effectLst/>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defRPr/>
            </a:pPr>
            <a:endParaRPr lang="en-US"/>
          </a:p>
        </p:txBody>
      </p:sp>
      <p:sp>
        <p:nvSpPr>
          <p:cNvPr id="12304" name="Rectangle 2"/>
          <p:cNvSpPr txBox="1">
            <a:spLocks noChangeArrowheads="1"/>
          </p:cNvSpPr>
          <p:nvPr/>
        </p:nvSpPr>
        <p:spPr bwMode="auto">
          <a:xfrm>
            <a:off x="190500" y="101600"/>
            <a:ext cx="86344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9" tIns="45714" rIns="91429" bIns="45714" anchor="b"/>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nSpc>
                <a:spcPct val="90000"/>
              </a:lnSpc>
            </a:pPr>
            <a:r>
              <a:rPr lang="en-US" sz="2700" b="1">
                <a:solidFill>
                  <a:srgbClr val="FFFFFF"/>
                </a:solidFill>
                <a:latin typeface="DINOT-Regular" charset="0"/>
              </a:rPr>
              <a:t>How the ID Technologies Work Together</a:t>
            </a:r>
          </a:p>
        </p:txBody>
      </p:sp>
      <p:grpSp>
        <p:nvGrpSpPr>
          <p:cNvPr id="3" name="Group 2"/>
          <p:cNvGrpSpPr>
            <a:grpSpLocks/>
          </p:cNvGrpSpPr>
          <p:nvPr/>
        </p:nvGrpSpPr>
        <p:grpSpPr bwMode="auto">
          <a:xfrm>
            <a:off x="4864100" y="4759325"/>
            <a:ext cx="4122738" cy="1254125"/>
            <a:chOff x="4988606" y="4758872"/>
            <a:chExt cx="3997551" cy="1254189"/>
          </a:xfrm>
        </p:grpSpPr>
        <p:sp>
          <p:nvSpPr>
            <p:cNvPr id="22" name="TextBox 21"/>
            <p:cNvSpPr txBox="1"/>
            <p:nvPr/>
          </p:nvSpPr>
          <p:spPr>
            <a:xfrm>
              <a:off x="6084584" y="4758872"/>
              <a:ext cx="2901573" cy="1254189"/>
            </a:xfrm>
            <a:prstGeom prst="rect">
              <a:avLst/>
            </a:prstGeom>
            <a:solidFill>
              <a:schemeClr val="accent5">
                <a:lumMod val="40000"/>
                <a:lumOff val="60000"/>
              </a:schemeClr>
            </a:solidFill>
            <a:ln>
              <a:solidFill>
                <a:srgbClr val="254F67"/>
              </a:solidFill>
            </a:ln>
          </p:spPr>
          <p:txBody>
            <a:bodyPr>
              <a:spAutoFit/>
            </a:bodyPr>
            <a:lstStyle/>
            <a:p>
              <a:pPr>
                <a:lnSpc>
                  <a:spcPts val="1800"/>
                </a:lnSpc>
                <a:defRPr/>
              </a:pPr>
              <a:r>
                <a:rPr lang="en-US" b="1" dirty="0"/>
                <a:t>Outbound</a:t>
              </a:r>
            </a:p>
            <a:p>
              <a:pPr>
                <a:lnSpc>
                  <a:spcPts val="1800"/>
                </a:lnSpc>
                <a:defRPr/>
              </a:pPr>
              <a:r>
                <a:rPr lang="en-US" dirty="0"/>
                <a:t>Data leakage control</a:t>
              </a:r>
            </a:p>
            <a:p>
              <a:pPr marL="285750" indent="-285750">
                <a:lnSpc>
                  <a:spcPts val="1800"/>
                </a:lnSpc>
                <a:buFont typeface="Arial"/>
                <a:buChar char="•"/>
                <a:defRPr/>
              </a:pPr>
              <a:r>
                <a:rPr lang="en-US" dirty="0"/>
                <a:t>Credit card numbers</a:t>
              </a:r>
            </a:p>
            <a:p>
              <a:pPr marL="285750" indent="-285750">
                <a:lnSpc>
                  <a:spcPts val="1800"/>
                </a:lnSpc>
                <a:buFont typeface="Arial"/>
                <a:buChar char="•"/>
                <a:defRPr/>
              </a:pPr>
              <a:r>
                <a:rPr lang="en-US" dirty="0"/>
                <a:t>Custom data strings</a:t>
              </a:r>
            </a:p>
            <a:p>
              <a:pPr marL="285750" indent="-285750">
                <a:lnSpc>
                  <a:spcPts val="1800"/>
                </a:lnSpc>
                <a:buFont typeface="Arial"/>
                <a:buChar char="•"/>
                <a:defRPr/>
              </a:pPr>
              <a:r>
                <a:rPr lang="en-US" dirty="0"/>
                <a:t>Document file types</a:t>
              </a:r>
            </a:p>
          </p:txBody>
        </p:sp>
        <p:sp>
          <p:nvSpPr>
            <p:cNvPr id="23" name="Right Arrow 22"/>
            <p:cNvSpPr/>
            <p:nvPr/>
          </p:nvSpPr>
          <p:spPr bwMode="auto">
            <a:xfrm flipH="1">
              <a:off x="4988606" y="5012885"/>
              <a:ext cx="761952" cy="593755"/>
            </a:xfrm>
            <a:prstGeom prst="rightArrow">
              <a:avLst/>
            </a:prstGeom>
            <a:solidFill>
              <a:schemeClr val="accent5">
                <a:lumMod val="60000"/>
                <a:lumOff val="40000"/>
              </a:schemeClr>
            </a:solidFill>
            <a:ln w="12700" cap="flat" cmpd="sng" algn="ctr">
              <a:solidFill>
                <a:schemeClr val="tx1"/>
              </a:solidFill>
              <a:prstDash val="solid"/>
              <a:round/>
              <a:headEnd type="none" w="med" len="med"/>
              <a:tailEnd type="none" w="med" len="med"/>
            </a:ln>
            <a:effectLst/>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defRPr/>
              </a:pPr>
              <a:endParaRPr lang="en-US"/>
            </a:p>
          </p:txBody>
        </p:sp>
      </p:grpSp>
    </p:spTree>
    <p:extLst>
      <p:ext uri="{BB962C8B-B14F-4D97-AF65-F5344CB8AC3E}">
        <p14:creationId xmlns:p14="http://schemas.microsoft.com/office/powerpoint/2010/main" val="32457750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z="2400" smtClean="0"/>
              <a:t>Single-Pass Parallel Processing™ (SP3) Architecture</a:t>
            </a:r>
          </a:p>
        </p:txBody>
      </p:sp>
      <p:sp>
        <p:nvSpPr>
          <p:cNvPr id="20482" name="Footer Placeholder 2"/>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20483" name="Slide Number Placeholder 3"/>
          <p:cNvSpPr>
            <a:spLocks noGrp="1"/>
          </p:cNvSpPr>
          <p:nvPr>
            <p:ph type="sldNum" sz="quarter" idx="11"/>
          </p:nvPr>
        </p:nvSpPr>
        <p:spPr>
          <a:noFill/>
        </p:spPr>
        <p:txBody>
          <a:bodyPr/>
          <a:lstStyle/>
          <a:p>
            <a:r>
              <a:rPr lang="en-US" smtClean="0"/>
              <a:t>Page </a:t>
            </a:r>
            <a:fld id="{4AB2C9F6-61A9-4EBD-81B7-42BB0FF6E61E}" type="slidenum">
              <a:rPr lang="en-US" smtClean="0"/>
              <a:pPr/>
              <a:t>25</a:t>
            </a:fld>
            <a:r>
              <a:rPr lang="en-US" smtClean="0"/>
              <a:t>   |   </a:t>
            </a:r>
          </a:p>
        </p:txBody>
      </p:sp>
      <p:sp>
        <p:nvSpPr>
          <p:cNvPr id="20484" name="AutoShape 3"/>
          <p:cNvSpPr>
            <a:spLocks noChangeArrowheads="1"/>
          </p:cNvSpPr>
          <p:nvPr/>
        </p:nvSpPr>
        <p:spPr bwMode="auto">
          <a:xfrm>
            <a:off x="57150" y="5719763"/>
            <a:ext cx="9029700" cy="476250"/>
          </a:xfrm>
          <a:prstGeom prst="roundRect">
            <a:avLst>
              <a:gd name="adj" fmla="val 16667"/>
            </a:avLst>
          </a:prstGeom>
          <a:solidFill>
            <a:srgbClr val="ADC847"/>
          </a:solidFill>
          <a:ln w="9525">
            <a:noFill/>
            <a:round/>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20485" name="Rectangle 3"/>
          <p:cNvSpPr>
            <a:spLocks/>
          </p:cNvSpPr>
          <p:nvPr/>
        </p:nvSpPr>
        <p:spPr bwMode="auto">
          <a:xfrm>
            <a:off x="6108700" y="1046163"/>
            <a:ext cx="2735263" cy="2209800"/>
          </a:xfrm>
          <a:prstGeom prst="rect">
            <a:avLst/>
          </a:prstGeom>
          <a:noFill/>
          <a:ln w="12700">
            <a:noFill/>
            <a:miter lim="800000"/>
            <a:headEnd/>
            <a:tailEnd/>
          </a:ln>
        </p:spPr>
        <p:txBody>
          <a:bodyPr lIns="0" tIns="0" rIns="40639" bIns="0"/>
          <a:lstStyle/>
          <a:p>
            <a:pPr marL="269875" indent="-230188">
              <a:lnSpc>
                <a:spcPct val="80000"/>
              </a:lnSpc>
              <a:spcBef>
                <a:spcPts val="1050"/>
              </a:spcBef>
              <a:buClr>
                <a:srgbClr val="004167"/>
              </a:buClr>
              <a:buSzPct val="85000"/>
              <a:buFont typeface="Times New Roman" pitchFamily="18" charset="0"/>
              <a:buNone/>
            </a:pPr>
            <a:r>
              <a:rPr lang="en-US" sz="2000" b="1">
                <a:solidFill>
                  <a:srgbClr val="326A89"/>
                </a:solidFill>
                <a:ea typeface="ヒラギノ角ゴ ProN W3"/>
                <a:cs typeface="ヒラギノ角ゴ ProN W3"/>
                <a:sym typeface="Arial" charset="0"/>
              </a:rPr>
              <a:t>Single Pass</a:t>
            </a:r>
          </a:p>
          <a:p>
            <a:pPr marL="269875" indent="-230188">
              <a:lnSpc>
                <a:spcPct val="80000"/>
              </a:lnSpc>
              <a:spcBef>
                <a:spcPts val="1050"/>
              </a:spcBef>
              <a:buSzPct val="85000"/>
              <a:buFont typeface="Times New Roman" pitchFamily="18" charset="0"/>
              <a:buChar char="•"/>
            </a:pPr>
            <a:r>
              <a:rPr lang="en-US">
                <a:solidFill>
                  <a:srgbClr val="326A89"/>
                </a:solidFill>
                <a:ea typeface="ヒラギノ角ゴ ProN W3"/>
                <a:cs typeface="ヒラギノ角ゴ ProN W3"/>
                <a:sym typeface="Arial" charset="0"/>
              </a:rPr>
              <a:t>Operations once per packet</a:t>
            </a:r>
          </a:p>
          <a:p>
            <a:pPr marL="727075" lvl="1" indent="-230188">
              <a:lnSpc>
                <a:spcPct val="80000"/>
              </a:lnSpc>
              <a:spcBef>
                <a:spcPts val="1050"/>
              </a:spcBef>
              <a:buClr>
                <a:srgbClr val="004167"/>
              </a:buClr>
              <a:buSzPct val="85000"/>
              <a:buFont typeface="Lucida Grande"/>
              <a:buChar char="-"/>
            </a:pPr>
            <a:r>
              <a:rPr lang="en-US" sz="1400">
                <a:solidFill>
                  <a:srgbClr val="326A89"/>
                </a:solidFill>
                <a:ea typeface="ヒラギノ角ゴ ProN W3"/>
                <a:cs typeface="ヒラギノ角ゴ ProN W3"/>
                <a:sym typeface="Arial" charset="0"/>
              </a:rPr>
              <a:t>Traffic classification (app identification)</a:t>
            </a:r>
          </a:p>
          <a:p>
            <a:pPr marL="727075" lvl="1" indent="-230188">
              <a:lnSpc>
                <a:spcPct val="80000"/>
              </a:lnSpc>
              <a:spcBef>
                <a:spcPts val="1050"/>
              </a:spcBef>
              <a:buClr>
                <a:srgbClr val="004167"/>
              </a:buClr>
              <a:buSzPct val="85000"/>
              <a:buFont typeface="Lucida Grande"/>
              <a:buChar char="-"/>
            </a:pPr>
            <a:r>
              <a:rPr lang="en-US" sz="1400">
                <a:solidFill>
                  <a:srgbClr val="326A89"/>
                </a:solidFill>
                <a:ea typeface="ヒラギノ角ゴ ProN W3"/>
                <a:cs typeface="ヒラギノ角ゴ ProN W3"/>
                <a:sym typeface="Arial" charset="0"/>
              </a:rPr>
              <a:t>User/group mapping</a:t>
            </a:r>
          </a:p>
          <a:p>
            <a:pPr marL="727075" lvl="1" indent="-230188">
              <a:lnSpc>
                <a:spcPct val="80000"/>
              </a:lnSpc>
              <a:spcBef>
                <a:spcPts val="1050"/>
              </a:spcBef>
              <a:buClr>
                <a:srgbClr val="004167"/>
              </a:buClr>
              <a:buSzPct val="85000"/>
              <a:buFont typeface="Lucida Grande"/>
              <a:buChar char="-"/>
            </a:pPr>
            <a:r>
              <a:rPr lang="en-US" sz="1400">
                <a:solidFill>
                  <a:srgbClr val="326A89"/>
                </a:solidFill>
                <a:ea typeface="ヒラギノ角ゴ ProN W3"/>
                <a:cs typeface="ヒラギノ角ゴ ProN W3"/>
                <a:sym typeface="Arial" charset="0"/>
              </a:rPr>
              <a:t>Content scanning – threats, URLs, confidential data</a:t>
            </a:r>
          </a:p>
          <a:p>
            <a:pPr marL="269875" indent="-230188">
              <a:lnSpc>
                <a:spcPct val="80000"/>
              </a:lnSpc>
              <a:spcBef>
                <a:spcPts val="1050"/>
              </a:spcBef>
              <a:buSzPct val="85000"/>
              <a:buFont typeface="Times New Roman" pitchFamily="18" charset="0"/>
              <a:buChar char="•"/>
            </a:pPr>
            <a:r>
              <a:rPr lang="en-US">
                <a:solidFill>
                  <a:srgbClr val="326A89"/>
                </a:solidFill>
                <a:ea typeface="ヒラギノ角ゴ ProN W3"/>
                <a:cs typeface="ヒラギノ角ゴ ProN W3"/>
                <a:sym typeface="Arial" charset="0"/>
              </a:rPr>
              <a:t>One policy</a:t>
            </a:r>
          </a:p>
          <a:p>
            <a:pPr marL="269875" indent="-230188">
              <a:lnSpc>
                <a:spcPct val="80000"/>
              </a:lnSpc>
              <a:spcBef>
                <a:spcPts val="1050"/>
              </a:spcBef>
              <a:buClr>
                <a:srgbClr val="004167"/>
              </a:buClr>
              <a:buSzPct val="85000"/>
              <a:buFont typeface="Times New Roman" pitchFamily="18" charset="0"/>
              <a:buNone/>
            </a:pPr>
            <a:r>
              <a:rPr lang="en-US" sz="2000" b="1">
                <a:solidFill>
                  <a:srgbClr val="326A89"/>
                </a:solidFill>
                <a:ea typeface="ヒラギノ角ゴ ProN W3"/>
                <a:cs typeface="ヒラギノ角ゴ ProN W3"/>
                <a:sym typeface="Arial" charset="0"/>
              </a:rPr>
              <a:t>Parallel Processing</a:t>
            </a:r>
          </a:p>
          <a:p>
            <a:pPr marL="269875" indent="-230188">
              <a:lnSpc>
                <a:spcPct val="80000"/>
              </a:lnSpc>
              <a:spcBef>
                <a:spcPts val="1050"/>
              </a:spcBef>
              <a:buSzPct val="85000"/>
              <a:buFont typeface="Times New Roman" pitchFamily="18" charset="0"/>
              <a:buChar char="•"/>
            </a:pPr>
            <a:r>
              <a:rPr lang="en-US">
                <a:solidFill>
                  <a:srgbClr val="326A89"/>
                </a:solidFill>
                <a:ea typeface="ヒラギノ角ゴ ProN W3"/>
                <a:cs typeface="ヒラギノ角ゴ ProN W3"/>
                <a:sym typeface="Arial" charset="0"/>
              </a:rPr>
              <a:t>Function-specific parallel processing hardware engines</a:t>
            </a:r>
          </a:p>
          <a:p>
            <a:pPr marL="269875" indent="-230188">
              <a:lnSpc>
                <a:spcPct val="80000"/>
              </a:lnSpc>
              <a:spcBef>
                <a:spcPts val="1050"/>
              </a:spcBef>
              <a:buSzPct val="85000"/>
              <a:buFont typeface="Times New Roman" pitchFamily="18" charset="0"/>
              <a:buChar char="•"/>
            </a:pPr>
            <a:r>
              <a:rPr lang="en-US">
                <a:solidFill>
                  <a:srgbClr val="326A89"/>
                </a:solidFill>
                <a:ea typeface="ヒラギノ角ゴ ProN W3"/>
                <a:cs typeface="ヒラギノ角ゴ ProN W3"/>
                <a:sym typeface="Arial" charset="0"/>
              </a:rPr>
              <a:t>Separate data/control planes</a:t>
            </a:r>
          </a:p>
          <a:p>
            <a:pPr marL="269875" indent="-230188">
              <a:lnSpc>
                <a:spcPct val="80000"/>
              </a:lnSpc>
              <a:spcBef>
                <a:spcPts val="1050"/>
              </a:spcBef>
              <a:buClr>
                <a:srgbClr val="004167"/>
              </a:buClr>
              <a:buSzPct val="85000"/>
              <a:buFont typeface="Times New Roman" pitchFamily="18" charset="0"/>
              <a:buChar char="•"/>
            </a:pPr>
            <a:endParaRPr lang="en-US">
              <a:solidFill>
                <a:srgbClr val="326A89"/>
              </a:solidFill>
              <a:ea typeface="ヒラギノ角ゴ ProN W3"/>
              <a:cs typeface="ヒラギノ角ゴ ProN W3"/>
              <a:sym typeface="Arial" charset="0"/>
            </a:endParaRPr>
          </a:p>
        </p:txBody>
      </p:sp>
      <p:sp>
        <p:nvSpPr>
          <p:cNvPr id="20486" name="Rectangle 9"/>
          <p:cNvSpPr>
            <a:spLocks noChangeArrowheads="1"/>
          </p:cNvSpPr>
          <p:nvPr/>
        </p:nvSpPr>
        <p:spPr bwMode="auto">
          <a:xfrm>
            <a:off x="66675" y="5751513"/>
            <a:ext cx="9020175" cy="403225"/>
          </a:xfrm>
          <a:prstGeom prst="rect">
            <a:avLst/>
          </a:prstGeom>
          <a:noFill/>
          <a:ln w="9525">
            <a:noFill/>
            <a:miter lim="800000"/>
            <a:headEnd/>
            <a:tailEnd/>
          </a:ln>
        </p:spPr>
        <p:txBody>
          <a:bodyPr>
            <a:spAutoFit/>
          </a:bodyPr>
          <a:lstStyle/>
          <a:p>
            <a:pPr algn="ctr">
              <a:lnSpc>
                <a:spcPct val="90000"/>
              </a:lnSpc>
              <a:spcBef>
                <a:spcPct val="40000"/>
              </a:spcBef>
            </a:pPr>
            <a:r>
              <a:rPr lang="en-US" sz="2200" b="1" dirty="0">
                <a:solidFill>
                  <a:schemeClr val="bg1"/>
                </a:solidFill>
              </a:rPr>
              <a:t>Up to </a:t>
            </a:r>
            <a:r>
              <a:rPr lang="en-US" sz="2200" b="1" dirty="0" smtClean="0">
                <a:solidFill>
                  <a:schemeClr val="bg1"/>
                </a:solidFill>
              </a:rPr>
              <a:t>20Gbps</a:t>
            </a:r>
            <a:r>
              <a:rPr lang="en-US" sz="2200" b="1" dirty="0">
                <a:solidFill>
                  <a:schemeClr val="bg1"/>
                </a:solidFill>
              </a:rPr>
              <a:t>, Low Latency</a:t>
            </a:r>
          </a:p>
        </p:txBody>
      </p:sp>
      <p:pic>
        <p:nvPicPr>
          <p:cNvPr id="20487" name="Picture 2" descr="C:\Users\bkee0414\Desktop\Control_Data-Plane_final.png"/>
          <p:cNvPicPr>
            <a:picLocks noChangeAspect="1" noChangeArrowheads="1"/>
          </p:cNvPicPr>
          <p:nvPr/>
        </p:nvPicPr>
        <p:blipFill>
          <a:blip r:embed="rId2"/>
          <a:srcRect/>
          <a:stretch>
            <a:fillRect/>
          </a:stretch>
        </p:blipFill>
        <p:spPr bwMode="auto">
          <a:xfrm>
            <a:off x="285750" y="957263"/>
            <a:ext cx="5592763" cy="42576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‘Secrets’ of the real NGFW</a:t>
            </a:r>
            <a:endParaRPr lang="en-US" dirty="0"/>
          </a:p>
        </p:txBody>
      </p:sp>
      <p:sp>
        <p:nvSpPr>
          <p:cNvPr id="5" name="Content Placeholder 4"/>
          <p:cNvSpPr>
            <a:spLocks noGrp="1"/>
          </p:cNvSpPr>
          <p:nvPr>
            <p:ph idx="1"/>
          </p:nvPr>
        </p:nvSpPr>
        <p:spPr/>
        <p:txBody>
          <a:bodyPr/>
          <a:lstStyle/>
          <a:p>
            <a:r>
              <a:rPr lang="en-US" dirty="0" smtClean="0"/>
              <a:t>Parallel processing versus serial processing</a:t>
            </a:r>
          </a:p>
          <a:p>
            <a:pPr lvl="1"/>
            <a:r>
              <a:rPr lang="en-US" dirty="0" smtClean="0"/>
              <a:t>No dedicated engines per security feature</a:t>
            </a:r>
          </a:p>
          <a:p>
            <a:pPr lvl="1"/>
            <a:r>
              <a:rPr lang="en-US" dirty="0" smtClean="0"/>
              <a:t>Consistent syntax for all threat capabilities</a:t>
            </a:r>
          </a:p>
          <a:p>
            <a:r>
              <a:rPr lang="en-US" dirty="0" smtClean="0"/>
              <a:t>App and User awareness at policy decision point</a:t>
            </a:r>
          </a:p>
          <a:p>
            <a:pPr lvl="1"/>
            <a:r>
              <a:rPr lang="en-US" dirty="0" smtClean="0"/>
              <a:t>Only allow those application you want to</a:t>
            </a:r>
          </a:p>
          <a:p>
            <a:pPr lvl="2"/>
            <a:r>
              <a:rPr lang="en-US" sz="1800" dirty="0" smtClean="0"/>
              <a:t>For well known users</a:t>
            </a:r>
          </a:p>
          <a:p>
            <a:pPr lvl="1"/>
            <a:r>
              <a:rPr lang="en-US" dirty="0" smtClean="0"/>
              <a:t>Actively reduce the threat vector</a:t>
            </a:r>
          </a:p>
          <a:p>
            <a:pPr lvl="2"/>
            <a:r>
              <a:rPr lang="en-US" sz="1800" dirty="0" smtClean="0"/>
              <a:t>Mariposa can’t behave as a trusted application</a:t>
            </a:r>
          </a:p>
          <a:p>
            <a:pPr lvl="3"/>
            <a:r>
              <a:rPr lang="en-US" sz="1600" dirty="0" smtClean="0"/>
              <a:t>Seen as </a:t>
            </a:r>
            <a:r>
              <a:rPr lang="en-US" sz="1600" dirty="0" err="1" smtClean="0"/>
              <a:t>Unkown</a:t>
            </a:r>
            <a:r>
              <a:rPr lang="en-US" sz="1600" dirty="0" smtClean="0"/>
              <a:t>-UDP</a:t>
            </a:r>
          </a:p>
          <a:p>
            <a:pPr lvl="3"/>
            <a:r>
              <a:rPr lang="en-US" sz="1600" dirty="0" smtClean="0"/>
              <a:t>Would have passed the traditional firewall</a:t>
            </a:r>
          </a:p>
          <a:p>
            <a:pPr lvl="4"/>
            <a:r>
              <a:rPr lang="en-US" sz="1600" dirty="0" smtClean="0"/>
              <a:t>Where single UDP packets, on an allowed port, will pass</a:t>
            </a:r>
          </a:p>
          <a:p>
            <a:pPr lvl="2"/>
            <a:r>
              <a:rPr lang="en-US" sz="1800" dirty="0" smtClean="0"/>
              <a:t>False positives are heavily reduced by tight application control</a:t>
            </a:r>
          </a:p>
          <a:p>
            <a:pPr lvl="1"/>
            <a:endParaRPr lang="en-US" sz="1800" dirty="0" smtClean="0"/>
          </a:p>
        </p:txBody>
      </p:sp>
      <p:sp>
        <p:nvSpPr>
          <p:cNvPr id="6" name="Slide Number Placeholder 5"/>
          <p:cNvSpPr>
            <a:spLocks noGrp="1"/>
          </p:cNvSpPr>
          <p:nvPr>
            <p:ph type="sldNum" sz="quarter" idx="11"/>
          </p:nvPr>
        </p:nvSpPr>
        <p:spPr/>
        <p:txBody>
          <a:bodyPr/>
          <a:lstStyle/>
          <a:p>
            <a:pPr>
              <a:defRPr/>
            </a:pPr>
            <a:r>
              <a:rPr lang="en-US" smtClean="0"/>
              <a:t>Page </a:t>
            </a:r>
            <a:fld id="{41D5C404-C7A6-4A7E-B08A-E596864A227E}" type="slidenum">
              <a:rPr lang="en-US" smtClean="0"/>
              <a:pPr>
                <a:defRPr/>
              </a:pPr>
              <a:t>26</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Footer Placeholder 6"/>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6797103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‘Secrets’ of the real NGFW – Cont.</a:t>
            </a:r>
            <a:endParaRPr lang="en-US" dirty="0"/>
          </a:p>
        </p:txBody>
      </p:sp>
      <p:sp>
        <p:nvSpPr>
          <p:cNvPr id="3" name="Content Placeholder 2"/>
          <p:cNvSpPr>
            <a:spLocks noGrp="1"/>
          </p:cNvSpPr>
          <p:nvPr>
            <p:ph idx="1"/>
          </p:nvPr>
        </p:nvSpPr>
        <p:spPr/>
        <p:txBody>
          <a:bodyPr/>
          <a:lstStyle/>
          <a:p>
            <a:r>
              <a:rPr lang="en-US" dirty="0" smtClean="0"/>
              <a:t>Powerful Network Processors</a:t>
            </a:r>
          </a:p>
          <a:p>
            <a:pPr lvl="1"/>
            <a:r>
              <a:rPr lang="en-US" dirty="0" err="1" smtClean="0"/>
              <a:t>Cabable</a:t>
            </a:r>
            <a:r>
              <a:rPr lang="en-US" dirty="0" smtClean="0"/>
              <a:t> of handling ‘traditional’ firewall features</a:t>
            </a:r>
          </a:p>
          <a:p>
            <a:pPr lvl="2"/>
            <a:r>
              <a:rPr lang="en-US" sz="1800" dirty="0" smtClean="0"/>
              <a:t>Routing, NAT, </a:t>
            </a:r>
            <a:r>
              <a:rPr lang="en-US" sz="1800" dirty="0" err="1" smtClean="0"/>
              <a:t>QoS</a:t>
            </a:r>
            <a:r>
              <a:rPr lang="en-US" sz="1800" dirty="0" smtClean="0"/>
              <a:t>, …</a:t>
            </a:r>
          </a:p>
          <a:p>
            <a:r>
              <a:rPr lang="en-US" dirty="0" smtClean="0"/>
              <a:t>Enhanced hardware</a:t>
            </a:r>
          </a:p>
          <a:p>
            <a:pPr lvl="1"/>
            <a:r>
              <a:rPr lang="en-US" dirty="0" smtClean="0"/>
              <a:t>Powerful and Optimized Security Processors</a:t>
            </a:r>
          </a:p>
          <a:p>
            <a:pPr lvl="2"/>
            <a:r>
              <a:rPr lang="en-US" sz="1800" dirty="0" smtClean="0"/>
              <a:t>No regular ‘data center’ processors</a:t>
            </a:r>
          </a:p>
          <a:p>
            <a:pPr lvl="2"/>
            <a:r>
              <a:rPr lang="en-US" sz="1800" dirty="0" smtClean="0"/>
              <a:t>Very high core density</a:t>
            </a:r>
          </a:p>
          <a:p>
            <a:pPr lvl="2"/>
            <a:r>
              <a:rPr lang="en-US" sz="1800" dirty="0" smtClean="0"/>
              <a:t>Very flexible</a:t>
            </a:r>
          </a:p>
          <a:p>
            <a:pPr lvl="3"/>
            <a:r>
              <a:rPr lang="en-US" sz="1600" dirty="0" smtClean="0"/>
              <a:t>No fixed iterations like with </a:t>
            </a:r>
            <a:r>
              <a:rPr lang="en-US" sz="1600" dirty="0" err="1" smtClean="0"/>
              <a:t>ASICs</a:t>
            </a:r>
            <a:endParaRPr lang="en-US" sz="1600" dirty="0" smtClean="0"/>
          </a:p>
          <a:p>
            <a:pPr lvl="2"/>
            <a:r>
              <a:rPr lang="en-US" sz="2000" dirty="0" smtClean="0"/>
              <a:t>SSL, IPSec, Decompression Acceleration</a:t>
            </a:r>
          </a:p>
          <a:p>
            <a:r>
              <a:rPr lang="en-US" dirty="0" smtClean="0"/>
              <a:t>Fast, but multi-purpose Content Scanning Engines</a:t>
            </a:r>
          </a:p>
          <a:p>
            <a:pPr lvl="1"/>
            <a:r>
              <a:rPr lang="en-US" dirty="0" smtClean="0"/>
              <a:t>Supporting consistent inspection syntax</a:t>
            </a:r>
          </a:p>
        </p:txBody>
      </p:sp>
      <p:sp>
        <p:nvSpPr>
          <p:cNvPr id="6" name="Slide Number Placeholder 5"/>
          <p:cNvSpPr>
            <a:spLocks noGrp="1"/>
          </p:cNvSpPr>
          <p:nvPr>
            <p:ph type="sldNum" sz="quarter" idx="11"/>
          </p:nvPr>
        </p:nvSpPr>
        <p:spPr/>
        <p:txBody>
          <a:bodyPr/>
          <a:lstStyle/>
          <a:p>
            <a:pPr>
              <a:defRPr/>
            </a:pPr>
            <a:r>
              <a:rPr lang="en-US" smtClean="0"/>
              <a:t>Page </a:t>
            </a:r>
            <a:fld id="{41D5C404-C7A6-4A7E-B08A-E596864A227E}" type="slidenum">
              <a:rPr lang="en-US" smtClean="0"/>
              <a:pPr>
                <a:defRPr/>
              </a:pPr>
              <a:t>27</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Footer Placeholder 6"/>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2039559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In Other Words</a:t>
            </a:r>
            <a:endParaRPr lang="en-US" dirty="0"/>
          </a:p>
        </p:txBody>
      </p:sp>
      <p:sp>
        <p:nvSpPr>
          <p:cNvPr id="7" name="Text Placeholder 6"/>
          <p:cNvSpPr>
            <a:spLocks noGrp="1"/>
          </p:cNvSpPr>
          <p:nvPr>
            <p:ph type="subTitle" idx="1"/>
          </p:nvPr>
        </p:nvSpPr>
        <p:spPr>
          <a:xfrm>
            <a:off x="3746500" y="3460750"/>
            <a:ext cx="4864100" cy="838200"/>
          </a:xfrm>
        </p:spPr>
        <p:txBody>
          <a:bodyPr/>
          <a:lstStyle/>
          <a:p>
            <a:r>
              <a:rPr lang="en-US" sz="2000" dirty="0" smtClean="0"/>
              <a:t>Next-Generation Application Control and Threat Prevention Looks </a:t>
            </a:r>
            <a:r>
              <a:rPr lang="en-US" sz="2000" dirty="0"/>
              <a:t>L</a:t>
            </a:r>
            <a:r>
              <a:rPr lang="en-US" sz="2000" dirty="0" smtClean="0"/>
              <a:t>ike…</a:t>
            </a:r>
            <a:endParaRPr lang="en-US" sz="2000" dirty="0"/>
          </a:p>
        </p:txBody>
      </p:sp>
    </p:spTree>
    <p:extLst>
      <p:ext uri="{BB962C8B-B14F-4D97-AF65-F5344CB8AC3E}">
        <p14:creationId xmlns:p14="http://schemas.microsoft.com/office/powerpoint/2010/main" val="38145476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Comprehensive Network Security</a:t>
            </a:r>
            <a:endParaRPr lang="en-US" dirty="0"/>
          </a:p>
        </p:txBody>
      </p:sp>
      <p:pic>
        <p:nvPicPr>
          <p:cNvPr id="39" name="Picture 53" descr="path2828.png"/>
          <p:cNvPicPr>
            <a:picLocks noChangeAspect="1"/>
          </p:cNvPicPr>
          <p:nvPr/>
        </p:nvPicPr>
        <p:blipFill>
          <a:blip r:embed="rId2"/>
          <a:srcRect/>
          <a:stretch>
            <a:fillRect/>
          </a:stretch>
        </p:blipFill>
        <p:spPr bwMode="auto">
          <a:xfrm>
            <a:off x="-903068" y="400440"/>
            <a:ext cx="9342438" cy="5524500"/>
          </a:xfrm>
          <a:prstGeom prst="rect">
            <a:avLst/>
          </a:prstGeom>
          <a:noFill/>
          <a:ln w="9525">
            <a:noFill/>
            <a:miter lim="800000"/>
            <a:headEnd/>
            <a:tailEnd/>
          </a:ln>
        </p:spPr>
      </p:pic>
      <p:cxnSp>
        <p:nvCxnSpPr>
          <p:cNvPr id="40" name="Straight Connector 46"/>
          <p:cNvCxnSpPr>
            <a:cxnSpLocks noChangeShapeType="1"/>
          </p:cNvCxnSpPr>
          <p:nvPr/>
        </p:nvCxnSpPr>
        <p:spPr bwMode="auto">
          <a:xfrm rot="5400000">
            <a:off x="461389" y="3460346"/>
            <a:ext cx="5334000" cy="1588"/>
          </a:xfrm>
          <a:prstGeom prst="line">
            <a:avLst/>
          </a:prstGeom>
          <a:noFill/>
          <a:ln w="12700">
            <a:solidFill>
              <a:schemeClr val="tx1"/>
            </a:solidFill>
            <a:prstDash val="sysDash"/>
            <a:round/>
            <a:headEnd/>
            <a:tailEnd/>
          </a:ln>
        </p:spPr>
      </p:cxnSp>
      <p:pic>
        <p:nvPicPr>
          <p:cNvPr id="41" name="Picture 33" descr="hopsterlogo"/>
          <p:cNvPicPr>
            <a:picLocks noChangeAspect="1" noChangeArrowheads="1"/>
          </p:cNvPicPr>
          <p:nvPr/>
        </p:nvPicPr>
        <p:blipFill>
          <a:blip r:embed="rId3"/>
          <a:srcRect b="5280"/>
          <a:stretch>
            <a:fillRect/>
          </a:stretch>
        </p:blipFill>
        <p:spPr bwMode="auto">
          <a:xfrm>
            <a:off x="571720" y="3618302"/>
            <a:ext cx="1192213" cy="374650"/>
          </a:xfrm>
          <a:prstGeom prst="rect">
            <a:avLst/>
          </a:prstGeom>
          <a:noFill/>
          <a:ln w="9525">
            <a:noFill/>
            <a:miter lim="800000"/>
            <a:headEnd/>
            <a:tailEnd/>
          </a:ln>
        </p:spPr>
      </p:pic>
      <p:pic>
        <p:nvPicPr>
          <p:cNvPr id="42" name="Picture 40" descr="Click to go to home page">
            <a:hlinkClick r:id="rId4"/>
          </p:cNvPr>
          <p:cNvPicPr>
            <a:picLocks noChangeAspect="1" noChangeArrowheads="1"/>
          </p:cNvPicPr>
          <p:nvPr/>
        </p:nvPicPr>
        <p:blipFill>
          <a:blip r:embed="rId5"/>
          <a:srcRect l="5437" r="41042" b="9540"/>
          <a:stretch>
            <a:fillRect/>
          </a:stretch>
        </p:blipFill>
        <p:spPr bwMode="auto">
          <a:xfrm>
            <a:off x="330420" y="2978540"/>
            <a:ext cx="595313" cy="411162"/>
          </a:xfrm>
          <a:prstGeom prst="rect">
            <a:avLst/>
          </a:prstGeom>
          <a:noFill/>
          <a:ln w="9525">
            <a:noFill/>
            <a:miter lim="800000"/>
            <a:headEnd/>
            <a:tailEnd/>
          </a:ln>
        </p:spPr>
      </p:pic>
      <p:pic>
        <p:nvPicPr>
          <p:cNvPr id="43" name="Picture 26" descr="meebo_logo1"/>
          <p:cNvPicPr>
            <a:picLocks noChangeAspect="1" noChangeArrowheads="1"/>
          </p:cNvPicPr>
          <p:nvPr/>
        </p:nvPicPr>
        <p:blipFill>
          <a:blip r:embed="rId6"/>
          <a:srcRect/>
          <a:stretch>
            <a:fillRect/>
          </a:stretch>
        </p:blipFill>
        <p:spPr bwMode="auto">
          <a:xfrm>
            <a:off x="978120" y="4831152"/>
            <a:ext cx="1114425" cy="368300"/>
          </a:xfrm>
          <a:prstGeom prst="rect">
            <a:avLst/>
          </a:prstGeom>
          <a:noFill/>
          <a:ln w="9525">
            <a:noFill/>
            <a:miter lim="800000"/>
            <a:headEnd/>
            <a:tailEnd/>
          </a:ln>
        </p:spPr>
      </p:pic>
      <p:pic>
        <p:nvPicPr>
          <p:cNvPr id="44" name="Picture 38" descr="Home">
            <a:hlinkClick r:id="rId7"/>
          </p:cNvPr>
          <p:cNvPicPr>
            <a:picLocks noChangeAspect="1" noChangeArrowheads="1"/>
          </p:cNvPicPr>
          <p:nvPr/>
        </p:nvPicPr>
        <p:blipFill>
          <a:blip r:embed="rId8"/>
          <a:srcRect/>
          <a:stretch>
            <a:fillRect/>
          </a:stretch>
        </p:blipFill>
        <p:spPr bwMode="auto">
          <a:xfrm>
            <a:off x="738408" y="4329502"/>
            <a:ext cx="874712" cy="339725"/>
          </a:xfrm>
          <a:prstGeom prst="rect">
            <a:avLst/>
          </a:prstGeom>
          <a:noFill/>
          <a:ln w="9525">
            <a:noFill/>
            <a:miter lim="800000"/>
            <a:headEnd/>
            <a:tailEnd/>
          </a:ln>
        </p:spPr>
      </p:pic>
      <p:pic>
        <p:nvPicPr>
          <p:cNvPr id="45" name="Picture 42" descr="welcome_3"/>
          <p:cNvPicPr>
            <a:picLocks noChangeAspect="1" noChangeArrowheads="1"/>
          </p:cNvPicPr>
          <p:nvPr/>
        </p:nvPicPr>
        <p:blipFill>
          <a:blip r:embed="rId9"/>
          <a:srcRect/>
          <a:stretch>
            <a:fillRect/>
          </a:stretch>
        </p:blipFill>
        <p:spPr bwMode="auto">
          <a:xfrm>
            <a:off x="1578195" y="1733940"/>
            <a:ext cx="1000125" cy="471487"/>
          </a:xfrm>
          <a:prstGeom prst="rect">
            <a:avLst/>
          </a:prstGeom>
          <a:noFill/>
          <a:ln w="9525">
            <a:noFill/>
            <a:miter lim="800000"/>
            <a:headEnd/>
            <a:tailEnd/>
          </a:ln>
        </p:spPr>
      </p:pic>
      <p:pic>
        <p:nvPicPr>
          <p:cNvPr id="46" name="Picture 48"/>
          <p:cNvPicPr>
            <a:picLocks noChangeAspect="1"/>
          </p:cNvPicPr>
          <p:nvPr/>
        </p:nvPicPr>
        <p:blipFill>
          <a:blip r:embed="rId10"/>
          <a:srcRect/>
          <a:stretch>
            <a:fillRect/>
          </a:stretch>
        </p:blipFill>
        <p:spPr bwMode="auto">
          <a:xfrm>
            <a:off x="422495" y="1935552"/>
            <a:ext cx="914400" cy="228600"/>
          </a:xfrm>
          <a:prstGeom prst="rect">
            <a:avLst/>
          </a:prstGeom>
          <a:noFill/>
          <a:ln w="9525">
            <a:noFill/>
            <a:miter lim="800000"/>
            <a:headEnd/>
            <a:tailEnd/>
          </a:ln>
        </p:spPr>
      </p:pic>
      <p:sp>
        <p:nvSpPr>
          <p:cNvPr id="47" name="TextBox 46"/>
          <p:cNvSpPr txBox="1"/>
          <p:nvPr/>
        </p:nvSpPr>
        <p:spPr>
          <a:xfrm>
            <a:off x="260570" y="5477265"/>
            <a:ext cx="2909888" cy="806450"/>
          </a:xfrm>
          <a:prstGeom prst="rect">
            <a:avLst/>
          </a:prstGeom>
          <a:noFill/>
        </p:spPr>
        <p:txBody>
          <a:bodyPr>
            <a:spAutoFit/>
          </a:bodyPr>
          <a:lstStyle/>
          <a:p>
            <a:pPr marL="177800" indent="-177800" algn="l">
              <a:buClr>
                <a:schemeClr val="accent1">
                  <a:lumMod val="60000"/>
                  <a:lumOff val="40000"/>
                </a:schemeClr>
              </a:buClr>
              <a:buSzPct val="125000"/>
              <a:buFont typeface="Lucida Grande"/>
              <a:buChar char="»"/>
              <a:defRPr/>
            </a:pPr>
            <a:r>
              <a:rPr lang="en-US" dirty="0"/>
              <a:t>The ever-expanding universe of applications, services and threats</a:t>
            </a:r>
          </a:p>
        </p:txBody>
      </p:sp>
      <p:sp>
        <p:nvSpPr>
          <p:cNvPr id="48" name="TextBox 57"/>
          <p:cNvSpPr txBox="1">
            <a:spLocks noChangeArrowheads="1"/>
          </p:cNvSpPr>
          <p:nvPr/>
        </p:nvSpPr>
        <p:spPr bwMode="auto">
          <a:xfrm>
            <a:off x="3262533" y="3626240"/>
            <a:ext cx="2413000" cy="2308324"/>
          </a:xfrm>
          <a:prstGeom prst="rect">
            <a:avLst/>
          </a:prstGeom>
          <a:noFill/>
          <a:ln w="9525">
            <a:noFill/>
            <a:miter lim="800000"/>
            <a:headEnd/>
            <a:tailEnd/>
          </a:ln>
        </p:spPr>
        <p:txBody>
          <a:bodyPr>
            <a:prstTxWarp prst="textNoShape">
              <a:avLst/>
            </a:prstTxWarp>
            <a:spAutoFit/>
          </a:bodyPr>
          <a:lstStyle/>
          <a:p>
            <a:pPr marL="177800" indent="-177800" algn="l">
              <a:buClr>
                <a:srgbClr val="70AACC"/>
              </a:buClr>
              <a:buSzPct val="125000"/>
              <a:buFont typeface="Lucida Grande" charset="0"/>
              <a:buChar char="»"/>
            </a:pPr>
            <a:r>
              <a:rPr lang="en-US" dirty="0"/>
              <a:t>Traffic limited to approved business use cases based on </a:t>
            </a:r>
            <a:r>
              <a:rPr lang="en-US" u="sng" dirty="0"/>
              <a:t>App </a:t>
            </a:r>
            <a:r>
              <a:rPr lang="en-US" dirty="0"/>
              <a:t>and </a:t>
            </a:r>
            <a:r>
              <a:rPr lang="en-US" u="sng" dirty="0" smtClean="0"/>
              <a:t>User</a:t>
            </a:r>
          </a:p>
          <a:p>
            <a:pPr marL="177800" indent="-177800" algn="l">
              <a:buClr>
                <a:srgbClr val="70AACC"/>
              </a:buClr>
              <a:buSzPct val="125000"/>
              <a:buFont typeface="Lucida Grande" charset="0"/>
              <a:buChar char="»"/>
            </a:pPr>
            <a:endParaRPr lang="en-US" u="sng" dirty="0" smtClean="0"/>
          </a:p>
          <a:p>
            <a:pPr marL="177800" indent="-177800" algn="l">
              <a:buClr>
                <a:srgbClr val="70AACC"/>
              </a:buClr>
              <a:buSzPct val="125000"/>
              <a:buFont typeface="Lucida Grande" charset="0"/>
              <a:buChar char="»"/>
            </a:pPr>
            <a:r>
              <a:rPr lang="en-US" dirty="0"/>
              <a:t>Attack surface reduced by orders of magnitude</a:t>
            </a:r>
          </a:p>
        </p:txBody>
      </p:sp>
      <p:sp>
        <p:nvSpPr>
          <p:cNvPr id="49" name="TextBox 48"/>
          <p:cNvSpPr txBox="1"/>
          <p:nvPr/>
        </p:nvSpPr>
        <p:spPr>
          <a:xfrm>
            <a:off x="5867620" y="3626240"/>
            <a:ext cx="3327400" cy="2592387"/>
          </a:xfrm>
          <a:prstGeom prst="rect">
            <a:avLst/>
          </a:prstGeom>
          <a:noFill/>
        </p:spPr>
        <p:txBody>
          <a:bodyPr>
            <a:spAutoFit/>
          </a:bodyPr>
          <a:lstStyle/>
          <a:p>
            <a:pPr marL="177800" indent="-177800" algn="l">
              <a:buClr>
                <a:schemeClr val="accent1">
                  <a:lumMod val="60000"/>
                  <a:lumOff val="40000"/>
                </a:schemeClr>
              </a:buClr>
              <a:buSzPct val="125000"/>
              <a:buFont typeface="Lucida Grande"/>
              <a:buChar char="»"/>
              <a:defRPr/>
            </a:pPr>
            <a:r>
              <a:rPr lang="en-US" dirty="0"/>
              <a:t>Complete threat library with no blind spots</a:t>
            </a:r>
          </a:p>
          <a:p>
            <a:pPr marL="685800" lvl="1" indent="-228600" algn="l">
              <a:buClr>
                <a:srgbClr val="92D050"/>
              </a:buClr>
              <a:buSzPct val="125000"/>
              <a:buFont typeface="Wingdings" charset="2"/>
              <a:buChar char="ü"/>
              <a:defRPr/>
            </a:pPr>
            <a:r>
              <a:rPr lang="en-US" dirty="0"/>
              <a:t>Bi-directional inspection</a:t>
            </a:r>
          </a:p>
          <a:p>
            <a:pPr marL="685800" lvl="1" indent="-228600" algn="l">
              <a:buClr>
                <a:srgbClr val="92D050"/>
              </a:buClr>
              <a:buSzPct val="125000"/>
              <a:buFont typeface="Wingdings" charset="2"/>
              <a:buChar char="ü"/>
              <a:defRPr/>
            </a:pPr>
            <a:r>
              <a:rPr lang="en-US" dirty="0"/>
              <a:t>Scans inside of SSL</a:t>
            </a:r>
          </a:p>
          <a:p>
            <a:pPr marL="685800" lvl="1" indent="-228600" algn="l">
              <a:buClr>
                <a:srgbClr val="92D050"/>
              </a:buClr>
              <a:buSzPct val="125000"/>
              <a:buFont typeface="Wingdings" charset="2"/>
              <a:buChar char="ü"/>
              <a:defRPr/>
            </a:pPr>
            <a:r>
              <a:rPr lang="en-US" dirty="0"/>
              <a:t>Scans inside compressed files</a:t>
            </a:r>
          </a:p>
          <a:p>
            <a:pPr marL="685800" lvl="1" indent="-228600" algn="l">
              <a:buClr>
                <a:srgbClr val="92D050"/>
              </a:buClr>
              <a:buSzPct val="125000"/>
              <a:buFont typeface="Wingdings" charset="2"/>
              <a:buChar char="ü"/>
              <a:defRPr/>
            </a:pPr>
            <a:r>
              <a:rPr lang="en-US" dirty="0"/>
              <a:t>Scans inside proxies and tunnels</a:t>
            </a:r>
          </a:p>
        </p:txBody>
      </p:sp>
      <p:sp>
        <p:nvSpPr>
          <p:cNvPr id="50" name="TextBox 68"/>
          <p:cNvSpPr txBox="1">
            <a:spLocks noChangeArrowheads="1"/>
          </p:cNvSpPr>
          <p:nvPr/>
        </p:nvSpPr>
        <p:spPr bwMode="auto">
          <a:xfrm>
            <a:off x="3294283" y="1467240"/>
            <a:ext cx="2352675" cy="836612"/>
          </a:xfrm>
          <a:prstGeom prst="rect">
            <a:avLst/>
          </a:prstGeom>
          <a:noFill/>
          <a:ln w="9525">
            <a:noFill/>
            <a:miter lim="800000"/>
            <a:headEnd/>
            <a:tailEnd/>
          </a:ln>
        </p:spPr>
        <p:txBody>
          <a:bodyPr wrap="none">
            <a:prstTxWarp prst="textNoShape">
              <a:avLst/>
            </a:prstTxWarp>
            <a:spAutoFit/>
          </a:bodyPr>
          <a:lstStyle/>
          <a:p>
            <a:pPr>
              <a:buFont typeface="Times New Roman" charset="0"/>
              <a:buNone/>
            </a:pPr>
            <a:r>
              <a:rPr lang="en-US" sz="2800" b="1">
                <a:solidFill>
                  <a:srgbClr val="000000"/>
                </a:solidFill>
                <a:latin typeface="Calibri" charset="0"/>
                <a:ea typeface="Calibri" charset="0"/>
                <a:cs typeface="Calibri" charset="0"/>
              </a:rPr>
              <a:t>Only allow the </a:t>
            </a:r>
            <a:br>
              <a:rPr lang="en-US" sz="2800" b="1">
                <a:solidFill>
                  <a:srgbClr val="000000"/>
                </a:solidFill>
                <a:latin typeface="Calibri" charset="0"/>
                <a:ea typeface="Calibri" charset="0"/>
                <a:cs typeface="Calibri" charset="0"/>
              </a:rPr>
            </a:br>
            <a:r>
              <a:rPr lang="en-US" sz="2800" b="1">
                <a:solidFill>
                  <a:srgbClr val="000000"/>
                </a:solidFill>
                <a:latin typeface="Calibri" charset="0"/>
                <a:ea typeface="Calibri" charset="0"/>
                <a:cs typeface="Calibri" charset="0"/>
              </a:rPr>
              <a:t>apps you need</a:t>
            </a:r>
          </a:p>
        </p:txBody>
      </p:sp>
      <p:sp>
        <p:nvSpPr>
          <p:cNvPr id="51" name="TextBox 69"/>
          <p:cNvSpPr txBox="1">
            <a:spLocks noChangeArrowheads="1"/>
          </p:cNvSpPr>
          <p:nvPr/>
        </p:nvSpPr>
        <p:spPr bwMode="auto">
          <a:xfrm>
            <a:off x="5951758" y="1284677"/>
            <a:ext cx="3344862" cy="1201738"/>
          </a:xfrm>
          <a:prstGeom prst="rect">
            <a:avLst/>
          </a:prstGeom>
          <a:noFill/>
          <a:ln w="9525">
            <a:noFill/>
            <a:miter lim="800000"/>
            <a:headEnd/>
            <a:tailEnd/>
          </a:ln>
        </p:spPr>
        <p:txBody>
          <a:bodyPr>
            <a:prstTxWarp prst="textNoShape">
              <a:avLst/>
            </a:prstTxWarp>
            <a:spAutoFit/>
          </a:bodyPr>
          <a:lstStyle/>
          <a:p>
            <a:pPr>
              <a:buFont typeface="Times New Roman" charset="0"/>
              <a:buNone/>
            </a:pPr>
            <a:r>
              <a:rPr lang="en-US" sz="2800" b="1">
                <a:solidFill>
                  <a:srgbClr val="000000"/>
                </a:solidFill>
                <a:latin typeface="Calibri" charset="0"/>
                <a:ea typeface="Calibri" charset="0"/>
                <a:cs typeface="Calibri" charset="0"/>
              </a:rPr>
              <a:t>Clean the allowed traffic of all threats in a single pass</a:t>
            </a:r>
          </a:p>
        </p:txBody>
      </p:sp>
      <p:cxnSp>
        <p:nvCxnSpPr>
          <p:cNvPr id="52" name="Straight Connector 55"/>
          <p:cNvCxnSpPr>
            <a:cxnSpLocks noChangeShapeType="1"/>
          </p:cNvCxnSpPr>
          <p:nvPr/>
        </p:nvCxnSpPr>
        <p:spPr bwMode="auto">
          <a:xfrm rot="5400000">
            <a:off x="3124421" y="3459552"/>
            <a:ext cx="5334000" cy="3175"/>
          </a:xfrm>
          <a:prstGeom prst="line">
            <a:avLst/>
          </a:prstGeom>
          <a:noFill/>
          <a:ln w="12700">
            <a:solidFill>
              <a:schemeClr val="tx1"/>
            </a:solidFill>
            <a:prstDash val="sysDash"/>
            <a:round/>
            <a:headEnd/>
            <a:tailEnd/>
          </a:ln>
        </p:spPr>
      </p:cxnSp>
      <p:pic>
        <p:nvPicPr>
          <p:cNvPr id="53" name="Picture 48"/>
          <p:cNvPicPr>
            <a:picLocks noChangeAspect="1"/>
          </p:cNvPicPr>
          <p:nvPr/>
        </p:nvPicPr>
        <p:blipFill>
          <a:blip r:embed="rId10"/>
          <a:srcRect/>
          <a:stretch>
            <a:fillRect/>
          </a:stretch>
        </p:blipFill>
        <p:spPr bwMode="auto">
          <a:xfrm>
            <a:off x="3354608" y="3081727"/>
            <a:ext cx="914400" cy="228600"/>
          </a:xfrm>
          <a:prstGeom prst="rect">
            <a:avLst/>
          </a:prstGeom>
          <a:noFill/>
          <a:ln w="9525">
            <a:noFill/>
            <a:miter lim="800000"/>
            <a:headEnd/>
            <a:tailEnd/>
          </a:ln>
        </p:spPr>
      </p:pic>
      <p:pic>
        <p:nvPicPr>
          <p:cNvPr id="54" name="Picture 48"/>
          <p:cNvPicPr>
            <a:picLocks noChangeAspect="1"/>
          </p:cNvPicPr>
          <p:nvPr/>
        </p:nvPicPr>
        <p:blipFill>
          <a:blip r:embed="rId10"/>
          <a:srcRect/>
          <a:stretch>
            <a:fillRect/>
          </a:stretch>
        </p:blipFill>
        <p:spPr bwMode="auto">
          <a:xfrm>
            <a:off x="6062883" y="3083315"/>
            <a:ext cx="914400" cy="228600"/>
          </a:xfrm>
          <a:prstGeom prst="rect">
            <a:avLst/>
          </a:prstGeom>
          <a:noFill/>
          <a:ln w="9525">
            <a:noFill/>
            <a:miter lim="800000"/>
            <a:headEnd/>
            <a:tailEnd/>
          </a:ln>
        </p:spPr>
      </p:pic>
      <p:pic>
        <p:nvPicPr>
          <p:cNvPr id="55" name="Picture 34"/>
          <p:cNvPicPr>
            <a:picLocks noChangeAspect="1"/>
          </p:cNvPicPr>
          <p:nvPr/>
        </p:nvPicPr>
        <p:blipFill>
          <a:blip r:embed="rId11"/>
          <a:srcRect/>
          <a:stretch>
            <a:fillRect/>
          </a:stretch>
        </p:blipFill>
        <p:spPr bwMode="auto">
          <a:xfrm>
            <a:off x="1806795" y="4200915"/>
            <a:ext cx="1011238" cy="479425"/>
          </a:xfrm>
          <a:prstGeom prst="rect">
            <a:avLst/>
          </a:prstGeom>
          <a:noFill/>
          <a:ln w="9525">
            <a:noFill/>
            <a:miter lim="800000"/>
            <a:headEnd/>
            <a:tailEnd/>
          </a:ln>
        </p:spPr>
      </p:pic>
      <p:pic>
        <p:nvPicPr>
          <p:cNvPr id="56" name="Picture 38"/>
          <p:cNvPicPr>
            <a:picLocks noChangeAspect="1"/>
          </p:cNvPicPr>
          <p:nvPr/>
        </p:nvPicPr>
        <p:blipFill>
          <a:blip r:embed="rId12"/>
          <a:srcRect/>
          <a:stretch>
            <a:fillRect/>
          </a:stretch>
        </p:blipFill>
        <p:spPr bwMode="auto">
          <a:xfrm>
            <a:off x="557433" y="1260865"/>
            <a:ext cx="1808162" cy="396875"/>
          </a:xfrm>
          <a:prstGeom prst="rect">
            <a:avLst/>
          </a:prstGeom>
          <a:noFill/>
          <a:ln w="9525">
            <a:noFill/>
            <a:miter lim="800000"/>
            <a:headEnd/>
            <a:tailEnd/>
          </a:ln>
        </p:spPr>
      </p:pic>
      <p:pic>
        <p:nvPicPr>
          <p:cNvPr id="57" name="Picture 39"/>
          <p:cNvPicPr>
            <a:picLocks noChangeAspect="1"/>
          </p:cNvPicPr>
          <p:nvPr/>
        </p:nvPicPr>
        <p:blipFill>
          <a:blip r:embed="rId13"/>
          <a:srcRect/>
          <a:stretch>
            <a:fillRect/>
          </a:stretch>
        </p:blipFill>
        <p:spPr bwMode="auto">
          <a:xfrm>
            <a:off x="1727420" y="2367352"/>
            <a:ext cx="1120775" cy="438150"/>
          </a:xfrm>
          <a:prstGeom prst="rect">
            <a:avLst/>
          </a:prstGeom>
          <a:noFill/>
          <a:ln w="9525">
            <a:noFill/>
            <a:miter lim="800000"/>
            <a:headEnd/>
            <a:tailEnd/>
          </a:ln>
        </p:spPr>
      </p:pic>
      <p:pic>
        <p:nvPicPr>
          <p:cNvPr id="58" name="Picture 33"/>
          <p:cNvPicPr>
            <a:picLocks noChangeAspect="1"/>
          </p:cNvPicPr>
          <p:nvPr/>
        </p:nvPicPr>
        <p:blipFill>
          <a:blip r:embed="rId14"/>
          <a:srcRect/>
          <a:stretch>
            <a:fillRect/>
          </a:stretch>
        </p:blipFill>
        <p:spPr bwMode="auto">
          <a:xfrm>
            <a:off x="965420" y="2240352"/>
            <a:ext cx="622300" cy="622300"/>
          </a:xfrm>
          <a:prstGeom prst="rect">
            <a:avLst/>
          </a:prstGeom>
          <a:noFill/>
          <a:ln w="9525">
            <a:noFill/>
            <a:miter lim="800000"/>
            <a:headEnd/>
            <a:tailEnd/>
          </a:ln>
        </p:spPr>
      </p:pic>
      <p:grpSp>
        <p:nvGrpSpPr>
          <p:cNvPr id="59" name="Group 44"/>
          <p:cNvGrpSpPr>
            <a:grpSpLocks/>
          </p:cNvGrpSpPr>
          <p:nvPr/>
        </p:nvGrpSpPr>
        <p:grpSpPr bwMode="auto">
          <a:xfrm>
            <a:off x="2044920" y="3535752"/>
            <a:ext cx="990600" cy="508000"/>
            <a:chOff x="-1473200" y="5194300"/>
            <a:chExt cx="1143000" cy="584200"/>
          </a:xfrm>
        </p:grpSpPr>
        <p:sp>
          <p:nvSpPr>
            <p:cNvPr id="60" name="Rectangle 43"/>
            <p:cNvSpPr>
              <a:spLocks noChangeArrowheads="1"/>
            </p:cNvSpPr>
            <p:nvPr/>
          </p:nvSpPr>
          <p:spPr bwMode="auto">
            <a:xfrm>
              <a:off x="-1473200" y="5194300"/>
              <a:ext cx="1143000" cy="584200"/>
            </a:xfrm>
            <a:prstGeom prst="rect">
              <a:avLst/>
            </a:prstGeom>
            <a:solidFill>
              <a:schemeClr val="bg1"/>
            </a:solidFill>
            <a:ln w="12700">
              <a:noFill/>
              <a:round/>
              <a:headEnd/>
              <a:tailEnd/>
            </a:ln>
          </p:spPr>
          <p:txBody>
            <a:bodyPr anchor="ctr">
              <a:prstTxWarp prst="textNoShape">
                <a:avLst/>
              </a:prstTxWarp>
              <a:spAutoFit/>
            </a:bodyPr>
            <a:lstStyle/>
            <a:p>
              <a:endParaRPr lang="en-US"/>
            </a:p>
          </p:txBody>
        </p:sp>
        <p:pic>
          <p:nvPicPr>
            <p:cNvPr id="61" name="Picture 42"/>
            <p:cNvPicPr>
              <a:picLocks noChangeAspect="1"/>
            </p:cNvPicPr>
            <p:nvPr/>
          </p:nvPicPr>
          <p:blipFill>
            <a:blip r:embed="rId15"/>
            <a:srcRect/>
            <a:stretch>
              <a:fillRect/>
            </a:stretch>
          </p:blipFill>
          <p:spPr bwMode="auto">
            <a:xfrm>
              <a:off x="-1460500" y="5207000"/>
              <a:ext cx="1093960" cy="552450"/>
            </a:xfrm>
            <a:prstGeom prst="rect">
              <a:avLst/>
            </a:prstGeom>
            <a:noFill/>
            <a:ln w="9525">
              <a:noFill/>
              <a:miter lim="800000"/>
              <a:headEnd/>
              <a:tailEnd/>
            </a:ln>
          </p:spPr>
        </p:pic>
      </p:grpSp>
      <p:pic>
        <p:nvPicPr>
          <p:cNvPr id="62" name="Picture 45"/>
          <p:cNvPicPr>
            <a:picLocks noChangeAspect="1"/>
          </p:cNvPicPr>
          <p:nvPr/>
        </p:nvPicPr>
        <p:blipFill>
          <a:blip r:embed="rId16"/>
          <a:srcRect/>
          <a:stretch>
            <a:fillRect/>
          </a:stretch>
        </p:blipFill>
        <p:spPr bwMode="auto">
          <a:xfrm>
            <a:off x="990820" y="2964252"/>
            <a:ext cx="1123950" cy="463550"/>
          </a:xfrm>
          <a:prstGeom prst="rect">
            <a:avLst/>
          </a:prstGeom>
          <a:noFill/>
          <a:ln w="9525">
            <a:noFill/>
            <a:miter lim="800000"/>
            <a:headEnd/>
            <a:tailEnd/>
          </a:ln>
        </p:spPr>
      </p:pic>
      <p:pic>
        <p:nvPicPr>
          <p:cNvPr id="63" name="Picture 46"/>
          <p:cNvPicPr>
            <a:picLocks noChangeAspect="1"/>
          </p:cNvPicPr>
          <p:nvPr/>
        </p:nvPicPr>
        <p:blipFill>
          <a:blip r:embed="rId17"/>
          <a:srcRect/>
          <a:stretch>
            <a:fillRect/>
          </a:stretch>
        </p:blipFill>
        <p:spPr bwMode="auto">
          <a:xfrm>
            <a:off x="2083020" y="2932502"/>
            <a:ext cx="1028700" cy="457200"/>
          </a:xfrm>
          <a:prstGeom prst="rect">
            <a:avLst/>
          </a:prstGeom>
          <a:noFill/>
          <a:ln w="9525">
            <a:noFill/>
            <a:miter lim="800000"/>
            <a:headEnd/>
            <a:tailEnd/>
          </a:ln>
        </p:spPr>
      </p:pic>
      <p:pic>
        <p:nvPicPr>
          <p:cNvPr id="64" name="Picture 47"/>
          <p:cNvPicPr>
            <a:picLocks noChangeAspect="1"/>
          </p:cNvPicPr>
          <p:nvPr/>
        </p:nvPicPr>
        <p:blipFill>
          <a:blip r:embed="rId18"/>
          <a:srcRect/>
          <a:stretch>
            <a:fillRect/>
          </a:stretch>
        </p:blipFill>
        <p:spPr bwMode="auto">
          <a:xfrm>
            <a:off x="393920" y="2303852"/>
            <a:ext cx="495300" cy="495300"/>
          </a:xfrm>
          <a:prstGeom prst="rect">
            <a:avLst/>
          </a:prstGeom>
          <a:noFill/>
          <a:ln w="9525">
            <a:noFill/>
            <a:miter lim="800000"/>
            <a:headEnd/>
            <a:tailEnd/>
          </a:ln>
        </p:spPr>
      </p:pic>
      <p:pic>
        <p:nvPicPr>
          <p:cNvPr id="65" name="Picture 42" descr="welcome_3"/>
          <p:cNvPicPr>
            <a:picLocks noChangeAspect="1" noChangeArrowheads="1"/>
          </p:cNvPicPr>
          <p:nvPr/>
        </p:nvPicPr>
        <p:blipFill>
          <a:blip r:embed="rId9"/>
          <a:srcRect l="2238" t="19421" b="16032"/>
          <a:stretch>
            <a:fillRect/>
          </a:stretch>
        </p:blipFill>
        <p:spPr bwMode="auto">
          <a:xfrm>
            <a:off x="4407120" y="3064265"/>
            <a:ext cx="914400" cy="285750"/>
          </a:xfrm>
          <a:prstGeom prst="rect">
            <a:avLst/>
          </a:prstGeom>
          <a:noFill/>
          <a:ln w="9525">
            <a:noFill/>
            <a:miter lim="800000"/>
            <a:headEnd/>
            <a:tailEnd/>
          </a:ln>
        </p:spPr>
      </p:pic>
      <p:pic>
        <p:nvPicPr>
          <p:cNvPr id="66" name="Picture 42" descr="welcome_3"/>
          <p:cNvPicPr>
            <a:picLocks noChangeAspect="1" noChangeArrowheads="1"/>
          </p:cNvPicPr>
          <p:nvPr/>
        </p:nvPicPr>
        <p:blipFill>
          <a:blip r:embed="rId9"/>
          <a:srcRect l="2238" t="19421" b="16032"/>
          <a:stretch>
            <a:fillRect/>
          </a:stretch>
        </p:blipFill>
        <p:spPr bwMode="auto">
          <a:xfrm>
            <a:off x="7010620" y="3051565"/>
            <a:ext cx="914400" cy="285750"/>
          </a:xfrm>
          <a:prstGeom prst="rect">
            <a:avLst/>
          </a:prstGeom>
          <a:noFill/>
          <a:ln w="9525">
            <a:noFill/>
            <a:miter lim="800000"/>
            <a:headEnd/>
            <a:tailEnd/>
          </a:ln>
        </p:spPr>
      </p:pic>
      <p:sp>
        <p:nvSpPr>
          <p:cNvPr id="3" name="Slide Number Placeholder 2"/>
          <p:cNvSpPr>
            <a:spLocks noGrp="1"/>
          </p:cNvSpPr>
          <p:nvPr>
            <p:ph type="sldNum" sz="quarter" idx="11"/>
          </p:nvPr>
        </p:nvSpPr>
        <p:spPr/>
        <p:txBody>
          <a:bodyPr/>
          <a:lstStyle/>
          <a:p>
            <a:pPr>
              <a:defRPr/>
            </a:pPr>
            <a:r>
              <a:rPr lang="en-US" smtClean="0"/>
              <a:t>Page </a:t>
            </a:r>
            <a:fld id="{D908BC4E-7A90-42C8-8AA1-288F873955C4}" type="slidenum">
              <a:rPr lang="en-US" smtClean="0"/>
              <a:pPr>
                <a:defRPr/>
              </a:pPr>
              <a:t>29</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6" name="Footer Placeholder 5"/>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473283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mtClean="0">
                <a:ea typeface="ＭＳ Ｐゴシック" charset="-128"/>
              </a:rPr>
              <a:t>Applications Have Changed; Firewalls Have Not</a:t>
            </a:r>
            <a:endParaRPr lang="en-US" smtClean="0"/>
          </a:p>
        </p:txBody>
      </p:sp>
      <p:sp>
        <p:nvSpPr>
          <p:cNvPr id="14338" name="Footer Placeholder 2"/>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14339" name="Slide Number Placeholder 3"/>
          <p:cNvSpPr>
            <a:spLocks noGrp="1"/>
          </p:cNvSpPr>
          <p:nvPr>
            <p:ph type="sldNum" sz="quarter" idx="11"/>
          </p:nvPr>
        </p:nvSpPr>
        <p:spPr>
          <a:noFill/>
        </p:spPr>
        <p:txBody>
          <a:bodyPr/>
          <a:lstStyle/>
          <a:p>
            <a:r>
              <a:rPr lang="en-US" smtClean="0"/>
              <a:t>Page </a:t>
            </a:r>
            <a:fld id="{843D0CB1-7301-44AF-BA6B-7AA97E25D5CA}" type="slidenum">
              <a:rPr lang="en-US" smtClean="0"/>
              <a:pPr/>
              <a:t>3</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14340" name="AutoShape 3"/>
          <p:cNvSpPr>
            <a:spLocks noChangeArrowheads="1"/>
          </p:cNvSpPr>
          <p:nvPr/>
        </p:nvSpPr>
        <p:spPr bwMode="auto">
          <a:xfrm>
            <a:off x="57150" y="5719763"/>
            <a:ext cx="9029700" cy="476250"/>
          </a:xfrm>
          <a:prstGeom prst="roundRect">
            <a:avLst>
              <a:gd name="adj" fmla="val 16667"/>
            </a:avLst>
          </a:prstGeom>
          <a:solidFill>
            <a:srgbClr val="ADC847"/>
          </a:solidFill>
          <a:ln w="9525">
            <a:noFill/>
            <a:round/>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14341" name="Rectangle 9"/>
          <p:cNvSpPr>
            <a:spLocks noChangeArrowheads="1"/>
          </p:cNvSpPr>
          <p:nvPr/>
        </p:nvSpPr>
        <p:spPr bwMode="auto">
          <a:xfrm>
            <a:off x="66675" y="5759450"/>
            <a:ext cx="9020175" cy="403225"/>
          </a:xfrm>
          <a:prstGeom prst="rect">
            <a:avLst/>
          </a:prstGeom>
          <a:noFill/>
          <a:ln w="9525">
            <a:noFill/>
            <a:miter lim="800000"/>
            <a:headEnd/>
            <a:tailEnd/>
          </a:ln>
        </p:spPr>
        <p:txBody>
          <a:bodyPr>
            <a:spAutoFit/>
          </a:bodyPr>
          <a:lstStyle/>
          <a:p>
            <a:pPr algn="ctr">
              <a:lnSpc>
                <a:spcPct val="90000"/>
              </a:lnSpc>
              <a:spcBef>
                <a:spcPct val="40000"/>
              </a:spcBef>
            </a:pPr>
            <a:r>
              <a:rPr lang="en-US" sz="2200"/>
              <a:t> </a:t>
            </a:r>
            <a:r>
              <a:rPr lang="en-US" sz="2200" b="1">
                <a:solidFill>
                  <a:schemeClr val="bg1"/>
                </a:solidFill>
              </a:rPr>
              <a:t>Need to restore visibility and control in the firewall</a:t>
            </a:r>
          </a:p>
        </p:txBody>
      </p:sp>
      <p:pic>
        <p:nvPicPr>
          <p:cNvPr id="14342" name="Picture 19" descr="C:\Users\bkee0414\Desktop\Untitled-2.png"/>
          <p:cNvPicPr>
            <a:picLocks noChangeAspect="1" noChangeArrowheads="1"/>
          </p:cNvPicPr>
          <p:nvPr/>
        </p:nvPicPr>
        <p:blipFill>
          <a:blip r:embed="rId3"/>
          <a:srcRect/>
          <a:stretch>
            <a:fillRect/>
          </a:stretch>
        </p:blipFill>
        <p:spPr bwMode="auto">
          <a:xfrm>
            <a:off x="1323975" y="3252788"/>
            <a:ext cx="2876550" cy="2562225"/>
          </a:xfrm>
          <a:prstGeom prst="rect">
            <a:avLst/>
          </a:prstGeom>
          <a:noFill/>
          <a:ln w="9525">
            <a:noFill/>
            <a:miter lim="800000"/>
            <a:headEnd/>
            <a:tailEnd/>
          </a:ln>
        </p:spPr>
      </p:pic>
      <p:pic>
        <p:nvPicPr>
          <p:cNvPr id="14343" name="Picture 18" descr="C:\Users\bkee0414\Desktop\Untitled-1.png"/>
          <p:cNvPicPr>
            <a:picLocks noChangeAspect="1" noChangeArrowheads="1"/>
          </p:cNvPicPr>
          <p:nvPr/>
        </p:nvPicPr>
        <p:blipFill>
          <a:blip r:embed="rId4"/>
          <a:srcRect/>
          <a:stretch>
            <a:fillRect/>
          </a:stretch>
        </p:blipFill>
        <p:spPr bwMode="auto">
          <a:xfrm>
            <a:off x="3059113" y="781050"/>
            <a:ext cx="6046787" cy="3343275"/>
          </a:xfrm>
          <a:prstGeom prst="rect">
            <a:avLst/>
          </a:prstGeom>
          <a:noFill/>
          <a:ln w="9525">
            <a:noFill/>
            <a:miter lim="800000"/>
            <a:headEnd/>
            <a:tailEnd/>
          </a:ln>
        </p:spPr>
      </p:pic>
      <p:sp>
        <p:nvSpPr>
          <p:cNvPr id="14344" name="TextBox 8"/>
          <p:cNvSpPr txBox="1">
            <a:spLocks noChangeArrowheads="1"/>
          </p:cNvSpPr>
          <p:nvPr/>
        </p:nvSpPr>
        <p:spPr bwMode="auto">
          <a:xfrm>
            <a:off x="4910138" y="4191000"/>
            <a:ext cx="3671887" cy="1498600"/>
          </a:xfrm>
          <a:prstGeom prst="rect">
            <a:avLst/>
          </a:prstGeom>
          <a:noFill/>
          <a:ln w="9525">
            <a:noFill/>
            <a:miter lim="800000"/>
            <a:headEnd/>
            <a:tailEnd/>
          </a:ln>
        </p:spPr>
        <p:txBody>
          <a:bodyPr wrap="none">
            <a:spAutoFit/>
          </a:bodyPr>
          <a:lstStyle/>
          <a:p>
            <a:pPr eaLnBrk="0" hangingPunct="0">
              <a:lnSpc>
                <a:spcPct val="85000"/>
              </a:lnSpc>
              <a:spcBef>
                <a:spcPct val="50000"/>
              </a:spcBef>
              <a:spcAft>
                <a:spcPct val="5000"/>
              </a:spcAft>
              <a:buSzPct val="100000"/>
              <a:buFont typeface="Times New Roman" pitchFamily="18" charset="0"/>
              <a:buNone/>
            </a:pPr>
            <a:r>
              <a:rPr lang="en-US">
                <a:solidFill>
                  <a:srgbClr val="326A89"/>
                </a:solidFill>
              </a:rPr>
              <a:t>BUT…applications have changed</a:t>
            </a:r>
          </a:p>
          <a:p>
            <a:pPr eaLnBrk="0" hangingPunct="0">
              <a:lnSpc>
                <a:spcPct val="85000"/>
              </a:lnSpc>
              <a:spcBef>
                <a:spcPct val="50000"/>
              </a:spcBef>
              <a:spcAft>
                <a:spcPct val="5000"/>
              </a:spcAft>
              <a:buSzPct val="100000"/>
              <a:buFont typeface="Times New Roman" pitchFamily="18" charset="0"/>
              <a:buChar char="•"/>
            </a:pPr>
            <a:r>
              <a:rPr lang="en-US">
                <a:solidFill>
                  <a:srgbClr val="326A89"/>
                </a:solidFill>
              </a:rPr>
              <a:t> Ports ≠ Applications</a:t>
            </a:r>
          </a:p>
          <a:p>
            <a:pPr eaLnBrk="0" hangingPunct="0">
              <a:lnSpc>
                <a:spcPct val="85000"/>
              </a:lnSpc>
              <a:spcBef>
                <a:spcPct val="50000"/>
              </a:spcBef>
              <a:spcAft>
                <a:spcPct val="5000"/>
              </a:spcAft>
              <a:buSzPct val="100000"/>
              <a:buFont typeface="Times New Roman" pitchFamily="18" charset="0"/>
              <a:buChar char="•"/>
            </a:pPr>
            <a:r>
              <a:rPr lang="en-US">
                <a:solidFill>
                  <a:srgbClr val="326A89"/>
                </a:solidFill>
              </a:rPr>
              <a:t> IP Addresses ≠ Users</a:t>
            </a:r>
          </a:p>
          <a:p>
            <a:pPr eaLnBrk="0" hangingPunct="0">
              <a:lnSpc>
                <a:spcPct val="85000"/>
              </a:lnSpc>
              <a:spcBef>
                <a:spcPct val="50000"/>
              </a:spcBef>
              <a:spcAft>
                <a:spcPct val="5000"/>
              </a:spcAft>
              <a:buSzPct val="100000"/>
              <a:buFont typeface="Times New Roman" pitchFamily="18" charset="0"/>
              <a:buChar char="•"/>
            </a:pPr>
            <a:r>
              <a:rPr lang="en-US">
                <a:solidFill>
                  <a:srgbClr val="326A89"/>
                </a:solidFill>
              </a:rPr>
              <a:t> Packets ≠ Content</a:t>
            </a:r>
          </a:p>
        </p:txBody>
      </p:sp>
      <p:sp>
        <p:nvSpPr>
          <p:cNvPr id="14345" name="TextBox 9"/>
          <p:cNvSpPr txBox="1">
            <a:spLocks noChangeArrowheads="1"/>
          </p:cNvSpPr>
          <p:nvPr/>
        </p:nvSpPr>
        <p:spPr bwMode="auto">
          <a:xfrm>
            <a:off x="338138" y="1219200"/>
            <a:ext cx="2852737" cy="1622425"/>
          </a:xfrm>
          <a:prstGeom prst="rect">
            <a:avLst/>
          </a:prstGeom>
          <a:noFill/>
          <a:ln w="9525">
            <a:noFill/>
            <a:miter lim="800000"/>
            <a:headEnd/>
            <a:tailEnd/>
          </a:ln>
        </p:spPr>
        <p:txBody>
          <a:bodyPr wrap="none">
            <a:spAutoFit/>
          </a:bodyPr>
          <a:lstStyle/>
          <a:p>
            <a:pPr eaLnBrk="0" hangingPunct="0">
              <a:lnSpc>
                <a:spcPct val="90000"/>
              </a:lnSpc>
              <a:spcBef>
                <a:spcPct val="50000"/>
              </a:spcBef>
              <a:spcAft>
                <a:spcPct val="5000"/>
              </a:spcAft>
              <a:buSzPct val="100000"/>
              <a:buFont typeface="Times New Roman" pitchFamily="18" charset="0"/>
              <a:buNone/>
            </a:pPr>
            <a:r>
              <a:rPr lang="en-US">
                <a:solidFill>
                  <a:srgbClr val="326A89"/>
                </a:solidFill>
              </a:rPr>
              <a:t>The gateway at the trust</a:t>
            </a:r>
            <a:br>
              <a:rPr lang="en-US">
                <a:solidFill>
                  <a:srgbClr val="326A89"/>
                </a:solidFill>
              </a:rPr>
            </a:br>
            <a:r>
              <a:rPr lang="en-US">
                <a:solidFill>
                  <a:srgbClr val="326A89"/>
                </a:solidFill>
              </a:rPr>
              <a:t>border is the right place to</a:t>
            </a:r>
            <a:br>
              <a:rPr lang="en-US">
                <a:solidFill>
                  <a:srgbClr val="326A89"/>
                </a:solidFill>
              </a:rPr>
            </a:br>
            <a:r>
              <a:rPr lang="en-US">
                <a:solidFill>
                  <a:srgbClr val="326A89"/>
                </a:solidFill>
              </a:rPr>
              <a:t>enforce policy control</a:t>
            </a:r>
          </a:p>
          <a:p>
            <a:pPr eaLnBrk="0" hangingPunct="0">
              <a:lnSpc>
                <a:spcPct val="85000"/>
              </a:lnSpc>
              <a:spcBef>
                <a:spcPct val="50000"/>
              </a:spcBef>
              <a:spcAft>
                <a:spcPct val="5000"/>
              </a:spcAft>
              <a:buSzPct val="100000"/>
              <a:buFont typeface="Times New Roman" pitchFamily="18" charset="0"/>
              <a:buChar char="•"/>
            </a:pPr>
            <a:r>
              <a:rPr lang="en-US">
                <a:solidFill>
                  <a:srgbClr val="326A89"/>
                </a:solidFill>
              </a:rPr>
              <a:t> Sees all traffic</a:t>
            </a:r>
          </a:p>
          <a:p>
            <a:pPr eaLnBrk="0" hangingPunct="0">
              <a:lnSpc>
                <a:spcPct val="85000"/>
              </a:lnSpc>
              <a:spcBef>
                <a:spcPct val="50000"/>
              </a:spcBef>
              <a:spcAft>
                <a:spcPct val="5000"/>
              </a:spcAft>
              <a:buSzPct val="100000"/>
              <a:buFont typeface="Times New Roman" pitchFamily="18" charset="0"/>
              <a:buChar char="•"/>
            </a:pPr>
            <a:r>
              <a:rPr lang="en-US">
                <a:solidFill>
                  <a:srgbClr val="326A89"/>
                </a:solidFill>
              </a:rPr>
              <a:t> Defines trust boundary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Rounded Rectangle 32"/>
          <p:cNvSpPr/>
          <p:nvPr/>
        </p:nvSpPr>
        <p:spPr bwMode="auto">
          <a:xfrm>
            <a:off x="6315605" y="4621198"/>
            <a:ext cx="2203450" cy="1406525"/>
          </a:xfrm>
          <a:prstGeom prst="roundRect">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30" name="Rounded Rectangle 29"/>
          <p:cNvSpPr/>
          <p:nvPr/>
        </p:nvSpPr>
        <p:spPr bwMode="auto">
          <a:xfrm>
            <a:off x="6315605" y="2896120"/>
            <a:ext cx="2203450" cy="1404937"/>
          </a:xfrm>
          <a:prstGeom prst="roundRect">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29" name="Rounded Rectangle 28"/>
          <p:cNvSpPr/>
          <p:nvPr/>
        </p:nvSpPr>
        <p:spPr bwMode="auto">
          <a:xfrm>
            <a:off x="6307138" y="1262063"/>
            <a:ext cx="2203450" cy="1404937"/>
          </a:xfrm>
          <a:prstGeom prst="roundRect">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19" name="Rounded Rectangle 18"/>
          <p:cNvSpPr/>
          <p:nvPr/>
        </p:nvSpPr>
        <p:spPr bwMode="auto">
          <a:xfrm>
            <a:off x="431272" y="4622785"/>
            <a:ext cx="2201862" cy="1404938"/>
          </a:xfrm>
          <a:prstGeom prst="roundRect">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18" name="Rounded Rectangle 17"/>
          <p:cNvSpPr/>
          <p:nvPr/>
        </p:nvSpPr>
        <p:spPr bwMode="auto">
          <a:xfrm>
            <a:off x="440796" y="2911995"/>
            <a:ext cx="2200275" cy="1404937"/>
          </a:xfrm>
          <a:prstGeom prst="roundRect">
            <a:avLst/>
          </a:prstGeom>
          <a:no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17" name="Rounded Rectangle 16"/>
          <p:cNvSpPr/>
          <p:nvPr/>
        </p:nvSpPr>
        <p:spPr bwMode="auto">
          <a:xfrm>
            <a:off x="431800" y="1262063"/>
            <a:ext cx="2201863" cy="1404937"/>
          </a:xfrm>
          <a:prstGeom prst="roundRect">
            <a:avLst/>
          </a:prstGeom>
          <a:no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pic>
        <p:nvPicPr>
          <p:cNvPr id="10249" name="Picture 14" descr="callcenteroperator_128"/>
          <p:cNvPicPr>
            <a:picLocks noChangeAspect="1" noChangeArrowheads="1"/>
          </p:cNvPicPr>
          <p:nvPr/>
        </p:nvPicPr>
        <p:blipFill>
          <a:blip r:embed="rId3"/>
          <a:srcRect/>
          <a:stretch>
            <a:fillRect/>
          </a:stretch>
        </p:blipFill>
        <p:spPr bwMode="auto">
          <a:xfrm>
            <a:off x="1616075" y="3292995"/>
            <a:ext cx="1050925" cy="1052512"/>
          </a:xfrm>
          <a:prstGeom prst="rect">
            <a:avLst/>
          </a:prstGeom>
          <a:noFill/>
          <a:ln w="9525">
            <a:noFill/>
            <a:miter lim="800000"/>
            <a:headEnd/>
            <a:tailEnd/>
          </a:ln>
        </p:spPr>
      </p:pic>
      <p:pic>
        <p:nvPicPr>
          <p:cNvPr id="10250" name="Picture 15" descr="cameraman_128"/>
          <p:cNvPicPr>
            <a:picLocks noChangeAspect="1" noChangeArrowheads="1"/>
          </p:cNvPicPr>
          <p:nvPr/>
        </p:nvPicPr>
        <p:blipFill>
          <a:blip r:embed="rId4"/>
          <a:srcRect/>
          <a:stretch>
            <a:fillRect/>
          </a:stretch>
        </p:blipFill>
        <p:spPr bwMode="auto">
          <a:xfrm>
            <a:off x="576263" y="2923107"/>
            <a:ext cx="1050925" cy="1052513"/>
          </a:xfrm>
          <a:prstGeom prst="rect">
            <a:avLst/>
          </a:prstGeom>
          <a:noFill/>
          <a:ln w="9525">
            <a:noFill/>
            <a:miter lim="800000"/>
            <a:headEnd/>
            <a:tailEnd/>
          </a:ln>
        </p:spPr>
      </p:pic>
      <p:pic>
        <p:nvPicPr>
          <p:cNvPr id="10251" name="Picture 25" descr="librarian_128"/>
          <p:cNvPicPr>
            <a:picLocks noChangeAspect="1" noChangeArrowheads="1"/>
          </p:cNvPicPr>
          <p:nvPr/>
        </p:nvPicPr>
        <p:blipFill>
          <a:blip r:embed="rId5"/>
          <a:srcRect/>
          <a:stretch>
            <a:fillRect/>
          </a:stretch>
        </p:blipFill>
        <p:spPr bwMode="auto">
          <a:xfrm>
            <a:off x="463550" y="1295400"/>
            <a:ext cx="1050925" cy="1050925"/>
          </a:xfrm>
          <a:prstGeom prst="rect">
            <a:avLst/>
          </a:prstGeom>
          <a:noFill/>
          <a:ln w="9525">
            <a:noFill/>
            <a:miter lim="800000"/>
            <a:headEnd/>
            <a:tailEnd/>
          </a:ln>
        </p:spPr>
      </p:pic>
      <p:pic>
        <p:nvPicPr>
          <p:cNvPr id="10252" name="Picture 35" descr="guide_128"/>
          <p:cNvPicPr>
            <a:picLocks noChangeAspect="1" noChangeArrowheads="1"/>
          </p:cNvPicPr>
          <p:nvPr/>
        </p:nvPicPr>
        <p:blipFill>
          <a:blip r:embed="rId6"/>
          <a:srcRect/>
          <a:stretch>
            <a:fillRect/>
          </a:stretch>
        </p:blipFill>
        <p:spPr bwMode="auto">
          <a:xfrm>
            <a:off x="1021822" y="4791060"/>
            <a:ext cx="1052512" cy="1050925"/>
          </a:xfrm>
          <a:prstGeom prst="rect">
            <a:avLst/>
          </a:prstGeom>
          <a:noFill/>
          <a:ln w="9525">
            <a:noFill/>
            <a:miter lim="800000"/>
            <a:headEnd/>
            <a:tailEnd/>
          </a:ln>
        </p:spPr>
      </p:pic>
      <p:pic>
        <p:nvPicPr>
          <p:cNvPr id="10253" name="Picture 7" descr="administrator_128"/>
          <p:cNvPicPr>
            <a:picLocks noChangeAspect="1" noChangeArrowheads="1"/>
          </p:cNvPicPr>
          <p:nvPr/>
        </p:nvPicPr>
        <p:blipFill>
          <a:blip r:embed="rId7"/>
          <a:srcRect/>
          <a:stretch>
            <a:fillRect/>
          </a:stretch>
        </p:blipFill>
        <p:spPr bwMode="auto">
          <a:xfrm>
            <a:off x="1570038" y="1644650"/>
            <a:ext cx="1050925" cy="1050925"/>
          </a:xfrm>
          <a:prstGeom prst="rect">
            <a:avLst/>
          </a:prstGeom>
          <a:noFill/>
          <a:ln w="9525">
            <a:noFill/>
            <a:miter lim="800000"/>
            <a:headEnd/>
            <a:tailEnd/>
          </a:ln>
        </p:spPr>
      </p:pic>
      <p:pic>
        <p:nvPicPr>
          <p:cNvPr id="10254" name="Picture 32" descr="welcome_3"/>
          <p:cNvPicPr>
            <a:picLocks noChangeAspect="1" noChangeArrowheads="1"/>
          </p:cNvPicPr>
          <p:nvPr/>
        </p:nvPicPr>
        <p:blipFill>
          <a:blip r:embed="rId8"/>
          <a:srcRect/>
          <a:stretch>
            <a:fillRect/>
          </a:stretch>
        </p:blipFill>
        <p:spPr bwMode="auto">
          <a:xfrm>
            <a:off x="6424084" y="4791060"/>
            <a:ext cx="1128713" cy="533400"/>
          </a:xfrm>
          <a:prstGeom prst="rect">
            <a:avLst/>
          </a:prstGeom>
          <a:noFill/>
          <a:ln w="9525">
            <a:noFill/>
            <a:miter lim="800000"/>
            <a:headEnd/>
            <a:tailEnd/>
          </a:ln>
        </p:spPr>
      </p:pic>
      <p:sp>
        <p:nvSpPr>
          <p:cNvPr id="22" name="Right Arrow 21"/>
          <p:cNvSpPr/>
          <p:nvPr/>
        </p:nvSpPr>
        <p:spPr bwMode="auto">
          <a:xfrm>
            <a:off x="2633663" y="1625600"/>
            <a:ext cx="3352800" cy="558800"/>
          </a:xfrm>
          <a:prstGeom prst="rightArrow">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23" name="Right Arrow 22"/>
          <p:cNvSpPr/>
          <p:nvPr/>
        </p:nvSpPr>
        <p:spPr bwMode="auto">
          <a:xfrm>
            <a:off x="2642130" y="3335857"/>
            <a:ext cx="3352800" cy="558800"/>
          </a:xfrm>
          <a:prstGeom prst="rightArrow">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sp>
        <p:nvSpPr>
          <p:cNvPr id="24" name="Right Arrow 23"/>
          <p:cNvSpPr/>
          <p:nvPr/>
        </p:nvSpPr>
        <p:spPr bwMode="auto">
          <a:xfrm>
            <a:off x="2633663" y="5046648"/>
            <a:ext cx="3352800" cy="558800"/>
          </a:xfrm>
          <a:prstGeom prst="rightArrow">
            <a:avLst/>
          </a:prstGeom>
          <a:solidFill>
            <a:srgbClr val="FFFFFF"/>
          </a:soli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eaLnBrk="0" hangingPunct="0">
              <a:lnSpc>
                <a:spcPct val="94000"/>
              </a:lnSpc>
              <a:buClr>
                <a:srgbClr val="000000"/>
              </a:buClr>
              <a:buSzPct val="100000"/>
              <a:buFont typeface="Arial" pitchFamily="-111" charset="0"/>
              <a:buNone/>
              <a:defRPr/>
            </a:pPr>
            <a:endParaRPr lang="en-US" sz="1200">
              <a:solidFill>
                <a:schemeClr val="bg1"/>
              </a:solidFill>
              <a:latin typeface="Arial" pitchFamily="-111" charset="0"/>
            </a:endParaRPr>
          </a:p>
        </p:txBody>
      </p:sp>
      <p:pic>
        <p:nvPicPr>
          <p:cNvPr id="10258" name="Picture 18" descr="Gmail"/>
          <p:cNvPicPr>
            <a:picLocks noChangeAspect="1" noChangeArrowheads="1"/>
          </p:cNvPicPr>
          <p:nvPr/>
        </p:nvPicPr>
        <p:blipFill>
          <a:blip r:embed="rId9"/>
          <a:srcRect/>
          <a:stretch>
            <a:fillRect/>
          </a:stretch>
        </p:blipFill>
        <p:spPr bwMode="auto">
          <a:xfrm>
            <a:off x="6445250" y="3031057"/>
            <a:ext cx="687388" cy="284163"/>
          </a:xfrm>
          <a:prstGeom prst="rect">
            <a:avLst/>
          </a:prstGeom>
          <a:noFill/>
          <a:ln w="9525">
            <a:noFill/>
            <a:miter lim="800000"/>
            <a:headEnd/>
            <a:tailEnd/>
          </a:ln>
        </p:spPr>
      </p:pic>
      <p:pic>
        <p:nvPicPr>
          <p:cNvPr id="26" name="Picture 13" descr="Webex_4colo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386513" y="1963738"/>
            <a:ext cx="892175" cy="339725"/>
          </a:xfrm>
          <a:prstGeom prst="rect">
            <a:avLst/>
          </a:prstGeom>
          <a:noFill/>
          <a:ln w="9525">
            <a:noFill/>
            <a:miter lim="800000"/>
            <a:headEnd/>
            <a:tailEnd/>
          </a:ln>
        </p:spPr>
      </p:pic>
      <p:pic>
        <p:nvPicPr>
          <p:cNvPr id="27" name="Picture 26"/>
          <p:cNvPicPr>
            <a:picLocks noChangeAspect="1"/>
          </p:cNvPicPr>
          <p:nvPr/>
        </p:nvPicPr>
        <p:blipFill>
          <a:blip r:embed="rId11"/>
          <a:srcRect/>
          <a:stretch>
            <a:fillRect/>
          </a:stretch>
        </p:blipFill>
        <p:spPr bwMode="auto">
          <a:xfrm>
            <a:off x="7137400" y="1312863"/>
            <a:ext cx="1270000" cy="508000"/>
          </a:xfrm>
          <a:prstGeom prst="rect">
            <a:avLst/>
          </a:prstGeom>
          <a:noFill/>
          <a:ln w="9525">
            <a:noFill/>
            <a:miter lim="800000"/>
            <a:headEnd/>
            <a:tailEnd/>
          </a:ln>
        </p:spPr>
      </p:pic>
      <p:pic>
        <p:nvPicPr>
          <p:cNvPr id="28" name="Picture 27"/>
          <p:cNvPicPr>
            <a:picLocks noChangeAspect="1"/>
          </p:cNvPicPr>
          <p:nvPr/>
        </p:nvPicPr>
        <p:blipFill>
          <a:blip r:embed="rId12"/>
          <a:srcRect/>
          <a:stretch>
            <a:fillRect/>
          </a:stretch>
        </p:blipFill>
        <p:spPr bwMode="auto">
          <a:xfrm>
            <a:off x="6456363" y="3889895"/>
            <a:ext cx="1704975" cy="336550"/>
          </a:xfrm>
          <a:prstGeom prst="rect">
            <a:avLst/>
          </a:prstGeom>
          <a:noFill/>
          <a:ln w="9525">
            <a:noFill/>
            <a:miter lim="800000"/>
            <a:headEnd/>
            <a:tailEnd/>
          </a:ln>
        </p:spPr>
      </p:pic>
      <p:pic>
        <p:nvPicPr>
          <p:cNvPr id="31" name="Picture 34" descr="Hamachi logo">
            <a:hlinkClick r:id="rId13" tooltip="Hamachi logo"/>
          </p:cNvPr>
          <p:cNvPicPr>
            <a:picLocks noChangeAspect="1" noChangeArrowheads="1"/>
          </p:cNvPicPr>
          <p:nvPr/>
        </p:nvPicPr>
        <p:blipFill>
          <a:blip r:embed="rId14"/>
          <a:srcRect/>
          <a:stretch>
            <a:fillRect/>
          </a:stretch>
        </p:blipFill>
        <p:spPr bwMode="auto">
          <a:xfrm>
            <a:off x="7597775" y="1963738"/>
            <a:ext cx="839788" cy="390525"/>
          </a:xfrm>
          <a:prstGeom prst="rect">
            <a:avLst/>
          </a:prstGeom>
          <a:noFill/>
          <a:ln w="9525">
            <a:noFill/>
            <a:miter lim="800000"/>
            <a:headEnd/>
            <a:tailEnd/>
          </a:ln>
        </p:spPr>
      </p:pic>
      <p:pic>
        <p:nvPicPr>
          <p:cNvPr id="32" name="Picture 36" descr="yousendit">
            <a:hlinkClick r:id="rId15"/>
          </p:cNvPr>
          <p:cNvPicPr>
            <a:picLocks noChangeAspect="1" noChangeArrowheads="1"/>
          </p:cNvPicPr>
          <p:nvPr/>
        </p:nvPicPr>
        <p:blipFill>
          <a:blip r:embed="rId16"/>
          <a:srcRect/>
          <a:stretch>
            <a:fillRect/>
          </a:stretch>
        </p:blipFill>
        <p:spPr bwMode="auto">
          <a:xfrm>
            <a:off x="7223125" y="3088207"/>
            <a:ext cx="1144588" cy="519113"/>
          </a:xfrm>
          <a:prstGeom prst="rect">
            <a:avLst/>
          </a:prstGeom>
          <a:noFill/>
          <a:ln w="9525">
            <a:noFill/>
            <a:miter lim="800000"/>
            <a:headEnd/>
            <a:tailEnd/>
          </a:ln>
        </p:spPr>
      </p:pic>
      <p:pic>
        <p:nvPicPr>
          <p:cNvPr id="10264" name="Picture 33"/>
          <p:cNvPicPr>
            <a:picLocks noChangeAspect="1"/>
          </p:cNvPicPr>
          <p:nvPr/>
        </p:nvPicPr>
        <p:blipFill>
          <a:blip r:embed="rId17"/>
          <a:srcRect/>
          <a:stretch>
            <a:fillRect/>
          </a:stretch>
        </p:blipFill>
        <p:spPr bwMode="auto">
          <a:xfrm>
            <a:off x="6443663" y="3535882"/>
            <a:ext cx="1023937" cy="250825"/>
          </a:xfrm>
          <a:prstGeom prst="rect">
            <a:avLst/>
          </a:prstGeom>
          <a:noFill/>
          <a:ln w="9525">
            <a:noFill/>
            <a:miter lim="800000"/>
            <a:headEnd/>
            <a:tailEnd/>
          </a:ln>
        </p:spPr>
      </p:pic>
      <p:pic>
        <p:nvPicPr>
          <p:cNvPr id="10265" name="Picture 14" descr="skype"/>
          <p:cNvPicPr>
            <a:picLocks noChangeAspect="1" noChangeArrowheads="1"/>
          </p:cNvPicPr>
          <p:nvPr/>
        </p:nvPicPr>
        <p:blipFill>
          <a:blip r:embed="rId18">
            <a:clrChange>
              <a:clrFrom>
                <a:srgbClr val="FFFFFF"/>
              </a:clrFrom>
              <a:clrTo>
                <a:srgbClr val="FFFFFF">
                  <a:alpha val="0"/>
                </a:srgbClr>
              </a:clrTo>
            </a:clrChange>
          </a:blip>
          <a:srcRect/>
          <a:stretch>
            <a:fillRect/>
          </a:stretch>
        </p:blipFill>
        <p:spPr bwMode="auto">
          <a:xfrm>
            <a:off x="6535209" y="5519723"/>
            <a:ext cx="676275" cy="347662"/>
          </a:xfrm>
          <a:prstGeom prst="rect">
            <a:avLst/>
          </a:prstGeom>
          <a:noFill/>
          <a:ln w="9525">
            <a:noFill/>
            <a:miter lim="800000"/>
            <a:headEnd/>
            <a:tailEnd/>
          </a:ln>
        </p:spPr>
      </p:pic>
      <p:pic>
        <p:nvPicPr>
          <p:cNvPr id="37" name="Picture 17" descr="474186244_f81b62c852"/>
          <p:cNvPicPr>
            <a:picLocks noChangeAspect="1" noChangeArrowheads="1"/>
          </p:cNvPicPr>
          <p:nvPr/>
        </p:nvPicPr>
        <p:blipFill>
          <a:blip r:embed="rId19"/>
          <a:srcRect/>
          <a:stretch>
            <a:fillRect/>
          </a:stretch>
        </p:blipFill>
        <p:spPr bwMode="auto">
          <a:xfrm>
            <a:off x="7559147" y="5324460"/>
            <a:ext cx="874712" cy="344488"/>
          </a:xfrm>
          <a:prstGeom prst="rect">
            <a:avLst/>
          </a:prstGeom>
          <a:noFill/>
          <a:ln w="9525">
            <a:noFill/>
            <a:miter lim="800000"/>
            <a:headEnd/>
            <a:tailEnd/>
          </a:ln>
        </p:spPr>
      </p:pic>
      <p:sp>
        <p:nvSpPr>
          <p:cNvPr id="34" name="Title 1"/>
          <p:cNvSpPr txBox="1">
            <a:spLocks/>
          </p:cNvSpPr>
          <p:nvPr/>
        </p:nvSpPr>
        <p:spPr bwMode="auto">
          <a:xfrm>
            <a:off x="323850" y="149225"/>
            <a:ext cx="8374063" cy="612775"/>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ko-KR" sz="2800" b="1" i="0" u="none" strike="noStrike" kern="0" cap="none" spc="0" normalizeH="0" baseline="0" noProof="0" dirty="0" smtClean="0">
                <a:ln>
                  <a:noFill/>
                </a:ln>
                <a:solidFill>
                  <a:srgbClr val="FFFFFF"/>
                </a:solidFill>
                <a:effectLst/>
                <a:uLnTx/>
                <a:uFillTx/>
                <a:latin typeface="+mj-lt"/>
                <a:ea typeface="굴림" charset="-127"/>
                <a:cs typeface="+mj-cs"/>
              </a:rPr>
              <a:t>Your Control With a Firewall</a:t>
            </a:r>
            <a:endParaRPr kumimoji="0" lang="en-US" sz="2800" b="1" i="0" u="none" strike="noStrike" kern="0" cap="none" spc="0" normalizeH="0" baseline="0" noProof="0" dirty="0" smtClean="0">
              <a:ln>
                <a:noFill/>
              </a:ln>
              <a:solidFill>
                <a:srgbClr val="FFFFFF"/>
              </a:solidFill>
              <a:effectLst/>
              <a:uLnTx/>
              <a:uFillTx/>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Firewall Remake – Real World Use</a:t>
            </a:r>
            <a:endParaRPr lang="en-US" dirty="0"/>
          </a:p>
        </p:txBody>
      </p:sp>
      <p:sp>
        <p:nvSpPr>
          <p:cNvPr id="7" name="Content Placeholder 6"/>
          <p:cNvSpPr>
            <a:spLocks noGrp="1"/>
          </p:cNvSpPr>
          <p:nvPr>
            <p:ph idx="1"/>
          </p:nvPr>
        </p:nvSpPr>
        <p:spPr/>
        <p:txBody>
          <a:bodyPr/>
          <a:lstStyle/>
          <a:p>
            <a:r>
              <a:rPr lang="en-US" dirty="0" smtClean="0"/>
              <a:t>A remake, not inventing the wheel again</a:t>
            </a:r>
          </a:p>
          <a:p>
            <a:pPr lvl="1"/>
            <a:r>
              <a:rPr lang="en-US" dirty="0" smtClean="0"/>
              <a:t>Firewall’s are intended to enforce a ‘positive’ policy</a:t>
            </a:r>
          </a:p>
          <a:p>
            <a:pPr lvl="2"/>
            <a:r>
              <a:rPr lang="en-US" sz="1800" dirty="0" err="1" smtClean="0"/>
              <a:t>Facebook</a:t>
            </a:r>
            <a:r>
              <a:rPr lang="en-US" sz="1800" dirty="0" smtClean="0"/>
              <a:t> &amp; Twitter posting are allowed for marketing people</a:t>
            </a:r>
          </a:p>
          <a:p>
            <a:pPr lvl="2"/>
            <a:r>
              <a:rPr lang="en-US" sz="1800" dirty="0" err="1" smtClean="0"/>
              <a:t>Facebook</a:t>
            </a:r>
            <a:r>
              <a:rPr lang="en-US" sz="1800" dirty="0" smtClean="0"/>
              <a:t> reading is allowed for known users</a:t>
            </a:r>
          </a:p>
          <a:p>
            <a:pPr lvl="2"/>
            <a:r>
              <a:rPr lang="en-US" sz="1800" dirty="0" smtClean="0"/>
              <a:t>Engineers have access to source code if PC has disk encryption on</a:t>
            </a:r>
          </a:p>
          <a:p>
            <a:pPr lvl="2"/>
            <a:r>
              <a:rPr lang="en-US" sz="1800" dirty="0" smtClean="0"/>
              <a:t>Apps that can tunnel other apps are not allowed at all</a:t>
            </a:r>
          </a:p>
          <a:p>
            <a:pPr lvl="2"/>
            <a:r>
              <a:rPr lang="en-US" sz="1800" dirty="0" smtClean="0"/>
              <a:t>Web-Browsing is allowed via the DSL line </a:t>
            </a:r>
            <a:r>
              <a:rPr lang="en-US" sz="1800" i="1" dirty="0" smtClean="0"/>
              <a:t>(with full threat scanning)</a:t>
            </a:r>
          </a:p>
          <a:p>
            <a:pPr lvl="2"/>
            <a:r>
              <a:rPr lang="en-US" sz="1800" dirty="0" smtClean="0"/>
              <a:t>SSL decryption is required for none financial and medical sites</a:t>
            </a:r>
          </a:p>
          <a:p>
            <a:pPr lvl="2"/>
            <a:r>
              <a:rPr lang="en-US" sz="1800" dirty="0" smtClean="0"/>
              <a:t>Enterprise Web 2.0 apps can be accessed via the MPLS cloud</a:t>
            </a:r>
          </a:p>
          <a:p>
            <a:pPr lvl="2"/>
            <a:r>
              <a:rPr lang="en-US" sz="1800" dirty="0" smtClean="0"/>
              <a:t>IM and WebEx are allowed, but without file or desktop sharing</a:t>
            </a:r>
          </a:p>
          <a:p>
            <a:pPr lvl="2"/>
            <a:r>
              <a:rPr lang="en-US" sz="1800" dirty="0" smtClean="0"/>
              <a:t>Streaming media is allowed, but rate limited to 256Kbps</a:t>
            </a:r>
          </a:p>
          <a:p>
            <a:pPr lvl="2"/>
            <a:r>
              <a:rPr lang="en-US" sz="1800" dirty="0" smtClean="0"/>
              <a:t>Remote access SSL-VPN traffic must be controlled by application</a:t>
            </a:r>
          </a:p>
          <a:p>
            <a:pPr lvl="2"/>
            <a:r>
              <a:rPr lang="en-US" sz="1800" dirty="0" smtClean="0"/>
              <a:t>…</a:t>
            </a:r>
          </a:p>
        </p:txBody>
      </p:sp>
      <p:sp>
        <p:nvSpPr>
          <p:cNvPr id="2" name="Slide Number Placeholder 1"/>
          <p:cNvSpPr>
            <a:spLocks noGrp="1"/>
          </p:cNvSpPr>
          <p:nvPr>
            <p:ph type="sldNum" sz="quarter" idx="11"/>
          </p:nvPr>
        </p:nvSpPr>
        <p:spPr/>
        <p:txBody>
          <a:bodyPr/>
          <a:lstStyle/>
          <a:p>
            <a:pPr>
              <a:defRPr/>
            </a:pPr>
            <a:r>
              <a:rPr lang="en-US" smtClean="0"/>
              <a:t>Page </a:t>
            </a:r>
            <a:fld id="{41D5C404-C7A6-4A7E-B08A-E596864A227E}" type="slidenum">
              <a:rPr lang="en-US" smtClean="0"/>
              <a:pPr>
                <a:defRPr/>
              </a:pPr>
              <a:t>31</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3" name="Footer Placeholder 2"/>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3983088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bwMode="auto">
          <a:xfrm>
            <a:off x="8449724" y="2336792"/>
            <a:ext cx="570314" cy="24384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3" name="Footer Placeholder 2"/>
          <p:cNvSpPr>
            <a:spLocks noGrp="1"/>
          </p:cNvSpPr>
          <p:nvPr>
            <p:ph type="ftr" sz="quarter" idx="10"/>
          </p:nvPr>
        </p:nvSpPr>
        <p:spPr/>
        <p:txBody>
          <a:bodyPr/>
          <a:lstStyle/>
          <a:p>
            <a:pPr>
              <a:defRPr/>
            </a:pPr>
            <a:r>
              <a:rPr lang="en-US" dirty="0" smtClean="0"/>
              <a:t>© 2010 Palo Alto Networks. Proprietary and Confidential.</a:t>
            </a:r>
            <a:endParaRPr lang="en-US" dirty="0"/>
          </a:p>
        </p:txBody>
      </p:sp>
      <p:sp>
        <p:nvSpPr>
          <p:cNvPr id="4" name="Slide Number Placeholder 3"/>
          <p:cNvSpPr>
            <a:spLocks noGrp="1"/>
          </p:cNvSpPr>
          <p:nvPr>
            <p:ph type="sldNum" sz="quarter" idx="11"/>
          </p:nvPr>
        </p:nvSpPr>
        <p:spPr/>
        <p:txBody>
          <a:bodyPr/>
          <a:lstStyle/>
          <a:p>
            <a:pPr>
              <a:defRPr/>
            </a:pPr>
            <a:r>
              <a:rPr lang="en-US" smtClean="0"/>
              <a:t>Page </a:t>
            </a:r>
            <a:fld id="{D908BC4E-7A90-42C8-8AA1-288F873955C4}" type="slidenum">
              <a:rPr lang="en-US" smtClean="0"/>
              <a:pPr>
                <a:defRPr/>
              </a:pPr>
              <a:t>32</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5" name="Oval 4"/>
          <p:cNvSpPr/>
          <p:nvPr/>
        </p:nvSpPr>
        <p:spPr bwMode="auto">
          <a:xfrm>
            <a:off x="1481650" y="1151467"/>
            <a:ext cx="6206066" cy="4990952"/>
          </a:xfrm>
          <a:prstGeom prst="ellipse">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cxnSp>
        <p:nvCxnSpPr>
          <p:cNvPr id="11" name="Straight Connector 10"/>
          <p:cNvCxnSpPr/>
          <p:nvPr/>
        </p:nvCxnSpPr>
        <p:spPr bwMode="auto">
          <a:xfrm flipH="1">
            <a:off x="4572000" y="1007509"/>
            <a:ext cx="4762" cy="2764394"/>
          </a:xfrm>
          <a:prstGeom prst="line">
            <a:avLst/>
          </a:prstGeom>
          <a:solidFill>
            <a:srgbClr val="316989"/>
          </a:solidFill>
          <a:ln w="66675" cap="flat" cmpd="sng" algn="ctr">
            <a:solidFill>
              <a:schemeClr val="bg2"/>
            </a:solidFill>
            <a:prstDash val="sysDash"/>
            <a:round/>
            <a:headEnd type="none" w="med" len="med"/>
            <a:tailEnd type="none" w="med" len="med"/>
          </a:ln>
          <a:effectLst/>
        </p:spPr>
      </p:cxnSp>
      <p:pic>
        <p:nvPicPr>
          <p:cNvPr id="12" name="Picture 33" descr="skyp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74725" y="2026170"/>
            <a:ext cx="728663" cy="374650"/>
          </a:xfrm>
          <a:prstGeom prst="rect">
            <a:avLst/>
          </a:prstGeom>
          <a:noFill/>
          <a:ln w="9525">
            <a:noFill/>
            <a:miter lim="800000"/>
            <a:headEnd/>
            <a:tailEnd/>
          </a:ln>
        </p:spPr>
      </p:pic>
      <p:pic>
        <p:nvPicPr>
          <p:cNvPr id="13" name="Picture 34" descr="bittorrent_logo"/>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41288" y="918098"/>
            <a:ext cx="1155700" cy="404812"/>
          </a:xfrm>
          <a:prstGeom prst="rect">
            <a:avLst/>
          </a:prstGeom>
          <a:noFill/>
          <a:ln w="9525">
            <a:noFill/>
            <a:miter lim="800000"/>
            <a:headEnd/>
            <a:tailEnd/>
          </a:ln>
        </p:spPr>
      </p:pic>
      <p:pic>
        <p:nvPicPr>
          <p:cNvPr id="14" name="Picture 37" descr="saplogo"/>
          <p:cNvPicPr>
            <a:picLocks noChangeAspect="1" noChangeArrowheads="1"/>
          </p:cNvPicPr>
          <p:nvPr/>
        </p:nvPicPr>
        <p:blipFill>
          <a:blip r:embed="rId5"/>
          <a:srcRect/>
          <a:stretch>
            <a:fillRect/>
          </a:stretch>
        </p:blipFill>
        <p:spPr bwMode="auto">
          <a:xfrm>
            <a:off x="4352901" y="3973507"/>
            <a:ext cx="666750" cy="328612"/>
          </a:xfrm>
          <a:prstGeom prst="rect">
            <a:avLst/>
          </a:prstGeom>
          <a:noFill/>
          <a:ln w="9525">
            <a:noFill/>
            <a:miter lim="800000"/>
            <a:headEnd/>
            <a:tailEnd/>
          </a:ln>
        </p:spPr>
      </p:pic>
      <p:pic>
        <p:nvPicPr>
          <p:cNvPr id="15" name="Picture 38" descr="sfdc_223x78"/>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090620" y="1620831"/>
            <a:ext cx="1135062" cy="396875"/>
          </a:xfrm>
          <a:prstGeom prst="rect">
            <a:avLst/>
          </a:prstGeom>
          <a:noFill/>
          <a:ln w="9525">
            <a:noFill/>
            <a:miter lim="800000"/>
            <a:headEnd/>
            <a:tailEnd/>
          </a:ln>
        </p:spPr>
      </p:pic>
      <p:pic>
        <p:nvPicPr>
          <p:cNvPr id="16" name="Picture 41" descr="Gmail"/>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82033" y="1760529"/>
            <a:ext cx="687388" cy="284162"/>
          </a:xfrm>
          <a:prstGeom prst="rect">
            <a:avLst/>
          </a:prstGeom>
          <a:noFill/>
          <a:ln w="9525">
            <a:noFill/>
            <a:miter lim="800000"/>
            <a:headEnd/>
            <a:tailEnd/>
          </a:ln>
        </p:spPr>
      </p:pic>
      <p:pic>
        <p:nvPicPr>
          <p:cNvPr id="17" name="Picture 42" descr="Webex_4colo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36033" y="1339313"/>
            <a:ext cx="673100" cy="257175"/>
          </a:xfrm>
          <a:prstGeom prst="rect">
            <a:avLst/>
          </a:prstGeom>
          <a:noFill/>
          <a:ln w="9525">
            <a:noFill/>
            <a:miter lim="800000"/>
            <a:headEnd/>
            <a:tailEnd/>
          </a:ln>
        </p:spPr>
      </p:pic>
      <p:pic>
        <p:nvPicPr>
          <p:cNvPr id="18" name="Picture 47" descr="meebo_logo1"/>
          <p:cNvPicPr>
            <a:picLocks noChangeAspect="1" noChangeArrowheads="1"/>
          </p:cNvPicPr>
          <p:nvPr/>
        </p:nvPicPr>
        <p:blipFill>
          <a:blip r:embed="rId9"/>
          <a:srcRect/>
          <a:stretch>
            <a:fillRect/>
          </a:stretch>
        </p:blipFill>
        <p:spPr bwMode="auto">
          <a:xfrm>
            <a:off x="1526116" y="2359540"/>
            <a:ext cx="801688" cy="265112"/>
          </a:xfrm>
          <a:prstGeom prst="rect">
            <a:avLst/>
          </a:prstGeom>
          <a:noFill/>
          <a:ln w="9525">
            <a:noFill/>
            <a:miter lim="800000"/>
            <a:headEnd/>
            <a:tailEnd/>
          </a:ln>
        </p:spPr>
      </p:pic>
      <p:pic>
        <p:nvPicPr>
          <p:cNvPr id="21" name="Picture 20"/>
          <p:cNvPicPr>
            <a:picLocks noChangeAspect="1"/>
          </p:cNvPicPr>
          <p:nvPr/>
        </p:nvPicPr>
        <p:blipFill>
          <a:blip r:embed="rId10">
            <a:clrChange>
              <a:clrFrom>
                <a:srgbClr val="FFFFFF"/>
              </a:clrFrom>
              <a:clrTo>
                <a:srgbClr val="FFFFFF">
                  <a:alpha val="0"/>
                </a:srgbClr>
              </a:clrTo>
            </a:clrChange>
          </a:blip>
          <a:stretch>
            <a:fillRect/>
          </a:stretch>
        </p:blipFill>
        <p:spPr>
          <a:xfrm>
            <a:off x="4337050" y="4993318"/>
            <a:ext cx="1140884" cy="154405"/>
          </a:xfrm>
          <a:prstGeom prst="rect">
            <a:avLst/>
          </a:prstGeom>
        </p:spPr>
      </p:pic>
      <p:pic>
        <p:nvPicPr>
          <p:cNvPr id="22" name="Picture 21"/>
          <p:cNvPicPr>
            <a:picLocks noChangeAspect="1"/>
          </p:cNvPicPr>
          <p:nvPr/>
        </p:nvPicPr>
        <p:blipFill>
          <a:blip r:embed="rId11"/>
          <a:stretch>
            <a:fillRect/>
          </a:stretch>
        </p:blipFill>
        <p:spPr>
          <a:xfrm>
            <a:off x="3289310" y="4240008"/>
            <a:ext cx="1642533" cy="332945"/>
          </a:xfrm>
          <a:prstGeom prst="rect">
            <a:avLst/>
          </a:prstGeom>
        </p:spPr>
      </p:pic>
      <p:sp>
        <p:nvSpPr>
          <p:cNvPr id="25" name="TextBox 24"/>
          <p:cNvSpPr txBox="1"/>
          <p:nvPr/>
        </p:nvSpPr>
        <p:spPr>
          <a:xfrm>
            <a:off x="138113" y="4013169"/>
            <a:ext cx="1518715" cy="461665"/>
          </a:xfrm>
          <a:prstGeom prst="rect">
            <a:avLst/>
          </a:prstGeom>
          <a:noFill/>
        </p:spPr>
        <p:txBody>
          <a:bodyPr wrap="none" rtlCol="0">
            <a:spAutoFit/>
          </a:bodyPr>
          <a:lstStyle/>
          <a:p>
            <a:r>
              <a:rPr lang="en-US" sz="2400" dirty="0" smtClean="0">
                <a:solidFill>
                  <a:schemeClr val="accent1"/>
                </a:solidFill>
              </a:rPr>
              <a:t>Perimeter</a:t>
            </a:r>
            <a:endParaRPr lang="en-US" sz="2400" dirty="0">
              <a:solidFill>
                <a:schemeClr val="accent1"/>
              </a:solidFill>
            </a:endParaRPr>
          </a:p>
        </p:txBody>
      </p:sp>
      <p:sp>
        <p:nvSpPr>
          <p:cNvPr id="26" name="TextBox 25"/>
          <p:cNvSpPr txBox="1"/>
          <p:nvPr/>
        </p:nvSpPr>
        <p:spPr>
          <a:xfrm>
            <a:off x="7327877" y="3886169"/>
            <a:ext cx="1930423" cy="830997"/>
          </a:xfrm>
          <a:prstGeom prst="rect">
            <a:avLst/>
          </a:prstGeom>
          <a:noFill/>
        </p:spPr>
        <p:txBody>
          <a:bodyPr wrap="square" rtlCol="0">
            <a:spAutoFit/>
          </a:bodyPr>
          <a:lstStyle/>
          <a:p>
            <a:pPr algn="ctr"/>
            <a:r>
              <a:rPr lang="en-US" sz="2400" dirty="0" smtClean="0">
                <a:solidFill>
                  <a:schemeClr val="accent1"/>
                </a:solidFill>
              </a:rPr>
              <a:t>Internet Datacenter</a:t>
            </a:r>
            <a:endParaRPr lang="en-US" sz="2400" dirty="0">
              <a:solidFill>
                <a:schemeClr val="accent1"/>
              </a:solidFill>
            </a:endParaRPr>
          </a:p>
        </p:txBody>
      </p:sp>
      <p:pic>
        <p:nvPicPr>
          <p:cNvPr id="27" name="Picture 26"/>
          <p:cNvPicPr>
            <a:picLocks noChangeAspect="1"/>
          </p:cNvPicPr>
          <p:nvPr/>
        </p:nvPicPr>
        <p:blipFill>
          <a:blip r:embed="rId12"/>
          <a:stretch>
            <a:fillRect/>
          </a:stretch>
        </p:blipFill>
        <p:spPr>
          <a:xfrm>
            <a:off x="8335434" y="2261358"/>
            <a:ext cx="808566" cy="367530"/>
          </a:xfrm>
          <a:prstGeom prst="rect">
            <a:avLst/>
          </a:prstGeom>
        </p:spPr>
      </p:pic>
      <p:pic>
        <p:nvPicPr>
          <p:cNvPr id="28" name="Picture 27"/>
          <p:cNvPicPr>
            <a:picLocks noChangeAspect="1"/>
          </p:cNvPicPr>
          <p:nvPr/>
        </p:nvPicPr>
        <p:blipFill>
          <a:blip r:embed="rId13">
            <a:clrChange>
              <a:clrFrom>
                <a:srgbClr val="FFFFFF"/>
              </a:clrFrom>
              <a:clrTo>
                <a:srgbClr val="FFFFFF">
                  <a:alpha val="0"/>
                </a:srgbClr>
              </a:clrTo>
            </a:clrChange>
          </a:blip>
          <a:srcRect r="56851"/>
          <a:stretch>
            <a:fillRect/>
          </a:stretch>
        </p:blipFill>
        <p:spPr>
          <a:xfrm>
            <a:off x="3589877" y="4652503"/>
            <a:ext cx="1126066" cy="296193"/>
          </a:xfrm>
          <a:prstGeom prst="rect">
            <a:avLst/>
          </a:prstGeom>
        </p:spPr>
      </p:pic>
      <p:pic>
        <p:nvPicPr>
          <p:cNvPr id="30" name="Picture 32" descr="Youtube"/>
          <p:cNvPicPr>
            <a:picLocks noChangeAspect="1" noChangeArrowheads="1"/>
          </p:cNvPicPr>
          <p:nvPr/>
        </p:nvPicPr>
        <p:blipFill>
          <a:blip r:embed="rId14"/>
          <a:srcRect/>
          <a:stretch>
            <a:fillRect/>
          </a:stretch>
        </p:blipFill>
        <p:spPr bwMode="auto">
          <a:xfrm>
            <a:off x="1502808" y="850979"/>
            <a:ext cx="792692" cy="405783"/>
          </a:xfrm>
          <a:prstGeom prst="rect">
            <a:avLst/>
          </a:prstGeom>
          <a:noFill/>
          <a:ln w="9525">
            <a:noFill/>
            <a:miter lim="800000"/>
            <a:headEnd/>
            <a:tailEnd/>
          </a:ln>
        </p:spPr>
      </p:pic>
      <p:pic>
        <p:nvPicPr>
          <p:cNvPr id="31" name="Picture 36" descr="yousendit">
            <a:hlinkClick r:id="rId15"/>
          </p:cNvPr>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323850" y="2319145"/>
            <a:ext cx="1009650" cy="457913"/>
          </a:xfrm>
          <a:prstGeom prst="rect">
            <a:avLst/>
          </a:prstGeom>
          <a:noFill/>
          <a:ln w="9525">
            <a:noFill/>
            <a:miter lim="800000"/>
            <a:headEnd/>
            <a:tailEnd/>
          </a:ln>
        </p:spPr>
      </p:pic>
      <p:pic>
        <p:nvPicPr>
          <p:cNvPr id="32" name="Picture 31"/>
          <p:cNvPicPr>
            <a:picLocks noChangeAspect="1"/>
          </p:cNvPicPr>
          <p:nvPr/>
        </p:nvPicPr>
        <p:blipFill>
          <a:blip r:embed="rId17">
            <a:clrChange>
              <a:clrFrom>
                <a:srgbClr val="FFFFFF"/>
              </a:clrFrom>
              <a:clrTo>
                <a:srgbClr val="FFFFFF">
                  <a:alpha val="0"/>
                </a:srgbClr>
              </a:clrTo>
            </a:clrChange>
          </a:blip>
          <a:srcRect/>
          <a:stretch>
            <a:fillRect/>
          </a:stretch>
        </p:blipFill>
        <p:spPr bwMode="auto">
          <a:xfrm>
            <a:off x="1278466" y="1308091"/>
            <a:ext cx="697361" cy="273580"/>
          </a:xfrm>
          <a:prstGeom prst="rect">
            <a:avLst/>
          </a:prstGeom>
          <a:noFill/>
          <a:ln w="9525">
            <a:noFill/>
            <a:miter lim="800000"/>
            <a:headEnd/>
            <a:tailEnd/>
          </a:ln>
        </p:spPr>
      </p:pic>
      <p:pic>
        <p:nvPicPr>
          <p:cNvPr id="33" name="Picture 32"/>
          <p:cNvPicPr>
            <a:picLocks noChangeAspect="1"/>
          </p:cNvPicPr>
          <p:nvPr/>
        </p:nvPicPr>
        <p:blipFill>
          <a:blip r:embed="rId18">
            <a:clrChange>
              <a:clrFrom>
                <a:srgbClr val="FFFFFF"/>
              </a:clrFrom>
              <a:clrTo>
                <a:srgbClr val="FFFFFF">
                  <a:alpha val="0"/>
                </a:srgbClr>
              </a:clrTo>
            </a:clrChange>
          </a:blip>
          <a:srcRect/>
          <a:stretch>
            <a:fillRect/>
          </a:stretch>
        </p:blipFill>
        <p:spPr bwMode="auto">
          <a:xfrm>
            <a:off x="1858433" y="2057217"/>
            <a:ext cx="1231900" cy="243062"/>
          </a:xfrm>
          <a:prstGeom prst="rect">
            <a:avLst/>
          </a:prstGeom>
          <a:noFill/>
          <a:ln w="9525">
            <a:noFill/>
            <a:miter lim="800000"/>
            <a:headEnd/>
            <a:tailEnd/>
          </a:ln>
        </p:spPr>
      </p:pic>
      <p:pic>
        <p:nvPicPr>
          <p:cNvPr id="34" name="Picture 33"/>
          <p:cNvPicPr>
            <a:picLocks noChangeAspect="1"/>
          </p:cNvPicPr>
          <p:nvPr/>
        </p:nvPicPr>
        <p:blipFill>
          <a:blip r:embed="rId19"/>
          <a:stretch>
            <a:fillRect/>
          </a:stretch>
        </p:blipFill>
        <p:spPr>
          <a:xfrm>
            <a:off x="4969932" y="4125467"/>
            <a:ext cx="558801" cy="357633"/>
          </a:xfrm>
          <a:prstGeom prst="rect">
            <a:avLst/>
          </a:prstGeom>
        </p:spPr>
      </p:pic>
      <p:pic>
        <p:nvPicPr>
          <p:cNvPr id="35" name="Picture 34"/>
          <p:cNvPicPr>
            <a:picLocks noChangeAspect="1"/>
          </p:cNvPicPr>
          <p:nvPr/>
        </p:nvPicPr>
        <p:blipFill>
          <a:blip r:embed="rId20"/>
          <a:stretch>
            <a:fillRect/>
          </a:stretch>
        </p:blipFill>
        <p:spPr>
          <a:xfrm>
            <a:off x="8642350" y="3337969"/>
            <a:ext cx="501650" cy="501650"/>
          </a:xfrm>
          <a:prstGeom prst="rect">
            <a:avLst/>
          </a:prstGeom>
        </p:spPr>
      </p:pic>
      <p:pic>
        <p:nvPicPr>
          <p:cNvPr id="36" name="Picture 35"/>
          <p:cNvPicPr>
            <a:picLocks noChangeAspect="1"/>
          </p:cNvPicPr>
          <p:nvPr/>
        </p:nvPicPr>
        <p:blipFill>
          <a:blip r:embed="rId21"/>
          <a:stretch>
            <a:fillRect/>
          </a:stretch>
        </p:blipFill>
        <p:spPr>
          <a:xfrm>
            <a:off x="8039110" y="3327388"/>
            <a:ext cx="482600" cy="482600"/>
          </a:xfrm>
          <a:prstGeom prst="rect">
            <a:avLst/>
          </a:prstGeom>
        </p:spPr>
      </p:pic>
      <p:sp>
        <p:nvSpPr>
          <p:cNvPr id="38" name="Title 37"/>
          <p:cNvSpPr>
            <a:spLocks noGrp="1"/>
          </p:cNvSpPr>
          <p:nvPr>
            <p:ph type="title"/>
          </p:nvPr>
        </p:nvSpPr>
        <p:spPr/>
        <p:txBody>
          <a:bodyPr/>
          <a:lstStyle/>
          <a:p>
            <a:r>
              <a:rPr lang="en-US" dirty="0" smtClean="0"/>
              <a:t>Transforming The Perimeter and Datacenter</a:t>
            </a:r>
            <a:endParaRPr lang="en-US" dirty="0"/>
          </a:p>
        </p:txBody>
      </p:sp>
      <p:pic>
        <p:nvPicPr>
          <p:cNvPr id="40" name="Picture 8" descr="Untitled-8"/>
          <p:cNvPicPr>
            <a:picLocks noChangeAspect="1" noChangeArrowheads="1"/>
          </p:cNvPicPr>
          <p:nvPr/>
        </p:nvPicPr>
        <p:blipFill>
          <a:blip r:embed="rId22"/>
          <a:srcRect/>
          <a:stretch>
            <a:fillRect/>
          </a:stretch>
        </p:blipFill>
        <p:spPr bwMode="auto">
          <a:xfrm>
            <a:off x="3339315" y="845453"/>
            <a:ext cx="2502685" cy="1372805"/>
          </a:xfrm>
          <a:prstGeom prst="rect">
            <a:avLst/>
          </a:prstGeom>
          <a:noFill/>
          <a:ln w="9525">
            <a:noFill/>
            <a:miter lim="800000"/>
            <a:headEnd/>
            <a:tailEnd/>
          </a:ln>
        </p:spPr>
      </p:pic>
      <p:sp>
        <p:nvSpPr>
          <p:cNvPr id="45" name="AutoShape 3"/>
          <p:cNvSpPr>
            <a:spLocks noChangeArrowheads="1"/>
          </p:cNvSpPr>
          <p:nvPr/>
        </p:nvSpPr>
        <p:spPr bwMode="auto">
          <a:xfrm>
            <a:off x="57150" y="6189663"/>
            <a:ext cx="9029700" cy="476250"/>
          </a:xfrm>
          <a:prstGeom prst="roundRect">
            <a:avLst>
              <a:gd name="adj" fmla="val 16667"/>
            </a:avLst>
          </a:prstGeom>
          <a:solidFill>
            <a:srgbClr val="ADC847"/>
          </a:solidFill>
          <a:ln w="9525">
            <a:noFill/>
            <a:round/>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46" name="Rectangle 9"/>
          <p:cNvSpPr>
            <a:spLocks noChangeArrowheads="1"/>
          </p:cNvSpPr>
          <p:nvPr/>
        </p:nvSpPr>
        <p:spPr bwMode="auto">
          <a:xfrm>
            <a:off x="66675" y="6221413"/>
            <a:ext cx="9020175" cy="403225"/>
          </a:xfrm>
          <a:prstGeom prst="rect">
            <a:avLst/>
          </a:prstGeom>
          <a:noFill/>
          <a:ln w="9525">
            <a:noFill/>
            <a:miter lim="800000"/>
            <a:headEnd/>
            <a:tailEnd/>
          </a:ln>
        </p:spPr>
        <p:txBody>
          <a:bodyPr>
            <a:spAutoFit/>
          </a:bodyPr>
          <a:lstStyle/>
          <a:p>
            <a:pPr algn="ctr">
              <a:lnSpc>
                <a:spcPct val="90000"/>
              </a:lnSpc>
              <a:spcBef>
                <a:spcPct val="40000"/>
              </a:spcBef>
            </a:pPr>
            <a:r>
              <a:rPr lang="en-US" sz="2200" b="1" dirty="0" smtClean="0">
                <a:solidFill>
                  <a:schemeClr val="bg1"/>
                </a:solidFill>
              </a:rPr>
              <a:t>Same Next-Generation Firewall, Different Benefits…</a:t>
            </a:r>
            <a:endParaRPr lang="en-US" sz="2200" b="1" dirty="0">
              <a:solidFill>
                <a:schemeClr val="bg1"/>
              </a:solidFill>
            </a:endParaRPr>
          </a:p>
        </p:txBody>
      </p:sp>
      <p:sp>
        <p:nvSpPr>
          <p:cNvPr id="47" name="TextBox 46"/>
          <p:cNvSpPr txBox="1"/>
          <p:nvPr/>
        </p:nvSpPr>
        <p:spPr>
          <a:xfrm>
            <a:off x="3048001" y="5422869"/>
            <a:ext cx="3175000" cy="461665"/>
          </a:xfrm>
          <a:prstGeom prst="rect">
            <a:avLst/>
          </a:prstGeom>
          <a:noFill/>
        </p:spPr>
        <p:txBody>
          <a:bodyPr wrap="square" rtlCol="0">
            <a:spAutoFit/>
          </a:bodyPr>
          <a:lstStyle/>
          <a:p>
            <a:pPr algn="ctr"/>
            <a:r>
              <a:rPr lang="en-US" sz="2400" dirty="0" smtClean="0">
                <a:solidFill>
                  <a:schemeClr val="accent1"/>
                </a:solidFill>
              </a:rPr>
              <a:t>Enterprise Datacenter</a:t>
            </a:r>
            <a:endParaRPr lang="en-US" sz="2400" dirty="0">
              <a:solidFill>
                <a:schemeClr val="accent1"/>
              </a:solidFill>
            </a:endParaRPr>
          </a:p>
        </p:txBody>
      </p:sp>
      <p:cxnSp>
        <p:nvCxnSpPr>
          <p:cNvPr id="48" name="Straight Connector 47"/>
          <p:cNvCxnSpPr/>
          <p:nvPr/>
        </p:nvCxnSpPr>
        <p:spPr bwMode="auto">
          <a:xfrm flipH="1">
            <a:off x="138114" y="3860800"/>
            <a:ext cx="3544886" cy="1765300"/>
          </a:xfrm>
          <a:prstGeom prst="line">
            <a:avLst/>
          </a:prstGeom>
          <a:solidFill>
            <a:srgbClr val="316989"/>
          </a:solidFill>
          <a:ln w="66675" cap="flat" cmpd="sng" algn="ctr">
            <a:solidFill>
              <a:schemeClr val="bg2"/>
            </a:solidFill>
            <a:prstDash val="sysDash"/>
            <a:round/>
            <a:headEnd type="none" w="med" len="med"/>
            <a:tailEnd type="none" w="med" len="med"/>
          </a:ln>
          <a:effectLst/>
        </p:spPr>
      </p:cxnSp>
      <p:cxnSp>
        <p:nvCxnSpPr>
          <p:cNvPr id="50" name="Straight Connector 49"/>
          <p:cNvCxnSpPr/>
          <p:nvPr/>
        </p:nvCxnSpPr>
        <p:spPr bwMode="auto">
          <a:xfrm>
            <a:off x="5600700" y="3797300"/>
            <a:ext cx="3441700" cy="1905000"/>
          </a:xfrm>
          <a:prstGeom prst="line">
            <a:avLst/>
          </a:prstGeom>
          <a:solidFill>
            <a:srgbClr val="316989"/>
          </a:solidFill>
          <a:ln w="66675" cap="flat" cmpd="sng" algn="ctr">
            <a:solidFill>
              <a:schemeClr val="bg2"/>
            </a:solidFill>
            <a:prstDash val="sysDash"/>
            <a:round/>
            <a:headEnd type="none" w="med" len="med"/>
            <a:tailEnd type="none" w="med" len="med"/>
          </a:ln>
          <a:effectLst/>
        </p:spPr>
      </p:cxnSp>
      <p:grpSp>
        <p:nvGrpSpPr>
          <p:cNvPr id="6" name="Group 6"/>
          <p:cNvGrpSpPr>
            <a:grpSpLocks noChangeAspect="1"/>
          </p:cNvGrpSpPr>
          <p:nvPr/>
        </p:nvGrpSpPr>
        <p:grpSpPr bwMode="auto">
          <a:xfrm>
            <a:off x="2811454" y="2954326"/>
            <a:ext cx="3508375" cy="982662"/>
            <a:chOff x="1254" y="2329"/>
            <a:chExt cx="4313" cy="1210"/>
          </a:xfrm>
        </p:grpSpPr>
        <p:sp>
          <p:nvSpPr>
            <p:cNvPr id="7" name="Rectangle 7"/>
            <p:cNvSpPr>
              <a:spLocks noChangeAspect="1" noChangeArrowheads="1"/>
            </p:cNvSpPr>
            <p:nvPr/>
          </p:nvSpPr>
          <p:spPr bwMode="auto">
            <a:xfrm>
              <a:off x="3154" y="2797"/>
              <a:ext cx="495" cy="582"/>
            </a:xfrm>
            <a:prstGeom prst="rect">
              <a:avLst/>
            </a:prstGeom>
            <a:solidFill>
              <a:schemeClr val="bg1"/>
            </a:solidFill>
            <a:ln w="12700">
              <a:noFill/>
              <a:miter lim="800000"/>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8" name="Picture 8" descr="PA4050_FrontWtop_HR"/>
            <p:cNvPicPr>
              <a:picLocks noChangeAspect="1" noChangeArrowheads="1"/>
            </p:cNvPicPr>
            <p:nvPr/>
          </p:nvPicPr>
          <p:blipFill>
            <a:blip r:embed="rId23">
              <a:clrChange>
                <a:clrFrom>
                  <a:srgbClr val="FFFFFF"/>
                </a:clrFrom>
                <a:clrTo>
                  <a:srgbClr val="FFFFFF">
                    <a:alpha val="0"/>
                  </a:srgbClr>
                </a:clrTo>
              </a:clrChange>
            </a:blip>
            <a:srcRect/>
            <a:stretch>
              <a:fillRect/>
            </a:stretch>
          </p:blipFill>
          <p:spPr bwMode="auto">
            <a:xfrm>
              <a:off x="1254" y="2329"/>
              <a:ext cx="4313" cy="1210"/>
            </a:xfrm>
            <a:prstGeom prst="rect">
              <a:avLst/>
            </a:prstGeom>
            <a:noFill/>
            <a:ln w="9525">
              <a:noFill/>
              <a:miter lim="800000"/>
              <a:headEnd/>
              <a:tailEnd/>
            </a:ln>
          </p:spPr>
        </p:pic>
      </p:grpSp>
      <p:pic>
        <p:nvPicPr>
          <p:cNvPr id="19" name="Picture 18"/>
          <p:cNvPicPr>
            <a:picLocks noChangeAspect="1"/>
          </p:cNvPicPr>
          <p:nvPr/>
        </p:nvPicPr>
        <p:blipFill>
          <a:blip r:embed="rId24"/>
          <a:stretch>
            <a:fillRect/>
          </a:stretch>
        </p:blipFill>
        <p:spPr>
          <a:xfrm>
            <a:off x="7734300" y="1905000"/>
            <a:ext cx="1193800" cy="360259"/>
          </a:xfrm>
          <a:prstGeom prst="rect">
            <a:avLst/>
          </a:prstGeom>
        </p:spPr>
      </p:pic>
      <p:sp>
        <p:nvSpPr>
          <p:cNvPr id="52" name="Rectangle 51"/>
          <p:cNvSpPr/>
          <p:nvPr/>
        </p:nvSpPr>
        <p:spPr bwMode="auto">
          <a:xfrm>
            <a:off x="4991101" y="4571992"/>
            <a:ext cx="570314" cy="24384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pic>
        <p:nvPicPr>
          <p:cNvPr id="53" name="Picture 52"/>
          <p:cNvPicPr>
            <a:picLocks noChangeAspect="1"/>
          </p:cNvPicPr>
          <p:nvPr/>
        </p:nvPicPr>
        <p:blipFill>
          <a:blip r:embed="rId12"/>
          <a:stretch>
            <a:fillRect/>
          </a:stretch>
        </p:blipFill>
        <p:spPr>
          <a:xfrm>
            <a:off x="4876811" y="4496558"/>
            <a:ext cx="808566" cy="367530"/>
          </a:xfrm>
          <a:prstGeom prst="rect">
            <a:avLst/>
          </a:prstGeom>
        </p:spPr>
      </p:pic>
      <p:pic>
        <p:nvPicPr>
          <p:cNvPr id="54" name="Picture 53"/>
          <p:cNvPicPr>
            <a:picLocks noChangeAspect="1"/>
          </p:cNvPicPr>
          <p:nvPr/>
        </p:nvPicPr>
        <p:blipFill>
          <a:blip r:embed="rId10">
            <a:clrChange>
              <a:clrFrom>
                <a:srgbClr val="FFFFFF"/>
              </a:clrFrom>
              <a:clrTo>
                <a:srgbClr val="FFFFFF">
                  <a:alpha val="0"/>
                </a:srgbClr>
              </a:clrTo>
            </a:clrChange>
          </a:blip>
          <a:stretch>
            <a:fillRect/>
          </a:stretch>
        </p:blipFill>
        <p:spPr>
          <a:xfrm>
            <a:off x="7092950" y="2516818"/>
            <a:ext cx="1140884" cy="154405"/>
          </a:xfrm>
          <a:prstGeom prst="rect">
            <a:avLst/>
          </a:prstGeom>
        </p:spPr>
      </p:pic>
      <p:pic>
        <p:nvPicPr>
          <p:cNvPr id="20" name="Picture 19"/>
          <p:cNvPicPr>
            <a:picLocks noChangeAspect="1"/>
          </p:cNvPicPr>
          <p:nvPr/>
        </p:nvPicPr>
        <p:blipFill>
          <a:blip r:embed="rId25"/>
          <a:stretch>
            <a:fillRect/>
          </a:stretch>
        </p:blipFill>
        <p:spPr>
          <a:xfrm>
            <a:off x="6445074" y="2781300"/>
            <a:ext cx="908225" cy="469900"/>
          </a:xfrm>
          <a:prstGeom prst="rect">
            <a:avLst/>
          </a:prstGeom>
        </p:spPr>
      </p:pic>
      <p:pic>
        <p:nvPicPr>
          <p:cNvPr id="23" name="Picture 22"/>
          <p:cNvPicPr>
            <a:picLocks noChangeAspect="1"/>
          </p:cNvPicPr>
          <p:nvPr/>
        </p:nvPicPr>
        <p:blipFill>
          <a:blip r:embed="rId26"/>
          <a:stretch>
            <a:fillRect/>
          </a:stretch>
        </p:blipFill>
        <p:spPr>
          <a:xfrm>
            <a:off x="7226300" y="2844800"/>
            <a:ext cx="755876" cy="889000"/>
          </a:xfrm>
          <a:prstGeom prst="rect">
            <a:avLst/>
          </a:prstGeom>
        </p:spPr>
      </p:pic>
      <p:pic>
        <p:nvPicPr>
          <p:cNvPr id="24" name="Picture 23"/>
          <p:cNvPicPr>
            <a:picLocks noChangeAspect="1"/>
          </p:cNvPicPr>
          <p:nvPr/>
        </p:nvPicPr>
        <p:blipFill>
          <a:blip r:embed="rId27"/>
          <a:stretch>
            <a:fillRect/>
          </a:stretch>
        </p:blipFill>
        <p:spPr>
          <a:xfrm>
            <a:off x="8153400" y="2806700"/>
            <a:ext cx="620889" cy="330200"/>
          </a:xfrm>
          <a:prstGeom prst="rect">
            <a:avLst/>
          </a:prstGeom>
        </p:spPr>
      </p:pic>
      <p:pic>
        <p:nvPicPr>
          <p:cNvPr id="29" name="Picture 28"/>
          <p:cNvPicPr>
            <a:picLocks noChangeAspect="1"/>
          </p:cNvPicPr>
          <p:nvPr/>
        </p:nvPicPr>
        <p:blipFill>
          <a:blip r:embed="rId28"/>
          <a:stretch>
            <a:fillRect/>
          </a:stretch>
        </p:blipFill>
        <p:spPr>
          <a:xfrm>
            <a:off x="6617334" y="2006600"/>
            <a:ext cx="901065" cy="419100"/>
          </a:xfrm>
          <a:prstGeom prst="rect">
            <a:avLst/>
          </a:prstGeom>
        </p:spPr>
      </p:pic>
      <p:pic>
        <p:nvPicPr>
          <p:cNvPr id="37" name="Picture 36"/>
          <p:cNvPicPr>
            <a:picLocks noChangeAspect="1"/>
          </p:cNvPicPr>
          <p:nvPr/>
        </p:nvPicPr>
        <p:blipFill>
          <a:blip r:embed="rId29"/>
          <a:stretch>
            <a:fillRect/>
          </a:stretch>
        </p:blipFill>
        <p:spPr>
          <a:xfrm>
            <a:off x="2197100" y="1358900"/>
            <a:ext cx="957072" cy="359802"/>
          </a:xfrm>
          <a:prstGeom prst="rect">
            <a:avLst/>
          </a:prstGeom>
        </p:spPr>
      </p:pic>
      <p:pic>
        <p:nvPicPr>
          <p:cNvPr id="65" name="Picture 64"/>
          <p:cNvPicPr>
            <a:picLocks noChangeAspect="1"/>
          </p:cNvPicPr>
          <p:nvPr/>
        </p:nvPicPr>
        <p:blipFill>
          <a:blip r:embed="rId30"/>
          <a:stretch>
            <a:fillRect/>
          </a:stretch>
        </p:blipFill>
        <p:spPr>
          <a:xfrm flipH="1">
            <a:off x="7037719" y="812800"/>
            <a:ext cx="442581" cy="1063856"/>
          </a:xfrm>
          <a:prstGeom prst="rect">
            <a:avLst/>
          </a:prstGeom>
        </p:spPr>
      </p:pic>
      <p:pic>
        <p:nvPicPr>
          <p:cNvPr id="68" name="Picture 67"/>
          <p:cNvPicPr>
            <a:picLocks noChangeAspect="1"/>
          </p:cNvPicPr>
          <p:nvPr/>
        </p:nvPicPr>
        <p:blipFill>
          <a:blip r:embed="rId31"/>
          <a:stretch>
            <a:fillRect/>
          </a:stretch>
        </p:blipFill>
        <p:spPr>
          <a:xfrm>
            <a:off x="7658100" y="1028700"/>
            <a:ext cx="349737" cy="1041400"/>
          </a:xfrm>
          <a:prstGeom prst="rect">
            <a:avLst/>
          </a:prstGeom>
        </p:spPr>
      </p:pic>
      <p:pic>
        <p:nvPicPr>
          <p:cNvPr id="69" name="Picture 68"/>
          <p:cNvPicPr>
            <a:picLocks noChangeAspect="1"/>
          </p:cNvPicPr>
          <p:nvPr/>
        </p:nvPicPr>
        <p:blipFill>
          <a:blip r:embed="rId32"/>
          <a:stretch>
            <a:fillRect/>
          </a:stretch>
        </p:blipFill>
        <p:spPr>
          <a:xfrm>
            <a:off x="2489200" y="4711700"/>
            <a:ext cx="460499" cy="1012559"/>
          </a:xfrm>
          <a:prstGeom prst="rect">
            <a:avLst/>
          </a:prstGeom>
        </p:spPr>
      </p:pic>
      <p:pic>
        <p:nvPicPr>
          <p:cNvPr id="70" name="Picture 69"/>
          <p:cNvPicPr>
            <a:picLocks noChangeAspect="1"/>
          </p:cNvPicPr>
          <p:nvPr/>
        </p:nvPicPr>
        <p:blipFill>
          <a:blip r:embed="rId33"/>
          <a:stretch>
            <a:fillRect/>
          </a:stretch>
        </p:blipFill>
        <p:spPr>
          <a:xfrm>
            <a:off x="6405704" y="4610100"/>
            <a:ext cx="507723" cy="1079500"/>
          </a:xfrm>
          <a:prstGeom prst="rect">
            <a:avLst/>
          </a:prstGeom>
        </p:spPr>
      </p:pic>
      <p:pic>
        <p:nvPicPr>
          <p:cNvPr id="71" name="Picture 70"/>
          <p:cNvPicPr>
            <a:picLocks noChangeAspect="1"/>
          </p:cNvPicPr>
          <p:nvPr/>
        </p:nvPicPr>
        <p:blipFill>
          <a:blip r:embed="rId34"/>
          <a:stretch>
            <a:fillRect/>
          </a:stretch>
        </p:blipFill>
        <p:spPr>
          <a:xfrm>
            <a:off x="863601" y="2844800"/>
            <a:ext cx="420274" cy="1032568"/>
          </a:xfrm>
          <a:prstGeom prst="rect">
            <a:avLst/>
          </a:prstGeom>
        </p:spPr>
      </p:pic>
      <p:pic>
        <p:nvPicPr>
          <p:cNvPr id="72" name="Picture 71"/>
          <p:cNvPicPr>
            <a:picLocks noChangeAspect="1"/>
          </p:cNvPicPr>
          <p:nvPr/>
        </p:nvPicPr>
        <p:blipFill>
          <a:blip r:embed="rId35"/>
          <a:stretch>
            <a:fillRect/>
          </a:stretch>
        </p:blipFill>
        <p:spPr>
          <a:xfrm>
            <a:off x="1826355" y="2844800"/>
            <a:ext cx="423133" cy="965322"/>
          </a:xfrm>
          <a:prstGeom prst="rect">
            <a:avLst/>
          </a:prstGeom>
        </p:spPr>
      </p:pic>
      <p:pic>
        <p:nvPicPr>
          <p:cNvPr id="75" name="Picture 74"/>
          <p:cNvPicPr>
            <a:picLocks noChangeAspect="1"/>
          </p:cNvPicPr>
          <p:nvPr/>
        </p:nvPicPr>
        <p:blipFill>
          <a:blip r:embed="rId36"/>
          <a:stretch>
            <a:fillRect/>
          </a:stretch>
        </p:blipFill>
        <p:spPr>
          <a:xfrm>
            <a:off x="6310120" y="825500"/>
            <a:ext cx="433580" cy="898756"/>
          </a:xfrm>
          <a:prstGeom prst="rect">
            <a:avLst/>
          </a:prstGeom>
        </p:spPr>
      </p:pic>
    </p:spTree>
    <p:extLst>
      <p:ext uri="{BB962C8B-B14F-4D97-AF65-F5344CB8AC3E}">
        <p14:creationId xmlns:p14="http://schemas.microsoft.com/office/powerpoint/2010/main" val="2914879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ea typeface="ＭＳ Ｐゴシック" charset="-128"/>
              </a:rPr>
              <a:t>PAN-</a:t>
            </a:r>
            <a:r>
              <a:rPr lang="en-US" dirty="0" smtClean="0">
                <a:ea typeface="ＭＳ Ｐゴシック" charset="-128"/>
              </a:rPr>
              <a:t>OS</a:t>
            </a:r>
            <a:endParaRPr lang="en-US" dirty="0"/>
          </a:p>
        </p:txBody>
      </p:sp>
      <p:sp>
        <p:nvSpPr>
          <p:cNvPr id="7" name="Text Placeholder 6"/>
          <p:cNvSpPr>
            <a:spLocks noGrp="1"/>
          </p:cNvSpPr>
          <p:nvPr>
            <p:ph type="subTitle" idx="1"/>
          </p:nvPr>
        </p:nvSpPr>
        <p:spPr>
          <a:xfrm>
            <a:off x="3746500" y="3460750"/>
            <a:ext cx="4864100" cy="838200"/>
          </a:xfrm>
        </p:spPr>
        <p:txBody>
          <a:bodyPr/>
          <a:lstStyle/>
          <a:p>
            <a:endParaRPr lang="en-US" sz="2000" dirty="0"/>
          </a:p>
        </p:txBody>
      </p:sp>
    </p:spTree>
    <p:extLst>
      <p:ext uri="{BB962C8B-B14F-4D97-AF65-F5344CB8AC3E}">
        <p14:creationId xmlns:p14="http://schemas.microsoft.com/office/powerpoint/2010/main" val="1476949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noChangeArrowheads="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23554" name="Rectangle 5"/>
          <p:cNvSpPr>
            <a:spLocks noGrp="1" noChangeArrowheads="1"/>
          </p:cNvSpPr>
          <p:nvPr>
            <p:ph type="sldNum" sz="quarter" idx="11"/>
          </p:nvPr>
        </p:nvSpPr>
        <p:spPr>
          <a:noFill/>
        </p:spPr>
        <p:txBody>
          <a:bodyPr/>
          <a:lstStyle/>
          <a:p>
            <a:r>
              <a:rPr lang="en-US" smtClean="0"/>
              <a:t>Page </a:t>
            </a:r>
            <a:fld id="{E38FF8A5-2F40-4227-8BD1-CD25857AEE0C}" type="slidenum">
              <a:rPr lang="en-US" smtClean="0"/>
              <a:pPr/>
              <a:t>34</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23555" name="AutoShape 2"/>
          <p:cNvSpPr>
            <a:spLocks noChangeArrowheads="1"/>
          </p:cNvSpPr>
          <p:nvPr/>
        </p:nvSpPr>
        <p:spPr bwMode="auto">
          <a:xfrm>
            <a:off x="7304088" y="888998"/>
            <a:ext cx="1765300" cy="5317066"/>
          </a:xfrm>
          <a:prstGeom prst="roundRect">
            <a:avLst>
              <a:gd name="adj" fmla="val 2287"/>
            </a:avLst>
          </a:prstGeom>
          <a:solidFill>
            <a:srgbClr val="F8F8F8"/>
          </a:solidFill>
          <a:ln w="28575">
            <a:solidFill>
              <a:srgbClr val="DDDDDD"/>
            </a:solidFill>
            <a:round/>
            <a:headEnd/>
            <a:tailEnd/>
          </a:ln>
        </p:spPr>
        <p:txBody>
          <a:bodyPr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23556" name="Rectangle 3"/>
          <p:cNvSpPr>
            <a:spLocks noGrp="1" noChangeArrowheads="1"/>
          </p:cNvSpPr>
          <p:nvPr>
            <p:ph type="title" idx="4294967295"/>
          </p:nvPr>
        </p:nvSpPr>
        <p:spPr/>
        <p:txBody>
          <a:bodyPr/>
          <a:lstStyle/>
          <a:p>
            <a:r>
              <a:rPr lang="en-US" dirty="0" smtClean="0">
                <a:ea typeface="ＭＳ Ｐゴシック" charset="-128"/>
              </a:rPr>
              <a:t>PAN-OS Core Firewall Features</a:t>
            </a:r>
          </a:p>
        </p:txBody>
      </p:sp>
      <p:sp>
        <p:nvSpPr>
          <p:cNvPr id="23557" name="Rectangle 4"/>
          <p:cNvSpPr>
            <a:spLocks noGrp="1" noChangeArrowheads="1"/>
          </p:cNvSpPr>
          <p:nvPr>
            <p:ph type="body" sz="half" idx="4294967295"/>
          </p:nvPr>
        </p:nvSpPr>
        <p:spPr>
          <a:xfrm>
            <a:off x="66675" y="1808163"/>
            <a:ext cx="3733800" cy="3657600"/>
          </a:xfrm>
        </p:spPr>
        <p:txBody>
          <a:bodyPr/>
          <a:lstStyle/>
          <a:p>
            <a:pPr marL="171450" indent="-171450">
              <a:lnSpc>
                <a:spcPct val="75000"/>
              </a:lnSpc>
            </a:pPr>
            <a:r>
              <a:rPr lang="en-US" sz="2000" dirty="0" smtClean="0">
                <a:ea typeface="ＭＳ Ｐゴシック" charset="-128"/>
              </a:rPr>
              <a:t>Strong networking foundation</a:t>
            </a:r>
          </a:p>
          <a:p>
            <a:pPr marL="514350" lvl="1" indent="-169863">
              <a:lnSpc>
                <a:spcPct val="75000"/>
              </a:lnSpc>
            </a:pPr>
            <a:r>
              <a:rPr lang="en-US" altLang="ko-KR" sz="1400" dirty="0" smtClean="0">
                <a:ea typeface="굴림" charset="-127"/>
              </a:rPr>
              <a:t>Dynamic routing (BGP, OSPF, RIPv2)</a:t>
            </a:r>
          </a:p>
          <a:p>
            <a:pPr marL="514350" lvl="1" indent="-169863">
              <a:lnSpc>
                <a:spcPct val="75000"/>
              </a:lnSpc>
            </a:pPr>
            <a:r>
              <a:rPr lang="en-US" sz="1400" dirty="0" smtClean="0">
                <a:ea typeface="ＭＳ Ｐゴシック" charset="-128"/>
              </a:rPr>
              <a:t>Tap mode – connect to SPAN port</a:t>
            </a:r>
          </a:p>
          <a:p>
            <a:pPr marL="514350" lvl="1" indent="-169863">
              <a:lnSpc>
                <a:spcPct val="75000"/>
              </a:lnSpc>
            </a:pPr>
            <a:r>
              <a:rPr lang="en-US" sz="1400" dirty="0" smtClean="0">
                <a:ea typeface="ＭＳ Ｐゴシック" charset="-128"/>
              </a:rPr>
              <a:t>Virtual wire (“Layer 1”) for true transparent in-line deployment</a:t>
            </a:r>
          </a:p>
          <a:p>
            <a:pPr marL="514350" lvl="1" indent="-169863">
              <a:lnSpc>
                <a:spcPct val="75000"/>
              </a:lnSpc>
            </a:pPr>
            <a:r>
              <a:rPr lang="en-US" sz="1400" dirty="0" smtClean="0">
                <a:ea typeface="ＭＳ Ｐゴシック" charset="-128"/>
              </a:rPr>
              <a:t>L2/L3 switching foundation</a:t>
            </a:r>
          </a:p>
          <a:p>
            <a:pPr marL="514350" lvl="1" indent="-169863">
              <a:lnSpc>
                <a:spcPct val="75000"/>
              </a:lnSpc>
            </a:pPr>
            <a:r>
              <a:rPr lang="en-US" sz="1400" dirty="0" smtClean="0">
                <a:ea typeface="ＭＳ Ｐゴシック" charset="-128"/>
              </a:rPr>
              <a:t>Policy-based forwarding</a:t>
            </a:r>
          </a:p>
          <a:p>
            <a:pPr marL="514350" lvl="1" indent="-169863">
              <a:lnSpc>
                <a:spcPct val="75000"/>
              </a:lnSpc>
            </a:pPr>
            <a:r>
              <a:rPr lang="en-US" sz="1400" dirty="0" smtClean="0">
                <a:ea typeface="ＭＳ Ｐゴシック" charset="-128"/>
              </a:rPr>
              <a:t>IPv6 support</a:t>
            </a:r>
          </a:p>
          <a:p>
            <a:pPr marL="171450" indent="-171450">
              <a:lnSpc>
                <a:spcPct val="75000"/>
              </a:lnSpc>
            </a:pPr>
            <a:r>
              <a:rPr lang="en-US" sz="2000" dirty="0" smtClean="0">
                <a:ea typeface="ＭＳ Ｐゴシック" charset="-128"/>
              </a:rPr>
              <a:t>VPN</a:t>
            </a:r>
          </a:p>
          <a:p>
            <a:pPr marL="514350" lvl="1" indent="-169863">
              <a:lnSpc>
                <a:spcPct val="75000"/>
              </a:lnSpc>
            </a:pPr>
            <a:r>
              <a:rPr lang="en-US" altLang="ko-KR" sz="1400" dirty="0" smtClean="0">
                <a:ea typeface="굴림" charset="-127"/>
              </a:rPr>
              <a:t>Site-to-site IPSec VPN </a:t>
            </a:r>
          </a:p>
          <a:p>
            <a:pPr marL="514350" lvl="1" indent="-169863">
              <a:lnSpc>
                <a:spcPct val="75000"/>
              </a:lnSpc>
            </a:pPr>
            <a:r>
              <a:rPr lang="en-US" altLang="ko-KR" sz="1400" dirty="0" smtClean="0">
                <a:ea typeface="굴림" charset="-127"/>
              </a:rPr>
              <a:t>SSL VPN </a:t>
            </a:r>
            <a:endParaRPr lang="en-US" dirty="0" smtClean="0">
              <a:ea typeface="ＭＳ Ｐゴシック" charset="-128"/>
            </a:endParaRPr>
          </a:p>
          <a:p>
            <a:pPr marL="171450" indent="-171450">
              <a:lnSpc>
                <a:spcPct val="75000"/>
              </a:lnSpc>
            </a:pPr>
            <a:r>
              <a:rPr lang="en-US" sz="2000" dirty="0" err="1" smtClean="0">
                <a:ea typeface="ＭＳ Ｐゴシック" charset="-128"/>
              </a:rPr>
              <a:t>QoS</a:t>
            </a:r>
            <a:r>
              <a:rPr lang="en-US" sz="2000" dirty="0" smtClean="0">
                <a:ea typeface="ＭＳ Ｐゴシック" charset="-128"/>
              </a:rPr>
              <a:t> traffic shaping</a:t>
            </a:r>
          </a:p>
          <a:p>
            <a:pPr marL="514350" lvl="1" indent="-169863">
              <a:lnSpc>
                <a:spcPct val="75000"/>
              </a:lnSpc>
            </a:pPr>
            <a:r>
              <a:rPr lang="en-US" sz="1400" dirty="0" smtClean="0">
                <a:ea typeface="ＭＳ Ｐゴシック" charset="-128"/>
              </a:rPr>
              <a:t>Max/guaranteed and priority </a:t>
            </a:r>
          </a:p>
          <a:p>
            <a:pPr marL="514350" lvl="1" indent="-169863">
              <a:lnSpc>
                <a:spcPct val="75000"/>
              </a:lnSpc>
            </a:pPr>
            <a:r>
              <a:rPr lang="en-US" sz="1400" dirty="0" smtClean="0">
                <a:ea typeface="ＭＳ Ｐゴシック" charset="-128"/>
              </a:rPr>
              <a:t>By user, app, interface, zone, &amp; more</a:t>
            </a:r>
          </a:p>
          <a:p>
            <a:pPr marL="514350" lvl="1" indent="-169863">
              <a:lnSpc>
                <a:spcPct val="75000"/>
              </a:lnSpc>
            </a:pPr>
            <a:r>
              <a:rPr lang="en-US" sz="1400" dirty="0" smtClean="0">
                <a:ea typeface="ＭＳ Ｐゴシック" charset="-128"/>
              </a:rPr>
              <a:t>Real-time bandwidth monitor</a:t>
            </a:r>
          </a:p>
        </p:txBody>
      </p:sp>
      <p:sp>
        <p:nvSpPr>
          <p:cNvPr id="23558" name="Rectangle 5"/>
          <p:cNvSpPr>
            <a:spLocks noGrp="1" noChangeArrowheads="1"/>
          </p:cNvSpPr>
          <p:nvPr>
            <p:ph type="body" sz="half" idx="4294967295"/>
          </p:nvPr>
        </p:nvSpPr>
        <p:spPr>
          <a:xfrm>
            <a:off x="3881438" y="1803400"/>
            <a:ext cx="3349625" cy="3600450"/>
          </a:xfrm>
        </p:spPr>
        <p:txBody>
          <a:bodyPr/>
          <a:lstStyle/>
          <a:p>
            <a:pPr marL="171450" indent="-171450">
              <a:lnSpc>
                <a:spcPct val="75000"/>
              </a:lnSpc>
            </a:pPr>
            <a:r>
              <a:rPr lang="en-US" sz="2000" dirty="0" smtClean="0">
                <a:ea typeface="ＭＳ Ｐゴシック" charset="-128"/>
              </a:rPr>
              <a:t>Zone-based architecture</a:t>
            </a:r>
          </a:p>
          <a:p>
            <a:pPr marL="514350" lvl="1" indent="-169863">
              <a:lnSpc>
                <a:spcPct val="75000"/>
              </a:lnSpc>
            </a:pPr>
            <a:r>
              <a:rPr lang="en-US" sz="1400" dirty="0" smtClean="0">
                <a:ea typeface="ＭＳ Ｐゴシック" charset="-128"/>
              </a:rPr>
              <a:t>All interfaces assigned to security zones for policy enforcement </a:t>
            </a:r>
          </a:p>
          <a:p>
            <a:pPr marL="171450" indent="-171450">
              <a:lnSpc>
                <a:spcPct val="75000"/>
              </a:lnSpc>
            </a:pPr>
            <a:r>
              <a:rPr lang="en-US" sz="2000" dirty="0" smtClean="0">
                <a:ea typeface="ＭＳ Ｐゴシック" charset="-128"/>
              </a:rPr>
              <a:t>High Availability</a:t>
            </a:r>
          </a:p>
          <a:p>
            <a:pPr marL="514350" lvl="1" indent="-169863">
              <a:lnSpc>
                <a:spcPct val="80000"/>
              </a:lnSpc>
            </a:pPr>
            <a:r>
              <a:rPr lang="en-US" sz="1400" dirty="0" smtClean="0">
                <a:ea typeface="ＭＳ Ｐゴシック" charset="-128"/>
              </a:rPr>
              <a:t>Active/active, active/passive </a:t>
            </a:r>
          </a:p>
          <a:p>
            <a:pPr marL="514350" lvl="1" indent="-169863">
              <a:lnSpc>
                <a:spcPct val="80000"/>
              </a:lnSpc>
            </a:pPr>
            <a:r>
              <a:rPr lang="en-US" sz="1400" dirty="0" smtClean="0">
                <a:ea typeface="ＭＳ Ｐゴシック" charset="-128"/>
              </a:rPr>
              <a:t>Configuration and session synchronization</a:t>
            </a:r>
          </a:p>
          <a:p>
            <a:pPr marL="514350" lvl="1" indent="-169863">
              <a:lnSpc>
                <a:spcPct val="80000"/>
              </a:lnSpc>
            </a:pPr>
            <a:r>
              <a:rPr lang="en-US" sz="1400" dirty="0" smtClean="0">
                <a:ea typeface="ＭＳ Ｐゴシック" charset="-128"/>
              </a:rPr>
              <a:t>Path, link, and HA monitoring</a:t>
            </a:r>
          </a:p>
          <a:p>
            <a:pPr marL="171450" indent="-171450">
              <a:lnSpc>
                <a:spcPct val="80000"/>
              </a:lnSpc>
            </a:pPr>
            <a:r>
              <a:rPr lang="en-US" sz="2000" dirty="0" smtClean="0">
                <a:ea typeface="ＭＳ Ｐゴシック" charset="-128"/>
              </a:rPr>
              <a:t>Virtual Systems</a:t>
            </a:r>
          </a:p>
          <a:p>
            <a:pPr marL="514350" lvl="1" indent="-169863">
              <a:lnSpc>
                <a:spcPct val="80000"/>
              </a:lnSpc>
            </a:pPr>
            <a:r>
              <a:rPr lang="en-US" sz="1400" dirty="0" smtClean="0">
                <a:ea typeface="ＭＳ Ｐゴシック" charset="-128"/>
              </a:rPr>
              <a:t>Establish multiple virtual firewalls in a single device (PA-5000, PA-4000, and PA-2000 Series)</a:t>
            </a:r>
          </a:p>
          <a:p>
            <a:pPr marL="171450" indent="-171450">
              <a:lnSpc>
                <a:spcPct val="80000"/>
              </a:lnSpc>
            </a:pPr>
            <a:r>
              <a:rPr lang="en-US" sz="2000" dirty="0" smtClean="0">
                <a:ea typeface="ＭＳ Ｐゴシック" charset="-128"/>
              </a:rPr>
              <a:t>Simple, flexible management</a:t>
            </a:r>
          </a:p>
          <a:p>
            <a:pPr marL="514350" lvl="1" indent="-169863">
              <a:lnSpc>
                <a:spcPct val="80000"/>
              </a:lnSpc>
            </a:pPr>
            <a:r>
              <a:rPr lang="en-US" sz="1400" dirty="0" smtClean="0">
                <a:ea typeface="ＭＳ Ｐゴシック" charset="-128"/>
              </a:rPr>
              <a:t>CLI, Web, Panorama, SNMP, Syslog</a:t>
            </a:r>
          </a:p>
        </p:txBody>
      </p:sp>
      <p:sp>
        <p:nvSpPr>
          <p:cNvPr id="23559" name="Rectangle 6"/>
          <p:cNvSpPr>
            <a:spLocks noChangeArrowheads="1"/>
          </p:cNvSpPr>
          <p:nvPr/>
        </p:nvSpPr>
        <p:spPr bwMode="auto">
          <a:xfrm>
            <a:off x="142875" y="919163"/>
            <a:ext cx="7153275" cy="623887"/>
          </a:xfrm>
          <a:prstGeom prst="rect">
            <a:avLst/>
          </a:prstGeom>
          <a:noFill/>
          <a:ln w="12700">
            <a:noFill/>
            <a:miter lim="800000"/>
            <a:headEnd/>
            <a:tailEnd/>
          </a:ln>
        </p:spPr>
        <p:txBody>
          <a:bodyPr>
            <a:spAutoFit/>
          </a:bodyPr>
          <a:lstStyle/>
          <a:p>
            <a:pPr algn="ctr" eaLnBrk="0" hangingPunct="0">
              <a:lnSpc>
                <a:spcPct val="85000"/>
              </a:lnSpc>
              <a:spcBef>
                <a:spcPct val="50000"/>
              </a:spcBef>
              <a:spcAft>
                <a:spcPct val="5000"/>
              </a:spcAft>
              <a:buClr>
                <a:srgbClr val="004167"/>
              </a:buClr>
              <a:buSzPct val="85000"/>
              <a:buFont typeface="Times" pitchFamily="18" charset="0"/>
              <a:buNone/>
            </a:pPr>
            <a:r>
              <a:rPr lang="en-US" sz="2000" b="1">
                <a:solidFill>
                  <a:srgbClr val="004167"/>
                </a:solidFill>
              </a:rPr>
              <a:t>Visibility and control of applications, users and content complement core firewall features</a:t>
            </a:r>
            <a:r>
              <a:rPr lang="en-US" sz="2000" b="1"/>
              <a:t> </a:t>
            </a:r>
          </a:p>
        </p:txBody>
      </p:sp>
      <p:pic>
        <p:nvPicPr>
          <p:cNvPr id="23560" name="Picture 8" descr="PA-2020_FrontWtop"/>
          <p:cNvPicPr>
            <a:picLocks noChangeArrowheads="1"/>
          </p:cNvPicPr>
          <p:nvPr/>
        </p:nvPicPr>
        <p:blipFill>
          <a:blip r:embed="rId3"/>
          <a:srcRect l="5000" t="20834" r="6000" b="34378"/>
          <a:stretch>
            <a:fillRect/>
          </a:stretch>
        </p:blipFill>
        <p:spPr bwMode="auto">
          <a:xfrm>
            <a:off x="7413625" y="5256213"/>
            <a:ext cx="1531938" cy="260350"/>
          </a:xfrm>
          <a:prstGeom prst="rect">
            <a:avLst/>
          </a:prstGeom>
          <a:noFill/>
          <a:ln w="9525">
            <a:noFill/>
            <a:miter lim="800000"/>
            <a:headEnd/>
            <a:tailEnd/>
          </a:ln>
        </p:spPr>
      </p:pic>
      <p:grpSp>
        <p:nvGrpSpPr>
          <p:cNvPr id="23561" name="Group 6"/>
          <p:cNvGrpSpPr>
            <a:grpSpLocks/>
          </p:cNvGrpSpPr>
          <p:nvPr/>
        </p:nvGrpSpPr>
        <p:grpSpPr bwMode="auto">
          <a:xfrm>
            <a:off x="7421563" y="3529009"/>
            <a:ext cx="1517556" cy="360016"/>
            <a:chOff x="1254" y="2329"/>
            <a:chExt cx="4313" cy="1210"/>
          </a:xfrm>
        </p:grpSpPr>
        <p:sp>
          <p:nvSpPr>
            <p:cNvPr id="23578" name="Rectangle 7"/>
            <p:cNvSpPr>
              <a:spLocks noChangeAspect="1" noChangeArrowheads="1"/>
            </p:cNvSpPr>
            <p:nvPr/>
          </p:nvSpPr>
          <p:spPr bwMode="auto">
            <a:xfrm>
              <a:off x="3044" y="2657"/>
              <a:ext cx="729" cy="859"/>
            </a:xfrm>
            <a:prstGeom prst="rect">
              <a:avLst/>
            </a:prstGeom>
            <a:solidFill>
              <a:schemeClr val="bg1"/>
            </a:solidFill>
            <a:ln w="12700">
              <a:noFill/>
              <a:miter lim="800000"/>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3579" name="Picture 8" descr="PA4050_FrontWtop_H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254" y="2329"/>
              <a:ext cx="4313" cy="1210"/>
            </a:xfrm>
            <a:prstGeom prst="rect">
              <a:avLst/>
            </a:prstGeom>
            <a:noFill/>
            <a:ln w="9525">
              <a:noFill/>
              <a:miter lim="800000"/>
              <a:headEnd/>
              <a:tailEnd/>
            </a:ln>
          </p:spPr>
        </p:pic>
      </p:grpSp>
      <p:pic>
        <p:nvPicPr>
          <p:cNvPr id="23562" name="Picture 9" descr="PA-2050_FrontWtop"/>
          <p:cNvPicPr>
            <a:picLocks noChangeAspect="1" noChangeArrowheads="1"/>
          </p:cNvPicPr>
          <p:nvPr/>
        </p:nvPicPr>
        <p:blipFill>
          <a:blip r:embed="rId5"/>
          <a:srcRect l="5000" t="17926" r="4668" b="34909"/>
          <a:stretch>
            <a:fillRect/>
          </a:stretch>
        </p:blipFill>
        <p:spPr bwMode="auto">
          <a:xfrm>
            <a:off x="7423150" y="4754563"/>
            <a:ext cx="1514475" cy="279400"/>
          </a:xfrm>
          <a:prstGeom prst="rect">
            <a:avLst/>
          </a:prstGeom>
          <a:noFill/>
          <a:ln w="9525">
            <a:noFill/>
            <a:miter lim="800000"/>
            <a:headEnd/>
            <a:tailEnd/>
          </a:ln>
        </p:spPr>
      </p:pic>
      <p:grpSp>
        <p:nvGrpSpPr>
          <p:cNvPr id="23563" name="Group 20"/>
          <p:cNvGrpSpPr>
            <a:grpSpLocks/>
          </p:cNvGrpSpPr>
          <p:nvPr/>
        </p:nvGrpSpPr>
        <p:grpSpPr bwMode="auto">
          <a:xfrm>
            <a:off x="7402513" y="5741988"/>
            <a:ext cx="1547812" cy="293687"/>
            <a:chOff x="3003" y="1632"/>
            <a:chExt cx="2414" cy="449"/>
          </a:xfrm>
        </p:grpSpPr>
        <p:sp>
          <p:nvSpPr>
            <p:cNvPr id="23576" name="Rectangle 21"/>
            <p:cNvSpPr>
              <a:spLocks noChangeArrowheads="1"/>
            </p:cNvSpPr>
            <p:nvPr/>
          </p:nvSpPr>
          <p:spPr bwMode="auto">
            <a:xfrm>
              <a:off x="3082" y="1834"/>
              <a:ext cx="556" cy="182"/>
            </a:xfrm>
            <a:prstGeom prst="rect">
              <a:avLst/>
            </a:prstGeom>
            <a:solidFill>
              <a:schemeClr val="bg1"/>
            </a:solidFill>
            <a:ln w="12700">
              <a:noFill/>
              <a:miter lim="800000"/>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3577" name="Picture 22" descr="mockpa500"/>
            <p:cNvPicPr>
              <a:picLocks noChangeAspect="1" noChangeArrowheads="1"/>
            </p:cNvPicPr>
            <p:nvPr/>
          </p:nvPicPr>
          <p:blipFill>
            <a:blip r:embed="rId6">
              <a:clrChange>
                <a:clrFrom>
                  <a:srgbClr val="FFFFFF"/>
                </a:clrFrom>
                <a:clrTo>
                  <a:srgbClr val="FFFFFF">
                    <a:alpha val="0"/>
                  </a:srgbClr>
                </a:clrTo>
              </a:clrChange>
            </a:blip>
            <a:srcRect l="4442" t="21371" r="6938" b="18280"/>
            <a:stretch>
              <a:fillRect/>
            </a:stretch>
          </p:blipFill>
          <p:spPr bwMode="auto">
            <a:xfrm>
              <a:off x="3003" y="1632"/>
              <a:ext cx="2414" cy="449"/>
            </a:xfrm>
            <a:prstGeom prst="rect">
              <a:avLst/>
            </a:prstGeom>
            <a:noFill/>
            <a:ln w="9525">
              <a:noFill/>
              <a:miter lim="800000"/>
              <a:headEnd/>
              <a:tailEnd/>
            </a:ln>
          </p:spPr>
        </p:pic>
      </p:grpSp>
      <p:grpSp>
        <p:nvGrpSpPr>
          <p:cNvPr id="23564" name="Group 6"/>
          <p:cNvGrpSpPr>
            <a:grpSpLocks/>
          </p:cNvGrpSpPr>
          <p:nvPr/>
        </p:nvGrpSpPr>
        <p:grpSpPr bwMode="auto">
          <a:xfrm>
            <a:off x="7439025" y="4146024"/>
            <a:ext cx="1517714" cy="359473"/>
            <a:chOff x="1254" y="2329"/>
            <a:chExt cx="4313" cy="1210"/>
          </a:xfrm>
        </p:grpSpPr>
        <p:sp>
          <p:nvSpPr>
            <p:cNvPr id="23574" name="Rectangle 7"/>
            <p:cNvSpPr>
              <a:spLocks noChangeAspect="1" noChangeArrowheads="1"/>
            </p:cNvSpPr>
            <p:nvPr/>
          </p:nvSpPr>
          <p:spPr bwMode="auto">
            <a:xfrm>
              <a:off x="3034" y="2649"/>
              <a:ext cx="744" cy="876"/>
            </a:xfrm>
            <a:prstGeom prst="rect">
              <a:avLst/>
            </a:prstGeom>
            <a:solidFill>
              <a:schemeClr val="bg1"/>
            </a:solidFill>
            <a:ln w="12700">
              <a:noFill/>
              <a:miter lim="800000"/>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3575" name="Picture 8" descr="PA4050_FrontWtop_HR"/>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254" y="2329"/>
              <a:ext cx="4313" cy="1210"/>
            </a:xfrm>
            <a:prstGeom prst="rect">
              <a:avLst/>
            </a:prstGeom>
            <a:noFill/>
            <a:ln w="9525">
              <a:noFill/>
              <a:miter lim="800000"/>
              <a:headEnd/>
              <a:tailEnd/>
            </a:ln>
          </p:spPr>
        </p:pic>
      </p:grpSp>
      <p:grpSp>
        <p:nvGrpSpPr>
          <p:cNvPr id="23565" name="Group 25"/>
          <p:cNvGrpSpPr>
            <a:grpSpLocks/>
          </p:cNvGrpSpPr>
          <p:nvPr/>
        </p:nvGrpSpPr>
        <p:grpSpPr bwMode="auto">
          <a:xfrm>
            <a:off x="7405688" y="2920477"/>
            <a:ext cx="1517650" cy="366140"/>
            <a:chOff x="3869" y="1628"/>
            <a:chExt cx="1660" cy="524"/>
          </a:xfrm>
        </p:grpSpPr>
        <p:sp>
          <p:nvSpPr>
            <p:cNvPr id="23572" name="Rectangle 26"/>
            <p:cNvSpPr>
              <a:spLocks noChangeArrowheads="1"/>
            </p:cNvSpPr>
            <p:nvPr/>
          </p:nvSpPr>
          <p:spPr bwMode="auto">
            <a:xfrm>
              <a:off x="4565" y="1747"/>
              <a:ext cx="259" cy="405"/>
            </a:xfrm>
            <a:prstGeom prst="rect">
              <a:avLst/>
            </a:prstGeom>
            <a:solidFill>
              <a:schemeClr val="bg1"/>
            </a:solidFill>
            <a:ln w="12700">
              <a:noFill/>
              <a:miter lim="800000"/>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3573" name="Picture 27" descr="PA4060_FrontWtop_LR"/>
            <p:cNvPicPr>
              <a:picLocks noChangeAspect="1" noChangeArrowheads="1"/>
            </p:cNvPicPr>
            <p:nvPr/>
          </p:nvPicPr>
          <p:blipFill>
            <a:blip r:embed="rId8">
              <a:clrChange>
                <a:clrFrom>
                  <a:srgbClr val="FFFFFF"/>
                </a:clrFrom>
                <a:clrTo>
                  <a:srgbClr val="FFFFFF">
                    <a:alpha val="0"/>
                  </a:srgbClr>
                </a:clrTo>
              </a:clrChange>
            </a:blip>
            <a:srcRect l="7440" t="18806" r="8160" b="25337"/>
            <a:stretch>
              <a:fillRect/>
            </a:stretch>
          </p:blipFill>
          <p:spPr bwMode="auto">
            <a:xfrm>
              <a:off x="3869" y="1628"/>
              <a:ext cx="1660" cy="484"/>
            </a:xfrm>
            <a:prstGeom prst="rect">
              <a:avLst/>
            </a:prstGeom>
            <a:noFill/>
            <a:ln w="9525">
              <a:noFill/>
              <a:miter lim="800000"/>
              <a:headEnd/>
              <a:tailEnd/>
            </a:ln>
          </p:spPr>
        </p:pic>
      </p:grpSp>
      <p:sp>
        <p:nvSpPr>
          <p:cNvPr id="23566" name="TextBox 23"/>
          <p:cNvSpPr txBox="1">
            <a:spLocks noChangeArrowheads="1"/>
          </p:cNvSpPr>
          <p:nvPr/>
        </p:nvSpPr>
        <p:spPr bwMode="auto">
          <a:xfrm>
            <a:off x="7789863" y="5972705"/>
            <a:ext cx="769937" cy="280987"/>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PA-500</a:t>
            </a:r>
          </a:p>
        </p:txBody>
      </p:sp>
      <p:sp>
        <p:nvSpPr>
          <p:cNvPr id="23567" name="TextBox 24"/>
          <p:cNvSpPr txBox="1">
            <a:spLocks noChangeArrowheads="1"/>
          </p:cNvSpPr>
          <p:nvPr/>
        </p:nvSpPr>
        <p:spPr bwMode="auto">
          <a:xfrm>
            <a:off x="7743825" y="5476875"/>
            <a:ext cx="869950" cy="280988"/>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PA-2020</a:t>
            </a:r>
          </a:p>
        </p:txBody>
      </p:sp>
      <p:sp>
        <p:nvSpPr>
          <p:cNvPr id="23568" name="TextBox 25"/>
          <p:cNvSpPr txBox="1">
            <a:spLocks noChangeArrowheads="1"/>
          </p:cNvSpPr>
          <p:nvPr/>
        </p:nvSpPr>
        <p:spPr bwMode="auto">
          <a:xfrm>
            <a:off x="7743825" y="4973638"/>
            <a:ext cx="869950" cy="280987"/>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PA-2050</a:t>
            </a:r>
          </a:p>
        </p:txBody>
      </p:sp>
      <p:sp>
        <p:nvSpPr>
          <p:cNvPr id="23569" name="TextBox 26"/>
          <p:cNvSpPr txBox="1">
            <a:spLocks noChangeArrowheads="1"/>
          </p:cNvSpPr>
          <p:nvPr/>
        </p:nvSpPr>
        <p:spPr bwMode="auto">
          <a:xfrm>
            <a:off x="7743825" y="4465639"/>
            <a:ext cx="869950" cy="280987"/>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PA-4020</a:t>
            </a:r>
          </a:p>
        </p:txBody>
      </p:sp>
      <p:sp>
        <p:nvSpPr>
          <p:cNvPr id="23570" name="TextBox 27"/>
          <p:cNvSpPr txBox="1">
            <a:spLocks noChangeArrowheads="1"/>
          </p:cNvSpPr>
          <p:nvPr/>
        </p:nvSpPr>
        <p:spPr bwMode="auto">
          <a:xfrm>
            <a:off x="7739063" y="3858157"/>
            <a:ext cx="869950" cy="280987"/>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PA-4050</a:t>
            </a:r>
          </a:p>
        </p:txBody>
      </p:sp>
      <p:sp>
        <p:nvSpPr>
          <p:cNvPr id="23571" name="TextBox 28"/>
          <p:cNvSpPr txBox="1">
            <a:spLocks noChangeArrowheads="1"/>
          </p:cNvSpPr>
          <p:nvPr/>
        </p:nvSpPr>
        <p:spPr bwMode="auto">
          <a:xfrm>
            <a:off x="7739063" y="3237445"/>
            <a:ext cx="869950" cy="280988"/>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PA-4060</a:t>
            </a:r>
          </a:p>
        </p:txBody>
      </p:sp>
      <p:grpSp>
        <p:nvGrpSpPr>
          <p:cNvPr id="30" name="Group 4"/>
          <p:cNvGrpSpPr>
            <a:grpSpLocks/>
          </p:cNvGrpSpPr>
          <p:nvPr/>
        </p:nvGrpSpPr>
        <p:grpSpPr bwMode="auto">
          <a:xfrm>
            <a:off x="7406280" y="994957"/>
            <a:ext cx="1513256" cy="366601"/>
            <a:chOff x="8057356" y="1070928"/>
            <a:chExt cx="2684726" cy="739289"/>
          </a:xfrm>
        </p:grpSpPr>
        <p:pic>
          <p:nvPicPr>
            <p:cNvPr id="32" name="Picture 7"/>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7356" y="1070928"/>
              <a:ext cx="2684726" cy="6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 name="Picture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6596" y="1278384"/>
              <a:ext cx="2657905" cy="5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2"/>
          <p:cNvGrpSpPr>
            <a:grpSpLocks/>
          </p:cNvGrpSpPr>
          <p:nvPr/>
        </p:nvGrpSpPr>
        <p:grpSpPr bwMode="auto">
          <a:xfrm>
            <a:off x="7370933" y="1656682"/>
            <a:ext cx="1516590" cy="357609"/>
            <a:chOff x="1058038" y="2115353"/>
            <a:chExt cx="2689489" cy="735800"/>
          </a:xfrm>
        </p:grpSpPr>
        <p:pic>
          <p:nvPicPr>
            <p:cNvPr id="37" name="Picture 7"/>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2801" y="2115353"/>
              <a:ext cx="2684726" cy="6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8" name="Picture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8038" y="2319341"/>
              <a:ext cx="26797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
          <p:cNvGrpSpPr>
            <a:grpSpLocks/>
          </p:cNvGrpSpPr>
          <p:nvPr/>
        </p:nvGrpSpPr>
        <p:grpSpPr bwMode="auto">
          <a:xfrm>
            <a:off x="7405608" y="2291295"/>
            <a:ext cx="1518812" cy="357722"/>
            <a:chOff x="5421182" y="1486698"/>
            <a:chExt cx="2692663" cy="737177"/>
          </a:xfrm>
        </p:grpSpPr>
        <p:pic>
          <p:nvPicPr>
            <p:cNvPr id="42" name="Picture 7"/>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1182" y="1486698"/>
              <a:ext cx="2684726" cy="6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 name="Picture 2"/>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4145" y="1690475"/>
              <a:ext cx="2679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extBox 28"/>
          <p:cNvSpPr txBox="1">
            <a:spLocks noChangeArrowheads="1"/>
          </p:cNvSpPr>
          <p:nvPr/>
        </p:nvSpPr>
        <p:spPr bwMode="auto">
          <a:xfrm>
            <a:off x="7751725" y="1332445"/>
            <a:ext cx="870025" cy="280846"/>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a:t>
            </a:r>
            <a:r>
              <a:rPr lang="en-US" sz="1400" dirty="0" smtClean="0">
                <a:solidFill>
                  <a:schemeClr val="bg2"/>
                </a:solidFill>
              </a:rPr>
              <a:t>-5060</a:t>
            </a:r>
            <a:endParaRPr lang="en-US" sz="1400" dirty="0">
              <a:solidFill>
                <a:schemeClr val="bg2"/>
              </a:solidFill>
            </a:endParaRPr>
          </a:p>
        </p:txBody>
      </p:sp>
      <p:sp>
        <p:nvSpPr>
          <p:cNvPr id="45" name="TextBox 27"/>
          <p:cNvSpPr txBox="1">
            <a:spLocks noChangeArrowheads="1"/>
          </p:cNvSpPr>
          <p:nvPr/>
        </p:nvSpPr>
        <p:spPr bwMode="auto">
          <a:xfrm>
            <a:off x="7764425" y="2003962"/>
            <a:ext cx="870025" cy="280846"/>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a:t>
            </a:r>
            <a:r>
              <a:rPr lang="en-US" sz="1400" dirty="0" smtClean="0">
                <a:solidFill>
                  <a:schemeClr val="bg2"/>
                </a:solidFill>
              </a:rPr>
              <a:t>-5050</a:t>
            </a:r>
            <a:endParaRPr lang="en-US" sz="1400" dirty="0">
              <a:solidFill>
                <a:schemeClr val="bg2"/>
              </a:solidFill>
            </a:endParaRPr>
          </a:p>
        </p:txBody>
      </p:sp>
      <p:sp>
        <p:nvSpPr>
          <p:cNvPr id="46" name="TextBox 26"/>
          <p:cNvSpPr txBox="1">
            <a:spLocks noChangeArrowheads="1"/>
          </p:cNvSpPr>
          <p:nvPr/>
        </p:nvSpPr>
        <p:spPr bwMode="auto">
          <a:xfrm>
            <a:off x="7756487" y="2632613"/>
            <a:ext cx="870025" cy="280846"/>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sz="1400" dirty="0">
                <a:solidFill>
                  <a:schemeClr val="bg2"/>
                </a:solidFill>
              </a:rPr>
              <a:t>PA</a:t>
            </a:r>
            <a:r>
              <a:rPr lang="en-US" sz="1400" dirty="0" smtClean="0">
                <a:solidFill>
                  <a:schemeClr val="bg2"/>
                </a:solidFill>
              </a:rPr>
              <a:t>-5020</a:t>
            </a:r>
            <a:endParaRPr lang="en-US" sz="1400" dirty="0">
              <a:solidFill>
                <a:schemeClr val="bg2"/>
              </a:solidFill>
            </a:endParaRPr>
          </a:p>
        </p:txBody>
      </p:sp>
    </p:spTree>
    <p:extLst>
      <p:ext uri="{BB962C8B-B14F-4D97-AF65-F5344CB8AC3E}">
        <p14:creationId xmlns:p14="http://schemas.microsoft.com/office/powerpoint/2010/main" val="432099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463100">
            <a:off x="4641850" y="2000250"/>
            <a:ext cx="1158875" cy="871538"/>
            <a:chOff x="3188" y="1344"/>
            <a:chExt cx="730" cy="549"/>
          </a:xfrm>
        </p:grpSpPr>
        <p:sp>
          <p:nvSpPr>
            <p:cNvPr id="28722" name="AutoShape 3"/>
            <p:cNvSpPr>
              <a:spLocks noChangeArrowheads="1"/>
            </p:cNvSpPr>
            <p:nvPr/>
          </p:nvSpPr>
          <p:spPr bwMode="auto">
            <a:xfrm rot="17980823" flipV="1">
              <a:off x="3518" y="1255"/>
              <a:ext cx="70" cy="730"/>
            </a:xfrm>
            <a:prstGeom prst="can">
              <a:avLst>
                <a:gd name="adj" fmla="val 11877"/>
              </a:avLst>
            </a:prstGeom>
            <a:solidFill>
              <a:srgbClr val="CC3300"/>
            </a:solidFill>
            <a:ln w="9525">
              <a:noFill/>
              <a:round/>
              <a:headEnd/>
              <a:tailEnd/>
            </a:ln>
          </p:spPr>
          <p:txBody>
            <a:bodyPr wrap="none" anchor="ctr"/>
            <a:lstStyle/>
            <a:p>
              <a:endParaRPr lang="et-EE"/>
            </a:p>
          </p:txBody>
        </p:sp>
        <p:sp>
          <p:nvSpPr>
            <p:cNvPr id="28723" name="Line 4"/>
            <p:cNvSpPr>
              <a:spLocks noChangeShapeType="1"/>
            </p:cNvSpPr>
            <p:nvPr/>
          </p:nvSpPr>
          <p:spPr bwMode="auto">
            <a:xfrm rot="-654668" flipH="1" flipV="1">
              <a:off x="3231" y="1344"/>
              <a:ext cx="639" cy="549"/>
            </a:xfrm>
            <a:prstGeom prst="line">
              <a:avLst/>
            </a:prstGeom>
            <a:noFill/>
            <a:ln w="19050">
              <a:solidFill>
                <a:srgbClr val="E3CF4A"/>
              </a:solidFill>
              <a:round/>
              <a:headEnd/>
              <a:tailEnd/>
            </a:ln>
          </p:spPr>
          <p:txBody>
            <a:bodyPr/>
            <a:lstStyle/>
            <a:p>
              <a:endParaRPr lang="et-EE"/>
            </a:p>
          </p:txBody>
        </p:sp>
      </p:grpSp>
      <p:grpSp>
        <p:nvGrpSpPr>
          <p:cNvPr id="3" name="Group 5"/>
          <p:cNvGrpSpPr>
            <a:grpSpLocks/>
          </p:cNvGrpSpPr>
          <p:nvPr/>
        </p:nvGrpSpPr>
        <p:grpSpPr bwMode="auto">
          <a:xfrm rot="-438345">
            <a:off x="5508625" y="1628775"/>
            <a:ext cx="1158875" cy="871538"/>
            <a:chOff x="3188" y="1344"/>
            <a:chExt cx="730" cy="549"/>
          </a:xfrm>
        </p:grpSpPr>
        <p:sp>
          <p:nvSpPr>
            <p:cNvPr id="28720" name="AutoShape 6"/>
            <p:cNvSpPr>
              <a:spLocks noChangeArrowheads="1"/>
            </p:cNvSpPr>
            <p:nvPr/>
          </p:nvSpPr>
          <p:spPr bwMode="auto">
            <a:xfrm rot="17980823" flipV="1">
              <a:off x="3518" y="1255"/>
              <a:ext cx="70" cy="730"/>
            </a:xfrm>
            <a:prstGeom prst="can">
              <a:avLst>
                <a:gd name="adj" fmla="val 11877"/>
              </a:avLst>
            </a:prstGeom>
            <a:solidFill>
              <a:srgbClr val="CC3300"/>
            </a:solidFill>
            <a:ln w="9525">
              <a:noFill/>
              <a:round/>
              <a:headEnd/>
              <a:tailEnd/>
            </a:ln>
          </p:spPr>
          <p:txBody>
            <a:bodyPr wrap="none" anchor="ctr"/>
            <a:lstStyle/>
            <a:p>
              <a:endParaRPr lang="et-EE"/>
            </a:p>
          </p:txBody>
        </p:sp>
        <p:sp>
          <p:nvSpPr>
            <p:cNvPr id="28721" name="Line 7"/>
            <p:cNvSpPr>
              <a:spLocks noChangeShapeType="1"/>
            </p:cNvSpPr>
            <p:nvPr/>
          </p:nvSpPr>
          <p:spPr bwMode="auto">
            <a:xfrm rot="-654668" flipH="1" flipV="1">
              <a:off x="3231" y="1344"/>
              <a:ext cx="639" cy="549"/>
            </a:xfrm>
            <a:prstGeom prst="line">
              <a:avLst/>
            </a:prstGeom>
            <a:noFill/>
            <a:ln w="19050">
              <a:solidFill>
                <a:srgbClr val="E3CF4A"/>
              </a:solidFill>
              <a:round/>
              <a:headEnd/>
              <a:tailEnd/>
            </a:ln>
          </p:spPr>
          <p:txBody>
            <a:bodyPr/>
            <a:lstStyle/>
            <a:p>
              <a:endParaRPr lang="et-EE"/>
            </a:p>
          </p:txBody>
        </p:sp>
      </p:grpSp>
      <p:grpSp>
        <p:nvGrpSpPr>
          <p:cNvPr id="4" name="Group 8"/>
          <p:cNvGrpSpPr>
            <a:grpSpLocks/>
          </p:cNvGrpSpPr>
          <p:nvPr/>
        </p:nvGrpSpPr>
        <p:grpSpPr bwMode="auto">
          <a:xfrm>
            <a:off x="5165725" y="1876425"/>
            <a:ext cx="1158875" cy="871538"/>
            <a:chOff x="3188" y="1344"/>
            <a:chExt cx="730" cy="549"/>
          </a:xfrm>
        </p:grpSpPr>
        <p:sp>
          <p:nvSpPr>
            <p:cNvPr id="28718" name="AutoShape 9"/>
            <p:cNvSpPr>
              <a:spLocks noChangeArrowheads="1"/>
            </p:cNvSpPr>
            <p:nvPr/>
          </p:nvSpPr>
          <p:spPr bwMode="auto">
            <a:xfrm rot="17980823" flipV="1">
              <a:off x="3518" y="1255"/>
              <a:ext cx="70" cy="730"/>
            </a:xfrm>
            <a:prstGeom prst="can">
              <a:avLst>
                <a:gd name="adj" fmla="val 11877"/>
              </a:avLst>
            </a:prstGeom>
            <a:solidFill>
              <a:srgbClr val="CC3300"/>
            </a:solidFill>
            <a:ln w="9525">
              <a:noFill/>
              <a:round/>
              <a:headEnd/>
              <a:tailEnd/>
            </a:ln>
          </p:spPr>
          <p:txBody>
            <a:bodyPr wrap="none" anchor="ctr"/>
            <a:lstStyle/>
            <a:p>
              <a:endParaRPr lang="et-EE"/>
            </a:p>
          </p:txBody>
        </p:sp>
        <p:sp>
          <p:nvSpPr>
            <p:cNvPr id="28719" name="Line 10"/>
            <p:cNvSpPr>
              <a:spLocks noChangeShapeType="1"/>
            </p:cNvSpPr>
            <p:nvPr/>
          </p:nvSpPr>
          <p:spPr bwMode="auto">
            <a:xfrm rot="-654668" flipH="1" flipV="1">
              <a:off x="3231" y="1344"/>
              <a:ext cx="639" cy="549"/>
            </a:xfrm>
            <a:prstGeom prst="line">
              <a:avLst/>
            </a:prstGeom>
            <a:noFill/>
            <a:ln w="19050">
              <a:solidFill>
                <a:srgbClr val="E3CF4A"/>
              </a:solidFill>
              <a:round/>
              <a:headEnd/>
              <a:tailEnd/>
            </a:ln>
          </p:spPr>
          <p:txBody>
            <a:bodyPr/>
            <a:lstStyle/>
            <a:p>
              <a:endParaRPr lang="et-EE"/>
            </a:p>
          </p:txBody>
        </p:sp>
      </p:grpSp>
      <p:grpSp>
        <p:nvGrpSpPr>
          <p:cNvPr id="5" name="Group 11"/>
          <p:cNvGrpSpPr>
            <a:grpSpLocks/>
          </p:cNvGrpSpPr>
          <p:nvPr/>
        </p:nvGrpSpPr>
        <p:grpSpPr bwMode="auto">
          <a:xfrm>
            <a:off x="2230438" y="1736725"/>
            <a:ext cx="2827337" cy="274638"/>
            <a:chOff x="1429" y="1676"/>
            <a:chExt cx="1781" cy="173"/>
          </a:xfrm>
        </p:grpSpPr>
        <p:sp>
          <p:nvSpPr>
            <p:cNvPr id="28716" name="AutoShape 12"/>
            <p:cNvSpPr>
              <a:spLocks noChangeArrowheads="1"/>
            </p:cNvSpPr>
            <p:nvPr/>
          </p:nvSpPr>
          <p:spPr bwMode="auto">
            <a:xfrm rot="-5397601">
              <a:off x="2284" y="874"/>
              <a:ext cx="71" cy="1781"/>
            </a:xfrm>
            <a:prstGeom prst="can">
              <a:avLst>
                <a:gd name="adj" fmla="val 28568"/>
              </a:avLst>
            </a:prstGeom>
            <a:solidFill>
              <a:srgbClr val="CC3300"/>
            </a:solidFill>
            <a:ln w="9525">
              <a:noFill/>
              <a:round/>
              <a:headEnd/>
              <a:tailEnd/>
            </a:ln>
          </p:spPr>
          <p:txBody>
            <a:bodyPr wrap="none" anchor="ctr"/>
            <a:lstStyle/>
            <a:p>
              <a:endParaRPr lang="et-EE"/>
            </a:p>
          </p:txBody>
        </p:sp>
        <p:sp>
          <p:nvSpPr>
            <p:cNvPr id="28717" name="Line 13"/>
            <p:cNvSpPr>
              <a:spLocks noChangeShapeType="1"/>
            </p:cNvSpPr>
            <p:nvPr/>
          </p:nvSpPr>
          <p:spPr bwMode="auto">
            <a:xfrm rot="388189" flipV="1">
              <a:off x="1463" y="1676"/>
              <a:ext cx="1548" cy="173"/>
            </a:xfrm>
            <a:prstGeom prst="line">
              <a:avLst/>
            </a:prstGeom>
            <a:noFill/>
            <a:ln w="19050">
              <a:solidFill>
                <a:srgbClr val="E3CF4A"/>
              </a:solidFill>
              <a:round/>
              <a:headEnd/>
              <a:tailEnd/>
            </a:ln>
          </p:spPr>
          <p:txBody>
            <a:bodyPr/>
            <a:lstStyle/>
            <a:p>
              <a:endParaRPr lang="et-EE"/>
            </a:p>
          </p:txBody>
        </p:sp>
      </p:grpSp>
      <p:sp>
        <p:nvSpPr>
          <p:cNvPr id="28680" name="AutoShape 14"/>
          <p:cNvSpPr>
            <a:spLocks noChangeArrowheads="1"/>
          </p:cNvSpPr>
          <p:nvPr/>
        </p:nvSpPr>
        <p:spPr bwMode="auto">
          <a:xfrm rot="-5397601">
            <a:off x="4804569" y="-961231"/>
            <a:ext cx="119063" cy="5349875"/>
          </a:xfrm>
          <a:prstGeom prst="can">
            <a:avLst>
              <a:gd name="adj" fmla="val 51174"/>
            </a:avLst>
          </a:prstGeom>
          <a:solidFill>
            <a:srgbClr val="CC3300"/>
          </a:solidFill>
          <a:ln w="9525">
            <a:noFill/>
            <a:round/>
            <a:headEnd/>
            <a:tailEnd/>
          </a:ln>
        </p:spPr>
        <p:txBody>
          <a:bodyPr wrap="none" anchor="ctr"/>
          <a:lstStyle/>
          <a:p>
            <a:endParaRPr lang="et-EE"/>
          </a:p>
        </p:txBody>
      </p:sp>
      <p:sp>
        <p:nvSpPr>
          <p:cNvPr id="28681" name="Line 15"/>
          <p:cNvSpPr>
            <a:spLocks noChangeShapeType="1"/>
          </p:cNvSpPr>
          <p:nvPr/>
        </p:nvSpPr>
        <p:spPr bwMode="auto">
          <a:xfrm rot="388189" flipV="1">
            <a:off x="2143125" y="1409700"/>
            <a:ext cx="5400675" cy="619125"/>
          </a:xfrm>
          <a:prstGeom prst="line">
            <a:avLst/>
          </a:prstGeom>
          <a:noFill/>
          <a:ln w="12700">
            <a:solidFill>
              <a:schemeClr val="tx1"/>
            </a:solidFill>
            <a:round/>
            <a:headEnd/>
            <a:tailEnd/>
          </a:ln>
        </p:spPr>
        <p:txBody>
          <a:bodyPr/>
          <a:lstStyle/>
          <a:p>
            <a:endParaRPr lang="et-EE"/>
          </a:p>
        </p:txBody>
      </p:sp>
      <p:sp>
        <p:nvSpPr>
          <p:cNvPr id="28682" name="Oval 16"/>
          <p:cNvSpPr>
            <a:spLocks noChangeArrowheads="1"/>
          </p:cNvSpPr>
          <p:nvPr/>
        </p:nvSpPr>
        <p:spPr bwMode="auto">
          <a:xfrm>
            <a:off x="7448550" y="1333500"/>
            <a:ext cx="1571625" cy="981075"/>
          </a:xfrm>
          <a:prstGeom prst="ellipse">
            <a:avLst/>
          </a:prstGeom>
          <a:solidFill>
            <a:srgbClr val="C9D6A6"/>
          </a:solidFill>
          <a:ln w="12700">
            <a:noFill/>
            <a:round/>
            <a:headEnd/>
            <a:tailEnd/>
          </a:ln>
        </p:spPr>
        <p:txBody>
          <a:bodyPr anchor="ctr">
            <a:spAutoFit/>
          </a:bodyPr>
          <a:lstStyle/>
          <a:p>
            <a:endParaRPr lang="et-EE"/>
          </a:p>
        </p:txBody>
      </p:sp>
      <p:sp>
        <p:nvSpPr>
          <p:cNvPr id="28683" name="Line 4"/>
          <p:cNvSpPr>
            <a:spLocks noChangeShapeType="1"/>
          </p:cNvSpPr>
          <p:nvPr/>
        </p:nvSpPr>
        <p:spPr bwMode="auto">
          <a:xfrm>
            <a:off x="7543800" y="1865313"/>
            <a:ext cx="1047750" cy="0"/>
          </a:xfrm>
          <a:prstGeom prst="line">
            <a:avLst/>
          </a:prstGeom>
          <a:noFill/>
          <a:ln w="12700">
            <a:solidFill>
              <a:schemeClr val="tx1"/>
            </a:solidFill>
            <a:round/>
            <a:headEnd/>
            <a:tailEnd/>
          </a:ln>
        </p:spPr>
        <p:txBody>
          <a:bodyPr>
            <a:spAutoFit/>
          </a:bodyPr>
          <a:lstStyle/>
          <a:p>
            <a:endParaRPr lang="et-EE"/>
          </a:p>
        </p:txBody>
      </p:sp>
      <p:sp>
        <p:nvSpPr>
          <p:cNvPr id="28684" name="Oval 18"/>
          <p:cNvSpPr>
            <a:spLocks noChangeArrowheads="1"/>
          </p:cNvSpPr>
          <p:nvPr/>
        </p:nvSpPr>
        <p:spPr bwMode="auto">
          <a:xfrm>
            <a:off x="123825" y="1114425"/>
            <a:ext cx="2143125" cy="1885950"/>
          </a:xfrm>
          <a:prstGeom prst="ellipse">
            <a:avLst/>
          </a:prstGeom>
          <a:solidFill>
            <a:srgbClr val="316989"/>
          </a:solidFill>
          <a:ln w="12700">
            <a:noFill/>
            <a:round/>
            <a:headEnd/>
            <a:tailEnd/>
          </a:ln>
        </p:spPr>
        <p:txBody>
          <a:bodyPr anchor="ctr">
            <a:spAutoFit/>
          </a:bodyPr>
          <a:lstStyle/>
          <a:p>
            <a:endParaRPr lang="et-EE"/>
          </a:p>
        </p:txBody>
      </p:sp>
      <p:sp>
        <p:nvSpPr>
          <p:cNvPr id="28685" name="Rectangle 19"/>
          <p:cNvSpPr>
            <a:spLocks noGrp="1" noChangeArrowheads="1"/>
          </p:cNvSpPr>
          <p:nvPr>
            <p:ph type="title"/>
          </p:nvPr>
        </p:nvSpPr>
        <p:spPr/>
        <p:txBody>
          <a:bodyPr/>
          <a:lstStyle/>
          <a:p>
            <a:r>
              <a:rPr lang="en-US" smtClean="0"/>
              <a:t>Site-to-Site and Remote Access VPN</a:t>
            </a:r>
          </a:p>
        </p:txBody>
      </p:sp>
      <p:sp>
        <p:nvSpPr>
          <p:cNvPr id="28686" name="Rectangle 20"/>
          <p:cNvSpPr>
            <a:spLocks noGrp="1" noChangeArrowheads="1"/>
          </p:cNvSpPr>
          <p:nvPr>
            <p:ph type="body" idx="1"/>
          </p:nvPr>
        </p:nvSpPr>
        <p:spPr>
          <a:xfrm>
            <a:off x="390525" y="3382963"/>
            <a:ext cx="8526463" cy="2497137"/>
          </a:xfrm>
        </p:spPr>
        <p:txBody>
          <a:bodyPr/>
          <a:lstStyle/>
          <a:p>
            <a:r>
              <a:rPr lang="en-US" smtClean="0"/>
              <a:t>Secure connectivity</a:t>
            </a:r>
          </a:p>
          <a:p>
            <a:pPr lvl="1"/>
            <a:r>
              <a:rPr lang="en-US" smtClean="0"/>
              <a:t>Standards-based site-to-site IPSec VPN </a:t>
            </a:r>
          </a:p>
          <a:p>
            <a:pPr lvl="1"/>
            <a:r>
              <a:rPr lang="en-US" smtClean="0"/>
              <a:t>SSL VPN for remote access </a:t>
            </a:r>
          </a:p>
          <a:p>
            <a:r>
              <a:rPr lang="en-US" smtClean="0"/>
              <a:t>Policy-based visibility and control over applications, users and content for all VPN traffic</a:t>
            </a:r>
          </a:p>
          <a:p>
            <a:r>
              <a:rPr lang="en-US" smtClean="0"/>
              <a:t>Included as features in PAN-OS at no extra charge</a:t>
            </a:r>
          </a:p>
        </p:txBody>
      </p:sp>
      <p:pic>
        <p:nvPicPr>
          <p:cNvPr id="28687" name="Picture 7" descr="Untitled-15"/>
          <p:cNvPicPr>
            <a:picLocks noChangeAspect="1" noChangeArrowheads="1"/>
          </p:cNvPicPr>
          <p:nvPr/>
        </p:nvPicPr>
        <p:blipFill>
          <a:blip r:embed="rId2"/>
          <a:srcRect/>
          <a:stretch>
            <a:fillRect/>
          </a:stretch>
        </p:blipFill>
        <p:spPr bwMode="auto">
          <a:xfrm>
            <a:off x="8283575" y="846138"/>
            <a:ext cx="744538" cy="841375"/>
          </a:xfrm>
          <a:prstGeom prst="rect">
            <a:avLst/>
          </a:prstGeom>
          <a:noFill/>
          <a:ln w="9525">
            <a:noFill/>
            <a:miter lim="800000"/>
            <a:headEnd/>
            <a:tailEnd/>
          </a:ln>
        </p:spPr>
      </p:pic>
      <p:pic>
        <p:nvPicPr>
          <p:cNvPr id="28688" name="Picture 39" descr="Untitled-2"/>
          <p:cNvPicPr>
            <a:picLocks noChangeAspect="1" noChangeArrowheads="1"/>
          </p:cNvPicPr>
          <p:nvPr/>
        </p:nvPicPr>
        <p:blipFill>
          <a:blip r:embed="rId3"/>
          <a:srcRect/>
          <a:stretch>
            <a:fillRect/>
          </a:stretch>
        </p:blipFill>
        <p:spPr bwMode="auto">
          <a:xfrm>
            <a:off x="238125" y="882650"/>
            <a:ext cx="1362075" cy="984250"/>
          </a:xfrm>
          <a:prstGeom prst="rect">
            <a:avLst/>
          </a:prstGeom>
          <a:noFill/>
          <a:ln w="9525">
            <a:noFill/>
            <a:miter lim="800000"/>
            <a:headEnd/>
            <a:tailEnd/>
          </a:ln>
        </p:spPr>
      </p:pic>
      <p:sp>
        <p:nvSpPr>
          <p:cNvPr id="28689" name="Line 26"/>
          <p:cNvSpPr>
            <a:spLocks noChangeShapeType="1"/>
          </p:cNvSpPr>
          <p:nvPr/>
        </p:nvSpPr>
        <p:spPr bwMode="auto">
          <a:xfrm>
            <a:off x="933450" y="2085975"/>
            <a:ext cx="542925" cy="403225"/>
          </a:xfrm>
          <a:prstGeom prst="line">
            <a:avLst/>
          </a:prstGeom>
          <a:noFill/>
          <a:ln w="12700">
            <a:solidFill>
              <a:schemeClr val="tx1"/>
            </a:solidFill>
            <a:round/>
            <a:headEnd/>
            <a:tailEnd/>
          </a:ln>
        </p:spPr>
        <p:txBody>
          <a:bodyPr>
            <a:spAutoFit/>
          </a:bodyPr>
          <a:lstStyle/>
          <a:p>
            <a:endParaRPr lang="et-EE"/>
          </a:p>
        </p:txBody>
      </p:sp>
      <p:sp>
        <p:nvSpPr>
          <p:cNvPr id="28690" name="Line 4"/>
          <p:cNvSpPr>
            <a:spLocks noChangeShapeType="1"/>
          </p:cNvSpPr>
          <p:nvPr/>
        </p:nvSpPr>
        <p:spPr bwMode="auto">
          <a:xfrm flipV="1">
            <a:off x="981075" y="1741488"/>
            <a:ext cx="1066800" cy="771525"/>
          </a:xfrm>
          <a:prstGeom prst="line">
            <a:avLst/>
          </a:prstGeom>
          <a:noFill/>
          <a:ln w="12700">
            <a:solidFill>
              <a:schemeClr val="tx1"/>
            </a:solidFill>
            <a:round/>
            <a:headEnd/>
            <a:tailEnd/>
          </a:ln>
        </p:spPr>
        <p:txBody>
          <a:bodyPr>
            <a:spAutoFit/>
          </a:bodyPr>
          <a:lstStyle/>
          <a:p>
            <a:endParaRPr lang="et-EE"/>
          </a:p>
        </p:txBody>
      </p:sp>
      <p:pic>
        <p:nvPicPr>
          <p:cNvPr id="28691" name="Picture 15" descr="Untitled-6"/>
          <p:cNvPicPr>
            <a:picLocks noChangeAspect="1" noChangeArrowheads="1"/>
          </p:cNvPicPr>
          <p:nvPr/>
        </p:nvPicPr>
        <p:blipFill>
          <a:blip r:embed="rId4"/>
          <a:srcRect/>
          <a:stretch>
            <a:fillRect/>
          </a:stretch>
        </p:blipFill>
        <p:spPr bwMode="auto">
          <a:xfrm>
            <a:off x="1462088" y="1963738"/>
            <a:ext cx="242887" cy="169862"/>
          </a:xfrm>
          <a:prstGeom prst="rect">
            <a:avLst/>
          </a:prstGeom>
          <a:noFill/>
          <a:ln w="9525">
            <a:noFill/>
            <a:miter lim="800000"/>
            <a:headEnd/>
            <a:tailEnd/>
          </a:ln>
        </p:spPr>
      </p:pic>
      <p:sp>
        <p:nvSpPr>
          <p:cNvPr id="28692" name="Line 26"/>
          <p:cNvSpPr>
            <a:spLocks noChangeShapeType="1"/>
          </p:cNvSpPr>
          <p:nvPr/>
        </p:nvSpPr>
        <p:spPr bwMode="auto">
          <a:xfrm>
            <a:off x="8029575" y="1504950"/>
            <a:ext cx="0" cy="669925"/>
          </a:xfrm>
          <a:prstGeom prst="line">
            <a:avLst/>
          </a:prstGeom>
          <a:noFill/>
          <a:ln w="12700">
            <a:solidFill>
              <a:schemeClr val="tx1"/>
            </a:solidFill>
            <a:round/>
            <a:headEnd/>
            <a:tailEnd/>
          </a:ln>
        </p:spPr>
        <p:txBody>
          <a:bodyPr>
            <a:spAutoFit/>
          </a:bodyPr>
          <a:lstStyle/>
          <a:p>
            <a:endParaRPr lang="et-EE"/>
          </a:p>
        </p:txBody>
      </p:sp>
      <p:pic>
        <p:nvPicPr>
          <p:cNvPr id="28693" name="Picture 15" descr="Untitled-6"/>
          <p:cNvPicPr>
            <a:picLocks noChangeAspect="1" noChangeArrowheads="1"/>
          </p:cNvPicPr>
          <p:nvPr/>
        </p:nvPicPr>
        <p:blipFill>
          <a:blip r:embed="rId4"/>
          <a:srcRect/>
          <a:stretch>
            <a:fillRect/>
          </a:stretch>
        </p:blipFill>
        <p:spPr bwMode="auto">
          <a:xfrm>
            <a:off x="7872413" y="1773238"/>
            <a:ext cx="242887" cy="169862"/>
          </a:xfrm>
          <a:prstGeom prst="rect">
            <a:avLst/>
          </a:prstGeom>
          <a:noFill/>
          <a:ln w="9525">
            <a:noFill/>
            <a:miter lim="800000"/>
            <a:headEnd/>
            <a:tailEnd/>
          </a:ln>
        </p:spPr>
      </p:pic>
      <p:grpSp>
        <p:nvGrpSpPr>
          <p:cNvPr id="6" name="Group 22"/>
          <p:cNvGrpSpPr>
            <a:grpSpLocks/>
          </p:cNvGrpSpPr>
          <p:nvPr/>
        </p:nvGrpSpPr>
        <p:grpSpPr bwMode="auto">
          <a:xfrm>
            <a:off x="7786688" y="2066925"/>
            <a:ext cx="446087" cy="434975"/>
            <a:chOff x="2005" y="1179"/>
            <a:chExt cx="227" cy="202"/>
          </a:xfrm>
        </p:grpSpPr>
        <p:pic>
          <p:nvPicPr>
            <p:cNvPr id="28714" name="Picture 23" descr="Untitled-3"/>
            <p:cNvPicPr>
              <a:picLocks noChangeAspect="1" noChangeArrowheads="1"/>
            </p:cNvPicPr>
            <p:nvPr/>
          </p:nvPicPr>
          <p:blipFill>
            <a:blip r:embed="rId5"/>
            <a:srcRect/>
            <a:stretch>
              <a:fillRect/>
            </a:stretch>
          </p:blipFill>
          <p:spPr bwMode="auto">
            <a:xfrm>
              <a:off x="2005" y="1179"/>
              <a:ext cx="138" cy="176"/>
            </a:xfrm>
            <a:prstGeom prst="rect">
              <a:avLst/>
            </a:prstGeom>
            <a:noFill/>
            <a:ln w="9525">
              <a:noFill/>
              <a:miter lim="800000"/>
              <a:headEnd/>
              <a:tailEnd/>
            </a:ln>
          </p:spPr>
        </p:pic>
        <p:pic>
          <p:nvPicPr>
            <p:cNvPr id="28715" name="Picture 24" descr="Untitled-4"/>
            <p:cNvPicPr>
              <a:picLocks noChangeAspect="1" noChangeArrowheads="1"/>
            </p:cNvPicPr>
            <p:nvPr/>
          </p:nvPicPr>
          <p:blipFill>
            <a:blip r:embed="rId6"/>
            <a:srcRect/>
            <a:stretch>
              <a:fillRect/>
            </a:stretch>
          </p:blipFill>
          <p:spPr bwMode="auto">
            <a:xfrm>
              <a:off x="2117" y="1179"/>
              <a:ext cx="115" cy="202"/>
            </a:xfrm>
            <a:prstGeom prst="rect">
              <a:avLst/>
            </a:prstGeom>
            <a:noFill/>
            <a:ln w="9525">
              <a:noFill/>
              <a:miter lim="800000"/>
              <a:headEnd/>
              <a:tailEnd/>
            </a:ln>
          </p:spPr>
        </p:pic>
      </p:grpSp>
      <p:pic>
        <p:nvPicPr>
          <p:cNvPr id="28695" name="Picture 25" descr="Untitled-17"/>
          <p:cNvPicPr>
            <a:picLocks noChangeAspect="1" noChangeArrowheads="1"/>
          </p:cNvPicPr>
          <p:nvPr/>
        </p:nvPicPr>
        <p:blipFill>
          <a:blip r:embed="rId7"/>
          <a:srcRect/>
          <a:stretch>
            <a:fillRect/>
          </a:stretch>
        </p:blipFill>
        <p:spPr bwMode="auto">
          <a:xfrm>
            <a:off x="8269288" y="1643063"/>
            <a:ext cx="417512" cy="438150"/>
          </a:xfrm>
          <a:prstGeom prst="rect">
            <a:avLst/>
          </a:prstGeom>
          <a:noFill/>
          <a:ln w="9525">
            <a:noFill/>
            <a:miter lim="800000"/>
            <a:headEnd/>
            <a:tailEnd/>
          </a:ln>
        </p:spPr>
      </p:pic>
      <p:pic>
        <p:nvPicPr>
          <p:cNvPr id="28696" name="Picture 25" descr="Untitled-17"/>
          <p:cNvPicPr>
            <a:picLocks noChangeAspect="1" noChangeArrowheads="1"/>
          </p:cNvPicPr>
          <p:nvPr/>
        </p:nvPicPr>
        <p:blipFill>
          <a:blip r:embed="rId7"/>
          <a:srcRect/>
          <a:stretch>
            <a:fillRect/>
          </a:stretch>
        </p:blipFill>
        <p:spPr bwMode="auto">
          <a:xfrm>
            <a:off x="6500813" y="1966913"/>
            <a:ext cx="471487" cy="493712"/>
          </a:xfrm>
          <a:prstGeom prst="rect">
            <a:avLst/>
          </a:prstGeom>
          <a:noFill/>
          <a:ln w="9525">
            <a:noFill/>
            <a:miter lim="800000"/>
            <a:headEnd/>
            <a:tailEnd/>
          </a:ln>
        </p:spPr>
      </p:pic>
      <p:pic>
        <p:nvPicPr>
          <p:cNvPr id="28697" name="Picture 25" descr="Untitled-17"/>
          <p:cNvPicPr>
            <a:picLocks noChangeAspect="1" noChangeArrowheads="1"/>
          </p:cNvPicPr>
          <p:nvPr/>
        </p:nvPicPr>
        <p:blipFill>
          <a:blip r:embed="rId7"/>
          <a:srcRect/>
          <a:stretch>
            <a:fillRect/>
          </a:stretch>
        </p:blipFill>
        <p:spPr bwMode="auto">
          <a:xfrm>
            <a:off x="6057900" y="2366963"/>
            <a:ext cx="471488" cy="493712"/>
          </a:xfrm>
          <a:prstGeom prst="rect">
            <a:avLst/>
          </a:prstGeom>
          <a:noFill/>
          <a:ln w="9525">
            <a:noFill/>
            <a:miter lim="800000"/>
            <a:headEnd/>
            <a:tailEnd/>
          </a:ln>
        </p:spPr>
      </p:pic>
      <p:pic>
        <p:nvPicPr>
          <p:cNvPr id="28698" name="Picture 25" descr="Untitled-17"/>
          <p:cNvPicPr>
            <a:picLocks noChangeAspect="1" noChangeArrowheads="1"/>
          </p:cNvPicPr>
          <p:nvPr/>
        </p:nvPicPr>
        <p:blipFill>
          <a:blip r:embed="rId7"/>
          <a:srcRect/>
          <a:stretch>
            <a:fillRect/>
          </a:stretch>
        </p:blipFill>
        <p:spPr bwMode="auto">
          <a:xfrm>
            <a:off x="5416550" y="2557463"/>
            <a:ext cx="471488" cy="493712"/>
          </a:xfrm>
          <a:prstGeom prst="rect">
            <a:avLst/>
          </a:prstGeom>
          <a:noFill/>
          <a:ln w="9525">
            <a:noFill/>
            <a:miter lim="800000"/>
            <a:headEnd/>
            <a:tailEnd/>
          </a:ln>
        </p:spPr>
      </p:pic>
      <p:grpSp>
        <p:nvGrpSpPr>
          <p:cNvPr id="7" name="Group 22"/>
          <p:cNvGrpSpPr>
            <a:grpSpLocks/>
          </p:cNvGrpSpPr>
          <p:nvPr/>
        </p:nvGrpSpPr>
        <p:grpSpPr bwMode="auto">
          <a:xfrm>
            <a:off x="7748588" y="1181100"/>
            <a:ext cx="446087" cy="434975"/>
            <a:chOff x="2005" y="1179"/>
            <a:chExt cx="227" cy="202"/>
          </a:xfrm>
        </p:grpSpPr>
        <p:pic>
          <p:nvPicPr>
            <p:cNvPr id="28712" name="Picture 23" descr="Untitled-3"/>
            <p:cNvPicPr>
              <a:picLocks noChangeAspect="1" noChangeArrowheads="1"/>
            </p:cNvPicPr>
            <p:nvPr/>
          </p:nvPicPr>
          <p:blipFill>
            <a:blip r:embed="rId5"/>
            <a:srcRect/>
            <a:stretch>
              <a:fillRect/>
            </a:stretch>
          </p:blipFill>
          <p:spPr bwMode="auto">
            <a:xfrm>
              <a:off x="2005" y="1179"/>
              <a:ext cx="138" cy="176"/>
            </a:xfrm>
            <a:prstGeom prst="rect">
              <a:avLst/>
            </a:prstGeom>
            <a:noFill/>
            <a:ln w="9525">
              <a:noFill/>
              <a:miter lim="800000"/>
              <a:headEnd/>
              <a:tailEnd/>
            </a:ln>
          </p:spPr>
        </p:pic>
        <p:pic>
          <p:nvPicPr>
            <p:cNvPr id="28713" name="Picture 24" descr="Untitled-4"/>
            <p:cNvPicPr>
              <a:picLocks noChangeAspect="1" noChangeArrowheads="1"/>
            </p:cNvPicPr>
            <p:nvPr/>
          </p:nvPicPr>
          <p:blipFill>
            <a:blip r:embed="rId6"/>
            <a:srcRect/>
            <a:stretch>
              <a:fillRect/>
            </a:stretch>
          </p:blipFill>
          <p:spPr bwMode="auto">
            <a:xfrm>
              <a:off x="2117" y="1179"/>
              <a:ext cx="115" cy="202"/>
            </a:xfrm>
            <a:prstGeom prst="rect">
              <a:avLst/>
            </a:prstGeom>
            <a:noFill/>
            <a:ln w="9525">
              <a:noFill/>
              <a:miter lim="800000"/>
              <a:headEnd/>
              <a:tailEnd/>
            </a:ln>
          </p:spPr>
        </p:pic>
      </p:grpSp>
      <p:grpSp>
        <p:nvGrpSpPr>
          <p:cNvPr id="8" name="Group 22"/>
          <p:cNvGrpSpPr>
            <a:grpSpLocks/>
          </p:cNvGrpSpPr>
          <p:nvPr/>
        </p:nvGrpSpPr>
        <p:grpSpPr bwMode="auto">
          <a:xfrm>
            <a:off x="1328738" y="2381250"/>
            <a:ext cx="446087" cy="434975"/>
            <a:chOff x="2005" y="1179"/>
            <a:chExt cx="227" cy="202"/>
          </a:xfrm>
        </p:grpSpPr>
        <p:pic>
          <p:nvPicPr>
            <p:cNvPr id="28710" name="Picture 23" descr="Untitled-3"/>
            <p:cNvPicPr>
              <a:picLocks noChangeAspect="1" noChangeArrowheads="1"/>
            </p:cNvPicPr>
            <p:nvPr/>
          </p:nvPicPr>
          <p:blipFill>
            <a:blip r:embed="rId5"/>
            <a:srcRect/>
            <a:stretch>
              <a:fillRect/>
            </a:stretch>
          </p:blipFill>
          <p:spPr bwMode="auto">
            <a:xfrm>
              <a:off x="2005" y="1179"/>
              <a:ext cx="138" cy="176"/>
            </a:xfrm>
            <a:prstGeom prst="rect">
              <a:avLst/>
            </a:prstGeom>
            <a:noFill/>
            <a:ln w="9525">
              <a:noFill/>
              <a:miter lim="800000"/>
              <a:headEnd/>
              <a:tailEnd/>
            </a:ln>
          </p:spPr>
        </p:pic>
        <p:pic>
          <p:nvPicPr>
            <p:cNvPr id="28711" name="Picture 24" descr="Untitled-4"/>
            <p:cNvPicPr>
              <a:picLocks noChangeAspect="1" noChangeArrowheads="1"/>
            </p:cNvPicPr>
            <p:nvPr/>
          </p:nvPicPr>
          <p:blipFill>
            <a:blip r:embed="rId6"/>
            <a:srcRect/>
            <a:stretch>
              <a:fillRect/>
            </a:stretch>
          </p:blipFill>
          <p:spPr bwMode="auto">
            <a:xfrm>
              <a:off x="2117" y="1179"/>
              <a:ext cx="115" cy="202"/>
            </a:xfrm>
            <a:prstGeom prst="rect">
              <a:avLst/>
            </a:prstGeom>
            <a:noFill/>
            <a:ln w="9525">
              <a:noFill/>
              <a:miter lim="800000"/>
              <a:headEnd/>
              <a:tailEnd/>
            </a:ln>
          </p:spPr>
        </p:pic>
      </p:grpSp>
      <p:pic>
        <p:nvPicPr>
          <p:cNvPr id="28701" name="Picture 25" descr="Untitled-17"/>
          <p:cNvPicPr>
            <a:picLocks noChangeAspect="1" noChangeArrowheads="1"/>
          </p:cNvPicPr>
          <p:nvPr/>
        </p:nvPicPr>
        <p:blipFill>
          <a:blip r:embed="rId7"/>
          <a:srcRect/>
          <a:stretch>
            <a:fillRect/>
          </a:stretch>
        </p:blipFill>
        <p:spPr bwMode="auto">
          <a:xfrm>
            <a:off x="706438" y="2338388"/>
            <a:ext cx="417512" cy="438150"/>
          </a:xfrm>
          <a:prstGeom prst="rect">
            <a:avLst/>
          </a:prstGeom>
          <a:noFill/>
          <a:ln w="9525">
            <a:noFill/>
            <a:miter lim="800000"/>
            <a:headEnd/>
            <a:tailEnd/>
          </a:ln>
        </p:spPr>
      </p:pic>
      <p:grpSp>
        <p:nvGrpSpPr>
          <p:cNvPr id="9" name="Group 22"/>
          <p:cNvGrpSpPr>
            <a:grpSpLocks/>
          </p:cNvGrpSpPr>
          <p:nvPr/>
        </p:nvGrpSpPr>
        <p:grpSpPr bwMode="auto">
          <a:xfrm>
            <a:off x="695325" y="1876425"/>
            <a:ext cx="446088" cy="434975"/>
            <a:chOff x="2005" y="1179"/>
            <a:chExt cx="227" cy="202"/>
          </a:xfrm>
        </p:grpSpPr>
        <p:pic>
          <p:nvPicPr>
            <p:cNvPr id="28708" name="Picture 23" descr="Untitled-3"/>
            <p:cNvPicPr>
              <a:picLocks noChangeAspect="1" noChangeArrowheads="1"/>
            </p:cNvPicPr>
            <p:nvPr/>
          </p:nvPicPr>
          <p:blipFill>
            <a:blip r:embed="rId5"/>
            <a:srcRect/>
            <a:stretch>
              <a:fillRect/>
            </a:stretch>
          </p:blipFill>
          <p:spPr bwMode="auto">
            <a:xfrm>
              <a:off x="2005" y="1179"/>
              <a:ext cx="138" cy="176"/>
            </a:xfrm>
            <a:prstGeom prst="rect">
              <a:avLst/>
            </a:prstGeom>
            <a:noFill/>
            <a:ln w="9525">
              <a:noFill/>
              <a:miter lim="800000"/>
              <a:headEnd/>
              <a:tailEnd/>
            </a:ln>
          </p:spPr>
        </p:pic>
        <p:pic>
          <p:nvPicPr>
            <p:cNvPr id="28709" name="Picture 24" descr="Untitled-4"/>
            <p:cNvPicPr>
              <a:picLocks noChangeAspect="1" noChangeArrowheads="1"/>
            </p:cNvPicPr>
            <p:nvPr/>
          </p:nvPicPr>
          <p:blipFill>
            <a:blip r:embed="rId6"/>
            <a:srcRect/>
            <a:stretch>
              <a:fillRect/>
            </a:stretch>
          </p:blipFill>
          <p:spPr bwMode="auto">
            <a:xfrm>
              <a:off x="2117" y="1179"/>
              <a:ext cx="115" cy="202"/>
            </a:xfrm>
            <a:prstGeom prst="rect">
              <a:avLst/>
            </a:prstGeom>
            <a:noFill/>
            <a:ln w="9525">
              <a:noFill/>
              <a:miter lim="800000"/>
              <a:headEnd/>
              <a:tailEnd/>
            </a:ln>
          </p:spPr>
        </p:pic>
      </p:grpSp>
      <p:pic>
        <p:nvPicPr>
          <p:cNvPr id="28703" name="Picture 45" descr="2020"/>
          <p:cNvPicPr>
            <a:picLocks noChangeAspect="1" noChangeArrowheads="1"/>
          </p:cNvPicPr>
          <p:nvPr/>
        </p:nvPicPr>
        <p:blipFill>
          <a:blip r:embed="rId8"/>
          <a:srcRect/>
          <a:stretch>
            <a:fillRect/>
          </a:stretch>
        </p:blipFill>
        <p:spPr bwMode="auto">
          <a:xfrm>
            <a:off x="7196138" y="1581150"/>
            <a:ext cx="681037" cy="357188"/>
          </a:xfrm>
          <a:prstGeom prst="rect">
            <a:avLst/>
          </a:prstGeom>
          <a:noFill/>
          <a:ln w="9525">
            <a:noFill/>
            <a:miter lim="800000"/>
            <a:headEnd/>
            <a:tailEnd/>
          </a:ln>
        </p:spPr>
      </p:pic>
      <p:pic>
        <p:nvPicPr>
          <p:cNvPr id="28704" name="Picture 11" descr="Untitled-8"/>
          <p:cNvPicPr>
            <a:picLocks noChangeAspect="1" noChangeArrowheads="1"/>
          </p:cNvPicPr>
          <p:nvPr/>
        </p:nvPicPr>
        <p:blipFill>
          <a:blip r:embed="rId9"/>
          <a:srcRect/>
          <a:stretch>
            <a:fillRect/>
          </a:stretch>
        </p:blipFill>
        <p:spPr bwMode="auto">
          <a:xfrm>
            <a:off x="4146550" y="1339850"/>
            <a:ext cx="1470025" cy="806450"/>
          </a:xfrm>
          <a:prstGeom prst="rect">
            <a:avLst/>
          </a:prstGeom>
          <a:noFill/>
          <a:ln w="9525">
            <a:noFill/>
            <a:miter lim="800000"/>
            <a:headEnd/>
            <a:tailEnd/>
          </a:ln>
        </p:spPr>
      </p:pic>
      <p:pic>
        <p:nvPicPr>
          <p:cNvPr id="28705" name="Picture 47" descr="4050"/>
          <p:cNvPicPr>
            <a:picLocks noChangeAspect="1" noChangeArrowheads="1"/>
          </p:cNvPicPr>
          <p:nvPr/>
        </p:nvPicPr>
        <p:blipFill>
          <a:blip r:embed="rId10"/>
          <a:srcRect/>
          <a:stretch>
            <a:fillRect/>
          </a:stretch>
        </p:blipFill>
        <p:spPr bwMode="auto">
          <a:xfrm>
            <a:off x="1719263" y="1565275"/>
            <a:ext cx="738187" cy="420688"/>
          </a:xfrm>
          <a:prstGeom prst="rect">
            <a:avLst/>
          </a:prstGeom>
          <a:noFill/>
          <a:ln w="9525">
            <a:noFill/>
            <a:miter lim="800000"/>
            <a:headEnd/>
            <a:tailEnd/>
          </a:ln>
        </p:spPr>
      </p:pic>
      <p:sp>
        <p:nvSpPr>
          <p:cNvPr id="28706" name="Text Box 48"/>
          <p:cNvSpPr txBox="1">
            <a:spLocks noChangeArrowheads="1"/>
          </p:cNvSpPr>
          <p:nvPr/>
        </p:nvSpPr>
        <p:spPr bwMode="auto">
          <a:xfrm>
            <a:off x="5480050" y="1450975"/>
            <a:ext cx="1908175" cy="222250"/>
          </a:xfrm>
          <a:prstGeom prst="rect">
            <a:avLst/>
          </a:prstGeom>
          <a:noFill/>
          <a:ln w="9525">
            <a:noFill/>
            <a:miter lim="800000"/>
            <a:headEnd/>
            <a:tailEnd/>
          </a:ln>
        </p:spPr>
        <p:txBody>
          <a:bodyPr wrap="none">
            <a:spAutoFit/>
          </a:bodyPr>
          <a:lstStyle/>
          <a:p>
            <a:pPr>
              <a:buFont typeface="Times New Roman" pitchFamily="18" charset="0"/>
              <a:buNone/>
            </a:pPr>
            <a:r>
              <a:rPr lang="en-US" sz="1000" b="1"/>
              <a:t>Site-to-site VPN connectivity</a:t>
            </a:r>
          </a:p>
        </p:txBody>
      </p:sp>
      <p:sp>
        <p:nvSpPr>
          <p:cNvPr id="28707" name="Text Box 49"/>
          <p:cNvSpPr txBox="1">
            <a:spLocks noChangeArrowheads="1"/>
          </p:cNvSpPr>
          <p:nvPr/>
        </p:nvSpPr>
        <p:spPr bwMode="auto">
          <a:xfrm>
            <a:off x="2570163" y="1917700"/>
            <a:ext cx="1724025" cy="222250"/>
          </a:xfrm>
          <a:prstGeom prst="rect">
            <a:avLst/>
          </a:prstGeom>
          <a:noFill/>
          <a:ln w="9525">
            <a:noFill/>
            <a:miter lim="800000"/>
            <a:headEnd/>
            <a:tailEnd/>
          </a:ln>
        </p:spPr>
        <p:txBody>
          <a:bodyPr wrap="none">
            <a:spAutoFit/>
          </a:bodyPr>
          <a:lstStyle/>
          <a:p>
            <a:pPr>
              <a:buFont typeface="Times New Roman" pitchFamily="18" charset="0"/>
              <a:buNone/>
            </a:pPr>
            <a:r>
              <a:rPr lang="en-US" sz="1000" b="1"/>
              <a:t>Remote user connectivity</a:t>
            </a:r>
          </a:p>
        </p:txBody>
      </p:sp>
    </p:spTree>
    <p:extLst>
      <p:ext uri="{BB962C8B-B14F-4D97-AF65-F5344CB8AC3E}">
        <p14:creationId xmlns:p14="http://schemas.microsoft.com/office/powerpoint/2010/main" val="1447084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2"/>
          <p:cNvPicPr>
            <a:picLocks noChangeAspect="1" noChangeArrowheads="1"/>
          </p:cNvPicPr>
          <p:nvPr/>
        </p:nvPicPr>
        <p:blipFill>
          <a:blip r:embed="rId2"/>
          <a:srcRect/>
          <a:stretch>
            <a:fillRect/>
          </a:stretch>
        </p:blipFill>
        <p:spPr bwMode="auto">
          <a:xfrm>
            <a:off x="2155825" y="1468438"/>
            <a:ext cx="6413500" cy="671512"/>
          </a:xfrm>
          <a:prstGeom prst="rect">
            <a:avLst/>
          </a:prstGeom>
          <a:noFill/>
          <a:ln w="9525">
            <a:noFill/>
            <a:miter lim="800000"/>
            <a:headEnd/>
            <a:tailEnd/>
          </a:ln>
        </p:spPr>
      </p:pic>
      <p:sp>
        <p:nvSpPr>
          <p:cNvPr id="29701" name="Oval 3"/>
          <p:cNvSpPr>
            <a:spLocks noChangeArrowheads="1"/>
          </p:cNvSpPr>
          <p:nvPr/>
        </p:nvSpPr>
        <p:spPr bwMode="auto">
          <a:xfrm>
            <a:off x="428625" y="1231900"/>
            <a:ext cx="2476500" cy="1981200"/>
          </a:xfrm>
          <a:prstGeom prst="ellipse">
            <a:avLst/>
          </a:prstGeom>
          <a:solidFill>
            <a:srgbClr val="80A1B6"/>
          </a:solidFill>
          <a:ln w="12700">
            <a:noFill/>
            <a:round/>
            <a:headEnd/>
            <a:tailEnd/>
          </a:ln>
        </p:spPr>
        <p:txBody>
          <a:bodyPr anchor="ctr">
            <a:spAutoFit/>
          </a:bodyPr>
          <a:lstStyle/>
          <a:p>
            <a:endParaRPr lang="et-EE"/>
          </a:p>
        </p:txBody>
      </p:sp>
      <p:pic>
        <p:nvPicPr>
          <p:cNvPr id="29702" name="Picture 39" descr="Untitled-2"/>
          <p:cNvPicPr>
            <a:picLocks noChangeAspect="1" noChangeArrowheads="1"/>
          </p:cNvPicPr>
          <p:nvPr/>
        </p:nvPicPr>
        <p:blipFill>
          <a:blip r:embed="rId3"/>
          <a:srcRect/>
          <a:stretch>
            <a:fillRect/>
          </a:stretch>
        </p:blipFill>
        <p:spPr bwMode="auto">
          <a:xfrm>
            <a:off x="342900" y="952500"/>
            <a:ext cx="1362075" cy="984250"/>
          </a:xfrm>
          <a:prstGeom prst="rect">
            <a:avLst/>
          </a:prstGeom>
          <a:noFill/>
          <a:ln w="9525">
            <a:noFill/>
            <a:miter lim="800000"/>
            <a:headEnd/>
            <a:tailEnd/>
          </a:ln>
        </p:spPr>
      </p:pic>
      <p:sp>
        <p:nvSpPr>
          <p:cNvPr id="29703" name="Line 26"/>
          <p:cNvSpPr>
            <a:spLocks noChangeShapeType="1"/>
          </p:cNvSpPr>
          <p:nvPr/>
        </p:nvSpPr>
        <p:spPr bwMode="auto">
          <a:xfrm>
            <a:off x="1085850" y="2251075"/>
            <a:ext cx="542925" cy="403225"/>
          </a:xfrm>
          <a:prstGeom prst="line">
            <a:avLst/>
          </a:prstGeom>
          <a:noFill/>
          <a:ln w="12700">
            <a:solidFill>
              <a:schemeClr val="tx1"/>
            </a:solidFill>
            <a:round/>
            <a:headEnd/>
            <a:tailEnd/>
          </a:ln>
        </p:spPr>
        <p:txBody>
          <a:bodyPr>
            <a:spAutoFit/>
          </a:bodyPr>
          <a:lstStyle/>
          <a:p>
            <a:endParaRPr lang="et-EE"/>
          </a:p>
        </p:txBody>
      </p:sp>
      <p:sp>
        <p:nvSpPr>
          <p:cNvPr id="29704" name="Line 4"/>
          <p:cNvSpPr>
            <a:spLocks noChangeShapeType="1"/>
          </p:cNvSpPr>
          <p:nvPr/>
        </p:nvSpPr>
        <p:spPr bwMode="auto">
          <a:xfrm flipV="1">
            <a:off x="1133475" y="1906588"/>
            <a:ext cx="1066800" cy="771525"/>
          </a:xfrm>
          <a:prstGeom prst="line">
            <a:avLst/>
          </a:prstGeom>
          <a:noFill/>
          <a:ln w="12700">
            <a:solidFill>
              <a:schemeClr val="tx1"/>
            </a:solidFill>
            <a:round/>
            <a:headEnd/>
            <a:tailEnd/>
          </a:ln>
        </p:spPr>
        <p:txBody>
          <a:bodyPr>
            <a:spAutoFit/>
          </a:bodyPr>
          <a:lstStyle/>
          <a:p>
            <a:endParaRPr lang="et-EE"/>
          </a:p>
        </p:txBody>
      </p:sp>
      <p:pic>
        <p:nvPicPr>
          <p:cNvPr id="29705" name="Picture 15" descr="Untitled-6"/>
          <p:cNvPicPr>
            <a:picLocks noChangeAspect="1" noChangeArrowheads="1"/>
          </p:cNvPicPr>
          <p:nvPr/>
        </p:nvPicPr>
        <p:blipFill>
          <a:blip r:embed="rId4"/>
          <a:srcRect/>
          <a:stretch>
            <a:fillRect/>
          </a:stretch>
        </p:blipFill>
        <p:spPr bwMode="auto">
          <a:xfrm>
            <a:off x="1614488" y="2128838"/>
            <a:ext cx="242887" cy="169862"/>
          </a:xfrm>
          <a:prstGeom prst="rect">
            <a:avLst/>
          </a:prstGeom>
          <a:noFill/>
          <a:ln w="9525">
            <a:noFill/>
            <a:miter lim="800000"/>
            <a:headEnd/>
            <a:tailEnd/>
          </a:ln>
        </p:spPr>
      </p:pic>
      <p:grpSp>
        <p:nvGrpSpPr>
          <p:cNvPr id="2" name="Group 22"/>
          <p:cNvGrpSpPr>
            <a:grpSpLocks/>
          </p:cNvGrpSpPr>
          <p:nvPr/>
        </p:nvGrpSpPr>
        <p:grpSpPr bwMode="auto">
          <a:xfrm>
            <a:off x="1481138" y="2546350"/>
            <a:ext cx="446087" cy="434975"/>
            <a:chOff x="2005" y="1179"/>
            <a:chExt cx="227" cy="202"/>
          </a:xfrm>
        </p:grpSpPr>
        <p:pic>
          <p:nvPicPr>
            <p:cNvPr id="29719" name="Picture 23" descr="Untitled-3"/>
            <p:cNvPicPr>
              <a:picLocks noChangeAspect="1" noChangeArrowheads="1"/>
            </p:cNvPicPr>
            <p:nvPr/>
          </p:nvPicPr>
          <p:blipFill>
            <a:blip r:embed="rId5"/>
            <a:srcRect/>
            <a:stretch>
              <a:fillRect/>
            </a:stretch>
          </p:blipFill>
          <p:spPr bwMode="auto">
            <a:xfrm>
              <a:off x="2005" y="1179"/>
              <a:ext cx="138" cy="176"/>
            </a:xfrm>
            <a:prstGeom prst="rect">
              <a:avLst/>
            </a:prstGeom>
            <a:noFill/>
            <a:ln w="9525">
              <a:noFill/>
              <a:miter lim="800000"/>
              <a:headEnd/>
              <a:tailEnd/>
            </a:ln>
          </p:spPr>
        </p:pic>
        <p:pic>
          <p:nvPicPr>
            <p:cNvPr id="29720" name="Picture 24" descr="Untitled-4"/>
            <p:cNvPicPr>
              <a:picLocks noChangeAspect="1" noChangeArrowheads="1"/>
            </p:cNvPicPr>
            <p:nvPr/>
          </p:nvPicPr>
          <p:blipFill>
            <a:blip r:embed="rId6"/>
            <a:srcRect/>
            <a:stretch>
              <a:fillRect/>
            </a:stretch>
          </p:blipFill>
          <p:spPr bwMode="auto">
            <a:xfrm>
              <a:off x="2117" y="1179"/>
              <a:ext cx="115" cy="202"/>
            </a:xfrm>
            <a:prstGeom prst="rect">
              <a:avLst/>
            </a:prstGeom>
            <a:noFill/>
            <a:ln w="9525">
              <a:noFill/>
              <a:miter lim="800000"/>
              <a:headEnd/>
              <a:tailEnd/>
            </a:ln>
          </p:spPr>
        </p:pic>
      </p:grpSp>
      <p:pic>
        <p:nvPicPr>
          <p:cNvPr id="29707" name="Picture 25" descr="Untitled-17"/>
          <p:cNvPicPr>
            <a:picLocks noChangeAspect="1" noChangeArrowheads="1"/>
          </p:cNvPicPr>
          <p:nvPr/>
        </p:nvPicPr>
        <p:blipFill>
          <a:blip r:embed="rId7"/>
          <a:srcRect/>
          <a:stretch>
            <a:fillRect/>
          </a:stretch>
        </p:blipFill>
        <p:spPr bwMode="auto">
          <a:xfrm>
            <a:off x="858838" y="2503488"/>
            <a:ext cx="417512" cy="438150"/>
          </a:xfrm>
          <a:prstGeom prst="rect">
            <a:avLst/>
          </a:prstGeom>
          <a:noFill/>
          <a:ln w="9525">
            <a:noFill/>
            <a:miter lim="800000"/>
            <a:headEnd/>
            <a:tailEnd/>
          </a:ln>
        </p:spPr>
      </p:pic>
      <p:grpSp>
        <p:nvGrpSpPr>
          <p:cNvPr id="3" name="Group 22"/>
          <p:cNvGrpSpPr>
            <a:grpSpLocks/>
          </p:cNvGrpSpPr>
          <p:nvPr/>
        </p:nvGrpSpPr>
        <p:grpSpPr bwMode="auto">
          <a:xfrm>
            <a:off x="847725" y="2041525"/>
            <a:ext cx="446088" cy="434975"/>
            <a:chOff x="2005" y="1179"/>
            <a:chExt cx="227" cy="202"/>
          </a:xfrm>
        </p:grpSpPr>
        <p:pic>
          <p:nvPicPr>
            <p:cNvPr id="29717" name="Picture 23" descr="Untitled-3"/>
            <p:cNvPicPr>
              <a:picLocks noChangeAspect="1" noChangeArrowheads="1"/>
            </p:cNvPicPr>
            <p:nvPr/>
          </p:nvPicPr>
          <p:blipFill>
            <a:blip r:embed="rId5"/>
            <a:srcRect/>
            <a:stretch>
              <a:fillRect/>
            </a:stretch>
          </p:blipFill>
          <p:spPr bwMode="auto">
            <a:xfrm>
              <a:off x="2005" y="1179"/>
              <a:ext cx="138" cy="176"/>
            </a:xfrm>
            <a:prstGeom prst="rect">
              <a:avLst/>
            </a:prstGeom>
            <a:noFill/>
            <a:ln w="9525">
              <a:noFill/>
              <a:miter lim="800000"/>
              <a:headEnd/>
              <a:tailEnd/>
            </a:ln>
          </p:spPr>
        </p:pic>
        <p:pic>
          <p:nvPicPr>
            <p:cNvPr id="29718" name="Picture 24" descr="Untitled-4"/>
            <p:cNvPicPr>
              <a:picLocks noChangeAspect="1" noChangeArrowheads="1"/>
            </p:cNvPicPr>
            <p:nvPr/>
          </p:nvPicPr>
          <p:blipFill>
            <a:blip r:embed="rId6"/>
            <a:srcRect/>
            <a:stretch>
              <a:fillRect/>
            </a:stretch>
          </p:blipFill>
          <p:spPr bwMode="auto">
            <a:xfrm>
              <a:off x="2117" y="1179"/>
              <a:ext cx="115" cy="202"/>
            </a:xfrm>
            <a:prstGeom prst="rect">
              <a:avLst/>
            </a:prstGeom>
            <a:noFill/>
            <a:ln w="9525">
              <a:noFill/>
              <a:miter lim="800000"/>
              <a:headEnd/>
              <a:tailEnd/>
            </a:ln>
          </p:spPr>
        </p:pic>
      </p:grpSp>
      <p:sp>
        <p:nvSpPr>
          <p:cNvPr id="29709" name="Rectangle 15"/>
          <p:cNvSpPr>
            <a:spLocks noGrp="1" noChangeArrowheads="1"/>
          </p:cNvSpPr>
          <p:nvPr>
            <p:ph type="title"/>
          </p:nvPr>
        </p:nvSpPr>
        <p:spPr/>
        <p:txBody>
          <a:bodyPr/>
          <a:lstStyle/>
          <a:p>
            <a:r>
              <a:rPr lang="en-US" smtClean="0"/>
              <a:t>Traffic Shaping Expands Policy Control Options</a:t>
            </a:r>
          </a:p>
        </p:txBody>
      </p:sp>
      <p:sp>
        <p:nvSpPr>
          <p:cNvPr id="29710" name="Rectangle 16"/>
          <p:cNvSpPr>
            <a:spLocks noGrp="1" noChangeArrowheads="1"/>
          </p:cNvSpPr>
          <p:nvPr>
            <p:ph type="body" idx="1"/>
          </p:nvPr>
        </p:nvSpPr>
        <p:spPr>
          <a:xfrm>
            <a:off x="219075" y="3209925"/>
            <a:ext cx="8721725" cy="2278063"/>
          </a:xfrm>
        </p:spPr>
        <p:txBody>
          <a:bodyPr/>
          <a:lstStyle/>
          <a:p>
            <a:r>
              <a:rPr lang="en-US" sz="2000" smtClean="0"/>
              <a:t>Traffic shaping policies ensure business applications are not bandwidth starved </a:t>
            </a:r>
          </a:p>
          <a:p>
            <a:pPr lvl="1"/>
            <a:r>
              <a:rPr lang="en-US" sz="1800" smtClean="0"/>
              <a:t>Guaranteed and maximum bandwidth settings</a:t>
            </a:r>
          </a:p>
          <a:p>
            <a:pPr lvl="1"/>
            <a:r>
              <a:rPr lang="en-US" sz="1800" smtClean="0"/>
              <a:t>Flexible priority assignments, hardware accelerated queuing</a:t>
            </a:r>
          </a:p>
          <a:p>
            <a:pPr lvl="1"/>
            <a:r>
              <a:rPr lang="en-US" altLang="ko-KR" sz="1800" smtClean="0"/>
              <a:t>Apply traffic shaping policies by application, user, source, destination, interface, IPSec VPN tunnel and more </a:t>
            </a:r>
          </a:p>
          <a:p>
            <a:r>
              <a:rPr lang="en-US" sz="2000" smtClean="0"/>
              <a:t>Enables more effective deployment of appropriate application usage policies </a:t>
            </a:r>
          </a:p>
          <a:p>
            <a:r>
              <a:rPr lang="en-US" sz="2000" smtClean="0"/>
              <a:t>Included as a feature in PAN-OS at no extra charge</a:t>
            </a:r>
          </a:p>
        </p:txBody>
      </p:sp>
      <p:pic>
        <p:nvPicPr>
          <p:cNvPr id="29711" name="Picture 17" descr="4050"/>
          <p:cNvPicPr>
            <a:picLocks noChangeAspect="1" noChangeArrowheads="1"/>
          </p:cNvPicPr>
          <p:nvPr/>
        </p:nvPicPr>
        <p:blipFill>
          <a:blip r:embed="rId8"/>
          <a:srcRect/>
          <a:stretch>
            <a:fillRect/>
          </a:stretch>
        </p:blipFill>
        <p:spPr bwMode="auto">
          <a:xfrm>
            <a:off x="1781175" y="1427163"/>
            <a:ext cx="1304925" cy="742950"/>
          </a:xfrm>
          <a:prstGeom prst="rect">
            <a:avLst/>
          </a:prstGeom>
          <a:noFill/>
          <a:ln w="9525">
            <a:noFill/>
            <a:miter lim="800000"/>
            <a:headEnd/>
            <a:tailEnd/>
          </a:ln>
        </p:spPr>
      </p:pic>
      <p:pic>
        <p:nvPicPr>
          <p:cNvPr id="29712" name="Picture 11" descr="Untitled-8"/>
          <p:cNvPicPr>
            <a:picLocks noChangeAspect="1" noChangeArrowheads="1"/>
          </p:cNvPicPr>
          <p:nvPr/>
        </p:nvPicPr>
        <p:blipFill>
          <a:blip r:embed="rId9"/>
          <a:srcRect/>
          <a:stretch>
            <a:fillRect/>
          </a:stretch>
        </p:blipFill>
        <p:spPr bwMode="auto">
          <a:xfrm>
            <a:off x="6138863" y="1285875"/>
            <a:ext cx="1885950" cy="1035050"/>
          </a:xfrm>
          <a:prstGeom prst="rect">
            <a:avLst/>
          </a:prstGeom>
          <a:noFill/>
          <a:ln w="9525">
            <a:noFill/>
            <a:miter lim="800000"/>
            <a:headEnd/>
            <a:tailEnd/>
          </a:ln>
        </p:spPr>
      </p:pic>
      <p:pic>
        <p:nvPicPr>
          <p:cNvPr id="29713" name="Picture 38" descr="sfdc_223x78"/>
          <p:cNvPicPr>
            <a:picLocks noChangeAspect="1" noChangeArrowheads="1"/>
          </p:cNvPicPr>
          <p:nvPr/>
        </p:nvPicPr>
        <p:blipFill>
          <a:blip r:embed="rId10"/>
          <a:srcRect t="14400" b="16800"/>
          <a:stretch>
            <a:fillRect/>
          </a:stretch>
        </p:blipFill>
        <p:spPr bwMode="auto">
          <a:xfrm>
            <a:off x="3754438" y="1585913"/>
            <a:ext cx="1135062" cy="273050"/>
          </a:xfrm>
          <a:prstGeom prst="rect">
            <a:avLst/>
          </a:prstGeom>
          <a:noFill/>
          <a:ln w="9525">
            <a:noFill/>
            <a:miter lim="800000"/>
            <a:headEnd/>
            <a:tailEnd/>
          </a:ln>
        </p:spPr>
      </p:pic>
      <p:pic>
        <p:nvPicPr>
          <p:cNvPr id="29714" name="Picture 41" descr="Gmail"/>
          <p:cNvPicPr>
            <a:picLocks noChangeAspect="1" noChangeArrowheads="1"/>
          </p:cNvPicPr>
          <p:nvPr/>
        </p:nvPicPr>
        <p:blipFill>
          <a:blip r:embed="rId11"/>
          <a:srcRect/>
          <a:stretch>
            <a:fillRect/>
          </a:stretch>
        </p:blipFill>
        <p:spPr bwMode="auto">
          <a:xfrm>
            <a:off x="4654550" y="1890713"/>
            <a:ext cx="401638" cy="165100"/>
          </a:xfrm>
          <a:prstGeom prst="rect">
            <a:avLst/>
          </a:prstGeom>
          <a:noFill/>
          <a:ln w="9525">
            <a:noFill/>
            <a:miter lim="800000"/>
            <a:headEnd/>
            <a:tailEnd/>
          </a:ln>
        </p:spPr>
      </p:pic>
      <p:pic>
        <p:nvPicPr>
          <p:cNvPr id="29715" name="Picture 42" descr="Webex_4color"/>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5019675" y="1589088"/>
            <a:ext cx="673100" cy="257175"/>
          </a:xfrm>
          <a:prstGeom prst="rect">
            <a:avLst/>
          </a:prstGeom>
          <a:solidFill>
            <a:schemeClr val="bg1"/>
          </a:solidFill>
          <a:ln w="9525">
            <a:noFill/>
            <a:miter lim="800000"/>
            <a:headEnd/>
            <a:tailEnd/>
          </a:ln>
        </p:spPr>
      </p:pic>
      <p:pic>
        <p:nvPicPr>
          <p:cNvPr id="29716" name="Picture 47" descr="meebo_logo1"/>
          <p:cNvPicPr>
            <a:picLocks noChangeAspect="1" noChangeArrowheads="1"/>
          </p:cNvPicPr>
          <p:nvPr/>
        </p:nvPicPr>
        <p:blipFill>
          <a:blip r:embed="rId13"/>
          <a:srcRect/>
          <a:stretch>
            <a:fillRect/>
          </a:stretch>
        </p:blipFill>
        <p:spPr bwMode="auto">
          <a:xfrm>
            <a:off x="5353050" y="1900238"/>
            <a:ext cx="468313" cy="153987"/>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4254805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p:txBody>
          <a:bodyPr/>
          <a:lstStyle/>
          <a:p>
            <a:r>
              <a:rPr lang="en-US" smtClean="0"/>
              <a:t>Flexible Policy Control Responses </a:t>
            </a:r>
          </a:p>
        </p:txBody>
      </p:sp>
      <p:sp>
        <p:nvSpPr>
          <p:cNvPr id="30725" name="Rectangle 3"/>
          <p:cNvSpPr>
            <a:spLocks noGrp="1" noChangeArrowheads="1"/>
          </p:cNvSpPr>
          <p:nvPr>
            <p:ph type="body" idx="1"/>
          </p:nvPr>
        </p:nvSpPr>
        <p:spPr>
          <a:xfrm>
            <a:off x="190500" y="887413"/>
            <a:ext cx="8602663" cy="2068512"/>
          </a:xfrm>
        </p:spPr>
        <p:txBody>
          <a:bodyPr/>
          <a:lstStyle/>
          <a:p>
            <a:r>
              <a:rPr lang="en-US" sz="1600" smtClean="0"/>
              <a:t>Intuitive policy editor enables appropriate usage policies with flexible policy responses</a:t>
            </a:r>
          </a:p>
        </p:txBody>
      </p:sp>
      <p:pic>
        <p:nvPicPr>
          <p:cNvPr id="30726" name="Picture 4" descr="shared_rules_1"/>
          <p:cNvPicPr>
            <a:picLocks noChangeAspect="1" noChangeArrowheads="1"/>
          </p:cNvPicPr>
          <p:nvPr/>
        </p:nvPicPr>
        <p:blipFill>
          <a:blip r:embed="rId2"/>
          <a:srcRect l="352"/>
          <a:stretch>
            <a:fillRect/>
          </a:stretch>
        </p:blipFill>
        <p:spPr bwMode="auto">
          <a:xfrm>
            <a:off x="19050" y="3046413"/>
            <a:ext cx="9134475" cy="3167062"/>
          </a:xfrm>
          <a:prstGeom prst="rect">
            <a:avLst/>
          </a:prstGeom>
          <a:noFill/>
          <a:ln w="28575">
            <a:solidFill>
              <a:schemeClr val="folHlink"/>
            </a:solidFill>
            <a:miter lim="800000"/>
            <a:headEnd/>
            <a:tailEnd/>
          </a:ln>
        </p:spPr>
      </p:pic>
      <p:graphicFrame>
        <p:nvGraphicFramePr>
          <p:cNvPr id="287779" name="Group 35"/>
          <p:cNvGraphicFramePr>
            <a:graphicFrameLocks noGrp="1"/>
          </p:cNvGraphicFramePr>
          <p:nvPr/>
        </p:nvGraphicFramePr>
        <p:xfrm>
          <a:off x="419100" y="1249363"/>
          <a:ext cx="8258175" cy="1392238"/>
        </p:xfrm>
        <a:graphic>
          <a:graphicData uri="http://schemas.openxmlformats.org/drawingml/2006/table">
            <a:tbl>
              <a:tblPr/>
              <a:tblGrid>
                <a:gridCol w="4238625"/>
                <a:gridCol w="4019550"/>
              </a:tblGrid>
              <a:tr h="180975">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cs typeface="Times New Roman" pitchFamily="18" charset="0"/>
                        </a:rPr>
                        <a:t>Allow or deny individual application usage</a:t>
                      </a:r>
                      <a:endParaRPr kumimoji="0" lang="en-US" sz="1200" b="0" i="0" u="none" strike="noStrike" cap="none" normalizeH="0" baseline="0" smtClean="0">
                        <a:ln>
                          <a:noFill/>
                        </a:ln>
                        <a:solidFill>
                          <a:srgbClr val="004167"/>
                        </a:solidFill>
                        <a:effectLst/>
                        <a:latin typeface="Arial" pitchFamily="34" charset="0"/>
                        <a:ea typeface="ＭＳ Ｐゴシック" pitchFamily="-65"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cs typeface="Times New Roman" pitchFamily="18" charset="0"/>
                        </a:rPr>
                        <a:t>Allow but apply IPS, scan for viruses, spyware</a:t>
                      </a:r>
                      <a:endParaRPr kumimoji="0" lang="en-US" sz="1200" b="0" i="0" u="none" strike="noStrike" cap="none" normalizeH="0" baseline="0" smtClean="0">
                        <a:ln>
                          <a:noFill/>
                        </a:ln>
                        <a:solidFill>
                          <a:srgbClr val="004167"/>
                        </a:solidFill>
                        <a:effectLst/>
                        <a:latin typeface="Arial" pitchFamily="34" charset="0"/>
                        <a:ea typeface="ＭＳ Ｐゴシック" pitchFamily="-65"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Control applications by category, subcategory, technology or characteristic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Apply traffic shaping (guaranteed, priority, maximum)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325">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Decrypt and inspect SSL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Allow for certain users or groups within 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8913">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cs typeface="Times New Roman" pitchFamily="18" charset="0"/>
                        </a:rPr>
                        <a:t>Allow or block certain application functions</a:t>
                      </a:r>
                      <a:endParaRPr kumimoji="0" lang="en-US" sz="1200" b="0" i="0" u="none" strike="noStrike" cap="none" normalizeH="0" baseline="0" smtClean="0">
                        <a:ln>
                          <a:noFill/>
                        </a:ln>
                        <a:solidFill>
                          <a:srgbClr val="004167"/>
                        </a:solidFill>
                        <a:effectLst/>
                        <a:latin typeface="Arial" pitchFamily="34" charset="0"/>
                        <a:ea typeface="ＭＳ Ｐゴシック" pitchFamily="-65"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Control excessive web surfing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Allow based on schedule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l" defTabSz="914400" rtl="0" eaLnBrk="0" fontAlgn="base" latinLnBrk="0" hangingPunct="0">
                        <a:lnSpc>
                          <a:spcPct val="85000"/>
                        </a:lnSpc>
                        <a:spcBef>
                          <a:spcPct val="50000"/>
                        </a:spcBef>
                        <a:spcAft>
                          <a:spcPct val="5000"/>
                        </a:spcAft>
                        <a:buClr>
                          <a:schemeClr val="tx1"/>
                        </a:buClr>
                        <a:buSzPct val="100000"/>
                        <a:buFontTx/>
                        <a:buChar char="•"/>
                        <a:tabLst>
                          <a:tab pos="228600" algn="l"/>
                        </a:tabLst>
                      </a:pPr>
                      <a:r>
                        <a:rPr kumimoji="0" lang="en-US" sz="1200" b="0" i="0" u="none" strike="noStrike" cap="none" normalizeH="0" baseline="0" smtClean="0">
                          <a:ln>
                            <a:noFill/>
                          </a:ln>
                          <a:solidFill>
                            <a:srgbClr val="004167"/>
                          </a:solidFill>
                          <a:effectLst/>
                          <a:latin typeface="Arial" pitchFamily="34" charset="0"/>
                          <a:ea typeface="ＭＳ Ｐゴシック" pitchFamily="-65" charset="-128"/>
                        </a:rPr>
                        <a:t>Look for and alert or block file or data transfer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58206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idx="4294967295"/>
          </p:nvPr>
        </p:nvSpPr>
        <p:spPr/>
        <p:txBody>
          <a:bodyPr/>
          <a:lstStyle/>
          <a:p>
            <a:r>
              <a:rPr lang="en-US" smtClean="0"/>
              <a:t>Enterprise Device and Policy Management</a:t>
            </a:r>
          </a:p>
        </p:txBody>
      </p:sp>
      <p:sp>
        <p:nvSpPr>
          <p:cNvPr id="38917" name="Rectangle 3"/>
          <p:cNvSpPr>
            <a:spLocks noGrp="1" noChangeArrowheads="1"/>
          </p:cNvSpPr>
          <p:nvPr>
            <p:ph type="body" idx="4294967295"/>
          </p:nvPr>
        </p:nvSpPr>
        <p:spPr/>
        <p:txBody>
          <a:bodyPr/>
          <a:lstStyle/>
          <a:p>
            <a:pPr>
              <a:lnSpc>
                <a:spcPct val="75000"/>
              </a:lnSpc>
            </a:pPr>
            <a:r>
              <a:rPr lang="en-US" sz="1600" dirty="0" smtClean="0"/>
              <a:t>Intuitive and flexible management</a:t>
            </a:r>
          </a:p>
          <a:p>
            <a:pPr lvl="1">
              <a:lnSpc>
                <a:spcPct val="75000"/>
              </a:lnSpc>
            </a:pPr>
            <a:r>
              <a:rPr lang="en-US" sz="1600" dirty="0" smtClean="0"/>
              <a:t>CLI, Web, Panorama, SNMP, Syslog</a:t>
            </a:r>
          </a:p>
          <a:p>
            <a:pPr lvl="1">
              <a:lnSpc>
                <a:spcPct val="75000"/>
              </a:lnSpc>
            </a:pPr>
            <a:r>
              <a:rPr lang="en-US" sz="1600" dirty="0" smtClean="0"/>
              <a:t>Role-based administration enables delegation of tasks to appropriate person</a:t>
            </a:r>
          </a:p>
          <a:p>
            <a:pPr>
              <a:lnSpc>
                <a:spcPct val="75000"/>
              </a:lnSpc>
            </a:pPr>
            <a:r>
              <a:rPr lang="en-US" sz="1600" dirty="0" smtClean="0"/>
              <a:t>Panorama central management application</a:t>
            </a:r>
          </a:p>
          <a:p>
            <a:pPr lvl="1">
              <a:lnSpc>
                <a:spcPct val="75000"/>
              </a:lnSpc>
            </a:pPr>
            <a:r>
              <a:rPr lang="en-US" sz="1600" dirty="0" smtClean="0"/>
              <a:t>Shared policies enable consistent application control policies </a:t>
            </a:r>
          </a:p>
          <a:p>
            <a:pPr lvl="1">
              <a:lnSpc>
                <a:spcPct val="75000"/>
              </a:lnSpc>
            </a:pPr>
            <a:r>
              <a:rPr lang="en-US" sz="1600" dirty="0" smtClean="0"/>
              <a:t>Consolidated management, logging, and monitoring of Palo Alto Networks devices</a:t>
            </a:r>
          </a:p>
          <a:p>
            <a:pPr lvl="1">
              <a:lnSpc>
                <a:spcPct val="75000"/>
              </a:lnSpc>
            </a:pPr>
            <a:r>
              <a:rPr lang="en-US" sz="1600" dirty="0" smtClean="0"/>
              <a:t>Consistent web interface between Panorama and device UI</a:t>
            </a:r>
          </a:p>
          <a:p>
            <a:pPr lvl="1">
              <a:lnSpc>
                <a:spcPct val="75000"/>
              </a:lnSpc>
            </a:pPr>
            <a:r>
              <a:rPr lang="en-US" sz="1600" dirty="0" smtClean="0"/>
              <a:t>Network-wide ACC/monitoring views, log collection, and reporting</a:t>
            </a:r>
          </a:p>
          <a:p>
            <a:pPr>
              <a:lnSpc>
                <a:spcPct val="75000"/>
              </a:lnSpc>
            </a:pPr>
            <a:r>
              <a:rPr lang="en-US" sz="1600" dirty="0" smtClean="0"/>
              <a:t>All interfaces work on current configuration, avoiding sync issues</a:t>
            </a:r>
          </a:p>
        </p:txBody>
      </p:sp>
      <p:pic>
        <p:nvPicPr>
          <p:cNvPr id="38918" name="Picture 5" descr="panorama.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816100" y="3937000"/>
            <a:ext cx="5100638" cy="2551113"/>
          </a:xfrm>
          <a:prstGeom prst="rect">
            <a:avLst/>
          </a:prstGeom>
          <a:noFill/>
          <a:ln w="9525">
            <a:noFill/>
            <a:miter lim="800000"/>
            <a:headEnd/>
            <a:tailEnd/>
          </a:ln>
        </p:spPr>
      </p:pic>
    </p:spTree>
    <p:extLst>
      <p:ext uri="{BB962C8B-B14F-4D97-AF65-F5344CB8AC3E}">
        <p14:creationId xmlns:p14="http://schemas.microsoft.com/office/powerpoint/2010/main" val="759192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1"/>
          <p:cNvSpPr>
            <a:spLocks noGrp="1"/>
          </p:cNvSpPr>
          <p:nvPr>
            <p:ph type="ftr" sz="quarter" idx="10"/>
          </p:nvPr>
        </p:nvSpPr>
        <p:spPr/>
        <p:txBody>
          <a:bodyPr/>
          <a:lstStyle/>
          <a:p>
            <a:r>
              <a:rPr lang="en-US" dirty="0"/>
              <a:t>© </a:t>
            </a:r>
            <a:r>
              <a:rPr lang="en-US" dirty="0" smtClean="0"/>
              <a:t>2011 </a:t>
            </a:r>
            <a:r>
              <a:rPr lang="en-US" dirty="0"/>
              <a:t>Palo Alto Networks. Proprietary and Confidential</a:t>
            </a:r>
          </a:p>
        </p:txBody>
      </p:sp>
      <p:sp>
        <p:nvSpPr>
          <p:cNvPr id="26" name="Slide Number Placeholder 2"/>
          <p:cNvSpPr>
            <a:spLocks noGrp="1"/>
          </p:cNvSpPr>
          <p:nvPr>
            <p:ph type="sldNum" sz="quarter" idx="11"/>
          </p:nvPr>
        </p:nvSpPr>
        <p:spPr/>
        <p:txBody>
          <a:bodyPr/>
          <a:lstStyle/>
          <a:p>
            <a:r>
              <a:rPr lang="en-US" dirty="0"/>
              <a:t>Page </a:t>
            </a:r>
            <a:fld id="{ECCDD90B-FFE5-6748-AA75-733DEB33CC57}" type="slidenum">
              <a:rPr lang="en-US"/>
              <a:pPr/>
              <a:t>39</a:t>
            </a:fld>
            <a:r>
              <a:rPr lang="en-US" dirty="0"/>
              <a:t>   |</a:t>
            </a:r>
            <a:r>
              <a:rPr lang="en-US" dirty="0">
                <a:solidFill>
                  <a:schemeClr val="accent1"/>
                </a:solidFill>
              </a:rPr>
              <a:t>   </a:t>
            </a:r>
            <a:endParaRPr lang="en-US" dirty="0">
              <a:solidFill>
                <a:schemeClr val="accent1"/>
              </a:solidFill>
              <a:latin typeface="Garamond" charset="0"/>
            </a:endParaRPr>
          </a:p>
        </p:txBody>
      </p:sp>
      <p:sp>
        <p:nvSpPr>
          <p:cNvPr id="1633284" name="AutoShape 2"/>
          <p:cNvSpPr>
            <a:spLocks noChangeArrowheads="1"/>
          </p:cNvSpPr>
          <p:nvPr/>
        </p:nvSpPr>
        <p:spPr bwMode="auto">
          <a:xfrm>
            <a:off x="146050" y="2857500"/>
            <a:ext cx="8805863" cy="1790700"/>
          </a:xfrm>
          <a:prstGeom prst="flowChartAlternateProcess">
            <a:avLst/>
          </a:prstGeom>
          <a:solidFill>
            <a:srgbClr val="316989">
              <a:alpha val="21960"/>
            </a:srgbClr>
          </a:solidFill>
          <a:ln w="12700">
            <a:solidFill>
              <a:schemeClr val="accent1"/>
            </a:solidFill>
            <a:miter lim="800000"/>
            <a:headEnd/>
            <a:tailEnd/>
          </a:ln>
        </p:spPr>
        <p:txBody>
          <a:bodyPr anchor="ctr"/>
          <a:lstStyle/>
          <a:p>
            <a:endParaRPr lang="en-US" sz="1600">
              <a:cs typeface="ＭＳ Ｐゴシック" charset="0"/>
            </a:endParaRPr>
          </a:p>
        </p:txBody>
      </p:sp>
      <p:sp>
        <p:nvSpPr>
          <p:cNvPr id="1633285" name="AutoShape 2"/>
          <p:cNvSpPr>
            <a:spLocks noChangeArrowheads="1"/>
          </p:cNvSpPr>
          <p:nvPr/>
        </p:nvSpPr>
        <p:spPr bwMode="auto">
          <a:xfrm>
            <a:off x="139701" y="4724400"/>
            <a:ext cx="8813800" cy="1520825"/>
          </a:xfrm>
          <a:prstGeom prst="flowChartAlternateProcess">
            <a:avLst/>
          </a:prstGeom>
          <a:solidFill>
            <a:srgbClr val="316989">
              <a:alpha val="21960"/>
            </a:srgbClr>
          </a:solidFill>
          <a:ln w="12700">
            <a:solidFill>
              <a:schemeClr val="accent1"/>
            </a:solidFill>
            <a:miter lim="800000"/>
            <a:headEnd/>
            <a:tailEnd/>
          </a:ln>
        </p:spPr>
        <p:txBody>
          <a:bodyPr anchor="ctr"/>
          <a:lstStyle/>
          <a:p>
            <a:endParaRPr lang="en-US" sz="1600">
              <a:cs typeface="ＭＳ Ｐゴシック" charset="0"/>
            </a:endParaRPr>
          </a:p>
        </p:txBody>
      </p:sp>
      <p:sp>
        <p:nvSpPr>
          <p:cNvPr id="1633286" name="Rectangle 4"/>
          <p:cNvSpPr>
            <a:spLocks noGrp="1" noChangeArrowheads="1"/>
          </p:cNvSpPr>
          <p:nvPr>
            <p:ph type="title" idx="4294967295"/>
          </p:nvPr>
        </p:nvSpPr>
        <p:spPr/>
        <p:txBody>
          <a:bodyPr/>
          <a:lstStyle/>
          <a:p>
            <a:r>
              <a:rPr lang="en-US"/>
              <a:t>Palo Alto Networks Next-Gen Firewalls</a:t>
            </a:r>
          </a:p>
        </p:txBody>
      </p:sp>
      <p:sp>
        <p:nvSpPr>
          <p:cNvPr id="1633287" name="Rectangle 6"/>
          <p:cNvSpPr>
            <a:spLocks noChangeArrowheads="1"/>
          </p:cNvSpPr>
          <p:nvPr/>
        </p:nvSpPr>
        <p:spPr bwMode="auto">
          <a:xfrm>
            <a:off x="3200400" y="3492500"/>
            <a:ext cx="27876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PA-4050</a:t>
            </a:r>
          </a:p>
          <a:p>
            <a:pPr marL="168275" indent="-168275" algn="l">
              <a:spcBef>
                <a:spcPct val="25000"/>
              </a:spcBef>
              <a:buClr>
                <a:srgbClr val="00417B"/>
              </a:buClr>
            </a:pPr>
            <a:r>
              <a:rPr lang="en-US" sz="1400" dirty="0">
                <a:solidFill>
                  <a:srgbClr val="004167"/>
                </a:solidFill>
                <a:latin typeface="Calibri" charset="0"/>
                <a:cs typeface="ＭＳ Ｐゴシック" charset="0"/>
              </a:rPr>
              <a:t>10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FW/5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threat </a:t>
            </a:r>
            <a:r>
              <a:rPr lang="en-US" sz="1400" dirty="0" smtClean="0">
                <a:solidFill>
                  <a:srgbClr val="004167"/>
                </a:solidFill>
                <a:latin typeface="Calibri" charset="0"/>
                <a:cs typeface="ＭＳ Ｐゴシック" charset="0"/>
              </a:rPr>
              <a:t>prevention/2,000,000 </a:t>
            </a:r>
            <a:r>
              <a:rPr lang="en-US" sz="1400" dirty="0">
                <a:solidFill>
                  <a:srgbClr val="004167"/>
                </a:solidFill>
                <a:latin typeface="Calibri" charset="0"/>
                <a:cs typeface="ＭＳ Ｐゴシック" charset="0"/>
              </a:rPr>
              <a:t>sessions</a:t>
            </a:r>
          </a:p>
          <a:p>
            <a:pPr marL="168275" indent="-168275">
              <a:spcBef>
                <a:spcPct val="25000"/>
              </a:spcBef>
              <a:buClr>
                <a:srgbClr val="00417B"/>
              </a:buClr>
            </a:pPr>
            <a:r>
              <a:rPr lang="en-US" sz="1400" dirty="0" smtClean="0">
                <a:solidFill>
                  <a:srgbClr val="004167"/>
                </a:solidFill>
                <a:latin typeface="Calibri" charset="0"/>
                <a:cs typeface="ＭＳ Ｐゴシック" charset="0"/>
              </a:rPr>
              <a:t>8 SFP, 16 </a:t>
            </a:r>
            <a:r>
              <a:rPr lang="en-US" sz="1400" dirty="0">
                <a:solidFill>
                  <a:srgbClr val="004167"/>
                </a:solidFill>
                <a:latin typeface="Calibri" charset="0"/>
                <a:cs typeface="ＭＳ Ｐゴシック" charset="0"/>
              </a:rPr>
              <a:t>copper </a:t>
            </a:r>
            <a:r>
              <a:rPr lang="en-US" sz="1400" dirty="0" smtClean="0">
                <a:solidFill>
                  <a:srgbClr val="004167"/>
                </a:solidFill>
                <a:latin typeface="Calibri" charset="0"/>
                <a:cs typeface="ＭＳ Ｐゴシック" charset="0"/>
              </a:rPr>
              <a:t>gigabit</a:t>
            </a:r>
            <a:endParaRPr lang="en-US" sz="1400" dirty="0">
              <a:solidFill>
                <a:srgbClr val="004167"/>
              </a:solidFill>
              <a:latin typeface="Calibri" charset="0"/>
              <a:cs typeface="ＭＳ Ｐゴシック" charset="0"/>
            </a:endParaRPr>
          </a:p>
        </p:txBody>
      </p:sp>
      <p:sp>
        <p:nvSpPr>
          <p:cNvPr id="1633288" name="Rectangle 7"/>
          <p:cNvSpPr>
            <a:spLocks noChangeArrowheads="1"/>
          </p:cNvSpPr>
          <p:nvPr/>
        </p:nvSpPr>
        <p:spPr bwMode="auto">
          <a:xfrm>
            <a:off x="6142038" y="3492500"/>
            <a:ext cx="27876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PA-4020</a:t>
            </a:r>
          </a:p>
          <a:p>
            <a:pPr marL="168275" indent="-168275" algn="l">
              <a:spcBef>
                <a:spcPct val="25000"/>
              </a:spcBef>
              <a:buClr>
                <a:srgbClr val="00417B"/>
              </a:buClr>
            </a:pPr>
            <a:r>
              <a:rPr lang="en-US" sz="1400" dirty="0">
                <a:solidFill>
                  <a:srgbClr val="004167"/>
                </a:solidFill>
                <a:latin typeface="Calibri" charset="0"/>
                <a:cs typeface="ＭＳ Ｐゴシック" charset="0"/>
              </a:rPr>
              <a:t>2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FW/2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threat </a:t>
            </a:r>
            <a:r>
              <a:rPr lang="en-US" sz="1400" dirty="0" smtClean="0">
                <a:solidFill>
                  <a:srgbClr val="004167"/>
                </a:solidFill>
                <a:latin typeface="Calibri" charset="0"/>
                <a:cs typeface="ＭＳ Ｐゴシック" charset="0"/>
              </a:rPr>
              <a:t>prevention/500,000 </a:t>
            </a:r>
            <a:r>
              <a:rPr lang="en-US" sz="1400" dirty="0">
                <a:solidFill>
                  <a:srgbClr val="004167"/>
                </a:solidFill>
                <a:latin typeface="Calibri" charset="0"/>
                <a:cs typeface="ＭＳ Ｐゴシック" charset="0"/>
              </a:rPr>
              <a:t>sessions</a:t>
            </a:r>
          </a:p>
          <a:p>
            <a:pPr marL="168275" indent="-168275">
              <a:spcBef>
                <a:spcPct val="25000"/>
              </a:spcBef>
              <a:buClr>
                <a:srgbClr val="00417B"/>
              </a:buClr>
            </a:pPr>
            <a:r>
              <a:rPr lang="en-US" sz="1400" dirty="0">
                <a:solidFill>
                  <a:srgbClr val="004167"/>
                </a:solidFill>
                <a:latin typeface="Calibri" charset="0"/>
                <a:cs typeface="ＭＳ Ｐゴシック" charset="0"/>
              </a:rPr>
              <a:t>8 </a:t>
            </a:r>
            <a:r>
              <a:rPr lang="en-US" sz="1400" dirty="0" smtClean="0">
                <a:solidFill>
                  <a:srgbClr val="004167"/>
                </a:solidFill>
                <a:latin typeface="Calibri" charset="0"/>
                <a:cs typeface="ＭＳ Ｐゴシック" charset="0"/>
              </a:rPr>
              <a:t>SFP, 16 </a:t>
            </a:r>
            <a:r>
              <a:rPr lang="en-US" sz="1400" dirty="0">
                <a:solidFill>
                  <a:srgbClr val="004167"/>
                </a:solidFill>
                <a:latin typeface="Calibri" charset="0"/>
                <a:cs typeface="ＭＳ Ｐゴシック" charset="0"/>
              </a:rPr>
              <a:t>copper </a:t>
            </a:r>
            <a:r>
              <a:rPr lang="en-US" sz="1400" dirty="0" smtClean="0">
                <a:solidFill>
                  <a:srgbClr val="004167"/>
                </a:solidFill>
                <a:latin typeface="Calibri" charset="0"/>
                <a:cs typeface="ＭＳ Ｐゴシック" charset="0"/>
              </a:rPr>
              <a:t>gigabit</a:t>
            </a:r>
            <a:endParaRPr lang="en-US" sz="1400" dirty="0">
              <a:solidFill>
                <a:srgbClr val="004167"/>
              </a:solidFill>
              <a:latin typeface="Calibri" charset="0"/>
              <a:cs typeface="ＭＳ Ｐゴシック" charset="0"/>
            </a:endParaRPr>
          </a:p>
        </p:txBody>
      </p:sp>
      <p:grpSp>
        <p:nvGrpSpPr>
          <p:cNvPr id="1633289" name="Group 6"/>
          <p:cNvGrpSpPr>
            <a:grpSpLocks/>
          </p:cNvGrpSpPr>
          <p:nvPr/>
        </p:nvGrpSpPr>
        <p:grpSpPr bwMode="auto">
          <a:xfrm>
            <a:off x="6326188" y="2963863"/>
            <a:ext cx="2286000" cy="548640"/>
            <a:chOff x="1254" y="2329"/>
            <a:chExt cx="4313" cy="1210"/>
          </a:xfrm>
        </p:grpSpPr>
        <p:sp>
          <p:nvSpPr>
            <p:cNvPr id="1633290" name="Rectangle 7"/>
            <p:cNvSpPr>
              <a:spLocks noChangeAspect="1" noChangeArrowheads="1"/>
            </p:cNvSpPr>
            <p:nvPr/>
          </p:nvSpPr>
          <p:spPr bwMode="auto">
            <a:xfrm>
              <a:off x="3154" y="2797"/>
              <a:ext cx="495" cy="58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sz="1600">
                <a:cs typeface="ＭＳ Ｐゴシック" charset="0"/>
              </a:endParaRPr>
            </a:p>
          </p:txBody>
        </p:sp>
        <p:pic>
          <p:nvPicPr>
            <p:cNvPr id="1633291" name="Picture 8" descr="PA4050_FrontWtop_H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 y="2329"/>
              <a:ext cx="4313"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3292" name="Group 6"/>
          <p:cNvGrpSpPr>
            <a:grpSpLocks/>
          </p:cNvGrpSpPr>
          <p:nvPr/>
        </p:nvGrpSpPr>
        <p:grpSpPr bwMode="auto">
          <a:xfrm>
            <a:off x="3275013" y="2963863"/>
            <a:ext cx="2286000" cy="548640"/>
            <a:chOff x="1254" y="2329"/>
            <a:chExt cx="4313" cy="1210"/>
          </a:xfrm>
        </p:grpSpPr>
        <p:sp>
          <p:nvSpPr>
            <p:cNvPr id="1633293" name="Rectangle 7"/>
            <p:cNvSpPr>
              <a:spLocks noChangeAspect="1" noChangeArrowheads="1"/>
            </p:cNvSpPr>
            <p:nvPr/>
          </p:nvSpPr>
          <p:spPr bwMode="auto">
            <a:xfrm>
              <a:off x="3154" y="2797"/>
              <a:ext cx="495" cy="58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sz="1600">
                <a:cs typeface="ＭＳ Ｐゴシック" charset="0"/>
              </a:endParaRPr>
            </a:p>
          </p:txBody>
        </p:sp>
        <p:pic>
          <p:nvPicPr>
            <p:cNvPr id="1633294" name="Picture 8" descr="PA4050_FrontWtop_H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4" y="2329"/>
              <a:ext cx="4313"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3295" name="Rectangle 6"/>
          <p:cNvSpPr>
            <a:spLocks noChangeArrowheads="1"/>
          </p:cNvSpPr>
          <p:nvPr/>
        </p:nvSpPr>
        <p:spPr bwMode="auto">
          <a:xfrm>
            <a:off x="203200" y="3492500"/>
            <a:ext cx="27876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PA-4060</a:t>
            </a:r>
          </a:p>
          <a:p>
            <a:pPr marL="168275" indent="-168275" algn="l">
              <a:spcBef>
                <a:spcPct val="25000"/>
              </a:spcBef>
              <a:buClr>
                <a:srgbClr val="00417B"/>
              </a:buClr>
            </a:pPr>
            <a:r>
              <a:rPr lang="en-US" sz="1400" dirty="0">
                <a:solidFill>
                  <a:srgbClr val="004167"/>
                </a:solidFill>
                <a:latin typeface="Calibri" charset="0"/>
                <a:cs typeface="ＭＳ Ｐゴシック" charset="0"/>
              </a:rPr>
              <a:t>10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FW/5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threat </a:t>
            </a:r>
            <a:r>
              <a:rPr lang="en-US" sz="1400" dirty="0" smtClean="0">
                <a:solidFill>
                  <a:srgbClr val="004167"/>
                </a:solidFill>
                <a:latin typeface="Calibri" charset="0"/>
                <a:cs typeface="ＭＳ Ｐゴシック" charset="0"/>
              </a:rPr>
              <a:t>prevention/2,000,000 </a:t>
            </a:r>
            <a:r>
              <a:rPr lang="en-US" sz="1400" dirty="0">
                <a:solidFill>
                  <a:srgbClr val="004167"/>
                </a:solidFill>
                <a:latin typeface="Calibri" charset="0"/>
                <a:cs typeface="ＭＳ Ｐゴシック" charset="0"/>
              </a:rPr>
              <a:t>sessions</a:t>
            </a:r>
          </a:p>
          <a:p>
            <a:pPr marL="168275" indent="-168275" algn="l">
              <a:spcBef>
                <a:spcPct val="25000"/>
              </a:spcBef>
              <a:buClr>
                <a:srgbClr val="00417B"/>
              </a:buClr>
            </a:pPr>
            <a:r>
              <a:rPr lang="en-US" sz="1400" dirty="0">
                <a:solidFill>
                  <a:srgbClr val="004167"/>
                </a:solidFill>
                <a:latin typeface="Calibri" charset="0"/>
                <a:cs typeface="ＭＳ Ｐゴシック" charset="0"/>
              </a:rPr>
              <a:t>4 XFP (10 Gig</a:t>
            </a:r>
            <a:r>
              <a:rPr lang="en-US" sz="1400" dirty="0" smtClean="0">
                <a:solidFill>
                  <a:srgbClr val="004167"/>
                </a:solidFill>
                <a:latin typeface="Calibri" charset="0"/>
                <a:cs typeface="ＭＳ Ｐゴシック" charset="0"/>
              </a:rPr>
              <a:t>), 4 </a:t>
            </a:r>
            <a:r>
              <a:rPr lang="en-US" sz="1400" dirty="0">
                <a:solidFill>
                  <a:srgbClr val="004167"/>
                </a:solidFill>
                <a:latin typeface="Calibri" charset="0"/>
                <a:cs typeface="ＭＳ Ｐゴシック" charset="0"/>
              </a:rPr>
              <a:t>SFP (1 Gig</a:t>
            </a:r>
            <a:r>
              <a:rPr lang="en-US" sz="1400" dirty="0" smtClean="0">
                <a:solidFill>
                  <a:srgbClr val="004167"/>
                </a:solidFill>
                <a:latin typeface="Calibri" charset="0"/>
                <a:cs typeface="ＭＳ Ｐゴシック" charset="0"/>
              </a:rPr>
              <a:t>)</a:t>
            </a:r>
            <a:endParaRPr lang="en-US" sz="1400" dirty="0">
              <a:solidFill>
                <a:srgbClr val="004167"/>
              </a:solidFill>
              <a:latin typeface="Calibri" charset="0"/>
              <a:cs typeface="ＭＳ Ｐゴシック" charset="0"/>
            </a:endParaRPr>
          </a:p>
        </p:txBody>
      </p:sp>
      <p:grpSp>
        <p:nvGrpSpPr>
          <p:cNvPr id="1633296" name="Group 23"/>
          <p:cNvGrpSpPr>
            <a:grpSpLocks/>
          </p:cNvGrpSpPr>
          <p:nvPr/>
        </p:nvGrpSpPr>
        <p:grpSpPr bwMode="auto">
          <a:xfrm>
            <a:off x="274638" y="2949575"/>
            <a:ext cx="2286000" cy="555625"/>
            <a:chOff x="3869" y="1628"/>
            <a:chExt cx="1660" cy="484"/>
          </a:xfrm>
        </p:grpSpPr>
        <p:sp>
          <p:nvSpPr>
            <p:cNvPr id="1633297" name="Rectangle 22"/>
            <p:cNvSpPr>
              <a:spLocks noChangeArrowheads="1"/>
            </p:cNvSpPr>
            <p:nvPr/>
          </p:nvSpPr>
          <p:spPr bwMode="auto">
            <a:xfrm>
              <a:off x="4599" y="1817"/>
              <a:ext cx="189" cy="2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sz="1600">
                <a:cs typeface="ＭＳ Ｐゴシック" charset="0"/>
              </a:endParaRPr>
            </a:p>
          </p:txBody>
        </p:sp>
        <p:pic>
          <p:nvPicPr>
            <p:cNvPr id="1633298" name="Picture 21" descr="PA4060_FrontWtop_L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440" t="18806" r="8160" b="25337"/>
            <a:stretch>
              <a:fillRect/>
            </a:stretch>
          </p:blipFill>
          <p:spPr bwMode="auto">
            <a:xfrm>
              <a:off x="3869" y="1628"/>
              <a:ext cx="1660"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3299" name="Rectangle 6"/>
          <p:cNvSpPr>
            <a:spLocks noChangeArrowheads="1"/>
          </p:cNvSpPr>
          <p:nvPr/>
        </p:nvSpPr>
        <p:spPr bwMode="auto">
          <a:xfrm>
            <a:off x="158750" y="5122863"/>
            <a:ext cx="29400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PA-2050</a:t>
            </a:r>
          </a:p>
          <a:p>
            <a:pPr marL="168275" indent="-168275" algn="l">
              <a:spcBef>
                <a:spcPct val="25000"/>
              </a:spcBef>
              <a:buClr>
                <a:srgbClr val="00417B"/>
              </a:buClr>
            </a:pPr>
            <a:r>
              <a:rPr lang="en-US" sz="1400" dirty="0">
                <a:solidFill>
                  <a:srgbClr val="004167"/>
                </a:solidFill>
                <a:latin typeface="Calibri" charset="0"/>
                <a:cs typeface="ＭＳ Ｐゴシック" charset="0"/>
              </a:rPr>
              <a:t>1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FW/500 </a:t>
            </a:r>
            <a:r>
              <a:rPr lang="en-US" sz="1400" dirty="0">
                <a:solidFill>
                  <a:srgbClr val="004167"/>
                </a:solidFill>
                <a:latin typeface="Calibri" charset="0"/>
                <a:cs typeface="ＭＳ Ｐゴシック" charset="0"/>
              </a:rPr>
              <a:t>Mbps threat </a:t>
            </a:r>
            <a:r>
              <a:rPr lang="en-US" sz="1400" dirty="0" smtClean="0">
                <a:solidFill>
                  <a:srgbClr val="004167"/>
                </a:solidFill>
                <a:latin typeface="Calibri" charset="0"/>
                <a:cs typeface="ＭＳ Ｐゴシック" charset="0"/>
              </a:rPr>
              <a:t>prevention/250,000 </a:t>
            </a:r>
            <a:r>
              <a:rPr lang="en-US" sz="1400" dirty="0">
                <a:solidFill>
                  <a:srgbClr val="004167"/>
                </a:solidFill>
                <a:latin typeface="Calibri" charset="0"/>
                <a:cs typeface="ＭＳ Ｐゴシック" charset="0"/>
              </a:rPr>
              <a:t>sessions</a:t>
            </a:r>
          </a:p>
          <a:p>
            <a:pPr marL="168275" indent="-168275">
              <a:spcBef>
                <a:spcPct val="25000"/>
              </a:spcBef>
              <a:buClr>
                <a:srgbClr val="00417B"/>
              </a:buClr>
            </a:pPr>
            <a:r>
              <a:rPr lang="en-US" sz="1400" dirty="0" smtClean="0">
                <a:solidFill>
                  <a:srgbClr val="004167"/>
                </a:solidFill>
                <a:latin typeface="Calibri" charset="0"/>
                <a:cs typeface="ＭＳ Ｐゴシック" charset="0"/>
              </a:rPr>
              <a:t>4 SFP, 16 copper gigabit</a:t>
            </a:r>
            <a:endParaRPr lang="en-US" sz="1400" dirty="0">
              <a:solidFill>
                <a:srgbClr val="004167"/>
              </a:solidFill>
              <a:latin typeface="Calibri" charset="0"/>
              <a:cs typeface="ＭＳ Ｐゴシック" charset="0"/>
            </a:endParaRPr>
          </a:p>
        </p:txBody>
      </p:sp>
      <p:sp>
        <p:nvSpPr>
          <p:cNvPr id="1633300" name="Rectangle 7"/>
          <p:cNvSpPr>
            <a:spLocks noChangeArrowheads="1"/>
          </p:cNvSpPr>
          <p:nvPr/>
        </p:nvSpPr>
        <p:spPr bwMode="auto">
          <a:xfrm>
            <a:off x="3151188" y="5122863"/>
            <a:ext cx="29321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PA-2020</a:t>
            </a:r>
          </a:p>
          <a:p>
            <a:pPr marL="168275" indent="-168275" algn="l">
              <a:spcBef>
                <a:spcPct val="25000"/>
              </a:spcBef>
              <a:buClr>
                <a:srgbClr val="00417B"/>
              </a:buClr>
            </a:pPr>
            <a:r>
              <a:rPr lang="en-US" sz="1400" dirty="0">
                <a:solidFill>
                  <a:srgbClr val="004167"/>
                </a:solidFill>
                <a:latin typeface="Calibri" charset="0"/>
                <a:cs typeface="ＭＳ Ｐゴシック" charset="0"/>
              </a:rPr>
              <a:t>500 Mbps </a:t>
            </a:r>
            <a:r>
              <a:rPr lang="en-US" sz="1400" dirty="0" smtClean="0">
                <a:solidFill>
                  <a:srgbClr val="004167"/>
                </a:solidFill>
                <a:latin typeface="Calibri" charset="0"/>
                <a:cs typeface="ＭＳ Ｐゴシック" charset="0"/>
              </a:rPr>
              <a:t>FW/200 </a:t>
            </a:r>
            <a:r>
              <a:rPr lang="en-US" sz="1400" dirty="0">
                <a:solidFill>
                  <a:srgbClr val="004167"/>
                </a:solidFill>
                <a:latin typeface="Calibri" charset="0"/>
                <a:cs typeface="ＭＳ Ｐゴシック" charset="0"/>
              </a:rPr>
              <a:t>Mbps threat </a:t>
            </a:r>
            <a:r>
              <a:rPr lang="en-US" sz="1400" dirty="0" smtClean="0">
                <a:solidFill>
                  <a:srgbClr val="004167"/>
                </a:solidFill>
                <a:latin typeface="Calibri" charset="0"/>
                <a:cs typeface="ＭＳ Ｐゴシック" charset="0"/>
              </a:rPr>
              <a:t>prevention/125,000 </a:t>
            </a:r>
            <a:r>
              <a:rPr lang="en-US" sz="1400" dirty="0">
                <a:solidFill>
                  <a:srgbClr val="004167"/>
                </a:solidFill>
                <a:latin typeface="Calibri" charset="0"/>
                <a:cs typeface="ＭＳ Ｐゴシック" charset="0"/>
              </a:rPr>
              <a:t>sessions</a:t>
            </a:r>
          </a:p>
          <a:p>
            <a:pPr marL="168275" indent="-168275">
              <a:spcBef>
                <a:spcPct val="25000"/>
              </a:spcBef>
              <a:buClr>
                <a:srgbClr val="00417B"/>
              </a:buClr>
            </a:pPr>
            <a:r>
              <a:rPr lang="en-US" sz="1400" dirty="0">
                <a:solidFill>
                  <a:srgbClr val="004167"/>
                </a:solidFill>
                <a:latin typeface="Calibri" charset="0"/>
                <a:cs typeface="ＭＳ Ｐゴシック" charset="0"/>
              </a:rPr>
              <a:t>2 </a:t>
            </a:r>
            <a:r>
              <a:rPr lang="en-US" sz="1400" dirty="0" smtClean="0">
                <a:solidFill>
                  <a:srgbClr val="004167"/>
                </a:solidFill>
                <a:latin typeface="Calibri" charset="0"/>
                <a:cs typeface="ＭＳ Ｐゴシック" charset="0"/>
              </a:rPr>
              <a:t>SFP, 12 </a:t>
            </a:r>
            <a:r>
              <a:rPr lang="en-US" sz="1400" dirty="0">
                <a:solidFill>
                  <a:srgbClr val="004167"/>
                </a:solidFill>
                <a:latin typeface="Calibri" charset="0"/>
                <a:cs typeface="ＭＳ Ｐゴシック" charset="0"/>
              </a:rPr>
              <a:t>copper </a:t>
            </a:r>
            <a:r>
              <a:rPr lang="en-US" sz="1400" dirty="0" smtClean="0">
                <a:solidFill>
                  <a:srgbClr val="004167"/>
                </a:solidFill>
                <a:latin typeface="Calibri" charset="0"/>
                <a:cs typeface="ＭＳ Ｐゴシック" charset="0"/>
              </a:rPr>
              <a:t>gigabit</a:t>
            </a:r>
            <a:endParaRPr lang="en-US" sz="1400" dirty="0">
              <a:solidFill>
                <a:srgbClr val="004167"/>
              </a:solidFill>
              <a:latin typeface="Calibri" charset="0"/>
              <a:cs typeface="ＭＳ Ｐゴシック" charset="0"/>
            </a:endParaRPr>
          </a:p>
        </p:txBody>
      </p:sp>
      <p:pic>
        <p:nvPicPr>
          <p:cNvPr id="1633301" name="Picture 8" descr="PA-2020_FrontWtop"/>
          <p:cNvPicPr>
            <a:picLocks noChangeArrowheads="1"/>
          </p:cNvPicPr>
          <p:nvPr/>
        </p:nvPicPr>
        <p:blipFill rotWithShape="1">
          <a:blip r:embed="rId5">
            <a:extLst>
              <a:ext uri="{28A0092B-C50C-407E-A947-70E740481C1C}">
                <a14:useLocalDpi xmlns:a14="http://schemas.microsoft.com/office/drawing/2010/main" val="0"/>
              </a:ext>
            </a:extLst>
          </a:blip>
          <a:srcRect l="4725" t="14896" r="5227" b="22588"/>
          <a:stretch/>
        </p:blipFill>
        <p:spPr bwMode="auto">
          <a:xfrm>
            <a:off x="3276600" y="4838700"/>
            <a:ext cx="2286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3302" name="Picture 9" descr="PA-2050_FrontWtop"/>
          <p:cNvPicPr>
            <a:picLocks noChangeArrowheads="1"/>
          </p:cNvPicPr>
          <p:nvPr/>
        </p:nvPicPr>
        <p:blipFill rotWithShape="1">
          <a:blip r:embed="rId6">
            <a:extLst>
              <a:ext uri="{28A0092B-C50C-407E-A947-70E740481C1C}">
                <a14:useLocalDpi xmlns:a14="http://schemas.microsoft.com/office/drawing/2010/main" val="0"/>
              </a:ext>
            </a:extLst>
          </a:blip>
          <a:srcRect l="2431" t="17338" r="3403" b="31356"/>
          <a:stretch/>
        </p:blipFill>
        <p:spPr bwMode="auto">
          <a:xfrm>
            <a:off x="266700" y="4845050"/>
            <a:ext cx="2280666" cy="37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3303" name="Group 23"/>
          <p:cNvGrpSpPr>
            <a:grpSpLocks/>
          </p:cNvGrpSpPr>
          <p:nvPr/>
        </p:nvGrpSpPr>
        <p:grpSpPr bwMode="auto">
          <a:xfrm>
            <a:off x="6308725" y="4843464"/>
            <a:ext cx="2280857" cy="361694"/>
            <a:chOff x="3003" y="1632"/>
            <a:chExt cx="2414" cy="449"/>
          </a:xfrm>
        </p:grpSpPr>
        <p:sp>
          <p:nvSpPr>
            <p:cNvPr id="1633304" name="Rectangle 24"/>
            <p:cNvSpPr>
              <a:spLocks noChangeAspect="1" noChangeArrowheads="1"/>
            </p:cNvSpPr>
            <p:nvPr/>
          </p:nvSpPr>
          <p:spPr bwMode="auto">
            <a:xfrm>
              <a:off x="3082" y="1834"/>
              <a:ext cx="556" cy="18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1633305" name="Picture 25" descr="mockpa50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442" t="21371" r="6938" b="18280"/>
            <a:stretch>
              <a:fillRect/>
            </a:stretch>
          </p:blipFill>
          <p:spPr bwMode="auto">
            <a:xfrm>
              <a:off x="3003" y="1632"/>
              <a:ext cx="2414" cy="449"/>
            </a:xfrm>
            <a:prstGeom prst="rect">
              <a:avLst/>
            </a:prstGeom>
            <a:noFill/>
            <a:extLst>
              <a:ext uri="{909E8E84-426E-40dd-AFC4-6F175D3DCCD1}">
                <a14:hiddenFill xmlns:a14="http://schemas.microsoft.com/office/drawing/2010/main">
                  <a:solidFill>
                    <a:srgbClr val="FFFFFF"/>
                  </a:solidFill>
                </a14:hiddenFill>
              </a:ext>
            </a:extLst>
          </p:spPr>
        </p:pic>
      </p:grpSp>
      <p:sp>
        <p:nvSpPr>
          <p:cNvPr id="1633307" name="Rectangle 7"/>
          <p:cNvSpPr>
            <a:spLocks noChangeArrowheads="1"/>
          </p:cNvSpPr>
          <p:nvPr/>
        </p:nvSpPr>
        <p:spPr bwMode="auto">
          <a:xfrm>
            <a:off x="6165850" y="5113338"/>
            <a:ext cx="277494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PA-500</a:t>
            </a:r>
          </a:p>
          <a:p>
            <a:pPr marL="168275" indent="-168275" algn="l">
              <a:spcBef>
                <a:spcPct val="25000"/>
              </a:spcBef>
              <a:buClr>
                <a:srgbClr val="00417B"/>
              </a:buClr>
            </a:pPr>
            <a:r>
              <a:rPr lang="en-US" sz="1400" dirty="0">
                <a:solidFill>
                  <a:srgbClr val="004167"/>
                </a:solidFill>
                <a:latin typeface="Calibri" charset="0"/>
                <a:cs typeface="ＭＳ Ｐゴシック" charset="0"/>
              </a:rPr>
              <a:t>250 Mbps </a:t>
            </a:r>
            <a:r>
              <a:rPr lang="en-US" sz="1400" dirty="0" smtClean="0">
                <a:solidFill>
                  <a:srgbClr val="004167"/>
                </a:solidFill>
                <a:latin typeface="Calibri" charset="0"/>
                <a:cs typeface="ＭＳ Ｐゴシック" charset="0"/>
              </a:rPr>
              <a:t>FW/100 </a:t>
            </a:r>
            <a:r>
              <a:rPr lang="en-US" sz="1400" dirty="0">
                <a:solidFill>
                  <a:srgbClr val="004167"/>
                </a:solidFill>
                <a:latin typeface="Calibri" charset="0"/>
                <a:cs typeface="ＭＳ Ｐゴシック" charset="0"/>
              </a:rPr>
              <a:t>Mbps threat </a:t>
            </a:r>
            <a:r>
              <a:rPr lang="en-US" sz="1400" dirty="0" smtClean="0">
                <a:solidFill>
                  <a:srgbClr val="004167"/>
                </a:solidFill>
                <a:latin typeface="Calibri" charset="0"/>
                <a:cs typeface="ＭＳ Ｐゴシック" charset="0"/>
              </a:rPr>
              <a:t>prevention/50,000 </a:t>
            </a:r>
            <a:r>
              <a:rPr lang="en-US" sz="1400" dirty="0">
                <a:solidFill>
                  <a:srgbClr val="004167"/>
                </a:solidFill>
                <a:latin typeface="Calibri" charset="0"/>
                <a:cs typeface="ＭＳ Ｐゴシック" charset="0"/>
              </a:rPr>
              <a:t>sessions</a:t>
            </a:r>
          </a:p>
          <a:p>
            <a:pPr marL="168275" indent="-168275" algn="l">
              <a:spcBef>
                <a:spcPct val="25000"/>
              </a:spcBef>
              <a:buClr>
                <a:srgbClr val="00417B"/>
              </a:buClr>
            </a:pPr>
            <a:r>
              <a:rPr lang="en-US" sz="1400" dirty="0">
                <a:solidFill>
                  <a:srgbClr val="004167"/>
                </a:solidFill>
                <a:latin typeface="Calibri" charset="0"/>
                <a:cs typeface="ＭＳ Ｐゴシック" charset="0"/>
              </a:rPr>
              <a:t>8 copper gigabit</a:t>
            </a:r>
          </a:p>
        </p:txBody>
      </p:sp>
      <p:sp>
        <p:nvSpPr>
          <p:cNvPr id="27" name="AutoShape 2"/>
          <p:cNvSpPr>
            <a:spLocks noChangeArrowheads="1"/>
          </p:cNvSpPr>
          <p:nvPr/>
        </p:nvSpPr>
        <p:spPr bwMode="auto">
          <a:xfrm>
            <a:off x="138113" y="787400"/>
            <a:ext cx="8805863" cy="1968500"/>
          </a:xfrm>
          <a:prstGeom prst="flowChartAlternateProcess">
            <a:avLst/>
          </a:prstGeom>
          <a:solidFill>
            <a:srgbClr val="316989">
              <a:alpha val="21960"/>
            </a:srgbClr>
          </a:solidFill>
          <a:ln w="12700">
            <a:solidFill>
              <a:schemeClr val="accent1"/>
            </a:solidFill>
            <a:miter lim="800000"/>
            <a:headEnd/>
            <a:tailEnd/>
          </a:ln>
        </p:spPr>
        <p:txBody>
          <a:bodyPr anchor="ctr"/>
          <a:lstStyle/>
          <a:p>
            <a:endParaRPr lang="en-US" sz="1600">
              <a:cs typeface="ＭＳ Ｐゴシック" charset="0"/>
            </a:endParaRPr>
          </a:p>
        </p:txBody>
      </p:sp>
      <p:grpSp>
        <p:nvGrpSpPr>
          <p:cNvPr id="28" name="Group 4"/>
          <p:cNvGrpSpPr>
            <a:grpSpLocks/>
          </p:cNvGrpSpPr>
          <p:nvPr/>
        </p:nvGrpSpPr>
        <p:grpSpPr bwMode="auto">
          <a:xfrm>
            <a:off x="268879" y="884867"/>
            <a:ext cx="2286000" cy="548640"/>
            <a:chOff x="8057356" y="1070928"/>
            <a:chExt cx="2684726" cy="739289"/>
          </a:xfrm>
        </p:grpSpPr>
        <p:pic>
          <p:nvPicPr>
            <p:cNvPr id="29" name="Picture 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7356" y="1070928"/>
              <a:ext cx="2684726" cy="6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 name="Picture 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6596" y="1278384"/>
              <a:ext cx="2657905" cy="5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Group 2"/>
          <p:cNvGrpSpPr>
            <a:grpSpLocks noChangeAspect="1"/>
          </p:cNvGrpSpPr>
          <p:nvPr/>
        </p:nvGrpSpPr>
        <p:grpSpPr bwMode="auto">
          <a:xfrm>
            <a:off x="3281532" y="886167"/>
            <a:ext cx="2284686" cy="545923"/>
            <a:chOff x="1058038" y="2115353"/>
            <a:chExt cx="2689489" cy="735800"/>
          </a:xfrm>
        </p:grpSpPr>
        <p:pic>
          <p:nvPicPr>
            <p:cNvPr id="32" name="Picture 7"/>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2801" y="2115353"/>
              <a:ext cx="2684726" cy="6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 name="Picture 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8038" y="2319341"/>
              <a:ext cx="26797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3"/>
          <p:cNvGrpSpPr>
            <a:grpSpLocks noChangeAspect="1"/>
          </p:cNvGrpSpPr>
          <p:nvPr/>
        </p:nvGrpSpPr>
        <p:grpSpPr bwMode="auto">
          <a:xfrm>
            <a:off x="6313406" y="885819"/>
            <a:ext cx="2286441" cy="545686"/>
            <a:chOff x="5421182" y="1486698"/>
            <a:chExt cx="2692663" cy="737177"/>
          </a:xfrm>
        </p:grpSpPr>
        <p:pic>
          <p:nvPicPr>
            <p:cNvPr id="35" name="Picture 7"/>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1182" y="1486698"/>
              <a:ext cx="2684726" cy="69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6" name="Picture 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4145" y="1690475"/>
              <a:ext cx="2679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6"/>
          <p:cNvSpPr>
            <a:spLocks noChangeArrowheads="1"/>
          </p:cNvSpPr>
          <p:nvPr/>
        </p:nvSpPr>
        <p:spPr bwMode="auto">
          <a:xfrm>
            <a:off x="3149600" y="1435100"/>
            <a:ext cx="2857500" cy="14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a:t>
            </a:r>
            <a:r>
              <a:rPr lang="en-US" sz="2000" b="1" dirty="0" smtClean="0">
                <a:solidFill>
                  <a:srgbClr val="004167"/>
                </a:solidFill>
                <a:latin typeface="Calibri" charset="0"/>
                <a:cs typeface="ＭＳ Ｐゴシック" charset="0"/>
              </a:rPr>
              <a:t>-5050</a:t>
            </a:r>
            <a:endParaRPr lang="en-US" sz="2000" b="1" dirty="0">
              <a:solidFill>
                <a:srgbClr val="004167"/>
              </a:solidFill>
              <a:latin typeface="Calibri" charset="0"/>
              <a:cs typeface="ＭＳ Ｐゴシック" charset="0"/>
            </a:endParaRPr>
          </a:p>
          <a:p>
            <a:pPr marL="168275" indent="-168275" algn="l">
              <a:spcBef>
                <a:spcPct val="25000"/>
              </a:spcBef>
              <a:buClr>
                <a:srgbClr val="00417B"/>
              </a:buClr>
            </a:pPr>
            <a:r>
              <a:rPr lang="en-US" sz="1400" dirty="0">
                <a:solidFill>
                  <a:srgbClr val="004167"/>
                </a:solidFill>
                <a:latin typeface="Calibri" charset="0"/>
                <a:cs typeface="ＭＳ Ｐゴシック" charset="0"/>
              </a:rPr>
              <a:t>10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FW/5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threat </a:t>
            </a:r>
            <a:r>
              <a:rPr lang="en-US" sz="1400" dirty="0" smtClean="0">
                <a:solidFill>
                  <a:srgbClr val="004167"/>
                </a:solidFill>
                <a:latin typeface="Calibri" charset="0"/>
                <a:cs typeface="ＭＳ Ｐゴシック" charset="0"/>
              </a:rPr>
              <a:t>prevention/2,000,000 </a:t>
            </a:r>
            <a:r>
              <a:rPr lang="en-US" sz="1400" dirty="0">
                <a:solidFill>
                  <a:srgbClr val="004167"/>
                </a:solidFill>
                <a:latin typeface="Calibri" charset="0"/>
                <a:cs typeface="ＭＳ Ｐゴシック" charset="0"/>
              </a:rPr>
              <a:t>sessions</a:t>
            </a:r>
          </a:p>
          <a:p>
            <a:pPr marL="168275" indent="-168275">
              <a:spcBef>
                <a:spcPct val="25000"/>
              </a:spcBef>
              <a:buClr>
                <a:srgbClr val="00417B"/>
              </a:buClr>
            </a:pPr>
            <a:r>
              <a:rPr lang="en-US" sz="1400" dirty="0">
                <a:solidFill>
                  <a:srgbClr val="004167"/>
                </a:solidFill>
                <a:latin typeface="Calibri" charset="0"/>
                <a:cs typeface="ＭＳ Ｐゴシック" charset="0"/>
              </a:rPr>
              <a:t>4 SFP+ (10 Gig), 8 SFP (1 Gig</a:t>
            </a:r>
            <a:r>
              <a:rPr lang="en-US" sz="1400" dirty="0" smtClean="0">
                <a:solidFill>
                  <a:srgbClr val="004167"/>
                </a:solidFill>
                <a:latin typeface="Calibri" charset="0"/>
                <a:cs typeface="ＭＳ Ｐゴシック" charset="0"/>
              </a:rPr>
              <a:t>), 12 </a:t>
            </a:r>
            <a:r>
              <a:rPr lang="en-US" sz="1400" dirty="0">
                <a:solidFill>
                  <a:srgbClr val="004167"/>
                </a:solidFill>
                <a:latin typeface="Calibri" charset="0"/>
                <a:cs typeface="ＭＳ Ｐゴシック" charset="0"/>
              </a:rPr>
              <a:t>copper </a:t>
            </a:r>
            <a:r>
              <a:rPr lang="en-US" sz="1400" dirty="0" smtClean="0">
                <a:solidFill>
                  <a:srgbClr val="004167"/>
                </a:solidFill>
                <a:latin typeface="Calibri" charset="0"/>
                <a:cs typeface="ＭＳ Ｐゴシック" charset="0"/>
              </a:rPr>
              <a:t>gigabit</a:t>
            </a:r>
            <a:endParaRPr lang="en-US" sz="1400" dirty="0">
              <a:solidFill>
                <a:srgbClr val="004167"/>
              </a:solidFill>
              <a:latin typeface="Calibri" charset="0"/>
              <a:cs typeface="ＭＳ Ｐゴシック" charset="0"/>
            </a:endParaRPr>
          </a:p>
        </p:txBody>
      </p:sp>
      <p:sp>
        <p:nvSpPr>
          <p:cNvPr id="38" name="Rectangle 7"/>
          <p:cNvSpPr>
            <a:spLocks noChangeArrowheads="1"/>
          </p:cNvSpPr>
          <p:nvPr/>
        </p:nvSpPr>
        <p:spPr bwMode="auto">
          <a:xfrm>
            <a:off x="6142038" y="1435100"/>
            <a:ext cx="27876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a:t>
            </a:r>
            <a:r>
              <a:rPr lang="en-US" sz="2000" b="1" dirty="0" smtClean="0">
                <a:solidFill>
                  <a:srgbClr val="004167"/>
                </a:solidFill>
                <a:latin typeface="Calibri" charset="0"/>
                <a:cs typeface="ＭＳ Ｐゴシック" charset="0"/>
              </a:rPr>
              <a:t>-5020</a:t>
            </a:r>
            <a:endParaRPr lang="en-US" sz="2000" b="1" dirty="0">
              <a:solidFill>
                <a:srgbClr val="004167"/>
              </a:solidFill>
              <a:latin typeface="Calibri" charset="0"/>
              <a:cs typeface="ＭＳ Ｐゴシック" charset="0"/>
            </a:endParaRPr>
          </a:p>
          <a:p>
            <a:pPr marL="168275" indent="-168275" algn="l">
              <a:spcBef>
                <a:spcPct val="25000"/>
              </a:spcBef>
              <a:buClr>
                <a:srgbClr val="00417B"/>
              </a:buClr>
            </a:pPr>
            <a:r>
              <a:rPr lang="en-US" sz="1400" dirty="0" smtClean="0">
                <a:solidFill>
                  <a:srgbClr val="004167"/>
                </a:solidFill>
                <a:latin typeface="Calibri" charset="0"/>
                <a:cs typeface="ＭＳ Ｐゴシック" charset="0"/>
              </a:rPr>
              <a:t>5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FW/2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threat </a:t>
            </a:r>
            <a:r>
              <a:rPr lang="en-US" sz="1400" dirty="0" smtClean="0">
                <a:solidFill>
                  <a:srgbClr val="004167"/>
                </a:solidFill>
                <a:latin typeface="Calibri" charset="0"/>
                <a:cs typeface="ＭＳ Ｐゴシック" charset="0"/>
              </a:rPr>
              <a:t>prevention/1,000,000 </a:t>
            </a:r>
            <a:r>
              <a:rPr lang="en-US" sz="1400" dirty="0">
                <a:solidFill>
                  <a:srgbClr val="004167"/>
                </a:solidFill>
                <a:latin typeface="Calibri" charset="0"/>
                <a:cs typeface="ＭＳ Ｐゴシック" charset="0"/>
              </a:rPr>
              <a:t>sessions</a:t>
            </a:r>
          </a:p>
          <a:p>
            <a:pPr marL="168275" indent="-168275" algn="l">
              <a:spcBef>
                <a:spcPct val="25000"/>
              </a:spcBef>
              <a:buClr>
                <a:srgbClr val="00417B"/>
              </a:buClr>
            </a:pPr>
            <a:r>
              <a:rPr lang="en-US" sz="1400" dirty="0" smtClean="0">
                <a:solidFill>
                  <a:srgbClr val="004167"/>
                </a:solidFill>
                <a:latin typeface="Calibri" charset="0"/>
                <a:cs typeface="ＭＳ Ｐゴシック" charset="0"/>
              </a:rPr>
              <a:t>8 SFP, 12 </a:t>
            </a:r>
            <a:r>
              <a:rPr lang="en-US" sz="1400" dirty="0">
                <a:solidFill>
                  <a:srgbClr val="004167"/>
                </a:solidFill>
                <a:latin typeface="Calibri" charset="0"/>
                <a:cs typeface="ＭＳ Ｐゴシック" charset="0"/>
              </a:rPr>
              <a:t>copper </a:t>
            </a:r>
            <a:r>
              <a:rPr lang="en-US" sz="1400" dirty="0" smtClean="0">
                <a:solidFill>
                  <a:srgbClr val="004167"/>
                </a:solidFill>
                <a:latin typeface="Calibri" charset="0"/>
                <a:cs typeface="ＭＳ Ｐゴシック" charset="0"/>
              </a:rPr>
              <a:t>gigabit</a:t>
            </a:r>
            <a:endParaRPr lang="en-US" sz="1400" dirty="0">
              <a:solidFill>
                <a:srgbClr val="004167"/>
              </a:solidFill>
              <a:latin typeface="Calibri" charset="0"/>
              <a:cs typeface="ＭＳ Ｐゴシック" charset="0"/>
            </a:endParaRPr>
          </a:p>
        </p:txBody>
      </p:sp>
      <p:sp>
        <p:nvSpPr>
          <p:cNvPr id="39" name="Rectangle 6"/>
          <p:cNvSpPr>
            <a:spLocks noChangeArrowheads="1"/>
          </p:cNvSpPr>
          <p:nvPr/>
        </p:nvSpPr>
        <p:spPr bwMode="auto">
          <a:xfrm>
            <a:off x="177800" y="1435100"/>
            <a:ext cx="2882900"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168275" indent="-168275" algn="l">
              <a:spcBef>
                <a:spcPct val="25000"/>
              </a:spcBef>
              <a:buFont typeface="Times New Roman" charset="0"/>
              <a:buNone/>
            </a:pPr>
            <a:r>
              <a:rPr lang="en-US" sz="2000" b="1" dirty="0">
                <a:solidFill>
                  <a:srgbClr val="004167"/>
                </a:solidFill>
                <a:latin typeface="Calibri" charset="0"/>
                <a:cs typeface="ＭＳ Ｐゴシック" charset="0"/>
              </a:rPr>
              <a:t>PA</a:t>
            </a:r>
            <a:r>
              <a:rPr lang="en-US" sz="2000" b="1" dirty="0" smtClean="0">
                <a:solidFill>
                  <a:srgbClr val="004167"/>
                </a:solidFill>
                <a:latin typeface="Calibri" charset="0"/>
                <a:cs typeface="ＭＳ Ｐゴシック" charset="0"/>
              </a:rPr>
              <a:t>-5060</a:t>
            </a:r>
            <a:endParaRPr lang="en-US" sz="2000" b="1" dirty="0">
              <a:solidFill>
                <a:srgbClr val="004167"/>
              </a:solidFill>
              <a:latin typeface="Calibri" charset="0"/>
              <a:cs typeface="ＭＳ Ｐゴシック" charset="0"/>
            </a:endParaRPr>
          </a:p>
          <a:p>
            <a:pPr marL="168275" indent="-168275" algn="l">
              <a:spcBef>
                <a:spcPct val="25000"/>
              </a:spcBef>
              <a:buClr>
                <a:srgbClr val="00417B"/>
              </a:buClr>
            </a:pPr>
            <a:r>
              <a:rPr lang="en-US" sz="1400" dirty="0" smtClean="0">
                <a:solidFill>
                  <a:srgbClr val="004167"/>
                </a:solidFill>
                <a:latin typeface="Calibri" charset="0"/>
                <a:cs typeface="ＭＳ Ｐゴシック" charset="0"/>
              </a:rPr>
              <a:t>20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a:t>
            </a:r>
            <a:r>
              <a:rPr lang="en-US" sz="1400" dirty="0" smtClean="0">
                <a:solidFill>
                  <a:srgbClr val="004167"/>
                </a:solidFill>
                <a:latin typeface="Calibri" charset="0"/>
                <a:cs typeface="ＭＳ Ｐゴシック" charset="0"/>
              </a:rPr>
              <a:t>FW/10 </a:t>
            </a:r>
            <a:r>
              <a:rPr lang="en-US" sz="1400" dirty="0" err="1">
                <a:solidFill>
                  <a:srgbClr val="004167"/>
                </a:solidFill>
                <a:latin typeface="Calibri" charset="0"/>
                <a:cs typeface="ＭＳ Ｐゴシック" charset="0"/>
              </a:rPr>
              <a:t>Gbps</a:t>
            </a:r>
            <a:r>
              <a:rPr lang="en-US" sz="1400" dirty="0">
                <a:solidFill>
                  <a:srgbClr val="004167"/>
                </a:solidFill>
                <a:latin typeface="Calibri" charset="0"/>
                <a:cs typeface="ＭＳ Ｐゴシック" charset="0"/>
              </a:rPr>
              <a:t> threat </a:t>
            </a:r>
            <a:r>
              <a:rPr lang="en-US" sz="1400" dirty="0" smtClean="0">
                <a:solidFill>
                  <a:srgbClr val="004167"/>
                </a:solidFill>
                <a:latin typeface="Calibri" charset="0"/>
                <a:cs typeface="ＭＳ Ｐゴシック" charset="0"/>
              </a:rPr>
              <a:t>prevention/4,000,000 </a:t>
            </a:r>
            <a:r>
              <a:rPr lang="en-US" sz="1400" dirty="0">
                <a:solidFill>
                  <a:srgbClr val="004167"/>
                </a:solidFill>
                <a:latin typeface="Calibri" charset="0"/>
                <a:cs typeface="ＭＳ Ｐゴシック" charset="0"/>
              </a:rPr>
              <a:t>sessions</a:t>
            </a:r>
          </a:p>
          <a:p>
            <a:pPr marL="168275" indent="-168275" algn="l">
              <a:spcBef>
                <a:spcPct val="25000"/>
              </a:spcBef>
              <a:buClr>
                <a:srgbClr val="00417B"/>
              </a:buClr>
            </a:pPr>
            <a:r>
              <a:rPr lang="en-US" sz="1400" dirty="0">
                <a:solidFill>
                  <a:srgbClr val="004167"/>
                </a:solidFill>
                <a:latin typeface="Calibri" charset="0"/>
                <a:cs typeface="ＭＳ Ｐゴシック" charset="0"/>
              </a:rPr>
              <a:t>4 </a:t>
            </a:r>
            <a:r>
              <a:rPr lang="en-US" sz="1400" dirty="0" smtClean="0">
                <a:solidFill>
                  <a:srgbClr val="004167"/>
                </a:solidFill>
                <a:latin typeface="Calibri" charset="0"/>
                <a:cs typeface="ＭＳ Ｐゴシック" charset="0"/>
              </a:rPr>
              <a:t>SFP+ </a:t>
            </a:r>
            <a:r>
              <a:rPr lang="en-US" sz="1400" dirty="0">
                <a:solidFill>
                  <a:srgbClr val="004167"/>
                </a:solidFill>
                <a:latin typeface="Calibri" charset="0"/>
                <a:cs typeface="ＭＳ Ｐゴシック" charset="0"/>
              </a:rPr>
              <a:t>(10 Gig</a:t>
            </a:r>
            <a:r>
              <a:rPr lang="en-US" sz="1400" dirty="0" smtClean="0">
                <a:solidFill>
                  <a:srgbClr val="004167"/>
                </a:solidFill>
                <a:latin typeface="Calibri" charset="0"/>
                <a:cs typeface="ＭＳ Ｐゴシック" charset="0"/>
              </a:rPr>
              <a:t>), 8 </a:t>
            </a:r>
            <a:r>
              <a:rPr lang="en-US" sz="1400" dirty="0">
                <a:solidFill>
                  <a:srgbClr val="004167"/>
                </a:solidFill>
                <a:latin typeface="Calibri" charset="0"/>
                <a:cs typeface="ＭＳ Ｐゴシック" charset="0"/>
              </a:rPr>
              <a:t>SFP (1 Gig</a:t>
            </a:r>
            <a:r>
              <a:rPr lang="en-US" sz="1400" dirty="0" smtClean="0">
                <a:solidFill>
                  <a:srgbClr val="004167"/>
                </a:solidFill>
                <a:latin typeface="Calibri" charset="0"/>
                <a:cs typeface="ＭＳ Ｐゴシック" charset="0"/>
              </a:rPr>
              <a:t>), 12 copper gigabit</a:t>
            </a:r>
            <a:endParaRPr lang="en-US" sz="1400" dirty="0">
              <a:solidFill>
                <a:srgbClr val="004167"/>
              </a:solidFill>
              <a:latin typeface="Calibri" charset="0"/>
              <a:cs typeface="ＭＳ Ｐゴシック" charset="0"/>
            </a:endParaRPr>
          </a:p>
        </p:txBody>
      </p:sp>
    </p:spTree>
    <p:extLst>
      <p:ext uri="{BB962C8B-B14F-4D97-AF65-F5344CB8AC3E}">
        <p14:creationId xmlns:p14="http://schemas.microsoft.com/office/powerpoint/2010/main" val="22840528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ftr" sz="quarter" idx="10"/>
          </p:nvPr>
        </p:nvSpPr>
        <p:spPr>
          <a:xfrm>
            <a:off x="1157288" y="6350000"/>
            <a:ext cx="5783262" cy="457200"/>
          </a:xfrm>
          <a:noFill/>
        </p:spPr>
        <p:txBody>
          <a:bodyPr/>
          <a:lstStyle/>
          <a:p>
            <a:r>
              <a:rPr lang="en-US" dirty="0" smtClean="0">
                <a:latin typeface="Arial" pitchFamily="34" charset="0"/>
              </a:rPr>
              <a:t>© 2010 Palo Alto Networks. Proprietary and Confidential</a:t>
            </a:r>
            <a:r>
              <a:rPr lang="en-US" dirty="0" smtClean="0">
                <a:solidFill>
                  <a:srgbClr val="7F7F7F"/>
                </a:solidFill>
                <a:latin typeface="Arial" pitchFamily="34" charset="0"/>
              </a:rPr>
              <a:t>	</a:t>
            </a:r>
            <a:r>
              <a:rPr lang="en-US" dirty="0" smtClean="0">
                <a:latin typeface="Arial" pitchFamily="34" charset="0"/>
              </a:rPr>
              <a:t>3.1-a</a:t>
            </a:r>
          </a:p>
        </p:txBody>
      </p:sp>
      <p:sp>
        <p:nvSpPr>
          <p:cNvPr id="49" name="Rectangle 48"/>
          <p:cNvSpPr/>
          <p:nvPr/>
        </p:nvSpPr>
        <p:spPr bwMode="auto">
          <a:xfrm>
            <a:off x="2256813" y="1071934"/>
            <a:ext cx="700391" cy="4998126"/>
          </a:xfrm>
          <a:prstGeom prst="rect">
            <a:avLst/>
          </a:prstGeom>
          <a:solidFill>
            <a:schemeClr val="accent6"/>
          </a:solidFill>
          <a:ln w="12700" cap="flat" cmpd="sng" algn="ctr">
            <a:solidFill>
              <a:schemeClr val="tx1"/>
            </a:solidFill>
            <a:prstDash val="solid"/>
            <a:round/>
            <a:headEnd type="none" w="med" len="med"/>
            <a:tailEnd type="none" w="med" len="med"/>
          </a:ln>
          <a:effectLst/>
        </p:spPr>
        <p:txBody>
          <a:bodyPr vert="wordArtVert"/>
          <a:lstStyle/>
          <a:p>
            <a:pPr algn="ctr" eaLnBrk="0" hangingPunct="0">
              <a:lnSpc>
                <a:spcPct val="85000"/>
              </a:lnSpc>
              <a:spcBef>
                <a:spcPct val="50000"/>
              </a:spcBef>
              <a:spcAft>
                <a:spcPct val="5000"/>
              </a:spcAft>
              <a:buClr>
                <a:schemeClr val="bg1"/>
              </a:buClr>
              <a:buSzPct val="100000"/>
              <a:buFont typeface="Times New Roman" pitchFamily="18" charset="0"/>
              <a:buNone/>
              <a:defRPr/>
            </a:pPr>
            <a:r>
              <a:rPr lang="en-US" sz="2800" dirty="0">
                <a:latin typeface="Arial" charset="0"/>
              </a:rPr>
              <a:t>FIREWALL</a:t>
            </a:r>
          </a:p>
        </p:txBody>
      </p:sp>
      <p:sp>
        <p:nvSpPr>
          <p:cNvPr id="10" name="Rounded Rectangle 9"/>
          <p:cNvSpPr>
            <a:spLocks noChangeArrowheads="1"/>
          </p:cNvSpPr>
          <p:nvPr/>
        </p:nvSpPr>
        <p:spPr bwMode="auto">
          <a:xfrm>
            <a:off x="6529388" y="1549400"/>
            <a:ext cx="2205037" cy="1042988"/>
          </a:xfrm>
          <a:prstGeom prst="roundRect">
            <a:avLst>
              <a:gd name="adj" fmla="val 16667"/>
            </a:avLst>
          </a:prstGeom>
          <a:noFill/>
          <a:ln w="28575" algn="ctr">
            <a:solidFill>
              <a:schemeClr val="tx1"/>
            </a:solid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6149" name="Title 1"/>
          <p:cNvSpPr>
            <a:spLocks noGrp="1"/>
          </p:cNvSpPr>
          <p:nvPr>
            <p:ph type="title"/>
          </p:nvPr>
        </p:nvSpPr>
        <p:spPr>
          <a:xfrm>
            <a:off x="323850" y="149225"/>
            <a:ext cx="8374063" cy="612775"/>
          </a:xfrm>
        </p:spPr>
        <p:txBody>
          <a:bodyPr/>
          <a:lstStyle/>
          <a:p>
            <a:pPr eaLnBrk="1" hangingPunct="1"/>
            <a:r>
              <a:rPr lang="en-US" smtClean="0"/>
              <a:t>Evasive Applications</a:t>
            </a:r>
          </a:p>
        </p:txBody>
      </p:sp>
      <p:sp>
        <p:nvSpPr>
          <p:cNvPr id="6150" name="Slide Number Placeholder 4"/>
          <p:cNvSpPr>
            <a:spLocks noGrp="1"/>
          </p:cNvSpPr>
          <p:nvPr>
            <p:ph type="sldNum" sz="quarter" idx="11"/>
          </p:nvPr>
        </p:nvSpPr>
        <p:spPr>
          <a:xfrm>
            <a:off x="306388" y="6351588"/>
            <a:ext cx="847725" cy="457200"/>
          </a:xfrm>
          <a:noFill/>
        </p:spPr>
        <p:txBody>
          <a:bodyPr/>
          <a:lstStyle/>
          <a:p>
            <a:r>
              <a:rPr lang="en-US" smtClean="0"/>
              <a:t>Page </a:t>
            </a:r>
            <a:fld id="{3A0464B3-B7A1-4214-82D6-BD90D04D026E}" type="slidenum">
              <a:rPr lang="en-US" smtClean="0"/>
              <a:pPr/>
              <a:t>4</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6" name="TextBox 5"/>
          <p:cNvSpPr txBox="1">
            <a:spLocks noChangeArrowheads="1"/>
          </p:cNvSpPr>
          <p:nvPr/>
        </p:nvSpPr>
        <p:spPr bwMode="auto">
          <a:xfrm>
            <a:off x="6562725" y="1689100"/>
            <a:ext cx="1905000" cy="301625"/>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r>
              <a:rPr lang="en-US"/>
              <a:t>Yahoo Messenger</a:t>
            </a:r>
          </a:p>
        </p:txBody>
      </p:sp>
      <p:pic>
        <p:nvPicPr>
          <p:cNvPr id="427012" name="Picture 4" descr="C:\Documents and Settings\npiagentini\My Documents\Training\Icons\pcsmiley_60x60_1.gif"/>
          <p:cNvPicPr>
            <a:picLocks noChangeAspect="1" noChangeArrowheads="1"/>
          </p:cNvPicPr>
          <p:nvPr/>
        </p:nvPicPr>
        <p:blipFill>
          <a:blip r:embed="rId4" cstate="print"/>
          <a:srcRect/>
          <a:stretch>
            <a:fillRect/>
          </a:stretch>
        </p:blipFill>
        <p:spPr bwMode="auto">
          <a:xfrm>
            <a:off x="7331075" y="1984375"/>
            <a:ext cx="571500" cy="571500"/>
          </a:xfrm>
          <a:prstGeom prst="rect">
            <a:avLst/>
          </a:prstGeom>
          <a:noFill/>
          <a:ln w="9525">
            <a:noFill/>
            <a:miter lim="800000"/>
            <a:headEnd/>
            <a:tailEnd/>
          </a:ln>
        </p:spPr>
      </p:pic>
      <p:cxnSp>
        <p:nvCxnSpPr>
          <p:cNvPr id="12" name="Curved Connector 11"/>
          <p:cNvCxnSpPr>
            <a:cxnSpLocks noChangeShapeType="1"/>
            <a:stCxn id="10" idx="1"/>
            <a:endCxn id="16" idx="3"/>
          </p:cNvCxnSpPr>
          <p:nvPr/>
        </p:nvCxnSpPr>
        <p:spPr bwMode="auto">
          <a:xfrm rot="10800000">
            <a:off x="4059994" y="1388380"/>
            <a:ext cx="2469395" cy="682515"/>
          </a:xfrm>
          <a:prstGeom prst="curvedConnector3">
            <a:avLst>
              <a:gd name="adj1" fmla="val 50000"/>
            </a:avLst>
          </a:prstGeom>
          <a:noFill/>
          <a:ln w="28575" algn="ctr">
            <a:solidFill>
              <a:schemeClr val="tx1"/>
            </a:solidFill>
            <a:round/>
            <a:headEnd/>
            <a:tailEnd type="arrow" w="med" len="med"/>
          </a:ln>
        </p:spPr>
      </p:cxnSp>
      <p:cxnSp>
        <p:nvCxnSpPr>
          <p:cNvPr id="13" name="Curved Connector 12"/>
          <p:cNvCxnSpPr>
            <a:cxnSpLocks noChangeShapeType="1"/>
            <a:stCxn id="10" idx="1"/>
            <a:endCxn id="19" idx="3"/>
          </p:cNvCxnSpPr>
          <p:nvPr/>
        </p:nvCxnSpPr>
        <p:spPr bwMode="auto">
          <a:xfrm rot="10800000" flipV="1">
            <a:off x="1334298" y="2070894"/>
            <a:ext cx="5195091" cy="1522522"/>
          </a:xfrm>
          <a:prstGeom prst="curvedConnector3">
            <a:avLst>
              <a:gd name="adj1" fmla="val 50000"/>
            </a:avLst>
          </a:prstGeom>
          <a:noFill/>
          <a:ln w="28575" algn="ctr">
            <a:solidFill>
              <a:schemeClr val="tx1"/>
            </a:solidFill>
            <a:round/>
            <a:headEnd/>
            <a:tailEnd type="arrow" w="med" len="med"/>
          </a:ln>
        </p:spPr>
      </p:cxnSp>
      <p:sp>
        <p:nvSpPr>
          <p:cNvPr id="16" name="TextBox 15"/>
          <p:cNvSpPr txBox="1">
            <a:spLocks noChangeArrowheads="1"/>
          </p:cNvSpPr>
          <p:nvPr/>
        </p:nvSpPr>
        <p:spPr bwMode="auto">
          <a:xfrm>
            <a:off x="2951996" y="1065213"/>
            <a:ext cx="1107997" cy="646331"/>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b="1" dirty="0"/>
              <a:t>Port 5050</a:t>
            </a:r>
          </a:p>
          <a:p>
            <a:pPr algn="ctr" eaLnBrk="0" hangingPunct="0">
              <a:lnSpc>
                <a:spcPct val="85000"/>
              </a:lnSpc>
              <a:spcBef>
                <a:spcPct val="50000"/>
              </a:spcBef>
              <a:spcAft>
                <a:spcPct val="5000"/>
              </a:spcAft>
              <a:buClr>
                <a:schemeClr val="bg1"/>
              </a:buClr>
              <a:buSzPct val="100000"/>
              <a:buFont typeface="Times New Roman" pitchFamily="18" charset="0"/>
              <a:buNone/>
            </a:pPr>
            <a:r>
              <a:rPr lang="en-US" b="1" dirty="0"/>
              <a:t>Blocked</a:t>
            </a:r>
          </a:p>
        </p:txBody>
      </p:sp>
      <p:sp>
        <p:nvSpPr>
          <p:cNvPr id="19" name="TextBox 18"/>
          <p:cNvSpPr txBox="1">
            <a:spLocks noChangeArrowheads="1"/>
          </p:cNvSpPr>
          <p:nvPr/>
        </p:nvSpPr>
        <p:spPr bwMode="auto">
          <a:xfrm>
            <a:off x="381792" y="3270250"/>
            <a:ext cx="952505" cy="646331"/>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r>
              <a:rPr lang="en-US" b="1" dirty="0"/>
              <a:t>Port 80</a:t>
            </a:r>
          </a:p>
          <a:p>
            <a:pPr algn="ctr" eaLnBrk="0" hangingPunct="0">
              <a:lnSpc>
                <a:spcPct val="85000"/>
              </a:lnSpc>
              <a:spcBef>
                <a:spcPct val="50000"/>
              </a:spcBef>
              <a:spcAft>
                <a:spcPct val="5000"/>
              </a:spcAft>
              <a:buClr>
                <a:schemeClr val="bg1"/>
              </a:buClr>
              <a:buSzPct val="100000"/>
              <a:buFont typeface="Times New Roman" pitchFamily="18" charset="0"/>
              <a:buChar char="•"/>
            </a:pPr>
            <a:r>
              <a:rPr lang="en-US" b="1" dirty="0"/>
              <a:t>Open</a:t>
            </a:r>
          </a:p>
        </p:txBody>
      </p:sp>
      <p:sp>
        <p:nvSpPr>
          <p:cNvPr id="24" name="Rounded Rectangle 23"/>
          <p:cNvSpPr>
            <a:spLocks noChangeArrowheads="1"/>
          </p:cNvSpPr>
          <p:nvPr/>
        </p:nvSpPr>
        <p:spPr bwMode="auto">
          <a:xfrm>
            <a:off x="6551613" y="2817813"/>
            <a:ext cx="2205037" cy="1044575"/>
          </a:xfrm>
          <a:prstGeom prst="roundRect">
            <a:avLst>
              <a:gd name="adj" fmla="val 16667"/>
            </a:avLst>
          </a:prstGeom>
          <a:noFill/>
          <a:ln w="28575" algn="ctr">
            <a:solidFill>
              <a:schemeClr val="tx1"/>
            </a:solid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25" name="TextBox 24"/>
          <p:cNvSpPr txBox="1">
            <a:spLocks noChangeArrowheads="1"/>
          </p:cNvSpPr>
          <p:nvPr/>
        </p:nvSpPr>
        <p:spPr bwMode="auto">
          <a:xfrm>
            <a:off x="6745288" y="2990850"/>
            <a:ext cx="1646237" cy="301625"/>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r>
              <a:rPr lang="en-US"/>
              <a:t>PingFU - Proxy</a:t>
            </a:r>
          </a:p>
        </p:txBody>
      </p:sp>
      <p:pic>
        <p:nvPicPr>
          <p:cNvPr id="26" name="Picture 25" descr="pingFu.png"/>
          <p:cNvPicPr>
            <a:picLocks noChangeAspect="1"/>
          </p:cNvPicPr>
          <p:nvPr/>
        </p:nvPicPr>
        <p:blipFill>
          <a:blip r:embed="rId5" cstate="print"/>
          <a:srcRect/>
          <a:stretch>
            <a:fillRect/>
          </a:stretch>
        </p:blipFill>
        <p:spPr bwMode="auto">
          <a:xfrm>
            <a:off x="7553325" y="3365500"/>
            <a:ext cx="342900" cy="342900"/>
          </a:xfrm>
          <a:prstGeom prst="rect">
            <a:avLst/>
          </a:prstGeom>
          <a:noFill/>
          <a:ln w="9525">
            <a:noFill/>
            <a:miter lim="800000"/>
            <a:headEnd/>
            <a:tailEnd/>
          </a:ln>
        </p:spPr>
      </p:pic>
      <p:cxnSp>
        <p:nvCxnSpPr>
          <p:cNvPr id="28" name="Curved Connector 27"/>
          <p:cNvCxnSpPr>
            <a:cxnSpLocks noChangeShapeType="1"/>
            <a:stCxn id="24" idx="1"/>
            <a:endCxn id="19" idx="3"/>
          </p:cNvCxnSpPr>
          <p:nvPr/>
        </p:nvCxnSpPr>
        <p:spPr bwMode="auto">
          <a:xfrm rot="10800000" flipV="1">
            <a:off x="1334297" y="3340100"/>
            <a:ext cx="5217316" cy="253315"/>
          </a:xfrm>
          <a:prstGeom prst="curvedConnector3">
            <a:avLst>
              <a:gd name="adj1" fmla="val 50000"/>
            </a:avLst>
          </a:prstGeom>
          <a:noFill/>
          <a:ln w="28575" algn="ctr">
            <a:solidFill>
              <a:schemeClr val="tx1"/>
            </a:solidFill>
            <a:round/>
            <a:headEnd/>
            <a:tailEnd type="arrow" w="med" len="med"/>
          </a:ln>
        </p:spPr>
      </p:cxnSp>
      <p:sp>
        <p:nvSpPr>
          <p:cNvPr id="35" name="Rounded Rectangle 34"/>
          <p:cNvSpPr>
            <a:spLocks noChangeArrowheads="1"/>
          </p:cNvSpPr>
          <p:nvPr/>
        </p:nvSpPr>
        <p:spPr bwMode="auto">
          <a:xfrm>
            <a:off x="6562725" y="4044950"/>
            <a:ext cx="2205038" cy="1042988"/>
          </a:xfrm>
          <a:prstGeom prst="roundRect">
            <a:avLst>
              <a:gd name="adj" fmla="val 16667"/>
            </a:avLst>
          </a:prstGeom>
          <a:noFill/>
          <a:ln w="28575" algn="ctr">
            <a:solidFill>
              <a:schemeClr val="tx1"/>
            </a:solid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36" name="TextBox 35"/>
          <p:cNvSpPr txBox="1">
            <a:spLocks noChangeArrowheads="1"/>
          </p:cNvSpPr>
          <p:nvPr/>
        </p:nvSpPr>
        <p:spPr bwMode="auto">
          <a:xfrm>
            <a:off x="6668731" y="4184650"/>
            <a:ext cx="1715214" cy="301621"/>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r>
              <a:rPr lang="en-US" dirty="0" smtClean="0"/>
              <a:t>BitTorrent </a:t>
            </a:r>
            <a:r>
              <a:rPr lang="en-US" dirty="0"/>
              <a:t>Client</a:t>
            </a:r>
          </a:p>
        </p:txBody>
      </p:sp>
      <p:pic>
        <p:nvPicPr>
          <p:cNvPr id="37" name="Picture 16" descr="bittorrent_logo"/>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129463" y="4572000"/>
            <a:ext cx="1155700" cy="404813"/>
          </a:xfrm>
          <a:prstGeom prst="rect">
            <a:avLst/>
          </a:prstGeom>
          <a:noFill/>
          <a:ln w="9525">
            <a:noFill/>
            <a:miter lim="800000"/>
            <a:headEnd/>
            <a:tailEnd/>
          </a:ln>
        </p:spPr>
      </p:pic>
      <p:sp>
        <p:nvSpPr>
          <p:cNvPr id="39" name="TextBox 38"/>
          <p:cNvSpPr txBox="1">
            <a:spLocks noChangeArrowheads="1"/>
          </p:cNvSpPr>
          <p:nvPr/>
        </p:nvSpPr>
        <p:spPr bwMode="auto">
          <a:xfrm>
            <a:off x="2867510" y="4873625"/>
            <a:ext cx="1180131" cy="646331"/>
          </a:xfrm>
          <a:prstGeom prst="rect">
            <a:avLst/>
          </a:prstGeom>
          <a:noFill/>
          <a:ln w="9525">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r>
              <a:rPr lang="en-US" b="1"/>
              <a:t>Port 6681</a:t>
            </a:r>
          </a:p>
          <a:p>
            <a:pPr algn="ctr" eaLnBrk="0" hangingPunct="0">
              <a:lnSpc>
                <a:spcPct val="85000"/>
              </a:lnSpc>
              <a:spcBef>
                <a:spcPct val="50000"/>
              </a:spcBef>
              <a:spcAft>
                <a:spcPct val="5000"/>
              </a:spcAft>
              <a:buClr>
                <a:schemeClr val="bg1"/>
              </a:buClr>
              <a:buSzPct val="100000"/>
              <a:buFont typeface="Times New Roman" pitchFamily="18" charset="0"/>
              <a:buChar char="•"/>
            </a:pPr>
            <a:r>
              <a:rPr lang="en-US" b="1"/>
              <a:t>Blocked</a:t>
            </a:r>
          </a:p>
        </p:txBody>
      </p:sp>
      <p:cxnSp>
        <p:nvCxnSpPr>
          <p:cNvPr id="40" name="Curved Connector 39"/>
          <p:cNvCxnSpPr>
            <a:cxnSpLocks noChangeShapeType="1"/>
            <a:stCxn id="35" idx="1"/>
            <a:endCxn id="39" idx="3"/>
          </p:cNvCxnSpPr>
          <p:nvPr/>
        </p:nvCxnSpPr>
        <p:spPr bwMode="auto">
          <a:xfrm rot="10800000" flipV="1">
            <a:off x="4047641" y="4566443"/>
            <a:ext cx="2515084" cy="630347"/>
          </a:xfrm>
          <a:prstGeom prst="curvedConnector3">
            <a:avLst>
              <a:gd name="adj1" fmla="val 50000"/>
            </a:avLst>
          </a:prstGeom>
          <a:noFill/>
          <a:ln w="28575" algn="ctr">
            <a:solidFill>
              <a:schemeClr val="tx1"/>
            </a:solidFill>
            <a:round/>
            <a:headEnd/>
            <a:tailEnd type="arrow" w="med" len="med"/>
          </a:ln>
        </p:spPr>
      </p:cxnSp>
      <p:cxnSp>
        <p:nvCxnSpPr>
          <p:cNvPr id="41" name="Curved Connector 40"/>
          <p:cNvCxnSpPr>
            <a:cxnSpLocks noChangeShapeType="1"/>
            <a:stCxn id="35" idx="1"/>
            <a:endCxn id="19" idx="3"/>
          </p:cNvCxnSpPr>
          <p:nvPr/>
        </p:nvCxnSpPr>
        <p:spPr bwMode="auto">
          <a:xfrm rot="10800000">
            <a:off x="1334297" y="3593416"/>
            <a:ext cx="5228428" cy="973028"/>
          </a:xfrm>
          <a:prstGeom prst="curvedConnector3">
            <a:avLst>
              <a:gd name="adj1" fmla="val 50000"/>
            </a:avLst>
          </a:prstGeom>
          <a:noFill/>
          <a:ln w="28575" algn="ctr">
            <a:solidFill>
              <a:schemeClr val="tx1"/>
            </a:solidFill>
            <a:round/>
            <a:headEnd/>
            <a:tailEnd type="arrow" w="med" len="med"/>
          </a:ln>
        </p:spPr>
      </p:cxnSp>
    </p:spTree>
    <p:custDataLst>
      <p:tags r:id="rId1"/>
    </p:custDataLst>
    <p:extLst>
      <p:ext uri="{BB962C8B-B14F-4D97-AF65-F5344CB8AC3E}">
        <p14:creationId xmlns:p14="http://schemas.microsoft.com/office/powerpoint/2010/main" val="1198107113"/>
      </p:ext>
    </p:extLst>
  </p:cSld>
  <p:clrMapOvr>
    <a:masterClrMapping/>
  </p:clrMapOvr>
  <p:transition xmlns:p14="http://schemas.microsoft.com/office/powerpoint/2010/main">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427012"/>
                                        </p:tgtEl>
                                        <p:attrNameLst>
                                          <p:attrName>style.visibility</p:attrName>
                                        </p:attrNameLst>
                                      </p:cBhvr>
                                      <p:to>
                                        <p:strVal val="visible"/>
                                      </p:to>
                                    </p:set>
                                    <p:animEffect transition="in" filter="dissolve">
                                      <p:cBhvr>
                                        <p:cTn id="13" dur="500"/>
                                        <p:tgtEl>
                                          <p:spTgt spid="4270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dissolve">
                                      <p:cBhvr>
                                        <p:cTn id="34" dur="500"/>
                                        <p:tgtEl>
                                          <p:spTgt spid="3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dissolve">
                                      <p:cBhvr>
                                        <p:cTn id="37" dur="500"/>
                                        <p:tgtEl>
                                          <p:spTgt spid="36"/>
                                        </p:tgtEl>
                                      </p:cBhvr>
                                    </p:animEffect>
                                  </p:childTnLst>
                                </p:cTn>
                              </p:par>
                              <p:par>
                                <p:cTn id="38" presetID="9" presetClass="entr" presetSubtype="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dissolv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right)">
                                      <p:cBhvr>
                                        <p:cTn id="45" dur="500"/>
                                        <p:tgtEl>
                                          <p:spTgt spid="40"/>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dissolve">
                                      <p:cBhvr>
                                        <p:cTn id="61" dur="500"/>
                                        <p:tgtEl>
                                          <p:spTgt spid="25"/>
                                        </p:tgtEl>
                                      </p:cBhvr>
                                    </p:animEffect>
                                  </p:childTnLst>
                                </p:cTn>
                              </p:par>
                              <p:par>
                                <p:cTn id="62" presetID="9"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dissolv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right)">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6" grpId="0"/>
      <p:bldP spid="19" grpId="0"/>
      <p:bldP spid="24" grpId="0" animBg="1"/>
      <p:bldP spid="25" grpId="0"/>
      <p:bldP spid="35" grpId="0" animBg="1"/>
      <p:bldP spid="36"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mtClean="0"/>
              <a:t>Flexible Deployment Options</a:t>
            </a:r>
          </a:p>
        </p:txBody>
      </p:sp>
      <p:sp>
        <p:nvSpPr>
          <p:cNvPr id="35842" name="Footer Placeholder 3"/>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35843" name="Slide Number Placeholder 4"/>
          <p:cNvSpPr>
            <a:spLocks noGrp="1"/>
          </p:cNvSpPr>
          <p:nvPr>
            <p:ph type="sldNum" sz="quarter" idx="11"/>
          </p:nvPr>
        </p:nvSpPr>
        <p:spPr>
          <a:noFill/>
        </p:spPr>
        <p:txBody>
          <a:bodyPr/>
          <a:lstStyle/>
          <a:p>
            <a:r>
              <a:rPr lang="en-US" smtClean="0"/>
              <a:t>Page </a:t>
            </a:r>
            <a:fld id="{937B82C5-7301-4D4F-B506-A321C90C7F60}" type="slidenum">
              <a:rPr lang="en-US" smtClean="0"/>
              <a:pPr/>
              <a:t>40</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35844" name="Oval 78"/>
          <p:cNvSpPr>
            <a:spLocks/>
          </p:cNvSpPr>
          <p:nvPr/>
        </p:nvSpPr>
        <p:spPr bwMode="auto">
          <a:xfrm>
            <a:off x="6716713" y="2298700"/>
            <a:ext cx="1549400" cy="482600"/>
          </a:xfrm>
          <a:prstGeom prst="ellipse">
            <a:avLst/>
          </a:prstGeom>
          <a:solidFill>
            <a:srgbClr val="E9D666">
              <a:alpha val="36078"/>
            </a:srgbClr>
          </a:solidFill>
          <a:ln w="12700">
            <a:noFill/>
            <a:round/>
            <a:headEnd/>
            <a:tailEnd/>
          </a:ln>
        </p:spPr>
        <p:txBody>
          <a:bodyPr lIns="0" tIns="0" rIns="0" bIns="0"/>
          <a:lstStyle/>
          <a:p>
            <a:endParaRPr lang="en-US" sz="2400">
              <a:solidFill>
                <a:srgbClr val="000000"/>
              </a:solidFill>
              <a:latin typeface="Times New Roman" pitchFamily="18" charset="0"/>
              <a:ea typeface="ヒラギノ明朝 ProN W3"/>
              <a:cs typeface="ヒラギノ明朝 ProN W3"/>
              <a:sym typeface="Times New Roman" pitchFamily="18" charset="0"/>
            </a:endParaRPr>
          </a:p>
        </p:txBody>
      </p:sp>
      <p:sp>
        <p:nvSpPr>
          <p:cNvPr id="35845" name="Oval 78"/>
          <p:cNvSpPr>
            <a:spLocks/>
          </p:cNvSpPr>
          <p:nvPr/>
        </p:nvSpPr>
        <p:spPr bwMode="auto">
          <a:xfrm>
            <a:off x="3746500" y="2692400"/>
            <a:ext cx="1549400" cy="482600"/>
          </a:xfrm>
          <a:prstGeom prst="ellipse">
            <a:avLst/>
          </a:prstGeom>
          <a:solidFill>
            <a:srgbClr val="E9D666">
              <a:alpha val="36078"/>
            </a:srgbClr>
          </a:solidFill>
          <a:ln w="12700">
            <a:noFill/>
            <a:round/>
            <a:headEnd/>
            <a:tailEnd/>
          </a:ln>
        </p:spPr>
        <p:txBody>
          <a:bodyPr lIns="0" tIns="0" rIns="0" bIns="0"/>
          <a:lstStyle/>
          <a:p>
            <a:endParaRPr lang="en-US" sz="2400">
              <a:solidFill>
                <a:srgbClr val="000000"/>
              </a:solidFill>
              <a:latin typeface="Times New Roman" pitchFamily="18" charset="0"/>
              <a:ea typeface="ヒラギノ明朝 ProN W3"/>
              <a:cs typeface="ヒラギノ明朝 ProN W3"/>
              <a:sym typeface="Times New Roman" pitchFamily="18" charset="0"/>
            </a:endParaRPr>
          </a:p>
        </p:txBody>
      </p:sp>
      <p:sp>
        <p:nvSpPr>
          <p:cNvPr id="35846" name="Oval 40"/>
          <p:cNvSpPr>
            <a:spLocks/>
          </p:cNvSpPr>
          <p:nvPr/>
        </p:nvSpPr>
        <p:spPr bwMode="auto">
          <a:xfrm>
            <a:off x="2082800" y="3060700"/>
            <a:ext cx="812800" cy="482600"/>
          </a:xfrm>
          <a:prstGeom prst="ellipse">
            <a:avLst/>
          </a:prstGeom>
          <a:solidFill>
            <a:srgbClr val="E9D666">
              <a:alpha val="36078"/>
            </a:srgbClr>
          </a:solidFill>
          <a:ln w="12700">
            <a:noFill/>
            <a:round/>
            <a:headEnd/>
            <a:tailEnd/>
          </a:ln>
        </p:spPr>
        <p:txBody>
          <a:bodyPr lIns="0" tIns="0" rIns="0" bIns="0"/>
          <a:lstStyle/>
          <a:p>
            <a:endParaRPr lang="en-US" sz="2400">
              <a:solidFill>
                <a:srgbClr val="000000"/>
              </a:solidFill>
              <a:latin typeface="Times New Roman" pitchFamily="18" charset="0"/>
              <a:ea typeface="ヒラギノ明朝 ProN W3"/>
              <a:cs typeface="ヒラギノ明朝 ProN W3"/>
              <a:sym typeface="Times New Roman" pitchFamily="18" charset="0"/>
            </a:endParaRPr>
          </a:p>
        </p:txBody>
      </p:sp>
      <p:sp>
        <p:nvSpPr>
          <p:cNvPr id="35847" name="AutoShape 2"/>
          <p:cNvSpPr>
            <a:spLocks noChangeArrowheads="1"/>
          </p:cNvSpPr>
          <p:nvPr/>
        </p:nvSpPr>
        <p:spPr bwMode="auto">
          <a:xfrm>
            <a:off x="130175" y="819150"/>
            <a:ext cx="2854325" cy="3963988"/>
          </a:xfrm>
          <a:prstGeom prst="roundRect">
            <a:avLst>
              <a:gd name="adj" fmla="val 2287"/>
            </a:avLst>
          </a:prstGeom>
          <a:solidFill>
            <a:schemeClr val="bg1">
              <a:alpha val="14902"/>
            </a:schemeClr>
          </a:solidFill>
          <a:ln w="28575">
            <a:solidFill>
              <a:srgbClr val="DDDDDD"/>
            </a:solid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35848" name="Line 3"/>
          <p:cNvSpPr>
            <a:spLocks noChangeShapeType="1"/>
          </p:cNvSpPr>
          <p:nvPr/>
        </p:nvSpPr>
        <p:spPr bwMode="auto">
          <a:xfrm flipH="1" flipV="1">
            <a:off x="1301750" y="2024063"/>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49" name="Line 4"/>
          <p:cNvSpPr>
            <a:spLocks noChangeShapeType="1"/>
          </p:cNvSpPr>
          <p:nvPr/>
        </p:nvSpPr>
        <p:spPr bwMode="auto">
          <a:xfrm flipH="1" flipV="1">
            <a:off x="1285875" y="2541588"/>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0" name="Line 5"/>
          <p:cNvSpPr>
            <a:spLocks noChangeShapeType="1"/>
          </p:cNvSpPr>
          <p:nvPr/>
        </p:nvSpPr>
        <p:spPr bwMode="auto">
          <a:xfrm flipH="1" flipV="1">
            <a:off x="1247775" y="3046413"/>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1" name="AutoShape 6"/>
          <p:cNvSpPr>
            <a:spLocks noChangeArrowheads="1"/>
          </p:cNvSpPr>
          <p:nvPr/>
        </p:nvSpPr>
        <p:spPr bwMode="auto">
          <a:xfrm>
            <a:off x="6146800" y="819150"/>
            <a:ext cx="2854325" cy="3963988"/>
          </a:xfrm>
          <a:prstGeom prst="roundRect">
            <a:avLst>
              <a:gd name="adj" fmla="val 2287"/>
            </a:avLst>
          </a:prstGeom>
          <a:solidFill>
            <a:schemeClr val="bg1">
              <a:alpha val="14902"/>
            </a:schemeClr>
          </a:solidFill>
          <a:ln w="28575">
            <a:solidFill>
              <a:srgbClr val="DDDDDD"/>
            </a:solid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35852" name="Line 7"/>
          <p:cNvSpPr>
            <a:spLocks noChangeShapeType="1"/>
          </p:cNvSpPr>
          <p:nvPr/>
        </p:nvSpPr>
        <p:spPr bwMode="auto">
          <a:xfrm flipH="1" flipV="1">
            <a:off x="7335838" y="2011363"/>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3" name="Line 8"/>
          <p:cNvSpPr>
            <a:spLocks noChangeShapeType="1"/>
          </p:cNvSpPr>
          <p:nvPr/>
        </p:nvSpPr>
        <p:spPr bwMode="auto">
          <a:xfrm flipH="1" flipV="1">
            <a:off x="7319963" y="2528888"/>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4" name="Line 9"/>
          <p:cNvSpPr>
            <a:spLocks noChangeShapeType="1"/>
          </p:cNvSpPr>
          <p:nvPr/>
        </p:nvSpPr>
        <p:spPr bwMode="auto">
          <a:xfrm flipH="1" flipV="1">
            <a:off x="7281863" y="3033713"/>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5" name="AutoShape 10"/>
          <p:cNvSpPr>
            <a:spLocks noChangeArrowheads="1"/>
          </p:cNvSpPr>
          <p:nvPr/>
        </p:nvSpPr>
        <p:spPr bwMode="auto">
          <a:xfrm>
            <a:off x="3140075" y="819150"/>
            <a:ext cx="2854325" cy="3963988"/>
          </a:xfrm>
          <a:prstGeom prst="roundRect">
            <a:avLst>
              <a:gd name="adj" fmla="val 2287"/>
            </a:avLst>
          </a:prstGeom>
          <a:solidFill>
            <a:schemeClr val="bg1">
              <a:alpha val="14902"/>
            </a:schemeClr>
          </a:solidFill>
          <a:ln w="28575">
            <a:solidFill>
              <a:srgbClr val="DDDDDD"/>
            </a:solidFill>
            <a:round/>
            <a:headEnd/>
            <a:tailEnd/>
          </a:ln>
        </p:spPr>
        <p:txBody>
          <a:bodyPr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35856" name="Line 11"/>
          <p:cNvSpPr>
            <a:spLocks noChangeShapeType="1"/>
          </p:cNvSpPr>
          <p:nvPr/>
        </p:nvSpPr>
        <p:spPr bwMode="auto">
          <a:xfrm flipH="1" flipV="1">
            <a:off x="4300538" y="2035175"/>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7" name="Line 12"/>
          <p:cNvSpPr>
            <a:spLocks noChangeShapeType="1"/>
          </p:cNvSpPr>
          <p:nvPr/>
        </p:nvSpPr>
        <p:spPr bwMode="auto">
          <a:xfrm flipH="1" flipV="1">
            <a:off x="4313238" y="2524125"/>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8" name="Line 13"/>
          <p:cNvSpPr>
            <a:spLocks noChangeShapeType="1"/>
          </p:cNvSpPr>
          <p:nvPr/>
        </p:nvSpPr>
        <p:spPr bwMode="auto">
          <a:xfrm flipH="1" flipV="1">
            <a:off x="4303713" y="2952750"/>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59" name="Line 14"/>
          <p:cNvSpPr>
            <a:spLocks noChangeShapeType="1"/>
          </p:cNvSpPr>
          <p:nvPr/>
        </p:nvSpPr>
        <p:spPr bwMode="auto">
          <a:xfrm flipH="1" flipV="1">
            <a:off x="4275138" y="3354388"/>
            <a:ext cx="409575" cy="3175"/>
          </a:xfrm>
          <a:prstGeom prst="line">
            <a:avLst/>
          </a:prstGeom>
          <a:noFill/>
          <a:ln w="19050">
            <a:solidFill>
              <a:schemeClr val="accent1"/>
            </a:solidFill>
            <a:round/>
            <a:headEnd/>
            <a:tailEnd/>
          </a:ln>
        </p:spPr>
        <p:txBody>
          <a:bodyPr anchor="ctr">
            <a:spAutoFit/>
          </a:bodyPr>
          <a:lstStyle/>
          <a:p>
            <a:endParaRPr lang="en-US"/>
          </a:p>
        </p:txBody>
      </p:sp>
      <p:sp>
        <p:nvSpPr>
          <p:cNvPr id="35860" name="Line 15"/>
          <p:cNvSpPr>
            <a:spLocks noChangeShapeType="1"/>
          </p:cNvSpPr>
          <p:nvPr/>
        </p:nvSpPr>
        <p:spPr bwMode="auto">
          <a:xfrm>
            <a:off x="1257300" y="3128963"/>
            <a:ext cx="1014413" cy="195262"/>
          </a:xfrm>
          <a:prstGeom prst="line">
            <a:avLst/>
          </a:prstGeom>
          <a:noFill/>
          <a:ln w="19050">
            <a:solidFill>
              <a:schemeClr val="accent1"/>
            </a:solidFill>
            <a:round/>
            <a:headEnd/>
            <a:tailEnd/>
          </a:ln>
        </p:spPr>
        <p:txBody>
          <a:bodyPr anchor="ctr">
            <a:spAutoFit/>
          </a:bodyPr>
          <a:lstStyle/>
          <a:p>
            <a:endParaRPr lang="en-US"/>
          </a:p>
        </p:txBody>
      </p:sp>
      <p:sp>
        <p:nvSpPr>
          <p:cNvPr id="35861" name="Line 16"/>
          <p:cNvSpPr>
            <a:spLocks noChangeShapeType="1"/>
          </p:cNvSpPr>
          <p:nvPr/>
        </p:nvSpPr>
        <p:spPr bwMode="auto">
          <a:xfrm>
            <a:off x="1824038" y="3067050"/>
            <a:ext cx="614362" cy="171450"/>
          </a:xfrm>
          <a:prstGeom prst="line">
            <a:avLst/>
          </a:prstGeom>
          <a:noFill/>
          <a:ln w="19050">
            <a:solidFill>
              <a:schemeClr val="accent1"/>
            </a:solidFill>
            <a:round/>
            <a:headEnd/>
            <a:tailEnd/>
          </a:ln>
        </p:spPr>
        <p:txBody>
          <a:bodyPr anchor="ctr">
            <a:spAutoFit/>
          </a:bodyPr>
          <a:lstStyle/>
          <a:p>
            <a:endParaRPr lang="en-US"/>
          </a:p>
        </p:txBody>
      </p:sp>
      <p:sp>
        <p:nvSpPr>
          <p:cNvPr id="35862" name="Line 17"/>
          <p:cNvSpPr>
            <a:spLocks noChangeShapeType="1"/>
          </p:cNvSpPr>
          <p:nvPr/>
        </p:nvSpPr>
        <p:spPr bwMode="auto">
          <a:xfrm flipH="1">
            <a:off x="1157288" y="1628775"/>
            <a:ext cx="185737" cy="342900"/>
          </a:xfrm>
          <a:prstGeom prst="line">
            <a:avLst/>
          </a:prstGeom>
          <a:noFill/>
          <a:ln w="19050">
            <a:solidFill>
              <a:schemeClr val="accent1"/>
            </a:solidFill>
            <a:round/>
            <a:headEnd/>
            <a:tailEnd/>
          </a:ln>
        </p:spPr>
        <p:txBody>
          <a:bodyPr anchor="ctr">
            <a:spAutoFit/>
          </a:bodyPr>
          <a:lstStyle/>
          <a:p>
            <a:endParaRPr lang="en-US"/>
          </a:p>
        </p:txBody>
      </p:sp>
      <p:sp>
        <p:nvSpPr>
          <p:cNvPr id="35863" name="Line 18"/>
          <p:cNvSpPr>
            <a:spLocks noChangeShapeType="1"/>
          </p:cNvSpPr>
          <p:nvPr/>
        </p:nvSpPr>
        <p:spPr bwMode="auto">
          <a:xfrm>
            <a:off x="1657350" y="1628775"/>
            <a:ext cx="200025" cy="357188"/>
          </a:xfrm>
          <a:prstGeom prst="line">
            <a:avLst/>
          </a:prstGeom>
          <a:noFill/>
          <a:ln w="19050">
            <a:solidFill>
              <a:schemeClr val="accent1"/>
            </a:solidFill>
            <a:round/>
            <a:headEnd/>
            <a:tailEnd/>
          </a:ln>
        </p:spPr>
        <p:txBody>
          <a:bodyPr anchor="ctr">
            <a:spAutoFit/>
          </a:bodyPr>
          <a:lstStyle/>
          <a:p>
            <a:endParaRPr lang="en-US"/>
          </a:p>
        </p:txBody>
      </p:sp>
      <p:sp>
        <p:nvSpPr>
          <p:cNvPr id="35864" name="Line 19"/>
          <p:cNvSpPr>
            <a:spLocks noChangeShapeType="1"/>
          </p:cNvSpPr>
          <p:nvPr/>
        </p:nvSpPr>
        <p:spPr bwMode="auto">
          <a:xfrm>
            <a:off x="1143000" y="2071688"/>
            <a:ext cx="0" cy="1543050"/>
          </a:xfrm>
          <a:prstGeom prst="line">
            <a:avLst/>
          </a:prstGeom>
          <a:noFill/>
          <a:ln w="19050">
            <a:solidFill>
              <a:schemeClr val="accent1"/>
            </a:solidFill>
            <a:round/>
            <a:headEnd/>
            <a:tailEnd/>
          </a:ln>
        </p:spPr>
        <p:txBody>
          <a:bodyPr anchor="ctr">
            <a:spAutoFit/>
          </a:bodyPr>
          <a:lstStyle/>
          <a:p>
            <a:endParaRPr lang="en-US"/>
          </a:p>
        </p:txBody>
      </p:sp>
      <p:sp>
        <p:nvSpPr>
          <p:cNvPr id="35865" name="Line 20"/>
          <p:cNvSpPr>
            <a:spLocks noChangeShapeType="1"/>
          </p:cNvSpPr>
          <p:nvPr/>
        </p:nvSpPr>
        <p:spPr bwMode="auto">
          <a:xfrm>
            <a:off x="1852613" y="2081213"/>
            <a:ext cx="0" cy="1528762"/>
          </a:xfrm>
          <a:prstGeom prst="line">
            <a:avLst/>
          </a:prstGeom>
          <a:noFill/>
          <a:ln w="19050">
            <a:solidFill>
              <a:schemeClr val="accent1"/>
            </a:solidFill>
            <a:round/>
            <a:headEnd/>
            <a:tailEnd/>
          </a:ln>
        </p:spPr>
        <p:txBody>
          <a:bodyPr anchor="ctr">
            <a:spAutoFit/>
          </a:bodyPr>
          <a:lstStyle/>
          <a:p>
            <a:endParaRPr lang="en-US"/>
          </a:p>
        </p:txBody>
      </p:sp>
      <p:sp>
        <p:nvSpPr>
          <p:cNvPr id="35866" name="Oval 21"/>
          <p:cNvSpPr>
            <a:spLocks noChangeArrowheads="1"/>
          </p:cNvSpPr>
          <p:nvPr/>
        </p:nvSpPr>
        <p:spPr bwMode="auto">
          <a:xfrm>
            <a:off x="257175" y="3543300"/>
            <a:ext cx="2614613" cy="1128713"/>
          </a:xfrm>
          <a:prstGeom prst="ellipse">
            <a:avLst/>
          </a:prstGeom>
          <a:solidFill>
            <a:srgbClr val="5D87A1">
              <a:alpha val="50195"/>
            </a:srgbClr>
          </a:solidFill>
          <a:ln w="12700">
            <a:noFill/>
            <a:round/>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35867" name="Picture 23" descr="Untitled-24"/>
          <p:cNvPicPr>
            <a:picLocks noChangeAspect="1" noChangeArrowheads="1"/>
          </p:cNvPicPr>
          <p:nvPr/>
        </p:nvPicPr>
        <p:blipFill>
          <a:blip r:embed="rId3"/>
          <a:srcRect/>
          <a:stretch>
            <a:fillRect/>
          </a:stretch>
        </p:blipFill>
        <p:spPr bwMode="auto">
          <a:xfrm>
            <a:off x="658813" y="3814763"/>
            <a:ext cx="233362" cy="255587"/>
          </a:xfrm>
          <a:prstGeom prst="rect">
            <a:avLst/>
          </a:prstGeom>
          <a:noFill/>
          <a:ln w="9525">
            <a:noFill/>
            <a:miter lim="800000"/>
            <a:headEnd/>
            <a:tailEnd/>
          </a:ln>
        </p:spPr>
      </p:pic>
      <p:grpSp>
        <p:nvGrpSpPr>
          <p:cNvPr id="35868" name="Group 24"/>
          <p:cNvGrpSpPr>
            <a:grpSpLocks/>
          </p:cNvGrpSpPr>
          <p:nvPr/>
        </p:nvGrpSpPr>
        <p:grpSpPr bwMode="auto">
          <a:xfrm>
            <a:off x="1160463" y="3778250"/>
            <a:ext cx="357187" cy="347663"/>
            <a:chOff x="4113" y="3011"/>
            <a:chExt cx="225" cy="219"/>
          </a:xfrm>
        </p:grpSpPr>
        <p:pic>
          <p:nvPicPr>
            <p:cNvPr id="35950" name="Picture 25"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51" name="Picture 26"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grpSp>
        <p:nvGrpSpPr>
          <p:cNvPr id="35869" name="Group 32"/>
          <p:cNvGrpSpPr>
            <a:grpSpLocks/>
          </p:cNvGrpSpPr>
          <p:nvPr/>
        </p:nvGrpSpPr>
        <p:grpSpPr bwMode="auto">
          <a:xfrm>
            <a:off x="1312863" y="3930650"/>
            <a:ext cx="357187" cy="347663"/>
            <a:chOff x="4113" y="3011"/>
            <a:chExt cx="225" cy="219"/>
          </a:xfrm>
        </p:grpSpPr>
        <p:pic>
          <p:nvPicPr>
            <p:cNvPr id="35948" name="Picture 33"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49" name="Picture 34"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grpSp>
        <p:nvGrpSpPr>
          <p:cNvPr id="35870" name="Group 35"/>
          <p:cNvGrpSpPr>
            <a:grpSpLocks/>
          </p:cNvGrpSpPr>
          <p:nvPr/>
        </p:nvGrpSpPr>
        <p:grpSpPr bwMode="auto">
          <a:xfrm>
            <a:off x="1465263" y="4083050"/>
            <a:ext cx="357187" cy="347663"/>
            <a:chOff x="4113" y="3011"/>
            <a:chExt cx="225" cy="219"/>
          </a:xfrm>
        </p:grpSpPr>
        <p:pic>
          <p:nvPicPr>
            <p:cNvPr id="35946" name="Picture 36"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47" name="Picture 37"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pic>
        <p:nvPicPr>
          <p:cNvPr id="35871" name="Picture 38" descr="Untitled-24"/>
          <p:cNvPicPr>
            <a:picLocks noChangeAspect="1" noChangeArrowheads="1"/>
          </p:cNvPicPr>
          <p:nvPr/>
        </p:nvPicPr>
        <p:blipFill>
          <a:blip r:embed="rId3"/>
          <a:srcRect/>
          <a:stretch>
            <a:fillRect/>
          </a:stretch>
        </p:blipFill>
        <p:spPr bwMode="auto">
          <a:xfrm>
            <a:off x="811213" y="3967163"/>
            <a:ext cx="233362" cy="255587"/>
          </a:xfrm>
          <a:prstGeom prst="rect">
            <a:avLst/>
          </a:prstGeom>
          <a:noFill/>
          <a:ln w="9525">
            <a:noFill/>
            <a:miter lim="800000"/>
            <a:headEnd/>
            <a:tailEnd/>
          </a:ln>
        </p:spPr>
      </p:pic>
      <p:pic>
        <p:nvPicPr>
          <p:cNvPr id="35872" name="Picture 39" descr="Untitled-24"/>
          <p:cNvPicPr>
            <a:picLocks noChangeAspect="1" noChangeArrowheads="1"/>
          </p:cNvPicPr>
          <p:nvPr/>
        </p:nvPicPr>
        <p:blipFill>
          <a:blip r:embed="rId3"/>
          <a:srcRect/>
          <a:stretch>
            <a:fillRect/>
          </a:stretch>
        </p:blipFill>
        <p:spPr bwMode="auto">
          <a:xfrm>
            <a:off x="963613" y="4119563"/>
            <a:ext cx="233362" cy="255587"/>
          </a:xfrm>
          <a:prstGeom prst="rect">
            <a:avLst/>
          </a:prstGeom>
          <a:noFill/>
          <a:ln w="9525">
            <a:noFill/>
            <a:miter lim="800000"/>
            <a:headEnd/>
            <a:tailEnd/>
          </a:ln>
        </p:spPr>
      </p:pic>
      <p:pic>
        <p:nvPicPr>
          <p:cNvPr id="35873" name="Picture 40" descr="Untitled-10"/>
          <p:cNvPicPr>
            <a:picLocks noChangeAspect="1" noChangeArrowheads="1"/>
          </p:cNvPicPr>
          <p:nvPr/>
        </p:nvPicPr>
        <p:blipFill>
          <a:blip r:embed="rId6"/>
          <a:srcRect/>
          <a:stretch>
            <a:fillRect/>
          </a:stretch>
        </p:blipFill>
        <p:spPr bwMode="auto">
          <a:xfrm>
            <a:off x="1881188" y="3763963"/>
            <a:ext cx="255587" cy="369887"/>
          </a:xfrm>
          <a:prstGeom prst="rect">
            <a:avLst/>
          </a:prstGeom>
          <a:noFill/>
          <a:ln w="9525">
            <a:noFill/>
            <a:miter lim="800000"/>
            <a:headEnd/>
            <a:tailEnd/>
          </a:ln>
        </p:spPr>
      </p:pic>
      <p:pic>
        <p:nvPicPr>
          <p:cNvPr id="35874" name="Picture 41" descr="Untitled-10"/>
          <p:cNvPicPr>
            <a:picLocks noChangeAspect="1" noChangeArrowheads="1"/>
          </p:cNvPicPr>
          <p:nvPr/>
        </p:nvPicPr>
        <p:blipFill>
          <a:blip r:embed="rId6"/>
          <a:srcRect/>
          <a:stretch>
            <a:fillRect/>
          </a:stretch>
        </p:blipFill>
        <p:spPr bwMode="auto">
          <a:xfrm>
            <a:off x="2033588" y="3916363"/>
            <a:ext cx="255587" cy="369887"/>
          </a:xfrm>
          <a:prstGeom prst="rect">
            <a:avLst/>
          </a:prstGeom>
          <a:noFill/>
          <a:ln w="9525">
            <a:noFill/>
            <a:miter lim="800000"/>
            <a:headEnd/>
            <a:tailEnd/>
          </a:ln>
        </p:spPr>
      </p:pic>
      <p:pic>
        <p:nvPicPr>
          <p:cNvPr id="35875" name="Picture 42" descr="Untitled-10"/>
          <p:cNvPicPr>
            <a:picLocks noChangeAspect="1" noChangeArrowheads="1"/>
          </p:cNvPicPr>
          <p:nvPr/>
        </p:nvPicPr>
        <p:blipFill>
          <a:blip r:embed="rId6"/>
          <a:srcRect/>
          <a:stretch>
            <a:fillRect/>
          </a:stretch>
        </p:blipFill>
        <p:spPr bwMode="auto">
          <a:xfrm>
            <a:off x="2185988" y="4068763"/>
            <a:ext cx="255587" cy="369887"/>
          </a:xfrm>
          <a:prstGeom prst="rect">
            <a:avLst/>
          </a:prstGeom>
          <a:noFill/>
          <a:ln w="9525">
            <a:noFill/>
            <a:miter lim="800000"/>
            <a:headEnd/>
            <a:tailEnd/>
          </a:ln>
        </p:spPr>
      </p:pic>
      <p:sp>
        <p:nvSpPr>
          <p:cNvPr id="35876" name="Text Box 46"/>
          <p:cNvSpPr txBox="1">
            <a:spLocks noChangeArrowheads="1"/>
          </p:cNvSpPr>
          <p:nvPr/>
        </p:nvSpPr>
        <p:spPr bwMode="auto">
          <a:xfrm>
            <a:off x="992188" y="857250"/>
            <a:ext cx="1057275" cy="307975"/>
          </a:xfrm>
          <a:prstGeom prst="rect">
            <a:avLst/>
          </a:prstGeom>
          <a:noFill/>
          <a:ln w="12700">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b="1">
                <a:solidFill>
                  <a:srgbClr val="326A89"/>
                </a:solidFill>
              </a:rPr>
              <a:t>Visibility</a:t>
            </a:r>
          </a:p>
        </p:txBody>
      </p:sp>
      <p:sp>
        <p:nvSpPr>
          <p:cNvPr id="35877" name="Line 47"/>
          <p:cNvSpPr>
            <a:spLocks noChangeShapeType="1"/>
          </p:cNvSpPr>
          <p:nvPr/>
        </p:nvSpPr>
        <p:spPr bwMode="auto">
          <a:xfrm flipH="1">
            <a:off x="4167188" y="1624013"/>
            <a:ext cx="185737" cy="342900"/>
          </a:xfrm>
          <a:prstGeom prst="line">
            <a:avLst/>
          </a:prstGeom>
          <a:noFill/>
          <a:ln w="19050">
            <a:solidFill>
              <a:schemeClr val="accent1"/>
            </a:solidFill>
            <a:round/>
            <a:headEnd/>
            <a:tailEnd/>
          </a:ln>
        </p:spPr>
        <p:txBody>
          <a:bodyPr anchor="ctr">
            <a:spAutoFit/>
          </a:bodyPr>
          <a:lstStyle/>
          <a:p>
            <a:endParaRPr lang="en-US"/>
          </a:p>
        </p:txBody>
      </p:sp>
      <p:sp>
        <p:nvSpPr>
          <p:cNvPr id="35878" name="Line 48"/>
          <p:cNvSpPr>
            <a:spLocks noChangeShapeType="1"/>
          </p:cNvSpPr>
          <p:nvPr/>
        </p:nvSpPr>
        <p:spPr bwMode="auto">
          <a:xfrm>
            <a:off x="4667250" y="1624013"/>
            <a:ext cx="200025" cy="357187"/>
          </a:xfrm>
          <a:prstGeom prst="line">
            <a:avLst/>
          </a:prstGeom>
          <a:noFill/>
          <a:ln w="19050">
            <a:solidFill>
              <a:schemeClr val="accent1"/>
            </a:solidFill>
            <a:round/>
            <a:headEnd/>
            <a:tailEnd/>
          </a:ln>
        </p:spPr>
        <p:txBody>
          <a:bodyPr anchor="ctr">
            <a:spAutoFit/>
          </a:bodyPr>
          <a:lstStyle/>
          <a:p>
            <a:endParaRPr lang="en-US"/>
          </a:p>
        </p:txBody>
      </p:sp>
      <p:sp>
        <p:nvSpPr>
          <p:cNvPr id="35879" name="Line 49"/>
          <p:cNvSpPr>
            <a:spLocks noChangeShapeType="1"/>
          </p:cNvSpPr>
          <p:nvPr/>
        </p:nvSpPr>
        <p:spPr bwMode="auto">
          <a:xfrm>
            <a:off x="4152900" y="2066925"/>
            <a:ext cx="0" cy="1543050"/>
          </a:xfrm>
          <a:prstGeom prst="line">
            <a:avLst/>
          </a:prstGeom>
          <a:noFill/>
          <a:ln w="19050">
            <a:solidFill>
              <a:schemeClr val="accent1"/>
            </a:solidFill>
            <a:round/>
            <a:headEnd/>
            <a:tailEnd/>
          </a:ln>
        </p:spPr>
        <p:txBody>
          <a:bodyPr anchor="ctr">
            <a:spAutoFit/>
          </a:bodyPr>
          <a:lstStyle/>
          <a:p>
            <a:endParaRPr lang="en-US"/>
          </a:p>
        </p:txBody>
      </p:sp>
      <p:sp>
        <p:nvSpPr>
          <p:cNvPr id="35880" name="Line 50"/>
          <p:cNvSpPr>
            <a:spLocks noChangeShapeType="1"/>
          </p:cNvSpPr>
          <p:nvPr/>
        </p:nvSpPr>
        <p:spPr bwMode="auto">
          <a:xfrm>
            <a:off x="4862513" y="2076450"/>
            <a:ext cx="0" cy="1528763"/>
          </a:xfrm>
          <a:prstGeom prst="line">
            <a:avLst/>
          </a:prstGeom>
          <a:noFill/>
          <a:ln w="19050">
            <a:solidFill>
              <a:schemeClr val="accent1"/>
            </a:solidFill>
            <a:round/>
            <a:headEnd/>
            <a:tailEnd/>
          </a:ln>
        </p:spPr>
        <p:txBody>
          <a:bodyPr anchor="ctr">
            <a:spAutoFit/>
          </a:bodyPr>
          <a:lstStyle/>
          <a:p>
            <a:endParaRPr lang="en-US"/>
          </a:p>
        </p:txBody>
      </p:sp>
      <p:sp>
        <p:nvSpPr>
          <p:cNvPr id="35881" name="Oval 51"/>
          <p:cNvSpPr>
            <a:spLocks noChangeArrowheads="1"/>
          </p:cNvSpPr>
          <p:nvPr/>
        </p:nvSpPr>
        <p:spPr bwMode="auto">
          <a:xfrm>
            <a:off x="3267075" y="3538538"/>
            <a:ext cx="2614613" cy="1128712"/>
          </a:xfrm>
          <a:prstGeom prst="ellipse">
            <a:avLst/>
          </a:prstGeom>
          <a:solidFill>
            <a:srgbClr val="5D87A1">
              <a:alpha val="50195"/>
            </a:srgbClr>
          </a:solidFill>
          <a:ln w="12700">
            <a:noFill/>
            <a:round/>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35882" name="Picture 52" descr="Untitled-24"/>
          <p:cNvPicPr>
            <a:picLocks noChangeAspect="1" noChangeArrowheads="1"/>
          </p:cNvPicPr>
          <p:nvPr/>
        </p:nvPicPr>
        <p:blipFill>
          <a:blip r:embed="rId3"/>
          <a:srcRect/>
          <a:stretch>
            <a:fillRect/>
          </a:stretch>
        </p:blipFill>
        <p:spPr bwMode="auto">
          <a:xfrm>
            <a:off x="3668713" y="3810000"/>
            <a:ext cx="233362" cy="255588"/>
          </a:xfrm>
          <a:prstGeom prst="rect">
            <a:avLst/>
          </a:prstGeom>
          <a:noFill/>
          <a:ln w="9525">
            <a:noFill/>
            <a:miter lim="800000"/>
            <a:headEnd/>
            <a:tailEnd/>
          </a:ln>
        </p:spPr>
      </p:pic>
      <p:grpSp>
        <p:nvGrpSpPr>
          <p:cNvPr id="35883" name="Group 53"/>
          <p:cNvGrpSpPr>
            <a:grpSpLocks/>
          </p:cNvGrpSpPr>
          <p:nvPr/>
        </p:nvGrpSpPr>
        <p:grpSpPr bwMode="auto">
          <a:xfrm>
            <a:off x="4170363" y="3773488"/>
            <a:ext cx="357187" cy="347662"/>
            <a:chOff x="4113" y="3011"/>
            <a:chExt cx="225" cy="219"/>
          </a:xfrm>
        </p:grpSpPr>
        <p:pic>
          <p:nvPicPr>
            <p:cNvPr id="35944" name="Picture 54"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45" name="Picture 55"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grpSp>
        <p:nvGrpSpPr>
          <p:cNvPr id="35884" name="Group 61"/>
          <p:cNvGrpSpPr>
            <a:grpSpLocks/>
          </p:cNvGrpSpPr>
          <p:nvPr/>
        </p:nvGrpSpPr>
        <p:grpSpPr bwMode="auto">
          <a:xfrm>
            <a:off x="4322763" y="3925888"/>
            <a:ext cx="357187" cy="347662"/>
            <a:chOff x="4113" y="3011"/>
            <a:chExt cx="225" cy="219"/>
          </a:xfrm>
        </p:grpSpPr>
        <p:pic>
          <p:nvPicPr>
            <p:cNvPr id="35942" name="Picture 62"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43" name="Picture 63"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grpSp>
        <p:nvGrpSpPr>
          <p:cNvPr id="35885" name="Group 64"/>
          <p:cNvGrpSpPr>
            <a:grpSpLocks/>
          </p:cNvGrpSpPr>
          <p:nvPr/>
        </p:nvGrpSpPr>
        <p:grpSpPr bwMode="auto">
          <a:xfrm>
            <a:off x="4475163" y="4078288"/>
            <a:ext cx="357187" cy="347662"/>
            <a:chOff x="4113" y="3011"/>
            <a:chExt cx="225" cy="219"/>
          </a:xfrm>
        </p:grpSpPr>
        <p:pic>
          <p:nvPicPr>
            <p:cNvPr id="35940" name="Picture 65"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41" name="Picture 66"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pic>
        <p:nvPicPr>
          <p:cNvPr id="35886" name="Picture 67" descr="Untitled-24"/>
          <p:cNvPicPr>
            <a:picLocks noChangeAspect="1" noChangeArrowheads="1"/>
          </p:cNvPicPr>
          <p:nvPr/>
        </p:nvPicPr>
        <p:blipFill>
          <a:blip r:embed="rId3"/>
          <a:srcRect/>
          <a:stretch>
            <a:fillRect/>
          </a:stretch>
        </p:blipFill>
        <p:spPr bwMode="auto">
          <a:xfrm>
            <a:off x="3821113" y="3962400"/>
            <a:ext cx="233362" cy="255588"/>
          </a:xfrm>
          <a:prstGeom prst="rect">
            <a:avLst/>
          </a:prstGeom>
          <a:noFill/>
          <a:ln w="9525">
            <a:noFill/>
            <a:miter lim="800000"/>
            <a:headEnd/>
            <a:tailEnd/>
          </a:ln>
        </p:spPr>
      </p:pic>
      <p:pic>
        <p:nvPicPr>
          <p:cNvPr id="35887" name="Picture 68" descr="Untitled-24"/>
          <p:cNvPicPr>
            <a:picLocks noChangeAspect="1" noChangeArrowheads="1"/>
          </p:cNvPicPr>
          <p:nvPr/>
        </p:nvPicPr>
        <p:blipFill>
          <a:blip r:embed="rId3"/>
          <a:srcRect/>
          <a:stretch>
            <a:fillRect/>
          </a:stretch>
        </p:blipFill>
        <p:spPr bwMode="auto">
          <a:xfrm>
            <a:off x="3973513" y="4114800"/>
            <a:ext cx="233362" cy="255588"/>
          </a:xfrm>
          <a:prstGeom prst="rect">
            <a:avLst/>
          </a:prstGeom>
          <a:noFill/>
          <a:ln w="9525">
            <a:noFill/>
            <a:miter lim="800000"/>
            <a:headEnd/>
            <a:tailEnd/>
          </a:ln>
        </p:spPr>
      </p:pic>
      <p:pic>
        <p:nvPicPr>
          <p:cNvPr id="35888" name="Picture 69" descr="Untitled-10"/>
          <p:cNvPicPr>
            <a:picLocks noChangeAspect="1" noChangeArrowheads="1"/>
          </p:cNvPicPr>
          <p:nvPr/>
        </p:nvPicPr>
        <p:blipFill>
          <a:blip r:embed="rId6"/>
          <a:srcRect/>
          <a:stretch>
            <a:fillRect/>
          </a:stretch>
        </p:blipFill>
        <p:spPr bwMode="auto">
          <a:xfrm>
            <a:off x="4891088" y="3759200"/>
            <a:ext cx="255587" cy="369888"/>
          </a:xfrm>
          <a:prstGeom prst="rect">
            <a:avLst/>
          </a:prstGeom>
          <a:noFill/>
          <a:ln w="9525">
            <a:noFill/>
            <a:miter lim="800000"/>
            <a:headEnd/>
            <a:tailEnd/>
          </a:ln>
        </p:spPr>
      </p:pic>
      <p:pic>
        <p:nvPicPr>
          <p:cNvPr id="35889" name="Picture 70" descr="Untitled-10"/>
          <p:cNvPicPr>
            <a:picLocks noChangeAspect="1" noChangeArrowheads="1"/>
          </p:cNvPicPr>
          <p:nvPr/>
        </p:nvPicPr>
        <p:blipFill>
          <a:blip r:embed="rId6"/>
          <a:srcRect/>
          <a:stretch>
            <a:fillRect/>
          </a:stretch>
        </p:blipFill>
        <p:spPr bwMode="auto">
          <a:xfrm>
            <a:off x="5043488" y="3911600"/>
            <a:ext cx="255587" cy="369888"/>
          </a:xfrm>
          <a:prstGeom prst="rect">
            <a:avLst/>
          </a:prstGeom>
          <a:noFill/>
          <a:ln w="9525">
            <a:noFill/>
            <a:miter lim="800000"/>
            <a:headEnd/>
            <a:tailEnd/>
          </a:ln>
        </p:spPr>
      </p:pic>
      <p:pic>
        <p:nvPicPr>
          <p:cNvPr id="35890" name="Picture 71" descr="Untitled-10"/>
          <p:cNvPicPr>
            <a:picLocks noChangeAspect="1" noChangeArrowheads="1"/>
          </p:cNvPicPr>
          <p:nvPr/>
        </p:nvPicPr>
        <p:blipFill>
          <a:blip r:embed="rId6"/>
          <a:srcRect/>
          <a:stretch>
            <a:fillRect/>
          </a:stretch>
        </p:blipFill>
        <p:spPr bwMode="auto">
          <a:xfrm>
            <a:off x="5195888" y="4064000"/>
            <a:ext cx="255587" cy="369888"/>
          </a:xfrm>
          <a:prstGeom prst="rect">
            <a:avLst/>
          </a:prstGeom>
          <a:noFill/>
          <a:ln w="9525">
            <a:noFill/>
            <a:miter lim="800000"/>
            <a:headEnd/>
            <a:tailEnd/>
          </a:ln>
        </p:spPr>
      </p:pic>
      <p:sp>
        <p:nvSpPr>
          <p:cNvPr id="35891" name="Text Box 75"/>
          <p:cNvSpPr txBox="1">
            <a:spLocks noChangeArrowheads="1"/>
          </p:cNvSpPr>
          <p:nvPr/>
        </p:nvSpPr>
        <p:spPr bwMode="auto">
          <a:xfrm>
            <a:off x="3563938" y="852488"/>
            <a:ext cx="2087562" cy="307975"/>
          </a:xfrm>
          <a:prstGeom prst="rect">
            <a:avLst/>
          </a:prstGeom>
          <a:noFill/>
          <a:ln w="12700">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b="1">
                <a:solidFill>
                  <a:srgbClr val="326A89"/>
                </a:solidFill>
              </a:rPr>
              <a:t>Transparent In-Line</a:t>
            </a:r>
          </a:p>
        </p:txBody>
      </p:sp>
      <p:sp>
        <p:nvSpPr>
          <p:cNvPr id="35892" name="Line 76"/>
          <p:cNvSpPr>
            <a:spLocks noChangeShapeType="1"/>
          </p:cNvSpPr>
          <p:nvPr/>
        </p:nvSpPr>
        <p:spPr bwMode="auto">
          <a:xfrm flipH="1">
            <a:off x="7173913" y="1619250"/>
            <a:ext cx="185737" cy="342900"/>
          </a:xfrm>
          <a:prstGeom prst="line">
            <a:avLst/>
          </a:prstGeom>
          <a:noFill/>
          <a:ln w="19050">
            <a:solidFill>
              <a:schemeClr val="accent1"/>
            </a:solidFill>
            <a:round/>
            <a:headEnd/>
            <a:tailEnd/>
          </a:ln>
        </p:spPr>
        <p:txBody>
          <a:bodyPr anchor="ctr">
            <a:spAutoFit/>
          </a:bodyPr>
          <a:lstStyle/>
          <a:p>
            <a:endParaRPr lang="en-US"/>
          </a:p>
        </p:txBody>
      </p:sp>
      <p:sp>
        <p:nvSpPr>
          <p:cNvPr id="35893" name="Line 77"/>
          <p:cNvSpPr>
            <a:spLocks noChangeShapeType="1"/>
          </p:cNvSpPr>
          <p:nvPr/>
        </p:nvSpPr>
        <p:spPr bwMode="auto">
          <a:xfrm>
            <a:off x="7673975" y="1619250"/>
            <a:ext cx="200025" cy="357188"/>
          </a:xfrm>
          <a:prstGeom prst="line">
            <a:avLst/>
          </a:prstGeom>
          <a:noFill/>
          <a:ln w="19050">
            <a:solidFill>
              <a:schemeClr val="accent1"/>
            </a:solidFill>
            <a:round/>
            <a:headEnd/>
            <a:tailEnd/>
          </a:ln>
        </p:spPr>
        <p:txBody>
          <a:bodyPr anchor="ctr">
            <a:spAutoFit/>
          </a:bodyPr>
          <a:lstStyle/>
          <a:p>
            <a:endParaRPr lang="en-US"/>
          </a:p>
        </p:txBody>
      </p:sp>
      <p:sp>
        <p:nvSpPr>
          <p:cNvPr id="35894" name="Line 78"/>
          <p:cNvSpPr>
            <a:spLocks noChangeShapeType="1"/>
          </p:cNvSpPr>
          <p:nvPr/>
        </p:nvSpPr>
        <p:spPr bwMode="auto">
          <a:xfrm>
            <a:off x="7159625" y="2062163"/>
            <a:ext cx="0" cy="1543050"/>
          </a:xfrm>
          <a:prstGeom prst="line">
            <a:avLst/>
          </a:prstGeom>
          <a:noFill/>
          <a:ln w="19050">
            <a:solidFill>
              <a:schemeClr val="accent1"/>
            </a:solidFill>
            <a:round/>
            <a:headEnd/>
            <a:tailEnd/>
          </a:ln>
        </p:spPr>
        <p:txBody>
          <a:bodyPr anchor="ctr">
            <a:spAutoFit/>
          </a:bodyPr>
          <a:lstStyle/>
          <a:p>
            <a:endParaRPr lang="en-US"/>
          </a:p>
        </p:txBody>
      </p:sp>
      <p:sp>
        <p:nvSpPr>
          <p:cNvPr id="35895" name="Line 79"/>
          <p:cNvSpPr>
            <a:spLocks noChangeShapeType="1"/>
          </p:cNvSpPr>
          <p:nvPr/>
        </p:nvSpPr>
        <p:spPr bwMode="auto">
          <a:xfrm>
            <a:off x="7869238" y="2071688"/>
            <a:ext cx="0" cy="1528762"/>
          </a:xfrm>
          <a:prstGeom prst="line">
            <a:avLst/>
          </a:prstGeom>
          <a:noFill/>
          <a:ln w="19050">
            <a:solidFill>
              <a:schemeClr val="accent1"/>
            </a:solidFill>
            <a:round/>
            <a:headEnd/>
            <a:tailEnd/>
          </a:ln>
        </p:spPr>
        <p:txBody>
          <a:bodyPr anchor="ctr">
            <a:spAutoFit/>
          </a:bodyPr>
          <a:lstStyle/>
          <a:p>
            <a:endParaRPr lang="en-US"/>
          </a:p>
        </p:txBody>
      </p:sp>
      <p:sp>
        <p:nvSpPr>
          <p:cNvPr id="35896" name="Oval 80"/>
          <p:cNvSpPr>
            <a:spLocks noChangeArrowheads="1"/>
          </p:cNvSpPr>
          <p:nvPr/>
        </p:nvSpPr>
        <p:spPr bwMode="auto">
          <a:xfrm>
            <a:off x="6273800" y="3533775"/>
            <a:ext cx="2614613" cy="1128713"/>
          </a:xfrm>
          <a:prstGeom prst="ellipse">
            <a:avLst/>
          </a:prstGeom>
          <a:solidFill>
            <a:srgbClr val="5D87A1">
              <a:alpha val="50195"/>
            </a:srgbClr>
          </a:solidFill>
          <a:ln w="12700">
            <a:noFill/>
            <a:round/>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35897" name="Picture 81" descr="Untitled-24"/>
          <p:cNvPicPr>
            <a:picLocks noChangeAspect="1" noChangeArrowheads="1"/>
          </p:cNvPicPr>
          <p:nvPr/>
        </p:nvPicPr>
        <p:blipFill>
          <a:blip r:embed="rId3"/>
          <a:srcRect/>
          <a:stretch>
            <a:fillRect/>
          </a:stretch>
        </p:blipFill>
        <p:spPr bwMode="auto">
          <a:xfrm>
            <a:off x="6675438" y="3805238"/>
            <a:ext cx="233362" cy="255587"/>
          </a:xfrm>
          <a:prstGeom prst="rect">
            <a:avLst/>
          </a:prstGeom>
          <a:noFill/>
          <a:ln w="9525">
            <a:noFill/>
            <a:miter lim="800000"/>
            <a:headEnd/>
            <a:tailEnd/>
          </a:ln>
        </p:spPr>
      </p:pic>
      <p:grpSp>
        <p:nvGrpSpPr>
          <p:cNvPr id="35898" name="Group 82"/>
          <p:cNvGrpSpPr>
            <a:grpSpLocks/>
          </p:cNvGrpSpPr>
          <p:nvPr/>
        </p:nvGrpSpPr>
        <p:grpSpPr bwMode="auto">
          <a:xfrm>
            <a:off x="7177088" y="3768725"/>
            <a:ext cx="357187" cy="347663"/>
            <a:chOff x="4113" y="3011"/>
            <a:chExt cx="225" cy="219"/>
          </a:xfrm>
        </p:grpSpPr>
        <p:pic>
          <p:nvPicPr>
            <p:cNvPr id="35938" name="Picture 83"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39" name="Picture 84"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grpSp>
        <p:nvGrpSpPr>
          <p:cNvPr id="35899" name="Group 89"/>
          <p:cNvGrpSpPr>
            <a:grpSpLocks/>
          </p:cNvGrpSpPr>
          <p:nvPr/>
        </p:nvGrpSpPr>
        <p:grpSpPr bwMode="auto">
          <a:xfrm>
            <a:off x="7329488" y="3921125"/>
            <a:ext cx="357187" cy="347663"/>
            <a:chOff x="4113" y="3011"/>
            <a:chExt cx="225" cy="219"/>
          </a:xfrm>
        </p:grpSpPr>
        <p:pic>
          <p:nvPicPr>
            <p:cNvPr id="35936" name="Picture 90"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37" name="Picture 91"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grpSp>
        <p:nvGrpSpPr>
          <p:cNvPr id="35900" name="Group 92"/>
          <p:cNvGrpSpPr>
            <a:grpSpLocks/>
          </p:cNvGrpSpPr>
          <p:nvPr/>
        </p:nvGrpSpPr>
        <p:grpSpPr bwMode="auto">
          <a:xfrm>
            <a:off x="7481888" y="4073525"/>
            <a:ext cx="357187" cy="347663"/>
            <a:chOff x="4113" y="3011"/>
            <a:chExt cx="225" cy="219"/>
          </a:xfrm>
        </p:grpSpPr>
        <p:pic>
          <p:nvPicPr>
            <p:cNvPr id="35934" name="Picture 93" descr="Untitled-4"/>
            <p:cNvPicPr>
              <a:picLocks noChangeAspect="1" noChangeArrowheads="1"/>
            </p:cNvPicPr>
            <p:nvPr/>
          </p:nvPicPr>
          <p:blipFill>
            <a:blip r:embed="rId4"/>
            <a:srcRect/>
            <a:stretch>
              <a:fillRect/>
            </a:stretch>
          </p:blipFill>
          <p:spPr bwMode="auto">
            <a:xfrm>
              <a:off x="4113" y="3043"/>
              <a:ext cx="156" cy="184"/>
            </a:xfrm>
            <a:prstGeom prst="rect">
              <a:avLst/>
            </a:prstGeom>
            <a:noFill/>
            <a:ln w="9525">
              <a:noFill/>
              <a:miter lim="800000"/>
              <a:headEnd/>
              <a:tailEnd/>
            </a:ln>
          </p:spPr>
        </p:pic>
        <p:pic>
          <p:nvPicPr>
            <p:cNvPr id="35935" name="Picture 94" descr="Untitled-5"/>
            <p:cNvPicPr>
              <a:picLocks noChangeAspect="1" noChangeArrowheads="1"/>
            </p:cNvPicPr>
            <p:nvPr/>
          </p:nvPicPr>
          <p:blipFill>
            <a:blip r:embed="rId5"/>
            <a:srcRect/>
            <a:stretch>
              <a:fillRect/>
            </a:stretch>
          </p:blipFill>
          <p:spPr bwMode="auto">
            <a:xfrm>
              <a:off x="4225" y="3011"/>
              <a:ext cx="113" cy="219"/>
            </a:xfrm>
            <a:prstGeom prst="rect">
              <a:avLst/>
            </a:prstGeom>
            <a:noFill/>
            <a:ln w="9525">
              <a:noFill/>
              <a:miter lim="800000"/>
              <a:headEnd/>
              <a:tailEnd/>
            </a:ln>
          </p:spPr>
        </p:pic>
      </p:grpSp>
      <p:pic>
        <p:nvPicPr>
          <p:cNvPr id="35901" name="Picture 95" descr="Untitled-24"/>
          <p:cNvPicPr>
            <a:picLocks noChangeAspect="1" noChangeArrowheads="1"/>
          </p:cNvPicPr>
          <p:nvPr/>
        </p:nvPicPr>
        <p:blipFill>
          <a:blip r:embed="rId3"/>
          <a:srcRect/>
          <a:stretch>
            <a:fillRect/>
          </a:stretch>
        </p:blipFill>
        <p:spPr bwMode="auto">
          <a:xfrm>
            <a:off x="6827838" y="3957638"/>
            <a:ext cx="233362" cy="255587"/>
          </a:xfrm>
          <a:prstGeom prst="rect">
            <a:avLst/>
          </a:prstGeom>
          <a:noFill/>
          <a:ln w="9525">
            <a:noFill/>
            <a:miter lim="800000"/>
            <a:headEnd/>
            <a:tailEnd/>
          </a:ln>
        </p:spPr>
      </p:pic>
      <p:pic>
        <p:nvPicPr>
          <p:cNvPr id="35902" name="Picture 96" descr="Untitled-24"/>
          <p:cNvPicPr>
            <a:picLocks noChangeAspect="1" noChangeArrowheads="1"/>
          </p:cNvPicPr>
          <p:nvPr/>
        </p:nvPicPr>
        <p:blipFill>
          <a:blip r:embed="rId3"/>
          <a:srcRect/>
          <a:stretch>
            <a:fillRect/>
          </a:stretch>
        </p:blipFill>
        <p:spPr bwMode="auto">
          <a:xfrm>
            <a:off x="6980238" y="4110038"/>
            <a:ext cx="233362" cy="255587"/>
          </a:xfrm>
          <a:prstGeom prst="rect">
            <a:avLst/>
          </a:prstGeom>
          <a:noFill/>
          <a:ln w="9525">
            <a:noFill/>
            <a:miter lim="800000"/>
            <a:headEnd/>
            <a:tailEnd/>
          </a:ln>
        </p:spPr>
      </p:pic>
      <p:pic>
        <p:nvPicPr>
          <p:cNvPr id="35903" name="Picture 97" descr="Untitled-10"/>
          <p:cNvPicPr>
            <a:picLocks noChangeAspect="1" noChangeArrowheads="1"/>
          </p:cNvPicPr>
          <p:nvPr/>
        </p:nvPicPr>
        <p:blipFill>
          <a:blip r:embed="rId6"/>
          <a:srcRect/>
          <a:stretch>
            <a:fillRect/>
          </a:stretch>
        </p:blipFill>
        <p:spPr bwMode="auto">
          <a:xfrm>
            <a:off x="7897813" y="3754438"/>
            <a:ext cx="255587" cy="369887"/>
          </a:xfrm>
          <a:prstGeom prst="rect">
            <a:avLst/>
          </a:prstGeom>
          <a:noFill/>
          <a:ln w="9525">
            <a:noFill/>
            <a:miter lim="800000"/>
            <a:headEnd/>
            <a:tailEnd/>
          </a:ln>
        </p:spPr>
      </p:pic>
      <p:pic>
        <p:nvPicPr>
          <p:cNvPr id="35904" name="Picture 98" descr="Untitled-10"/>
          <p:cNvPicPr>
            <a:picLocks noChangeAspect="1" noChangeArrowheads="1"/>
          </p:cNvPicPr>
          <p:nvPr/>
        </p:nvPicPr>
        <p:blipFill>
          <a:blip r:embed="rId6"/>
          <a:srcRect/>
          <a:stretch>
            <a:fillRect/>
          </a:stretch>
        </p:blipFill>
        <p:spPr bwMode="auto">
          <a:xfrm>
            <a:off x="8050213" y="3906838"/>
            <a:ext cx="255587" cy="369887"/>
          </a:xfrm>
          <a:prstGeom prst="rect">
            <a:avLst/>
          </a:prstGeom>
          <a:noFill/>
          <a:ln w="9525">
            <a:noFill/>
            <a:miter lim="800000"/>
            <a:headEnd/>
            <a:tailEnd/>
          </a:ln>
        </p:spPr>
      </p:pic>
      <p:pic>
        <p:nvPicPr>
          <p:cNvPr id="35905" name="Picture 99" descr="Untitled-10"/>
          <p:cNvPicPr>
            <a:picLocks noChangeAspect="1" noChangeArrowheads="1"/>
          </p:cNvPicPr>
          <p:nvPr/>
        </p:nvPicPr>
        <p:blipFill>
          <a:blip r:embed="rId6"/>
          <a:srcRect/>
          <a:stretch>
            <a:fillRect/>
          </a:stretch>
        </p:blipFill>
        <p:spPr bwMode="auto">
          <a:xfrm>
            <a:off x="8202613" y="4059238"/>
            <a:ext cx="255587" cy="369887"/>
          </a:xfrm>
          <a:prstGeom prst="rect">
            <a:avLst/>
          </a:prstGeom>
          <a:noFill/>
          <a:ln w="9525">
            <a:noFill/>
            <a:miter lim="800000"/>
            <a:headEnd/>
            <a:tailEnd/>
          </a:ln>
        </p:spPr>
      </p:pic>
      <p:sp>
        <p:nvSpPr>
          <p:cNvPr id="35906" name="Text Box 102"/>
          <p:cNvSpPr txBox="1">
            <a:spLocks noChangeArrowheads="1"/>
          </p:cNvSpPr>
          <p:nvPr/>
        </p:nvSpPr>
        <p:spPr bwMode="auto">
          <a:xfrm>
            <a:off x="6472238" y="847725"/>
            <a:ext cx="2282825" cy="307975"/>
          </a:xfrm>
          <a:prstGeom prst="rect">
            <a:avLst/>
          </a:prstGeom>
          <a:noFill/>
          <a:ln w="12700">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b="1">
                <a:solidFill>
                  <a:srgbClr val="326A89"/>
                </a:solidFill>
              </a:rPr>
              <a:t>Firewall Replacement</a:t>
            </a:r>
          </a:p>
        </p:txBody>
      </p:sp>
      <p:sp>
        <p:nvSpPr>
          <p:cNvPr id="35907" name="AutoShape 105"/>
          <p:cNvSpPr>
            <a:spLocks noChangeArrowheads="1"/>
          </p:cNvSpPr>
          <p:nvPr/>
        </p:nvSpPr>
        <p:spPr bwMode="auto">
          <a:xfrm>
            <a:off x="130175" y="4897438"/>
            <a:ext cx="2840038" cy="1317625"/>
          </a:xfrm>
          <a:prstGeom prst="roundRect">
            <a:avLst>
              <a:gd name="adj" fmla="val 6505"/>
            </a:avLst>
          </a:prstGeom>
          <a:solidFill>
            <a:schemeClr val="bg1">
              <a:alpha val="14902"/>
            </a:schemeClr>
          </a:solidFill>
          <a:ln w="28575">
            <a:solidFill>
              <a:srgbClr val="DDDDDD"/>
            </a:solidFill>
            <a:round/>
            <a:headEnd/>
            <a:tailEnd/>
          </a:ln>
        </p:spPr>
        <p:txBody>
          <a:bodyPr/>
          <a:lstStyle/>
          <a:p>
            <a:pPr marL="171450" indent="-171450" eaLnBrk="0" hangingPunct="0">
              <a:lnSpc>
                <a:spcPct val="85000"/>
              </a:lnSpc>
              <a:spcBef>
                <a:spcPct val="25000"/>
              </a:spcBef>
              <a:spcAft>
                <a:spcPct val="5000"/>
              </a:spcAft>
              <a:buSzPct val="100000"/>
              <a:buFontTx/>
              <a:buChar char="•"/>
            </a:pPr>
            <a:r>
              <a:rPr lang="en-US" sz="1400">
                <a:solidFill>
                  <a:srgbClr val="326A89"/>
                </a:solidFill>
              </a:rPr>
              <a:t>Application, user and content visibility without inline deployment</a:t>
            </a:r>
          </a:p>
        </p:txBody>
      </p:sp>
      <p:sp>
        <p:nvSpPr>
          <p:cNvPr id="35908" name="AutoShape 106"/>
          <p:cNvSpPr>
            <a:spLocks noChangeArrowheads="1"/>
          </p:cNvSpPr>
          <p:nvPr/>
        </p:nvSpPr>
        <p:spPr bwMode="auto">
          <a:xfrm>
            <a:off x="3140075" y="4897438"/>
            <a:ext cx="2840038" cy="1317625"/>
          </a:xfrm>
          <a:prstGeom prst="roundRect">
            <a:avLst>
              <a:gd name="adj" fmla="val 4458"/>
            </a:avLst>
          </a:prstGeom>
          <a:solidFill>
            <a:schemeClr val="bg1">
              <a:alpha val="14902"/>
            </a:schemeClr>
          </a:solidFill>
          <a:ln w="28575">
            <a:solidFill>
              <a:srgbClr val="DDDDDD"/>
            </a:solidFill>
            <a:round/>
            <a:headEnd/>
            <a:tailEnd/>
          </a:ln>
        </p:spPr>
        <p:txBody>
          <a:bodyPr/>
          <a:lstStyle/>
          <a:p>
            <a:pPr marL="171450" indent="-171450" eaLnBrk="0" hangingPunct="0">
              <a:lnSpc>
                <a:spcPct val="85000"/>
              </a:lnSpc>
              <a:spcBef>
                <a:spcPct val="25000"/>
              </a:spcBef>
              <a:spcAft>
                <a:spcPct val="5000"/>
              </a:spcAft>
              <a:buSzPct val="100000"/>
              <a:buFontTx/>
              <a:buChar char="•"/>
            </a:pPr>
            <a:r>
              <a:rPr lang="en-US" sz="1400">
                <a:solidFill>
                  <a:srgbClr val="326A89"/>
                </a:solidFill>
              </a:rPr>
              <a:t>IPS with app visibility &amp; control</a:t>
            </a:r>
          </a:p>
          <a:p>
            <a:pPr marL="171450" indent="-171450" eaLnBrk="0" hangingPunct="0">
              <a:lnSpc>
                <a:spcPct val="85000"/>
              </a:lnSpc>
              <a:spcBef>
                <a:spcPct val="25000"/>
              </a:spcBef>
              <a:spcAft>
                <a:spcPct val="5000"/>
              </a:spcAft>
              <a:buSzPct val="100000"/>
              <a:buFontTx/>
              <a:buChar char="•"/>
            </a:pPr>
            <a:r>
              <a:rPr lang="en-US" sz="1400">
                <a:solidFill>
                  <a:srgbClr val="326A89"/>
                </a:solidFill>
              </a:rPr>
              <a:t>Consolidation of IPS &amp; URL filtering</a:t>
            </a:r>
          </a:p>
        </p:txBody>
      </p:sp>
      <p:sp>
        <p:nvSpPr>
          <p:cNvPr id="35909" name="AutoShape 107"/>
          <p:cNvSpPr>
            <a:spLocks noChangeArrowheads="1"/>
          </p:cNvSpPr>
          <p:nvPr/>
        </p:nvSpPr>
        <p:spPr bwMode="auto">
          <a:xfrm>
            <a:off x="6146800" y="4897438"/>
            <a:ext cx="2840038" cy="1317625"/>
          </a:xfrm>
          <a:prstGeom prst="roundRect">
            <a:avLst>
              <a:gd name="adj" fmla="val 5181"/>
            </a:avLst>
          </a:prstGeom>
          <a:solidFill>
            <a:schemeClr val="bg1">
              <a:alpha val="14902"/>
            </a:schemeClr>
          </a:solidFill>
          <a:ln w="28575">
            <a:solidFill>
              <a:srgbClr val="DDDDDD"/>
            </a:solidFill>
            <a:round/>
            <a:headEnd/>
            <a:tailEnd/>
          </a:ln>
        </p:spPr>
        <p:txBody>
          <a:bodyPr/>
          <a:lstStyle/>
          <a:p>
            <a:pPr marL="171450" indent="-171450" eaLnBrk="0" hangingPunct="0">
              <a:lnSpc>
                <a:spcPct val="85000"/>
              </a:lnSpc>
              <a:spcBef>
                <a:spcPct val="25000"/>
              </a:spcBef>
              <a:spcAft>
                <a:spcPct val="5000"/>
              </a:spcAft>
              <a:buSzPct val="100000"/>
              <a:buFontTx/>
              <a:buChar char="•"/>
            </a:pPr>
            <a:r>
              <a:rPr lang="en-US" sz="1400">
                <a:solidFill>
                  <a:srgbClr val="326A89"/>
                </a:solidFill>
              </a:rPr>
              <a:t>Firewall replacement with app visibility &amp; control</a:t>
            </a:r>
          </a:p>
          <a:p>
            <a:pPr marL="171450" indent="-171450" eaLnBrk="0" hangingPunct="0">
              <a:lnSpc>
                <a:spcPct val="85000"/>
              </a:lnSpc>
              <a:spcBef>
                <a:spcPct val="25000"/>
              </a:spcBef>
              <a:spcAft>
                <a:spcPct val="5000"/>
              </a:spcAft>
              <a:buSzPct val="100000"/>
              <a:buFontTx/>
              <a:buChar char="•"/>
            </a:pPr>
            <a:r>
              <a:rPr lang="en-US" sz="1400">
                <a:solidFill>
                  <a:srgbClr val="326A89"/>
                </a:solidFill>
              </a:rPr>
              <a:t>Firewall + IPS</a:t>
            </a:r>
          </a:p>
          <a:p>
            <a:pPr marL="171450" indent="-171450" eaLnBrk="0" hangingPunct="0">
              <a:lnSpc>
                <a:spcPct val="85000"/>
              </a:lnSpc>
              <a:spcBef>
                <a:spcPct val="25000"/>
              </a:spcBef>
              <a:spcAft>
                <a:spcPct val="5000"/>
              </a:spcAft>
              <a:buSzPct val="100000"/>
              <a:buFontTx/>
              <a:buChar char="•"/>
            </a:pPr>
            <a:r>
              <a:rPr lang="en-US" sz="1400">
                <a:solidFill>
                  <a:srgbClr val="326A89"/>
                </a:solidFill>
              </a:rPr>
              <a:t>Firewall + IPS + URL filtering</a:t>
            </a:r>
          </a:p>
        </p:txBody>
      </p:sp>
      <p:pic>
        <p:nvPicPr>
          <p:cNvPr id="35910" name="Picture 112" descr="Untitled-5"/>
          <p:cNvPicPr>
            <a:picLocks noChangeAspect="1" noChangeArrowheads="1"/>
          </p:cNvPicPr>
          <p:nvPr/>
        </p:nvPicPr>
        <p:blipFill>
          <a:blip r:embed="rId7"/>
          <a:srcRect/>
          <a:stretch>
            <a:fillRect/>
          </a:stretch>
        </p:blipFill>
        <p:spPr bwMode="auto">
          <a:xfrm>
            <a:off x="895350" y="2916238"/>
            <a:ext cx="438150" cy="309562"/>
          </a:xfrm>
          <a:prstGeom prst="rect">
            <a:avLst/>
          </a:prstGeom>
          <a:noFill/>
          <a:ln w="9525">
            <a:noFill/>
            <a:miter lim="800000"/>
            <a:headEnd/>
            <a:tailEnd/>
          </a:ln>
        </p:spPr>
      </p:pic>
      <p:pic>
        <p:nvPicPr>
          <p:cNvPr id="35911" name="Picture 113" descr="Untitled-6"/>
          <p:cNvPicPr>
            <a:picLocks noChangeAspect="1" noChangeArrowheads="1"/>
          </p:cNvPicPr>
          <p:nvPr/>
        </p:nvPicPr>
        <p:blipFill>
          <a:blip r:embed="rId8"/>
          <a:srcRect/>
          <a:stretch>
            <a:fillRect/>
          </a:stretch>
        </p:blipFill>
        <p:spPr bwMode="auto">
          <a:xfrm>
            <a:off x="998538" y="1895475"/>
            <a:ext cx="338137" cy="236538"/>
          </a:xfrm>
          <a:prstGeom prst="rect">
            <a:avLst/>
          </a:prstGeom>
          <a:noFill/>
          <a:ln w="9525">
            <a:noFill/>
            <a:miter lim="800000"/>
            <a:headEnd/>
            <a:tailEnd/>
          </a:ln>
        </p:spPr>
      </p:pic>
      <p:pic>
        <p:nvPicPr>
          <p:cNvPr id="35912" name="Picture 114" descr="Untitled-8"/>
          <p:cNvPicPr>
            <a:picLocks noChangeAspect="1" noChangeArrowheads="1"/>
          </p:cNvPicPr>
          <p:nvPr/>
        </p:nvPicPr>
        <p:blipFill>
          <a:blip r:embed="rId9"/>
          <a:srcRect/>
          <a:stretch>
            <a:fillRect/>
          </a:stretch>
        </p:blipFill>
        <p:spPr bwMode="auto">
          <a:xfrm>
            <a:off x="1076325" y="1255713"/>
            <a:ext cx="831850" cy="455612"/>
          </a:xfrm>
          <a:prstGeom prst="rect">
            <a:avLst/>
          </a:prstGeom>
          <a:noFill/>
          <a:ln w="9525">
            <a:noFill/>
            <a:miter lim="800000"/>
            <a:headEnd/>
            <a:tailEnd/>
          </a:ln>
        </p:spPr>
      </p:pic>
      <p:pic>
        <p:nvPicPr>
          <p:cNvPr id="35913" name="Picture 115" descr="Untitled-11"/>
          <p:cNvPicPr>
            <a:picLocks noChangeAspect="1" noChangeArrowheads="1"/>
          </p:cNvPicPr>
          <p:nvPr/>
        </p:nvPicPr>
        <p:blipFill>
          <a:blip r:embed="rId10"/>
          <a:srcRect/>
          <a:stretch>
            <a:fillRect/>
          </a:stretch>
        </p:blipFill>
        <p:spPr bwMode="auto">
          <a:xfrm>
            <a:off x="3844925" y="2762250"/>
            <a:ext cx="615950" cy="342900"/>
          </a:xfrm>
          <a:prstGeom prst="rect">
            <a:avLst/>
          </a:prstGeom>
          <a:noFill/>
          <a:ln w="9525">
            <a:noFill/>
            <a:miter lim="800000"/>
            <a:headEnd/>
            <a:tailEnd/>
          </a:ln>
        </p:spPr>
      </p:pic>
      <p:pic>
        <p:nvPicPr>
          <p:cNvPr id="35914" name="Picture 116" descr="Untitled-5"/>
          <p:cNvPicPr>
            <a:picLocks noChangeAspect="1" noChangeArrowheads="1"/>
          </p:cNvPicPr>
          <p:nvPr/>
        </p:nvPicPr>
        <p:blipFill>
          <a:blip r:embed="rId7"/>
          <a:srcRect/>
          <a:stretch>
            <a:fillRect/>
          </a:stretch>
        </p:blipFill>
        <p:spPr bwMode="auto">
          <a:xfrm>
            <a:off x="1620838" y="2916238"/>
            <a:ext cx="438150" cy="309562"/>
          </a:xfrm>
          <a:prstGeom prst="rect">
            <a:avLst/>
          </a:prstGeom>
          <a:noFill/>
          <a:ln w="9525">
            <a:noFill/>
            <a:miter lim="800000"/>
            <a:headEnd/>
            <a:tailEnd/>
          </a:ln>
        </p:spPr>
      </p:pic>
      <p:pic>
        <p:nvPicPr>
          <p:cNvPr id="35915" name="Picture 117" descr="Untitled-5"/>
          <p:cNvPicPr>
            <a:picLocks noChangeAspect="1" noChangeArrowheads="1"/>
          </p:cNvPicPr>
          <p:nvPr/>
        </p:nvPicPr>
        <p:blipFill>
          <a:blip r:embed="rId7"/>
          <a:srcRect/>
          <a:stretch>
            <a:fillRect/>
          </a:stretch>
        </p:blipFill>
        <p:spPr bwMode="auto">
          <a:xfrm>
            <a:off x="3935413" y="3189288"/>
            <a:ext cx="438150" cy="309562"/>
          </a:xfrm>
          <a:prstGeom prst="rect">
            <a:avLst/>
          </a:prstGeom>
          <a:noFill/>
          <a:ln w="9525">
            <a:noFill/>
            <a:miter lim="800000"/>
            <a:headEnd/>
            <a:tailEnd/>
          </a:ln>
        </p:spPr>
      </p:pic>
      <p:pic>
        <p:nvPicPr>
          <p:cNvPr id="35916" name="Picture 118" descr="Untitled-5"/>
          <p:cNvPicPr>
            <a:picLocks noChangeAspect="1" noChangeArrowheads="1"/>
          </p:cNvPicPr>
          <p:nvPr/>
        </p:nvPicPr>
        <p:blipFill>
          <a:blip r:embed="rId7"/>
          <a:srcRect/>
          <a:stretch>
            <a:fillRect/>
          </a:stretch>
        </p:blipFill>
        <p:spPr bwMode="auto">
          <a:xfrm>
            <a:off x="4576763" y="3189288"/>
            <a:ext cx="438150" cy="309562"/>
          </a:xfrm>
          <a:prstGeom prst="rect">
            <a:avLst/>
          </a:prstGeom>
          <a:noFill/>
          <a:ln w="9525">
            <a:noFill/>
            <a:miter lim="800000"/>
            <a:headEnd/>
            <a:tailEnd/>
          </a:ln>
        </p:spPr>
      </p:pic>
      <p:pic>
        <p:nvPicPr>
          <p:cNvPr id="35917" name="Picture 119" descr="Untitled-5"/>
          <p:cNvPicPr>
            <a:picLocks noChangeAspect="1" noChangeArrowheads="1"/>
          </p:cNvPicPr>
          <p:nvPr/>
        </p:nvPicPr>
        <p:blipFill>
          <a:blip r:embed="rId7"/>
          <a:srcRect/>
          <a:stretch>
            <a:fillRect/>
          </a:stretch>
        </p:blipFill>
        <p:spPr bwMode="auto">
          <a:xfrm>
            <a:off x="6935788" y="2870200"/>
            <a:ext cx="438150" cy="309563"/>
          </a:xfrm>
          <a:prstGeom prst="rect">
            <a:avLst/>
          </a:prstGeom>
          <a:noFill/>
          <a:ln w="9525">
            <a:noFill/>
            <a:miter lim="800000"/>
            <a:headEnd/>
            <a:tailEnd/>
          </a:ln>
        </p:spPr>
      </p:pic>
      <p:pic>
        <p:nvPicPr>
          <p:cNvPr id="35918" name="Picture 120" descr="Untitled-5"/>
          <p:cNvPicPr>
            <a:picLocks noChangeAspect="1" noChangeArrowheads="1"/>
          </p:cNvPicPr>
          <p:nvPr/>
        </p:nvPicPr>
        <p:blipFill>
          <a:blip r:embed="rId7"/>
          <a:srcRect/>
          <a:stretch>
            <a:fillRect/>
          </a:stretch>
        </p:blipFill>
        <p:spPr bwMode="auto">
          <a:xfrm>
            <a:off x="7596188" y="2870200"/>
            <a:ext cx="438150" cy="309563"/>
          </a:xfrm>
          <a:prstGeom prst="rect">
            <a:avLst/>
          </a:prstGeom>
          <a:noFill/>
          <a:ln w="9525">
            <a:noFill/>
            <a:miter lim="800000"/>
            <a:headEnd/>
            <a:tailEnd/>
          </a:ln>
        </p:spPr>
      </p:pic>
      <p:pic>
        <p:nvPicPr>
          <p:cNvPr id="35919" name="Picture 124" descr="Untitled-6"/>
          <p:cNvPicPr>
            <a:picLocks noChangeAspect="1" noChangeArrowheads="1"/>
          </p:cNvPicPr>
          <p:nvPr/>
        </p:nvPicPr>
        <p:blipFill>
          <a:blip r:embed="rId8"/>
          <a:srcRect/>
          <a:stretch>
            <a:fillRect/>
          </a:stretch>
        </p:blipFill>
        <p:spPr bwMode="auto">
          <a:xfrm>
            <a:off x="1668463" y="1895475"/>
            <a:ext cx="338137" cy="236538"/>
          </a:xfrm>
          <a:prstGeom prst="rect">
            <a:avLst/>
          </a:prstGeom>
          <a:noFill/>
          <a:ln w="9525">
            <a:noFill/>
            <a:miter lim="800000"/>
            <a:headEnd/>
            <a:tailEnd/>
          </a:ln>
        </p:spPr>
      </p:pic>
      <p:pic>
        <p:nvPicPr>
          <p:cNvPr id="35920" name="Picture 125" descr="Untitled-6"/>
          <p:cNvPicPr>
            <a:picLocks noChangeAspect="1" noChangeArrowheads="1"/>
          </p:cNvPicPr>
          <p:nvPr/>
        </p:nvPicPr>
        <p:blipFill>
          <a:blip r:embed="rId8"/>
          <a:srcRect/>
          <a:stretch>
            <a:fillRect/>
          </a:stretch>
        </p:blipFill>
        <p:spPr bwMode="auto">
          <a:xfrm>
            <a:off x="4014788" y="1892300"/>
            <a:ext cx="338137" cy="236538"/>
          </a:xfrm>
          <a:prstGeom prst="rect">
            <a:avLst/>
          </a:prstGeom>
          <a:noFill/>
          <a:ln w="9525">
            <a:noFill/>
            <a:miter lim="800000"/>
            <a:headEnd/>
            <a:tailEnd/>
          </a:ln>
        </p:spPr>
      </p:pic>
      <p:pic>
        <p:nvPicPr>
          <p:cNvPr id="35921" name="Picture 126" descr="Untitled-6"/>
          <p:cNvPicPr>
            <a:picLocks noChangeAspect="1" noChangeArrowheads="1"/>
          </p:cNvPicPr>
          <p:nvPr/>
        </p:nvPicPr>
        <p:blipFill>
          <a:blip r:embed="rId8"/>
          <a:srcRect/>
          <a:stretch>
            <a:fillRect/>
          </a:stretch>
        </p:blipFill>
        <p:spPr bwMode="auto">
          <a:xfrm>
            <a:off x="4684713" y="1892300"/>
            <a:ext cx="338137" cy="236538"/>
          </a:xfrm>
          <a:prstGeom prst="rect">
            <a:avLst/>
          </a:prstGeom>
          <a:noFill/>
          <a:ln w="9525">
            <a:noFill/>
            <a:miter lim="800000"/>
            <a:headEnd/>
            <a:tailEnd/>
          </a:ln>
        </p:spPr>
      </p:pic>
      <p:pic>
        <p:nvPicPr>
          <p:cNvPr id="35922" name="Picture 127" descr="Untitled-6"/>
          <p:cNvPicPr>
            <a:picLocks noChangeAspect="1" noChangeArrowheads="1"/>
          </p:cNvPicPr>
          <p:nvPr/>
        </p:nvPicPr>
        <p:blipFill>
          <a:blip r:embed="rId8"/>
          <a:srcRect/>
          <a:stretch>
            <a:fillRect/>
          </a:stretch>
        </p:blipFill>
        <p:spPr bwMode="auto">
          <a:xfrm>
            <a:off x="7013575" y="1895475"/>
            <a:ext cx="338138" cy="236538"/>
          </a:xfrm>
          <a:prstGeom prst="rect">
            <a:avLst/>
          </a:prstGeom>
          <a:noFill/>
          <a:ln w="9525">
            <a:noFill/>
            <a:miter lim="800000"/>
            <a:headEnd/>
            <a:tailEnd/>
          </a:ln>
        </p:spPr>
      </p:pic>
      <p:pic>
        <p:nvPicPr>
          <p:cNvPr id="35923" name="Picture 128" descr="Untitled-6"/>
          <p:cNvPicPr>
            <a:picLocks noChangeAspect="1" noChangeArrowheads="1"/>
          </p:cNvPicPr>
          <p:nvPr/>
        </p:nvPicPr>
        <p:blipFill>
          <a:blip r:embed="rId8"/>
          <a:srcRect/>
          <a:stretch>
            <a:fillRect/>
          </a:stretch>
        </p:blipFill>
        <p:spPr bwMode="auto">
          <a:xfrm>
            <a:off x="7683500" y="1895475"/>
            <a:ext cx="338138" cy="236538"/>
          </a:xfrm>
          <a:prstGeom prst="rect">
            <a:avLst/>
          </a:prstGeom>
          <a:noFill/>
          <a:ln w="9525">
            <a:noFill/>
            <a:miter lim="800000"/>
            <a:headEnd/>
            <a:tailEnd/>
          </a:ln>
        </p:spPr>
      </p:pic>
      <p:pic>
        <p:nvPicPr>
          <p:cNvPr id="35924" name="Picture 129" descr="Untitled-8"/>
          <p:cNvPicPr>
            <a:picLocks noChangeAspect="1" noChangeArrowheads="1"/>
          </p:cNvPicPr>
          <p:nvPr/>
        </p:nvPicPr>
        <p:blipFill>
          <a:blip r:embed="rId9"/>
          <a:srcRect/>
          <a:stretch>
            <a:fillRect/>
          </a:stretch>
        </p:blipFill>
        <p:spPr bwMode="auto">
          <a:xfrm>
            <a:off x="4073525" y="1233488"/>
            <a:ext cx="831850" cy="455612"/>
          </a:xfrm>
          <a:prstGeom prst="rect">
            <a:avLst/>
          </a:prstGeom>
          <a:noFill/>
          <a:ln w="9525">
            <a:noFill/>
            <a:miter lim="800000"/>
            <a:headEnd/>
            <a:tailEnd/>
          </a:ln>
        </p:spPr>
      </p:pic>
      <p:pic>
        <p:nvPicPr>
          <p:cNvPr id="35925" name="Picture 130" descr="Untitled-8"/>
          <p:cNvPicPr>
            <a:picLocks noChangeAspect="1" noChangeArrowheads="1"/>
          </p:cNvPicPr>
          <p:nvPr/>
        </p:nvPicPr>
        <p:blipFill>
          <a:blip r:embed="rId9"/>
          <a:srcRect/>
          <a:stretch>
            <a:fillRect/>
          </a:stretch>
        </p:blipFill>
        <p:spPr bwMode="auto">
          <a:xfrm>
            <a:off x="7102475" y="1231900"/>
            <a:ext cx="831850" cy="455613"/>
          </a:xfrm>
          <a:prstGeom prst="rect">
            <a:avLst/>
          </a:prstGeom>
          <a:noFill/>
          <a:ln w="9525">
            <a:noFill/>
            <a:miter lim="800000"/>
            <a:headEnd/>
            <a:tailEnd/>
          </a:ln>
        </p:spPr>
      </p:pic>
      <p:pic>
        <p:nvPicPr>
          <p:cNvPr id="35926" name="Picture 131" descr="Untitled-11"/>
          <p:cNvPicPr>
            <a:picLocks noChangeAspect="1" noChangeArrowheads="1"/>
          </p:cNvPicPr>
          <p:nvPr/>
        </p:nvPicPr>
        <p:blipFill>
          <a:blip r:embed="rId10"/>
          <a:srcRect/>
          <a:stretch>
            <a:fillRect/>
          </a:stretch>
        </p:blipFill>
        <p:spPr bwMode="auto">
          <a:xfrm>
            <a:off x="2179638" y="3140075"/>
            <a:ext cx="615950" cy="342900"/>
          </a:xfrm>
          <a:prstGeom prst="rect">
            <a:avLst/>
          </a:prstGeom>
          <a:noFill/>
          <a:ln w="9525">
            <a:noFill/>
            <a:miter lim="800000"/>
            <a:headEnd/>
            <a:tailEnd/>
          </a:ln>
        </p:spPr>
      </p:pic>
      <p:pic>
        <p:nvPicPr>
          <p:cNvPr id="35927" name="Picture 132" descr="Untitled-11"/>
          <p:cNvPicPr>
            <a:picLocks noChangeAspect="1" noChangeArrowheads="1"/>
          </p:cNvPicPr>
          <p:nvPr/>
        </p:nvPicPr>
        <p:blipFill>
          <a:blip r:embed="rId10"/>
          <a:srcRect/>
          <a:stretch>
            <a:fillRect/>
          </a:stretch>
        </p:blipFill>
        <p:spPr bwMode="auto">
          <a:xfrm>
            <a:off x="4589463" y="2762250"/>
            <a:ext cx="615950" cy="342900"/>
          </a:xfrm>
          <a:prstGeom prst="rect">
            <a:avLst/>
          </a:prstGeom>
          <a:noFill/>
          <a:ln w="9525">
            <a:noFill/>
            <a:miter lim="800000"/>
            <a:headEnd/>
            <a:tailEnd/>
          </a:ln>
        </p:spPr>
      </p:pic>
      <p:pic>
        <p:nvPicPr>
          <p:cNvPr id="35928" name="Picture 133" descr="Untitled-11"/>
          <p:cNvPicPr>
            <a:picLocks noChangeAspect="1" noChangeArrowheads="1"/>
          </p:cNvPicPr>
          <p:nvPr/>
        </p:nvPicPr>
        <p:blipFill>
          <a:blip r:embed="rId10"/>
          <a:srcRect/>
          <a:stretch>
            <a:fillRect/>
          </a:stretch>
        </p:blipFill>
        <p:spPr bwMode="auto">
          <a:xfrm>
            <a:off x="6823075" y="2360613"/>
            <a:ext cx="615950" cy="342900"/>
          </a:xfrm>
          <a:prstGeom prst="rect">
            <a:avLst/>
          </a:prstGeom>
          <a:noFill/>
          <a:ln w="9525">
            <a:noFill/>
            <a:miter lim="800000"/>
            <a:headEnd/>
            <a:tailEnd/>
          </a:ln>
        </p:spPr>
      </p:pic>
      <p:pic>
        <p:nvPicPr>
          <p:cNvPr id="35929" name="Picture 134" descr="Untitled-11"/>
          <p:cNvPicPr>
            <a:picLocks noChangeAspect="1" noChangeArrowheads="1"/>
          </p:cNvPicPr>
          <p:nvPr/>
        </p:nvPicPr>
        <p:blipFill>
          <a:blip r:embed="rId10"/>
          <a:srcRect/>
          <a:stretch>
            <a:fillRect/>
          </a:stretch>
        </p:blipFill>
        <p:spPr bwMode="auto">
          <a:xfrm>
            <a:off x="7567613" y="2360613"/>
            <a:ext cx="615950" cy="342900"/>
          </a:xfrm>
          <a:prstGeom prst="rect">
            <a:avLst/>
          </a:prstGeom>
          <a:noFill/>
          <a:ln w="9525">
            <a:noFill/>
            <a:miter lim="800000"/>
            <a:headEnd/>
            <a:tailEnd/>
          </a:ln>
        </p:spPr>
      </p:pic>
      <p:pic>
        <p:nvPicPr>
          <p:cNvPr id="35930" name="Picture 135" descr="Untitled-14"/>
          <p:cNvPicPr>
            <a:picLocks noChangeAspect="1" noChangeArrowheads="1"/>
          </p:cNvPicPr>
          <p:nvPr/>
        </p:nvPicPr>
        <p:blipFill>
          <a:blip r:embed="rId11"/>
          <a:srcRect/>
          <a:stretch>
            <a:fillRect/>
          </a:stretch>
        </p:blipFill>
        <p:spPr bwMode="auto">
          <a:xfrm>
            <a:off x="954088" y="2324100"/>
            <a:ext cx="392112" cy="358775"/>
          </a:xfrm>
          <a:prstGeom prst="rect">
            <a:avLst/>
          </a:prstGeom>
          <a:noFill/>
          <a:ln w="9525">
            <a:noFill/>
            <a:miter lim="800000"/>
            <a:headEnd/>
            <a:tailEnd/>
          </a:ln>
        </p:spPr>
      </p:pic>
      <p:pic>
        <p:nvPicPr>
          <p:cNvPr id="35931" name="Picture 136" descr="Untitled-14"/>
          <p:cNvPicPr>
            <a:picLocks noChangeAspect="1" noChangeArrowheads="1"/>
          </p:cNvPicPr>
          <p:nvPr/>
        </p:nvPicPr>
        <p:blipFill>
          <a:blip r:embed="rId11"/>
          <a:srcRect/>
          <a:stretch>
            <a:fillRect/>
          </a:stretch>
        </p:blipFill>
        <p:spPr bwMode="auto">
          <a:xfrm>
            <a:off x="1641475" y="2324100"/>
            <a:ext cx="392113" cy="358775"/>
          </a:xfrm>
          <a:prstGeom prst="rect">
            <a:avLst/>
          </a:prstGeom>
          <a:noFill/>
          <a:ln w="9525">
            <a:noFill/>
            <a:miter lim="800000"/>
            <a:headEnd/>
            <a:tailEnd/>
          </a:ln>
        </p:spPr>
      </p:pic>
      <p:pic>
        <p:nvPicPr>
          <p:cNvPr id="35932" name="Picture 137" descr="Untitled-14"/>
          <p:cNvPicPr>
            <a:picLocks noChangeAspect="1" noChangeArrowheads="1"/>
          </p:cNvPicPr>
          <p:nvPr/>
        </p:nvPicPr>
        <p:blipFill>
          <a:blip r:embed="rId11"/>
          <a:srcRect/>
          <a:stretch>
            <a:fillRect/>
          </a:stretch>
        </p:blipFill>
        <p:spPr bwMode="auto">
          <a:xfrm>
            <a:off x="3992563" y="2324100"/>
            <a:ext cx="392112" cy="358775"/>
          </a:xfrm>
          <a:prstGeom prst="rect">
            <a:avLst/>
          </a:prstGeom>
          <a:noFill/>
          <a:ln w="9525">
            <a:noFill/>
            <a:miter lim="800000"/>
            <a:headEnd/>
            <a:tailEnd/>
          </a:ln>
        </p:spPr>
      </p:pic>
      <p:pic>
        <p:nvPicPr>
          <p:cNvPr id="35933" name="Picture 138" descr="Untitled-14"/>
          <p:cNvPicPr>
            <a:picLocks noChangeAspect="1" noChangeArrowheads="1"/>
          </p:cNvPicPr>
          <p:nvPr/>
        </p:nvPicPr>
        <p:blipFill>
          <a:blip r:embed="rId11"/>
          <a:srcRect/>
          <a:stretch>
            <a:fillRect/>
          </a:stretch>
        </p:blipFill>
        <p:spPr bwMode="auto">
          <a:xfrm>
            <a:off x="4648200" y="2324100"/>
            <a:ext cx="392113" cy="358775"/>
          </a:xfrm>
          <a:prstGeom prst="rect">
            <a:avLst/>
          </a:prstGeom>
          <a:noFill/>
          <a:ln w="9525">
            <a:noFill/>
            <a:miter lim="800000"/>
            <a:headEnd/>
            <a:tailEnd/>
          </a:ln>
        </p:spPr>
      </p:pic>
      <p:sp>
        <p:nvSpPr>
          <p:cNvPr id="2" name="TextBox 1"/>
          <p:cNvSpPr txBox="1"/>
          <p:nvPr/>
        </p:nvSpPr>
        <p:spPr>
          <a:xfrm>
            <a:off x="-1257300" y="4445000"/>
            <a:ext cx="184666" cy="338554"/>
          </a:xfrm>
          <a:prstGeom prst="rect">
            <a:avLst/>
          </a:prstGeom>
          <a:noFill/>
        </p:spPr>
        <p:txBody>
          <a:bodyPr wrap="none" rtlCol="0">
            <a:spAutoFit/>
          </a:bodyPr>
          <a:lstStyle/>
          <a:p>
            <a:endParaRPr lang="en-US" dirty="0"/>
          </a:p>
        </p:txBody>
      </p:sp>
      <p:pic>
        <p:nvPicPr>
          <p:cNvPr id="114" name="Picture 81" descr="Untitled-24"/>
          <p:cNvPicPr>
            <a:picLocks noChangeAspect="1" noChangeArrowheads="1"/>
          </p:cNvPicPr>
          <p:nvPr/>
        </p:nvPicPr>
        <p:blipFill>
          <a:blip r:embed="rId3"/>
          <a:srcRect/>
          <a:stretch>
            <a:fillRect/>
          </a:stretch>
        </p:blipFill>
        <p:spPr bwMode="auto">
          <a:xfrm>
            <a:off x="7132638" y="4262438"/>
            <a:ext cx="233362" cy="255587"/>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noChangeArrowheads="1"/>
          </p:cNvSpPr>
          <p:nvPr>
            <p:ph type="ftr" sz="quarter" idx="10"/>
          </p:nvPr>
        </p:nvSpPr>
        <p:spPr>
          <a:noFill/>
        </p:spPr>
        <p:txBody>
          <a:bodyPr/>
          <a:lstStyle/>
          <a:p>
            <a:r>
              <a:rPr lang="en-US"/>
              <a:t>© 2010 Palo Alto Networks. Proprietary and Confidential.</a:t>
            </a:r>
          </a:p>
        </p:txBody>
      </p:sp>
      <p:sp>
        <p:nvSpPr>
          <p:cNvPr id="21506" name="Rectangle 5"/>
          <p:cNvSpPr>
            <a:spLocks noGrp="1" noChangeArrowheads="1"/>
          </p:cNvSpPr>
          <p:nvPr>
            <p:ph type="sldNum" sz="quarter" idx="11"/>
          </p:nvPr>
        </p:nvSpPr>
        <p:spPr>
          <a:noFill/>
        </p:spPr>
        <p:txBody>
          <a:bodyPr/>
          <a:lstStyle/>
          <a:p>
            <a:r>
              <a:rPr lang="en-US" smtClean="0"/>
              <a:t>Page </a:t>
            </a:r>
            <a:fld id="{91055F5A-C5F7-4ED5-9079-048010DF17BE}" type="slidenum">
              <a:rPr lang="en-US" smtClean="0"/>
              <a:pPr/>
              <a:t>41</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21507" name="Rectangle 36"/>
          <p:cNvSpPr>
            <a:spLocks noChangeArrowheads="1"/>
          </p:cNvSpPr>
          <p:nvPr/>
        </p:nvSpPr>
        <p:spPr bwMode="auto">
          <a:xfrm>
            <a:off x="25400" y="6350000"/>
            <a:ext cx="7366000" cy="419100"/>
          </a:xfrm>
          <a:prstGeom prst="rect">
            <a:avLst/>
          </a:prstGeom>
          <a:solidFill>
            <a:srgbClr val="FFFFFF"/>
          </a:solidFill>
          <a:ln w="9525">
            <a:solidFill>
              <a:schemeClr val="bg1"/>
            </a:solidFill>
            <a:miter lim="800000"/>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1508" name="Picture 19" descr="preso_acc1"/>
          <p:cNvPicPr>
            <a:picLocks noChangeAspect="1" noChangeArrowheads="1"/>
          </p:cNvPicPr>
          <p:nvPr/>
        </p:nvPicPr>
        <p:blipFill>
          <a:blip r:embed="rId3"/>
          <a:srcRect/>
          <a:stretch>
            <a:fillRect/>
          </a:stretch>
        </p:blipFill>
        <p:spPr bwMode="auto">
          <a:xfrm>
            <a:off x="482600" y="1155700"/>
            <a:ext cx="4997450" cy="4854575"/>
          </a:xfrm>
          <a:prstGeom prst="rect">
            <a:avLst/>
          </a:prstGeom>
          <a:noFill/>
          <a:ln w="9525">
            <a:noFill/>
            <a:miter lim="800000"/>
            <a:headEnd/>
            <a:tailEnd/>
          </a:ln>
        </p:spPr>
      </p:pic>
      <p:sp>
        <p:nvSpPr>
          <p:cNvPr id="21509" name="Rectangle 3"/>
          <p:cNvSpPr>
            <a:spLocks noGrp="1" noChangeArrowheads="1"/>
          </p:cNvSpPr>
          <p:nvPr>
            <p:ph type="title"/>
          </p:nvPr>
        </p:nvSpPr>
        <p:spPr/>
        <p:txBody>
          <a:bodyPr/>
          <a:lstStyle/>
          <a:p>
            <a:r>
              <a:rPr lang="en-US" sz="2400" smtClean="0">
                <a:ea typeface="ＭＳ Ｐゴシック" charset="-128"/>
              </a:rPr>
              <a:t>Comprehensive View of Applications, Users &amp; Content</a:t>
            </a:r>
          </a:p>
        </p:txBody>
      </p:sp>
      <p:sp>
        <p:nvSpPr>
          <p:cNvPr id="21510" name="Rectangle 5"/>
          <p:cNvSpPr>
            <a:spLocks noChangeArrowheads="1"/>
          </p:cNvSpPr>
          <p:nvPr/>
        </p:nvSpPr>
        <p:spPr bwMode="auto">
          <a:xfrm>
            <a:off x="5289550" y="869950"/>
            <a:ext cx="3751263" cy="904875"/>
          </a:xfrm>
          <a:prstGeom prst="rect">
            <a:avLst/>
          </a:prstGeom>
          <a:noFill/>
          <a:ln w="12700">
            <a:noFill/>
            <a:miter lim="800000"/>
            <a:headEnd type="none" w="sm" len="sm"/>
            <a:tailEnd type="none" w="sm" len="sm"/>
          </a:ln>
        </p:spPr>
        <p:txBody>
          <a:bodyPr/>
          <a:lstStyle/>
          <a:p>
            <a:pPr marL="228600" lvl="1" indent="-114300" algn="ctr" eaLnBrk="0" hangingPunct="0">
              <a:lnSpc>
                <a:spcPct val="90000"/>
              </a:lnSpc>
              <a:spcBef>
                <a:spcPct val="30000"/>
              </a:spcBef>
              <a:spcAft>
                <a:spcPct val="5000"/>
              </a:spcAft>
              <a:buClr>
                <a:srgbClr val="004167"/>
              </a:buClr>
              <a:buSzPct val="80000"/>
              <a:buFont typeface="Times" pitchFamily="18" charset="0"/>
              <a:buChar char="-"/>
            </a:pPr>
            <a:endParaRPr lang="en-US" sz="900">
              <a:solidFill>
                <a:srgbClr val="004167"/>
              </a:solidFill>
            </a:endParaRPr>
          </a:p>
        </p:txBody>
      </p:sp>
      <p:sp>
        <p:nvSpPr>
          <p:cNvPr id="21511" name="Text Box 13"/>
          <p:cNvSpPr txBox="1">
            <a:spLocks noChangeArrowheads="1"/>
          </p:cNvSpPr>
          <p:nvPr/>
        </p:nvSpPr>
        <p:spPr bwMode="auto">
          <a:xfrm>
            <a:off x="63500" y="6397625"/>
            <a:ext cx="2143125" cy="273050"/>
          </a:xfrm>
          <a:prstGeom prst="rect">
            <a:avLst/>
          </a:prstGeom>
          <a:noFill/>
          <a:ln w="12700">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altLang="ja-JP" sz="1400">
                <a:solidFill>
                  <a:srgbClr val="004167"/>
                </a:solidFill>
                <a:ea typeface="ＭＳ Ｐゴシック" charset="-128"/>
              </a:rPr>
              <a:t>Filter on Facebook-base </a:t>
            </a:r>
            <a:endParaRPr lang="en-US" sz="1400">
              <a:solidFill>
                <a:srgbClr val="004167"/>
              </a:solidFill>
            </a:endParaRPr>
          </a:p>
        </p:txBody>
      </p:sp>
      <p:sp>
        <p:nvSpPr>
          <p:cNvPr id="21512" name="Line 14"/>
          <p:cNvSpPr>
            <a:spLocks noChangeShapeType="1"/>
          </p:cNvSpPr>
          <p:nvPr/>
        </p:nvSpPr>
        <p:spPr bwMode="auto">
          <a:xfrm flipV="1">
            <a:off x="258763" y="6381750"/>
            <a:ext cx="1562100" cy="0"/>
          </a:xfrm>
          <a:prstGeom prst="line">
            <a:avLst/>
          </a:prstGeom>
          <a:noFill/>
          <a:ln w="12700">
            <a:solidFill>
              <a:schemeClr val="tx1"/>
            </a:solidFill>
            <a:round/>
            <a:headEnd/>
            <a:tailEnd/>
          </a:ln>
        </p:spPr>
        <p:txBody>
          <a:bodyPr anchor="ctr">
            <a:spAutoFit/>
          </a:bodyPr>
          <a:lstStyle/>
          <a:p>
            <a:endParaRPr lang="en-US"/>
          </a:p>
        </p:txBody>
      </p:sp>
      <p:sp>
        <p:nvSpPr>
          <p:cNvPr id="21513" name="Line 15"/>
          <p:cNvSpPr>
            <a:spLocks noChangeShapeType="1"/>
          </p:cNvSpPr>
          <p:nvPr/>
        </p:nvSpPr>
        <p:spPr bwMode="auto">
          <a:xfrm flipH="1" flipV="1">
            <a:off x="957263" y="2652713"/>
            <a:ext cx="31750" cy="3721100"/>
          </a:xfrm>
          <a:prstGeom prst="line">
            <a:avLst/>
          </a:prstGeom>
          <a:noFill/>
          <a:ln w="12700">
            <a:solidFill>
              <a:schemeClr val="tx1"/>
            </a:solidFill>
            <a:round/>
            <a:headEnd/>
            <a:tailEnd type="oval" w="med" len="med"/>
          </a:ln>
        </p:spPr>
        <p:txBody>
          <a:bodyPr anchor="ctr">
            <a:spAutoFit/>
          </a:bodyPr>
          <a:lstStyle/>
          <a:p>
            <a:endParaRPr lang="en-US"/>
          </a:p>
        </p:txBody>
      </p:sp>
      <p:grpSp>
        <p:nvGrpSpPr>
          <p:cNvPr id="2" name="Group 33"/>
          <p:cNvGrpSpPr>
            <a:grpSpLocks/>
          </p:cNvGrpSpPr>
          <p:nvPr/>
        </p:nvGrpSpPr>
        <p:grpSpPr bwMode="auto">
          <a:xfrm>
            <a:off x="114300" y="833438"/>
            <a:ext cx="6134100" cy="6024562"/>
            <a:chOff x="160" y="525"/>
            <a:chExt cx="3864" cy="3795"/>
          </a:xfrm>
        </p:grpSpPr>
        <p:sp>
          <p:nvSpPr>
            <p:cNvPr id="21522" name="Rectangle 22"/>
            <p:cNvSpPr>
              <a:spLocks noChangeArrowheads="1"/>
            </p:cNvSpPr>
            <p:nvPr/>
          </p:nvSpPr>
          <p:spPr bwMode="auto">
            <a:xfrm>
              <a:off x="160" y="525"/>
              <a:ext cx="3864" cy="3304"/>
            </a:xfrm>
            <a:prstGeom prst="rect">
              <a:avLst/>
            </a:prstGeom>
            <a:solidFill>
              <a:srgbClr val="FFFFFF">
                <a:alpha val="50980"/>
              </a:srgbClr>
            </a:solidFill>
            <a:ln w="9525">
              <a:noFill/>
              <a:miter lim="800000"/>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1523" name="Picture 21" descr="ACC_preso2"/>
            <p:cNvPicPr>
              <a:picLocks noChangeAspect="1" noChangeArrowheads="1"/>
            </p:cNvPicPr>
            <p:nvPr/>
          </p:nvPicPr>
          <p:blipFill>
            <a:blip r:embed="rId4"/>
            <a:srcRect/>
            <a:stretch>
              <a:fillRect/>
            </a:stretch>
          </p:blipFill>
          <p:spPr bwMode="auto">
            <a:xfrm>
              <a:off x="1178" y="822"/>
              <a:ext cx="2846" cy="3007"/>
            </a:xfrm>
            <a:prstGeom prst="rect">
              <a:avLst/>
            </a:prstGeom>
            <a:noFill/>
            <a:ln w="9525">
              <a:noFill/>
              <a:miter lim="800000"/>
              <a:headEnd/>
              <a:tailEnd/>
            </a:ln>
          </p:spPr>
        </p:pic>
        <p:sp>
          <p:nvSpPr>
            <p:cNvPr id="21524" name="Text Box 10"/>
            <p:cNvSpPr txBox="1">
              <a:spLocks noChangeArrowheads="1"/>
            </p:cNvSpPr>
            <p:nvPr/>
          </p:nvSpPr>
          <p:spPr bwMode="auto">
            <a:xfrm>
              <a:off x="1706" y="4034"/>
              <a:ext cx="1319" cy="286"/>
            </a:xfrm>
            <a:prstGeom prst="rect">
              <a:avLst/>
            </a:prstGeom>
            <a:noFill/>
            <a:ln w="12700">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altLang="ja-JP" sz="1400">
                  <a:solidFill>
                    <a:srgbClr val="004167"/>
                  </a:solidFill>
                  <a:ea typeface="ＭＳ Ｐゴシック" charset="-128"/>
                </a:rPr>
                <a:t>Filter on Facebook-base</a:t>
              </a:r>
              <a:br>
                <a:rPr lang="en-US" altLang="ja-JP" sz="1400">
                  <a:solidFill>
                    <a:srgbClr val="004167"/>
                  </a:solidFill>
                  <a:ea typeface="ＭＳ Ｐゴシック" charset="-128"/>
                </a:rPr>
              </a:br>
              <a:r>
                <a:rPr lang="en-US" altLang="ja-JP" sz="1400">
                  <a:solidFill>
                    <a:srgbClr val="004167"/>
                  </a:solidFill>
                  <a:ea typeface="ＭＳ Ｐゴシック" charset="-128"/>
                </a:rPr>
                <a:t>and user cook</a:t>
              </a:r>
              <a:endParaRPr lang="en-US" sz="1400">
                <a:solidFill>
                  <a:srgbClr val="004167"/>
                </a:solidFill>
              </a:endParaRPr>
            </a:p>
          </p:txBody>
        </p:sp>
        <p:sp>
          <p:nvSpPr>
            <p:cNvPr id="21525" name="Line 11"/>
            <p:cNvSpPr>
              <a:spLocks noChangeShapeType="1"/>
            </p:cNvSpPr>
            <p:nvPr/>
          </p:nvSpPr>
          <p:spPr bwMode="auto">
            <a:xfrm flipV="1">
              <a:off x="1741" y="4028"/>
              <a:ext cx="984" cy="0"/>
            </a:xfrm>
            <a:prstGeom prst="line">
              <a:avLst/>
            </a:prstGeom>
            <a:noFill/>
            <a:ln w="12700">
              <a:solidFill>
                <a:schemeClr val="tx1"/>
              </a:solidFill>
              <a:round/>
              <a:headEnd/>
              <a:tailEnd/>
            </a:ln>
          </p:spPr>
          <p:txBody>
            <a:bodyPr anchor="ctr">
              <a:spAutoFit/>
            </a:bodyPr>
            <a:lstStyle/>
            <a:p>
              <a:endParaRPr lang="en-US"/>
            </a:p>
          </p:txBody>
        </p:sp>
        <p:sp>
          <p:nvSpPr>
            <p:cNvPr id="21526" name="Line 12"/>
            <p:cNvSpPr>
              <a:spLocks noChangeShapeType="1"/>
            </p:cNvSpPr>
            <p:nvPr/>
          </p:nvSpPr>
          <p:spPr bwMode="auto">
            <a:xfrm flipH="1" flipV="1">
              <a:off x="2377" y="3699"/>
              <a:ext cx="0" cy="328"/>
            </a:xfrm>
            <a:prstGeom prst="line">
              <a:avLst/>
            </a:prstGeom>
            <a:noFill/>
            <a:ln w="12700">
              <a:solidFill>
                <a:schemeClr val="tx1"/>
              </a:solidFill>
              <a:round/>
              <a:headEnd/>
              <a:tailEnd type="oval" w="med" len="med"/>
            </a:ln>
          </p:spPr>
          <p:txBody>
            <a:bodyPr anchor="ctr">
              <a:spAutoFit/>
            </a:bodyPr>
            <a:lstStyle/>
            <a:p>
              <a:endParaRPr lang="en-US"/>
            </a:p>
          </p:txBody>
        </p:sp>
      </p:grpSp>
      <p:grpSp>
        <p:nvGrpSpPr>
          <p:cNvPr id="3" name="Group 35"/>
          <p:cNvGrpSpPr>
            <a:grpSpLocks/>
          </p:cNvGrpSpPr>
          <p:nvPr/>
        </p:nvGrpSpPr>
        <p:grpSpPr bwMode="auto">
          <a:xfrm>
            <a:off x="254000" y="884238"/>
            <a:ext cx="8559800" cy="5961062"/>
            <a:chOff x="160" y="573"/>
            <a:chExt cx="5392" cy="3755"/>
          </a:xfrm>
        </p:grpSpPr>
        <p:sp>
          <p:nvSpPr>
            <p:cNvPr id="21517" name="Rectangle 31"/>
            <p:cNvSpPr>
              <a:spLocks noChangeArrowheads="1"/>
            </p:cNvSpPr>
            <p:nvPr/>
          </p:nvSpPr>
          <p:spPr bwMode="auto">
            <a:xfrm>
              <a:off x="160" y="573"/>
              <a:ext cx="5392" cy="3240"/>
            </a:xfrm>
            <a:prstGeom prst="rect">
              <a:avLst/>
            </a:prstGeom>
            <a:solidFill>
              <a:srgbClr val="FFFFFF">
                <a:alpha val="50980"/>
              </a:srgbClr>
            </a:solidFill>
            <a:ln w="9525">
              <a:noFill/>
              <a:miter lim="800000"/>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21518" name="Picture 24" descr="ACC_User"/>
            <p:cNvPicPr>
              <a:picLocks noChangeAspect="1" noChangeArrowheads="1"/>
            </p:cNvPicPr>
            <p:nvPr/>
          </p:nvPicPr>
          <p:blipFill>
            <a:blip r:embed="rId5"/>
            <a:srcRect l="3458" t="18524" r="30376" b="36526"/>
            <a:stretch>
              <a:fillRect/>
            </a:stretch>
          </p:blipFill>
          <p:spPr bwMode="auto">
            <a:xfrm>
              <a:off x="2844" y="1910"/>
              <a:ext cx="2543" cy="1935"/>
            </a:xfrm>
            <a:prstGeom prst="rect">
              <a:avLst/>
            </a:prstGeom>
            <a:noFill/>
            <a:ln w="9525">
              <a:noFill/>
              <a:miter lim="800000"/>
              <a:headEnd/>
              <a:tailEnd/>
            </a:ln>
          </p:spPr>
        </p:pic>
        <p:sp>
          <p:nvSpPr>
            <p:cNvPr id="21519" name="Text Box 8"/>
            <p:cNvSpPr txBox="1">
              <a:spLocks noChangeArrowheads="1"/>
            </p:cNvSpPr>
            <p:nvPr/>
          </p:nvSpPr>
          <p:spPr bwMode="auto">
            <a:xfrm>
              <a:off x="3128" y="4042"/>
              <a:ext cx="1208" cy="286"/>
            </a:xfrm>
            <a:prstGeom prst="rect">
              <a:avLst/>
            </a:prstGeom>
            <a:solidFill>
              <a:srgbClr val="FFFFFF"/>
            </a:solidFill>
            <a:ln w="12700">
              <a:noFill/>
              <a:miter lim="800000"/>
              <a:headEnd/>
              <a:tailEnd/>
            </a:ln>
          </p:spPr>
          <p:txBody>
            <a:bodyPr wrap="none">
              <a:spAutoFit/>
            </a:bodyPr>
            <a:lstStyle/>
            <a:p>
              <a:pPr algn="ctr" eaLnBrk="0" hangingPunct="0">
                <a:lnSpc>
                  <a:spcPct val="85000"/>
                </a:lnSpc>
                <a:spcBef>
                  <a:spcPct val="50000"/>
                </a:spcBef>
                <a:spcAft>
                  <a:spcPct val="5000"/>
                </a:spcAft>
                <a:buClr>
                  <a:schemeClr val="bg1"/>
                </a:buClr>
                <a:buSzPct val="100000"/>
                <a:buFont typeface="Times New Roman" pitchFamily="18" charset="0"/>
                <a:buNone/>
              </a:pPr>
              <a:r>
                <a:rPr lang="en-US" altLang="ja-JP" sz="1400">
                  <a:solidFill>
                    <a:srgbClr val="004167"/>
                  </a:solidFill>
                  <a:ea typeface="ＭＳ Ｐゴシック" charset="-128"/>
                </a:rPr>
                <a:t>Remove Facebook to </a:t>
              </a:r>
              <a:br>
                <a:rPr lang="en-US" altLang="ja-JP" sz="1400">
                  <a:solidFill>
                    <a:srgbClr val="004167"/>
                  </a:solidFill>
                  <a:ea typeface="ＭＳ Ｐゴシック" charset="-128"/>
                </a:rPr>
              </a:br>
              <a:r>
                <a:rPr lang="en-US" altLang="ja-JP" sz="1400">
                  <a:solidFill>
                    <a:srgbClr val="004167"/>
                  </a:solidFill>
                  <a:ea typeface="ＭＳ Ｐゴシック" charset="-128"/>
                </a:rPr>
                <a:t>expand view of cook</a:t>
              </a:r>
              <a:endParaRPr lang="en-US" sz="1400">
                <a:solidFill>
                  <a:srgbClr val="004167"/>
                </a:solidFill>
              </a:endParaRPr>
            </a:p>
          </p:txBody>
        </p:sp>
        <p:sp>
          <p:nvSpPr>
            <p:cNvPr id="21520" name="Line 9"/>
            <p:cNvSpPr>
              <a:spLocks noChangeShapeType="1"/>
            </p:cNvSpPr>
            <p:nvPr/>
          </p:nvSpPr>
          <p:spPr bwMode="auto">
            <a:xfrm>
              <a:off x="3163" y="4024"/>
              <a:ext cx="1192" cy="0"/>
            </a:xfrm>
            <a:prstGeom prst="line">
              <a:avLst/>
            </a:prstGeom>
            <a:noFill/>
            <a:ln w="12700">
              <a:solidFill>
                <a:schemeClr val="tx1"/>
              </a:solidFill>
              <a:round/>
              <a:headEnd/>
              <a:tailEnd/>
            </a:ln>
          </p:spPr>
          <p:txBody>
            <a:bodyPr anchor="ctr">
              <a:spAutoFit/>
            </a:bodyPr>
            <a:lstStyle/>
            <a:p>
              <a:endParaRPr lang="en-US"/>
            </a:p>
          </p:txBody>
        </p:sp>
        <p:sp>
          <p:nvSpPr>
            <p:cNvPr id="21521" name="Line 16"/>
            <p:cNvSpPr>
              <a:spLocks noChangeShapeType="1"/>
            </p:cNvSpPr>
            <p:nvPr/>
          </p:nvSpPr>
          <p:spPr bwMode="auto">
            <a:xfrm flipH="1" flipV="1">
              <a:off x="3699" y="3791"/>
              <a:ext cx="0" cy="224"/>
            </a:xfrm>
            <a:prstGeom prst="line">
              <a:avLst/>
            </a:prstGeom>
            <a:noFill/>
            <a:ln w="12700">
              <a:solidFill>
                <a:schemeClr val="tx1"/>
              </a:solidFill>
              <a:round/>
              <a:headEnd/>
              <a:tailEnd type="oval" w="med" len="med"/>
            </a:ln>
          </p:spPr>
          <p:txBody>
            <a:bodyPr anchor="ctr">
              <a:spAutoFit/>
            </a:bodyPr>
            <a:lstStyle/>
            <a:p>
              <a:endParaRPr lang="en-US"/>
            </a:p>
          </p:txBody>
        </p:sp>
      </p:grpSp>
      <p:sp>
        <p:nvSpPr>
          <p:cNvPr id="21516" name="Rectangle 4"/>
          <p:cNvSpPr>
            <a:spLocks noGrp="1" noChangeArrowheads="1"/>
          </p:cNvSpPr>
          <p:nvPr>
            <p:ph type="body" idx="1"/>
          </p:nvPr>
        </p:nvSpPr>
        <p:spPr>
          <a:xfrm>
            <a:off x="6245225" y="928688"/>
            <a:ext cx="2795588" cy="1624012"/>
          </a:xfrm>
        </p:spPr>
        <p:txBody>
          <a:bodyPr/>
          <a:lstStyle/>
          <a:p>
            <a:r>
              <a:rPr lang="en-US" sz="1600" smtClean="0">
                <a:ea typeface="ＭＳ Ｐゴシック" charset="-128"/>
              </a:rPr>
              <a:t>Application Command Center (ACC)</a:t>
            </a:r>
          </a:p>
          <a:p>
            <a:pPr lvl="1"/>
            <a:r>
              <a:rPr lang="en-US" sz="1400" smtClean="0">
                <a:ea typeface="ＭＳ Ｐゴシック" charset="-128"/>
              </a:rPr>
              <a:t>View applications, URLs, threats, data filtering activity</a:t>
            </a:r>
          </a:p>
          <a:p>
            <a:r>
              <a:rPr lang="en-US" sz="1600" smtClean="0">
                <a:ea typeface="ＭＳ Ｐゴシック" charset="-128"/>
              </a:rPr>
              <a:t>Add/remove filters to achieve desired result </a:t>
            </a:r>
          </a:p>
          <a:p>
            <a:endParaRPr lang="en-US" sz="1600" smtClean="0">
              <a:ea typeface="ＭＳ Ｐゴシック" charset="-128"/>
            </a:endParaRPr>
          </a:p>
        </p:txBody>
      </p:sp>
      <p:sp>
        <p:nvSpPr>
          <p:cNvPr id="4" name="TextBox 3"/>
          <p:cNvSpPr txBox="1"/>
          <p:nvPr/>
        </p:nvSpPr>
        <p:spPr>
          <a:xfrm>
            <a:off x="10617200" y="4102100"/>
            <a:ext cx="184666" cy="338554"/>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z="2400" smtClean="0">
                <a:ea typeface="ＭＳ Ｐゴシック" charset="-128"/>
              </a:rPr>
              <a:t>Enables Visibility Into Applications, Users, and Content</a:t>
            </a:r>
            <a:endParaRPr lang="en-US" sz="2400" smtClean="0"/>
          </a:p>
        </p:txBody>
      </p:sp>
      <p:sp>
        <p:nvSpPr>
          <p:cNvPr id="37890" name="Rectangle 2"/>
          <p:cNvSpPr>
            <a:spLocks noChangeArrowheads="1"/>
          </p:cNvSpPr>
          <p:nvPr/>
        </p:nvSpPr>
        <p:spPr bwMode="auto">
          <a:xfrm>
            <a:off x="0" y="6180138"/>
            <a:ext cx="9144000" cy="677862"/>
          </a:xfrm>
          <a:prstGeom prst="rect">
            <a:avLst/>
          </a:prstGeom>
          <a:solidFill>
            <a:schemeClr val="bg1"/>
          </a:solidFill>
          <a:ln w="12700">
            <a:noFill/>
            <a:miter lim="800000"/>
            <a:headEnd/>
            <a:tailEnd/>
          </a:ln>
        </p:spPr>
        <p:txBody>
          <a:bodyPr wrap="none" anchor="ctr">
            <a:spAutoFit/>
          </a:bodyP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pic>
        <p:nvPicPr>
          <p:cNvPr id="37891" name="Picture 3" descr="screenshot_05.jpg"/>
          <p:cNvPicPr>
            <a:picLocks noChangeAspect="1"/>
          </p:cNvPicPr>
          <p:nvPr/>
        </p:nvPicPr>
        <p:blipFill>
          <a:blip r:embed="rId2"/>
          <a:srcRect t="1555" b="5643"/>
          <a:stretch>
            <a:fillRect/>
          </a:stretch>
        </p:blipFill>
        <p:spPr bwMode="auto">
          <a:xfrm>
            <a:off x="3959225" y="790575"/>
            <a:ext cx="5118100" cy="6067425"/>
          </a:xfrm>
          <a:prstGeom prst="rect">
            <a:avLst/>
          </a:prstGeom>
          <a:solidFill>
            <a:srgbClr val="F8F8F8"/>
          </a:solidFill>
          <a:ln w="28575">
            <a:solidFill>
              <a:srgbClr val="EAEAEA"/>
            </a:solidFill>
            <a:miter lim="800000"/>
            <a:headEnd/>
            <a:tailEnd/>
          </a:ln>
        </p:spPr>
      </p:pic>
      <p:pic>
        <p:nvPicPr>
          <p:cNvPr id="37892" name="Picture 5" descr="traffic map 2"/>
          <p:cNvPicPr>
            <a:picLocks noChangeAspect="1" noChangeArrowheads="1"/>
          </p:cNvPicPr>
          <p:nvPr/>
        </p:nvPicPr>
        <p:blipFill>
          <a:blip r:embed="rId3"/>
          <a:srcRect/>
          <a:stretch>
            <a:fillRect/>
          </a:stretch>
        </p:blipFill>
        <p:spPr bwMode="auto">
          <a:xfrm>
            <a:off x="176213" y="833438"/>
            <a:ext cx="3686175" cy="2535237"/>
          </a:xfrm>
          <a:prstGeom prst="rect">
            <a:avLst/>
          </a:prstGeom>
          <a:noFill/>
          <a:ln w="28575">
            <a:solidFill>
              <a:srgbClr val="EAEAEA"/>
            </a:solidFill>
            <a:miter lim="800000"/>
            <a:headEnd/>
            <a:tailEnd/>
          </a:ln>
        </p:spPr>
      </p:pic>
      <p:pic>
        <p:nvPicPr>
          <p:cNvPr id="37893" name="Picture 15" descr="app_browser"/>
          <p:cNvPicPr>
            <a:picLocks noChangeAspect="1" noChangeArrowheads="1"/>
          </p:cNvPicPr>
          <p:nvPr/>
        </p:nvPicPr>
        <p:blipFill>
          <a:blip r:embed="rId4"/>
          <a:srcRect t="19896" r="36467"/>
          <a:stretch>
            <a:fillRect/>
          </a:stretch>
        </p:blipFill>
        <p:spPr bwMode="auto">
          <a:xfrm>
            <a:off x="153988" y="3489325"/>
            <a:ext cx="3717925" cy="31972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Management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730244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US" smtClean="0"/>
              <a:t>Administrators and Scopes</a:t>
            </a:r>
          </a:p>
        </p:txBody>
      </p:sp>
      <p:sp>
        <p:nvSpPr>
          <p:cNvPr id="5123" name="Content Placeholder 4"/>
          <p:cNvSpPr>
            <a:spLocks noGrp="1"/>
          </p:cNvSpPr>
          <p:nvPr>
            <p:ph idx="1"/>
          </p:nvPr>
        </p:nvSpPr>
        <p:spPr/>
        <p:txBody>
          <a:bodyPr/>
          <a:lstStyle/>
          <a:p>
            <a:r>
              <a:rPr lang="en-US" smtClean="0"/>
              <a:t>Administrative accounts have scopes where their rights apply</a:t>
            </a:r>
            <a:endParaRPr lang="en-US" smtClean="0">
              <a:solidFill>
                <a:srgbClr val="7F7F7F"/>
              </a:solidFill>
            </a:endParaRPr>
          </a:p>
          <a:p>
            <a:pPr lvl="1"/>
            <a:r>
              <a:rPr lang="en-US" smtClean="0"/>
              <a:t>Device level accounts have rights over the entire device</a:t>
            </a:r>
            <a:endParaRPr lang="en-US" smtClean="0">
              <a:solidFill>
                <a:srgbClr val="7F7F7F"/>
              </a:solidFill>
            </a:endParaRPr>
          </a:p>
          <a:p>
            <a:pPr lvl="1"/>
            <a:r>
              <a:rPr lang="en-US" smtClean="0"/>
              <a:t>VSYS level accounts have rights over a specific virtual system</a:t>
            </a:r>
            <a:endParaRPr lang="en-US" smtClean="0">
              <a:solidFill>
                <a:srgbClr val="7F7F7F"/>
              </a:solidFill>
            </a:endParaRPr>
          </a:p>
          <a:p>
            <a:r>
              <a:rPr lang="en-US" smtClean="0"/>
              <a:t>Administrators can be authenticated locally or through RADIUS</a:t>
            </a:r>
            <a:endParaRPr lang="en-US" smtClean="0">
              <a:solidFill>
                <a:srgbClr val="7F7F7F"/>
              </a:solidFill>
            </a:endParaRPr>
          </a:p>
          <a:p>
            <a:r>
              <a:rPr lang="en-US" smtClean="0"/>
              <a:t>Administrators actions are logged in the configuration and system logs</a:t>
            </a:r>
            <a:endParaRPr lang="en-US" smtClean="0">
              <a:solidFill>
                <a:srgbClr val="7F7F7F"/>
              </a:solidFill>
            </a:endParaRPr>
          </a:p>
          <a:p>
            <a:endParaRPr lang="en-US" smtClean="0"/>
          </a:p>
        </p:txBody>
      </p:sp>
      <p:sp>
        <p:nvSpPr>
          <p:cNvPr id="5124" name="Footer Placeholder 1"/>
          <p:cNvSpPr>
            <a:spLocks noGrp="1"/>
          </p:cNvSpPr>
          <p:nvPr>
            <p:ph type="ftr" sz="quarter" idx="10"/>
          </p:nvPr>
        </p:nvSpPr>
        <p:spPr>
          <a:noFill/>
        </p:spPr>
        <p:txBody>
          <a:bodyPr/>
          <a:lstStyle/>
          <a:p>
            <a:r>
              <a:rPr lang="en-US" dirty="0" smtClean="0"/>
              <a:t>© 2010 Palo Alto Networks. Proprietary and Confidential	3.1-b</a:t>
            </a:r>
            <a:endParaRPr lang="en-US" dirty="0"/>
          </a:p>
        </p:txBody>
      </p:sp>
      <p:sp>
        <p:nvSpPr>
          <p:cNvPr id="5125" name="Slide Number Placeholder 2"/>
          <p:cNvSpPr>
            <a:spLocks noGrp="1"/>
          </p:cNvSpPr>
          <p:nvPr>
            <p:ph type="sldNum" sz="quarter" idx="11"/>
          </p:nvPr>
        </p:nvSpPr>
        <p:spPr>
          <a:noFill/>
        </p:spPr>
        <p:txBody>
          <a:bodyPr/>
          <a:lstStyle/>
          <a:p>
            <a:r>
              <a:rPr lang="en-US" smtClean="0"/>
              <a:t>Page </a:t>
            </a:r>
            <a:fld id="{4F592991-61B4-4A1C-B760-DDE86E948561}" type="slidenum">
              <a:rPr lang="en-US" smtClean="0"/>
              <a:pPr/>
              <a:t>44</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Tree>
    <p:custDataLst>
      <p:tags r:id="rId1"/>
    </p:custDataLst>
    <p:extLst>
      <p:ext uri="{BB962C8B-B14F-4D97-AF65-F5344CB8AC3E}">
        <p14:creationId xmlns:p14="http://schemas.microsoft.com/office/powerpoint/2010/main" val="706650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r>
              <a:rPr lang="en-US" smtClean="0"/>
              <a:t>Role Based Administration</a:t>
            </a:r>
          </a:p>
        </p:txBody>
      </p:sp>
      <p:sp>
        <p:nvSpPr>
          <p:cNvPr id="6147" name="Content Placeholder 4"/>
          <p:cNvSpPr>
            <a:spLocks noGrp="1"/>
          </p:cNvSpPr>
          <p:nvPr>
            <p:ph idx="1"/>
          </p:nvPr>
        </p:nvSpPr>
        <p:spPr>
          <a:xfrm>
            <a:off x="323850" y="1096963"/>
            <a:ext cx="4367213" cy="5049837"/>
          </a:xfrm>
        </p:spPr>
        <p:txBody>
          <a:bodyPr/>
          <a:lstStyle/>
          <a:p>
            <a:r>
              <a:rPr lang="en-US" dirty="0" smtClean="0"/>
              <a:t>Built-in roles:</a:t>
            </a:r>
            <a:endParaRPr lang="en-US" dirty="0" smtClean="0">
              <a:solidFill>
                <a:srgbClr val="7F7F7F"/>
              </a:solidFill>
            </a:endParaRPr>
          </a:p>
          <a:p>
            <a:pPr lvl="1"/>
            <a:r>
              <a:rPr lang="en-US" dirty="0" err="1" smtClean="0"/>
              <a:t>Superuser</a:t>
            </a:r>
            <a:endParaRPr lang="en-US" dirty="0" smtClean="0">
              <a:solidFill>
                <a:srgbClr val="7F7F7F"/>
              </a:solidFill>
            </a:endParaRPr>
          </a:p>
          <a:p>
            <a:pPr lvl="1"/>
            <a:r>
              <a:rPr lang="en-US" dirty="0" smtClean="0"/>
              <a:t>Device Admin</a:t>
            </a:r>
            <a:endParaRPr lang="en-US" dirty="0" smtClean="0">
              <a:solidFill>
                <a:srgbClr val="7F7F7F"/>
              </a:solidFill>
            </a:endParaRPr>
          </a:p>
          <a:p>
            <a:pPr lvl="1"/>
            <a:r>
              <a:rPr lang="en-US" dirty="0" smtClean="0"/>
              <a:t>Read-Only Device Admin</a:t>
            </a:r>
            <a:endParaRPr lang="en-US" dirty="0" smtClean="0">
              <a:solidFill>
                <a:srgbClr val="7F7F7F"/>
              </a:solidFill>
            </a:endParaRPr>
          </a:p>
          <a:p>
            <a:pPr lvl="1"/>
            <a:r>
              <a:rPr lang="en-US" dirty="0" err="1" smtClean="0"/>
              <a:t>Vsys</a:t>
            </a:r>
            <a:r>
              <a:rPr lang="en-US" dirty="0" smtClean="0"/>
              <a:t> Admin</a:t>
            </a:r>
            <a:endParaRPr lang="en-US" dirty="0" smtClean="0">
              <a:solidFill>
                <a:srgbClr val="7F7F7F"/>
              </a:solidFill>
            </a:endParaRPr>
          </a:p>
          <a:p>
            <a:pPr lvl="1"/>
            <a:r>
              <a:rPr lang="en-US" dirty="0" smtClean="0"/>
              <a:t>Read-Only </a:t>
            </a:r>
            <a:r>
              <a:rPr lang="en-US" dirty="0" err="1" smtClean="0"/>
              <a:t>Vsys</a:t>
            </a:r>
            <a:r>
              <a:rPr lang="en-US" dirty="0" smtClean="0"/>
              <a:t> Admin</a:t>
            </a:r>
            <a:endParaRPr lang="en-US" dirty="0" smtClean="0">
              <a:solidFill>
                <a:srgbClr val="7F7F7F"/>
              </a:solidFill>
            </a:endParaRPr>
          </a:p>
          <a:p>
            <a:r>
              <a:rPr lang="en-US" dirty="0" smtClean="0"/>
              <a:t>User Defined</a:t>
            </a:r>
            <a:endParaRPr lang="en-US" dirty="0" smtClean="0">
              <a:solidFill>
                <a:srgbClr val="7F7F7F"/>
              </a:solidFill>
            </a:endParaRPr>
          </a:p>
          <a:p>
            <a:pPr lvl="1"/>
            <a:r>
              <a:rPr lang="en-US" dirty="0" smtClean="0"/>
              <a:t>Based on job function</a:t>
            </a:r>
            <a:endParaRPr lang="en-US" dirty="0" smtClean="0">
              <a:solidFill>
                <a:srgbClr val="7F7F7F"/>
              </a:solidFill>
            </a:endParaRPr>
          </a:p>
          <a:p>
            <a:pPr lvl="1"/>
            <a:r>
              <a:rPr lang="en-US" dirty="0" smtClean="0"/>
              <a:t>Can be </a:t>
            </a:r>
            <a:r>
              <a:rPr lang="en-US" dirty="0" err="1" smtClean="0"/>
              <a:t>vsys</a:t>
            </a:r>
            <a:r>
              <a:rPr lang="en-US" dirty="0" smtClean="0"/>
              <a:t> or device wide</a:t>
            </a:r>
            <a:endParaRPr lang="en-US" dirty="0" smtClean="0">
              <a:solidFill>
                <a:srgbClr val="7F7F7F"/>
              </a:solidFill>
            </a:endParaRPr>
          </a:p>
          <a:p>
            <a:pPr lvl="1"/>
            <a:r>
              <a:rPr lang="en-US" dirty="0" smtClean="0"/>
              <a:t>Enable, Read-Only and Deny</a:t>
            </a:r>
          </a:p>
        </p:txBody>
      </p:sp>
      <p:sp>
        <p:nvSpPr>
          <p:cNvPr id="6148" name="Footer Placeholder 1"/>
          <p:cNvSpPr>
            <a:spLocks noGrp="1"/>
          </p:cNvSpPr>
          <p:nvPr>
            <p:ph type="ftr" sz="quarter" idx="10"/>
          </p:nvPr>
        </p:nvSpPr>
        <p:spPr>
          <a:noFill/>
        </p:spPr>
        <p:txBody>
          <a:bodyPr/>
          <a:lstStyle/>
          <a:p>
            <a:r>
              <a:rPr lang="en-US" dirty="0" smtClean="0"/>
              <a:t>© 2010 Palo Alto Networks. Proprietary and Confidential	3.1-b</a:t>
            </a:r>
            <a:endParaRPr lang="en-US" dirty="0"/>
          </a:p>
        </p:txBody>
      </p:sp>
      <p:sp>
        <p:nvSpPr>
          <p:cNvPr id="6149" name="Slide Number Placeholder 2"/>
          <p:cNvSpPr>
            <a:spLocks noGrp="1"/>
          </p:cNvSpPr>
          <p:nvPr>
            <p:ph type="sldNum" sz="quarter" idx="11"/>
          </p:nvPr>
        </p:nvSpPr>
        <p:spPr>
          <a:noFill/>
        </p:spPr>
        <p:txBody>
          <a:bodyPr/>
          <a:lstStyle/>
          <a:p>
            <a:r>
              <a:rPr lang="en-US" smtClean="0"/>
              <a:t>Page </a:t>
            </a:r>
            <a:fld id="{41EC11E7-5D88-49EE-A79B-8EB4247F2969}" type="slidenum">
              <a:rPr lang="en-US" smtClean="0"/>
              <a:pPr/>
              <a:t>45</a:t>
            </a:fld>
            <a:r>
              <a:rPr lang="en-US" smtClean="0"/>
              <a:t>   |</a:t>
            </a:r>
            <a:r>
              <a:rPr lang="en-US" smtClean="0">
                <a:solidFill>
                  <a:schemeClr val="accent1"/>
                </a:solidFill>
              </a:rPr>
              <a:t>   </a:t>
            </a:r>
            <a:endParaRPr lang="en-US" smtClean="0">
              <a:solidFill>
                <a:schemeClr val="accent1"/>
              </a:solidFill>
              <a:latin typeface="Garamond" pitchFamily="18" charset="0"/>
            </a:endParaRPr>
          </a:p>
        </p:txBody>
      </p:sp>
      <p:pic>
        <p:nvPicPr>
          <p:cNvPr id="6" name="Picture 5" descr="custom role example.png"/>
          <p:cNvPicPr>
            <a:picLocks noChangeAspect="1"/>
          </p:cNvPicPr>
          <p:nvPr/>
        </p:nvPicPr>
        <p:blipFill>
          <a:blip r:embed="rId4" cstate="print"/>
          <a:stretch>
            <a:fillRect/>
          </a:stretch>
        </p:blipFill>
        <p:spPr>
          <a:xfrm>
            <a:off x="4537074" y="894285"/>
            <a:ext cx="3705051" cy="522829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567030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ftr" sz="quarter" idx="10"/>
          </p:nvPr>
        </p:nvSpPr>
        <p:spPr>
          <a:noFill/>
        </p:spPr>
        <p:txBody>
          <a:bodyPr/>
          <a:lstStyle/>
          <a:p>
            <a:r>
              <a:rPr lang="en-US" dirty="0" smtClean="0"/>
              <a:t>© 2010 Palo Alto Networks. Proprietary and Confidential	3.1-b</a:t>
            </a:r>
            <a:endParaRPr lang="en-US" dirty="0"/>
          </a:p>
        </p:txBody>
      </p:sp>
      <p:sp>
        <p:nvSpPr>
          <p:cNvPr id="18435" name="Title 3"/>
          <p:cNvSpPr>
            <a:spLocks noGrp="1"/>
          </p:cNvSpPr>
          <p:nvPr>
            <p:ph type="title"/>
          </p:nvPr>
        </p:nvSpPr>
        <p:spPr/>
        <p:txBody>
          <a:bodyPr/>
          <a:lstStyle/>
          <a:p>
            <a:pPr eaLnBrk="1" hangingPunct="1"/>
            <a:r>
              <a:rPr lang="en-US" dirty="0" smtClean="0"/>
              <a:t>Virtual Systems</a:t>
            </a:r>
          </a:p>
        </p:txBody>
      </p:sp>
      <p:sp>
        <p:nvSpPr>
          <p:cNvPr id="18436" name="Content Placeholder 4"/>
          <p:cNvSpPr>
            <a:spLocks noGrp="1"/>
          </p:cNvSpPr>
          <p:nvPr>
            <p:ph idx="1"/>
          </p:nvPr>
        </p:nvSpPr>
        <p:spPr>
          <a:xfrm>
            <a:off x="263525" y="1096963"/>
            <a:ext cx="8412163" cy="5049837"/>
          </a:xfrm>
        </p:spPr>
        <p:txBody>
          <a:bodyPr/>
          <a:lstStyle/>
          <a:p>
            <a:pPr eaLnBrk="1" hangingPunct="1"/>
            <a:r>
              <a:rPr lang="en-US" dirty="0" smtClean="0"/>
              <a:t>Provides administrative management boundaries</a:t>
            </a:r>
            <a:endParaRPr lang="en-US" dirty="0" smtClean="0">
              <a:solidFill>
                <a:srgbClr val="7F7F7F"/>
              </a:solidFill>
            </a:endParaRPr>
          </a:p>
          <a:p>
            <a:pPr eaLnBrk="1" hangingPunct="1"/>
            <a:r>
              <a:rPr lang="en-US" dirty="0" smtClean="0"/>
              <a:t>VSYS </a:t>
            </a:r>
            <a:r>
              <a:rPr lang="en-US" dirty="0" err="1" smtClean="0"/>
              <a:t>admins</a:t>
            </a:r>
            <a:r>
              <a:rPr lang="en-US" dirty="0" smtClean="0"/>
              <a:t> can only change objects tagged with their VSYS ID</a:t>
            </a:r>
            <a:endParaRPr lang="en-US" dirty="0" smtClean="0">
              <a:solidFill>
                <a:srgbClr val="7F7F7F"/>
              </a:solidFill>
            </a:endParaRPr>
          </a:p>
          <a:p>
            <a:pPr eaLnBrk="1" hangingPunct="1"/>
            <a:endParaRPr lang="en-US" dirty="0" smtClean="0"/>
          </a:p>
        </p:txBody>
      </p:sp>
      <p:sp>
        <p:nvSpPr>
          <p:cNvPr id="18437" name="Slide Number Placeholder 2"/>
          <p:cNvSpPr>
            <a:spLocks noGrp="1"/>
          </p:cNvSpPr>
          <p:nvPr>
            <p:ph type="sldNum" sz="quarter" idx="11"/>
          </p:nvPr>
        </p:nvSpPr>
        <p:spPr>
          <a:noFill/>
        </p:spPr>
        <p:txBody>
          <a:bodyPr/>
          <a:lstStyle/>
          <a:p>
            <a:r>
              <a:rPr lang="en-US" smtClean="0"/>
              <a:t>Page </a:t>
            </a:r>
            <a:fld id="{E92DBC3F-CB07-4EA6-BCA0-092BEE583A6D}" type="slidenum">
              <a:rPr lang="en-US" smtClean="0"/>
              <a:pPr/>
              <a:t>46</a:t>
            </a:fld>
            <a:r>
              <a:rPr lang="en-US" smtClean="0"/>
              <a:t>   |</a:t>
            </a:r>
            <a:r>
              <a:rPr lang="en-US" smtClean="0">
                <a:solidFill>
                  <a:schemeClr val="accent1"/>
                </a:solidFill>
              </a:rPr>
              <a:t>   </a:t>
            </a:r>
            <a:endParaRPr lang="en-US" smtClean="0">
              <a:solidFill>
                <a:schemeClr val="accent1"/>
              </a:solidFill>
              <a:latin typeface="Garamond" pitchFamily="18" charset="0"/>
            </a:endParaRPr>
          </a:p>
        </p:txBody>
      </p:sp>
      <p:pic>
        <p:nvPicPr>
          <p:cNvPr id="8" name="Picture 7" descr="vsys vwire.png"/>
          <p:cNvPicPr>
            <a:picLocks noChangeAspect="1"/>
          </p:cNvPicPr>
          <p:nvPr/>
        </p:nvPicPr>
        <p:blipFill>
          <a:blip r:embed="rId4" cstate="print"/>
          <a:stretch>
            <a:fillRect/>
          </a:stretch>
        </p:blipFill>
        <p:spPr>
          <a:xfrm>
            <a:off x="70252" y="5085567"/>
            <a:ext cx="9012313" cy="1055100"/>
          </a:xfrm>
          <a:prstGeom prst="rect">
            <a:avLst/>
          </a:prstGeom>
          <a:ln>
            <a:noFill/>
          </a:ln>
          <a:effectLst>
            <a:outerShdw blurRad="292100" dist="139700" dir="2700000" algn="tl" rotWithShape="0">
              <a:srgbClr val="333333">
                <a:alpha val="65000"/>
              </a:srgbClr>
            </a:outerShdw>
          </a:effectLst>
        </p:spPr>
      </p:pic>
      <p:pic>
        <p:nvPicPr>
          <p:cNvPr id="9" name="Picture 8" descr="vsys-zone.png"/>
          <p:cNvPicPr>
            <a:picLocks noChangeAspect="1"/>
          </p:cNvPicPr>
          <p:nvPr/>
        </p:nvPicPr>
        <p:blipFill>
          <a:blip r:embed="rId5" cstate="print"/>
          <a:stretch>
            <a:fillRect/>
          </a:stretch>
        </p:blipFill>
        <p:spPr>
          <a:xfrm>
            <a:off x="5450367" y="3056351"/>
            <a:ext cx="3598433" cy="918749"/>
          </a:xfrm>
          <a:prstGeom prst="rect">
            <a:avLst/>
          </a:prstGeom>
          <a:ln>
            <a:noFill/>
          </a:ln>
          <a:effectLst>
            <a:outerShdw blurRad="292100" dist="139700" dir="2700000" algn="tl" rotWithShape="0">
              <a:srgbClr val="333333">
                <a:alpha val="65000"/>
              </a:srgbClr>
            </a:outerShdw>
          </a:effectLst>
        </p:spPr>
      </p:pic>
      <p:pic>
        <p:nvPicPr>
          <p:cNvPr id="18440" name="Picture 11" descr="vsys on.png"/>
          <p:cNvPicPr>
            <a:picLocks noChangeAspect="1"/>
          </p:cNvPicPr>
          <p:nvPr/>
        </p:nvPicPr>
        <p:blipFill>
          <a:blip r:embed="rId6" cstate="print"/>
          <a:srcRect/>
          <a:stretch>
            <a:fillRect/>
          </a:stretch>
        </p:blipFill>
        <p:spPr bwMode="auto">
          <a:xfrm>
            <a:off x="216441" y="2467627"/>
            <a:ext cx="4980582" cy="2396734"/>
          </a:xfrm>
          <a:prstGeom prst="rect">
            <a:avLst/>
          </a:prstGeom>
          <a:noFill/>
          <a:ln w="9525">
            <a:noFill/>
            <a:miter lim="800000"/>
            <a:headEnd/>
            <a:tailEnd/>
          </a:ln>
        </p:spPr>
      </p:pic>
      <p:cxnSp>
        <p:nvCxnSpPr>
          <p:cNvPr id="18441" name="Straight Arrow Connector 12"/>
          <p:cNvCxnSpPr>
            <a:cxnSpLocks noChangeShapeType="1"/>
          </p:cNvCxnSpPr>
          <p:nvPr/>
        </p:nvCxnSpPr>
        <p:spPr bwMode="auto">
          <a:xfrm>
            <a:off x="3860800" y="4596944"/>
            <a:ext cx="3780077" cy="751670"/>
          </a:xfrm>
          <a:prstGeom prst="straightConnector1">
            <a:avLst/>
          </a:prstGeom>
          <a:noFill/>
          <a:ln w="19050" algn="ctr">
            <a:solidFill>
              <a:srgbClr val="00417B"/>
            </a:solidFill>
            <a:round/>
            <a:headEnd type="diamond" w="med" len="med"/>
            <a:tailEnd type="triangle" w="med" len="med"/>
          </a:ln>
        </p:spPr>
      </p:cxnSp>
      <p:cxnSp>
        <p:nvCxnSpPr>
          <p:cNvPr id="18442" name="Straight Arrow Connector 14"/>
          <p:cNvCxnSpPr>
            <a:cxnSpLocks noChangeShapeType="1"/>
          </p:cNvCxnSpPr>
          <p:nvPr/>
        </p:nvCxnSpPr>
        <p:spPr bwMode="auto">
          <a:xfrm flipV="1">
            <a:off x="3860800" y="3544866"/>
            <a:ext cx="1700756" cy="1039552"/>
          </a:xfrm>
          <a:prstGeom prst="straightConnector1">
            <a:avLst/>
          </a:prstGeom>
          <a:noFill/>
          <a:ln w="19050" algn="ctr">
            <a:solidFill>
              <a:srgbClr val="00417B"/>
            </a:solidFill>
            <a:round/>
            <a:headEnd type="diamond" w="med" len="med"/>
            <a:tailEnd type="triangle" w="med" len="med"/>
          </a:ln>
        </p:spPr>
      </p:cxnSp>
    </p:spTree>
    <p:custDataLst>
      <p:tags r:id="rId1"/>
    </p:custDataLst>
    <p:extLst>
      <p:ext uri="{BB962C8B-B14F-4D97-AF65-F5344CB8AC3E}">
        <p14:creationId xmlns:p14="http://schemas.microsoft.com/office/powerpoint/2010/main" val="2004292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701040"/>
          </a:xfrm>
        </p:spPr>
        <p:txBody>
          <a:bodyPr/>
          <a:lstStyle/>
          <a:p>
            <a:r>
              <a:rPr lang="en-US" dirty="0" smtClean="0"/>
              <a:t>Dividing Access Control</a:t>
            </a:r>
            <a:endParaRPr lang="en-US" dirty="0"/>
          </a:p>
        </p:txBody>
      </p:sp>
      <p:sp>
        <p:nvSpPr>
          <p:cNvPr id="9" name="Text Placeholder 8"/>
          <p:cNvSpPr>
            <a:spLocks noGrp="1"/>
          </p:cNvSpPr>
          <p:nvPr>
            <p:ph type="body" idx="1"/>
          </p:nvPr>
        </p:nvSpPr>
        <p:spPr>
          <a:xfrm>
            <a:off x="457200" y="1123633"/>
            <a:ext cx="4040188" cy="639762"/>
          </a:xfrm>
        </p:spPr>
        <p:txBody>
          <a:bodyPr/>
          <a:lstStyle/>
          <a:p>
            <a:r>
              <a:rPr lang="en-US" dirty="0" smtClean="0"/>
              <a:t>VSYS – By object</a:t>
            </a:r>
            <a:endParaRPr lang="en-US" dirty="0"/>
          </a:p>
        </p:txBody>
      </p:sp>
      <p:sp>
        <p:nvSpPr>
          <p:cNvPr id="10" name="Content Placeholder 9"/>
          <p:cNvSpPr>
            <a:spLocks noGrp="1"/>
          </p:cNvSpPr>
          <p:nvPr>
            <p:ph sz="half" idx="2"/>
          </p:nvPr>
        </p:nvSpPr>
        <p:spPr>
          <a:xfrm>
            <a:off x="457200" y="1981201"/>
            <a:ext cx="4040188" cy="1584960"/>
          </a:xfrm>
        </p:spPr>
        <p:txBody>
          <a:bodyPr/>
          <a:lstStyle/>
          <a:p>
            <a:r>
              <a:rPr lang="en-US" dirty="0" smtClean="0"/>
              <a:t>Zone</a:t>
            </a:r>
          </a:p>
          <a:p>
            <a:r>
              <a:rPr lang="en-US" dirty="0" smtClean="0"/>
              <a:t>VR / </a:t>
            </a:r>
            <a:r>
              <a:rPr lang="en-US" dirty="0" err="1" smtClean="0"/>
              <a:t>Vwire</a:t>
            </a:r>
            <a:r>
              <a:rPr lang="en-US" dirty="0" smtClean="0"/>
              <a:t> / VLAN</a:t>
            </a:r>
          </a:p>
          <a:p>
            <a:r>
              <a:rPr lang="en-US" dirty="0" smtClean="0"/>
              <a:t>Interface</a:t>
            </a:r>
            <a:endParaRPr lang="en-US" dirty="0"/>
          </a:p>
        </p:txBody>
      </p:sp>
      <p:sp>
        <p:nvSpPr>
          <p:cNvPr id="11" name="Text Placeholder 10"/>
          <p:cNvSpPr>
            <a:spLocks noGrp="1"/>
          </p:cNvSpPr>
          <p:nvPr>
            <p:ph type="body" sz="quarter" idx="3"/>
          </p:nvPr>
        </p:nvSpPr>
        <p:spPr>
          <a:xfrm>
            <a:off x="4645025" y="1123633"/>
            <a:ext cx="4041775" cy="639762"/>
          </a:xfrm>
        </p:spPr>
        <p:txBody>
          <a:bodyPr/>
          <a:lstStyle/>
          <a:p>
            <a:r>
              <a:rPr lang="en-US" dirty="0" smtClean="0"/>
              <a:t>RBA – By Task</a:t>
            </a:r>
            <a:endParaRPr lang="en-US" dirty="0"/>
          </a:p>
        </p:txBody>
      </p:sp>
      <p:sp>
        <p:nvSpPr>
          <p:cNvPr id="12" name="Content Placeholder 11"/>
          <p:cNvSpPr>
            <a:spLocks noGrp="1"/>
          </p:cNvSpPr>
          <p:nvPr>
            <p:ph sz="quarter" idx="4"/>
          </p:nvPr>
        </p:nvSpPr>
        <p:spPr>
          <a:xfrm>
            <a:off x="4645025" y="1965961"/>
            <a:ext cx="4041775" cy="2270760"/>
          </a:xfrm>
        </p:spPr>
        <p:txBody>
          <a:bodyPr/>
          <a:lstStyle/>
          <a:p>
            <a:r>
              <a:rPr lang="en-US" dirty="0" smtClean="0"/>
              <a:t>Tabs and Nodes</a:t>
            </a:r>
          </a:p>
          <a:p>
            <a:r>
              <a:rPr lang="en-US" dirty="0" smtClean="0"/>
              <a:t>3 Levels of access</a:t>
            </a:r>
          </a:p>
          <a:p>
            <a:pPr lvl="1"/>
            <a:r>
              <a:rPr lang="en-US" dirty="0" smtClean="0"/>
              <a:t>No Access</a:t>
            </a:r>
          </a:p>
          <a:p>
            <a:pPr lvl="1"/>
            <a:r>
              <a:rPr lang="en-US" dirty="0" smtClean="0"/>
              <a:t>Read Only</a:t>
            </a:r>
          </a:p>
          <a:p>
            <a:pPr lvl="1"/>
            <a:r>
              <a:rPr lang="en-US" dirty="0" smtClean="0"/>
              <a:t>Read - Write</a:t>
            </a:r>
            <a:endParaRPr lang="en-US" dirty="0"/>
          </a:p>
        </p:txBody>
      </p:sp>
      <p:sp>
        <p:nvSpPr>
          <p:cNvPr id="4" name="Footer Placeholder 3"/>
          <p:cNvSpPr>
            <a:spLocks noGrp="1"/>
          </p:cNvSpPr>
          <p:nvPr>
            <p:ph type="ftr" sz="quarter" idx="10"/>
          </p:nvPr>
        </p:nvSpPr>
        <p:spPr/>
        <p:txBody>
          <a:bodyPr/>
          <a:lstStyle/>
          <a:p>
            <a:r>
              <a:rPr lang="en-US" dirty="0" smtClean="0"/>
              <a:t>© 2010 Palo Alto Networks. Proprietary and Confidential	3.1-b</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5980A8DD-D155-4112-805A-EEF1867B6B74}" type="slidenum">
              <a:rPr lang="en-US" smtClean="0"/>
              <a:pPr>
                <a:defRPr/>
              </a:pPr>
              <a:t>47</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13" name="Rounded Rectangle 12"/>
          <p:cNvSpPr/>
          <p:nvPr/>
        </p:nvSpPr>
        <p:spPr bwMode="auto">
          <a:xfrm>
            <a:off x="381000" y="3794760"/>
            <a:ext cx="1569720" cy="2301240"/>
          </a:xfrm>
          <a:prstGeom prst="roundRect">
            <a:avLst/>
          </a:prstGeom>
          <a:noFill/>
          <a:ln w="190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1" i="0" u="none" strike="noStrike" cap="none" normalizeH="0" baseline="0" dirty="0" smtClean="0">
                <a:ln>
                  <a:noFill/>
                </a:ln>
                <a:solidFill>
                  <a:schemeClr val="tx1"/>
                </a:solidFill>
                <a:effectLst/>
                <a:latin typeface="Arial" charset="0"/>
              </a:rPr>
              <a:t>VSYS A</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lang="en-US" dirty="0" smtClean="0"/>
              <a:t>User </a:t>
            </a:r>
            <a:r>
              <a:rPr lang="en-US" dirty="0" err="1" smtClean="0"/>
              <a:t>Vwire</a:t>
            </a:r>
            <a:endParaRPr lang="en-US" dirty="0" smtClean="0"/>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lang="en-US" dirty="0" smtClean="0"/>
              <a:t>E1/3</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E1/4</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lang="en-US" dirty="0" smtClean="0"/>
              <a:t>Inbound zone</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Outbound zone</a:t>
            </a:r>
          </a:p>
        </p:txBody>
      </p:sp>
      <p:sp>
        <p:nvSpPr>
          <p:cNvPr id="14" name="Rounded Rectangle 13"/>
          <p:cNvSpPr/>
          <p:nvPr/>
        </p:nvSpPr>
        <p:spPr bwMode="auto">
          <a:xfrm>
            <a:off x="2164080" y="3810000"/>
            <a:ext cx="1569720" cy="2270760"/>
          </a:xfrm>
          <a:prstGeom prst="roundRect">
            <a:avLst/>
          </a:prstGeom>
          <a:noFill/>
          <a:ln w="1905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1" i="0" u="none" strike="noStrike" cap="none" normalizeH="0" baseline="0" dirty="0" smtClean="0">
                <a:ln>
                  <a:noFill/>
                </a:ln>
                <a:solidFill>
                  <a:schemeClr val="tx1"/>
                </a:solidFill>
                <a:effectLst/>
                <a:latin typeface="Arial" charset="0"/>
              </a:rPr>
              <a:t>VSYS B</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lang="en-US" dirty="0" smtClean="0"/>
              <a:t>Default VR</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lang="en-US" dirty="0" smtClean="0"/>
              <a:t>E1/5</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E1/6</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lang="en-US" dirty="0" smtClean="0"/>
              <a:t>Internet zone</a:t>
            </a:r>
          </a:p>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LAN zone</a:t>
            </a:r>
          </a:p>
        </p:txBody>
      </p:sp>
      <p:pic>
        <p:nvPicPr>
          <p:cNvPr id="1026" name="Picture 5" descr="nav-bar.png"/>
          <p:cNvPicPr>
            <a:picLocks noChangeAspect="1" noChangeArrowheads="1"/>
          </p:cNvPicPr>
          <p:nvPr/>
        </p:nvPicPr>
        <p:blipFill>
          <a:blip r:embed="rId3" cstate="print"/>
          <a:srcRect/>
          <a:stretch>
            <a:fillRect/>
          </a:stretch>
        </p:blipFill>
        <p:spPr bwMode="auto">
          <a:xfrm>
            <a:off x="4282440" y="4195386"/>
            <a:ext cx="4263390" cy="363279"/>
          </a:xfrm>
          <a:prstGeom prst="rect">
            <a:avLst/>
          </a:prstGeom>
          <a:noFill/>
          <a:ln w="9525">
            <a:noFill/>
            <a:miter lim="800000"/>
            <a:headEnd/>
            <a:tailEnd/>
          </a:ln>
        </p:spPr>
      </p:pic>
      <p:pic>
        <p:nvPicPr>
          <p:cNvPr id="1028" name="Picture 24" descr="network menue.png"/>
          <p:cNvPicPr>
            <a:picLocks noChangeAspect="1" noChangeArrowheads="1"/>
          </p:cNvPicPr>
          <p:nvPr/>
        </p:nvPicPr>
        <p:blipFill>
          <a:blip r:embed="rId4" cstate="print"/>
          <a:srcRect/>
          <a:stretch>
            <a:fillRect/>
          </a:stretch>
        </p:blipFill>
        <p:spPr bwMode="auto">
          <a:xfrm>
            <a:off x="4541520" y="4663440"/>
            <a:ext cx="1409700" cy="1495425"/>
          </a:xfrm>
          <a:prstGeom prst="rect">
            <a:avLst/>
          </a:prstGeom>
          <a:noFill/>
          <a:ln w="9525">
            <a:noFill/>
            <a:miter lim="800000"/>
            <a:headEnd/>
            <a:tailEnd/>
          </a:ln>
        </p:spPr>
      </p:pic>
      <p:pic>
        <p:nvPicPr>
          <p:cNvPr id="1029" name="Picture 37" descr="rulebase menu.png"/>
          <p:cNvPicPr>
            <a:picLocks noChangeAspect="1" noChangeArrowheads="1"/>
          </p:cNvPicPr>
          <p:nvPr/>
        </p:nvPicPr>
        <p:blipFill>
          <a:blip r:embed="rId5" cstate="print"/>
          <a:srcRect/>
          <a:stretch>
            <a:fillRect/>
          </a:stretch>
        </p:blipFill>
        <p:spPr bwMode="auto">
          <a:xfrm>
            <a:off x="6537960" y="4724400"/>
            <a:ext cx="1562100" cy="1276350"/>
          </a:xfrm>
          <a:prstGeom prst="rect">
            <a:avLst/>
          </a:prstGeom>
          <a:noFill/>
          <a:ln w="9525">
            <a:noFill/>
            <a:miter lim="800000"/>
            <a:headEnd/>
            <a:tailEnd/>
          </a:ln>
        </p:spPr>
      </p:pic>
    </p:spTree>
    <p:extLst>
      <p:ext uri="{BB962C8B-B14F-4D97-AF65-F5344CB8AC3E}">
        <p14:creationId xmlns:p14="http://schemas.microsoft.com/office/powerpoint/2010/main" val="144353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t="1116"/>
          <a:stretch>
            <a:fillRect/>
          </a:stretch>
        </p:blipFill>
        <p:spPr bwMode="auto">
          <a:xfrm>
            <a:off x="524105" y="758284"/>
            <a:ext cx="7928513" cy="4705602"/>
          </a:xfrm>
          <a:prstGeom prst="rect">
            <a:avLst/>
          </a:prstGeom>
          <a:noFill/>
          <a:ln w="9525">
            <a:noFill/>
            <a:miter lim="800000"/>
            <a:headEnd/>
            <a:tailEnd/>
          </a:ln>
        </p:spPr>
      </p:pic>
      <p:sp>
        <p:nvSpPr>
          <p:cNvPr id="7172" name="Rectangle 2"/>
          <p:cNvSpPr>
            <a:spLocks noGrp="1" noChangeArrowheads="1"/>
          </p:cNvSpPr>
          <p:nvPr>
            <p:ph type="title"/>
          </p:nvPr>
        </p:nvSpPr>
        <p:spPr/>
        <p:txBody>
          <a:bodyPr/>
          <a:lstStyle/>
          <a:p>
            <a:pPr eaLnBrk="1" hangingPunct="1"/>
            <a:r>
              <a:rPr lang="en-US" smtClean="0"/>
              <a:t>Upgrade PAN-OS</a:t>
            </a:r>
            <a:endParaRPr lang="en-US" sz="2400" i="1" smtClean="0"/>
          </a:p>
        </p:txBody>
      </p:sp>
      <p:sp>
        <p:nvSpPr>
          <p:cNvPr id="7170" name="Rectangle 4"/>
          <p:cNvSpPr>
            <a:spLocks noGrp="1" noChangeArrowheads="1"/>
          </p:cNvSpPr>
          <p:nvPr>
            <p:ph type="ftr" sz="quarter" idx="10"/>
          </p:nvPr>
        </p:nvSpPr>
        <p:spPr>
          <a:noFill/>
        </p:spPr>
        <p:txBody>
          <a:bodyPr/>
          <a:lstStyle/>
          <a:p>
            <a:r>
              <a:rPr lang="en-US" dirty="0" smtClean="0"/>
              <a:t>© 2010 Palo Alto Networks. Proprietary and Confidential	3.1-b</a:t>
            </a:r>
            <a:endParaRPr lang="en-US" dirty="0"/>
          </a:p>
        </p:txBody>
      </p:sp>
      <p:sp>
        <p:nvSpPr>
          <p:cNvPr id="7171" name="Rectangle 5"/>
          <p:cNvSpPr>
            <a:spLocks noGrp="1" noChangeArrowheads="1"/>
          </p:cNvSpPr>
          <p:nvPr>
            <p:ph type="sldNum" sz="quarter" idx="11"/>
          </p:nvPr>
        </p:nvSpPr>
        <p:spPr>
          <a:noFill/>
        </p:spPr>
        <p:txBody>
          <a:bodyPr/>
          <a:lstStyle/>
          <a:p>
            <a:r>
              <a:rPr lang="en-US" smtClean="0"/>
              <a:t>Page </a:t>
            </a:r>
            <a:fld id="{29A3F7AC-5253-4D44-A547-7335C1CDC4EF}" type="slidenum">
              <a:rPr lang="en-US" smtClean="0"/>
              <a:pPr/>
              <a:t>48</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9" name="Line Callout 2 (Accent Bar) 8"/>
          <p:cNvSpPr/>
          <p:nvPr/>
        </p:nvSpPr>
        <p:spPr bwMode="auto">
          <a:xfrm>
            <a:off x="3876336" y="5498440"/>
            <a:ext cx="1219200" cy="720197"/>
          </a:xfrm>
          <a:prstGeom prst="accentCallout2">
            <a:avLst>
              <a:gd name="adj1" fmla="val 18750"/>
              <a:gd name="adj2" fmla="val -8333"/>
              <a:gd name="adj3" fmla="val 20208"/>
              <a:gd name="adj4" fmla="val -67739"/>
              <a:gd name="adj5" fmla="val -68515"/>
              <a:gd name="adj6" fmla="val -7441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0" hangingPunct="0">
              <a:lnSpc>
                <a:spcPct val="85000"/>
              </a:lnSpc>
              <a:spcBef>
                <a:spcPct val="50000"/>
              </a:spcBef>
              <a:spcAft>
                <a:spcPct val="5000"/>
              </a:spcAft>
              <a:buClr>
                <a:schemeClr val="bg1"/>
              </a:buClr>
              <a:buSzPct val="100000"/>
              <a:buNone/>
              <a:defRPr/>
            </a:pPr>
            <a:r>
              <a:rPr lang="en-US" dirty="0" smtClean="0">
                <a:solidFill>
                  <a:schemeClr val="tx1"/>
                </a:solidFill>
              </a:rPr>
              <a:t>Check for New Software</a:t>
            </a:r>
            <a:endParaRPr lang="en-US" dirty="0">
              <a:solidFill>
                <a:schemeClr val="tx1"/>
              </a:solidFill>
            </a:endParaRPr>
          </a:p>
        </p:txBody>
      </p:sp>
      <p:sp>
        <p:nvSpPr>
          <p:cNvPr id="10" name="Line Callout 2 (Accent Bar) 9"/>
          <p:cNvSpPr/>
          <p:nvPr/>
        </p:nvSpPr>
        <p:spPr bwMode="auto">
          <a:xfrm>
            <a:off x="314797" y="5685469"/>
            <a:ext cx="1219200" cy="510909"/>
          </a:xfrm>
          <a:prstGeom prst="accentCallout2">
            <a:avLst>
              <a:gd name="adj1" fmla="val 12470"/>
              <a:gd name="adj2" fmla="val 106141"/>
              <a:gd name="adj3" fmla="val -135358"/>
              <a:gd name="adj4" fmla="val 119103"/>
              <a:gd name="adj5" fmla="val -134113"/>
              <a:gd name="adj6" fmla="val 156750"/>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0" hangingPunct="0">
              <a:lnSpc>
                <a:spcPct val="85000"/>
              </a:lnSpc>
              <a:spcBef>
                <a:spcPct val="50000"/>
              </a:spcBef>
              <a:spcAft>
                <a:spcPct val="5000"/>
              </a:spcAft>
              <a:buClr>
                <a:schemeClr val="bg1"/>
              </a:buClr>
              <a:buSzPct val="100000"/>
              <a:buNone/>
              <a:defRPr/>
            </a:pPr>
            <a:r>
              <a:rPr lang="en-US" dirty="0" smtClean="0">
                <a:solidFill>
                  <a:schemeClr val="tx1"/>
                </a:solidFill>
              </a:rPr>
              <a:t>Import Software</a:t>
            </a:r>
            <a:endParaRPr lang="en-US" dirty="0">
              <a:solidFill>
                <a:schemeClr val="tx1"/>
              </a:solidFill>
            </a:endParaRPr>
          </a:p>
        </p:txBody>
      </p:sp>
      <p:sp>
        <p:nvSpPr>
          <p:cNvPr id="11" name="Line Callout 2 (Accent Bar) 10"/>
          <p:cNvSpPr/>
          <p:nvPr/>
        </p:nvSpPr>
        <p:spPr bwMode="auto">
          <a:xfrm>
            <a:off x="7542549" y="5512527"/>
            <a:ext cx="1219200" cy="720197"/>
          </a:xfrm>
          <a:prstGeom prst="accentCallout2">
            <a:avLst>
              <a:gd name="adj1" fmla="val 18750"/>
              <a:gd name="adj2" fmla="val -8333"/>
              <a:gd name="adj3" fmla="val 42835"/>
              <a:gd name="adj4" fmla="val -75024"/>
              <a:gd name="adj5" fmla="val -76899"/>
              <a:gd name="adj6" fmla="val -25885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0" hangingPunct="0">
              <a:lnSpc>
                <a:spcPct val="85000"/>
              </a:lnSpc>
              <a:spcBef>
                <a:spcPct val="50000"/>
              </a:spcBef>
              <a:spcAft>
                <a:spcPct val="5000"/>
              </a:spcAft>
              <a:buClr>
                <a:schemeClr val="bg1"/>
              </a:buClr>
              <a:buSzPct val="100000"/>
              <a:buNone/>
              <a:defRPr/>
            </a:pPr>
            <a:r>
              <a:rPr lang="en-US" dirty="0" smtClean="0">
                <a:solidFill>
                  <a:schemeClr val="tx1"/>
                </a:solidFill>
              </a:rPr>
              <a:t>Install Imported Software</a:t>
            </a:r>
            <a:endParaRPr lang="en-US" dirty="0">
              <a:solidFill>
                <a:schemeClr val="tx1"/>
              </a:solidFill>
            </a:endParaRPr>
          </a:p>
        </p:txBody>
      </p:sp>
    </p:spTree>
    <p:custDataLst>
      <p:tags r:id="rId1"/>
    </p:custDataLst>
    <p:extLst>
      <p:ext uri="{BB962C8B-B14F-4D97-AF65-F5344CB8AC3E}">
        <p14:creationId xmlns:p14="http://schemas.microsoft.com/office/powerpoint/2010/main" val="342775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cstate="print"/>
          <a:srcRect t="1585"/>
          <a:stretch>
            <a:fillRect/>
          </a:stretch>
        </p:blipFill>
        <p:spPr bwMode="auto">
          <a:xfrm>
            <a:off x="555244" y="768096"/>
            <a:ext cx="7896226" cy="4670552"/>
          </a:xfrm>
          <a:prstGeom prst="rect">
            <a:avLst/>
          </a:prstGeom>
          <a:noFill/>
          <a:ln w="9525">
            <a:noFill/>
            <a:miter lim="800000"/>
            <a:headEnd/>
            <a:tailEnd/>
          </a:ln>
        </p:spPr>
      </p:pic>
      <p:sp>
        <p:nvSpPr>
          <p:cNvPr id="8196" name="Rectangle 2"/>
          <p:cNvSpPr>
            <a:spLocks noGrp="1" noChangeArrowheads="1"/>
          </p:cNvSpPr>
          <p:nvPr>
            <p:ph type="title"/>
          </p:nvPr>
        </p:nvSpPr>
        <p:spPr/>
        <p:txBody>
          <a:bodyPr/>
          <a:lstStyle/>
          <a:p>
            <a:r>
              <a:rPr lang="en-US" dirty="0" smtClean="0"/>
              <a:t>Update Applications, </a:t>
            </a:r>
            <a:r>
              <a:rPr lang="en-US" sz="2400" dirty="0" smtClean="0"/>
              <a:t>Threats, and Antivirus</a:t>
            </a:r>
            <a:endParaRPr lang="en-US" sz="2400" i="1" dirty="0" smtClean="0"/>
          </a:p>
        </p:txBody>
      </p:sp>
      <p:sp>
        <p:nvSpPr>
          <p:cNvPr id="8194" name="Rectangle 4"/>
          <p:cNvSpPr>
            <a:spLocks noGrp="1" noChangeArrowheads="1"/>
          </p:cNvSpPr>
          <p:nvPr>
            <p:ph type="ftr" sz="quarter" idx="10"/>
          </p:nvPr>
        </p:nvSpPr>
        <p:spPr>
          <a:noFill/>
        </p:spPr>
        <p:txBody>
          <a:bodyPr/>
          <a:lstStyle/>
          <a:p>
            <a:r>
              <a:rPr lang="en-US" dirty="0" smtClean="0"/>
              <a:t>© 2010 Palo Alto Networks. Proprietary and Confidential	3.1-b</a:t>
            </a:r>
            <a:endParaRPr lang="en-US" dirty="0"/>
          </a:p>
        </p:txBody>
      </p:sp>
      <p:sp>
        <p:nvSpPr>
          <p:cNvPr id="8195" name="Rectangle 5"/>
          <p:cNvSpPr>
            <a:spLocks noGrp="1" noChangeArrowheads="1"/>
          </p:cNvSpPr>
          <p:nvPr>
            <p:ph type="sldNum" sz="quarter" idx="11"/>
          </p:nvPr>
        </p:nvSpPr>
        <p:spPr>
          <a:noFill/>
        </p:spPr>
        <p:txBody>
          <a:bodyPr/>
          <a:lstStyle/>
          <a:p>
            <a:r>
              <a:rPr lang="en-US" smtClean="0"/>
              <a:t>Page </a:t>
            </a:r>
            <a:fld id="{AEEF89F2-F3F5-47BF-8307-606427BB5ECC}" type="slidenum">
              <a:rPr lang="en-US" smtClean="0"/>
              <a:pPr/>
              <a:t>49</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10" name="Line Callout 2 (Accent Bar) 9"/>
          <p:cNvSpPr/>
          <p:nvPr/>
        </p:nvSpPr>
        <p:spPr bwMode="auto">
          <a:xfrm>
            <a:off x="2408766" y="5585366"/>
            <a:ext cx="1219200" cy="510909"/>
          </a:xfrm>
          <a:prstGeom prst="accentCallout2">
            <a:avLst>
              <a:gd name="adj1" fmla="val 12470"/>
              <a:gd name="adj2" fmla="val 106141"/>
              <a:gd name="adj3" fmla="val -312369"/>
              <a:gd name="adj4" fmla="val 102713"/>
              <a:gd name="adj5" fmla="val -578097"/>
              <a:gd name="adj6" fmla="val 365008"/>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anchor="ctr">
            <a:spAutoFit/>
          </a:bodyPr>
          <a:lstStyle/>
          <a:p>
            <a:pPr algn="ctr" eaLnBrk="0" hangingPunct="0">
              <a:lnSpc>
                <a:spcPct val="85000"/>
              </a:lnSpc>
              <a:spcBef>
                <a:spcPct val="50000"/>
              </a:spcBef>
              <a:spcAft>
                <a:spcPct val="5000"/>
              </a:spcAft>
              <a:buClr>
                <a:schemeClr val="bg1"/>
              </a:buClr>
              <a:buSzPct val="100000"/>
              <a:buNone/>
              <a:defRPr/>
            </a:pPr>
            <a:r>
              <a:rPr lang="en-US" dirty="0" smtClean="0">
                <a:solidFill>
                  <a:schemeClr val="tx1"/>
                </a:solidFill>
              </a:rPr>
              <a:t>Import Content</a:t>
            </a:r>
            <a:endParaRPr lang="en-US" dirty="0">
              <a:solidFill>
                <a:schemeClr val="tx1"/>
              </a:solidFill>
            </a:endParaRPr>
          </a:p>
        </p:txBody>
      </p:sp>
      <p:sp>
        <p:nvSpPr>
          <p:cNvPr id="14" name="Line Callout 2 (Accent Bar) 13"/>
          <p:cNvSpPr/>
          <p:nvPr/>
        </p:nvSpPr>
        <p:spPr bwMode="auto">
          <a:xfrm>
            <a:off x="7345680" y="5493981"/>
            <a:ext cx="1082040" cy="720197"/>
          </a:xfrm>
          <a:prstGeom prst="accentCallout2">
            <a:avLst>
              <a:gd name="adj1" fmla="val 18750"/>
              <a:gd name="adj2" fmla="val -8333"/>
              <a:gd name="adj3" fmla="val -119559"/>
              <a:gd name="adj4" fmla="val -84694"/>
              <a:gd name="adj5" fmla="val -110838"/>
              <a:gd name="adj6" fmla="val -268709"/>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eaLnBrk="0" hangingPunct="0">
              <a:lnSpc>
                <a:spcPct val="85000"/>
              </a:lnSpc>
              <a:spcBef>
                <a:spcPct val="50000"/>
              </a:spcBef>
              <a:spcAft>
                <a:spcPct val="5000"/>
              </a:spcAft>
              <a:buClr>
                <a:schemeClr val="bg1"/>
              </a:buClr>
              <a:buSzPct val="100000"/>
              <a:buNone/>
              <a:defRPr/>
            </a:pPr>
            <a:r>
              <a:rPr lang="en-US" dirty="0" smtClean="0">
                <a:solidFill>
                  <a:schemeClr val="tx1"/>
                </a:solidFill>
              </a:rPr>
              <a:t>Schedule URL Update</a:t>
            </a:r>
            <a:endParaRPr lang="en-US" dirty="0">
              <a:solidFill>
                <a:schemeClr val="tx1"/>
              </a:solidFill>
            </a:endParaRPr>
          </a:p>
        </p:txBody>
      </p:sp>
      <p:sp>
        <p:nvSpPr>
          <p:cNvPr id="15" name="Line Callout 2 (Accent Bar) 14"/>
          <p:cNvSpPr/>
          <p:nvPr/>
        </p:nvSpPr>
        <p:spPr bwMode="auto">
          <a:xfrm>
            <a:off x="284310" y="5508639"/>
            <a:ext cx="1754802" cy="720197"/>
          </a:xfrm>
          <a:prstGeom prst="accentCallout2">
            <a:avLst>
              <a:gd name="adj1" fmla="val 12470"/>
              <a:gd name="adj2" fmla="val 106141"/>
              <a:gd name="adj3" fmla="val -190360"/>
              <a:gd name="adj4" fmla="val 82309"/>
              <a:gd name="adj5" fmla="val -399199"/>
              <a:gd name="adj6" fmla="val 10343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buNone/>
              <a:defRPr/>
            </a:pPr>
            <a:r>
              <a:rPr lang="en-US" dirty="0" smtClean="0">
                <a:solidFill>
                  <a:schemeClr val="tx1"/>
                </a:solidFill>
              </a:rPr>
              <a:t>Schedule and Check for New Content</a:t>
            </a:r>
            <a:endParaRPr lang="en-US" dirty="0">
              <a:solidFill>
                <a:schemeClr val="tx1"/>
              </a:solidFill>
            </a:endParaRPr>
          </a:p>
        </p:txBody>
      </p:sp>
      <p:sp>
        <p:nvSpPr>
          <p:cNvPr id="17" name="Line Callout 2 (Accent Bar) 16"/>
          <p:cNvSpPr/>
          <p:nvPr/>
        </p:nvSpPr>
        <p:spPr bwMode="auto">
          <a:xfrm>
            <a:off x="4636854" y="5501416"/>
            <a:ext cx="1553634" cy="720197"/>
          </a:xfrm>
          <a:prstGeom prst="accentCallout2">
            <a:avLst>
              <a:gd name="adj1" fmla="val 12470"/>
              <a:gd name="adj2" fmla="val 106141"/>
              <a:gd name="adj3" fmla="val -167674"/>
              <a:gd name="adj4" fmla="val 177859"/>
              <a:gd name="adj5" fmla="val -402656"/>
              <a:gd name="adj6" fmla="val 189077"/>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buNone/>
              <a:defRPr/>
            </a:pPr>
            <a:r>
              <a:rPr lang="en-US" dirty="0" smtClean="0">
                <a:solidFill>
                  <a:schemeClr val="tx1"/>
                </a:solidFill>
              </a:rPr>
              <a:t>Install Imported Content</a:t>
            </a:r>
            <a:endParaRPr lang="en-US" dirty="0">
              <a:solidFill>
                <a:schemeClr val="tx1"/>
              </a:solidFill>
            </a:endParaRPr>
          </a:p>
        </p:txBody>
      </p:sp>
    </p:spTree>
    <p:custDataLst>
      <p:tags r:id="rId1"/>
    </p:custDataLst>
    <p:extLst>
      <p:ext uri="{BB962C8B-B14F-4D97-AF65-F5344CB8AC3E}">
        <p14:creationId xmlns:p14="http://schemas.microsoft.com/office/powerpoint/2010/main" val="313087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Enterprise 2.0 Applications and Risks Widespread</a:t>
            </a:r>
            <a:endParaRPr lang="en-US" sz="2600" dirty="0"/>
          </a:p>
        </p:txBody>
      </p:sp>
      <p:sp>
        <p:nvSpPr>
          <p:cNvPr id="3" name="Footer Placeholder 2"/>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4" name="Slide Number Placeholder 3"/>
          <p:cNvSpPr>
            <a:spLocks noGrp="1"/>
          </p:cNvSpPr>
          <p:nvPr>
            <p:ph type="sldNum" sz="quarter" idx="11"/>
          </p:nvPr>
        </p:nvSpPr>
        <p:spPr/>
        <p:txBody>
          <a:bodyPr/>
          <a:lstStyle/>
          <a:p>
            <a:pPr>
              <a:defRPr/>
            </a:pPr>
            <a:r>
              <a:rPr lang="en-US" smtClean="0"/>
              <a:t>Page </a:t>
            </a:r>
            <a:fld id="{520B4E1A-4FA8-424B-BADD-7F56B869AF29}" type="slidenum">
              <a:rPr lang="en-US" smtClean="0"/>
              <a:pPr>
                <a:defRPr/>
              </a:pPr>
              <a:t>5</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5" name="Rectangle 3"/>
          <p:cNvSpPr txBox="1">
            <a:spLocks noChangeArrowheads="1"/>
          </p:cNvSpPr>
          <p:nvPr/>
        </p:nvSpPr>
        <p:spPr bwMode="auto">
          <a:xfrm>
            <a:off x="52388" y="873125"/>
            <a:ext cx="6081712" cy="1722438"/>
          </a:xfrm>
          <a:prstGeom prst="rect">
            <a:avLst/>
          </a:prstGeom>
          <a:noFill/>
          <a:ln w="12700">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marL="230188" indent="-230188" algn="l">
              <a:lnSpc>
                <a:spcPct val="90000"/>
              </a:lnSpc>
              <a:spcBef>
                <a:spcPct val="45000"/>
              </a:spcBef>
              <a:spcAft>
                <a:spcPct val="0"/>
              </a:spcAft>
              <a:buClrTx/>
              <a:buSzPct val="85000"/>
              <a:defRPr/>
            </a:pPr>
            <a:r>
              <a:rPr kumimoji="0" lang="en-US" sz="1600" b="0" i="0" u="none" strike="noStrike" kern="0" cap="none" spc="0" normalizeH="0" baseline="0" noProof="0" dirty="0" smtClean="0">
                <a:ln>
                  <a:noFill/>
                </a:ln>
                <a:solidFill>
                  <a:srgbClr val="326A89"/>
                </a:solidFill>
                <a:effectLst/>
                <a:uLnTx/>
                <a:uFillTx/>
                <a:latin typeface="+mn-lt"/>
                <a:ea typeface="ＭＳ Ｐゴシック" pitchFamily="-109" charset="-128"/>
                <a:cs typeface="ＭＳ Ｐゴシック" pitchFamily="-109" charset="-128"/>
              </a:rPr>
              <a:t>Palo Alto Networks’ latest Application Usage &amp; Risk Report highlights actual behavior of 1M+ users</a:t>
            </a:r>
            <a:r>
              <a:rPr kumimoji="0" lang="en-US" sz="1600" b="0" i="0" u="none" strike="noStrike" kern="0" cap="none" spc="0" normalizeH="0" noProof="0" dirty="0" smtClean="0">
                <a:ln>
                  <a:noFill/>
                </a:ln>
                <a:solidFill>
                  <a:srgbClr val="326A89"/>
                </a:solidFill>
                <a:effectLst/>
                <a:uLnTx/>
                <a:uFillTx/>
                <a:latin typeface="+mn-lt"/>
                <a:ea typeface="ＭＳ Ｐゴシック" pitchFamily="-109" charset="-128"/>
                <a:cs typeface="ＭＳ Ｐゴシック" pitchFamily="-109" charset="-128"/>
              </a:rPr>
              <a:t> in</a:t>
            </a:r>
            <a:r>
              <a:rPr kumimoji="0" lang="en-US" sz="1600" b="0" i="0" u="none" strike="noStrike" kern="0" cap="none" spc="0" normalizeH="0" baseline="0" noProof="0" dirty="0" smtClean="0">
                <a:ln>
                  <a:noFill/>
                </a:ln>
                <a:solidFill>
                  <a:srgbClr val="326A89"/>
                </a:solidFill>
                <a:effectLst/>
                <a:uLnTx/>
                <a:uFillTx/>
                <a:latin typeface="+mn-lt"/>
                <a:ea typeface="ＭＳ Ｐゴシック" pitchFamily="-109" charset="-128"/>
                <a:cs typeface="ＭＳ Ｐゴシック" pitchFamily="-109" charset="-128"/>
              </a:rPr>
              <a:t> 723 organizations</a:t>
            </a:r>
          </a:p>
          <a:p>
            <a:pPr marL="579438" marR="0" lvl="1" indent="-234950" algn="l" defTabSz="914400" rtl="0" eaLnBrk="0" fontAlgn="base" latinLnBrk="0" hangingPunct="0">
              <a:lnSpc>
                <a:spcPct val="90000"/>
              </a:lnSpc>
              <a:spcBef>
                <a:spcPct val="45000"/>
              </a:spcBef>
              <a:spcAft>
                <a:spcPct val="0"/>
              </a:spcAft>
              <a:buClrTx/>
              <a:buSzPct val="80000"/>
              <a:buFont typeface="Times" pitchFamily="-109" charset="0"/>
              <a:buChar char="-"/>
              <a:tabLst/>
              <a:defRPr/>
            </a:pPr>
            <a:r>
              <a:rPr kumimoji="0" lang="en-US" sz="1400" b="0" i="0" u="none" strike="noStrike" kern="0" cap="none" spc="0" normalizeH="0" baseline="0" noProof="0" dirty="0" smtClean="0">
                <a:ln>
                  <a:noFill/>
                </a:ln>
                <a:solidFill>
                  <a:srgbClr val="326A89"/>
                </a:solidFill>
                <a:effectLst/>
                <a:uLnTx/>
                <a:uFillTx/>
                <a:latin typeface="+mn-lt"/>
                <a:ea typeface="ＭＳ Ｐゴシック" pitchFamily="-109" charset="-128"/>
              </a:rPr>
              <a:t>Enterprise 2.0 applications continue to rise</a:t>
            </a:r>
            <a:r>
              <a:rPr kumimoji="0" lang="en-US" sz="1400" b="0" i="0" u="none" strike="noStrike" kern="0" cap="none" spc="0" normalizeH="0" noProof="0" dirty="0" smtClean="0">
                <a:ln>
                  <a:noFill/>
                </a:ln>
                <a:solidFill>
                  <a:srgbClr val="326A89"/>
                </a:solidFill>
                <a:effectLst/>
                <a:uLnTx/>
                <a:uFillTx/>
                <a:latin typeface="+mn-lt"/>
                <a:ea typeface="ＭＳ Ｐゴシック" pitchFamily="-109" charset="-128"/>
              </a:rPr>
              <a:t> for both personal and business use. </a:t>
            </a:r>
            <a:endParaRPr lang="en-US" sz="1400" kern="0" dirty="0" smtClean="0">
              <a:solidFill>
                <a:srgbClr val="326A89"/>
              </a:solidFill>
              <a:latin typeface="+mn-lt"/>
            </a:endParaRPr>
          </a:p>
          <a:p>
            <a:pPr marL="579438" marR="0" lvl="1" indent="-234950" algn="l" defTabSz="914400" rtl="0" eaLnBrk="0" fontAlgn="base" latinLnBrk="0" hangingPunct="0">
              <a:lnSpc>
                <a:spcPct val="90000"/>
              </a:lnSpc>
              <a:spcBef>
                <a:spcPct val="45000"/>
              </a:spcBef>
              <a:spcAft>
                <a:spcPct val="0"/>
              </a:spcAft>
              <a:buClrTx/>
              <a:buSzPct val="80000"/>
              <a:buFont typeface="Times" pitchFamily="-109" charset="0"/>
              <a:buChar char="-"/>
              <a:tabLst/>
              <a:defRPr/>
            </a:pPr>
            <a:r>
              <a:rPr kumimoji="0" lang="en-US" sz="1400" b="0" i="0" u="none" strike="noStrike" kern="0" cap="none" spc="0" normalizeH="0" baseline="0" noProof="0" dirty="0" smtClean="0">
                <a:ln>
                  <a:noFill/>
                </a:ln>
                <a:solidFill>
                  <a:srgbClr val="326A89"/>
                </a:solidFill>
                <a:effectLst/>
                <a:uLnTx/>
                <a:uFillTx/>
                <a:latin typeface="+mn-lt"/>
                <a:ea typeface="ＭＳ Ｐゴシック" pitchFamily="-109" charset="-128"/>
              </a:rPr>
              <a:t>Tunneling and port hopping</a:t>
            </a:r>
            <a:r>
              <a:rPr kumimoji="0" lang="en-US" sz="1400" b="0" i="0" u="none" strike="noStrike" kern="0" cap="none" spc="0" normalizeH="0" noProof="0" dirty="0" smtClean="0">
                <a:ln>
                  <a:noFill/>
                </a:ln>
                <a:solidFill>
                  <a:srgbClr val="326A89"/>
                </a:solidFill>
                <a:effectLst/>
                <a:uLnTx/>
                <a:uFillTx/>
                <a:latin typeface="+mn-lt"/>
                <a:ea typeface="ＭＳ Ｐゴシック" pitchFamily="-109" charset="-128"/>
              </a:rPr>
              <a:t> </a:t>
            </a:r>
            <a:r>
              <a:rPr lang="en-US" sz="1400" kern="0" dirty="0" smtClean="0">
                <a:solidFill>
                  <a:srgbClr val="326A89"/>
                </a:solidFill>
                <a:latin typeface="+mn-lt"/>
                <a:ea typeface="ＭＳ Ｐゴシック" pitchFamily="-109" charset="-128"/>
              </a:rPr>
              <a:t>are common</a:t>
            </a:r>
            <a:endParaRPr kumimoji="0" lang="en-US" sz="1400" b="0" i="0" u="none" strike="noStrike" kern="0" cap="none" spc="0" normalizeH="0" baseline="0" noProof="0" dirty="0" smtClean="0">
              <a:ln>
                <a:noFill/>
              </a:ln>
              <a:solidFill>
                <a:srgbClr val="326A89"/>
              </a:solidFill>
              <a:effectLst/>
              <a:uLnTx/>
              <a:uFillTx/>
              <a:latin typeface="+mn-lt"/>
              <a:ea typeface="ＭＳ Ｐゴシック" pitchFamily="-109" charset="-128"/>
            </a:endParaRPr>
          </a:p>
          <a:p>
            <a:pPr marL="579438" marR="0" lvl="1" indent="-234950" algn="l" defTabSz="914400" rtl="0" eaLnBrk="0" fontAlgn="base" latinLnBrk="0" hangingPunct="0">
              <a:lnSpc>
                <a:spcPct val="90000"/>
              </a:lnSpc>
              <a:spcBef>
                <a:spcPct val="45000"/>
              </a:spcBef>
              <a:spcAft>
                <a:spcPct val="0"/>
              </a:spcAft>
              <a:buClrTx/>
              <a:buSzPct val="80000"/>
              <a:buFont typeface="Times" pitchFamily="-109" charset="0"/>
              <a:buChar char="-"/>
              <a:tabLst/>
              <a:defRPr/>
            </a:pPr>
            <a:r>
              <a:rPr kumimoji="0" lang="en-US" sz="1400" b="0" i="0" u="none" strike="noStrike" kern="0" cap="none" spc="0" normalizeH="0" baseline="0" noProof="0" dirty="0" smtClean="0">
                <a:ln>
                  <a:noFill/>
                </a:ln>
                <a:solidFill>
                  <a:srgbClr val="326A89"/>
                </a:solidFill>
                <a:effectLst/>
                <a:uLnTx/>
                <a:uFillTx/>
                <a:latin typeface="+mn-lt"/>
                <a:ea typeface="ＭＳ Ｐゴシック" pitchFamily="-109" charset="-128"/>
              </a:rPr>
              <a:t>Bottom line:  all </a:t>
            </a:r>
            <a:r>
              <a:rPr lang="en-US" sz="1400" kern="0" dirty="0" smtClean="0">
                <a:solidFill>
                  <a:srgbClr val="326A89"/>
                </a:solidFill>
                <a:latin typeface="+mn-lt"/>
                <a:ea typeface="ＭＳ Ｐゴシック" pitchFamily="-109" charset="-128"/>
              </a:rPr>
              <a:t>had</a:t>
            </a:r>
            <a:r>
              <a:rPr kumimoji="0" lang="en-US" sz="1400" b="0" i="0" u="none" strike="noStrike" kern="0" cap="none" spc="0" normalizeH="0" baseline="0" noProof="0" dirty="0" smtClean="0">
                <a:ln>
                  <a:noFill/>
                </a:ln>
                <a:solidFill>
                  <a:srgbClr val="326A89"/>
                </a:solidFill>
                <a:effectLst/>
                <a:uLnTx/>
                <a:uFillTx/>
                <a:latin typeface="+mn-lt"/>
                <a:ea typeface="ＭＳ Ｐゴシック" pitchFamily="-109" charset="-128"/>
              </a:rPr>
              <a:t> firewalls, most had IPS, proxies, &amp; URL filtering – but none of these organizations could control what applications ran on their networks</a:t>
            </a:r>
          </a:p>
        </p:txBody>
      </p:sp>
      <p:graphicFrame>
        <p:nvGraphicFramePr>
          <p:cNvPr id="6" name="Chart 5"/>
          <p:cNvGraphicFramePr/>
          <p:nvPr>
            <p:extLst>
              <p:ext uri="{D42A27DB-BD31-4B8C-83A1-F6EECF244321}">
                <p14:modId xmlns:p14="http://schemas.microsoft.com/office/powerpoint/2010/main" val="316905292"/>
              </p:ext>
            </p:extLst>
          </p:nvPr>
        </p:nvGraphicFramePr>
        <p:xfrm>
          <a:off x="203200" y="2940050"/>
          <a:ext cx="5943600" cy="2927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834072380"/>
              </p:ext>
            </p:extLst>
          </p:nvPr>
        </p:nvGraphicFramePr>
        <p:xfrm>
          <a:off x="6362700" y="863600"/>
          <a:ext cx="2781300" cy="39751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 Content Update</a:t>
            </a:r>
            <a:endParaRPr lang="en-US" dirty="0"/>
          </a:p>
        </p:txBody>
      </p:sp>
      <p:pic>
        <p:nvPicPr>
          <p:cNvPr id="6" name="Content Placeholder 5" descr="Screen shot 2011-04-04 at 19.06.12.png"/>
          <p:cNvPicPr>
            <a:picLocks noGrp="1" noChangeAspect="1"/>
          </p:cNvPicPr>
          <p:nvPr>
            <p:ph idx="1"/>
          </p:nvPr>
        </p:nvPicPr>
        <p:blipFill>
          <a:blip r:embed="rId3">
            <a:extLst>
              <a:ext uri="{28A0092B-C50C-407E-A947-70E740481C1C}">
                <a14:useLocalDpi xmlns:a14="http://schemas.microsoft.com/office/drawing/2010/main" val="0"/>
              </a:ext>
            </a:extLst>
          </a:blip>
          <a:srcRect t="-3396" b="-3396"/>
          <a:stretch>
            <a:fillRect/>
          </a:stretch>
        </p:blipFill>
        <p:spPr>
          <a:xfrm>
            <a:off x="165101" y="1096963"/>
            <a:ext cx="8978900" cy="4960937"/>
          </a:xfrm>
        </p:spPr>
      </p:pic>
      <p:sp>
        <p:nvSpPr>
          <p:cNvPr id="4" name="Footer Placeholder 3"/>
          <p:cNvSpPr>
            <a:spLocks noGrp="1"/>
          </p:cNvSpPr>
          <p:nvPr>
            <p:ph type="ftr" sz="quarter" idx="10"/>
          </p:nvPr>
        </p:nvSpPr>
        <p:spPr/>
        <p:txBody>
          <a:bodyPr/>
          <a:lstStyle/>
          <a:p>
            <a:pPr>
              <a:defRPr/>
            </a:pPr>
            <a:r>
              <a:rPr lang="en-US"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41D5C404-C7A6-4A7E-B08A-E596864A227E}" type="slidenum">
              <a:rPr lang="en-US" smtClean="0"/>
              <a:pPr>
                <a:defRPr/>
              </a:pPr>
              <a:t>50</a:t>
            </a:fld>
            <a:r>
              <a:rPr lang="en-US" smtClean="0"/>
              <a:t>   |</a:t>
            </a:r>
            <a:r>
              <a:rPr lang="en-US" smtClean="0">
                <a:solidFill>
                  <a:schemeClr val="accent1"/>
                </a:solidFill>
              </a:rPr>
              <a:t>   </a:t>
            </a:r>
            <a:endParaRPr lang="en-US">
              <a:solidFill>
                <a:schemeClr val="accent1"/>
              </a:solidFill>
              <a:latin typeface="Garamond" pitchFamily="18" charset="0"/>
            </a:endParaRPr>
          </a:p>
        </p:txBody>
      </p:sp>
    </p:spTree>
    <p:extLst>
      <p:ext uri="{BB962C8B-B14F-4D97-AF65-F5344CB8AC3E}">
        <p14:creationId xmlns:p14="http://schemas.microsoft.com/office/powerpoint/2010/main" val="720092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Weekly Content Update</a:t>
            </a:r>
            <a:endParaRPr lang="en-US" dirty="0"/>
          </a:p>
        </p:txBody>
      </p:sp>
      <p:pic>
        <p:nvPicPr>
          <p:cNvPr id="6" name="Content Placeholder 5" descr="Screen shot 2011-04-04 at 19.06.25.png"/>
          <p:cNvPicPr>
            <a:picLocks noGrp="1" noChangeAspect="1"/>
          </p:cNvPicPr>
          <p:nvPr>
            <p:ph idx="1"/>
          </p:nvPr>
        </p:nvPicPr>
        <p:blipFill>
          <a:blip r:embed="rId2">
            <a:extLst>
              <a:ext uri="{28A0092B-C50C-407E-A947-70E740481C1C}">
                <a14:useLocalDpi xmlns:a14="http://schemas.microsoft.com/office/drawing/2010/main" val="0"/>
              </a:ext>
            </a:extLst>
          </a:blip>
          <a:srcRect t="-5923" b="-5923"/>
          <a:stretch>
            <a:fillRect/>
          </a:stretch>
        </p:blipFill>
        <p:spPr>
          <a:xfrm>
            <a:off x="407987" y="978755"/>
            <a:ext cx="8736013" cy="5244245"/>
          </a:xfrm>
        </p:spPr>
      </p:pic>
      <p:sp>
        <p:nvSpPr>
          <p:cNvPr id="4" name="Footer Placeholder 3"/>
          <p:cNvSpPr>
            <a:spLocks noGrp="1"/>
          </p:cNvSpPr>
          <p:nvPr>
            <p:ph type="ftr" sz="quarter" idx="10"/>
          </p:nvPr>
        </p:nvSpPr>
        <p:spPr/>
        <p:txBody>
          <a:bodyPr/>
          <a:lstStyle/>
          <a:p>
            <a:pPr>
              <a:defRPr/>
            </a:pPr>
            <a:r>
              <a:rPr lang="en-US"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41D5C404-C7A6-4A7E-B08A-E596864A227E}" type="slidenum">
              <a:rPr lang="en-US" smtClean="0"/>
              <a:pPr>
                <a:defRPr/>
              </a:pPr>
              <a:t>51</a:t>
            </a:fld>
            <a:r>
              <a:rPr lang="en-US" smtClean="0"/>
              <a:t>   |</a:t>
            </a:r>
            <a:r>
              <a:rPr lang="en-US" smtClean="0">
                <a:solidFill>
                  <a:schemeClr val="accent1"/>
                </a:solidFill>
              </a:rPr>
              <a:t>   </a:t>
            </a:r>
            <a:endParaRPr lang="en-US">
              <a:solidFill>
                <a:schemeClr val="accent1"/>
              </a:solidFill>
              <a:latin typeface="Garamond" pitchFamily="18" charset="0"/>
            </a:endParaRPr>
          </a:p>
        </p:txBody>
      </p:sp>
    </p:spTree>
    <p:extLst>
      <p:ext uri="{BB962C8B-B14F-4D97-AF65-F5344CB8AC3E}">
        <p14:creationId xmlns:p14="http://schemas.microsoft.com/office/powerpoint/2010/main" val="1951583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5273" y="2470150"/>
            <a:ext cx="6255327" cy="914400"/>
          </a:xfrm>
        </p:spPr>
        <p:txBody>
          <a:bodyPr/>
          <a:lstStyle/>
          <a:p>
            <a:r>
              <a:rPr lang="en-US" dirty="0" smtClean="0"/>
              <a:t>Panorama 4.0</a:t>
            </a:r>
            <a:endParaRPr lang="en-US" dirty="0"/>
          </a:p>
        </p:txBody>
      </p:sp>
      <p:sp>
        <p:nvSpPr>
          <p:cNvPr id="3" name="Subtitle 2"/>
          <p:cNvSpPr>
            <a:spLocks noGrp="1"/>
          </p:cNvSpPr>
          <p:nvPr>
            <p:ph type="subTitle" idx="1"/>
          </p:nvPr>
        </p:nvSpPr>
        <p:spPr/>
        <p:txBody>
          <a:bodyPr/>
          <a:lstStyle/>
          <a:p>
            <a:r>
              <a:rPr lang="en-US" dirty="0" smtClean="0"/>
              <a:t>Revolution</a:t>
            </a:r>
          </a:p>
        </p:txBody>
      </p:sp>
    </p:spTree>
    <p:extLst>
      <p:ext uri="{BB962C8B-B14F-4D97-AF65-F5344CB8AC3E}">
        <p14:creationId xmlns:p14="http://schemas.microsoft.com/office/powerpoint/2010/main" val="1814226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idx="4294967295"/>
          </p:nvPr>
        </p:nvSpPr>
        <p:spPr/>
        <p:txBody>
          <a:bodyPr/>
          <a:lstStyle/>
          <a:p>
            <a:r>
              <a:rPr lang="en-US" dirty="0"/>
              <a:t>Centralized Visibility, Control and Management</a:t>
            </a:r>
            <a:endParaRPr lang="en-US" dirty="0" smtClean="0"/>
          </a:p>
        </p:txBody>
      </p:sp>
      <p:sp>
        <p:nvSpPr>
          <p:cNvPr id="38917" name="Rectangle 3"/>
          <p:cNvSpPr>
            <a:spLocks noGrp="1" noChangeArrowheads="1"/>
          </p:cNvSpPr>
          <p:nvPr>
            <p:ph type="body" idx="4294967295"/>
          </p:nvPr>
        </p:nvSpPr>
        <p:spPr/>
        <p:txBody>
          <a:bodyPr/>
          <a:lstStyle/>
          <a:p>
            <a:pPr>
              <a:lnSpc>
                <a:spcPct val="75000"/>
              </a:lnSpc>
            </a:pPr>
            <a:r>
              <a:rPr lang="en-US" sz="1800" dirty="0"/>
              <a:t>Centralized policy </a:t>
            </a:r>
            <a:r>
              <a:rPr lang="en-US" sz="1800" dirty="0" smtClean="0"/>
              <a:t>management</a:t>
            </a:r>
            <a:endParaRPr lang="en-US" sz="1800" dirty="0"/>
          </a:p>
          <a:p>
            <a:pPr>
              <a:lnSpc>
                <a:spcPct val="75000"/>
              </a:lnSpc>
            </a:pPr>
            <a:r>
              <a:rPr lang="en-US" sz="1800" dirty="0"/>
              <a:t>Simplifying firewall deployments and </a:t>
            </a:r>
            <a:r>
              <a:rPr lang="en-US" sz="1800" dirty="0" smtClean="0"/>
              <a:t>updates</a:t>
            </a:r>
            <a:endParaRPr lang="en-US" sz="1800" dirty="0"/>
          </a:p>
          <a:p>
            <a:pPr>
              <a:lnSpc>
                <a:spcPct val="75000"/>
              </a:lnSpc>
            </a:pPr>
            <a:r>
              <a:rPr lang="en-US" sz="1800" dirty="0"/>
              <a:t>Centralized logging and </a:t>
            </a:r>
            <a:r>
              <a:rPr lang="en-US" sz="1800" dirty="0" smtClean="0"/>
              <a:t>reporting</a:t>
            </a:r>
            <a:endParaRPr lang="en-US" sz="1800" dirty="0"/>
          </a:p>
          <a:p>
            <a:pPr>
              <a:lnSpc>
                <a:spcPct val="75000"/>
              </a:lnSpc>
            </a:pPr>
            <a:r>
              <a:rPr lang="en-US" sz="1800" dirty="0"/>
              <a:t>Log Storage and High </a:t>
            </a:r>
            <a:r>
              <a:rPr lang="en-US" sz="1800" dirty="0" smtClean="0"/>
              <a:t>Availability</a:t>
            </a:r>
          </a:p>
        </p:txBody>
      </p:sp>
      <p:pic>
        <p:nvPicPr>
          <p:cNvPr id="2" name="Picture 1" descr="Screen shot 2011-04-04 at 18.27.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2667000"/>
            <a:ext cx="6045200" cy="3552334"/>
          </a:xfrm>
          <a:prstGeom prst="rect">
            <a:avLst/>
          </a:prstGeom>
        </p:spPr>
      </p:pic>
    </p:spTree>
    <p:extLst>
      <p:ext uri="{BB962C8B-B14F-4D97-AF65-F5344CB8AC3E}">
        <p14:creationId xmlns:p14="http://schemas.microsoft.com/office/powerpoint/2010/main" val="8527080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HA – Local Storage</a:t>
            </a:r>
            <a:endParaRPr lang="en-US" dirty="0"/>
          </a:p>
        </p:txBody>
      </p:sp>
      <p:sp>
        <p:nvSpPr>
          <p:cNvPr id="3" name="Content Placeholder 2"/>
          <p:cNvSpPr>
            <a:spLocks noGrp="1"/>
          </p:cNvSpPr>
          <p:nvPr>
            <p:ph idx="1"/>
          </p:nvPr>
        </p:nvSpPr>
        <p:spPr/>
        <p:txBody>
          <a:bodyPr/>
          <a:lstStyle/>
          <a:p>
            <a:r>
              <a:rPr lang="en-US" dirty="0" smtClean="0"/>
              <a:t>Exactly like the 3.1 solution</a:t>
            </a:r>
          </a:p>
          <a:p>
            <a:pPr lvl="1"/>
            <a:r>
              <a:rPr lang="en-US" dirty="0" smtClean="0"/>
              <a:t>2 TB storage</a:t>
            </a:r>
          </a:p>
          <a:p>
            <a:pPr lvl="1"/>
            <a:r>
              <a:rPr lang="en-US" dirty="0" smtClean="0"/>
              <a:t>1 virtual appliance</a:t>
            </a:r>
            <a:endParaRPr lang="en-US" dirty="0"/>
          </a:p>
        </p:txBody>
      </p:sp>
      <p:sp>
        <p:nvSpPr>
          <p:cNvPr id="4" name="Snip and Round Single Corner Rectangle 3"/>
          <p:cNvSpPr/>
          <p:nvPr/>
        </p:nvSpPr>
        <p:spPr bwMode="auto">
          <a:xfrm>
            <a:off x="5867400" y="1524000"/>
            <a:ext cx="2438400" cy="1752600"/>
          </a:xfrm>
          <a:prstGeom prst="snip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tx2"/>
                </a:solidFill>
                <a:latin typeface="Arial" charset="0"/>
              </a:rPr>
              <a:t>Primary Manager and Log collector</a:t>
            </a:r>
            <a:endParaRPr kumimoji="0" lang="en-US" sz="2400" b="0" i="0" u="none" strike="noStrike" cap="none" normalizeH="0" baseline="0" dirty="0" smtClean="0">
              <a:ln>
                <a:noFill/>
              </a:ln>
              <a:solidFill>
                <a:schemeClr val="tx2"/>
              </a:solidFill>
              <a:effectLst/>
              <a:latin typeface="Arial" charset="0"/>
            </a:endParaRPr>
          </a:p>
        </p:txBody>
      </p:sp>
    </p:spTree>
    <p:extLst>
      <p:ext uri="{BB962C8B-B14F-4D97-AF65-F5344CB8AC3E}">
        <p14:creationId xmlns:p14="http://schemas.microsoft.com/office/powerpoint/2010/main" val="1507054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HA – NFS Storage</a:t>
            </a:r>
            <a:endParaRPr lang="en-US" dirty="0"/>
          </a:p>
        </p:txBody>
      </p:sp>
      <p:sp>
        <p:nvSpPr>
          <p:cNvPr id="3" name="Content Placeholder 2"/>
          <p:cNvSpPr>
            <a:spLocks noGrp="1"/>
          </p:cNvSpPr>
          <p:nvPr>
            <p:ph idx="1"/>
          </p:nvPr>
        </p:nvSpPr>
        <p:spPr/>
        <p:txBody>
          <a:bodyPr/>
          <a:lstStyle/>
          <a:p>
            <a:r>
              <a:rPr lang="en-US" dirty="0" smtClean="0"/>
              <a:t>Extensible storage</a:t>
            </a:r>
          </a:p>
          <a:p>
            <a:pPr lvl="1"/>
            <a:r>
              <a:rPr lang="en-US" dirty="0" smtClean="0"/>
              <a:t>1 NFS Server</a:t>
            </a:r>
          </a:p>
          <a:p>
            <a:pPr lvl="1"/>
            <a:r>
              <a:rPr lang="en-US" dirty="0" smtClean="0"/>
              <a:t>1 virtual appliance</a:t>
            </a:r>
          </a:p>
          <a:p>
            <a:pPr lvl="1"/>
            <a:r>
              <a:rPr lang="en-US" dirty="0" smtClean="0"/>
              <a:t>Logs stored externally</a:t>
            </a:r>
            <a:endParaRPr lang="en-US" dirty="0"/>
          </a:p>
        </p:txBody>
      </p:sp>
      <p:sp>
        <p:nvSpPr>
          <p:cNvPr id="4" name="Snip and Round Single Corner Rectangle 3"/>
          <p:cNvSpPr/>
          <p:nvPr/>
        </p:nvSpPr>
        <p:spPr bwMode="auto">
          <a:xfrm>
            <a:off x="5867400" y="1524000"/>
            <a:ext cx="2438400" cy="1752600"/>
          </a:xfrm>
          <a:prstGeom prst="snip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tx2"/>
                </a:solidFill>
                <a:latin typeface="Arial" charset="0"/>
              </a:rPr>
              <a:t>Primary Manager and Log collector</a:t>
            </a:r>
            <a:endParaRPr kumimoji="0" lang="en-US" sz="2400" b="0" i="0" u="none" strike="noStrike" cap="none" normalizeH="0" baseline="0" dirty="0" smtClean="0">
              <a:ln>
                <a:noFill/>
              </a:ln>
              <a:solidFill>
                <a:schemeClr val="tx2"/>
              </a:solidFill>
              <a:effectLst/>
              <a:latin typeface="Arial" charset="0"/>
            </a:endParaRPr>
          </a:p>
        </p:txBody>
      </p:sp>
      <p:sp>
        <p:nvSpPr>
          <p:cNvPr id="5" name="Snip Diagonal Corner Rectangle 4"/>
          <p:cNvSpPr/>
          <p:nvPr/>
        </p:nvSpPr>
        <p:spPr bwMode="auto">
          <a:xfrm>
            <a:off x="6400800" y="3249018"/>
            <a:ext cx="2362200" cy="1018181"/>
          </a:xfrm>
          <a:prstGeom prst="snip2Diag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tx2"/>
                </a:solidFill>
                <a:latin typeface="Arial" charset="0"/>
              </a:rPr>
              <a:t>NFS Mount</a:t>
            </a:r>
            <a:endParaRPr kumimoji="0" lang="en-US" sz="2400" b="0" i="0" u="none" strike="noStrike" cap="none" normalizeH="0" baseline="0" dirty="0" smtClean="0">
              <a:ln>
                <a:noFill/>
              </a:ln>
              <a:solidFill>
                <a:schemeClr val="tx2"/>
              </a:solidFill>
              <a:effectLst/>
              <a:latin typeface="Arial" charset="0"/>
            </a:endParaRPr>
          </a:p>
        </p:txBody>
      </p:sp>
    </p:spTree>
    <p:extLst>
      <p:ext uri="{BB962C8B-B14F-4D97-AF65-F5344CB8AC3E}">
        <p14:creationId xmlns:p14="http://schemas.microsoft.com/office/powerpoint/2010/main" val="3341522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 – Local Storage</a:t>
            </a:r>
            <a:endParaRPr lang="en-US" dirty="0"/>
          </a:p>
        </p:txBody>
      </p:sp>
      <p:sp>
        <p:nvSpPr>
          <p:cNvPr id="3" name="Content Placeholder 2"/>
          <p:cNvSpPr>
            <a:spLocks noGrp="1"/>
          </p:cNvSpPr>
          <p:nvPr>
            <p:ph idx="1"/>
          </p:nvPr>
        </p:nvSpPr>
        <p:spPr>
          <a:xfrm>
            <a:off x="323851" y="1096963"/>
            <a:ext cx="3257550" cy="5049837"/>
          </a:xfrm>
        </p:spPr>
        <p:txBody>
          <a:bodyPr/>
          <a:lstStyle/>
          <a:p>
            <a:r>
              <a:rPr lang="en-US" dirty="0" smtClean="0"/>
              <a:t>Full redundancy</a:t>
            </a:r>
          </a:p>
          <a:p>
            <a:pPr lvl="1"/>
            <a:r>
              <a:rPr lang="en-US" dirty="0" smtClean="0"/>
              <a:t>2 TB storage</a:t>
            </a:r>
          </a:p>
          <a:p>
            <a:pPr lvl="1"/>
            <a:r>
              <a:rPr lang="en-US" dirty="0"/>
              <a:t>2</a:t>
            </a:r>
            <a:r>
              <a:rPr lang="en-US" dirty="0" smtClean="0"/>
              <a:t> virtual appliances</a:t>
            </a:r>
          </a:p>
          <a:p>
            <a:pPr lvl="1"/>
            <a:r>
              <a:rPr lang="en-US" dirty="0" smtClean="0"/>
              <a:t>Devices log to both Primary and Secondary Panorama by default</a:t>
            </a:r>
          </a:p>
        </p:txBody>
      </p:sp>
      <p:sp>
        <p:nvSpPr>
          <p:cNvPr id="4" name="Snip and Round Single Corner Rectangle 3"/>
          <p:cNvSpPr/>
          <p:nvPr/>
        </p:nvSpPr>
        <p:spPr bwMode="auto">
          <a:xfrm>
            <a:off x="3581400" y="2514600"/>
            <a:ext cx="2438400" cy="1752600"/>
          </a:xfrm>
          <a:prstGeom prst="snip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tx2"/>
                </a:solidFill>
                <a:latin typeface="Arial" charset="0"/>
              </a:rPr>
              <a:t>Primary Manager and Log collector</a:t>
            </a:r>
            <a:endParaRPr kumimoji="0" lang="en-US" sz="2400" b="0" i="0" u="none" strike="noStrike" cap="none" normalizeH="0" baseline="0" dirty="0" smtClean="0">
              <a:ln>
                <a:noFill/>
              </a:ln>
              <a:solidFill>
                <a:schemeClr val="tx2"/>
              </a:solidFill>
              <a:effectLst/>
              <a:latin typeface="Arial" charset="0"/>
            </a:endParaRPr>
          </a:p>
        </p:txBody>
      </p:sp>
      <p:sp>
        <p:nvSpPr>
          <p:cNvPr id="5" name="Snip and Round Single Corner Rectangle 4"/>
          <p:cNvSpPr/>
          <p:nvPr/>
        </p:nvSpPr>
        <p:spPr bwMode="auto">
          <a:xfrm>
            <a:off x="6248400" y="2514600"/>
            <a:ext cx="2438400" cy="1752600"/>
          </a:xfrm>
          <a:prstGeom prst="snip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bg1"/>
                </a:solidFill>
                <a:latin typeface="Arial" charset="0"/>
              </a:rPr>
              <a:t>Secondary Manager and Log collector</a:t>
            </a:r>
            <a:endParaRPr kumimoji="0" lang="en-US"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1124186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 – NFS Storage</a:t>
            </a:r>
            <a:endParaRPr lang="en-US" dirty="0"/>
          </a:p>
        </p:txBody>
      </p:sp>
      <p:sp>
        <p:nvSpPr>
          <p:cNvPr id="3" name="Content Placeholder 2"/>
          <p:cNvSpPr>
            <a:spLocks noGrp="1"/>
          </p:cNvSpPr>
          <p:nvPr>
            <p:ph idx="1"/>
          </p:nvPr>
        </p:nvSpPr>
        <p:spPr>
          <a:xfrm>
            <a:off x="323851" y="1096963"/>
            <a:ext cx="3257550" cy="5049837"/>
          </a:xfrm>
        </p:spPr>
        <p:txBody>
          <a:bodyPr/>
          <a:lstStyle/>
          <a:p>
            <a:r>
              <a:rPr lang="en-US" dirty="0" smtClean="0"/>
              <a:t>Full redundancy and extended storage</a:t>
            </a:r>
          </a:p>
          <a:p>
            <a:pPr lvl="1"/>
            <a:r>
              <a:rPr lang="en-US" dirty="0" smtClean="0"/>
              <a:t>1 NFS Server</a:t>
            </a:r>
          </a:p>
          <a:p>
            <a:pPr lvl="1"/>
            <a:r>
              <a:rPr lang="en-US" dirty="0"/>
              <a:t>2</a:t>
            </a:r>
            <a:r>
              <a:rPr lang="en-US" dirty="0" smtClean="0"/>
              <a:t> virtual appliances</a:t>
            </a:r>
          </a:p>
          <a:p>
            <a:pPr lvl="1"/>
            <a:r>
              <a:rPr lang="en-US" dirty="0" smtClean="0"/>
              <a:t>Devices log to Primary only</a:t>
            </a:r>
          </a:p>
          <a:p>
            <a:pPr lvl="1"/>
            <a:r>
              <a:rPr lang="en-US" dirty="0" smtClean="0"/>
              <a:t>Admin may convert secondary to primary for log collection</a:t>
            </a:r>
          </a:p>
        </p:txBody>
      </p:sp>
      <p:sp>
        <p:nvSpPr>
          <p:cNvPr id="4" name="Snip and Round Single Corner Rectangle 3"/>
          <p:cNvSpPr/>
          <p:nvPr/>
        </p:nvSpPr>
        <p:spPr bwMode="auto">
          <a:xfrm>
            <a:off x="3581400" y="2514600"/>
            <a:ext cx="2438400" cy="1752600"/>
          </a:xfrm>
          <a:prstGeom prst="snip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tx2"/>
                </a:solidFill>
                <a:latin typeface="Arial" charset="0"/>
              </a:rPr>
              <a:t>Primary Manager and Log collector</a:t>
            </a:r>
            <a:endParaRPr kumimoji="0" lang="en-US" sz="2400" b="0" i="0" u="none" strike="noStrike" cap="none" normalizeH="0" baseline="0" dirty="0" smtClean="0">
              <a:ln>
                <a:noFill/>
              </a:ln>
              <a:solidFill>
                <a:schemeClr val="tx2"/>
              </a:solidFill>
              <a:effectLst/>
              <a:latin typeface="Arial" charset="0"/>
            </a:endParaRPr>
          </a:p>
        </p:txBody>
      </p:sp>
      <p:sp>
        <p:nvSpPr>
          <p:cNvPr id="5" name="Snip and Round Single Corner Rectangle 4"/>
          <p:cNvSpPr/>
          <p:nvPr/>
        </p:nvSpPr>
        <p:spPr bwMode="auto">
          <a:xfrm>
            <a:off x="6248400" y="2514600"/>
            <a:ext cx="2438400" cy="1752600"/>
          </a:xfrm>
          <a:prstGeom prst="snip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bg1"/>
                </a:solidFill>
                <a:latin typeface="Arial" charset="0"/>
              </a:rPr>
              <a:t>Secondary Manager and Log collector</a:t>
            </a:r>
            <a:endParaRPr kumimoji="0" lang="en-US" sz="2400" b="0" i="0" u="none" strike="noStrike" cap="none" normalizeH="0" baseline="0" dirty="0" smtClean="0">
              <a:ln>
                <a:noFill/>
              </a:ln>
              <a:solidFill>
                <a:schemeClr val="bg1"/>
              </a:solidFill>
              <a:effectLst/>
              <a:latin typeface="Arial" charset="0"/>
            </a:endParaRPr>
          </a:p>
        </p:txBody>
      </p:sp>
      <p:sp>
        <p:nvSpPr>
          <p:cNvPr id="6" name="Snip Diagonal Corner Rectangle 5"/>
          <p:cNvSpPr/>
          <p:nvPr/>
        </p:nvSpPr>
        <p:spPr bwMode="auto">
          <a:xfrm>
            <a:off x="5105400" y="4038600"/>
            <a:ext cx="2362200" cy="1018181"/>
          </a:xfrm>
          <a:prstGeom prst="snip2DiagRect">
            <a:avLst/>
          </a:prstGeom>
          <a:ln>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85000"/>
              </a:lnSpc>
              <a:spcBef>
                <a:spcPct val="50000"/>
              </a:spcBef>
              <a:spcAft>
                <a:spcPct val="5000"/>
              </a:spcAft>
              <a:buClr>
                <a:schemeClr val="bg1"/>
              </a:buClr>
              <a:buSzPct val="100000"/>
              <a:tabLst/>
            </a:pPr>
            <a:r>
              <a:rPr lang="en-US" sz="2400" dirty="0" smtClean="0">
                <a:solidFill>
                  <a:schemeClr val="tx2"/>
                </a:solidFill>
                <a:latin typeface="Arial" charset="0"/>
              </a:rPr>
              <a:t>Shared NFS Mount</a:t>
            </a:r>
            <a:endParaRPr kumimoji="0" lang="en-US" sz="2400" b="0" i="0" u="none" strike="noStrike" cap="none" normalizeH="0" baseline="0" dirty="0" smtClean="0">
              <a:ln>
                <a:noFill/>
              </a:ln>
              <a:solidFill>
                <a:schemeClr val="tx2"/>
              </a:solidFill>
              <a:effectLst/>
              <a:latin typeface="Arial" charset="0"/>
            </a:endParaRPr>
          </a:p>
        </p:txBody>
      </p:sp>
    </p:spTree>
    <p:extLst>
      <p:ext uri="{BB962C8B-B14F-4D97-AF65-F5344CB8AC3E}">
        <p14:creationId xmlns:p14="http://schemas.microsoft.com/office/powerpoint/2010/main" val="750989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Panorama Interface</a:t>
            </a:r>
            <a:endParaRPr lang="en-US" dirty="0"/>
          </a:p>
        </p:txBody>
      </p:sp>
      <p:sp>
        <p:nvSpPr>
          <p:cNvPr id="3" name="Content Placeholder 2"/>
          <p:cNvSpPr>
            <a:spLocks noGrp="1"/>
          </p:cNvSpPr>
          <p:nvPr>
            <p:ph idx="1"/>
          </p:nvPr>
        </p:nvSpPr>
        <p:spPr>
          <a:xfrm>
            <a:off x="323850" y="1096963"/>
            <a:ext cx="8412163" cy="1582069"/>
          </a:xfrm>
        </p:spPr>
        <p:txBody>
          <a:bodyPr/>
          <a:lstStyle/>
          <a:p>
            <a:r>
              <a:rPr lang="en-US" dirty="0" smtClean="0"/>
              <a:t>Uses similar interface to devices</a:t>
            </a:r>
          </a:p>
          <a:p>
            <a:r>
              <a:rPr lang="en-US" dirty="0" smtClean="0"/>
              <a:t>“Panorama” tab provides management options for Panorama</a:t>
            </a:r>
            <a:endParaRPr lang="en-US" dirty="0"/>
          </a:p>
        </p:txBody>
      </p:sp>
      <p:sp>
        <p:nvSpPr>
          <p:cNvPr id="4" name="Footer Placeholder 3"/>
          <p:cNvSpPr>
            <a:spLocks noGrp="1"/>
          </p:cNvSpPr>
          <p:nvPr>
            <p:ph type="ftr" sz="quarter" idx="10"/>
          </p:nvPr>
        </p:nvSpPr>
        <p:spPr/>
        <p:txBody>
          <a:bodyPr/>
          <a:lstStyle/>
          <a:p>
            <a:r>
              <a:rPr lang="en-US" dirty="0" smtClean="0"/>
              <a:t>© 2010 Palo Alto Networks. Proprietary and Confidential	3.1-b</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5980A8DD-D155-4112-805A-EEF1867B6B74}" type="slidenum">
              <a:rPr lang="en-US" smtClean="0"/>
              <a:pPr>
                <a:defRPr/>
              </a:pPr>
              <a:t>58</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6" name="Picture 5" descr="panorama-config.png"/>
          <p:cNvPicPr>
            <a:picLocks noChangeAspect="1"/>
          </p:cNvPicPr>
          <p:nvPr/>
        </p:nvPicPr>
        <p:blipFill>
          <a:blip r:embed="rId3" cstate="print"/>
          <a:stretch>
            <a:fillRect/>
          </a:stretch>
        </p:blipFill>
        <p:spPr>
          <a:xfrm>
            <a:off x="447200" y="2455102"/>
            <a:ext cx="8214466" cy="3739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6020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Panorama Interface</a:t>
            </a:r>
            <a:endParaRPr lang="en-US" sz="1800" dirty="0"/>
          </a:p>
        </p:txBody>
      </p:sp>
      <p:sp>
        <p:nvSpPr>
          <p:cNvPr id="23" name="Content Placeholder 2"/>
          <p:cNvSpPr>
            <a:spLocks noGrp="1"/>
          </p:cNvSpPr>
          <p:nvPr>
            <p:ph idx="1"/>
          </p:nvPr>
        </p:nvSpPr>
        <p:spPr>
          <a:xfrm>
            <a:off x="304800" y="1096963"/>
            <a:ext cx="8305800" cy="5532437"/>
          </a:xfrm>
        </p:spPr>
        <p:txBody>
          <a:bodyPr/>
          <a:lstStyle/>
          <a:p>
            <a:r>
              <a:rPr lang="en-US" dirty="0" smtClean="0"/>
              <a:t>Panorama</a:t>
            </a:r>
          </a:p>
          <a:p>
            <a:endParaRPr lang="en-US" dirty="0"/>
          </a:p>
          <a:p>
            <a:endParaRPr lang="en-US" dirty="0" smtClean="0"/>
          </a:p>
          <a:p>
            <a:endParaRPr lang="en-US" dirty="0"/>
          </a:p>
          <a:p>
            <a:endParaRPr lang="en-US" dirty="0" smtClean="0"/>
          </a:p>
          <a:p>
            <a:r>
              <a:rPr lang="en-US" dirty="0" smtClean="0"/>
              <a:t>Device</a:t>
            </a:r>
          </a:p>
        </p:txBody>
      </p:sp>
      <p:pic>
        <p:nvPicPr>
          <p:cNvPr id="3" name="Picture 2"/>
          <p:cNvPicPr>
            <a:picLocks noChangeAspect="1"/>
          </p:cNvPicPr>
          <p:nvPr/>
        </p:nvPicPr>
        <p:blipFill>
          <a:blip r:embed="rId3"/>
          <a:stretch>
            <a:fillRect/>
          </a:stretch>
        </p:blipFill>
        <p:spPr>
          <a:xfrm>
            <a:off x="109911" y="1582507"/>
            <a:ext cx="8913660" cy="1958681"/>
          </a:xfrm>
          <a:prstGeom prst="rect">
            <a:avLst/>
          </a:prstGeom>
        </p:spPr>
      </p:pic>
      <p:pic>
        <p:nvPicPr>
          <p:cNvPr id="4" name="Picture 3"/>
          <p:cNvPicPr>
            <a:picLocks noChangeAspect="1"/>
          </p:cNvPicPr>
          <p:nvPr/>
        </p:nvPicPr>
        <p:blipFill>
          <a:blip r:embed="rId4"/>
          <a:stretch>
            <a:fillRect/>
          </a:stretch>
        </p:blipFill>
        <p:spPr>
          <a:xfrm>
            <a:off x="134757" y="4200582"/>
            <a:ext cx="8890173" cy="1944946"/>
          </a:xfrm>
          <a:prstGeom prst="rect">
            <a:avLst/>
          </a:prstGeom>
        </p:spPr>
      </p:pic>
      <p:sp>
        <p:nvSpPr>
          <p:cNvPr id="6" name="Footer Placeholder 3"/>
          <p:cNvSpPr>
            <a:spLocks noGrp="1"/>
          </p:cNvSpPr>
          <p:nvPr>
            <p:ph type="ftr" sz="quarter" idx="10"/>
          </p:nvPr>
        </p:nvSpPr>
        <p:spPr>
          <a:xfrm>
            <a:off x="1157288" y="6350000"/>
            <a:ext cx="5783262" cy="457200"/>
          </a:xfrm>
        </p:spPr>
        <p:txBody>
          <a:bodyPr/>
          <a:lstStyle/>
          <a:p>
            <a:pPr>
              <a:defRPr/>
            </a:pPr>
            <a:r>
              <a:rPr lang="en-US" dirty="0" smtClean="0"/>
              <a:t>© 2011 Palo Alto Networks. Proprietary and Confidential.</a:t>
            </a:r>
            <a:endParaRPr lang="en-US" dirty="0"/>
          </a:p>
        </p:txBody>
      </p:sp>
      <p:sp>
        <p:nvSpPr>
          <p:cNvPr id="7" name="Slide Number Placeholder 4"/>
          <p:cNvSpPr>
            <a:spLocks noGrp="1"/>
          </p:cNvSpPr>
          <p:nvPr>
            <p:ph type="sldNum" sz="quarter" idx="11"/>
          </p:nvPr>
        </p:nvSpPr>
        <p:spPr>
          <a:xfrm>
            <a:off x="306388" y="6351588"/>
            <a:ext cx="847725" cy="457200"/>
          </a:xfrm>
        </p:spPr>
        <p:txBody>
          <a:bodyPr/>
          <a:lstStyle/>
          <a:p>
            <a:pPr>
              <a:defRPr/>
            </a:pPr>
            <a:r>
              <a:rPr lang="en-US" dirty="0" smtClean="0"/>
              <a:t>Page </a:t>
            </a:r>
            <a:fld id="{D97BCB43-C779-4DC2-A55D-CBE7F62051D4}" type="slidenum">
              <a:rPr lang="en-US" smtClean="0"/>
              <a:pPr>
                <a:defRPr/>
              </a:pPr>
              <a:t>59</a:t>
            </a:fld>
            <a:r>
              <a:rPr lang="en-US" dirty="0" smtClean="0"/>
              <a:t>   |</a:t>
            </a:r>
            <a:r>
              <a:rPr lang="en-US" dirty="0" smtClean="0">
                <a:solidFill>
                  <a:schemeClr val="accent1"/>
                </a:solidFill>
              </a:rPr>
              <a:t>   </a:t>
            </a:r>
            <a:endParaRPr lang="en-US" dirty="0">
              <a:solidFill>
                <a:schemeClr val="accent1"/>
              </a:solidFill>
              <a:latin typeface="Garamond" pitchFamily="18" charset="0"/>
            </a:endParaRPr>
          </a:p>
        </p:txBody>
      </p:sp>
    </p:spTree>
    <p:extLst>
      <p:ext uri="{BB962C8B-B14F-4D97-AF65-F5344CB8AC3E}">
        <p14:creationId xmlns:p14="http://schemas.microsoft.com/office/powerpoint/2010/main" val="2010283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dirty="0"/>
              <a:t>Sharing: Browser-based Sharing Grows</a:t>
            </a:r>
          </a:p>
        </p:txBody>
      </p:sp>
      <p:sp>
        <p:nvSpPr>
          <p:cNvPr id="44035" name="Rectangle 13"/>
          <p:cNvSpPr>
            <a:spLocks noGrp="1" noChangeArrowheads="1"/>
          </p:cNvSpPr>
          <p:nvPr>
            <p:ph type="body" idx="4294967295"/>
          </p:nvPr>
        </p:nvSpPr>
        <p:spPr>
          <a:xfrm>
            <a:off x="4522788" y="3293795"/>
            <a:ext cx="4621212" cy="2835275"/>
          </a:xfrm>
        </p:spPr>
        <p:txBody>
          <a:bodyPr/>
          <a:lstStyle/>
          <a:p>
            <a:r>
              <a:rPr lang="en-US" sz="1600" dirty="0"/>
              <a:t>80 </a:t>
            </a:r>
            <a:r>
              <a:rPr lang="en-US" sz="1600" dirty="0" err="1"/>
              <a:t>filesharing</a:t>
            </a:r>
            <a:r>
              <a:rPr lang="en-US" sz="1600" dirty="0"/>
              <a:t> applications (23 P2P, 49 BB, 9 other) consuming 323 TB (24%)</a:t>
            </a:r>
          </a:p>
          <a:p>
            <a:r>
              <a:rPr lang="en-US" sz="1600" dirty="0" err="1"/>
              <a:t>Xunlei</a:t>
            </a:r>
            <a:r>
              <a:rPr lang="en-US" sz="1600" dirty="0"/>
              <a:t>, 5</a:t>
            </a:r>
            <a:r>
              <a:rPr lang="en-US" sz="1600" baseline="30000" dirty="0"/>
              <a:t>th</a:t>
            </a:r>
            <a:r>
              <a:rPr lang="en-US" sz="1600" dirty="0"/>
              <a:t> most popular P2P consumed 203 TB – 15% of overall BW</a:t>
            </a:r>
          </a:p>
          <a:p>
            <a:r>
              <a:rPr lang="en-US" sz="1600" dirty="0"/>
              <a:t>Business benefits: easier to move large files, central source of Linux binaries</a:t>
            </a:r>
          </a:p>
          <a:p>
            <a:r>
              <a:rPr lang="en-US" sz="1600" dirty="0"/>
              <a:t>Outbound risks: Data loss is the primary business risk </a:t>
            </a:r>
          </a:p>
          <a:p>
            <a:r>
              <a:rPr lang="en-US" sz="1600" dirty="0"/>
              <a:t>Inbound risks: Mariposa is propagated across P2P (and MSN)</a:t>
            </a:r>
          </a:p>
        </p:txBody>
      </p:sp>
      <p:sp>
        <p:nvSpPr>
          <p:cNvPr id="44036" name="Rectangle 21"/>
          <p:cNvSpPr>
            <a:spLocks noChangeArrowheads="1"/>
          </p:cNvSpPr>
          <p:nvPr/>
        </p:nvSpPr>
        <p:spPr bwMode="auto">
          <a:xfrm>
            <a:off x="61913" y="1102743"/>
            <a:ext cx="3787775" cy="1554162"/>
          </a:xfrm>
          <a:prstGeom prst="rect">
            <a:avLst/>
          </a:prstGeom>
          <a:noFill/>
          <a:ln w="12700">
            <a:noFill/>
            <a:miter lim="800000"/>
            <a:headEnd type="none" w="sm" len="sm"/>
            <a:tailEnd type="none" w="sm" len="sm"/>
          </a:ln>
        </p:spPr>
        <p:txBody>
          <a:bodyPr>
            <a:prstTxWarp prst="textNoShape">
              <a:avLst/>
            </a:prstTxWarp>
          </a:bodyPr>
          <a:lstStyle/>
          <a:p>
            <a:pPr marL="230188" indent="-230188">
              <a:buSzPct val="85000"/>
              <a:buFont typeface="Times" charset="0"/>
              <a:buChar char="•"/>
            </a:pPr>
            <a:r>
              <a:rPr lang="en-US" dirty="0" err="1">
                <a:solidFill>
                  <a:srgbClr val="316989"/>
                </a:solidFill>
              </a:rPr>
              <a:t>Fileshareing</a:t>
            </a:r>
            <a:r>
              <a:rPr lang="en-US" dirty="0">
                <a:solidFill>
                  <a:srgbClr val="316989"/>
                </a:solidFill>
              </a:rPr>
              <a:t> Trend: Frequency of use and number of applications shifts towards browser-</a:t>
            </a:r>
            <a:r>
              <a:rPr lang="en-US" dirty="0" smtClean="0">
                <a:solidFill>
                  <a:srgbClr val="316989"/>
                </a:solidFill>
              </a:rPr>
              <a:t>based,  coming from P2P</a:t>
            </a:r>
          </a:p>
          <a:p>
            <a:pPr marL="230188" indent="-230188">
              <a:buSzPct val="85000"/>
              <a:buFont typeface="Times" charset="0"/>
              <a:buChar char="•"/>
            </a:pPr>
            <a:r>
              <a:rPr lang="en-US" dirty="0">
                <a:solidFill>
                  <a:srgbClr val="316989"/>
                </a:solidFill>
              </a:rPr>
              <a:t>Use of other </a:t>
            </a:r>
            <a:r>
              <a:rPr lang="en-US" dirty="0" err="1">
                <a:solidFill>
                  <a:srgbClr val="316989"/>
                </a:solidFill>
              </a:rPr>
              <a:t>filesharing</a:t>
            </a:r>
            <a:r>
              <a:rPr lang="en-US" dirty="0">
                <a:solidFill>
                  <a:srgbClr val="316989"/>
                </a:solidFill>
              </a:rPr>
              <a:t> applications (like FTP) remains steady</a:t>
            </a:r>
          </a:p>
          <a:p>
            <a:pPr marL="230188" indent="-230188">
              <a:buSzPct val="85000"/>
              <a:buFont typeface="Times" charset="0"/>
              <a:buChar char="•"/>
            </a:pPr>
            <a:endParaRPr lang="en-US" dirty="0">
              <a:solidFill>
                <a:srgbClr val="316989"/>
              </a:solidFill>
            </a:endParaRPr>
          </a:p>
        </p:txBody>
      </p:sp>
      <p:pic>
        <p:nvPicPr>
          <p:cNvPr id="44037" name="Picture 32"/>
          <p:cNvPicPr>
            <a:picLocks noChangeAspect="1" noChangeArrowheads="1"/>
          </p:cNvPicPr>
          <p:nvPr/>
        </p:nvPicPr>
        <p:blipFill>
          <a:blip r:embed="rId3"/>
          <a:srcRect r="2251" b="3935"/>
          <a:stretch>
            <a:fillRect/>
          </a:stretch>
        </p:blipFill>
        <p:spPr bwMode="auto">
          <a:xfrm>
            <a:off x="112713" y="2996410"/>
            <a:ext cx="4135437" cy="2997200"/>
          </a:xfrm>
          <a:prstGeom prst="rect">
            <a:avLst/>
          </a:prstGeom>
          <a:noFill/>
          <a:ln w="9525">
            <a:noFill/>
            <a:miter lim="800000"/>
            <a:headEnd/>
            <a:tailEnd/>
          </a:ln>
        </p:spPr>
      </p:pic>
      <p:pic>
        <p:nvPicPr>
          <p:cNvPr id="44038" name="Picture 39"/>
          <p:cNvPicPr>
            <a:picLocks noChangeAspect="1" noChangeArrowheads="1"/>
          </p:cNvPicPr>
          <p:nvPr/>
        </p:nvPicPr>
        <p:blipFill>
          <a:blip r:embed="rId4"/>
          <a:srcRect/>
          <a:stretch>
            <a:fillRect/>
          </a:stretch>
        </p:blipFill>
        <p:spPr bwMode="auto">
          <a:xfrm>
            <a:off x="3865563" y="930283"/>
            <a:ext cx="5138737" cy="2335212"/>
          </a:xfrm>
          <a:prstGeom prst="rect">
            <a:avLst/>
          </a:prstGeom>
          <a:noFill/>
          <a:ln w="9525">
            <a:noFill/>
            <a:miter lim="800000"/>
            <a:headEnd/>
            <a:tailEnd/>
          </a:ln>
        </p:spPr>
      </p:pic>
      <p:sp>
        <p:nvSpPr>
          <p:cNvPr id="2" name="Slide Number Placeholder 1"/>
          <p:cNvSpPr>
            <a:spLocks noGrp="1"/>
          </p:cNvSpPr>
          <p:nvPr>
            <p:ph type="sldNum" sz="quarter" idx="11"/>
          </p:nvPr>
        </p:nvSpPr>
        <p:spPr/>
        <p:txBody>
          <a:bodyPr/>
          <a:lstStyle/>
          <a:p>
            <a:pPr>
              <a:defRPr/>
            </a:pPr>
            <a:r>
              <a:rPr lang="en-US" smtClean="0"/>
              <a:t>Page </a:t>
            </a:r>
            <a:fld id="{D908BC4E-7A90-42C8-8AA1-288F873955C4}" type="slidenum">
              <a:rPr lang="en-US" smtClean="0"/>
              <a:pPr>
                <a:defRPr/>
              </a:pPr>
              <a:t>6</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3" name="Footer Placeholder 2"/>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1452622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Policy</a:t>
            </a:r>
            <a:endParaRPr lang="en-US" dirty="0"/>
          </a:p>
        </p:txBody>
      </p:sp>
      <p:pic>
        <p:nvPicPr>
          <p:cNvPr id="6" name="Content Placeholder 5" descr="rama-pre-rules.png"/>
          <p:cNvPicPr>
            <a:picLocks noGrp="1" noChangeAspect="1"/>
          </p:cNvPicPr>
          <p:nvPr>
            <p:ph idx="1"/>
          </p:nvPr>
        </p:nvPicPr>
        <p:blipFill>
          <a:blip r:embed="rId3" cstate="print"/>
          <a:stretch>
            <a:fillRect/>
          </a:stretch>
        </p:blipFill>
        <p:spPr>
          <a:xfrm>
            <a:off x="161102" y="2254685"/>
            <a:ext cx="8825432" cy="3339990"/>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0"/>
          </p:nvPr>
        </p:nvSpPr>
        <p:spPr/>
        <p:txBody>
          <a:bodyPr/>
          <a:lstStyle/>
          <a:p>
            <a:r>
              <a:rPr lang="en-US" dirty="0" smtClean="0"/>
              <a:t>© 2010 Palo Alto Networks. Proprietary and Confidential	3.1-b</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5980A8DD-D155-4112-805A-EEF1867B6B74}" type="slidenum">
              <a:rPr lang="en-US" smtClean="0"/>
              <a:pPr>
                <a:defRPr/>
              </a:pPr>
              <a:t>60</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Text Placeholder 6"/>
          <p:cNvSpPr>
            <a:spLocks noGrp="1"/>
          </p:cNvSpPr>
          <p:nvPr>
            <p:ph type="body" idx="4294967295"/>
          </p:nvPr>
        </p:nvSpPr>
        <p:spPr/>
        <p:txBody>
          <a:bodyPr/>
          <a:lstStyle/>
          <a:p>
            <a:r>
              <a:rPr lang="en-US" dirty="0" smtClean="0"/>
              <a:t>Rules can be added before or after device rules</a:t>
            </a:r>
          </a:p>
          <a:p>
            <a:r>
              <a:rPr lang="en-US" dirty="0" smtClean="0"/>
              <a:t>Rules can be targeted to be installed on specific devices</a:t>
            </a:r>
            <a:endParaRPr lang="en-US" dirty="0"/>
          </a:p>
        </p:txBody>
      </p:sp>
    </p:spTree>
    <p:extLst>
      <p:ext uri="{BB962C8B-B14F-4D97-AF65-F5344CB8AC3E}">
        <p14:creationId xmlns:p14="http://schemas.microsoft.com/office/powerpoint/2010/main" val="8022235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Panorama Full Rule Sharing</a:t>
            </a:r>
            <a:endParaRPr lang="en-US" dirty="0"/>
          </a:p>
        </p:txBody>
      </p:sp>
      <p:sp>
        <p:nvSpPr>
          <p:cNvPr id="3" name="Content Placeholder 2"/>
          <p:cNvSpPr>
            <a:spLocks noGrp="1"/>
          </p:cNvSpPr>
          <p:nvPr>
            <p:ph sz="half" idx="1"/>
          </p:nvPr>
        </p:nvSpPr>
        <p:spPr/>
        <p:txBody>
          <a:bodyPr/>
          <a:lstStyle/>
          <a:p>
            <a:pPr marL="0" indent="0">
              <a:buNone/>
            </a:pPr>
            <a:endParaRPr lang="en-US" dirty="0"/>
          </a:p>
          <a:p>
            <a:endParaRPr lang="en-US" dirty="0"/>
          </a:p>
        </p:txBody>
      </p:sp>
      <p:sp>
        <p:nvSpPr>
          <p:cNvPr id="5" name="Footer Placeholder 4"/>
          <p:cNvSpPr>
            <a:spLocks noGrp="1"/>
          </p:cNvSpPr>
          <p:nvPr>
            <p:ph type="ftr" sz="quarter" idx="10"/>
          </p:nvPr>
        </p:nvSpPr>
        <p:spPr/>
        <p:txBody>
          <a:bodyPr/>
          <a:lstStyle/>
          <a:p>
            <a:pPr>
              <a:defRPr/>
            </a:pPr>
            <a:r>
              <a:rPr lang="en-US" smtClean="0"/>
              <a:t>© 2011 Palo Alto Networks. Proprietary and Confidential.</a:t>
            </a:r>
            <a:endParaRPr lang="en-US" dirty="0"/>
          </a:p>
        </p:txBody>
      </p:sp>
      <p:sp>
        <p:nvSpPr>
          <p:cNvPr id="6" name="Slide Number Placeholder 5"/>
          <p:cNvSpPr>
            <a:spLocks noGrp="1"/>
          </p:cNvSpPr>
          <p:nvPr>
            <p:ph type="sldNum" sz="quarter" idx="11"/>
          </p:nvPr>
        </p:nvSpPr>
        <p:spPr/>
        <p:txBody>
          <a:bodyPr/>
          <a:lstStyle/>
          <a:p>
            <a:pPr>
              <a:defRPr/>
            </a:pPr>
            <a:r>
              <a:rPr lang="en-US" smtClean="0"/>
              <a:t>Page </a:t>
            </a:r>
            <a:fld id="{AC67E896-ADE3-47E0-98F9-77A8A5DF1151}" type="slidenum">
              <a:rPr lang="en-US" smtClean="0"/>
              <a:pPr>
                <a:defRPr/>
              </a:pPr>
              <a:t>61</a:t>
            </a:fld>
            <a:r>
              <a:rPr lang="en-US" smtClean="0"/>
              <a:t>   |   </a:t>
            </a:r>
            <a:endParaRPr lang="en-US">
              <a:latin typeface="Garamond" pitchFamily="18" charset="0"/>
            </a:endParaRPr>
          </a:p>
        </p:txBody>
      </p:sp>
      <p:pic>
        <p:nvPicPr>
          <p:cNvPr id="7" name="Picture 6" descr="N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004" y="830261"/>
            <a:ext cx="3170667" cy="5100639"/>
          </a:xfrm>
          <a:prstGeom prst="rect">
            <a:avLst/>
          </a:prstGeom>
        </p:spPr>
      </p:pic>
      <p:pic>
        <p:nvPicPr>
          <p:cNvPr id="8" name="Picture 7" descr="Screen shot 2011-01-29 at 18.37.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456" y="877159"/>
            <a:ext cx="3323008" cy="5053741"/>
          </a:xfrm>
          <a:prstGeom prst="rect">
            <a:avLst/>
          </a:prstGeom>
        </p:spPr>
      </p:pic>
    </p:spTree>
    <p:extLst>
      <p:ext uri="{BB962C8B-B14F-4D97-AF65-F5344CB8AC3E}">
        <p14:creationId xmlns:p14="http://schemas.microsoft.com/office/powerpoint/2010/main" val="2534345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Policy</a:t>
            </a:r>
            <a:br>
              <a:rPr lang="en-US" dirty="0" smtClean="0"/>
            </a:br>
            <a:r>
              <a:rPr lang="en-US" sz="1800" dirty="0" smtClean="0"/>
              <a:t>Shared Rules</a:t>
            </a:r>
            <a:endParaRPr lang="en-US" sz="1800" dirty="0"/>
          </a:p>
        </p:txBody>
      </p:sp>
      <p:sp>
        <p:nvSpPr>
          <p:cNvPr id="3" name="Content Placeholder 2"/>
          <p:cNvSpPr>
            <a:spLocks noGrp="1"/>
          </p:cNvSpPr>
          <p:nvPr>
            <p:ph idx="1"/>
          </p:nvPr>
        </p:nvSpPr>
        <p:spPr>
          <a:xfrm>
            <a:off x="323850" y="914400"/>
            <a:ext cx="8412163" cy="5151437"/>
          </a:xfrm>
        </p:spPr>
        <p:txBody>
          <a:bodyPr/>
          <a:lstStyle/>
          <a:p>
            <a:r>
              <a:rPr lang="en-US" dirty="0" smtClean="0"/>
              <a:t>Panorama Policy </a:t>
            </a:r>
            <a:r>
              <a:rPr lang="en-US" dirty="0" err="1" smtClean="0"/>
              <a:t>rulebases</a:t>
            </a:r>
            <a:r>
              <a:rPr lang="en-US" dirty="0" smtClean="0"/>
              <a:t> are tied to Device Groups</a:t>
            </a:r>
          </a:p>
          <a:p>
            <a:r>
              <a:rPr lang="en-US" b="1" dirty="0" smtClean="0"/>
              <a:t>No </a:t>
            </a:r>
            <a:r>
              <a:rPr lang="en-US" b="1" dirty="0"/>
              <a:t>concept </a:t>
            </a:r>
            <a:r>
              <a:rPr lang="en-US" dirty="0"/>
              <a:t>of </a:t>
            </a:r>
            <a:r>
              <a:rPr lang="en-US" dirty="0" smtClean="0"/>
              <a:t>global </a:t>
            </a:r>
            <a:r>
              <a:rPr lang="en-US" dirty="0"/>
              <a:t>rules </a:t>
            </a:r>
            <a:r>
              <a:rPr lang="en-US" dirty="0" smtClean="0"/>
              <a:t>which apply to all </a:t>
            </a:r>
            <a:r>
              <a:rPr lang="en-US" dirty="0"/>
              <a:t>managed </a:t>
            </a:r>
            <a:r>
              <a:rPr lang="en-US" dirty="0" smtClean="0"/>
              <a:t>devices</a:t>
            </a:r>
          </a:p>
          <a:p>
            <a:r>
              <a:rPr lang="en-US" dirty="0" smtClean="0"/>
              <a:t>Pre/Post-rules </a:t>
            </a:r>
            <a:r>
              <a:rPr lang="en-US" b="1" dirty="0" smtClean="0"/>
              <a:t>cannot</a:t>
            </a:r>
            <a:r>
              <a:rPr lang="en-US" dirty="0" smtClean="0"/>
              <a:t> be edited inside firewall once pushed</a:t>
            </a:r>
          </a:p>
          <a:p>
            <a:pPr lvl="1"/>
            <a:r>
              <a:rPr lang="en-US" dirty="0" smtClean="0"/>
              <a:t>This is true even when in device specific context inside Panorama</a:t>
            </a:r>
          </a:p>
        </p:txBody>
      </p:sp>
      <p:pic>
        <p:nvPicPr>
          <p:cNvPr id="4" name="Picture 3"/>
          <p:cNvPicPr>
            <a:picLocks noChangeAspect="1"/>
          </p:cNvPicPr>
          <p:nvPr/>
        </p:nvPicPr>
        <p:blipFill>
          <a:blip r:embed="rId3"/>
          <a:stretch>
            <a:fillRect/>
          </a:stretch>
        </p:blipFill>
        <p:spPr>
          <a:xfrm>
            <a:off x="1590867" y="3371717"/>
            <a:ext cx="5602803" cy="2884848"/>
          </a:xfrm>
          <a:prstGeom prst="rect">
            <a:avLst/>
          </a:prstGeom>
        </p:spPr>
      </p:pic>
    </p:spTree>
    <p:extLst>
      <p:ext uri="{BB962C8B-B14F-4D97-AF65-F5344CB8AC3E}">
        <p14:creationId xmlns:p14="http://schemas.microsoft.com/office/powerpoint/2010/main" val="4201875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a:t>
            </a:r>
            <a:r>
              <a:rPr lang="en-US" dirty="0" smtClean="0"/>
              <a:t>: Shared Policy</a:t>
            </a:r>
            <a:br>
              <a:rPr lang="en-US" dirty="0" smtClean="0"/>
            </a:br>
            <a:r>
              <a:rPr lang="en-US" sz="1800" dirty="0" smtClean="0"/>
              <a:t>Targets</a:t>
            </a:r>
            <a:endParaRPr lang="en-US" sz="1800" dirty="0"/>
          </a:p>
        </p:txBody>
      </p:sp>
      <p:sp>
        <p:nvSpPr>
          <p:cNvPr id="23" name="Content Placeholder 2"/>
          <p:cNvSpPr>
            <a:spLocks noGrp="1"/>
          </p:cNvSpPr>
          <p:nvPr>
            <p:ph idx="1"/>
          </p:nvPr>
        </p:nvSpPr>
        <p:spPr>
          <a:xfrm>
            <a:off x="304800" y="838200"/>
            <a:ext cx="8305800" cy="1265237"/>
          </a:xfrm>
        </p:spPr>
        <p:txBody>
          <a:bodyPr/>
          <a:lstStyle/>
          <a:p>
            <a:r>
              <a:rPr lang="en-US" dirty="0" smtClean="0"/>
              <a:t>Rules </a:t>
            </a:r>
            <a:r>
              <a:rPr lang="en-US" dirty="0"/>
              <a:t>can be “targeted” to individual devices</a:t>
            </a:r>
          </a:p>
          <a:p>
            <a:pPr lvl="2"/>
            <a:r>
              <a:rPr lang="en-US" dirty="0"/>
              <a:t>Targets can be negated</a:t>
            </a:r>
          </a:p>
          <a:p>
            <a:endParaRPr lang="en-US" dirty="0" smtClean="0"/>
          </a:p>
        </p:txBody>
      </p:sp>
      <p:pic>
        <p:nvPicPr>
          <p:cNvPr id="3" name="Picture 2"/>
          <p:cNvPicPr>
            <a:picLocks noChangeAspect="1"/>
          </p:cNvPicPr>
          <p:nvPr/>
        </p:nvPicPr>
        <p:blipFill>
          <a:blip r:embed="rId3"/>
          <a:stretch>
            <a:fillRect/>
          </a:stretch>
        </p:blipFill>
        <p:spPr>
          <a:xfrm>
            <a:off x="683794" y="1555034"/>
            <a:ext cx="7856226" cy="4642315"/>
          </a:xfrm>
          <a:prstGeom prst="rect">
            <a:avLst/>
          </a:prstGeom>
        </p:spPr>
      </p:pic>
    </p:spTree>
    <p:extLst>
      <p:ext uri="{BB962C8B-B14F-4D97-AF65-F5344CB8AC3E}">
        <p14:creationId xmlns:p14="http://schemas.microsoft.com/office/powerpoint/2010/main" val="1678654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and Commit</a:t>
            </a:r>
            <a:endParaRPr lang="en-US" dirty="0"/>
          </a:p>
        </p:txBody>
      </p:sp>
      <p:pic>
        <p:nvPicPr>
          <p:cNvPr id="6" name="Content Placeholder 5" descr="rama-preview-rules.png"/>
          <p:cNvPicPr>
            <a:picLocks noGrp="1" noChangeAspect="1"/>
          </p:cNvPicPr>
          <p:nvPr>
            <p:ph idx="1"/>
          </p:nvPr>
        </p:nvPicPr>
        <p:blipFill>
          <a:blip r:embed="rId3" cstate="print"/>
          <a:stretch>
            <a:fillRect/>
          </a:stretch>
        </p:blipFill>
        <p:spPr>
          <a:xfrm>
            <a:off x="114358" y="1503122"/>
            <a:ext cx="8852032" cy="2968669"/>
          </a:xfrm>
          <a:prstGeom prst="rect">
            <a:avLst/>
          </a:prstGeom>
          <a:ln>
            <a:noFill/>
          </a:ln>
          <a:effectLst>
            <a:outerShdw blurRad="292100" dist="139700" dir="2700000" algn="tl" rotWithShape="0">
              <a:srgbClr val="333333">
                <a:alpha val="65000"/>
              </a:srgbClr>
            </a:outerShdw>
          </a:effectLst>
        </p:spPr>
      </p:pic>
      <p:sp>
        <p:nvSpPr>
          <p:cNvPr id="4" name="Footer Placeholder 3"/>
          <p:cNvSpPr>
            <a:spLocks noGrp="1"/>
          </p:cNvSpPr>
          <p:nvPr>
            <p:ph type="ftr" sz="quarter" idx="10"/>
          </p:nvPr>
        </p:nvSpPr>
        <p:spPr/>
        <p:txBody>
          <a:bodyPr/>
          <a:lstStyle/>
          <a:p>
            <a:r>
              <a:rPr lang="en-US" dirty="0" smtClean="0"/>
              <a:t>© 2010 Palo Alto Networks. Proprietary and Confidential	3.1-b</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5980A8DD-D155-4112-805A-EEF1867B6B74}" type="slidenum">
              <a:rPr lang="en-US" smtClean="0"/>
              <a:pPr>
                <a:defRPr/>
              </a:pPr>
              <a:t>64</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7" name="Picture 6" descr="rama-managed-device.png"/>
          <p:cNvPicPr>
            <a:picLocks noChangeAspect="1"/>
          </p:cNvPicPr>
          <p:nvPr/>
        </p:nvPicPr>
        <p:blipFill>
          <a:blip r:embed="rId4" cstate="print"/>
          <a:srcRect l="71053" t="23502" b="42966"/>
          <a:stretch>
            <a:fillRect/>
          </a:stretch>
        </p:blipFill>
        <p:spPr>
          <a:xfrm>
            <a:off x="5153779" y="4641904"/>
            <a:ext cx="2860713" cy="1508376"/>
          </a:xfrm>
          <a:prstGeom prst="rect">
            <a:avLst/>
          </a:prstGeom>
          <a:ln>
            <a:noFill/>
          </a:ln>
          <a:effectLst>
            <a:outerShdw blurRad="292100" dist="139700" dir="2700000" algn="tl" rotWithShape="0">
              <a:srgbClr val="333333">
                <a:alpha val="65000"/>
              </a:srgbClr>
            </a:outerShdw>
          </a:effectLst>
        </p:spPr>
      </p:pic>
      <p:sp>
        <p:nvSpPr>
          <p:cNvPr id="8" name="Text Placeholder 7"/>
          <p:cNvSpPr>
            <a:spLocks noGrp="1"/>
          </p:cNvSpPr>
          <p:nvPr>
            <p:ph type="body" idx="4294967295"/>
          </p:nvPr>
        </p:nvSpPr>
        <p:spPr>
          <a:xfrm>
            <a:off x="323850" y="1096963"/>
            <a:ext cx="8412163" cy="3520757"/>
          </a:xfrm>
        </p:spPr>
        <p:txBody>
          <a:bodyPr/>
          <a:lstStyle/>
          <a:p>
            <a:pPr>
              <a:buNone/>
            </a:pPr>
            <a:r>
              <a:rPr lang="en-US" dirty="0" smtClean="0"/>
              <a:t>View combined policy for any device</a:t>
            </a:r>
            <a:endParaRPr lang="en-US" dirty="0"/>
          </a:p>
        </p:txBody>
      </p:sp>
      <p:sp>
        <p:nvSpPr>
          <p:cNvPr id="9" name="TextBox 8"/>
          <p:cNvSpPr txBox="1"/>
          <p:nvPr/>
        </p:nvSpPr>
        <p:spPr>
          <a:xfrm>
            <a:off x="548640" y="4876800"/>
            <a:ext cx="4514915" cy="1034129"/>
          </a:xfrm>
          <a:prstGeom prst="rect">
            <a:avLst/>
          </a:prstGeom>
          <a:noFill/>
        </p:spPr>
        <p:txBody>
          <a:bodyPr wrap="square" rtlCol="0">
            <a:spAutoFit/>
          </a:bodyPr>
          <a:lstStyle/>
          <a:p>
            <a:pPr algn="l">
              <a:buNone/>
            </a:pPr>
            <a:r>
              <a:rPr lang="en-US" sz="2400" dirty="0" smtClean="0">
                <a:solidFill>
                  <a:srgbClr val="004167"/>
                </a:solidFill>
                <a:latin typeface="+mn-lt"/>
              </a:rPr>
              <a:t>Push and Commit device from Panorama managed devices view</a:t>
            </a:r>
          </a:p>
        </p:txBody>
      </p:sp>
    </p:spTree>
    <p:extLst>
      <p:ext uri="{BB962C8B-B14F-4D97-AF65-F5344CB8AC3E}">
        <p14:creationId xmlns:p14="http://schemas.microsoft.com/office/powerpoint/2010/main" val="319811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0-12-29 at 11.41.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038600"/>
            <a:ext cx="8763000" cy="924584"/>
          </a:xfrm>
          <a:prstGeom prst="rect">
            <a:avLst/>
          </a:prstGeom>
        </p:spPr>
      </p:pic>
      <p:sp>
        <p:nvSpPr>
          <p:cNvPr id="2" name="Title 1"/>
          <p:cNvSpPr>
            <a:spLocks noGrp="1"/>
          </p:cNvSpPr>
          <p:nvPr>
            <p:ph type="title"/>
          </p:nvPr>
        </p:nvSpPr>
        <p:spPr/>
        <p:txBody>
          <a:bodyPr/>
          <a:lstStyle/>
          <a:p>
            <a:r>
              <a:rPr lang="en-US" dirty="0"/>
              <a:t>Implementation </a:t>
            </a:r>
            <a:r>
              <a:rPr lang="en-US" dirty="0" smtClean="0"/>
              <a:t>: Comprehensive </a:t>
            </a:r>
            <a:r>
              <a:rPr lang="en-US" dirty="0" err="1" smtClean="0"/>
              <a:t>Config</a:t>
            </a:r>
            <a:r>
              <a:rPr lang="en-US" dirty="0" smtClean="0"/>
              <a:t> Audit</a:t>
            </a:r>
            <a:endParaRPr lang="en-US" dirty="0"/>
          </a:p>
        </p:txBody>
      </p:sp>
      <p:sp>
        <p:nvSpPr>
          <p:cNvPr id="3" name="Content Placeholder 2"/>
          <p:cNvSpPr>
            <a:spLocks noGrp="1"/>
          </p:cNvSpPr>
          <p:nvPr>
            <p:ph idx="1"/>
          </p:nvPr>
        </p:nvSpPr>
        <p:spPr/>
        <p:txBody>
          <a:bodyPr/>
          <a:lstStyle/>
          <a:p>
            <a:r>
              <a:rPr lang="en-US" dirty="0" smtClean="0"/>
              <a:t>4.0 allows “Comprehensive </a:t>
            </a:r>
            <a:r>
              <a:rPr lang="en-US" dirty="0" err="1" smtClean="0"/>
              <a:t>Config</a:t>
            </a:r>
            <a:r>
              <a:rPr lang="en-US" dirty="0" smtClean="0"/>
              <a:t> Audit”</a:t>
            </a:r>
          </a:p>
          <a:p>
            <a:pPr lvl="1"/>
            <a:r>
              <a:rPr lang="en-US" dirty="0"/>
              <a:t>R</a:t>
            </a:r>
            <a:r>
              <a:rPr lang="en-US" dirty="0" smtClean="0"/>
              <a:t>unning vs. Candidate </a:t>
            </a:r>
            <a:r>
              <a:rPr lang="en-US" dirty="0" err="1" smtClean="0"/>
              <a:t>config</a:t>
            </a:r>
            <a:r>
              <a:rPr lang="en-US" dirty="0" smtClean="0"/>
              <a:t> on both Panorama and firewall</a:t>
            </a:r>
          </a:p>
          <a:p>
            <a:pPr lvl="2"/>
            <a:r>
              <a:rPr lang="en-US" dirty="0" smtClean="0"/>
              <a:t>Can be run on entire device group</a:t>
            </a:r>
          </a:p>
          <a:p>
            <a:r>
              <a:rPr lang="en-US" dirty="0" smtClean="0"/>
              <a:t>Can help to avoid collisions or partially configured device commit</a:t>
            </a:r>
          </a:p>
          <a:p>
            <a:pPr lvl="1"/>
            <a:r>
              <a:rPr lang="en-US" dirty="0" smtClean="0"/>
              <a:t>Will indicate if device candidate </a:t>
            </a:r>
            <a:r>
              <a:rPr lang="en-US" dirty="0" err="1" smtClean="0"/>
              <a:t>config</a:t>
            </a:r>
            <a:r>
              <a:rPr lang="en-US" dirty="0" smtClean="0"/>
              <a:t> exists pre-Commit All</a:t>
            </a:r>
          </a:p>
        </p:txBody>
      </p:sp>
      <p:sp>
        <p:nvSpPr>
          <p:cNvPr id="5" name="Oval 4"/>
          <p:cNvSpPr/>
          <p:nvPr/>
        </p:nvSpPr>
        <p:spPr bwMode="auto">
          <a:xfrm>
            <a:off x="8610600" y="4648200"/>
            <a:ext cx="304800" cy="304800"/>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endParaRPr>
          </a:p>
        </p:txBody>
      </p:sp>
    </p:spTree>
    <p:extLst>
      <p:ext uri="{BB962C8B-B14F-4D97-AF65-F5344CB8AC3E}">
        <p14:creationId xmlns:p14="http://schemas.microsoft.com/office/powerpoint/2010/main" val="3372712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Configuration Auditing</a:t>
            </a:r>
          </a:p>
        </p:txBody>
      </p:sp>
      <p:sp>
        <p:nvSpPr>
          <p:cNvPr id="10243" name="Content Placeholder 2"/>
          <p:cNvSpPr>
            <a:spLocks noGrp="1"/>
          </p:cNvSpPr>
          <p:nvPr>
            <p:ph sz="half" idx="1"/>
          </p:nvPr>
        </p:nvSpPr>
        <p:spPr>
          <a:xfrm>
            <a:off x="167986" y="4510954"/>
            <a:ext cx="8370888" cy="1971675"/>
          </a:xfrm>
        </p:spPr>
        <p:txBody>
          <a:bodyPr/>
          <a:lstStyle/>
          <a:p>
            <a:r>
              <a:rPr lang="en-US" dirty="0" smtClean="0"/>
              <a:t>The diff of the files is displayed</a:t>
            </a:r>
            <a:endParaRPr lang="en-US" dirty="0" smtClean="0">
              <a:solidFill>
                <a:srgbClr val="7F7F7F"/>
              </a:solidFill>
            </a:endParaRPr>
          </a:p>
          <a:p>
            <a:r>
              <a:rPr lang="en-US" dirty="0" smtClean="0"/>
              <a:t>Color codes changes</a:t>
            </a:r>
            <a:endParaRPr lang="en-US" dirty="0" smtClean="0">
              <a:solidFill>
                <a:srgbClr val="7F7F7F"/>
              </a:solidFill>
            </a:endParaRPr>
          </a:p>
          <a:p>
            <a:endParaRPr lang="en-US" dirty="0" smtClean="0"/>
          </a:p>
        </p:txBody>
      </p:sp>
      <p:sp>
        <p:nvSpPr>
          <p:cNvPr id="10244" name="Footer Placeholder 4"/>
          <p:cNvSpPr>
            <a:spLocks noGrp="1"/>
          </p:cNvSpPr>
          <p:nvPr>
            <p:ph type="ftr" sz="quarter" idx="10"/>
          </p:nvPr>
        </p:nvSpPr>
        <p:spPr>
          <a:noFill/>
        </p:spPr>
        <p:txBody>
          <a:bodyPr/>
          <a:lstStyle/>
          <a:p>
            <a:r>
              <a:rPr lang="en-US" dirty="0" smtClean="0"/>
              <a:t>© 2010 Palo Alto Networks. Proprietary and Confidential	3.1-b</a:t>
            </a:r>
            <a:endParaRPr lang="en-US" dirty="0"/>
          </a:p>
        </p:txBody>
      </p:sp>
      <p:sp>
        <p:nvSpPr>
          <p:cNvPr id="10245" name="Slide Number Placeholder 5"/>
          <p:cNvSpPr>
            <a:spLocks noGrp="1"/>
          </p:cNvSpPr>
          <p:nvPr>
            <p:ph type="sldNum" sz="quarter" idx="11"/>
          </p:nvPr>
        </p:nvSpPr>
        <p:spPr>
          <a:noFill/>
        </p:spPr>
        <p:txBody>
          <a:bodyPr/>
          <a:lstStyle/>
          <a:p>
            <a:r>
              <a:rPr lang="en-US" smtClean="0"/>
              <a:t>Page </a:t>
            </a:r>
            <a:fld id="{D1FC791D-EF4A-44FC-9AFC-D0F405309584}" type="slidenum">
              <a:rPr lang="en-US" smtClean="0"/>
              <a:pPr/>
              <a:t>66</a:t>
            </a:fld>
            <a:r>
              <a:rPr lang="en-US" smtClean="0"/>
              <a:t>   |</a:t>
            </a:r>
            <a:r>
              <a:rPr lang="en-US" smtClean="0">
                <a:solidFill>
                  <a:schemeClr val="accent1"/>
                </a:solidFill>
              </a:rPr>
              <a:t>   </a:t>
            </a:r>
            <a:endParaRPr lang="en-US" smtClean="0">
              <a:solidFill>
                <a:schemeClr val="accent1"/>
              </a:solidFill>
              <a:latin typeface="Garamond" pitchFamily="18" charset="0"/>
            </a:endParaRPr>
          </a:p>
        </p:txBody>
      </p:sp>
      <p:pic>
        <p:nvPicPr>
          <p:cNvPr id="8" name="Content Placeholder 7" descr="config-audit2.png"/>
          <p:cNvPicPr>
            <a:picLocks noGrp="1" noChangeAspect="1"/>
          </p:cNvPicPr>
          <p:nvPr>
            <p:ph sz="half" idx="2"/>
          </p:nvPr>
        </p:nvPicPr>
        <p:blipFill>
          <a:blip r:embed="rId4" cstate="print"/>
          <a:stretch>
            <a:fillRect/>
          </a:stretch>
        </p:blipFill>
        <p:spPr>
          <a:xfrm>
            <a:off x="109243" y="842109"/>
            <a:ext cx="8899692" cy="3069155"/>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5" cstate="print"/>
          <a:srcRect/>
          <a:stretch>
            <a:fillRect/>
          </a:stretch>
        </p:blipFill>
        <p:spPr bwMode="auto">
          <a:xfrm>
            <a:off x="242814" y="4063523"/>
            <a:ext cx="6279906" cy="26475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8081818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Panorama Software Deployment</a:t>
            </a:r>
            <a:endParaRPr lang="en-US" dirty="0"/>
          </a:p>
        </p:txBody>
      </p:sp>
      <p:sp>
        <p:nvSpPr>
          <p:cNvPr id="36" name="Content Placeholder 35"/>
          <p:cNvSpPr>
            <a:spLocks noGrp="1"/>
          </p:cNvSpPr>
          <p:nvPr>
            <p:ph sz="half" idx="1"/>
          </p:nvPr>
        </p:nvSpPr>
        <p:spPr>
          <a:xfrm>
            <a:off x="143228" y="3759201"/>
            <a:ext cx="2870906" cy="2477911"/>
          </a:xfrm>
        </p:spPr>
        <p:txBody>
          <a:bodyPr/>
          <a:lstStyle/>
          <a:p>
            <a:r>
              <a:rPr lang="en-US" sz="1800" dirty="0" smtClean="0"/>
              <a:t>Panorama downloads Software from the Internet</a:t>
            </a:r>
          </a:p>
          <a:p>
            <a:pPr lvl="1"/>
            <a:r>
              <a:rPr lang="en-US" sz="1600" dirty="0" smtClean="0"/>
              <a:t>Content</a:t>
            </a:r>
          </a:p>
          <a:p>
            <a:pPr lvl="1"/>
            <a:r>
              <a:rPr lang="en-US" sz="1600" dirty="0" smtClean="0"/>
              <a:t>PANOS</a:t>
            </a:r>
          </a:p>
          <a:p>
            <a:pPr lvl="1"/>
            <a:r>
              <a:rPr lang="en-US" sz="1600" dirty="0" smtClean="0"/>
              <a:t>Agents</a:t>
            </a:r>
          </a:p>
          <a:p>
            <a:pPr lvl="1"/>
            <a:r>
              <a:rPr lang="en-US" sz="1600" dirty="0" smtClean="0"/>
              <a:t>SSL VPN client</a:t>
            </a:r>
            <a:endParaRPr lang="en-US" sz="1600" dirty="0"/>
          </a:p>
        </p:txBody>
      </p:sp>
      <p:sp>
        <p:nvSpPr>
          <p:cNvPr id="37" name="Content Placeholder 36"/>
          <p:cNvSpPr>
            <a:spLocks noGrp="1"/>
          </p:cNvSpPr>
          <p:nvPr>
            <p:ph sz="half" idx="2"/>
          </p:nvPr>
        </p:nvSpPr>
        <p:spPr>
          <a:xfrm>
            <a:off x="4853693" y="938920"/>
            <a:ext cx="4130675" cy="1149526"/>
          </a:xfrm>
        </p:spPr>
        <p:txBody>
          <a:bodyPr/>
          <a:lstStyle/>
          <a:p>
            <a:r>
              <a:rPr lang="en-US" sz="1600" dirty="0" smtClean="0"/>
              <a:t>Managed Firewalls download content from Panorama</a:t>
            </a:r>
            <a:endParaRPr lang="en-US" sz="1600" dirty="0"/>
          </a:p>
        </p:txBody>
      </p:sp>
      <p:sp>
        <p:nvSpPr>
          <p:cNvPr id="4" name="Footer Placeholder 3"/>
          <p:cNvSpPr>
            <a:spLocks noGrp="1"/>
          </p:cNvSpPr>
          <p:nvPr>
            <p:ph type="ftr" sz="quarter" idx="10"/>
          </p:nvPr>
        </p:nvSpPr>
        <p:spPr/>
        <p:txBody>
          <a:bodyPr/>
          <a:lstStyle/>
          <a:p>
            <a:r>
              <a:rPr lang="en-US" dirty="0" smtClean="0"/>
              <a:t>© 2010 Palo Alto Networks. Proprietary and Confidential	3.1-b</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5980A8DD-D155-4112-805A-EEF1867B6B74}" type="slidenum">
              <a:rPr lang="en-US" smtClean="0"/>
              <a:pPr>
                <a:defRPr/>
              </a:pPr>
              <a:t>67</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1026" name="Documents"/>
          <p:cNvSpPr>
            <a:spLocks noEditPoints="1" noChangeArrowheads="1"/>
          </p:cNvSpPr>
          <p:nvPr/>
        </p:nvSpPr>
        <p:spPr bwMode="auto">
          <a:xfrm>
            <a:off x="2190045" y="1513561"/>
            <a:ext cx="608541" cy="814244"/>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sp>
        <p:nvSpPr>
          <p:cNvPr id="1028" name="File"/>
          <p:cNvSpPr>
            <a:spLocks noEditPoints="1" noChangeArrowheads="1"/>
          </p:cNvSpPr>
          <p:nvPr/>
        </p:nvSpPr>
        <p:spPr bwMode="auto">
          <a:xfrm>
            <a:off x="440267" y="1729162"/>
            <a:ext cx="903112" cy="564445"/>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r>
              <a:rPr lang="en-US" sz="1200" dirty="0" smtClean="0"/>
              <a:t>PANOS</a:t>
            </a:r>
            <a:endParaRPr lang="en-US" sz="1200" dirty="0"/>
          </a:p>
        </p:txBody>
      </p:sp>
      <p:pic>
        <p:nvPicPr>
          <p:cNvPr id="1029" name="Picture 5" descr="\\filer1\shares\Departments\EDU\Current Classes\PAN-EDU-201-3.1-Rev-a\Graphics\User ID\Black\night-vision-uniform-black-star-256x256.png"/>
          <p:cNvPicPr>
            <a:picLocks noChangeAspect="1" noChangeArrowheads="1"/>
          </p:cNvPicPr>
          <p:nvPr/>
        </p:nvPicPr>
        <p:blipFill>
          <a:blip r:embed="rId3" cstate="print"/>
          <a:srcRect/>
          <a:stretch>
            <a:fillRect/>
          </a:stretch>
        </p:blipFill>
        <p:spPr bwMode="auto">
          <a:xfrm>
            <a:off x="1477107" y="1150694"/>
            <a:ext cx="575896" cy="575896"/>
          </a:xfrm>
          <a:prstGeom prst="rect">
            <a:avLst/>
          </a:prstGeom>
          <a:noFill/>
        </p:spPr>
      </p:pic>
      <p:sp>
        <p:nvSpPr>
          <p:cNvPr id="10" name="TextBox 9"/>
          <p:cNvSpPr txBox="1"/>
          <p:nvPr/>
        </p:nvSpPr>
        <p:spPr>
          <a:xfrm>
            <a:off x="1382749" y="1715910"/>
            <a:ext cx="742511" cy="275460"/>
          </a:xfrm>
          <a:prstGeom prst="rect">
            <a:avLst/>
          </a:prstGeom>
          <a:noFill/>
        </p:spPr>
        <p:txBody>
          <a:bodyPr wrap="none" rtlCol="0">
            <a:spAutoFit/>
          </a:bodyPr>
          <a:lstStyle/>
          <a:p>
            <a:pPr>
              <a:buNone/>
            </a:pPr>
            <a:r>
              <a:rPr lang="en-US" sz="1400" dirty="0" smtClean="0"/>
              <a:t>Agents</a:t>
            </a:r>
            <a:endParaRPr lang="en-US" sz="1400" dirty="0"/>
          </a:p>
        </p:txBody>
      </p:sp>
      <p:sp>
        <p:nvSpPr>
          <p:cNvPr id="11" name="TextBox 10"/>
          <p:cNvSpPr txBox="1"/>
          <p:nvPr/>
        </p:nvSpPr>
        <p:spPr>
          <a:xfrm>
            <a:off x="2115928" y="2370666"/>
            <a:ext cx="811441" cy="275460"/>
          </a:xfrm>
          <a:prstGeom prst="rect">
            <a:avLst/>
          </a:prstGeom>
          <a:noFill/>
        </p:spPr>
        <p:txBody>
          <a:bodyPr wrap="none" rtlCol="0">
            <a:spAutoFit/>
          </a:bodyPr>
          <a:lstStyle/>
          <a:p>
            <a:pPr>
              <a:buNone/>
            </a:pPr>
            <a:r>
              <a:rPr lang="en-US" sz="1400" dirty="0" smtClean="0"/>
              <a:t>Content</a:t>
            </a:r>
            <a:endParaRPr lang="en-US" sz="1400" dirty="0"/>
          </a:p>
        </p:txBody>
      </p:sp>
      <p:pic>
        <p:nvPicPr>
          <p:cNvPr id="13" name="Picture 14" descr="Untitled-11"/>
          <p:cNvPicPr>
            <a:picLocks noChangeAspect="1" noChangeArrowheads="1"/>
          </p:cNvPicPr>
          <p:nvPr/>
        </p:nvPicPr>
        <p:blipFill>
          <a:blip r:embed="rId4" cstate="print"/>
          <a:srcRect/>
          <a:stretch>
            <a:fillRect/>
          </a:stretch>
        </p:blipFill>
        <p:spPr bwMode="auto">
          <a:xfrm>
            <a:off x="5741917" y="1663454"/>
            <a:ext cx="968375" cy="538162"/>
          </a:xfrm>
          <a:prstGeom prst="rect">
            <a:avLst/>
          </a:prstGeom>
          <a:noFill/>
          <a:ln w="9525">
            <a:noFill/>
            <a:miter lim="800000"/>
            <a:headEnd/>
            <a:tailEnd/>
          </a:ln>
        </p:spPr>
      </p:pic>
      <p:pic>
        <p:nvPicPr>
          <p:cNvPr id="14" name="Picture 14" descr="Untitled-11"/>
          <p:cNvPicPr>
            <a:picLocks noChangeAspect="1" noChangeArrowheads="1"/>
          </p:cNvPicPr>
          <p:nvPr/>
        </p:nvPicPr>
        <p:blipFill>
          <a:blip r:embed="rId4" cstate="print"/>
          <a:srcRect/>
          <a:stretch>
            <a:fillRect/>
          </a:stretch>
        </p:blipFill>
        <p:spPr bwMode="auto">
          <a:xfrm>
            <a:off x="6238629" y="2927809"/>
            <a:ext cx="968375" cy="538162"/>
          </a:xfrm>
          <a:prstGeom prst="rect">
            <a:avLst/>
          </a:prstGeom>
          <a:noFill/>
          <a:ln w="9525">
            <a:noFill/>
            <a:miter lim="800000"/>
            <a:headEnd/>
            <a:tailEnd/>
          </a:ln>
        </p:spPr>
      </p:pic>
      <p:pic>
        <p:nvPicPr>
          <p:cNvPr id="15" name="Picture 14" descr="Untitled-11"/>
          <p:cNvPicPr>
            <a:picLocks noChangeAspect="1" noChangeArrowheads="1"/>
          </p:cNvPicPr>
          <p:nvPr/>
        </p:nvPicPr>
        <p:blipFill>
          <a:blip r:embed="rId4" cstate="print"/>
          <a:srcRect/>
          <a:stretch>
            <a:fillRect/>
          </a:stretch>
        </p:blipFill>
        <p:spPr bwMode="auto">
          <a:xfrm>
            <a:off x="6193473" y="4056698"/>
            <a:ext cx="968375" cy="538162"/>
          </a:xfrm>
          <a:prstGeom prst="rect">
            <a:avLst/>
          </a:prstGeom>
          <a:noFill/>
          <a:ln w="9525">
            <a:noFill/>
            <a:miter lim="800000"/>
            <a:headEnd/>
            <a:tailEnd/>
          </a:ln>
        </p:spPr>
      </p:pic>
      <p:pic>
        <p:nvPicPr>
          <p:cNvPr id="16" name="Picture 14" descr="Untitled-11"/>
          <p:cNvPicPr>
            <a:picLocks noChangeAspect="1" noChangeArrowheads="1"/>
          </p:cNvPicPr>
          <p:nvPr/>
        </p:nvPicPr>
        <p:blipFill>
          <a:blip r:embed="rId4" cstate="print"/>
          <a:srcRect/>
          <a:stretch>
            <a:fillRect/>
          </a:stretch>
        </p:blipFill>
        <p:spPr bwMode="auto">
          <a:xfrm>
            <a:off x="5606450" y="5027542"/>
            <a:ext cx="968375" cy="538162"/>
          </a:xfrm>
          <a:prstGeom prst="rect">
            <a:avLst/>
          </a:prstGeom>
          <a:noFill/>
          <a:ln w="9525">
            <a:noFill/>
            <a:miter lim="800000"/>
            <a:headEnd/>
            <a:tailEnd/>
          </a:ln>
        </p:spPr>
      </p:pic>
      <p:pic>
        <p:nvPicPr>
          <p:cNvPr id="17" name="Picture 14" descr="Untitled-11"/>
          <p:cNvPicPr>
            <a:picLocks noChangeAspect="1" noChangeArrowheads="1"/>
          </p:cNvPicPr>
          <p:nvPr/>
        </p:nvPicPr>
        <p:blipFill>
          <a:blip r:embed="rId4" cstate="print">
            <a:duotone>
              <a:prstClr val="black"/>
              <a:schemeClr val="accent2">
                <a:tint val="45000"/>
                <a:satMod val="400000"/>
              </a:schemeClr>
            </a:duotone>
          </a:blip>
          <a:srcRect/>
          <a:stretch>
            <a:fillRect/>
          </a:stretch>
        </p:blipFill>
        <p:spPr bwMode="auto">
          <a:xfrm>
            <a:off x="2795516" y="3503543"/>
            <a:ext cx="968375" cy="538162"/>
          </a:xfrm>
          <a:prstGeom prst="rect">
            <a:avLst/>
          </a:prstGeom>
          <a:noFill/>
          <a:ln w="9525">
            <a:noFill/>
            <a:miter lim="800000"/>
            <a:headEnd/>
            <a:tailEnd/>
          </a:ln>
        </p:spPr>
      </p:pic>
      <p:sp>
        <p:nvSpPr>
          <p:cNvPr id="18" name="TextBox 17"/>
          <p:cNvSpPr txBox="1"/>
          <p:nvPr/>
        </p:nvSpPr>
        <p:spPr>
          <a:xfrm>
            <a:off x="2803095" y="4165600"/>
            <a:ext cx="1130438" cy="301621"/>
          </a:xfrm>
          <a:prstGeom prst="rect">
            <a:avLst/>
          </a:prstGeom>
          <a:noFill/>
        </p:spPr>
        <p:txBody>
          <a:bodyPr wrap="none" rtlCol="0">
            <a:spAutoFit/>
          </a:bodyPr>
          <a:lstStyle/>
          <a:p>
            <a:pPr>
              <a:buNone/>
            </a:pPr>
            <a:r>
              <a:rPr lang="en-US" dirty="0" smtClean="0"/>
              <a:t>Panorama</a:t>
            </a:r>
            <a:endParaRPr lang="en-US" dirty="0"/>
          </a:p>
        </p:txBody>
      </p:sp>
      <p:cxnSp>
        <p:nvCxnSpPr>
          <p:cNvPr id="20" name="Curved Connector 19"/>
          <p:cNvCxnSpPr>
            <a:stCxn id="1028" idx="5"/>
            <a:endCxn id="17" idx="1"/>
          </p:cNvCxnSpPr>
          <p:nvPr/>
        </p:nvCxnSpPr>
        <p:spPr bwMode="auto">
          <a:xfrm>
            <a:off x="1343379" y="2293607"/>
            <a:ext cx="1452137" cy="1479017"/>
          </a:xfrm>
          <a:prstGeom prst="curvedConnector3">
            <a:avLst>
              <a:gd name="adj1" fmla="val 50000"/>
            </a:avLst>
          </a:prstGeom>
          <a:ln>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17" idx="3"/>
            <a:endCxn id="13" idx="1"/>
          </p:cNvCxnSpPr>
          <p:nvPr/>
        </p:nvCxnSpPr>
        <p:spPr bwMode="auto">
          <a:xfrm flipV="1">
            <a:off x="3763891" y="1932535"/>
            <a:ext cx="1978026" cy="1840089"/>
          </a:xfrm>
          <a:prstGeom prst="curved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4" name="Curved Connector 23"/>
          <p:cNvCxnSpPr>
            <a:stCxn id="17" idx="3"/>
            <a:endCxn id="14" idx="1"/>
          </p:cNvCxnSpPr>
          <p:nvPr/>
        </p:nvCxnSpPr>
        <p:spPr bwMode="auto">
          <a:xfrm flipV="1">
            <a:off x="3763891" y="3196890"/>
            <a:ext cx="2474738" cy="575734"/>
          </a:xfrm>
          <a:prstGeom prst="curved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7" name="Curved Connector 26"/>
          <p:cNvCxnSpPr>
            <a:stCxn id="17" idx="3"/>
            <a:endCxn id="15" idx="1"/>
          </p:cNvCxnSpPr>
          <p:nvPr/>
        </p:nvCxnSpPr>
        <p:spPr bwMode="auto">
          <a:xfrm>
            <a:off x="3763891" y="3772624"/>
            <a:ext cx="2429582" cy="553155"/>
          </a:xfrm>
          <a:prstGeom prst="curved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31" name="Curved Connector 30"/>
          <p:cNvCxnSpPr>
            <a:stCxn id="17" idx="3"/>
            <a:endCxn id="16" idx="1"/>
          </p:cNvCxnSpPr>
          <p:nvPr/>
        </p:nvCxnSpPr>
        <p:spPr bwMode="auto">
          <a:xfrm>
            <a:off x="3763891" y="3772624"/>
            <a:ext cx="1842559" cy="1523999"/>
          </a:xfrm>
          <a:prstGeom prst="curved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38" name="TextBox 37"/>
          <p:cNvSpPr txBox="1"/>
          <p:nvPr/>
        </p:nvSpPr>
        <p:spPr>
          <a:xfrm>
            <a:off x="6751056" y="1975555"/>
            <a:ext cx="888385" cy="301621"/>
          </a:xfrm>
          <a:prstGeom prst="rect">
            <a:avLst/>
          </a:prstGeom>
          <a:noFill/>
        </p:spPr>
        <p:txBody>
          <a:bodyPr wrap="none" rtlCol="0">
            <a:spAutoFit/>
          </a:bodyPr>
          <a:lstStyle/>
          <a:p>
            <a:pPr>
              <a:buNone/>
            </a:pPr>
            <a:r>
              <a:rPr lang="en-US" dirty="0" smtClean="0"/>
              <a:t>Firewall</a:t>
            </a:r>
            <a:endParaRPr lang="en-US" dirty="0"/>
          </a:p>
        </p:txBody>
      </p:sp>
      <p:sp>
        <p:nvSpPr>
          <p:cNvPr id="39" name="TextBox 38"/>
          <p:cNvSpPr txBox="1"/>
          <p:nvPr/>
        </p:nvSpPr>
        <p:spPr>
          <a:xfrm>
            <a:off x="7112301" y="3183466"/>
            <a:ext cx="888385" cy="301621"/>
          </a:xfrm>
          <a:prstGeom prst="rect">
            <a:avLst/>
          </a:prstGeom>
          <a:noFill/>
        </p:spPr>
        <p:txBody>
          <a:bodyPr wrap="none" rtlCol="0">
            <a:spAutoFit/>
          </a:bodyPr>
          <a:lstStyle/>
          <a:p>
            <a:pPr>
              <a:buNone/>
            </a:pPr>
            <a:r>
              <a:rPr lang="en-US" dirty="0" smtClean="0"/>
              <a:t>Firewall</a:t>
            </a:r>
            <a:endParaRPr lang="en-US" dirty="0"/>
          </a:p>
        </p:txBody>
      </p:sp>
      <p:sp>
        <p:nvSpPr>
          <p:cNvPr id="40" name="TextBox 39"/>
          <p:cNvSpPr txBox="1"/>
          <p:nvPr/>
        </p:nvSpPr>
        <p:spPr>
          <a:xfrm>
            <a:off x="7010701" y="4368799"/>
            <a:ext cx="888385" cy="301621"/>
          </a:xfrm>
          <a:prstGeom prst="rect">
            <a:avLst/>
          </a:prstGeom>
          <a:noFill/>
        </p:spPr>
        <p:txBody>
          <a:bodyPr wrap="none" rtlCol="0">
            <a:spAutoFit/>
          </a:bodyPr>
          <a:lstStyle/>
          <a:p>
            <a:pPr>
              <a:buNone/>
            </a:pPr>
            <a:r>
              <a:rPr lang="en-US" dirty="0" smtClean="0"/>
              <a:t>Firewall</a:t>
            </a:r>
            <a:endParaRPr lang="en-US" dirty="0"/>
          </a:p>
        </p:txBody>
      </p:sp>
      <p:sp>
        <p:nvSpPr>
          <p:cNvPr id="41" name="TextBox 40"/>
          <p:cNvSpPr txBox="1"/>
          <p:nvPr/>
        </p:nvSpPr>
        <p:spPr>
          <a:xfrm>
            <a:off x="6446256" y="5362221"/>
            <a:ext cx="888385" cy="301621"/>
          </a:xfrm>
          <a:prstGeom prst="rect">
            <a:avLst/>
          </a:prstGeom>
          <a:noFill/>
        </p:spPr>
        <p:txBody>
          <a:bodyPr wrap="none" rtlCol="0">
            <a:spAutoFit/>
          </a:bodyPr>
          <a:lstStyle/>
          <a:p>
            <a:pPr>
              <a:buNone/>
            </a:pPr>
            <a:r>
              <a:rPr lang="en-US" dirty="0" smtClean="0"/>
              <a:t>Firewall</a:t>
            </a:r>
            <a:endParaRPr lang="en-US" dirty="0"/>
          </a:p>
        </p:txBody>
      </p:sp>
    </p:spTree>
    <p:extLst>
      <p:ext uri="{BB962C8B-B14F-4D97-AF65-F5344CB8AC3E}">
        <p14:creationId xmlns:p14="http://schemas.microsoft.com/office/powerpoint/2010/main" val="41802052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checkerboard(across)">
                                      <p:cBhvr>
                                        <p:cTn id="10" dur="500"/>
                                        <p:tgtEl>
                                          <p:spTgt spid="36">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6">
                                            <p:txEl>
                                              <p:pRg st="1" end="1"/>
                                            </p:txEl>
                                          </p:spTgt>
                                        </p:tgtEl>
                                        <p:attrNameLst>
                                          <p:attrName>style.visibility</p:attrName>
                                        </p:attrNameLst>
                                      </p:cBhvr>
                                      <p:to>
                                        <p:strVal val="visible"/>
                                      </p:to>
                                    </p:set>
                                    <p:animEffect transition="in" filter="checkerboard(across)">
                                      <p:cBhvr>
                                        <p:cTn id="13" dur="500"/>
                                        <p:tgtEl>
                                          <p:spTgt spid="36">
                                            <p:txEl>
                                              <p:pRg st="1" end="1"/>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6">
                                            <p:txEl>
                                              <p:pRg st="2" end="2"/>
                                            </p:txEl>
                                          </p:spTgt>
                                        </p:tgtEl>
                                        <p:attrNameLst>
                                          <p:attrName>style.visibility</p:attrName>
                                        </p:attrNameLst>
                                      </p:cBhvr>
                                      <p:to>
                                        <p:strVal val="visible"/>
                                      </p:to>
                                    </p:set>
                                    <p:animEffect transition="in" filter="checkerboard(across)">
                                      <p:cBhvr>
                                        <p:cTn id="16" dur="500"/>
                                        <p:tgtEl>
                                          <p:spTgt spid="36">
                                            <p:txEl>
                                              <p:pRg st="2" end="2"/>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6">
                                            <p:txEl>
                                              <p:pRg st="3" end="3"/>
                                            </p:txEl>
                                          </p:spTgt>
                                        </p:tgtEl>
                                        <p:attrNameLst>
                                          <p:attrName>style.visibility</p:attrName>
                                        </p:attrNameLst>
                                      </p:cBhvr>
                                      <p:to>
                                        <p:strVal val="visible"/>
                                      </p:to>
                                    </p:set>
                                    <p:animEffect transition="in" filter="checkerboard(across)">
                                      <p:cBhvr>
                                        <p:cTn id="19" dur="500"/>
                                        <p:tgtEl>
                                          <p:spTgt spid="36">
                                            <p:txEl>
                                              <p:pRg st="3" end="3"/>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6">
                                            <p:txEl>
                                              <p:pRg st="4" end="4"/>
                                            </p:txEl>
                                          </p:spTgt>
                                        </p:tgtEl>
                                        <p:attrNameLst>
                                          <p:attrName>style.visibility</p:attrName>
                                        </p:attrNameLst>
                                      </p:cBhvr>
                                      <p:to>
                                        <p:strVal val="visible"/>
                                      </p:to>
                                    </p:set>
                                    <p:animEffect transition="in" filter="checkerboard(across)">
                                      <p:cBhvr>
                                        <p:cTn id="22" dur="500"/>
                                        <p:tgtEl>
                                          <p:spTgt spid="3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checkerboard(across)">
                                      <p:cBhvr>
                                        <p:cTn id="27" dur="500"/>
                                        <p:tgtEl>
                                          <p:spTgt spid="37">
                                            <p:txEl>
                                              <p:pRg st="0" end="0"/>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checkerboard(across)">
                                      <p:cBhvr>
                                        <p:cTn id="30" dur="500"/>
                                        <p:tgtEl>
                                          <p:spTgt spid="21"/>
                                        </p:tgtEl>
                                      </p:cBhvr>
                                    </p:animEffect>
                                  </p:childTnLst>
                                </p:cTn>
                              </p:par>
                              <p:par>
                                <p:cTn id="31" presetID="5"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heckerboard(across)">
                                      <p:cBhvr>
                                        <p:cTn id="33" dur="500"/>
                                        <p:tgtEl>
                                          <p:spTgt spid="24"/>
                                        </p:tgtEl>
                                      </p:cBhvr>
                                    </p:animEffect>
                                  </p:childTnLst>
                                </p:cTn>
                              </p:par>
                              <p:par>
                                <p:cTn id="34" presetID="5" presetClass="entr" presetSubtype="1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heckerboard(across)">
                                      <p:cBhvr>
                                        <p:cTn id="36" dur="500"/>
                                        <p:tgtEl>
                                          <p:spTgt spid="27"/>
                                        </p:tgtEl>
                                      </p:cBhvr>
                                    </p:animEffect>
                                  </p:childTnLst>
                                </p:cTn>
                              </p:par>
                              <p:par>
                                <p:cTn id="37" presetID="5" presetClass="entr" presetSubtype="1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checkerboard(across)">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ctrTitle"/>
          </p:nvPr>
        </p:nvSpPr>
        <p:spPr>
          <a:xfrm>
            <a:off x="1119188" y="1990725"/>
            <a:ext cx="7491412" cy="1393825"/>
          </a:xfrm>
        </p:spPr>
        <p:txBody>
          <a:bodyPr/>
          <a:lstStyle/>
          <a:p>
            <a:r>
              <a:rPr lang="en-US" sz="2400" dirty="0" smtClean="0"/>
              <a:t/>
            </a:r>
            <a:br>
              <a:rPr lang="en-US" sz="2400" dirty="0" smtClean="0"/>
            </a:br>
            <a:r>
              <a:rPr lang="en-US" sz="2400" dirty="0" smtClean="0"/>
              <a:t/>
            </a:r>
            <a:br>
              <a:rPr lang="en-US" sz="2400" dirty="0" smtClean="0"/>
            </a:br>
            <a:r>
              <a:rPr lang="en-US" sz="2800" dirty="0" smtClean="0"/>
              <a:t>PA-5000 Series:  Preview of the Fastest</a:t>
            </a:r>
            <a:br>
              <a:rPr lang="en-US" sz="2800" dirty="0" smtClean="0"/>
            </a:br>
            <a:r>
              <a:rPr lang="en-US" sz="2800" dirty="0" smtClean="0"/>
              <a:t>Next-Generation Firewall</a:t>
            </a:r>
          </a:p>
        </p:txBody>
      </p:sp>
      <p:sp>
        <p:nvSpPr>
          <p:cNvPr id="15363" name="Subtitle 3"/>
          <p:cNvSpPr>
            <a:spLocks noGrp="1"/>
          </p:cNvSpPr>
          <p:nvPr>
            <p:ph type="subTitle" idx="1"/>
          </p:nvPr>
        </p:nvSpPr>
        <p:spPr>
          <a:ln w="12700"/>
        </p:spPr>
        <p:txBody>
          <a:bodyPr/>
          <a:lstStyle/>
          <a:p>
            <a:endParaRPr lang="en-US" dirty="0"/>
          </a:p>
        </p:txBody>
      </p:sp>
    </p:spTree>
    <p:extLst>
      <p:ext uri="{BB962C8B-B14F-4D97-AF65-F5344CB8AC3E}">
        <p14:creationId xmlns:p14="http://schemas.microsoft.com/office/powerpoint/2010/main" val="131952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PA-5000 Series</a:t>
            </a:r>
            <a:endParaRPr lang="en-US" dirty="0"/>
          </a:p>
        </p:txBody>
      </p:sp>
      <p:sp>
        <p:nvSpPr>
          <p:cNvPr id="5" name="Content Placeholder 4"/>
          <p:cNvSpPr>
            <a:spLocks noGrp="1"/>
          </p:cNvSpPr>
          <p:nvPr>
            <p:ph idx="1"/>
          </p:nvPr>
        </p:nvSpPr>
        <p:spPr/>
        <p:txBody>
          <a:bodyPr/>
          <a:lstStyle/>
          <a:p>
            <a:r>
              <a:rPr lang="en-US" dirty="0" smtClean="0"/>
              <a:t>A picture is worth a thousand words…</a:t>
            </a:r>
          </a:p>
        </p:txBody>
      </p:sp>
      <p:sp>
        <p:nvSpPr>
          <p:cNvPr id="2" name="Footer Placeholder 1"/>
          <p:cNvSpPr>
            <a:spLocks noGrp="1"/>
          </p:cNvSpPr>
          <p:nvPr>
            <p:ph type="ftr" sz="quarter" idx="10"/>
          </p:nvPr>
        </p:nvSpPr>
        <p:spPr/>
        <p:txBody>
          <a:bodyPr/>
          <a:lstStyle/>
          <a:p>
            <a:pPr>
              <a:defRPr/>
            </a:pPr>
            <a:r>
              <a:rPr lang="en-US" smtClean="0"/>
              <a:t>© 2010 Palo Alto Networks. Proprietary and Confidential.</a:t>
            </a:r>
            <a:endParaRPr lang="en-US" dirty="0"/>
          </a:p>
        </p:txBody>
      </p:sp>
      <p:sp>
        <p:nvSpPr>
          <p:cNvPr id="3" name="Slide Number Placeholder 2"/>
          <p:cNvSpPr>
            <a:spLocks noGrp="1"/>
          </p:cNvSpPr>
          <p:nvPr>
            <p:ph type="sldNum" sz="quarter" idx="11"/>
          </p:nvPr>
        </p:nvSpPr>
        <p:spPr/>
        <p:txBody>
          <a:bodyPr/>
          <a:lstStyle/>
          <a:p>
            <a:pPr>
              <a:defRPr/>
            </a:pPr>
            <a:r>
              <a:rPr lang="en-US" smtClean="0"/>
              <a:t>Page </a:t>
            </a:r>
            <a:fld id="{B494EE03-F6F2-469A-8883-1A7F5DE50B45}" type="slidenum">
              <a:rPr lang="en-US" smtClean="0"/>
              <a:pPr>
                <a:defRPr/>
              </a:pPr>
              <a:t>69</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114800"/>
            <a:ext cx="7165200" cy="14614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828800"/>
            <a:ext cx="7165200" cy="2150438"/>
          </a:xfrm>
          <a:prstGeom prst="rect">
            <a:avLst/>
          </a:prstGeom>
        </p:spPr>
      </p:pic>
      <p:sp>
        <p:nvSpPr>
          <p:cNvPr id="9" name="Rounded Rectangular Callout 8"/>
          <p:cNvSpPr/>
          <p:nvPr/>
        </p:nvSpPr>
        <p:spPr bwMode="auto">
          <a:xfrm>
            <a:off x="5943600" y="1715976"/>
            <a:ext cx="1371600" cy="333708"/>
          </a:xfrm>
          <a:prstGeom prst="wedgeRoundRectCallout">
            <a:avLst>
              <a:gd name="adj1" fmla="val -89618"/>
              <a:gd name="adj2" fmla="val 277538"/>
              <a:gd name="adj3" fmla="val 16667"/>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SFP+ Ports</a:t>
            </a:r>
          </a:p>
        </p:txBody>
      </p:sp>
      <p:sp>
        <p:nvSpPr>
          <p:cNvPr id="10" name="Rounded Rectangular Callout 9"/>
          <p:cNvSpPr/>
          <p:nvPr/>
        </p:nvSpPr>
        <p:spPr bwMode="auto">
          <a:xfrm>
            <a:off x="0" y="3614100"/>
            <a:ext cx="784193" cy="1001399"/>
          </a:xfrm>
          <a:prstGeom prst="wedgeRoundRectCallout">
            <a:avLst>
              <a:gd name="adj1" fmla="val 127004"/>
              <a:gd name="adj2" fmla="val 68056"/>
              <a:gd name="adj3" fmla="val 16667"/>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Hot Swap Fan Tray</a:t>
            </a:r>
          </a:p>
        </p:txBody>
      </p:sp>
      <p:sp>
        <p:nvSpPr>
          <p:cNvPr id="11" name="Rounded Rectangular Callout 10"/>
          <p:cNvSpPr/>
          <p:nvPr/>
        </p:nvSpPr>
        <p:spPr bwMode="auto">
          <a:xfrm>
            <a:off x="7543800" y="4114800"/>
            <a:ext cx="1600200" cy="796814"/>
          </a:xfrm>
          <a:prstGeom prst="wedgeRoundRectCallout">
            <a:avLst>
              <a:gd name="adj1" fmla="val -88527"/>
              <a:gd name="adj2" fmla="val 61005"/>
              <a:gd name="adj3" fmla="val 16667"/>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Dual AC/DC Hot</a:t>
            </a:r>
            <a:r>
              <a:rPr kumimoji="0" lang="en-US" sz="1600" b="0" i="0" u="none" strike="noStrike" cap="none" normalizeH="0" dirty="0" smtClean="0">
                <a:ln>
                  <a:noFill/>
                </a:ln>
                <a:solidFill>
                  <a:schemeClr val="tx1"/>
                </a:solidFill>
                <a:effectLst/>
                <a:latin typeface="Arial" charset="0"/>
              </a:rPr>
              <a:t> Swap Supplies</a:t>
            </a:r>
            <a:endParaRPr kumimoji="0" lang="en-US" sz="1600" b="0" i="0" u="none" strike="noStrike" cap="none" normalizeH="0" baseline="0" dirty="0" smtClean="0">
              <a:ln>
                <a:noFill/>
              </a:ln>
              <a:solidFill>
                <a:schemeClr val="tx1"/>
              </a:solidFill>
              <a:effectLst/>
              <a:latin typeface="Arial" charset="0"/>
            </a:endParaRPr>
          </a:p>
        </p:txBody>
      </p:sp>
      <p:sp>
        <p:nvSpPr>
          <p:cNvPr id="12" name="Rounded Rectangular Callout 11"/>
          <p:cNvSpPr/>
          <p:nvPr/>
        </p:nvSpPr>
        <p:spPr bwMode="auto">
          <a:xfrm>
            <a:off x="4572000" y="5715000"/>
            <a:ext cx="1225275" cy="796814"/>
          </a:xfrm>
          <a:prstGeom prst="wedgeRoundRectCallout">
            <a:avLst>
              <a:gd name="adj1" fmla="val -107253"/>
              <a:gd name="adj2" fmla="val -106057"/>
              <a:gd name="adj3" fmla="val 16667"/>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Dual</a:t>
            </a:r>
            <a:r>
              <a:rPr kumimoji="0" lang="en-US" sz="1600" b="0" i="0" u="none" strike="noStrike" cap="none" normalizeH="0" dirty="0" smtClean="0">
                <a:ln>
                  <a:noFill/>
                </a:ln>
                <a:solidFill>
                  <a:schemeClr val="tx1"/>
                </a:solidFill>
                <a:effectLst/>
                <a:latin typeface="Arial" charset="0"/>
              </a:rPr>
              <a:t> 2.5 SSD with Raid 1</a:t>
            </a:r>
            <a:endParaRPr kumimoji="0" lang="en-US" sz="1600" b="0" i="0" u="none" strike="noStrike" cap="none" normalizeH="0" baseline="0" dirty="0" smtClean="0">
              <a:ln>
                <a:noFill/>
              </a:ln>
              <a:solidFill>
                <a:schemeClr val="tx1"/>
              </a:solidFill>
              <a:effectLst/>
              <a:latin typeface="Arial" charset="0"/>
            </a:endParaRPr>
          </a:p>
        </p:txBody>
      </p:sp>
      <p:sp>
        <p:nvSpPr>
          <p:cNvPr id="14" name="Rounded Rectangular Callout 13"/>
          <p:cNvSpPr/>
          <p:nvPr/>
        </p:nvSpPr>
        <p:spPr bwMode="auto">
          <a:xfrm>
            <a:off x="4343400" y="1715976"/>
            <a:ext cx="1371600" cy="333708"/>
          </a:xfrm>
          <a:prstGeom prst="wedgeRoundRectCallout">
            <a:avLst>
              <a:gd name="adj1" fmla="val -41740"/>
              <a:gd name="adj2" fmla="val 250136"/>
              <a:gd name="adj3" fmla="val 16667"/>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SFP Ports</a:t>
            </a:r>
          </a:p>
        </p:txBody>
      </p:sp>
      <p:sp>
        <p:nvSpPr>
          <p:cNvPr id="15" name="Rounded Rectangular Callout 14"/>
          <p:cNvSpPr/>
          <p:nvPr/>
        </p:nvSpPr>
        <p:spPr bwMode="auto">
          <a:xfrm>
            <a:off x="2514600" y="1715976"/>
            <a:ext cx="1371600" cy="333708"/>
          </a:xfrm>
          <a:prstGeom prst="wedgeRoundRectCallout">
            <a:avLst>
              <a:gd name="adj1" fmla="val 3170"/>
              <a:gd name="adj2" fmla="val 248636"/>
              <a:gd name="adj3" fmla="val 16667"/>
            </a:avLst>
          </a:prstGeom>
          <a:solidFill>
            <a:srgbClr val="92D05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None/>
              <a:tabLst/>
            </a:pPr>
            <a:r>
              <a:rPr kumimoji="0" lang="en-US" sz="1600" b="0" i="0" u="none" strike="noStrike" cap="none" normalizeH="0" baseline="0" dirty="0" smtClean="0">
                <a:ln>
                  <a:noFill/>
                </a:ln>
                <a:solidFill>
                  <a:schemeClr val="tx1"/>
                </a:solidFill>
                <a:effectLst/>
                <a:latin typeface="Arial" charset="0"/>
              </a:rPr>
              <a:t>RJ45 Ports</a:t>
            </a:r>
          </a:p>
        </p:txBody>
      </p:sp>
      <p:sp>
        <p:nvSpPr>
          <p:cNvPr id="8" name="TextBox 7"/>
          <p:cNvSpPr txBox="1"/>
          <p:nvPr/>
        </p:nvSpPr>
        <p:spPr>
          <a:xfrm>
            <a:off x="6172200" y="5715000"/>
            <a:ext cx="2446504" cy="646331"/>
          </a:xfrm>
          <a:prstGeom prst="rect">
            <a:avLst/>
          </a:prstGeom>
          <a:noFill/>
        </p:spPr>
        <p:txBody>
          <a:bodyPr wrap="none" rtlCol="0">
            <a:spAutoFit/>
          </a:bodyPr>
          <a:lstStyle/>
          <a:p>
            <a:pPr algn="l"/>
            <a:r>
              <a:rPr lang="en-US" dirty="0" smtClean="0"/>
              <a:t>Note: Systems ship with</a:t>
            </a:r>
          </a:p>
          <a:p>
            <a:pPr algn="l"/>
            <a:r>
              <a:rPr lang="en-US" dirty="0" smtClean="0"/>
              <a:t>single,120GB SSD</a:t>
            </a:r>
            <a:endParaRPr lang="en-US" dirty="0"/>
          </a:p>
        </p:txBody>
      </p:sp>
    </p:spTree>
    <p:extLst>
      <p:ext uri="{BB962C8B-B14F-4D97-AF65-F5344CB8AC3E}">
        <p14:creationId xmlns:p14="http://schemas.microsoft.com/office/powerpoint/2010/main" val="40192665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p:txBody>
          <a:bodyPr/>
          <a:lstStyle/>
          <a:p>
            <a:r>
              <a:rPr lang="en-US" dirty="0"/>
              <a:t>Browser-based </a:t>
            </a:r>
            <a:r>
              <a:rPr lang="en-US" dirty="0" err="1"/>
              <a:t>Filesharing</a:t>
            </a:r>
            <a:r>
              <a:rPr lang="en-US" dirty="0"/>
              <a:t>: The Next P2P?</a:t>
            </a:r>
          </a:p>
        </p:txBody>
      </p:sp>
      <p:sp>
        <p:nvSpPr>
          <p:cNvPr id="46082" name="Rectangle 3"/>
          <p:cNvSpPr>
            <a:spLocks noGrp="1" noChangeArrowheads="1"/>
          </p:cNvSpPr>
          <p:nvPr>
            <p:ph type="body" idx="1"/>
          </p:nvPr>
        </p:nvSpPr>
        <p:spPr>
          <a:xfrm>
            <a:off x="323850" y="1098200"/>
            <a:ext cx="8377238" cy="5219700"/>
          </a:xfrm>
        </p:spPr>
        <p:txBody>
          <a:bodyPr/>
          <a:lstStyle/>
          <a:p>
            <a:r>
              <a:rPr lang="en-US" sz="2000" dirty="0"/>
              <a:t>Excluding </a:t>
            </a:r>
            <a:r>
              <a:rPr lang="en-US" sz="2000" dirty="0" err="1"/>
              <a:t>Xunlei</a:t>
            </a:r>
            <a:r>
              <a:rPr lang="en-US" sz="2000" dirty="0"/>
              <a:t>, browser-based </a:t>
            </a:r>
            <a:r>
              <a:rPr lang="en-US" sz="2000" dirty="0" err="1"/>
              <a:t>filesharing</a:t>
            </a:r>
            <a:r>
              <a:rPr lang="en-US" sz="2000" dirty="0"/>
              <a:t> bandwidth is nearly 50% of P2P (22 TB </a:t>
            </a:r>
            <a:r>
              <a:rPr lang="en-US" sz="2000" dirty="0" err="1"/>
              <a:t>vs</a:t>
            </a:r>
            <a:r>
              <a:rPr lang="en-US" sz="2000" dirty="0"/>
              <a:t> 48 TB) </a:t>
            </a:r>
          </a:p>
          <a:p>
            <a:r>
              <a:rPr lang="en-US" sz="2000" dirty="0"/>
              <a:t>Several distinct use cases emerging</a:t>
            </a:r>
          </a:p>
          <a:p>
            <a:pPr lvl="1"/>
            <a:r>
              <a:rPr lang="en-US" sz="1800" dirty="0"/>
              <a:t>Part of infrastructure: </a:t>
            </a:r>
            <a:r>
              <a:rPr lang="en-US" sz="1800" dirty="0" err="1"/>
              <a:t>Box.Net</a:t>
            </a:r>
            <a:endParaRPr lang="en-US" sz="1800" dirty="0"/>
          </a:p>
          <a:p>
            <a:pPr lvl="1"/>
            <a:r>
              <a:rPr lang="en-US" sz="1800" dirty="0"/>
              <a:t>Help get the job done: </a:t>
            </a:r>
            <a:r>
              <a:rPr lang="en-US" sz="1800" dirty="0" err="1"/>
              <a:t>DocStoc</a:t>
            </a:r>
            <a:r>
              <a:rPr lang="en-US" sz="1800" dirty="0"/>
              <a:t>, </a:t>
            </a:r>
            <a:r>
              <a:rPr lang="en-US" sz="1800" dirty="0" err="1"/>
              <a:t>YouSendIt</a:t>
            </a:r>
            <a:r>
              <a:rPr lang="en-US" sz="1800" dirty="0"/>
              <a:t>! </a:t>
            </a:r>
          </a:p>
          <a:p>
            <a:pPr lvl="1"/>
            <a:r>
              <a:rPr lang="en-US" sz="1800" dirty="0"/>
              <a:t>Mass sharing for dummies: </a:t>
            </a:r>
            <a:r>
              <a:rPr lang="en-US" sz="1800" dirty="0" err="1"/>
              <a:t>MegaUpload</a:t>
            </a:r>
            <a:r>
              <a:rPr lang="en-US" sz="1800" dirty="0"/>
              <a:t>, </a:t>
            </a:r>
            <a:r>
              <a:rPr lang="en-US" sz="1800" dirty="0" err="1"/>
              <a:t>MediaFire</a:t>
            </a:r>
            <a:r>
              <a:rPr lang="en-US" sz="1800" dirty="0"/>
              <a:t>, </a:t>
            </a:r>
            <a:r>
              <a:rPr lang="en-US" sz="1800" dirty="0" err="1"/>
              <a:t>RapidShare</a:t>
            </a:r>
            <a:r>
              <a:rPr lang="en-US" sz="1800" dirty="0"/>
              <a:t> </a:t>
            </a:r>
          </a:p>
        </p:txBody>
      </p:sp>
      <p:pic>
        <p:nvPicPr>
          <p:cNvPr id="46083" name="Picture 5"/>
          <p:cNvPicPr>
            <a:picLocks noChangeAspect="1" noChangeArrowheads="1"/>
          </p:cNvPicPr>
          <p:nvPr/>
        </p:nvPicPr>
        <p:blipFill>
          <a:blip r:embed="rId3"/>
          <a:srcRect/>
          <a:stretch>
            <a:fillRect/>
          </a:stretch>
        </p:blipFill>
        <p:spPr bwMode="auto">
          <a:xfrm>
            <a:off x="63500" y="3267075"/>
            <a:ext cx="8905875" cy="2647950"/>
          </a:xfrm>
          <a:prstGeom prst="rect">
            <a:avLst/>
          </a:prstGeom>
          <a:noFill/>
          <a:ln w="9525">
            <a:noFill/>
            <a:miter lim="800000"/>
            <a:headEnd/>
            <a:tailEnd/>
          </a:ln>
        </p:spPr>
      </p:pic>
      <p:sp>
        <p:nvSpPr>
          <p:cNvPr id="2" name="Slide Number Placeholder 1"/>
          <p:cNvSpPr>
            <a:spLocks noGrp="1"/>
          </p:cNvSpPr>
          <p:nvPr>
            <p:ph type="sldNum" sz="quarter" idx="11"/>
          </p:nvPr>
        </p:nvSpPr>
        <p:spPr/>
        <p:txBody>
          <a:bodyPr/>
          <a:lstStyle/>
          <a:p>
            <a:pPr>
              <a:defRPr/>
            </a:pPr>
            <a:r>
              <a:rPr lang="en-US" smtClean="0"/>
              <a:t>Page </a:t>
            </a:r>
            <a:fld id="{41D5C404-C7A6-4A7E-B08A-E596864A227E}" type="slidenum">
              <a:rPr lang="en-US" smtClean="0"/>
              <a:pPr>
                <a:defRPr/>
              </a:pPr>
              <a:t>7</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3" name="Footer Placeholder 2"/>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1672398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the PA-5000 Series</a:t>
            </a:r>
            <a:endParaRPr lang="en-US" dirty="0"/>
          </a:p>
        </p:txBody>
      </p:sp>
      <p:sp>
        <p:nvSpPr>
          <p:cNvPr id="3" name="Content Placeholder 2"/>
          <p:cNvSpPr>
            <a:spLocks noGrp="1"/>
          </p:cNvSpPr>
          <p:nvPr>
            <p:ph idx="1"/>
          </p:nvPr>
        </p:nvSpPr>
        <p:spPr/>
        <p:txBody>
          <a:bodyPr/>
          <a:lstStyle/>
          <a:p>
            <a:r>
              <a:rPr lang="en-US" dirty="0" smtClean="0"/>
              <a:t>High performance Next Gen Firewall</a:t>
            </a:r>
          </a:p>
          <a:p>
            <a:r>
              <a:rPr lang="en-US" dirty="0" smtClean="0"/>
              <a:t>3 Models, up to 20Gbps throughput, 10Gbps threat</a:t>
            </a:r>
          </a:p>
        </p:txBody>
      </p:sp>
      <p:sp>
        <p:nvSpPr>
          <p:cNvPr id="4" name="Footer Placeholder 3"/>
          <p:cNvSpPr>
            <a:spLocks noGrp="1"/>
          </p:cNvSpPr>
          <p:nvPr>
            <p:ph type="ftr" sz="quarter" idx="10"/>
          </p:nvPr>
        </p:nvSpPr>
        <p:spPr/>
        <p:txBody>
          <a:bodyPr/>
          <a:lstStyle/>
          <a:p>
            <a:pPr>
              <a:defRPr/>
            </a:pPr>
            <a:r>
              <a:rPr lang="en-US" smtClean="0"/>
              <a:t>© 2010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70</a:t>
            </a:fld>
            <a:r>
              <a:rPr lang="en-US" smtClean="0"/>
              <a:t>   |</a:t>
            </a:r>
            <a:r>
              <a:rPr lang="en-US" smtClean="0">
                <a:solidFill>
                  <a:schemeClr val="accent1"/>
                </a:solidFill>
              </a:rPr>
              <a:t>   </a:t>
            </a:r>
            <a:endParaRPr lang="en-US">
              <a:solidFill>
                <a:schemeClr val="accent1"/>
              </a:solidFill>
              <a:latin typeface="Garamond" pitchFamily="18" charset="0"/>
            </a:endParaRPr>
          </a:p>
        </p:txBody>
      </p:sp>
      <p:graphicFrame>
        <p:nvGraphicFramePr>
          <p:cNvPr id="8" name="Content Placeholder 5"/>
          <p:cNvGraphicFramePr>
            <a:graphicFrameLocks/>
          </p:cNvGraphicFramePr>
          <p:nvPr>
            <p:extLst>
              <p:ext uri="{D42A27DB-BD31-4B8C-83A1-F6EECF244321}">
                <p14:modId xmlns:p14="http://schemas.microsoft.com/office/powerpoint/2010/main" val="1960972064"/>
              </p:ext>
            </p:extLst>
          </p:nvPr>
        </p:nvGraphicFramePr>
        <p:xfrm>
          <a:off x="228600" y="2057400"/>
          <a:ext cx="8412166" cy="3789680"/>
        </p:xfrm>
        <a:graphic>
          <a:graphicData uri="http://schemas.openxmlformats.org/drawingml/2006/table">
            <a:tbl>
              <a:tblPr firstRow="1" bandRow="1">
                <a:tableStyleId>{5C22544A-7EE6-4342-B048-85BDC9FD1C3A}</a:tableStyleId>
              </a:tblPr>
              <a:tblGrid>
                <a:gridCol w="1853293"/>
                <a:gridCol w="1077686"/>
                <a:gridCol w="1077685"/>
                <a:gridCol w="1094015"/>
                <a:gridCol w="1069521"/>
                <a:gridCol w="1102179"/>
                <a:gridCol w="1137787"/>
              </a:tblGrid>
              <a:tr h="370840">
                <a:tc>
                  <a:txBody>
                    <a:bodyPr/>
                    <a:lstStyle/>
                    <a:p>
                      <a:endParaRPr lang="en-US" sz="1600" dirty="0"/>
                    </a:p>
                  </a:txBody>
                  <a:tcPr/>
                </a:tc>
                <a:tc>
                  <a:txBody>
                    <a:bodyPr/>
                    <a:lstStyle/>
                    <a:p>
                      <a:pPr algn="ctr"/>
                      <a:r>
                        <a:rPr lang="en-US" sz="1600" dirty="0" smtClean="0"/>
                        <a:t>PA-4020</a:t>
                      </a:r>
                      <a:endParaRPr lang="en-US" sz="1600" dirty="0"/>
                    </a:p>
                  </a:txBody>
                  <a:tcPr/>
                </a:tc>
                <a:tc>
                  <a:txBody>
                    <a:bodyPr/>
                    <a:lstStyle/>
                    <a:p>
                      <a:pPr algn="ctr"/>
                      <a:r>
                        <a:rPr lang="en-US" sz="1600" dirty="0" smtClean="0"/>
                        <a:t>PA-4050</a:t>
                      </a:r>
                      <a:endParaRPr lang="en-US" sz="1600" dirty="0"/>
                    </a:p>
                  </a:txBody>
                  <a:tcPr/>
                </a:tc>
                <a:tc>
                  <a:txBody>
                    <a:bodyPr/>
                    <a:lstStyle/>
                    <a:p>
                      <a:pPr algn="ctr"/>
                      <a:r>
                        <a:rPr lang="en-US" sz="1600" dirty="0" smtClean="0"/>
                        <a:t>PA-4060</a:t>
                      </a:r>
                      <a:endParaRPr lang="en-US" sz="1600" dirty="0"/>
                    </a:p>
                  </a:txBody>
                  <a:tcPr/>
                </a:tc>
                <a:tc>
                  <a:txBody>
                    <a:bodyPr/>
                    <a:lstStyle/>
                    <a:p>
                      <a:pPr algn="ctr"/>
                      <a:r>
                        <a:rPr lang="en-US" sz="1600" dirty="0" smtClean="0"/>
                        <a:t>PA-5020</a:t>
                      </a:r>
                      <a:endParaRPr lang="en-US" sz="1600" dirty="0"/>
                    </a:p>
                  </a:txBody>
                  <a:tcPr/>
                </a:tc>
                <a:tc>
                  <a:txBody>
                    <a:bodyPr/>
                    <a:lstStyle/>
                    <a:p>
                      <a:pPr algn="ctr"/>
                      <a:r>
                        <a:rPr lang="en-US" sz="1600" dirty="0" smtClean="0"/>
                        <a:t>PA-5050</a:t>
                      </a:r>
                      <a:endParaRPr lang="en-US" sz="1600" dirty="0"/>
                    </a:p>
                  </a:txBody>
                  <a:tcPr/>
                </a:tc>
                <a:tc>
                  <a:txBody>
                    <a:bodyPr/>
                    <a:lstStyle/>
                    <a:p>
                      <a:pPr algn="ctr"/>
                      <a:r>
                        <a:rPr lang="en-US" sz="1600" dirty="0" smtClean="0"/>
                        <a:t>PA-5060</a:t>
                      </a:r>
                    </a:p>
                  </a:txBody>
                  <a:tcPr/>
                </a:tc>
              </a:tr>
              <a:tr h="370840">
                <a:tc>
                  <a:txBody>
                    <a:bodyPr/>
                    <a:lstStyle/>
                    <a:p>
                      <a:r>
                        <a:rPr lang="en-US" sz="1600" dirty="0" smtClean="0"/>
                        <a:t>Threat </a:t>
                      </a:r>
                      <a:r>
                        <a:rPr lang="en-US" sz="1600" dirty="0" err="1" smtClean="0"/>
                        <a:t>Gbps</a:t>
                      </a:r>
                      <a:endParaRPr lang="en-US" sz="1600" dirty="0"/>
                    </a:p>
                  </a:txBody>
                  <a:tcPr/>
                </a:tc>
                <a:tc>
                  <a:txBody>
                    <a:bodyPr/>
                    <a:lstStyle/>
                    <a:p>
                      <a:pPr algn="ctr"/>
                      <a:r>
                        <a:rPr lang="en-US" sz="1600" dirty="0" smtClean="0"/>
                        <a:t>2</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2</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10</a:t>
                      </a:r>
                      <a:endParaRPr lang="en-US" sz="1600" dirty="0"/>
                    </a:p>
                  </a:txBody>
                  <a:tcPr/>
                </a:tc>
              </a:tr>
              <a:tr h="370840">
                <a:tc>
                  <a:txBody>
                    <a:bodyPr/>
                    <a:lstStyle/>
                    <a:p>
                      <a:r>
                        <a:rPr lang="en-US" sz="1600" dirty="0" smtClean="0"/>
                        <a:t>Firewall </a:t>
                      </a:r>
                      <a:r>
                        <a:rPr lang="en-US" sz="1600" dirty="0" err="1" smtClean="0"/>
                        <a:t>Gbps</a:t>
                      </a:r>
                      <a:endParaRPr lang="en-US" sz="1600" dirty="0"/>
                    </a:p>
                  </a:txBody>
                  <a:tcPr/>
                </a:tc>
                <a:tc>
                  <a:txBody>
                    <a:bodyPr/>
                    <a:lstStyle/>
                    <a:p>
                      <a:pPr algn="ctr"/>
                      <a:r>
                        <a:rPr lang="en-US" sz="1600" dirty="0" smtClean="0"/>
                        <a:t>2</a:t>
                      </a:r>
                      <a:endParaRPr lang="en-US" sz="1600" dirty="0"/>
                    </a:p>
                  </a:txBody>
                  <a:tcPr/>
                </a:tc>
                <a:tc>
                  <a:txBody>
                    <a:bodyPr/>
                    <a:lstStyle/>
                    <a:p>
                      <a:pPr algn="ctr"/>
                      <a:r>
                        <a:rPr lang="en-US" sz="1600" dirty="0" smtClean="0"/>
                        <a:t>10</a:t>
                      </a:r>
                      <a:endParaRPr lang="en-US" sz="1600" dirty="0"/>
                    </a:p>
                  </a:txBody>
                  <a:tcPr/>
                </a:tc>
                <a:tc>
                  <a:txBody>
                    <a:bodyPr/>
                    <a:lstStyle/>
                    <a:p>
                      <a:pPr algn="ctr"/>
                      <a:r>
                        <a:rPr lang="en-US" sz="1600" dirty="0" smtClean="0"/>
                        <a:t>10</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10</a:t>
                      </a:r>
                      <a:endParaRPr lang="en-US" sz="1600" dirty="0"/>
                    </a:p>
                  </a:txBody>
                  <a:tcPr/>
                </a:tc>
                <a:tc>
                  <a:txBody>
                    <a:bodyPr/>
                    <a:lstStyle/>
                    <a:p>
                      <a:pPr algn="ctr"/>
                      <a:r>
                        <a:rPr lang="en-US" sz="1600" dirty="0" smtClean="0"/>
                        <a:t>20</a:t>
                      </a:r>
                      <a:endParaRPr lang="en-US" sz="1600" dirty="0"/>
                    </a:p>
                  </a:txBody>
                  <a:tcPr/>
                </a:tc>
              </a:tr>
              <a:tr h="370840">
                <a:tc>
                  <a:txBody>
                    <a:bodyPr/>
                    <a:lstStyle/>
                    <a:p>
                      <a:r>
                        <a:rPr lang="en-US" sz="1600" dirty="0" err="1" smtClean="0"/>
                        <a:t>Mpps</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5</a:t>
                      </a:r>
                      <a:endParaRPr lang="en-US" sz="1600" dirty="0"/>
                    </a:p>
                  </a:txBody>
                  <a:tcPr/>
                </a:tc>
                <a:tc>
                  <a:txBody>
                    <a:bodyPr/>
                    <a:lstStyle/>
                    <a:p>
                      <a:pPr algn="ctr"/>
                      <a:r>
                        <a:rPr lang="en-US" sz="1600" dirty="0" smtClean="0"/>
                        <a:t>13</a:t>
                      </a:r>
                      <a:endParaRPr lang="en-US" sz="1600" dirty="0"/>
                    </a:p>
                  </a:txBody>
                  <a:tcPr/>
                </a:tc>
                <a:tc>
                  <a:txBody>
                    <a:bodyPr/>
                    <a:lstStyle/>
                    <a:p>
                      <a:pPr algn="ctr"/>
                      <a:r>
                        <a:rPr lang="en-US" sz="1600" dirty="0" smtClean="0"/>
                        <a:t>13</a:t>
                      </a:r>
                      <a:endParaRPr lang="en-US" sz="1600" dirty="0"/>
                    </a:p>
                  </a:txBody>
                  <a:tcPr/>
                </a:tc>
                <a:tc>
                  <a:txBody>
                    <a:bodyPr/>
                    <a:lstStyle/>
                    <a:p>
                      <a:pPr algn="ctr"/>
                      <a:r>
                        <a:rPr lang="en-US" sz="1600" dirty="0" smtClean="0"/>
                        <a:t>13</a:t>
                      </a:r>
                      <a:endParaRPr lang="en-US" sz="1600" dirty="0"/>
                    </a:p>
                  </a:txBody>
                  <a:tcPr/>
                </a:tc>
              </a:tr>
              <a:tr h="370840">
                <a:tc>
                  <a:txBody>
                    <a:bodyPr/>
                    <a:lstStyle/>
                    <a:p>
                      <a:r>
                        <a:rPr lang="en-US" sz="1600" dirty="0" smtClean="0"/>
                        <a:t>CPS</a:t>
                      </a:r>
                      <a:endParaRPr lang="en-US" sz="1600" dirty="0"/>
                    </a:p>
                  </a:txBody>
                  <a:tcPr/>
                </a:tc>
                <a:tc>
                  <a:txBody>
                    <a:bodyPr/>
                    <a:lstStyle/>
                    <a:p>
                      <a:pPr algn="ctr"/>
                      <a:r>
                        <a:rPr lang="en-US" sz="1600" dirty="0" smtClean="0"/>
                        <a:t>60K</a:t>
                      </a:r>
                      <a:endParaRPr lang="en-US" sz="1600" dirty="0"/>
                    </a:p>
                  </a:txBody>
                  <a:tcPr/>
                </a:tc>
                <a:tc>
                  <a:txBody>
                    <a:bodyPr/>
                    <a:lstStyle/>
                    <a:p>
                      <a:pPr algn="ctr"/>
                      <a:r>
                        <a:rPr lang="en-US" sz="1600" dirty="0" smtClean="0"/>
                        <a:t>60K</a:t>
                      </a:r>
                      <a:endParaRPr lang="en-US" sz="1600" dirty="0"/>
                    </a:p>
                  </a:txBody>
                  <a:tcPr/>
                </a:tc>
                <a:tc>
                  <a:txBody>
                    <a:bodyPr/>
                    <a:lstStyle/>
                    <a:p>
                      <a:pPr algn="ctr"/>
                      <a:r>
                        <a:rPr lang="en-US" sz="1600" dirty="0" smtClean="0"/>
                        <a:t>60K</a:t>
                      </a:r>
                      <a:endParaRPr lang="en-US" sz="1600" dirty="0"/>
                    </a:p>
                  </a:txBody>
                  <a:tcPr/>
                </a:tc>
                <a:tc>
                  <a:txBody>
                    <a:bodyPr/>
                    <a:lstStyle/>
                    <a:p>
                      <a:pPr algn="ctr"/>
                      <a:r>
                        <a:rPr lang="en-US" sz="1600" dirty="0" smtClean="0"/>
                        <a:t>120K</a:t>
                      </a:r>
                      <a:endParaRPr lang="en-US" sz="1600" dirty="0"/>
                    </a:p>
                  </a:txBody>
                  <a:tcPr/>
                </a:tc>
                <a:tc>
                  <a:txBody>
                    <a:bodyPr/>
                    <a:lstStyle/>
                    <a:p>
                      <a:pPr algn="ctr"/>
                      <a:r>
                        <a:rPr lang="en-US" sz="1600" dirty="0" smtClean="0"/>
                        <a:t>120K</a:t>
                      </a:r>
                      <a:endParaRPr lang="en-US" sz="1600" dirty="0"/>
                    </a:p>
                  </a:txBody>
                  <a:tcPr/>
                </a:tc>
                <a:tc>
                  <a:txBody>
                    <a:bodyPr/>
                    <a:lstStyle/>
                    <a:p>
                      <a:pPr algn="ctr"/>
                      <a:r>
                        <a:rPr lang="en-US" sz="1600" dirty="0" smtClean="0"/>
                        <a:t>120K</a:t>
                      </a:r>
                      <a:endParaRPr lang="en-US"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SSL/VPN </a:t>
                      </a:r>
                      <a:r>
                        <a:rPr lang="en-US" sz="1600" dirty="0" err="1" smtClean="0"/>
                        <a:t>Gbps</a:t>
                      </a:r>
                      <a:endParaRPr lang="en-US" sz="1600" dirty="0" smtClean="0"/>
                    </a:p>
                  </a:txBody>
                  <a:tcPr/>
                </a:tc>
                <a:tc>
                  <a:txBody>
                    <a:bodyPr/>
                    <a:lstStyle/>
                    <a:p>
                      <a:pPr algn="ctr"/>
                      <a:r>
                        <a:rPr lang="en-US" sz="1600" dirty="0" smtClean="0"/>
                        <a:t>1</a:t>
                      </a:r>
                      <a:endParaRPr lang="en-US" sz="1600" dirty="0"/>
                    </a:p>
                  </a:txBody>
                  <a:tcPr/>
                </a:tc>
                <a:tc>
                  <a:txBody>
                    <a:bodyPr/>
                    <a:lstStyle/>
                    <a:p>
                      <a:pPr algn="ctr"/>
                      <a:r>
                        <a:rPr lang="en-US" sz="1600" dirty="0" smtClean="0"/>
                        <a:t>2</a:t>
                      </a:r>
                      <a:endParaRPr lang="en-US" sz="1600" dirty="0"/>
                    </a:p>
                  </a:txBody>
                  <a:tcPr/>
                </a:tc>
                <a:tc>
                  <a:txBody>
                    <a:bodyPr/>
                    <a:lstStyle/>
                    <a:p>
                      <a:pPr algn="ctr"/>
                      <a:r>
                        <a:rPr lang="en-US" sz="1600" dirty="0" smtClean="0"/>
                        <a:t>2</a:t>
                      </a:r>
                      <a:endParaRPr lang="en-US" sz="1600" dirty="0"/>
                    </a:p>
                  </a:txBody>
                  <a:tcPr/>
                </a:tc>
                <a:tc>
                  <a:txBody>
                    <a:bodyPr/>
                    <a:lstStyle/>
                    <a:p>
                      <a:pPr algn="ctr"/>
                      <a:r>
                        <a:rPr lang="en-US" sz="1600" dirty="0" smtClean="0"/>
                        <a:t>2</a:t>
                      </a:r>
                      <a:endParaRPr lang="en-US" sz="1600" dirty="0"/>
                    </a:p>
                  </a:txBody>
                  <a:tcPr/>
                </a:tc>
                <a:tc>
                  <a:txBody>
                    <a:bodyPr/>
                    <a:lstStyle/>
                    <a:p>
                      <a:pPr algn="ctr"/>
                      <a:r>
                        <a:rPr lang="en-US" sz="1600" dirty="0" smtClean="0"/>
                        <a:t>4</a:t>
                      </a:r>
                      <a:endParaRPr lang="en-US" sz="1600" dirty="0"/>
                    </a:p>
                  </a:txBody>
                  <a:tcPr/>
                </a:tc>
                <a:tc>
                  <a:txBody>
                    <a:bodyPr/>
                    <a:lstStyle/>
                    <a:p>
                      <a:pPr algn="ctr"/>
                      <a:r>
                        <a:rPr lang="en-US" sz="1600" dirty="0" smtClean="0"/>
                        <a:t>4</a:t>
                      </a:r>
                      <a:endParaRPr lang="en-US" sz="1600" dirty="0"/>
                    </a:p>
                  </a:txBody>
                  <a:tcPr/>
                </a:tc>
              </a:tr>
              <a:tr h="370840">
                <a:tc>
                  <a:txBody>
                    <a:bodyPr/>
                    <a:lstStyle/>
                    <a:p>
                      <a:r>
                        <a:rPr lang="en-US" sz="1600" dirty="0" err="1" smtClean="0"/>
                        <a:t>IPSec</a:t>
                      </a:r>
                      <a:r>
                        <a:rPr lang="en-US" sz="1600" dirty="0" smtClean="0"/>
                        <a:t> Tunnels</a:t>
                      </a:r>
                      <a:endParaRPr lang="en-US" sz="1600" dirty="0"/>
                    </a:p>
                  </a:txBody>
                  <a:tcPr/>
                </a:tc>
                <a:tc>
                  <a:txBody>
                    <a:bodyPr/>
                    <a:lstStyle/>
                    <a:p>
                      <a:pPr algn="ctr"/>
                      <a:r>
                        <a:rPr lang="en-US" sz="1600" dirty="0" smtClean="0"/>
                        <a:t>2K</a:t>
                      </a:r>
                      <a:endParaRPr lang="en-US" sz="1600" dirty="0"/>
                    </a:p>
                  </a:txBody>
                  <a:tcPr/>
                </a:tc>
                <a:tc>
                  <a:txBody>
                    <a:bodyPr/>
                    <a:lstStyle/>
                    <a:p>
                      <a:pPr algn="ctr"/>
                      <a:r>
                        <a:rPr lang="en-US" sz="1600" dirty="0" smtClean="0"/>
                        <a:t>4K</a:t>
                      </a:r>
                      <a:endParaRPr lang="en-US" sz="1600" dirty="0"/>
                    </a:p>
                  </a:txBody>
                  <a:tcPr/>
                </a:tc>
                <a:tc>
                  <a:txBody>
                    <a:bodyPr/>
                    <a:lstStyle/>
                    <a:p>
                      <a:pPr algn="ctr"/>
                      <a:r>
                        <a:rPr lang="en-US" sz="1600" dirty="0" smtClean="0"/>
                        <a:t>4K</a:t>
                      </a:r>
                      <a:endParaRPr lang="en-US" sz="1600" dirty="0"/>
                    </a:p>
                  </a:txBody>
                  <a:tcPr/>
                </a:tc>
                <a:tc>
                  <a:txBody>
                    <a:bodyPr/>
                    <a:lstStyle/>
                    <a:p>
                      <a:pPr algn="ctr"/>
                      <a:r>
                        <a:rPr lang="en-US" sz="1600" dirty="0" smtClean="0"/>
                        <a:t>2K</a:t>
                      </a:r>
                      <a:endParaRPr lang="en-US" sz="1600" dirty="0"/>
                    </a:p>
                  </a:txBody>
                  <a:tcPr/>
                </a:tc>
                <a:tc>
                  <a:txBody>
                    <a:bodyPr/>
                    <a:lstStyle/>
                    <a:p>
                      <a:pPr algn="ctr"/>
                      <a:r>
                        <a:rPr lang="en-US" sz="1600" dirty="0" smtClean="0"/>
                        <a:t>4K</a:t>
                      </a:r>
                      <a:endParaRPr lang="en-US" sz="1600" dirty="0"/>
                    </a:p>
                  </a:txBody>
                  <a:tcPr/>
                </a:tc>
                <a:tc>
                  <a:txBody>
                    <a:bodyPr/>
                    <a:lstStyle/>
                    <a:p>
                      <a:pPr algn="ctr"/>
                      <a:r>
                        <a:rPr lang="en-US" sz="1600" dirty="0" smtClean="0"/>
                        <a:t>8K</a:t>
                      </a:r>
                      <a:endParaRPr lang="en-US" sz="1600" dirty="0"/>
                    </a:p>
                  </a:txBody>
                  <a:tcPr/>
                </a:tc>
              </a:tr>
              <a:tr h="370840">
                <a:tc>
                  <a:txBody>
                    <a:bodyPr/>
                    <a:lstStyle/>
                    <a:p>
                      <a:r>
                        <a:rPr lang="en-US" sz="1600" dirty="0" smtClean="0"/>
                        <a:t>Sessions</a:t>
                      </a:r>
                      <a:endParaRPr lang="en-US" sz="1600" dirty="0"/>
                    </a:p>
                  </a:txBody>
                  <a:tcPr/>
                </a:tc>
                <a:tc>
                  <a:txBody>
                    <a:bodyPr/>
                    <a:lstStyle/>
                    <a:p>
                      <a:pPr algn="ctr"/>
                      <a:r>
                        <a:rPr lang="en-US" sz="1600" dirty="0" smtClean="0"/>
                        <a:t>500K</a:t>
                      </a:r>
                      <a:endParaRPr lang="en-US" sz="1600" dirty="0"/>
                    </a:p>
                  </a:txBody>
                  <a:tcPr/>
                </a:tc>
                <a:tc>
                  <a:txBody>
                    <a:bodyPr/>
                    <a:lstStyle/>
                    <a:p>
                      <a:pPr algn="ctr"/>
                      <a:r>
                        <a:rPr lang="en-US" sz="1600" dirty="0" smtClean="0"/>
                        <a:t>2M</a:t>
                      </a:r>
                      <a:endParaRPr lang="en-US" sz="1600" dirty="0"/>
                    </a:p>
                  </a:txBody>
                  <a:tcPr/>
                </a:tc>
                <a:tc>
                  <a:txBody>
                    <a:bodyPr/>
                    <a:lstStyle/>
                    <a:p>
                      <a:pPr algn="ctr"/>
                      <a:r>
                        <a:rPr lang="en-US" sz="1600" dirty="0" smtClean="0"/>
                        <a:t>2M</a:t>
                      </a:r>
                      <a:endParaRPr lang="en-US" sz="1600" dirty="0"/>
                    </a:p>
                  </a:txBody>
                  <a:tcPr/>
                </a:tc>
                <a:tc>
                  <a:txBody>
                    <a:bodyPr/>
                    <a:lstStyle/>
                    <a:p>
                      <a:pPr algn="ctr"/>
                      <a:r>
                        <a:rPr lang="en-US" sz="1600" dirty="0" smtClean="0"/>
                        <a:t>1M</a:t>
                      </a:r>
                      <a:endParaRPr lang="en-US" sz="1600" dirty="0"/>
                    </a:p>
                  </a:txBody>
                  <a:tcPr/>
                </a:tc>
                <a:tc>
                  <a:txBody>
                    <a:bodyPr/>
                    <a:lstStyle/>
                    <a:p>
                      <a:pPr algn="ctr"/>
                      <a:r>
                        <a:rPr lang="en-US" sz="1600" dirty="0" smtClean="0"/>
                        <a:t>2M</a:t>
                      </a:r>
                      <a:endParaRPr lang="en-US" sz="1600" dirty="0"/>
                    </a:p>
                  </a:txBody>
                  <a:tcPr/>
                </a:tc>
                <a:tc>
                  <a:txBody>
                    <a:bodyPr/>
                    <a:lstStyle/>
                    <a:p>
                      <a:pPr algn="ctr"/>
                      <a:r>
                        <a:rPr lang="en-US" sz="1600" dirty="0" smtClean="0"/>
                        <a:t>4M</a:t>
                      </a:r>
                      <a:endParaRPr lang="en-US" sz="1600" dirty="0"/>
                    </a:p>
                  </a:txBody>
                  <a:tcPr/>
                </a:tc>
              </a:tr>
              <a:tr h="370840">
                <a:tc>
                  <a:txBody>
                    <a:bodyPr/>
                    <a:lstStyle/>
                    <a:p>
                      <a:r>
                        <a:rPr lang="en-US" sz="1600" dirty="0" smtClean="0"/>
                        <a:t>Ethernet</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16xRJ45</a:t>
                      </a:r>
                      <a:r>
                        <a:rPr lang="en-US" sz="1600" baseline="0" dirty="0" smtClean="0"/>
                        <a:t> 8xSFP</a:t>
                      </a:r>
                      <a:endParaRPr lang="en-US" sz="1600" dirty="0" smtClean="0"/>
                    </a:p>
                    <a:p>
                      <a:pPr algn="l"/>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16xRJ45</a:t>
                      </a:r>
                      <a:r>
                        <a:rPr lang="en-US" sz="1600" baseline="0" dirty="0" smtClean="0"/>
                        <a:t> 8xSFP</a:t>
                      </a:r>
                      <a:endParaRPr lang="en-US" sz="1600" dirty="0" smtClean="0"/>
                    </a:p>
                    <a:p>
                      <a:pPr algn="l"/>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4xXFP   </a:t>
                      </a:r>
                      <a:r>
                        <a:rPr lang="en-US" sz="1600" baseline="0" dirty="0" smtClean="0"/>
                        <a:t> 4xSFP</a:t>
                      </a:r>
                      <a:endParaRPr lang="en-US" sz="1600" dirty="0" smtClean="0"/>
                    </a:p>
                    <a:p>
                      <a:pPr algn="l"/>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12xRJ45</a:t>
                      </a:r>
                      <a:r>
                        <a:rPr lang="en-US" sz="1600" baseline="0" dirty="0" smtClean="0"/>
                        <a:t> 8xSFP</a:t>
                      </a:r>
                      <a:endParaRPr lang="en-US" sz="1600" dirty="0" smtClean="0"/>
                    </a:p>
                    <a:p>
                      <a:pPr algn="l"/>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12xRJ45</a:t>
                      </a:r>
                      <a:r>
                        <a:rPr lang="en-US" sz="1600" baseline="0" dirty="0" smtClean="0"/>
                        <a:t> 8xSFP 4xSFP+</a:t>
                      </a:r>
                      <a:endParaRPr lang="en-US"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12xRJ45</a:t>
                      </a:r>
                      <a:r>
                        <a:rPr lang="en-US" sz="1600" baseline="0" dirty="0" smtClean="0"/>
                        <a:t> 8xSFP 4xSFP+</a:t>
                      </a:r>
                      <a:endParaRPr lang="en-US" sz="1600" dirty="0" smtClean="0"/>
                    </a:p>
                  </a:txBody>
                  <a:tcPr/>
                </a:tc>
              </a:tr>
            </a:tbl>
          </a:graphicData>
        </a:graphic>
      </p:graphicFrame>
      <p:sp>
        <p:nvSpPr>
          <p:cNvPr id="6" name="TextBox 5"/>
          <p:cNvSpPr txBox="1"/>
          <p:nvPr/>
        </p:nvSpPr>
        <p:spPr>
          <a:xfrm>
            <a:off x="1371600" y="5943600"/>
            <a:ext cx="5698996" cy="301621"/>
          </a:xfrm>
          <a:prstGeom prst="rect">
            <a:avLst/>
          </a:prstGeom>
          <a:noFill/>
        </p:spPr>
        <p:txBody>
          <a:bodyPr wrap="none" rtlCol="0">
            <a:spAutoFit/>
          </a:bodyPr>
          <a:lstStyle/>
          <a:p>
            <a:pPr algn="l"/>
            <a:r>
              <a:rPr lang="en-US" dirty="0" smtClean="0"/>
              <a:t>Note: Performance testing and verification are under way….</a:t>
            </a:r>
            <a:endParaRPr lang="en-US" dirty="0"/>
          </a:p>
        </p:txBody>
      </p:sp>
    </p:spTree>
    <p:extLst>
      <p:ext uri="{BB962C8B-B14F-4D97-AF65-F5344CB8AC3E}">
        <p14:creationId xmlns:p14="http://schemas.microsoft.com/office/powerpoint/2010/main" val="3049668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
          <p:cNvSpPr>
            <a:spLocks noChangeArrowheads="1"/>
          </p:cNvSpPr>
          <p:nvPr/>
        </p:nvSpPr>
        <p:spPr bwMode="auto">
          <a:xfrm>
            <a:off x="2243138" y="1093788"/>
            <a:ext cx="6757987" cy="5100637"/>
          </a:xfrm>
          <a:prstGeom prst="roundRect">
            <a:avLst>
              <a:gd name="adj" fmla="val 1648"/>
            </a:avLst>
          </a:prstGeom>
          <a:solidFill>
            <a:schemeClr val="bg1"/>
          </a:solidFill>
          <a:ln w="19080">
            <a:solidFill>
              <a:srgbClr val="C23927"/>
            </a:solidFill>
            <a:miter lim="800000"/>
            <a:headEnd/>
            <a:tailEnd/>
          </a:ln>
        </p:spPr>
        <p:txBody>
          <a:bodyPr wrap="none" anchor="ctr"/>
          <a:lstStyle/>
          <a:p>
            <a:endParaRPr lang="en-US" sz="1400" dirty="0">
              <a:ea typeface="MS PGothic" pitchFamily="34" charset="-128"/>
            </a:endParaRPr>
          </a:p>
        </p:txBody>
      </p:sp>
      <p:grpSp>
        <p:nvGrpSpPr>
          <p:cNvPr id="87" name="Group 86"/>
          <p:cNvGrpSpPr/>
          <p:nvPr/>
        </p:nvGrpSpPr>
        <p:grpSpPr>
          <a:xfrm>
            <a:off x="2385776" y="2866476"/>
            <a:ext cx="6501600" cy="1281113"/>
            <a:chOff x="2385776" y="2149856"/>
            <a:chExt cx="6501600" cy="960835"/>
          </a:xfrm>
          <a:solidFill>
            <a:srgbClr val="BFBFBF"/>
          </a:solidFill>
          <a:effectLst>
            <a:outerShdw blurRad="50800" dist="38100" dir="2700000">
              <a:srgbClr val="000000">
                <a:alpha val="43000"/>
              </a:srgbClr>
            </a:outerShdw>
          </a:effectLst>
        </p:grpSpPr>
        <p:sp>
          <p:nvSpPr>
            <p:cNvPr id="122" name="AutoShape 33"/>
            <p:cNvSpPr>
              <a:spLocks noChangeArrowheads="1"/>
            </p:cNvSpPr>
            <p:nvPr/>
          </p:nvSpPr>
          <p:spPr bwMode="auto">
            <a:xfrm>
              <a:off x="6797111" y="2149856"/>
              <a:ext cx="2090265" cy="960835"/>
            </a:xfrm>
            <a:prstGeom prst="roundRect">
              <a:avLst>
                <a:gd name="adj" fmla="val 5509"/>
              </a:avLst>
            </a:prstGeom>
            <a:grpFill/>
            <a:ln w="19080">
              <a:solidFill>
                <a:srgbClr val="C0C0C0"/>
              </a:solidFill>
              <a:miter lim="800000"/>
              <a:headEnd/>
              <a:tailEnd/>
            </a:ln>
          </p:spPr>
          <p:txBody>
            <a:bodyPr wrap="none" anchor="ctr"/>
            <a:lstStyle/>
            <a:p>
              <a:pPr>
                <a:defRPr/>
              </a:pPr>
              <a:endParaRPr lang="en-US" sz="1400" dirty="0">
                <a:latin typeface="Arial" charset="0"/>
                <a:ea typeface="ＭＳ Ｐゴシック" charset="-128"/>
                <a:cs typeface="ＭＳ Ｐゴシック" charset="-128"/>
              </a:endParaRPr>
            </a:p>
          </p:txBody>
        </p:sp>
        <p:sp>
          <p:nvSpPr>
            <p:cNvPr id="94" name="AutoShape 33"/>
            <p:cNvSpPr>
              <a:spLocks noChangeArrowheads="1"/>
            </p:cNvSpPr>
            <p:nvPr/>
          </p:nvSpPr>
          <p:spPr bwMode="auto">
            <a:xfrm>
              <a:off x="2385776" y="2149856"/>
              <a:ext cx="2090265" cy="960835"/>
            </a:xfrm>
            <a:prstGeom prst="roundRect">
              <a:avLst>
                <a:gd name="adj" fmla="val 5509"/>
              </a:avLst>
            </a:prstGeom>
            <a:grpFill/>
            <a:ln w="19080">
              <a:solidFill>
                <a:srgbClr val="C0C0C0"/>
              </a:solidFill>
              <a:miter lim="800000"/>
              <a:headEnd/>
              <a:tailEnd/>
            </a:ln>
          </p:spPr>
          <p:txBody>
            <a:bodyPr wrap="none" anchor="ctr"/>
            <a:lstStyle/>
            <a:p>
              <a:pPr>
                <a:defRPr/>
              </a:pPr>
              <a:endParaRPr lang="en-US" sz="1400" dirty="0">
                <a:latin typeface="Arial" charset="0"/>
                <a:ea typeface="ＭＳ Ｐゴシック" charset="-128"/>
                <a:cs typeface="ＭＳ Ｐゴシック" charset="-128"/>
              </a:endParaRPr>
            </a:p>
          </p:txBody>
        </p:sp>
        <p:sp>
          <p:nvSpPr>
            <p:cNvPr id="132" name="AutoShape 33"/>
            <p:cNvSpPr>
              <a:spLocks noChangeArrowheads="1"/>
            </p:cNvSpPr>
            <p:nvPr/>
          </p:nvSpPr>
          <p:spPr bwMode="auto">
            <a:xfrm>
              <a:off x="4600668" y="2149856"/>
              <a:ext cx="2090265" cy="960835"/>
            </a:xfrm>
            <a:prstGeom prst="roundRect">
              <a:avLst>
                <a:gd name="adj" fmla="val 5509"/>
              </a:avLst>
            </a:prstGeom>
            <a:grpFill/>
            <a:ln w="19080">
              <a:solidFill>
                <a:srgbClr val="C0C0C0"/>
              </a:solidFill>
              <a:miter lim="800000"/>
              <a:headEnd/>
              <a:tailEnd/>
            </a:ln>
          </p:spPr>
          <p:txBody>
            <a:bodyPr wrap="none" anchor="ctr"/>
            <a:lstStyle/>
            <a:p>
              <a:pPr>
                <a:defRPr/>
              </a:pPr>
              <a:endParaRPr lang="en-US" sz="1400" dirty="0">
                <a:latin typeface="Arial" charset="0"/>
                <a:ea typeface="ＭＳ Ｐゴシック" charset="-128"/>
                <a:cs typeface="ＭＳ Ｐゴシック" charset="-128"/>
              </a:endParaRPr>
            </a:p>
          </p:txBody>
        </p:sp>
      </p:grpSp>
      <p:sp>
        <p:nvSpPr>
          <p:cNvPr id="53" name="AutoShape 8"/>
          <p:cNvSpPr>
            <a:spLocks noChangeArrowheads="1"/>
          </p:cNvSpPr>
          <p:nvPr/>
        </p:nvSpPr>
        <p:spPr bwMode="auto">
          <a:xfrm>
            <a:off x="180975" y="5062538"/>
            <a:ext cx="1890713" cy="731837"/>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lstStyle/>
          <a:p>
            <a:pPr>
              <a:defRPr/>
            </a:pPr>
            <a:endParaRPr lang="en-US" sz="1400" dirty="0">
              <a:latin typeface="Arial" charset="0"/>
              <a:ea typeface="ＭＳ Ｐゴシック" charset="-128"/>
              <a:cs typeface="ＭＳ Ｐゴシック" charset="-128"/>
            </a:endParaRPr>
          </a:p>
        </p:txBody>
      </p:sp>
      <p:sp>
        <p:nvSpPr>
          <p:cNvPr id="18437"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Arial" pitchFamily="34" charset="0"/>
              </a:defRPr>
            </a:lvl1pPr>
            <a:lvl2pPr marL="742950" indent="-285750" eaLnBrk="0" hangingPunct="0">
              <a:defRPr sz="1600" b="1">
                <a:solidFill>
                  <a:schemeClr val="tx1"/>
                </a:solidFill>
                <a:latin typeface="Arial" pitchFamily="34" charset="0"/>
              </a:defRPr>
            </a:lvl2pPr>
            <a:lvl3pPr marL="1143000" indent="-228600" eaLnBrk="0" hangingPunct="0">
              <a:defRPr sz="1600" b="1">
                <a:solidFill>
                  <a:schemeClr val="tx1"/>
                </a:solidFill>
                <a:latin typeface="Arial" pitchFamily="34" charset="0"/>
              </a:defRPr>
            </a:lvl3pPr>
            <a:lvl4pPr marL="1600200" indent="-228600" eaLnBrk="0" hangingPunct="0">
              <a:defRPr sz="1600" b="1">
                <a:solidFill>
                  <a:schemeClr val="tx1"/>
                </a:solidFill>
                <a:latin typeface="Arial" pitchFamily="34" charset="0"/>
              </a:defRPr>
            </a:lvl4pPr>
            <a:lvl5pPr marL="2057400" indent="-228600"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r>
              <a:rPr lang="en-US" sz="900" b="0" smtClean="0">
                <a:solidFill>
                  <a:srgbClr val="A7C439"/>
                </a:solidFill>
              </a:rPr>
              <a:t>© 2011 Palo Alto Networks. Proprietary and Confidential.</a:t>
            </a:r>
            <a:endParaRPr lang="en-US" sz="900" b="0" dirty="0" smtClean="0">
              <a:solidFill>
                <a:srgbClr val="A7C439"/>
              </a:solidFill>
            </a:endParaRPr>
          </a:p>
        </p:txBody>
      </p:sp>
      <p:sp>
        <p:nvSpPr>
          <p:cNvPr id="18438" name="AutoShape 2"/>
          <p:cNvSpPr>
            <a:spLocks noChangeArrowheads="1"/>
          </p:cNvSpPr>
          <p:nvPr/>
        </p:nvSpPr>
        <p:spPr bwMode="auto">
          <a:xfrm>
            <a:off x="122238" y="1098550"/>
            <a:ext cx="2033587" cy="2984500"/>
          </a:xfrm>
          <a:prstGeom prst="roundRect">
            <a:avLst>
              <a:gd name="adj" fmla="val 4444"/>
            </a:avLst>
          </a:prstGeom>
          <a:noFill/>
          <a:ln w="19080">
            <a:solidFill>
              <a:srgbClr val="31698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dirty="0">
              <a:ea typeface="MS PGothic" pitchFamily="34" charset="-128"/>
            </a:endParaRPr>
          </a:p>
        </p:txBody>
      </p:sp>
      <p:sp>
        <p:nvSpPr>
          <p:cNvPr id="18439" name="Rectangle 4"/>
          <p:cNvSpPr>
            <a:spLocks noGrp="1" noChangeArrowheads="1"/>
          </p:cNvSpPr>
          <p:nvPr>
            <p:ph type="title" idx="4294967295"/>
          </p:nvPr>
        </p:nvSpPr>
        <p:spPr>
          <a:xfrm>
            <a:off x="323850" y="149225"/>
            <a:ext cx="8378825" cy="614363"/>
          </a:xfrm>
        </p:spPr>
        <p:txBody>
          <a:bodyPr lIns="91440" tIns="45720" rIns="91440" bIns="457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t>PA-5000 Series Architecture</a:t>
            </a:r>
          </a:p>
        </p:txBody>
      </p:sp>
      <p:sp>
        <p:nvSpPr>
          <p:cNvPr id="32784" name="AutoShape 24"/>
          <p:cNvSpPr>
            <a:spLocks noChangeArrowheads="1"/>
          </p:cNvSpPr>
          <p:nvPr/>
        </p:nvSpPr>
        <p:spPr bwMode="auto">
          <a:xfrm>
            <a:off x="214313" y="2303463"/>
            <a:ext cx="1793875" cy="134937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lstStyle/>
          <a:p>
            <a:pPr>
              <a:defRPr/>
            </a:pPr>
            <a:endParaRPr lang="en-US" sz="1400" dirty="0">
              <a:latin typeface="Arial" charset="0"/>
              <a:ea typeface="ＭＳ Ｐゴシック" charset="-128"/>
              <a:cs typeface="ＭＳ Ｐゴシック" charset="-128"/>
            </a:endParaRPr>
          </a:p>
        </p:txBody>
      </p:sp>
      <p:sp>
        <p:nvSpPr>
          <p:cNvPr id="32807" name="AutoShape 8"/>
          <p:cNvSpPr>
            <a:spLocks noChangeArrowheads="1"/>
          </p:cNvSpPr>
          <p:nvPr/>
        </p:nvSpPr>
        <p:spPr bwMode="auto">
          <a:xfrm>
            <a:off x="4632325" y="4662488"/>
            <a:ext cx="2000250"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lstStyle/>
          <a:p>
            <a:pPr>
              <a:defRPr/>
            </a:pPr>
            <a:endParaRPr lang="en-US" sz="1400" dirty="0">
              <a:latin typeface="Arial" charset="0"/>
              <a:ea typeface="ＭＳ Ｐゴシック" charset="-128"/>
              <a:cs typeface="ＭＳ Ｐゴシック" charset="-128"/>
            </a:endParaRPr>
          </a:p>
        </p:txBody>
      </p:sp>
      <p:sp>
        <p:nvSpPr>
          <p:cNvPr id="18442" name="AutoShape 2"/>
          <p:cNvSpPr>
            <a:spLocks noChangeArrowheads="1"/>
          </p:cNvSpPr>
          <p:nvPr/>
        </p:nvSpPr>
        <p:spPr bwMode="auto">
          <a:xfrm>
            <a:off x="120650" y="4176713"/>
            <a:ext cx="2035175" cy="2009775"/>
          </a:xfrm>
          <a:prstGeom prst="roundRect">
            <a:avLst>
              <a:gd name="adj" fmla="val 4444"/>
            </a:avLst>
          </a:prstGeom>
          <a:noFill/>
          <a:ln w="19080">
            <a:solidFill>
              <a:srgbClr val="51910E"/>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dirty="0">
              <a:ea typeface="MS PGothic" pitchFamily="34" charset="-128"/>
            </a:endParaRPr>
          </a:p>
        </p:txBody>
      </p:sp>
      <p:sp>
        <p:nvSpPr>
          <p:cNvPr id="72" name="Up-Down Arrow 71"/>
          <p:cNvSpPr/>
          <p:nvPr/>
        </p:nvSpPr>
        <p:spPr bwMode="auto">
          <a:xfrm>
            <a:off x="5429250" y="4219575"/>
            <a:ext cx="220663" cy="400050"/>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8" name="Up-Down Arrow 77"/>
          <p:cNvSpPr/>
          <p:nvPr/>
        </p:nvSpPr>
        <p:spPr bwMode="auto">
          <a:xfrm>
            <a:off x="5505450" y="2582863"/>
            <a:ext cx="138113" cy="263525"/>
          </a:xfrm>
          <a:prstGeom prst="up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grpSp>
        <p:nvGrpSpPr>
          <p:cNvPr id="18445" name="Group 94"/>
          <p:cNvGrpSpPr>
            <a:grpSpLocks/>
          </p:cNvGrpSpPr>
          <p:nvPr/>
        </p:nvGrpSpPr>
        <p:grpSpPr bwMode="auto">
          <a:xfrm>
            <a:off x="303213" y="1209675"/>
            <a:ext cx="8656637" cy="4911725"/>
            <a:chOff x="303733" y="907723"/>
            <a:chExt cx="8655594" cy="3683513"/>
          </a:xfrm>
        </p:grpSpPr>
        <p:sp>
          <p:nvSpPr>
            <p:cNvPr id="56" name="AutoShape 14"/>
            <p:cNvSpPr>
              <a:spLocks/>
            </p:cNvSpPr>
            <p:nvPr/>
          </p:nvSpPr>
          <p:spPr bwMode="auto">
            <a:xfrm>
              <a:off x="303733" y="3214978"/>
              <a:ext cx="1715880" cy="508359"/>
            </a:xfrm>
            <a:prstGeom prst="callout1">
              <a:avLst>
                <a:gd name="adj1" fmla="val 8977"/>
                <a:gd name="adj2" fmla="val -4370"/>
                <a:gd name="adj3" fmla="val 110597"/>
                <a:gd name="adj4" fmla="val -4370"/>
              </a:avLst>
            </a:prstGeom>
            <a:solidFill>
              <a:srgbClr val="EAEAEA">
                <a:alpha val="50195"/>
              </a:srgbClr>
            </a:solidFill>
            <a:ln w="9360">
              <a:solidFill>
                <a:srgbClr val="111844"/>
              </a:solidFill>
              <a:miter lim="800000"/>
              <a:headEnd/>
              <a:tailEnd/>
            </a:ln>
          </p:spPr>
          <p:txBody>
            <a:bodyPr lIns="90000" tIns="46800" rIns="90000" bIns="46800" anchor="ctr"/>
            <a:lstStyle/>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80 Gbps switch fabric interconnect</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20 Gbps QoS engine</a:t>
              </a:r>
            </a:p>
          </p:txBody>
        </p:sp>
        <p:sp>
          <p:nvSpPr>
            <p:cNvPr id="32778" name="AutoShape 12"/>
            <p:cNvSpPr>
              <a:spLocks/>
            </p:cNvSpPr>
            <p:nvPr/>
          </p:nvSpPr>
          <p:spPr bwMode="auto">
            <a:xfrm>
              <a:off x="2414854" y="973203"/>
              <a:ext cx="2198422" cy="754799"/>
            </a:xfrm>
            <a:prstGeom prst="callout1">
              <a:avLst>
                <a:gd name="adj1" fmla="val -6417"/>
                <a:gd name="adj2" fmla="val 104730"/>
                <a:gd name="adj3" fmla="val -6417"/>
                <a:gd name="adj4" fmla="val 5956"/>
              </a:avLst>
            </a:prstGeom>
            <a:solidFill>
              <a:srgbClr val="EAEAEA">
                <a:alpha val="50195"/>
              </a:srgbClr>
            </a:solidFill>
            <a:ln w="9360">
              <a:solidFill>
                <a:srgbClr val="111844"/>
              </a:solidFill>
              <a:miter lim="800000"/>
              <a:headEnd/>
              <a:tailEnd/>
            </a:ln>
          </p:spPr>
          <p:txBody>
            <a:bodyPr lIns="90000" tIns="46800" rIns="90000" bIns="46800" anchor="ctr"/>
            <a:lstStyle/>
            <a:p>
              <a:pPr marL="106363" indent="-106363" defTabSz="457200">
                <a:lnSpc>
                  <a:spcPct val="95000"/>
                </a:lnSpc>
                <a:spcBef>
                  <a:spcPts val="150"/>
                </a:spcBef>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Signature Match HW Engine</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Stream-based uniform sig. match</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Vulnerability exploits (IPS), virus, spyware, CC#, SSN, and more</a:t>
              </a:r>
            </a:p>
          </p:txBody>
        </p:sp>
        <p:sp>
          <p:nvSpPr>
            <p:cNvPr id="32779" name="AutoShape 13"/>
            <p:cNvSpPr>
              <a:spLocks/>
            </p:cNvSpPr>
            <p:nvPr/>
          </p:nvSpPr>
          <p:spPr bwMode="auto">
            <a:xfrm>
              <a:off x="2357710" y="3230456"/>
              <a:ext cx="2100009" cy="1175057"/>
            </a:xfrm>
            <a:prstGeom prst="callout1">
              <a:avLst>
                <a:gd name="adj1" fmla="val 47588"/>
                <a:gd name="adj2" fmla="val -2223"/>
                <a:gd name="adj3" fmla="val -45606"/>
                <a:gd name="adj4" fmla="val -2244"/>
              </a:avLst>
            </a:prstGeom>
            <a:solidFill>
              <a:srgbClr val="EAEAEA">
                <a:alpha val="50195"/>
              </a:srgbClr>
            </a:solidFill>
            <a:ln w="9360">
              <a:solidFill>
                <a:srgbClr val="111844"/>
              </a:solidFill>
              <a:miter lim="800000"/>
              <a:headEnd/>
              <a:tailEnd/>
            </a:ln>
          </p:spPr>
          <p:txBody>
            <a:bodyPr lIns="90000" tIns="46800" rIns="90000" bIns="46800" anchor="ctr"/>
            <a:lstStyle/>
            <a:p>
              <a:pPr marL="106363" indent="-106363" defTabSz="457200">
                <a:lnSpc>
                  <a:spcPct val="95000"/>
                </a:lnSpc>
                <a:spcBef>
                  <a:spcPts val="150"/>
                </a:spcBef>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Security Processors</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High density parallel processing for flexible security functionality</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Hardware-acceleration for standardized complex functions (SSL, IPSec, decompression)</a:t>
              </a:r>
            </a:p>
          </p:txBody>
        </p:sp>
        <p:sp>
          <p:nvSpPr>
            <p:cNvPr id="32780" name="AutoShape 14"/>
            <p:cNvSpPr>
              <a:spLocks/>
            </p:cNvSpPr>
            <p:nvPr/>
          </p:nvSpPr>
          <p:spPr bwMode="auto">
            <a:xfrm>
              <a:off x="373575" y="907723"/>
              <a:ext cx="1714293" cy="785753"/>
            </a:xfrm>
            <a:prstGeom prst="callout1">
              <a:avLst>
                <a:gd name="adj1" fmla="val 8977"/>
                <a:gd name="adj2" fmla="val -4370"/>
                <a:gd name="adj3" fmla="val 110597"/>
                <a:gd name="adj4" fmla="val -4370"/>
              </a:avLst>
            </a:prstGeom>
            <a:solidFill>
              <a:srgbClr val="EAEAEA">
                <a:alpha val="50195"/>
              </a:srgbClr>
            </a:solidFill>
            <a:ln w="9360">
              <a:solidFill>
                <a:srgbClr val="111844"/>
              </a:solidFill>
              <a:miter lim="800000"/>
              <a:headEnd/>
              <a:tailEnd/>
            </a:ln>
          </p:spPr>
          <p:txBody>
            <a:bodyPr lIns="90000" tIns="46800" rIns="90000" bIns="46800" anchor="ctr"/>
            <a:lstStyle/>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Highly available mgmt</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High speed logging and route update</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Dual hard drives</a:t>
              </a:r>
            </a:p>
          </p:txBody>
        </p:sp>
        <p:sp>
          <p:nvSpPr>
            <p:cNvPr id="32782" name="Text Box 16"/>
            <p:cNvSpPr txBox="1">
              <a:spLocks noChangeArrowheads="1"/>
            </p:cNvSpPr>
            <p:nvPr/>
          </p:nvSpPr>
          <p:spPr bwMode="auto">
            <a:xfrm>
              <a:off x="4878357" y="3187596"/>
              <a:ext cx="714289" cy="175008"/>
            </a:xfrm>
            <a:prstGeom prst="rect">
              <a:avLst/>
            </a:prstGeom>
            <a:noFill/>
            <a:ln w="9525">
              <a:noFill/>
              <a:round/>
              <a:headEnd/>
              <a:tailEnd/>
            </a:ln>
          </p:spPr>
          <p:txBody>
            <a:bodyPr lIns="90000" tIns="46800" rIns="90000" bIns="46800">
              <a:spAutoFit/>
            </a:bodyPr>
            <a:lstStyle/>
            <a:p>
              <a:pPr marL="106363" indent="-106363" defTabSz="457200">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900" dirty="0">
                  <a:solidFill>
                    <a:schemeClr val="bg2">
                      <a:lumMod val="50000"/>
                    </a:schemeClr>
                  </a:solidFill>
                  <a:latin typeface="Arial" charset="0"/>
                  <a:ea typeface="ＭＳ Ｐゴシック" charset="-128"/>
                  <a:cs typeface="ＭＳ Ｐゴシック" charset="-128"/>
                </a:rPr>
                <a:t>20Gbps</a:t>
              </a:r>
            </a:p>
          </p:txBody>
        </p:sp>
        <p:sp>
          <p:nvSpPr>
            <p:cNvPr id="32792" name="AutoShape 32"/>
            <p:cNvSpPr>
              <a:spLocks/>
            </p:cNvSpPr>
            <p:nvPr/>
          </p:nvSpPr>
          <p:spPr bwMode="auto">
            <a:xfrm>
              <a:off x="6695825" y="3603093"/>
              <a:ext cx="2263502" cy="984572"/>
            </a:xfrm>
            <a:prstGeom prst="callout1">
              <a:avLst>
                <a:gd name="adj1" fmla="val -6968"/>
                <a:gd name="adj2" fmla="val 95796"/>
                <a:gd name="adj3" fmla="val -6968"/>
                <a:gd name="adj4" fmla="val -6653"/>
              </a:avLst>
            </a:prstGeom>
            <a:solidFill>
              <a:srgbClr val="EAEAEA">
                <a:alpha val="50195"/>
              </a:srgbClr>
            </a:solidFill>
            <a:ln w="9360">
              <a:solidFill>
                <a:srgbClr val="111844"/>
              </a:solidFill>
              <a:miter lim="800000"/>
              <a:headEnd/>
              <a:tailEnd/>
            </a:ln>
          </p:spPr>
          <p:txBody>
            <a:bodyPr lIns="90000" tIns="46800" rIns="90000" bIns="46800" anchor="ctr"/>
            <a:lstStyle/>
            <a:p>
              <a:pPr marL="106363" indent="-106363" defTabSz="457200">
                <a:lnSpc>
                  <a:spcPct val="95000"/>
                </a:lnSpc>
                <a:spcBef>
                  <a:spcPts val="150"/>
                </a:spcBef>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Network Processor</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20 Gbps front-end network processing</a:t>
              </a:r>
            </a:p>
            <a:p>
              <a:pPr marL="106363" indent="-106363" defTabSz="457200">
                <a:lnSpc>
                  <a:spcPct val="95000"/>
                </a:lnSpc>
                <a:spcBef>
                  <a:spcPts val="150"/>
                </a:spcBef>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100" dirty="0">
                  <a:solidFill>
                    <a:schemeClr val="bg2">
                      <a:lumMod val="50000"/>
                    </a:schemeClr>
                  </a:solidFill>
                  <a:latin typeface="Calibri" charset="0"/>
                  <a:ea typeface="ＭＳ Ｐゴシック" charset="-128"/>
                  <a:cs typeface="ＭＳ Ｐゴシック" charset="-128"/>
                </a:rPr>
                <a:t>Hardware accelerated per-packet route lookup, MAC lookup and NAT</a:t>
              </a:r>
            </a:p>
          </p:txBody>
        </p:sp>
        <p:sp>
          <p:nvSpPr>
            <p:cNvPr id="32801" name="Text Box 41"/>
            <p:cNvSpPr txBox="1">
              <a:spLocks noChangeArrowheads="1"/>
            </p:cNvSpPr>
            <p:nvPr/>
          </p:nvSpPr>
          <p:spPr bwMode="auto">
            <a:xfrm>
              <a:off x="4951373" y="1900629"/>
              <a:ext cx="714289" cy="175009"/>
            </a:xfrm>
            <a:prstGeom prst="rect">
              <a:avLst/>
            </a:prstGeom>
            <a:noFill/>
            <a:ln w="9525">
              <a:noFill/>
              <a:round/>
              <a:headEnd/>
              <a:tailEnd/>
            </a:ln>
          </p:spPr>
          <p:txBody>
            <a:bodyPr lIns="90000" tIns="46800" rIns="90000" bIns="46800">
              <a:spAutoFit/>
            </a:bodyPr>
            <a:lstStyle/>
            <a:p>
              <a:pPr marL="106363" indent="-106363" defTabSz="457200">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900" dirty="0">
                  <a:solidFill>
                    <a:schemeClr val="bg2">
                      <a:lumMod val="50000"/>
                    </a:schemeClr>
                  </a:solidFill>
                  <a:latin typeface="Arial" charset="0"/>
                  <a:ea typeface="ＭＳ Ｐゴシック" charset="-128"/>
                  <a:cs typeface="ＭＳ Ｐゴシック" charset="-128"/>
                </a:rPr>
                <a:t>10Gbps</a:t>
              </a:r>
            </a:p>
          </p:txBody>
        </p:sp>
        <p:sp>
          <p:nvSpPr>
            <p:cNvPr id="32802" name="Text Box 42"/>
            <p:cNvSpPr txBox="1">
              <a:spLocks noChangeArrowheads="1"/>
            </p:cNvSpPr>
            <p:nvPr/>
          </p:nvSpPr>
          <p:spPr bwMode="auto">
            <a:xfrm>
              <a:off x="471988" y="2738765"/>
              <a:ext cx="1331752" cy="254774"/>
            </a:xfrm>
            <a:prstGeom prst="rect">
              <a:avLst/>
            </a:prstGeom>
            <a:noFill/>
            <a:ln w="9525">
              <a:noFill/>
              <a:round/>
              <a:headEnd/>
              <a:tailEnd/>
            </a:ln>
          </p:spPr>
          <p:txBody>
            <a:bodyPr wrap="none" lIns="90000" tIns="46800" rIns="90000" bIns="46800">
              <a:spAutoFit/>
            </a:bodyPr>
            <a:lstStyle/>
            <a:p>
              <a:pPr defTabSz="457200">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latin typeface="Calibri" charset="0"/>
                  <a:ea typeface="ＭＳ Ｐゴシック" charset="-128"/>
                  <a:cs typeface="ＭＳ Ｐゴシック" charset="-128"/>
                </a:rPr>
                <a:t>Control Plane</a:t>
              </a:r>
            </a:p>
          </p:txBody>
        </p:sp>
        <p:sp>
          <p:nvSpPr>
            <p:cNvPr id="32803" name="Text Box 43"/>
            <p:cNvSpPr txBox="1">
              <a:spLocks noChangeArrowheads="1"/>
            </p:cNvSpPr>
            <p:nvPr/>
          </p:nvSpPr>
          <p:spPr bwMode="auto">
            <a:xfrm>
              <a:off x="4989468" y="4335272"/>
              <a:ext cx="1100004" cy="255964"/>
            </a:xfrm>
            <a:prstGeom prst="rect">
              <a:avLst/>
            </a:prstGeom>
            <a:noFill/>
            <a:ln w="9525">
              <a:noFill/>
              <a:round/>
              <a:headEnd/>
              <a:tailEnd/>
            </a:ln>
          </p:spPr>
          <p:txBody>
            <a:bodyPr wrap="none" lIns="90000" tIns="46800" rIns="90000" bIns="46800">
              <a:spAutoFit/>
            </a:bodyPr>
            <a:lstStyle/>
            <a:p>
              <a:pPr defTabSz="457200">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latin typeface="Calibri" charset="0"/>
                  <a:ea typeface="ＭＳ Ｐゴシック" charset="-128"/>
                  <a:cs typeface="ＭＳ Ｐゴシック" charset="-128"/>
                </a:rPr>
                <a:t>Data Plane</a:t>
              </a:r>
            </a:p>
          </p:txBody>
        </p:sp>
        <p:sp>
          <p:nvSpPr>
            <p:cNvPr id="68" name="Text Box 42"/>
            <p:cNvSpPr txBox="1">
              <a:spLocks noChangeArrowheads="1"/>
            </p:cNvSpPr>
            <p:nvPr/>
          </p:nvSpPr>
          <p:spPr bwMode="auto">
            <a:xfrm>
              <a:off x="475162" y="4335272"/>
              <a:ext cx="1301593" cy="255964"/>
            </a:xfrm>
            <a:prstGeom prst="rect">
              <a:avLst/>
            </a:prstGeom>
            <a:noFill/>
            <a:ln w="9525">
              <a:noFill/>
              <a:round/>
              <a:headEnd/>
              <a:tailEnd/>
            </a:ln>
          </p:spPr>
          <p:txBody>
            <a:bodyPr wrap="none" lIns="90000" tIns="46800" rIns="90000" bIns="46800">
              <a:spAutoFit/>
            </a:bodyPr>
            <a:lstStyle/>
            <a:p>
              <a:pPr defTabSz="457200">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latin typeface="Calibri" charset="0"/>
                  <a:ea typeface="ＭＳ Ｐゴシック" charset="-128"/>
                  <a:cs typeface="ＭＳ Ｐゴシック" charset="-128"/>
                </a:rPr>
                <a:t>Switch Fabric</a:t>
              </a:r>
            </a:p>
          </p:txBody>
        </p:sp>
        <p:sp>
          <p:nvSpPr>
            <p:cNvPr id="79" name="Text Box 41"/>
            <p:cNvSpPr txBox="1">
              <a:spLocks noChangeArrowheads="1"/>
            </p:cNvSpPr>
            <p:nvPr/>
          </p:nvSpPr>
          <p:spPr bwMode="auto">
            <a:xfrm>
              <a:off x="7208526" y="1886342"/>
              <a:ext cx="714289" cy="175009"/>
            </a:xfrm>
            <a:prstGeom prst="rect">
              <a:avLst/>
            </a:prstGeom>
            <a:noFill/>
            <a:ln w="9525">
              <a:noFill/>
              <a:round/>
              <a:headEnd/>
              <a:tailEnd/>
            </a:ln>
          </p:spPr>
          <p:txBody>
            <a:bodyPr lIns="90000" tIns="46800" rIns="90000" bIns="46800">
              <a:spAutoFit/>
            </a:bodyPr>
            <a:lstStyle/>
            <a:p>
              <a:pPr marL="106363" indent="-106363" defTabSz="457200">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900" dirty="0">
                  <a:solidFill>
                    <a:schemeClr val="bg2">
                      <a:lumMod val="50000"/>
                    </a:schemeClr>
                  </a:solidFill>
                  <a:latin typeface="Arial" charset="0"/>
                  <a:ea typeface="ＭＳ Ｐゴシック" charset="-128"/>
                  <a:cs typeface="ＭＳ Ｐゴシック" charset="-128"/>
                </a:rPr>
                <a:t>10Gbps</a:t>
              </a:r>
            </a:p>
          </p:txBody>
        </p:sp>
      </p:grpSp>
      <p:sp>
        <p:nvSpPr>
          <p:cNvPr id="80" name="Up-Down Arrow 79"/>
          <p:cNvSpPr/>
          <p:nvPr/>
        </p:nvSpPr>
        <p:spPr bwMode="auto">
          <a:xfrm>
            <a:off x="7762875" y="2563813"/>
            <a:ext cx="138113" cy="263525"/>
          </a:xfrm>
          <a:prstGeom prst="up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lstStyle/>
          <a:p>
            <a:pPr>
              <a:defRPr/>
            </a:pPr>
            <a:endParaRPr lang="en-US" sz="1200" dirty="0">
              <a:latin typeface="Calibri" charset="0"/>
              <a:ea typeface="ＭＳ Ｐゴシック" charset="-128"/>
              <a:cs typeface="ＭＳ Ｐゴシック" charset="-128"/>
            </a:endParaRPr>
          </a:p>
        </p:txBody>
      </p:sp>
      <p:sp>
        <p:nvSpPr>
          <p:cNvPr id="88" name="AutoShape 18"/>
          <p:cNvSpPr>
            <a:spLocks noChangeArrowheads="1"/>
          </p:cNvSpPr>
          <p:nvPr/>
        </p:nvSpPr>
        <p:spPr bwMode="auto">
          <a:xfrm>
            <a:off x="698341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lstStyle/>
          <a:p>
            <a:pPr>
              <a:defRPr/>
            </a:pPr>
            <a:endParaRPr lang="en-US" sz="1200" dirty="0">
              <a:latin typeface="Calibri" charset="0"/>
              <a:ea typeface="ＭＳ Ｐゴシック" charset="-128"/>
              <a:cs typeface="ＭＳ Ｐゴシック" charset="-128"/>
            </a:endParaRPr>
          </a:p>
        </p:txBody>
      </p:sp>
      <p:sp>
        <p:nvSpPr>
          <p:cNvPr id="18449" name="Text Box 35"/>
          <p:cNvSpPr txBox="1">
            <a:spLocks noChangeArrowheads="1"/>
          </p:cNvSpPr>
          <p:nvPr/>
        </p:nvSpPr>
        <p:spPr bwMode="auto">
          <a:xfrm>
            <a:off x="3230563" y="3014663"/>
            <a:ext cx="3127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9pPr>
          </a:lstStyle>
          <a:p>
            <a:pPr eaLnBrk="1" hangingPunct="1">
              <a:buClr>
                <a:srgbClr val="111844"/>
              </a:buClr>
              <a:buFont typeface="Arial" pitchFamily="34" charset="0"/>
              <a:buNone/>
            </a:pPr>
            <a:r>
              <a:rPr lang="en-GB" sz="1200" dirty="0">
                <a:solidFill>
                  <a:srgbClr val="316989"/>
                </a:solidFill>
                <a:ea typeface="MS PGothic" pitchFamily="34" charset="-128"/>
              </a:rPr>
              <a:t>...</a:t>
            </a:r>
          </a:p>
        </p:txBody>
      </p:sp>
      <p:sp>
        <p:nvSpPr>
          <p:cNvPr id="18450" name="Text Box 35"/>
          <p:cNvSpPr txBox="1">
            <a:spLocks noChangeArrowheads="1"/>
          </p:cNvSpPr>
          <p:nvPr/>
        </p:nvSpPr>
        <p:spPr bwMode="auto">
          <a:xfrm>
            <a:off x="7642225" y="3014663"/>
            <a:ext cx="3111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9pPr>
          </a:lstStyle>
          <a:p>
            <a:pPr eaLnBrk="1" hangingPunct="1">
              <a:buClr>
                <a:srgbClr val="111844"/>
              </a:buClr>
              <a:buFont typeface="Arial" pitchFamily="34" charset="0"/>
              <a:buNone/>
            </a:pPr>
            <a:r>
              <a:rPr lang="en-GB" sz="1200" dirty="0">
                <a:solidFill>
                  <a:srgbClr val="316989"/>
                </a:solidFill>
                <a:ea typeface="MS PGothic" pitchFamily="34" charset="-128"/>
              </a:rPr>
              <a:t>...</a:t>
            </a:r>
          </a:p>
        </p:txBody>
      </p:sp>
      <p:sp>
        <p:nvSpPr>
          <p:cNvPr id="18451" name="Text Box 35"/>
          <p:cNvSpPr txBox="1">
            <a:spLocks noChangeArrowheads="1"/>
          </p:cNvSpPr>
          <p:nvPr/>
        </p:nvSpPr>
        <p:spPr bwMode="auto">
          <a:xfrm>
            <a:off x="5445125" y="3014663"/>
            <a:ext cx="3127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chemeClr val="tx1"/>
                </a:solidFill>
                <a:latin typeface="Arial" pitchFamily="34" charset="0"/>
              </a:defRPr>
            </a:lvl9pPr>
          </a:lstStyle>
          <a:p>
            <a:pPr eaLnBrk="1" hangingPunct="1">
              <a:buClr>
                <a:srgbClr val="111844"/>
              </a:buClr>
              <a:buFont typeface="Arial" pitchFamily="34" charset="0"/>
              <a:buNone/>
            </a:pPr>
            <a:r>
              <a:rPr lang="en-GB" sz="1200" dirty="0">
                <a:solidFill>
                  <a:srgbClr val="316989"/>
                </a:solidFill>
                <a:ea typeface="MS PGothic" pitchFamily="34" charset="-128"/>
              </a:rPr>
              <a:t>...</a:t>
            </a:r>
          </a:p>
        </p:txBody>
      </p:sp>
      <p:grpSp>
        <p:nvGrpSpPr>
          <p:cNvPr id="18452" name="Group 84"/>
          <p:cNvGrpSpPr>
            <a:grpSpLocks/>
          </p:cNvGrpSpPr>
          <p:nvPr/>
        </p:nvGrpSpPr>
        <p:grpSpPr bwMode="auto">
          <a:xfrm>
            <a:off x="223838" y="1254125"/>
            <a:ext cx="8609012" cy="4498975"/>
            <a:chOff x="223332" y="940099"/>
            <a:chExt cx="8609998" cy="3374474"/>
          </a:xfrm>
        </p:grpSpPr>
        <p:sp>
          <p:nvSpPr>
            <p:cNvPr id="18458" name="AutoShape 9"/>
            <p:cNvSpPr>
              <a:spLocks noChangeArrowheads="1"/>
            </p:cNvSpPr>
            <p:nvPr/>
          </p:nvSpPr>
          <p:spPr bwMode="auto">
            <a:xfrm>
              <a:off x="223332" y="3829825"/>
              <a:ext cx="877280" cy="484748"/>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QoS</a:t>
              </a:r>
            </a:p>
          </p:txBody>
        </p:sp>
        <p:sp>
          <p:nvSpPr>
            <p:cNvPr id="18459" name="AutoShape 9"/>
            <p:cNvSpPr>
              <a:spLocks noChangeArrowheads="1"/>
            </p:cNvSpPr>
            <p:nvPr/>
          </p:nvSpPr>
          <p:spPr bwMode="auto">
            <a:xfrm>
              <a:off x="4691115" y="3542309"/>
              <a:ext cx="541338" cy="738188"/>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Flow </a:t>
              </a:r>
            </a:p>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control</a:t>
              </a:r>
            </a:p>
          </p:txBody>
        </p:sp>
        <p:sp>
          <p:nvSpPr>
            <p:cNvPr id="18460" name="AutoShape 10"/>
            <p:cNvSpPr>
              <a:spLocks noChangeArrowheads="1"/>
            </p:cNvSpPr>
            <p:nvPr/>
          </p:nvSpPr>
          <p:spPr bwMode="auto">
            <a:xfrm>
              <a:off x="5288900" y="3543500"/>
              <a:ext cx="708025" cy="736997"/>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Route, ARP, MAC lookup</a:t>
              </a:r>
            </a:p>
          </p:txBody>
        </p:sp>
        <p:sp>
          <p:nvSpPr>
            <p:cNvPr id="18461" name="AutoShape 11"/>
            <p:cNvSpPr>
              <a:spLocks noChangeArrowheads="1"/>
            </p:cNvSpPr>
            <p:nvPr/>
          </p:nvSpPr>
          <p:spPr bwMode="auto">
            <a:xfrm>
              <a:off x="6042078" y="3543500"/>
              <a:ext cx="527050" cy="736997"/>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NAT</a:t>
              </a:r>
            </a:p>
          </p:txBody>
        </p:sp>
        <p:sp>
          <p:nvSpPr>
            <p:cNvPr id="18462" name="AutoShape 9"/>
            <p:cNvSpPr>
              <a:spLocks noChangeArrowheads="1"/>
            </p:cNvSpPr>
            <p:nvPr/>
          </p:nvSpPr>
          <p:spPr bwMode="auto">
            <a:xfrm>
              <a:off x="1151410" y="3829062"/>
              <a:ext cx="877280" cy="484748"/>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Switch</a:t>
              </a:r>
            </a:p>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Fabric</a:t>
              </a:r>
            </a:p>
          </p:txBody>
        </p:sp>
        <p:sp>
          <p:nvSpPr>
            <p:cNvPr id="18463" name="AutoShape 19"/>
            <p:cNvSpPr>
              <a:spLocks noChangeArrowheads="1"/>
            </p:cNvSpPr>
            <p:nvPr/>
          </p:nvSpPr>
          <p:spPr bwMode="auto">
            <a:xfrm>
              <a:off x="4824515" y="940099"/>
              <a:ext cx="1055688" cy="933450"/>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Signature Match</a:t>
              </a:r>
            </a:p>
          </p:txBody>
        </p:sp>
        <p:sp>
          <p:nvSpPr>
            <p:cNvPr id="18464" name="AutoShape 19"/>
            <p:cNvSpPr>
              <a:spLocks noChangeArrowheads="1"/>
            </p:cNvSpPr>
            <p:nvPr/>
          </p:nvSpPr>
          <p:spPr bwMode="auto">
            <a:xfrm>
              <a:off x="7040707" y="940099"/>
              <a:ext cx="1055688" cy="933450"/>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Signature Match</a:t>
              </a:r>
            </a:p>
          </p:txBody>
        </p:sp>
        <p:sp>
          <p:nvSpPr>
            <p:cNvPr id="18465" name="AutoShape 36"/>
            <p:cNvSpPr>
              <a:spLocks noChangeArrowheads="1"/>
            </p:cNvSpPr>
            <p:nvPr/>
          </p:nvSpPr>
          <p:spPr bwMode="auto">
            <a:xfrm>
              <a:off x="2427052" y="2679685"/>
              <a:ext cx="508664"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SSL</a:t>
              </a:r>
            </a:p>
          </p:txBody>
        </p:sp>
        <p:sp>
          <p:nvSpPr>
            <p:cNvPr id="18466" name="AutoShape 37"/>
            <p:cNvSpPr>
              <a:spLocks noChangeArrowheads="1"/>
            </p:cNvSpPr>
            <p:nvPr/>
          </p:nvSpPr>
          <p:spPr bwMode="auto">
            <a:xfrm>
              <a:off x="2991910" y="2679685"/>
              <a:ext cx="524806"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IPSec</a:t>
              </a:r>
            </a:p>
          </p:txBody>
        </p:sp>
        <p:sp>
          <p:nvSpPr>
            <p:cNvPr id="18467" name="AutoShape 38"/>
            <p:cNvSpPr>
              <a:spLocks noChangeArrowheads="1"/>
            </p:cNvSpPr>
            <p:nvPr/>
          </p:nvSpPr>
          <p:spPr bwMode="auto">
            <a:xfrm>
              <a:off x="3567177" y="2679685"/>
              <a:ext cx="854818"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De-Compress.</a:t>
              </a:r>
            </a:p>
          </p:txBody>
        </p:sp>
        <p:sp>
          <p:nvSpPr>
            <p:cNvPr id="18468" name="AutoShape 36"/>
            <p:cNvSpPr>
              <a:spLocks noChangeArrowheads="1"/>
            </p:cNvSpPr>
            <p:nvPr/>
          </p:nvSpPr>
          <p:spPr bwMode="auto">
            <a:xfrm>
              <a:off x="6838387" y="2679685"/>
              <a:ext cx="508664"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SSL</a:t>
              </a:r>
            </a:p>
          </p:txBody>
        </p:sp>
        <p:sp>
          <p:nvSpPr>
            <p:cNvPr id="18469" name="AutoShape 37"/>
            <p:cNvSpPr>
              <a:spLocks noChangeArrowheads="1"/>
            </p:cNvSpPr>
            <p:nvPr/>
          </p:nvSpPr>
          <p:spPr bwMode="auto">
            <a:xfrm>
              <a:off x="7403245" y="2679685"/>
              <a:ext cx="524806"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IPSec</a:t>
              </a:r>
            </a:p>
          </p:txBody>
        </p:sp>
        <p:sp>
          <p:nvSpPr>
            <p:cNvPr id="18470" name="AutoShape 38"/>
            <p:cNvSpPr>
              <a:spLocks noChangeArrowheads="1"/>
            </p:cNvSpPr>
            <p:nvPr/>
          </p:nvSpPr>
          <p:spPr bwMode="auto">
            <a:xfrm>
              <a:off x="7978512" y="2679685"/>
              <a:ext cx="854818"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De-Compress.</a:t>
              </a:r>
            </a:p>
          </p:txBody>
        </p:sp>
        <p:sp>
          <p:nvSpPr>
            <p:cNvPr id="18471" name="AutoShape 36"/>
            <p:cNvSpPr>
              <a:spLocks noChangeArrowheads="1"/>
            </p:cNvSpPr>
            <p:nvPr/>
          </p:nvSpPr>
          <p:spPr bwMode="auto">
            <a:xfrm>
              <a:off x="4641944" y="2679685"/>
              <a:ext cx="508664"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SSL</a:t>
              </a:r>
            </a:p>
          </p:txBody>
        </p:sp>
        <p:sp>
          <p:nvSpPr>
            <p:cNvPr id="18472" name="AutoShape 37"/>
            <p:cNvSpPr>
              <a:spLocks noChangeArrowheads="1"/>
            </p:cNvSpPr>
            <p:nvPr/>
          </p:nvSpPr>
          <p:spPr bwMode="auto">
            <a:xfrm>
              <a:off x="5206802" y="2679685"/>
              <a:ext cx="524806"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IPSec</a:t>
              </a:r>
            </a:p>
          </p:txBody>
        </p:sp>
        <p:sp>
          <p:nvSpPr>
            <p:cNvPr id="18473" name="AutoShape 38"/>
            <p:cNvSpPr>
              <a:spLocks noChangeArrowheads="1"/>
            </p:cNvSpPr>
            <p:nvPr/>
          </p:nvSpPr>
          <p:spPr bwMode="auto">
            <a:xfrm>
              <a:off x="5782069" y="2679685"/>
              <a:ext cx="854818" cy="384572"/>
            </a:xfrm>
            <a:prstGeom prst="roundRect">
              <a:avLst>
                <a:gd name="adj" fmla="val 5509"/>
              </a:avLst>
            </a:prstGeom>
            <a:solidFill>
              <a:srgbClr val="C2392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defTabSz="457200">
                <a:buClr>
                  <a:srgbClr val="FFFFFF"/>
                </a:buClr>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pitchFamily="34" charset="0"/>
                  <a:ea typeface="MS PGothic" pitchFamily="34" charset="-128"/>
                </a:rPr>
                <a:t>De-Compress.</a:t>
              </a:r>
            </a:p>
          </p:txBody>
        </p:sp>
      </p:grpSp>
      <p:grpSp>
        <p:nvGrpSpPr>
          <p:cNvPr id="86" name="Group 85"/>
          <p:cNvGrpSpPr/>
          <p:nvPr/>
        </p:nvGrpSpPr>
        <p:grpSpPr>
          <a:xfrm>
            <a:off x="265114" y="2367996"/>
            <a:ext cx="8036401" cy="1244251"/>
            <a:chOff x="265113" y="1775997"/>
            <a:chExt cx="8036401" cy="933188"/>
          </a:xfrm>
          <a:solidFill>
            <a:srgbClr val="326A89"/>
          </a:solidFill>
        </p:grpSpPr>
        <p:sp>
          <p:nvSpPr>
            <p:cNvPr id="32785" name="AutoShape 25"/>
            <p:cNvSpPr>
              <a:spLocks noChangeArrowheads="1"/>
            </p:cNvSpPr>
            <p:nvPr/>
          </p:nvSpPr>
          <p:spPr bwMode="auto">
            <a:xfrm>
              <a:off x="265113" y="1775997"/>
              <a:ext cx="889000" cy="933188"/>
            </a:xfrm>
            <a:prstGeom prst="roundRect">
              <a:avLst>
                <a:gd name="adj" fmla="val 5509"/>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Quad-core</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p:txBody>
        </p:sp>
        <p:sp>
          <p:nvSpPr>
            <p:cNvPr id="104" name="AutoShape 34"/>
            <p:cNvSpPr>
              <a:spLocks noChangeArrowheads="1"/>
            </p:cNvSpPr>
            <p:nvPr/>
          </p:nvSpPr>
          <p:spPr bwMode="auto">
            <a:xfrm>
              <a:off x="3472666" y="2195100"/>
              <a:ext cx="417513"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12</a:t>
              </a:r>
            </a:p>
          </p:txBody>
        </p:sp>
        <p:sp>
          <p:nvSpPr>
            <p:cNvPr id="118" name="AutoShape 39"/>
            <p:cNvSpPr>
              <a:spLocks noChangeArrowheads="1"/>
            </p:cNvSpPr>
            <p:nvPr/>
          </p:nvSpPr>
          <p:spPr bwMode="auto">
            <a:xfrm>
              <a:off x="2427051" y="2195100"/>
              <a:ext cx="417513"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1</a:t>
              </a:r>
            </a:p>
          </p:txBody>
        </p:sp>
        <p:sp>
          <p:nvSpPr>
            <p:cNvPr id="119" name="AutoShape 40"/>
            <p:cNvSpPr>
              <a:spLocks noChangeArrowheads="1"/>
            </p:cNvSpPr>
            <p:nvPr/>
          </p:nvSpPr>
          <p:spPr bwMode="auto">
            <a:xfrm>
              <a:off x="2869964" y="2195100"/>
              <a:ext cx="417512"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2</a:t>
              </a:r>
            </a:p>
          </p:txBody>
        </p:sp>
        <p:sp>
          <p:nvSpPr>
            <p:cNvPr id="123" name="AutoShape 34"/>
            <p:cNvSpPr>
              <a:spLocks noChangeArrowheads="1"/>
            </p:cNvSpPr>
            <p:nvPr/>
          </p:nvSpPr>
          <p:spPr bwMode="auto">
            <a:xfrm>
              <a:off x="7884001" y="2195100"/>
              <a:ext cx="417513"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12</a:t>
              </a:r>
            </a:p>
          </p:txBody>
        </p:sp>
        <p:sp>
          <p:nvSpPr>
            <p:cNvPr id="128" name="AutoShape 39"/>
            <p:cNvSpPr>
              <a:spLocks noChangeArrowheads="1"/>
            </p:cNvSpPr>
            <p:nvPr/>
          </p:nvSpPr>
          <p:spPr bwMode="auto">
            <a:xfrm>
              <a:off x="6838386" y="2195100"/>
              <a:ext cx="417513"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1</a:t>
              </a:r>
            </a:p>
          </p:txBody>
        </p:sp>
        <p:sp>
          <p:nvSpPr>
            <p:cNvPr id="129" name="AutoShape 40"/>
            <p:cNvSpPr>
              <a:spLocks noChangeArrowheads="1"/>
            </p:cNvSpPr>
            <p:nvPr/>
          </p:nvSpPr>
          <p:spPr bwMode="auto">
            <a:xfrm>
              <a:off x="7281299" y="2195100"/>
              <a:ext cx="417512"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2</a:t>
              </a:r>
            </a:p>
          </p:txBody>
        </p:sp>
        <p:sp>
          <p:nvSpPr>
            <p:cNvPr id="133" name="AutoShape 34"/>
            <p:cNvSpPr>
              <a:spLocks noChangeArrowheads="1"/>
            </p:cNvSpPr>
            <p:nvPr/>
          </p:nvSpPr>
          <p:spPr bwMode="auto">
            <a:xfrm>
              <a:off x="5687558" y="2195100"/>
              <a:ext cx="417513"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12</a:t>
              </a:r>
            </a:p>
          </p:txBody>
        </p:sp>
        <p:sp>
          <p:nvSpPr>
            <p:cNvPr id="138" name="AutoShape 39"/>
            <p:cNvSpPr>
              <a:spLocks noChangeArrowheads="1"/>
            </p:cNvSpPr>
            <p:nvPr/>
          </p:nvSpPr>
          <p:spPr bwMode="auto">
            <a:xfrm>
              <a:off x="4641943" y="2195100"/>
              <a:ext cx="417513"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1</a:t>
              </a:r>
            </a:p>
          </p:txBody>
        </p:sp>
        <p:sp>
          <p:nvSpPr>
            <p:cNvPr id="139" name="AutoShape 40"/>
            <p:cNvSpPr>
              <a:spLocks noChangeArrowheads="1"/>
            </p:cNvSpPr>
            <p:nvPr/>
          </p:nvSpPr>
          <p:spPr bwMode="auto">
            <a:xfrm>
              <a:off x="5084856" y="2195100"/>
              <a:ext cx="417512" cy="440531"/>
            </a:xfrm>
            <a:prstGeom prst="roundRect">
              <a:avLst>
                <a:gd name="adj" fmla="val 988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CPU</a:t>
              </a:r>
            </a:p>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2</a:t>
              </a:r>
            </a:p>
          </p:txBody>
        </p:sp>
      </p:grpSp>
      <p:grpSp>
        <p:nvGrpSpPr>
          <p:cNvPr id="84" name="Group 83"/>
          <p:cNvGrpSpPr/>
          <p:nvPr/>
        </p:nvGrpSpPr>
        <p:grpSpPr>
          <a:xfrm>
            <a:off x="1217614" y="1251879"/>
            <a:ext cx="7615717" cy="2375199"/>
            <a:chOff x="1217613" y="938909"/>
            <a:chExt cx="7615717" cy="1781399"/>
          </a:xfrm>
          <a:solidFill>
            <a:srgbClr val="51910E"/>
          </a:solidFill>
        </p:grpSpPr>
        <p:sp>
          <p:nvSpPr>
            <p:cNvPr id="32786" name="AutoShape 26"/>
            <p:cNvSpPr>
              <a:spLocks noChangeArrowheads="1"/>
            </p:cNvSpPr>
            <p:nvPr/>
          </p:nvSpPr>
          <p:spPr bwMode="auto">
            <a:xfrm>
              <a:off x="1217613" y="2027219"/>
              <a:ext cx="735012"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32787" name="AutoShape 27"/>
            <p:cNvSpPr>
              <a:spLocks noChangeArrowheads="1"/>
            </p:cNvSpPr>
            <p:nvPr/>
          </p:nvSpPr>
          <p:spPr bwMode="auto">
            <a:xfrm>
              <a:off x="1217613" y="1775997"/>
              <a:ext cx="735012" cy="20836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32788" name="AutoShape 28"/>
            <p:cNvSpPr>
              <a:spLocks noChangeArrowheads="1"/>
            </p:cNvSpPr>
            <p:nvPr/>
          </p:nvSpPr>
          <p:spPr bwMode="auto">
            <a:xfrm>
              <a:off x="1217613" y="2276059"/>
              <a:ext cx="735012" cy="20836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HDD</a:t>
              </a:r>
            </a:p>
          </p:txBody>
        </p:sp>
        <p:sp>
          <p:nvSpPr>
            <p:cNvPr id="49" name="AutoShape 28"/>
            <p:cNvSpPr>
              <a:spLocks noChangeArrowheads="1"/>
            </p:cNvSpPr>
            <p:nvPr/>
          </p:nvSpPr>
          <p:spPr bwMode="auto">
            <a:xfrm>
              <a:off x="1221385" y="2511948"/>
              <a:ext cx="735012" cy="20836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HDD</a:t>
              </a:r>
            </a:p>
          </p:txBody>
        </p:sp>
        <p:sp>
          <p:nvSpPr>
            <p:cNvPr id="77" name="AutoShape 20"/>
            <p:cNvSpPr>
              <a:spLocks noChangeArrowheads="1"/>
            </p:cNvSpPr>
            <p:nvPr/>
          </p:nvSpPr>
          <p:spPr bwMode="auto">
            <a:xfrm>
              <a:off x="5926241" y="1665190"/>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81" name="AutoShape 21"/>
            <p:cNvSpPr>
              <a:spLocks noChangeArrowheads="1"/>
            </p:cNvSpPr>
            <p:nvPr/>
          </p:nvSpPr>
          <p:spPr bwMode="auto">
            <a:xfrm>
              <a:off x="5926241" y="1423493"/>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82" name="AutoShape 22"/>
            <p:cNvSpPr>
              <a:spLocks noChangeArrowheads="1"/>
            </p:cNvSpPr>
            <p:nvPr/>
          </p:nvSpPr>
          <p:spPr bwMode="auto">
            <a:xfrm>
              <a:off x="5926241" y="1180605"/>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83" name="AutoShape 23"/>
            <p:cNvSpPr>
              <a:spLocks noChangeArrowheads="1"/>
            </p:cNvSpPr>
            <p:nvPr/>
          </p:nvSpPr>
          <p:spPr bwMode="auto">
            <a:xfrm>
              <a:off x="5926241" y="938909"/>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90" name="AutoShape 20"/>
            <p:cNvSpPr>
              <a:spLocks noChangeArrowheads="1"/>
            </p:cNvSpPr>
            <p:nvPr/>
          </p:nvSpPr>
          <p:spPr bwMode="auto">
            <a:xfrm>
              <a:off x="8142433" y="1665190"/>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91" name="AutoShape 21"/>
            <p:cNvSpPr>
              <a:spLocks noChangeArrowheads="1"/>
            </p:cNvSpPr>
            <p:nvPr/>
          </p:nvSpPr>
          <p:spPr bwMode="auto">
            <a:xfrm>
              <a:off x="8142433" y="1423493"/>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92" name="AutoShape 22"/>
            <p:cNvSpPr>
              <a:spLocks noChangeArrowheads="1"/>
            </p:cNvSpPr>
            <p:nvPr/>
          </p:nvSpPr>
          <p:spPr bwMode="auto">
            <a:xfrm>
              <a:off x="8142433" y="1180605"/>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93" name="AutoShape 23"/>
            <p:cNvSpPr>
              <a:spLocks noChangeArrowheads="1"/>
            </p:cNvSpPr>
            <p:nvPr/>
          </p:nvSpPr>
          <p:spPr bwMode="auto">
            <a:xfrm>
              <a:off x="8142433" y="938909"/>
              <a:ext cx="549230" cy="208359"/>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120" name="AutoShape 44"/>
            <p:cNvSpPr>
              <a:spLocks noChangeArrowheads="1"/>
            </p:cNvSpPr>
            <p:nvPr/>
          </p:nvSpPr>
          <p:spPr bwMode="auto">
            <a:xfrm>
              <a:off x="3940979" y="2441854"/>
              <a:ext cx="481016" cy="18899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121" name="AutoShape 45"/>
            <p:cNvSpPr>
              <a:spLocks noChangeArrowheads="1"/>
            </p:cNvSpPr>
            <p:nvPr/>
          </p:nvSpPr>
          <p:spPr bwMode="auto">
            <a:xfrm>
              <a:off x="3940979" y="2210898"/>
              <a:ext cx="481016" cy="18899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130" name="AutoShape 44"/>
            <p:cNvSpPr>
              <a:spLocks noChangeArrowheads="1"/>
            </p:cNvSpPr>
            <p:nvPr/>
          </p:nvSpPr>
          <p:spPr bwMode="auto">
            <a:xfrm>
              <a:off x="8352314" y="2441854"/>
              <a:ext cx="481016" cy="18899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131" name="AutoShape 45"/>
            <p:cNvSpPr>
              <a:spLocks noChangeArrowheads="1"/>
            </p:cNvSpPr>
            <p:nvPr/>
          </p:nvSpPr>
          <p:spPr bwMode="auto">
            <a:xfrm>
              <a:off x="8352314" y="2210898"/>
              <a:ext cx="481016" cy="18899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140" name="AutoShape 44"/>
            <p:cNvSpPr>
              <a:spLocks noChangeArrowheads="1"/>
            </p:cNvSpPr>
            <p:nvPr/>
          </p:nvSpPr>
          <p:spPr bwMode="auto">
            <a:xfrm>
              <a:off x="6155871" y="2441854"/>
              <a:ext cx="481016" cy="18899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sp>
          <p:nvSpPr>
            <p:cNvPr id="141" name="AutoShape 45"/>
            <p:cNvSpPr>
              <a:spLocks noChangeArrowheads="1"/>
            </p:cNvSpPr>
            <p:nvPr/>
          </p:nvSpPr>
          <p:spPr bwMode="auto">
            <a:xfrm>
              <a:off x="6155871" y="2210898"/>
              <a:ext cx="481016" cy="188990"/>
            </a:xfrm>
            <a:prstGeom prst="roundRect">
              <a:avLst>
                <a:gd name="adj" fmla="val 9144"/>
              </a:avLst>
            </a:prstGeom>
            <a:grpFill/>
            <a:ln w="9525">
              <a:noFill/>
              <a:round/>
              <a:headEnd/>
              <a:tailEnd/>
            </a:ln>
          </p:spPr>
          <p:txBody>
            <a:bodyPr wrap="none" lIns="90000" tIns="46800" rIns="90000" bIns="46800" anchor="ctr"/>
            <a:lstStyle/>
            <a:p>
              <a:pPr defTabSz="457200">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00" dirty="0">
                  <a:solidFill>
                    <a:srgbClr val="FFFFFF"/>
                  </a:solidFill>
                  <a:latin typeface="Calibri" charset="0"/>
                  <a:ea typeface="ＭＳ Ｐゴシック" charset="-128"/>
                  <a:cs typeface="ＭＳ Ｐゴシック" charset="-128"/>
                </a:rPr>
                <a:t>RAM</a:t>
              </a:r>
            </a:p>
          </p:txBody>
        </p:sp>
      </p:grpSp>
      <p:grpSp>
        <p:nvGrpSpPr>
          <p:cNvPr id="6" name="Group 5"/>
          <p:cNvGrpSpPr/>
          <p:nvPr/>
        </p:nvGrpSpPr>
        <p:grpSpPr>
          <a:xfrm>
            <a:off x="77492" y="1059312"/>
            <a:ext cx="8985874" cy="5194585"/>
            <a:chOff x="77492" y="1059312"/>
            <a:chExt cx="8985874" cy="5194585"/>
          </a:xfrm>
        </p:grpSpPr>
        <p:sp>
          <p:nvSpPr>
            <p:cNvPr id="96" name="AutoShape 3"/>
            <p:cNvSpPr>
              <a:spLocks noChangeArrowheads="1"/>
            </p:cNvSpPr>
            <p:nvPr/>
          </p:nvSpPr>
          <p:spPr bwMode="auto">
            <a:xfrm>
              <a:off x="77492" y="1059312"/>
              <a:ext cx="8985874" cy="5194585"/>
            </a:xfrm>
            <a:prstGeom prst="roundRect">
              <a:avLst>
                <a:gd name="adj" fmla="val 1648"/>
              </a:avLst>
            </a:prstGeom>
            <a:solidFill>
              <a:srgbClr val="BFBFBF">
                <a:alpha val="70195"/>
              </a:srgbClr>
            </a:solidFill>
            <a:ln>
              <a:noFill/>
            </a:ln>
            <a:extLst>
              <a:ext uri="{91240B29-F687-4f45-9708-019B960494DF}">
                <a14:hiddenLine xmlns:a14="http://schemas.microsoft.com/office/drawing/2010/main" w="19080">
                  <a:solidFill>
                    <a:srgbClr val="000000"/>
                  </a:solidFill>
                  <a:miter lim="800000"/>
                  <a:headEnd/>
                  <a:tailEnd/>
                </a14:hiddenLine>
              </a:ext>
            </a:extLst>
          </p:spPr>
          <p:txBody>
            <a:bodyPr wrap="none" anchor="ctr"/>
            <a:lstStyle/>
            <a:p>
              <a:pPr>
                <a:buNone/>
              </a:pPr>
              <a:endParaRPr lang="en-US" sz="1400" dirty="0">
                <a:ea typeface="MS PGothic" pitchFamily="34" charset="-128"/>
              </a:endParaRPr>
            </a:p>
          </p:txBody>
        </p:sp>
        <p:grpSp>
          <p:nvGrpSpPr>
            <p:cNvPr id="5" name="Group 4"/>
            <p:cNvGrpSpPr/>
            <p:nvPr/>
          </p:nvGrpSpPr>
          <p:grpSpPr>
            <a:xfrm>
              <a:off x="2376954" y="1630509"/>
              <a:ext cx="4848074" cy="3398777"/>
              <a:chOff x="2376954" y="1630509"/>
              <a:chExt cx="4848074" cy="3398777"/>
            </a:xfrm>
          </p:grpSpPr>
          <p:sp>
            <p:nvSpPr>
              <p:cNvPr id="89" name="AutoShape 3"/>
              <p:cNvSpPr>
                <a:spLocks noChangeArrowheads="1"/>
              </p:cNvSpPr>
              <p:nvPr/>
            </p:nvSpPr>
            <p:spPr bwMode="auto">
              <a:xfrm>
                <a:off x="2376954" y="1630509"/>
                <a:ext cx="4839761" cy="3398777"/>
              </a:xfrm>
              <a:prstGeom prst="roundRect">
                <a:avLst>
                  <a:gd name="adj" fmla="val 1648"/>
                </a:avLst>
              </a:prstGeom>
              <a:solidFill>
                <a:srgbClr val="236989">
                  <a:alpha val="66000"/>
                </a:srgbClr>
              </a:solidFill>
              <a:ln>
                <a:noFill/>
              </a:ln>
              <a:extLst/>
            </p:spPr>
            <p:txBody>
              <a:bodyPr wrap="none" anchor="ctr"/>
              <a:lstStyle/>
              <a:p>
                <a:endParaRPr lang="en-US" sz="2000" dirty="0">
                  <a:solidFill>
                    <a:schemeClr val="bg1"/>
                  </a:solidFill>
                  <a:ea typeface="MS PGothic" pitchFamily="34" charset="-128"/>
                </a:endParaRPr>
              </a:p>
            </p:txBody>
          </p:sp>
          <p:sp>
            <p:nvSpPr>
              <p:cNvPr id="2" name="TextBox 1"/>
              <p:cNvSpPr txBox="1"/>
              <p:nvPr/>
            </p:nvSpPr>
            <p:spPr>
              <a:xfrm>
                <a:off x="2416373" y="1693271"/>
                <a:ext cx="4808655" cy="3200876"/>
              </a:xfrm>
              <a:prstGeom prst="rect">
                <a:avLst/>
              </a:prstGeom>
              <a:noFill/>
            </p:spPr>
            <p:txBody>
              <a:bodyPr wrap="square" rtlCol="0">
                <a:spAutoFit/>
              </a:bodyPr>
              <a:lstStyle/>
              <a:p>
                <a:pPr marL="342900" indent="-342900" algn="l">
                  <a:buFont typeface="Arial" pitchFamily="34" charset="0"/>
                  <a:buChar char="•"/>
                </a:pPr>
                <a:r>
                  <a:rPr lang="en-US" sz="2000" dirty="0" smtClean="0">
                    <a:solidFill>
                      <a:schemeClr val="bg1"/>
                    </a:solidFill>
                  </a:rPr>
                  <a:t>40+ processors</a:t>
                </a:r>
              </a:p>
              <a:p>
                <a:pPr marL="342900" indent="-342900" algn="l">
                  <a:buFont typeface="Arial" pitchFamily="34" charset="0"/>
                  <a:buChar char="•"/>
                </a:pPr>
                <a:r>
                  <a:rPr lang="en-US" sz="2000" dirty="0" smtClean="0">
                    <a:solidFill>
                      <a:schemeClr val="bg1"/>
                    </a:solidFill>
                  </a:rPr>
                  <a:t>30+ GB of RAM</a:t>
                </a:r>
              </a:p>
              <a:p>
                <a:pPr marL="342900" indent="-342900" algn="l">
                  <a:buFont typeface="Arial" pitchFamily="34" charset="0"/>
                  <a:buChar char="•"/>
                </a:pPr>
                <a:r>
                  <a:rPr lang="en-US" sz="2000" dirty="0" smtClean="0">
                    <a:solidFill>
                      <a:schemeClr val="bg1"/>
                    </a:solidFill>
                  </a:rPr>
                  <a:t>Separate </a:t>
                </a:r>
                <a:r>
                  <a:rPr lang="en-US" sz="2000" dirty="0">
                    <a:solidFill>
                      <a:schemeClr val="bg1"/>
                    </a:solidFill>
                  </a:rPr>
                  <a:t>high speed </a:t>
                </a:r>
                <a:r>
                  <a:rPr lang="en-US" sz="2000" dirty="0" smtClean="0">
                    <a:solidFill>
                      <a:schemeClr val="bg1"/>
                    </a:solidFill>
                  </a:rPr>
                  <a:t>data and </a:t>
                </a:r>
                <a:br>
                  <a:rPr lang="en-US" sz="2000" dirty="0" smtClean="0">
                    <a:solidFill>
                      <a:schemeClr val="bg1"/>
                    </a:solidFill>
                  </a:rPr>
                </a:br>
                <a:r>
                  <a:rPr lang="en-US" sz="2000" dirty="0" smtClean="0">
                    <a:solidFill>
                      <a:schemeClr val="bg1"/>
                    </a:solidFill>
                  </a:rPr>
                  <a:t>control planes</a:t>
                </a:r>
              </a:p>
              <a:p>
                <a:pPr algn="l">
                  <a:buNone/>
                </a:pPr>
                <a:endParaRPr lang="en-US" sz="2000" dirty="0" smtClean="0">
                  <a:solidFill>
                    <a:schemeClr val="bg1"/>
                  </a:solidFill>
                </a:endParaRPr>
              </a:p>
              <a:p>
                <a:pPr marL="342900" indent="-342900" algn="l">
                  <a:buFont typeface="Arial" pitchFamily="34" charset="0"/>
                  <a:buChar char="•"/>
                </a:pPr>
                <a:r>
                  <a:rPr lang="en-US" sz="2000" dirty="0" smtClean="0">
                    <a:solidFill>
                      <a:schemeClr val="bg1"/>
                    </a:solidFill>
                  </a:rPr>
                  <a:t>20 Gbps firewall throughput</a:t>
                </a:r>
              </a:p>
              <a:p>
                <a:pPr marL="342900" indent="-342900" algn="l">
                  <a:buFont typeface="Arial" pitchFamily="34" charset="0"/>
                  <a:buChar char="•"/>
                </a:pPr>
                <a:r>
                  <a:rPr lang="en-US" sz="2000" dirty="0" smtClean="0">
                    <a:solidFill>
                      <a:schemeClr val="bg1"/>
                    </a:solidFill>
                  </a:rPr>
                  <a:t>10 Gbps threat prevention throughput</a:t>
                </a:r>
              </a:p>
              <a:p>
                <a:pPr marL="342900" indent="-342900" algn="l">
                  <a:buFont typeface="Arial" pitchFamily="34" charset="0"/>
                  <a:buChar char="•"/>
                </a:pPr>
                <a:r>
                  <a:rPr lang="en-US" sz="2000" dirty="0" smtClean="0">
                    <a:solidFill>
                      <a:schemeClr val="bg1"/>
                    </a:solidFill>
                  </a:rPr>
                  <a:t>4 </a:t>
                </a:r>
                <a:r>
                  <a:rPr lang="en-US" sz="2000" smtClean="0">
                    <a:solidFill>
                      <a:schemeClr val="bg1"/>
                    </a:solidFill>
                  </a:rPr>
                  <a:t>Million concurrent sessions </a:t>
                </a:r>
                <a:endParaRPr lang="en-US" sz="2000" dirty="0">
                  <a:solidFill>
                    <a:schemeClr val="bg1"/>
                  </a:solidFill>
                </a:endParaRPr>
              </a:p>
            </p:txBody>
          </p:sp>
        </p:grpSp>
      </p:grpSp>
      <p:sp>
        <p:nvSpPr>
          <p:cNvPr id="3" name="Slide Number Placeholder 2"/>
          <p:cNvSpPr>
            <a:spLocks noGrp="1"/>
          </p:cNvSpPr>
          <p:nvPr>
            <p:ph type="sldNum" sz="quarter" idx="11"/>
          </p:nvPr>
        </p:nvSpPr>
        <p:spPr/>
        <p:txBody>
          <a:bodyPr/>
          <a:lstStyle/>
          <a:p>
            <a:pPr>
              <a:defRPr/>
            </a:pPr>
            <a:r>
              <a:rPr lang="en-US" smtClean="0"/>
              <a:t>Page </a:t>
            </a:r>
            <a:fld id="{B494EE03-F6F2-469A-8883-1A7F5DE50B45}" type="slidenum">
              <a:rPr lang="en-US" smtClean="0"/>
              <a:pPr>
                <a:defRPr/>
              </a:pPr>
              <a:t>71</a:t>
            </a:fld>
            <a:r>
              <a:rPr lang="en-US" smtClean="0"/>
              <a:t>   |</a:t>
            </a:r>
            <a:r>
              <a:rPr lang="en-US" smtClean="0">
                <a:solidFill>
                  <a:schemeClr val="accent1"/>
                </a:solidFill>
              </a:rPr>
              <a:t>   </a:t>
            </a:r>
            <a:endParaRPr lang="en-US" dirty="0">
              <a:solidFill>
                <a:schemeClr val="accent1"/>
              </a:solidFill>
              <a:latin typeface="Garamond" pitchFamily="18" charset="0"/>
            </a:endParaRPr>
          </a:p>
        </p:txBody>
      </p:sp>
    </p:spTree>
    <p:extLst>
      <p:ext uri="{BB962C8B-B14F-4D97-AF65-F5344CB8AC3E}">
        <p14:creationId xmlns:p14="http://schemas.microsoft.com/office/powerpoint/2010/main" val="12845857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PA-5000 Series Control Plane</a:t>
            </a:r>
            <a:endParaRPr lang="en-US" dirty="0"/>
          </a:p>
        </p:txBody>
      </p:sp>
      <p:sp>
        <p:nvSpPr>
          <p:cNvPr id="5" name="Content Placeholder 4"/>
          <p:cNvSpPr>
            <a:spLocks noGrp="1"/>
          </p:cNvSpPr>
          <p:nvPr>
            <p:ph idx="1"/>
          </p:nvPr>
        </p:nvSpPr>
        <p:spPr/>
        <p:txBody>
          <a:bodyPr/>
          <a:lstStyle/>
          <a:p>
            <a:r>
              <a:rPr lang="en-US" dirty="0" smtClean="0"/>
              <a:t>Significantly more powerful control plane compared to    PA-4000 Series systems</a:t>
            </a:r>
          </a:p>
          <a:p>
            <a:r>
              <a:rPr lang="en-US" dirty="0" smtClean="0"/>
              <a:t>Quad core Intel Xeon (2.3Ghz) + 4GB memory</a:t>
            </a:r>
          </a:p>
          <a:p>
            <a:r>
              <a:rPr lang="en-US" dirty="0" smtClean="0"/>
              <a:t>Dual, externally removable, 120GB or 240GB SSD storage</a:t>
            </a:r>
            <a:endParaRPr lang="en-US" dirty="0"/>
          </a:p>
        </p:txBody>
      </p:sp>
      <p:sp>
        <p:nvSpPr>
          <p:cNvPr id="2" name="Footer Placeholder 1"/>
          <p:cNvSpPr>
            <a:spLocks noGrp="1"/>
          </p:cNvSpPr>
          <p:nvPr>
            <p:ph type="ftr" sz="quarter" idx="10"/>
          </p:nvPr>
        </p:nvSpPr>
        <p:spPr/>
        <p:txBody>
          <a:bodyPr/>
          <a:lstStyle/>
          <a:p>
            <a:pPr>
              <a:defRPr/>
            </a:pPr>
            <a:r>
              <a:rPr lang="en-US" smtClean="0"/>
              <a:t>© 2010 Palo Alto Networks. Proprietary and Confidential.</a:t>
            </a:r>
            <a:endParaRPr lang="en-US" dirty="0"/>
          </a:p>
        </p:txBody>
      </p:sp>
      <p:sp>
        <p:nvSpPr>
          <p:cNvPr id="3" name="Slide Number Placeholder 2"/>
          <p:cNvSpPr>
            <a:spLocks noGrp="1"/>
          </p:cNvSpPr>
          <p:nvPr>
            <p:ph type="sldNum" sz="quarter" idx="11"/>
          </p:nvPr>
        </p:nvSpPr>
        <p:spPr/>
        <p:txBody>
          <a:bodyPr/>
          <a:lstStyle/>
          <a:p>
            <a:pPr>
              <a:defRPr/>
            </a:pPr>
            <a:r>
              <a:rPr lang="en-US" smtClean="0"/>
              <a:t>Page </a:t>
            </a:r>
            <a:fld id="{B494EE03-F6F2-469A-8883-1A7F5DE50B45}" type="slidenum">
              <a:rPr lang="en-US" smtClean="0"/>
              <a:pPr>
                <a:defRPr/>
              </a:pPr>
              <a:t>72</a:t>
            </a:fld>
            <a:r>
              <a:rPr lang="en-US" smtClean="0"/>
              <a:t>   |</a:t>
            </a:r>
            <a:r>
              <a:rPr lang="en-US" smtClean="0">
                <a:solidFill>
                  <a:schemeClr val="accent1"/>
                </a:solidFill>
              </a:rPr>
              <a:t>   </a:t>
            </a:r>
            <a:endParaRPr lang="en-US">
              <a:solidFill>
                <a:schemeClr val="accent1"/>
              </a:solidFill>
              <a:latin typeface="Garamond" pitchFamily="18" charset="0"/>
            </a:endParaRPr>
          </a:p>
        </p:txBody>
      </p:sp>
      <p:grpSp>
        <p:nvGrpSpPr>
          <p:cNvPr id="7" name="Group 6"/>
          <p:cNvGrpSpPr/>
          <p:nvPr/>
        </p:nvGrpSpPr>
        <p:grpSpPr>
          <a:xfrm>
            <a:off x="1852613" y="3187700"/>
            <a:ext cx="2033587" cy="2984500"/>
            <a:chOff x="122238" y="1098550"/>
            <a:chExt cx="2033587" cy="2984500"/>
          </a:xfrm>
        </p:grpSpPr>
        <p:sp>
          <p:nvSpPr>
            <p:cNvPr id="8" name="AutoShape 2"/>
            <p:cNvSpPr>
              <a:spLocks noChangeArrowheads="1"/>
            </p:cNvSpPr>
            <p:nvPr/>
          </p:nvSpPr>
          <p:spPr bwMode="auto">
            <a:xfrm>
              <a:off x="122238" y="1098550"/>
              <a:ext cx="2033587" cy="2984500"/>
            </a:xfrm>
            <a:prstGeom prst="roundRect">
              <a:avLst>
                <a:gd name="adj" fmla="val 4444"/>
              </a:avLst>
            </a:prstGeom>
            <a:noFill/>
            <a:ln w="19080">
              <a:solidFill>
                <a:srgbClr val="316989"/>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9" name="AutoShape 24"/>
            <p:cNvSpPr>
              <a:spLocks noChangeArrowheads="1"/>
            </p:cNvSpPr>
            <p:nvPr/>
          </p:nvSpPr>
          <p:spPr bwMode="auto">
            <a:xfrm>
              <a:off x="214313" y="2303463"/>
              <a:ext cx="1793875" cy="134937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0" name="AutoShape 14"/>
            <p:cNvSpPr>
              <a:spLocks/>
            </p:cNvSpPr>
            <p:nvPr/>
          </p:nvSpPr>
          <p:spPr bwMode="auto">
            <a:xfrm>
              <a:off x="373063" y="1209675"/>
              <a:ext cx="1714500" cy="911225"/>
            </a:xfrm>
            <a:prstGeom prst="callout1">
              <a:avLst>
                <a:gd name="adj1" fmla="val 8977"/>
                <a:gd name="adj2" fmla="val -4370"/>
                <a:gd name="adj3" fmla="val 111060"/>
                <a:gd name="adj4" fmla="val -4370"/>
              </a:avLst>
            </a:prstGeom>
            <a:solidFill>
              <a:srgbClr val="EAEAEA">
                <a:alpha val="50195"/>
              </a:srgbClr>
            </a:solidFill>
            <a:ln w="9360">
              <a:solidFill>
                <a:srgbClr val="111844"/>
              </a:solidFill>
              <a:miter lim="800000"/>
              <a:headEnd/>
              <a:tailEnd/>
            </a:ln>
          </p:spPr>
          <p:txBody>
            <a:bodyPr lIns="90000" tIns="46800" rIns="90000" bIns="46800" anchor="ctr">
              <a:prstTxWarp prst="textNoShape">
                <a:avLst/>
              </a:prstTxWarp>
            </a:bodyPr>
            <a:lstStyle/>
            <a:p>
              <a:pPr marL="106363" indent="-106363" algn="l" defTabSz="457200">
                <a:lnSpc>
                  <a:spcPct val="95000"/>
                </a:lnSpc>
                <a:spcBef>
                  <a:spcPts val="150"/>
                </a:spcBef>
                <a:spcAft>
                  <a:spcPct val="0"/>
                </a:spcAft>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sz="1200" dirty="0">
                  <a:solidFill>
                    <a:srgbClr val="404040"/>
                  </a:solidFill>
                  <a:latin typeface="Calibri" charset="0"/>
                  <a:ea typeface="ＭＳ Ｐゴシック" charset="-128"/>
                  <a:cs typeface="ＭＳ Ｐゴシック" charset="-128"/>
                </a:rPr>
                <a:t>Quad-core </a:t>
              </a:r>
              <a:r>
                <a:rPr lang="en-GB" sz="1200" dirty="0" err="1">
                  <a:solidFill>
                    <a:srgbClr val="404040"/>
                  </a:solidFill>
                  <a:latin typeface="Calibri" charset="0"/>
                  <a:ea typeface="ＭＳ Ｐゴシック" charset="-128"/>
                  <a:cs typeface="ＭＳ Ｐゴシック" charset="-128"/>
                </a:rPr>
                <a:t>mgmt</a:t>
              </a:r>
              <a:endParaRPr lang="en-GB" sz="1200" dirty="0">
                <a:solidFill>
                  <a:srgbClr val="404040"/>
                </a:solidFill>
                <a:latin typeface="Calibri" charset="0"/>
                <a:ea typeface="ＭＳ Ｐゴシック" charset="-128"/>
                <a:cs typeface="ＭＳ Ｐゴシック" charset="-128"/>
              </a:endParaRPr>
            </a:p>
            <a:p>
              <a:pPr marL="106363" indent="-106363" algn="l" defTabSz="457200">
                <a:lnSpc>
                  <a:spcPct val="95000"/>
                </a:lnSpc>
                <a:spcBef>
                  <a:spcPts val="150"/>
                </a:spcBef>
                <a:spcAft>
                  <a:spcPct val="0"/>
                </a:spcAft>
                <a:buClr>
                  <a:srgbClr val="111844"/>
                </a:buClr>
                <a:buFont typeface="Arial" charset="0"/>
                <a:buChar char="•"/>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sz="1200" dirty="0">
                  <a:solidFill>
                    <a:srgbClr val="404040"/>
                  </a:solidFill>
                  <a:latin typeface="Calibri" charset="0"/>
                  <a:ea typeface="ＭＳ Ｐゴシック" charset="-128"/>
                  <a:cs typeface="ＭＳ Ｐゴシック" charset="-128"/>
                </a:rPr>
                <a:t>High speed logging and route </a:t>
              </a:r>
              <a:r>
                <a:rPr lang="en-GB" sz="1200" dirty="0" smtClean="0">
                  <a:solidFill>
                    <a:srgbClr val="404040"/>
                  </a:solidFill>
                  <a:latin typeface="Calibri" charset="0"/>
                  <a:ea typeface="ＭＳ Ｐゴシック" charset="-128"/>
                  <a:cs typeface="ＭＳ Ｐゴシック" charset="-128"/>
                </a:rPr>
                <a:t>update</a:t>
              </a:r>
              <a:endParaRPr lang="en-GB" sz="1200" dirty="0">
                <a:solidFill>
                  <a:srgbClr val="404040"/>
                </a:solidFill>
                <a:latin typeface="Calibri" charset="0"/>
                <a:ea typeface="ＭＳ Ｐゴシック" charset="-128"/>
                <a:cs typeface="ＭＳ Ｐゴシック" charset="-128"/>
              </a:endParaRPr>
            </a:p>
          </p:txBody>
        </p:sp>
        <p:sp>
          <p:nvSpPr>
            <p:cNvPr id="11" name="Text Box 42"/>
            <p:cNvSpPr txBox="1">
              <a:spLocks noChangeArrowheads="1"/>
            </p:cNvSpPr>
            <p:nvPr/>
          </p:nvSpPr>
          <p:spPr bwMode="auto">
            <a:xfrm>
              <a:off x="401638" y="3651250"/>
              <a:ext cx="1476375" cy="371475"/>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b="1" dirty="0">
                  <a:solidFill>
                    <a:schemeClr val="bg2">
                      <a:lumMod val="50000"/>
                    </a:schemeClr>
                  </a:solidFill>
                  <a:latin typeface="Calibri" charset="0"/>
                  <a:ea typeface="ＭＳ Ｐゴシック" charset="-128"/>
                  <a:cs typeface="ＭＳ Ｐゴシック" charset="-128"/>
                </a:rPr>
                <a:t>Control Plane</a:t>
              </a:r>
            </a:p>
          </p:txBody>
        </p:sp>
        <p:sp>
          <p:nvSpPr>
            <p:cNvPr id="12" name="AutoShape 25"/>
            <p:cNvSpPr>
              <a:spLocks noChangeArrowheads="1"/>
            </p:cNvSpPr>
            <p:nvPr/>
          </p:nvSpPr>
          <p:spPr bwMode="auto">
            <a:xfrm>
              <a:off x="265113" y="2368550"/>
              <a:ext cx="428625" cy="595313"/>
            </a:xfrm>
            <a:prstGeom prst="roundRect">
              <a:avLst>
                <a:gd name="adj" fmla="val 5509"/>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Core </a:t>
              </a:r>
              <a:r>
                <a:rPr lang="en-GB" sz="1100" dirty="0">
                  <a:solidFill>
                    <a:srgbClr val="FFFFFF"/>
                  </a:solidFill>
                  <a:latin typeface="Calibri" charset="0"/>
                  <a:ea typeface="ＭＳ Ｐゴシック" charset="-128"/>
                  <a:cs typeface="ＭＳ Ｐゴシック" charset="-128"/>
                </a:rPr>
                <a:t>1</a:t>
              </a:r>
            </a:p>
          </p:txBody>
        </p:sp>
        <p:sp>
          <p:nvSpPr>
            <p:cNvPr id="13" name="AutoShape 26"/>
            <p:cNvSpPr>
              <a:spLocks noChangeArrowheads="1"/>
            </p:cNvSpPr>
            <p:nvPr/>
          </p:nvSpPr>
          <p:spPr bwMode="auto">
            <a:xfrm>
              <a:off x="1217613" y="3022600"/>
              <a:ext cx="735012" cy="603250"/>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RAM</a:t>
              </a:r>
            </a:p>
          </p:txBody>
        </p:sp>
        <p:sp>
          <p:nvSpPr>
            <p:cNvPr id="17" name="AutoShape 25"/>
            <p:cNvSpPr>
              <a:spLocks noChangeArrowheads="1"/>
            </p:cNvSpPr>
            <p:nvPr/>
          </p:nvSpPr>
          <p:spPr bwMode="auto">
            <a:xfrm>
              <a:off x="738188" y="2365375"/>
              <a:ext cx="428625" cy="595313"/>
            </a:xfrm>
            <a:prstGeom prst="roundRect">
              <a:avLst>
                <a:gd name="adj" fmla="val 5509"/>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Core </a:t>
              </a:r>
              <a:r>
                <a:rPr lang="en-GB" sz="1100" dirty="0">
                  <a:solidFill>
                    <a:srgbClr val="FFFFFF"/>
                  </a:solidFill>
                  <a:latin typeface="Calibri" charset="0"/>
                  <a:ea typeface="ＭＳ Ｐゴシック" charset="-128"/>
                  <a:cs typeface="ＭＳ Ｐゴシック" charset="-128"/>
                </a:rPr>
                <a:t>2</a:t>
              </a:r>
            </a:p>
          </p:txBody>
        </p:sp>
        <p:sp>
          <p:nvSpPr>
            <p:cNvPr id="18" name="AutoShape 25"/>
            <p:cNvSpPr>
              <a:spLocks noChangeArrowheads="1"/>
            </p:cNvSpPr>
            <p:nvPr/>
          </p:nvSpPr>
          <p:spPr bwMode="auto">
            <a:xfrm>
              <a:off x="261938" y="3025775"/>
              <a:ext cx="430212" cy="595313"/>
            </a:xfrm>
            <a:prstGeom prst="roundRect">
              <a:avLst>
                <a:gd name="adj" fmla="val 5509"/>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Core </a:t>
              </a:r>
              <a:r>
                <a:rPr lang="en-GB" sz="1100" dirty="0">
                  <a:solidFill>
                    <a:srgbClr val="FFFFFF"/>
                  </a:solidFill>
                  <a:latin typeface="Calibri" charset="0"/>
                  <a:ea typeface="ＭＳ Ｐゴシック" charset="-128"/>
                  <a:cs typeface="ＭＳ Ｐゴシック" charset="-128"/>
                </a:rPr>
                <a:t>3</a:t>
              </a:r>
            </a:p>
          </p:txBody>
        </p:sp>
        <p:sp>
          <p:nvSpPr>
            <p:cNvPr id="19" name="AutoShape 25"/>
            <p:cNvSpPr>
              <a:spLocks noChangeArrowheads="1"/>
            </p:cNvSpPr>
            <p:nvPr/>
          </p:nvSpPr>
          <p:spPr bwMode="auto">
            <a:xfrm>
              <a:off x="735013" y="3022600"/>
              <a:ext cx="428625" cy="595313"/>
            </a:xfrm>
            <a:prstGeom prst="roundRect">
              <a:avLst>
                <a:gd name="adj" fmla="val 5509"/>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Core </a:t>
              </a:r>
              <a:r>
                <a:rPr lang="en-GB" sz="1100" dirty="0">
                  <a:solidFill>
                    <a:srgbClr val="FFFFFF"/>
                  </a:solidFill>
                  <a:latin typeface="Calibri" charset="0"/>
                  <a:ea typeface="ＭＳ Ｐゴシック" charset="-128"/>
                  <a:cs typeface="ＭＳ Ｐゴシック" charset="-128"/>
                </a:rPr>
                <a:t>4</a:t>
              </a:r>
            </a:p>
          </p:txBody>
        </p:sp>
      </p:grpSp>
      <p:pic>
        <p:nvPicPr>
          <p:cNvPr id="1026" name="Picture 2" descr="http://news.cnet.com/i/bto/20081120/Samsung_SSD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7793" y="3886200"/>
            <a:ext cx="1497807" cy="10559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news.cnet.com/i/bto/20081120/Samsung_SSD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193" y="4038600"/>
            <a:ext cx="1497807" cy="1055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4800" y="3922575"/>
            <a:ext cx="904415" cy="1348061"/>
          </a:xfrm>
          <a:prstGeom prst="rect">
            <a:avLst/>
          </a:prstGeom>
          <a:noFill/>
        </p:spPr>
        <p:txBody>
          <a:bodyPr wrap="none" rtlCol="0">
            <a:spAutoFit/>
          </a:bodyPr>
          <a:lstStyle/>
          <a:p>
            <a:pPr>
              <a:buNone/>
            </a:pPr>
            <a:r>
              <a:rPr lang="en-US" sz="9600" dirty="0" smtClean="0"/>
              <a:t>+</a:t>
            </a:r>
            <a:endParaRPr lang="en-US" sz="9600" dirty="0"/>
          </a:p>
        </p:txBody>
      </p:sp>
      <p:sp>
        <p:nvSpPr>
          <p:cNvPr id="22" name="AutoShape 26"/>
          <p:cNvSpPr>
            <a:spLocks noChangeArrowheads="1"/>
          </p:cNvSpPr>
          <p:nvPr/>
        </p:nvSpPr>
        <p:spPr bwMode="auto">
          <a:xfrm>
            <a:off x="2947988" y="4457700"/>
            <a:ext cx="735012" cy="603250"/>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RAM</a:t>
            </a:r>
          </a:p>
        </p:txBody>
      </p:sp>
      <p:sp>
        <p:nvSpPr>
          <p:cNvPr id="14" name="TextBox 13"/>
          <p:cNvSpPr txBox="1"/>
          <p:nvPr/>
        </p:nvSpPr>
        <p:spPr>
          <a:xfrm>
            <a:off x="4800600" y="5486400"/>
            <a:ext cx="2994730" cy="646331"/>
          </a:xfrm>
          <a:prstGeom prst="rect">
            <a:avLst/>
          </a:prstGeom>
          <a:noFill/>
        </p:spPr>
        <p:txBody>
          <a:bodyPr wrap="none" rtlCol="0">
            <a:spAutoFit/>
          </a:bodyPr>
          <a:lstStyle/>
          <a:p>
            <a:r>
              <a:rPr lang="en-US" dirty="0" smtClean="0"/>
              <a:t>Note: Base systems ship with </a:t>
            </a:r>
          </a:p>
          <a:p>
            <a:pPr algn="l"/>
            <a:r>
              <a:rPr lang="en-US" dirty="0" smtClean="0"/>
              <a:t>a single, 120GB SSD drive.</a:t>
            </a:r>
            <a:endParaRPr lang="en-US" dirty="0"/>
          </a:p>
        </p:txBody>
      </p:sp>
    </p:spTree>
    <p:extLst>
      <p:ext uri="{BB962C8B-B14F-4D97-AF65-F5344CB8AC3E}">
        <p14:creationId xmlns:p14="http://schemas.microsoft.com/office/powerpoint/2010/main" val="1160692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343400" y="4343400"/>
            <a:ext cx="4800600" cy="1828800"/>
          </a:xfrm>
          <a:prstGeom prst="rect">
            <a:avLst/>
          </a:prstGeom>
          <a:noFill/>
          <a:ln w="12700" cap="flat" cmpd="sng" algn="ctr">
            <a:solidFill>
              <a:schemeClr val="tx1"/>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19463" name="Footer Placeholder 1"/>
          <p:cNvSpPr>
            <a:spLocks noGrp="1"/>
          </p:cNvSpPr>
          <p:nvPr>
            <p:ph type="ftr" sz="quarter" idx="10"/>
          </p:nvPr>
        </p:nvSpPr>
        <p:spPr>
          <a:noFill/>
        </p:spPr>
        <p:txBody>
          <a:bodyPr/>
          <a:lstStyle/>
          <a:p>
            <a:r>
              <a:rPr lang="en-US" smtClean="0"/>
              <a:t>© 2010 Palo Alto Networks. Proprietary and Confidential</a:t>
            </a:r>
          </a:p>
        </p:txBody>
      </p:sp>
      <p:sp>
        <p:nvSpPr>
          <p:cNvPr id="19465" name="Rectangle 4"/>
          <p:cNvSpPr>
            <a:spLocks noGrp="1" noChangeArrowheads="1"/>
          </p:cNvSpPr>
          <p:nvPr>
            <p:ph type="title" idx="4294967295"/>
          </p:nvPr>
        </p:nvSpPr>
        <p:spPr>
          <a:xfrm>
            <a:off x="323850" y="149225"/>
            <a:ext cx="8378825" cy="614363"/>
          </a:xfrm>
        </p:spPr>
        <p:txBody>
          <a:bodyPr lIns="91440" tIns="45720" rIns="91440" bIns="457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PA-5000 Series Data Plane</a:t>
            </a:r>
          </a:p>
        </p:txBody>
      </p:sp>
      <p:sp>
        <p:nvSpPr>
          <p:cNvPr id="72" name="Up-Down Arrow 71"/>
          <p:cNvSpPr/>
          <p:nvPr/>
        </p:nvSpPr>
        <p:spPr bwMode="auto">
          <a:xfrm rot="5400000">
            <a:off x="845633" y="4170985"/>
            <a:ext cx="220663" cy="400050"/>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grpSp>
        <p:nvGrpSpPr>
          <p:cNvPr id="4" name="Group 3"/>
          <p:cNvGrpSpPr/>
          <p:nvPr/>
        </p:nvGrpSpPr>
        <p:grpSpPr>
          <a:xfrm>
            <a:off x="2743200" y="2514600"/>
            <a:ext cx="1103312" cy="2276634"/>
            <a:chOff x="2866102" y="2514600"/>
            <a:chExt cx="1103312" cy="2276634"/>
          </a:xfrm>
        </p:grpSpPr>
        <p:sp>
          <p:nvSpPr>
            <p:cNvPr id="32807" name="AutoShape 8"/>
            <p:cNvSpPr>
              <a:spLocks noChangeArrowheads="1"/>
            </p:cNvSpPr>
            <p:nvPr/>
          </p:nvSpPr>
          <p:spPr bwMode="auto">
            <a:xfrm rot="5400000">
              <a:off x="2279441" y="3101261"/>
              <a:ext cx="2276634"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9489" name="AutoShape 9"/>
            <p:cNvSpPr>
              <a:spLocks noChangeArrowheads="1"/>
            </p:cNvSpPr>
            <p:nvPr/>
          </p:nvSpPr>
          <p:spPr bwMode="auto">
            <a:xfrm>
              <a:off x="2926080" y="2653180"/>
              <a:ext cx="972588" cy="547220"/>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Flow </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control</a:t>
              </a:r>
            </a:p>
          </p:txBody>
        </p:sp>
        <p:sp>
          <p:nvSpPr>
            <p:cNvPr id="19490" name="AutoShape 10"/>
            <p:cNvSpPr>
              <a:spLocks noChangeArrowheads="1"/>
            </p:cNvSpPr>
            <p:nvPr/>
          </p:nvSpPr>
          <p:spPr bwMode="auto">
            <a:xfrm>
              <a:off x="2926079" y="3306762"/>
              <a:ext cx="972589" cy="852231"/>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Route, ARP, MAC lookup</a:t>
              </a:r>
            </a:p>
          </p:txBody>
        </p:sp>
        <p:sp>
          <p:nvSpPr>
            <p:cNvPr id="19491" name="AutoShape 11"/>
            <p:cNvSpPr>
              <a:spLocks noChangeArrowheads="1"/>
            </p:cNvSpPr>
            <p:nvPr/>
          </p:nvSpPr>
          <p:spPr bwMode="auto">
            <a:xfrm>
              <a:off x="2926079" y="4329113"/>
              <a:ext cx="972589" cy="33556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NAT</a:t>
              </a:r>
            </a:p>
          </p:txBody>
        </p:sp>
      </p:grpSp>
      <p:grpSp>
        <p:nvGrpSpPr>
          <p:cNvPr id="6" name="Group 5"/>
          <p:cNvGrpSpPr/>
          <p:nvPr/>
        </p:nvGrpSpPr>
        <p:grpSpPr>
          <a:xfrm>
            <a:off x="7165975" y="2971800"/>
            <a:ext cx="1749425" cy="1355725"/>
            <a:chOff x="4767263" y="1195388"/>
            <a:chExt cx="1749425" cy="1355725"/>
          </a:xfrm>
        </p:grpSpPr>
        <p:sp>
          <p:nvSpPr>
            <p:cNvPr id="7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19493"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19518"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1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5" name="Group 4"/>
          <p:cNvGrpSpPr/>
          <p:nvPr/>
        </p:nvGrpSpPr>
        <p:grpSpPr>
          <a:xfrm>
            <a:off x="4572000" y="1371600"/>
            <a:ext cx="2090737" cy="1374556"/>
            <a:chOff x="2386013" y="2867025"/>
            <a:chExt cx="2090737" cy="1281113"/>
          </a:xfrm>
        </p:grpSpPr>
        <p:sp>
          <p:nvSpPr>
            <p:cNvPr id="19460"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948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94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94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a:solidFill>
                    <a:srgbClr val="FFFFFF"/>
                  </a:solidFill>
                  <a:latin typeface="Calibri" charset="0"/>
                  <a:ea typeface="ＭＳ Ｐゴシック" charset="-128"/>
                  <a:cs typeface="ＭＳ Ｐゴシック" charset="-128"/>
                </a:rPr>
                <a:t>IPSec</a:t>
              </a:r>
              <a:endParaRPr lang="en-GB" sz="1100" dirty="0">
                <a:solidFill>
                  <a:srgbClr val="FFFFFF"/>
                </a:solidFill>
                <a:latin typeface="Calibri" charset="0"/>
                <a:ea typeface="ＭＳ Ｐゴシック" charset="-128"/>
                <a:cs typeface="ＭＳ Ｐゴシック" charset="-128"/>
              </a:endParaRPr>
            </a:p>
          </p:txBody>
        </p:sp>
        <p:sp>
          <p:nvSpPr>
            <p:cNvPr id="194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9505"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9506"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9507"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9526"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7"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84" name="Group 83"/>
          <p:cNvGrpSpPr/>
          <p:nvPr/>
        </p:nvGrpSpPr>
        <p:grpSpPr>
          <a:xfrm>
            <a:off x="7165975" y="4572000"/>
            <a:ext cx="1749425" cy="1355725"/>
            <a:chOff x="4767263" y="1195388"/>
            <a:chExt cx="1749425" cy="1355725"/>
          </a:xfrm>
        </p:grpSpPr>
        <p:sp>
          <p:nvSpPr>
            <p:cNvPr id="8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86"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87"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8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92" name="Group 91"/>
          <p:cNvGrpSpPr/>
          <p:nvPr/>
        </p:nvGrpSpPr>
        <p:grpSpPr>
          <a:xfrm>
            <a:off x="4572000" y="2971800"/>
            <a:ext cx="2090737" cy="1357313"/>
            <a:chOff x="2386013" y="2867025"/>
            <a:chExt cx="2090737" cy="1281113"/>
          </a:xfrm>
        </p:grpSpPr>
        <p:sp>
          <p:nvSpPr>
            <p:cNvPr id="93"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94"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98"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99"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00"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01"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02"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03" name="Group 102"/>
          <p:cNvGrpSpPr/>
          <p:nvPr/>
        </p:nvGrpSpPr>
        <p:grpSpPr>
          <a:xfrm>
            <a:off x="4572000" y="4572000"/>
            <a:ext cx="2090737" cy="1355725"/>
            <a:chOff x="2386013" y="2867025"/>
            <a:chExt cx="2090737" cy="1281113"/>
          </a:xfrm>
        </p:grpSpPr>
        <p:sp>
          <p:nvSpPr>
            <p:cNvPr id="104"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0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06"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07"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108"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09"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10"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11"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12"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13"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14" name="Group 113"/>
          <p:cNvGrpSpPr/>
          <p:nvPr/>
        </p:nvGrpSpPr>
        <p:grpSpPr>
          <a:xfrm rot="5400000">
            <a:off x="596026" y="3101263"/>
            <a:ext cx="2276635" cy="1103312"/>
            <a:chOff x="4632325" y="4662488"/>
            <a:chExt cx="2000250" cy="1103312"/>
          </a:xfrm>
        </p:grpSpPr>
        <p:sp>
          <p:nvSpPr>
            <p:cNvPr id="115" name="AutoShape 8"/>
            <p:cNvSpPr>
              <a:spLocks noChangeArrowheads="1"/>
            </p:cNvSpPr>
            <p:nvPr/>
          </p:nvSpPr>
          <p:spPr bwMode="auto">
            <a:xfrm>
              <a:off x="4632325" y="4662488"/>
              <a:ext cx="2000250"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17" name="AutoShape 10"/>
            <p:cNvSpPr>
              <a:spLocks noChangeArrowheads="1"/>
            </p:cNvSpPr>
            <p:nvPr/>
          </p:nvSpPr>
          <p:spPr bwMode="auto">
            <a:xfrm rot="16200000">
              <a:off x="4703557" y="4746452"/>
              <a:ext cx="906087" cy="95169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Switch</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Fabric</a:t>
              </a:r>
              <a:endParaRPr lang="en-GB" sz="1100" dirty="0">
                <a:solidFill>
                  <a:srgbClr val="FFFFFF"/>
                </a:solidFill>
                <a:latin typeface="Calibri" charset="0"/>
                <a:ea typeface="ＭＳ Ｐゴシック" charset="-128"/>
                <a:cs typeface="ＭＳ Ｐゴシック" charset="-128"/>
              </a:endParaRPr>
            </a:p>
          </p:txBody>
        </p:sp>
        <p:sp>
          <p:nvSpPr>
            <p:cNvPr id="118" name="AutoShape 11"/>
            <p:cNvSpPr>
              <a:spLocks noChangeArrowheads="1"/>
            </p:cNvSpPr>
            <p:nvPr/>
          </p:nvSpPr>
          <p:spPr bwMode="auto">
            <a:xfrm rot="16200000">
              <a:off x="5723800" y="4797303"/>
              <a:ext cx="906087" cy="849996"/>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smtClean="0">
                  <a:solidFill>
                    <a:srgbClr val="FFFFFF"/>
                  </a:solidFill>
                  <a:latin typeface="Calibri" charset="0"/>
                  <a:ea typeface="ＭＳ Ｐゴシック" charset="-128"/>
                  <a:cs typeface="ＭＳ Ｐゴシック" charset="-128"/>
                </a:rPr>
                <a:t>QoS</a:t>
              </a:r>
              <a:endParaRPr lang="en-GB" sz="1100" dirty="0">
                <a:solidFill>
                  <a:srgbClr val="FFFFFF"/>
                </a:solidFill>
                <a:latin typeface="Calibri" charset="0"/>
                <a:ea typeface="ＭＳ Ｐゴシック" charset="-128"/>
                <a:cs typeface="ＭＳ Ｐゴシック" charset="-128"/>
              </a:endParaRPr>
            </a:p>
          </p:txBody>
        </p:sp>
      </p:grpSp>
      <p:sp>
        <p:nvSpPr>
          <p:cNvPr id="119" name="Text Box 41"/>
          <p:cNvSpPr txBox="1">
            <a:spLocks noChangeArrowheads="1"/>
          </p:cNvSpPr>
          <p:nvPr/>
        </p:nvSpPr>
        <p:spPr bwMode="auto">
          <a:xfrm>
            <a:off x="1" y="4323598"/>
            <a:ext cx="955964" cy="248402"/>
          </a:xfrm>
          <a:prstGeom prst="rect">
            <a:avLst/>
          </a:prstGeom>
          <a:noFill/>
          <a:ln w="9525">
            <a:noFill/>
            <a:round/>
            <a:headEnd/>
            <a:tailEnd/>
          </a:ln>
        </p:spPr>
        <p:txBody>
          <a:bodyPr wrap="square"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RJ45 x 12</a:t>
            </a:r>
            <a:endParaRPr lang="en-GB" sz="1000" b="1" dirty="0">
              <a:solidFill>
                <a:schemeClr val="bg2">
                  <a:lumMod val="50000"/>
                </a:schemeClr>
              </a:solidFill>
              <a:ea typeface="ＭＳ Ｐゴシック" charset="-128"/>
              <a:cs typeface="ＭＳ Ｐゴシック" charset="-128"/>
            </a:endParaRPr>
          </a:p>
        </p:txBody>
      </p:sp>
      <p:sp>
        <p:nvSpPr>
          <p:cNvPr id="120" name="Text Box 41"/>
          <p:cNvSpPr txBox="1">
            <a:spLocks noChangeArrowheads="1"/>
          </p:cNvSpPr>
          <p:nvPr/>
        </p:nvSpPr>
        <p:spPr bwMode="auto">
          <a:xfrm>
            <a:off x="119181" y="3867150"/>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21" name="Text Box 41"/>
          <p:cNvSpPr txBox="1">
            <a:spLocks noChangeArrowheads="1"/>
          </p:cNvSpPr>
          <p:nvPr/>
        </p:nvSpPr>
        <p:spPr bwMode="auto">
          <a:xfrm>
            <a:off x="119182" y="2998208"/>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16" name="Up-Down Arrow 115"/>
          <p:cNvSpPr/>
          <p:nvPr/>
        </p:nvSpPr>
        <p:spPr bwMode="auto">
          <a:xfrm rot="5400000">
            <a:off x="6820148" y="3463094"/>
            <a:ext cx="188413" cy="503238"/>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2" name="Up-Down Arrow 121"/>
          <p:cNvSpPr/>
          <p:nvPr/>
        </p:nvSpPr>
        <p:spPr bwMode="auto">
          <a:xfrm rot="4382273">
            <a:off x="4110182" y="2356057"/>
            <a:ext cx="188413" cy="73011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3" name="Up-Down Arrow 122"/>
          <p:cNvSpPr/>
          <p:nvPr/>
        </p:nvSpPr>
        <p:spPr bwMode="auto">
          <a:xfrm rot="6306302">
            <a:off x="4119870" y="4247208"/>
            <a:ext cx="188413" cy="74712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4" name="Up-Down Arrow 123"/>
          <p:cNvSpPr/>
          <p:nvPr/>
        </p:nvSpPr>
        <p:spPr bwMode="auto">
          <a:xfrm rot="5400000">
            <a:off x="2426321" y="2982855"/>
            <a:ext cx="188413" cy="44534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Up-Down Arrow 124"/>
          <p:cNvSpPr/>
          <p:nvPr/>
        </p:nvSpPr>
        <p:spPr bwMode="auto">
          <a:xfrm rot="5400000">
            <a:off x="2426321" y="3660348"/>
            <a:ext cx="188413" cy="44534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6" name="Up-Down Arrow 125"/>
          <p:cNvSpPr/>
          <p:nvPr/>
        </p:nvSpPr>
        <p:spPr bwMode="auto">
          <a:xfrm rot="5400000">
            <a:off x="4115049" y="3295281"/>
            <a:ext cx="188413" cy="72548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7" name="Up-Down Arrow 126"/>
          <p:cNvSpPr/>
          <p:nvPr/>
        </p:nvSpPr>
        <p:spPr bwMode="auto">
          <a:xfrm rot="5400000">
            <a:off x="861758" y="2640337"/>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8" name="Up-Down Arrow 127"/>
          <p:cNvSpPr/>
          <p:nvPr/>
        </p:nvSpPr>
        <p:spPr bwMode="auto">
          <a:xfrm rot="5400000">
            <a:off x="6820148" y="5005803"/>
            <a:ext cx="188413" cy="50323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9" name="Up-Down Arrow 128"/>
          <p:cNvSpPr/>
          <p:nvPr/>
        </p:nvSpPr>
        <p:spPr bwMode="auto">
          <a:xfrm rot="5400000">
            <a:off x="863517" y="3956902"/>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0" name="Up-Down Arrow 129"/>
          <p:cNvSpPr/>
          <p:nvPr/>
        </p:nvSpPr>
        <p:spPr bwMode="auto">
          <a:xfrm rot="5400000">
            <a:off x="856989" y="3193913"/>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1" name="Up-Down Arrow 130"/>
          <p:cNvSpPr/>
          <p:nvPr/>
        </p:nvSpPr>
        <p:spPr bwMode="auto">
          <a:xfrm rot="5400000">
            <a:off x="861756" y="3028934"/>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2" name="Up-Down Arrow 131"/>
          <p:cNvSpPr/>
          <p:nvPr/>
        </p:nvSpPr>
        <p:spPr bwMode="auto">
          <a:xfrm rot="5400000">
            <a:off x="861757" y="2840521"/>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9" name="TextBox 8"/>
          <p:cNvSpPr txBox="1"/>
          <p:nvPr/>
        </p:nvSpPr>
        <p:spPr>
          <a:xfrm>
            <a:off x="2915090" y="1523559"/>
            <a:ext cx="742511" cy="991041"/>
          </a:xfrm>
          <a:prstGeom prst="rect">
            <a:avLst/>
          </a:prstGeom>
          <a:noFill/>
        </p:spPr>
        <p:txBody>
          <a:bodyPr wrap="none" rtlCol="0">
            <a:spAutoFit/>
          </a:bodyPr>
          <a:lstStyle/>
          <a:p>
            <a:pPr>
              <a:buNone/>
            </a:pPr>
            <a:r>
              <a:rPr lang="en-US" dirty="0" smtClean="0"/>
              <a:t>FPGA</a:t>
            </a:r>
          </a:p>
          <a:p>
            <a:pPr>
              <a:buNone/>
            </a:pPr>
            <a:r>
              <a:rPr lang="en-US" dirty="0" smtClean="0"/>
              <a:t>Fast</a:t>
            </a:r>
          </a:p>
          <a:p>
            <a:pPr>
              <a:buNone/>
            </a:pPr>
            <a:r>
              <a:rPr lang="en-US" dirty="0" smtClean="0"/>
              <a:t>Path</a:t>
            </a:r>
            <a:endParaRPr lang="en-US" dirty="0"/>
          </a:p>
        </p:txBody>
      </p:sp>
      <p:sp>
        <p:nvSpPr>
          <p:cNvPr id="77" name="Up-Down Arrow 76"/>
          <p:cNvSpPr/>
          <p:nvPr/>
        </p:nvSpPr>
        <p:spPr bwMode="auto">
          <a:xfrm rot="8202641">
            <a:off x="6962667" y="2009257"/>
            <a:ext cx="206194" cy="107476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9" name="TextBox 78"/>
          <p:cNvSpPr txBox="1"/>
          <p:nvPr/>
        </p:nvSpPr>
        <p:spPr>
          <a:xfrm>
            <a:off x="1346937" y="1520843"/>
            <a:ext cx="787395" cy="646331"/>
          </a:xfrm>
          <a:prstGeom prst="rect">
            <a:avLst/>
          </a:prstGeom>
          <a:noFill/>
        </p:spPr>
        <p:txBody>
          <a:bodyPr wrap="none" rtlCol="0">
            <a:spAutoFit/>
          </a:bodyPr>
          <a:lstStyle/>
          <a:p>
            <a:pPr>
              <a:buNone/>
            </a:pPr>
            <a:r>
              <a:rPr lang="en-US" dirty="0" smtClean="0"/>
              <a:t>Switch</a:t>
            </a:r>
          </a:p>
          <a:p>
            <a:pPr>
              <a:buNone/>
            </a:pPr>
            <a:r>
              <a:rPr lang="en-US" dirty="0" smtClean="0"/>
              <a:t>Fabric</a:t>
            </a:r>
            <a:endParaRPr lang="en-US" dirty="0"/>
          </a:p>
        </p:txBody>
      </p:sp>
      <p:sp>
        <p:nvSpPr>
          <p:cNvPr id="80" name="TextBox 79"/>
          <p:cNvSpPr txBox="1"/>
          <p:nvPr/>
        </p:nvSpPr>
        <p:spPr>
          <a:xfrm>
            <a:off x="5293143" y="1062320"/>
            <a:ext cx="582211" cy="301621"/>
          </a:xfrm>
          <a:prstGeom prst="rect">
            <a:avLst/>
          </a:prstGeom>
          <a:noFill/>
        </p:spPr>
        <p:txBody>
          <a:bodyPr wrap="none" rtlCol="0">
            <a:spAutoFit/>
          </a:bodyPr>
          <a:lstStyle/>
          <a:p>
            <a:pPr>
              <a:buNone/>
            </a:pPr>
            <a:r>
              <a:rPr lang="en-US" dirty="0" smtClean="0"/>
              <a:t>DP0</a:t>
            </a:r>
            <a:endParaRPr lang="en-US" dirty="0"/>
          </a:p>
        </p:txBody>
      </p:sp>
      <p:sp>
        <p:nvSpPr>
          <p:cNvPr id="81" name="TextBox 80"/>
          <p:cNvSpPr txBox="1"/>
          <p:nvPr/>
        </p:nvSpPr>
        <p:spPr>
          <a:xfrm>
            <a:off x="5264943" y="2734092"/>
            <a:ext cx="582211" cy="301621"/>
          </a:xfrm>
          <a:prstGeom prst="rect">
            <a:avLst/>
          </a:prstGeom>
          <a:noFill/>
        </p:spPr>
        <p:txBody>
          <a:bodyPr wrap="none" rtlCol="0">
            <a:spAutoFit/>
          </a:bodyPr>
          <a:lstStyle/>
          <a:p>
            <a:pPr>
              <a:buNone/>
            </a:pPr>
            <a:r>
              <a:rPr lang="en-US" dirty="0" smtClean="0"/>
              <a:t>DP1</a:t>
            </a:r>
            <a:endParaRPr lang="en-US" dirty="0"/>
          </a:p>
        </p:txBody>
      </p:sp>
      <p:sp>
        <p:nvSpPr>
          <p:cNvPr id="82" name="TextBox 81"/>
          <p:cNvSpPr txBox="1"/>
          <p:nvPr/>
        </p:nvSpPr>
        <p:spPr>
          <a:xfrm>
            <a:off x="5293144" y="4322374"/>
            <a:ext cx="582211" cy="301621"/>
          </a:xfrm>
          <a:prstGeom prst="rect">
            <a:avLst/>
          </a:prstGeom>
          <a:noFill/>
        </p:spPr>
        <p:txBody>
          <a:bodyPr wrap="none" rtlCol="0">
            <a:spAutoFit/>
          </a:bodyPr>
          <a:lstStyle/>
          <a:p>
            <a:pPr>
              <a:buNone/>
            </a:pPr>
            <a:r>
              <a:rPr lang="en-US" dirty="0" smtClean="0"/>
              <a:t>DP2</a:t>
            </a:r>
            <a:endParaRPr lang="en-US" dirty="0"/>
          </a:p>
        </p:txBody>
      </p:sp>
      <p:sp>
        <p:nvSpPr>
          <p:cNvPr id="2" name="Rectangle 1"/>
          <p:cNvSpPr/>
          <p:nvPr/>
        </p:nvSpPr>
        <p:spPr>
          <a:xfrm>
            <a:off x="7248258" y="2028370"/>
            <a:ext cx="1584857" cy="585801"/>
          </a:xfrm>
          <a:prstGeom prst="rect">
            <a:avLst/>
          </a:prstGeom>
        </p:spPr>
        <p:txBody>
          <a:bodyPr wrap="none">
            <a:spAutoFit/>
          </a:bodyPr>
          <a:lstStyle/>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a:solidFill>
                  <a:srgbClr val="111844"/>
                </a:solidFill>
                <a:latin typeface="Calibri" charset="0"/>
                <a:ea typeface="ＭＳ Ｐゴシック" charset="-128"/>
                <a:cs typeface="ＭＳ Ｐゴシック" charset="-128"/>
              </a:rPr>
              <a:t>Signature </a:t>
            </a:r>
            <a:r>
              <a:rPr lang="en-GB" b="1" dirty="0" smtClean="0">
                <a:solidFill>
                  <a:srgbClr val="111844"/>
                </a:solidFill>
                <a:latin typeface="Calibri" charset="0"/>
                <a:ea typeface="ＭＳ Ｐゴシック" charset="-128"/>
                <a:cs typeface="ＭＳ Ｐゴシック" charset="-128"/>
              </a:rPr>
              <a:t>Match</a:t>
            </a:r>
          </a:p>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smtClean="0">
                <a:solidFill>
                  <a:srgbClr val="111844"/>
                </a:solidFill>
                <a:latin typeface="Calibri" charset="0"/>
                <a:ea typeface="ＭＳ Ｐゴシック" charset="-128"/>
                <a:cs typeface="ＭＳ Ｐゴシック" charset="-128"/>
              </a:rPr>
              <a:t>HW Engines</a:t>
            </a:r>
            <a:endParaRPr lang="en-GB" b="1" dirty="0">
              <a:solidFill>
                <a:srgbClr val="111844"/>
              </a:solidFill>
              <a:latin typeface="Calibri" charset="0"/>
              <a:ea typeface="ＭＳ Ｐゴシック" charset="-128"/>
              <a:cs typeface="ＭＳ Ｐゴシック" charset="-128"/>
            </a:endParaRPr>
          </a:p>
        </p:txBody>
      </p:sp>
      <p:sp>
        <p:nvSpPr>
          <p:cNvPr id="7" name="TextBox 6"/>
          <p:cNvSpPr txBox="1"/>
          <p:nvPr/>
        </p:nvSpPr>
        <p:spPr>
          <a:xfrm>
            <a:off x="2286000" y="5870579"/>
            <a:ext cx="1517531" cy="301621"/>
          </a:xfrm>
          <a:prstGeom prst="rect">
            <a:avLst/>
          </a:prstGeom>
          <a:noFill/>
        </p:spPr>
        <p:txBody>
          <a:bodyPr wrap="none" rtlCol="0">
            <a:spAutoFit/>
          </a:bodyPr>
          <a:lstStyle/>
          <a:p>
            <a:r>
              <a:rPr lang="en-US" dirty="0" smtClean="0"/>
              <a:t>PA-5060 Only</a:t>
            </a:r>
            <a:endParaRPr lang="en-US" dirty="0"/>
          </a:p>
        </p:txBody>
      </p:sp>
      <p:cxnSp>
        <p:nvCxnSpPr>
          <p:cNvPr id="10" name="Straight Arrow Connector 9"/>
          <p:cNvCxnSpPr/>
          <p:nvPr/>
        </p:nvCxnSpPr>
        <p:spPr bwMode="auto">
          <a:xfrm flipV="1">
            <a:off x="3657600" y="5715000"/>
            <a:ext cx="685800" cy="228600"/>
          </a:xfrm>
          <a:prstGeom prst="straightConnector1">
            <a:avLst/>
          </a:prstGeom>
          <a:solidFill>
            <a:srgbClr val="316989"/>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9447082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Footer Placeholder 1"/>
          <p:cNvSpPr>
            <a:spLocks noGrp="1"/>
          </p:cNvSpPr>
          <p:nvPr>
            <p:ph type="ftr" sz="quarter" idx="10"/>
          </p:nvPr>
        </p:nvSpPr>
        <p:spPr>
          <a:noFill/>
        </p:spPr>
        <p:txBody>
          <a:bodyPr/>
          <a:lstStyle/>
          <a:p>
            <a:r>
              <a:rPr lang="en-US" smtClean="0"/>
              <a:t>© 2010 Palo Alto Networks. Proprietary and Confidential</a:t>
            </a:r>
          </a:p>
        </p:txBody>
      </p:sp>
      <p:sp>
        <p:nvSpPr>
          <p:cNvPr id="19465" name="Rectangle 4"/>
          <p:cNvSpPr>
            <a:spLocks noGrp="1" noChangeArrowheads="1"/>
          </p:cNvSpPr>
          <p:nvPr>
            <p:ph type="title" idx="4294967295"/>
          </p:nvPr>
        </p:nvSpPr>
        <p:spPr>
          <a:xfrm>
            <a:off x="228600" y="228600"/>
            <a:ext cx="8378825" cy="614363"/>
          </a:xfrm>
        </p:spPr>
        <p:txBody>
          <a:bodyPr lIns="91440" tIns="45720" rIns="91440" bIns="457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PA-5000 Series Basic Packet Flow</a:t>
            </a:r>
            <a:br>
              <a:rPr lang="en-GB" dirty="0" smtClean="0"/>
            </a:br>
            <a:r>
              <a:rPr lang="en-GB" dirty="0" smtClean="0"/>
              <a:t>First Packet</a:t>
            </a:r>
          </a:p>
        </p:txBody>
      </p:sp>
      <p:sp>
        <p:nvSpPr>
          <p:cNvPr id="72" name="Up-Down Arrow 71"/>
          <p:cNvSpPr/>
          <p:nvPr/>
        </p:nvSpPr>
        <p:spPr bwMode="auto">
          <a:xfrm rot="5400000">
            <a:off x="845633" y="4170985"/>
            <a:ext cx="220663" cy="400050"/>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grpSp>
        <p:nvGrpSpPr>
          <p:cNvPr id="4" name="Group 3"/>
          <p:cNvGrpSpPr/>
          <p:nvPr/>
        </p:nvGrpSpPr>
        <p:grpSpPr>
          <a:xfrm>
            <a:off x="2743200" y="2514600"/>
            <a:ext cx="1103312" cy="2276634"/>
            <a:chOff x="2866102" y="2514600"/>
            <a:chExt cx="1103312" cy="2276634"/>
          </a:xfrm>
        </p:grpSpPr>
        <p:sp>
          <p:nvSpPr>
            <p:cNvPr id="32807" name="AutoShape 8"/>
            <p:cNvSpPr>
              <a:spLocks noChangeArrowheads="1"/>
            </p:cNvSpPr>
            <p:nvPr/>
          </p:nvSpPr>
          <p:spPr bwMode="auto">
            <a:xfrm rot="5400000">
              <a:off x="2279441" y="3101261"/>
              <a:ext cx="2276634"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9489" name="AutoShape 9"/>
            <p:cNvSpPr>
              <a:spLocks noChangeArrowheads="1"/>
            </p:cNvSpPr>
            <p:nvPr/>
          </p:nvSpPr>
          <p:spPr bwMode="auto">
            <a:xfrm>
              <a:off x="2926080" y="2653180"/>
              <a:ext cx="972588" cy="547220"/>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Flow </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control</a:t>
              </a:r>
            </a:p>
          </p:txBody>
        </p:sp>
        <p:sp>
          <p:nvSpPr>
            <p:cNvPr id="19490" name="AutoShape 10"/>
            <p:cNvSpPr>
              <a:spLocks noChangeArrowheads="1"/>
            </p:cNvSpPr>
            <p:nvPr/>
          </p:nvSpPr>
          <p:spPr bwMode="auto">
            <a:xfrm>
              <a:off x="2926079" y="3306762"/>
              <a:ext cx="972589" cy="852231"/>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Route, ARP, MAC lookup</a:t>
              </a:r>
            </a:p>
          </p:txBody>
        </p:sp>
        <p:sp>
          <p:nvSpPr>
            <p:cNvPr id="19491" name="AutoShape 11"/>
            <p:cNvSpPr>
              <a:spLocks noChangeArrowheads="1"/>
            </p:cNvSpPr>
            <p:nvPr/>
          </p:nvSpPr>
          <p:spPr bwMode="auto">
            <a:xfrm>
              <a:off x="2926079" y="4329113"/>
              <a:ext cx="972589" cy="33556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NAT</a:t>
              </a:r>
            </a:p>
          </p:txBody>
        </p:sp>
      </p:grpSp>
      <p:grpSp>
        <p:nvGrpSpPr>
          <p:cNvPr id="6" name="Group 5"/>
          <p:cNvGrpSpPr/>
          <p:nvPr/>
        </p:nvGrpSpPr>
        <p:grpSpPr>
          <a:xfrm>
            <a:off x="7165975" y="2971800"/>
            <a:ext cx="1749425" cy="1355725"/>
            <a:chOff x="4767263" y="1195388"/>
            <a:chExt cx="1749425" cy="1355725"/>
          </a:xfrm>
        </p:grpSpPr>
        <p:sp>
          <p:nvSpPr>
            <p:cNvPr id="7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19493"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19518"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1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5" name="Group 4"/>
          <p:cNvGrpSpPr/>
          <p:nvPr/>
        </p:nvGrpSpPr>
        <p:grpSpPr>
          <a:xfrm>
            <a:off x="4572000" y="1371600"/>
            <a:ext cx="2090737" cy="1374556"/>
            <a:chOff x="2386013" y="2867025"/>
            <a:chExt cx="2090737" cy="1281113"/>
          </a:xfrm>
        </p:grpSpPr>
        <p:sp>
          <p:nvSpPr>
            <p:cNvPr id="19460"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948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94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94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a:solidFill>
                    <a:srgbClr val="FFFFFF"/>
                  </a:solidFill>
                  <a:latin typeface="Calibri" charset="0"/>
                  <a:ea typeface="ＭＳ Ｐゴシック" charset="-128"/>
                  <a:cs typeface="ＭＳ Ｐゴシック" charset="-128"/>
                </a:rPr>
                <a:t>IPSec</a:t>
              </a:r>
              <a:endParaRPr lang="en-GB" sz="1100" dirty="0">
                <a:solidFill>
                  <a:srgbClr val="FFFFFF"/>
                </a:solidFill>
                <a:latin typeface="Calibri" charset="0"/>
                <a:ea typeface="ＭＳ Ｐゴシック" charset="-128"/>
                <a:cs typeface="ＭＳ Ｐゴシック" charset="-128"/>
              </a:endParaRPr>
            </a:p>
          </p:txBody>
        </p:sp>
        <p:sp>
          <p:nvSpPr>
            <p:cNvPr id="194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9505"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9506"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9507"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9526"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7"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84" name="Group 83"/>
          <p:cNvGrpSpPr/>
          <p:nvPr/>
        </p:nvGrpSpPr>
        <p:grpSpPr>
          <a:xfrm>
            <a:off x="7165975" y="4572000"/>
            <a:ext cx="1749425" cy="1355725"/>
            <a:chOff x="4767263" y="1195388"/>
            <a:chExt cx="1749425" cy="1355725"/>
          </a:xfrm>
        </p:grpSpPr>
        <p:sp>
          <p:nvSpPr>
            <p:cNvPr id="8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86"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87"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8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92" name="Group 91"/>
          <p:cNvGrpSpPr/>
          <p:nvPr/>
        </p:nvGrpSpPr>
        <p:grpSpPr>
          <a:xfrm>
            <a:off x="4572000" y="2971800"/>
            <a:ext cx="2090737" cy="1357313"/>
            <a:chOff x="2386013" y="2867025"/>
            <a:chExt cx="2090737" cy="1281113"/>
          </a:xfrm>
        </p:grpSpPr>
        <p:sp>
          <p:nvSpPr>
            <p:cNvPr id="93"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94"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98"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99"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00"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01"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02"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03" name="Group 102"/>
          <p:cNvGrpSpPr/>
          <p:nvPr/>
        </p:nvGrpSpPr>
        <p:grpSpPr>
          <a:xfrm>
            <a:off x="4572000" y="4572000"/>
            <a:ext cx="2090737" cy="1355725"/>
            <a:chOff x="2386013" y="2867025"/>
            <a:chExt cx="2090737" cy="1281113"/>
          </a:xfrm>
        </p:grpSpPr>
        <p:sp>
          <p:nvSpPr>
            <p:cNvPr id="104"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0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06"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07"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108"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09"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10"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11"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12"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13"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14" name="Group 113"/>
          <p:cNvGrpSpPr/>
          <p:nvPr/>
        </p:nvGrpSpPr>
        <p:grpSpPr>
          <a:xfrm rot="5400000">
            <a:off x="596026" y="3101263"/>
            <a:ext cx="2276635" cy="1103312"/>
            <a:chOff x="4632325" y="4662488"/>
            <a:chExt cx="2000250" cy="1103312"/>
          </a:xfrm>
        </p:grpSpPr>
        <p:sp>
          <p:nvSpPr>
            <p:cNvPr id="115" name="AutoShape 8"/>
            <p:cNvSpPr>
              <a:spLocks noChangeArrowheads="1"/>
            </p:cNvSpPr>
            <p:nvPr/>
          </p:nvSpPr>
          <p:spPr bwMode="auto">
            <a:xfrm>
              <a:off x="4632325" y="4662488"/>
              <a:ext cx="2000250"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17" name="AutoShape 10"/>
            <p:cNvSpPr>
              <a:spLocks noChangeArrowheads="1"/>
            </p:cNvSpPr>
            <p:nvPr/>
          </p:nvSpPr>
          <p:spPr bwMode="auto">
            <a:xfrm rot="16200000">
              <a:off x="4703557" y="4746452"/>
              <a:ext cx="906087" cy="95169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Switch</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Fabric</a:t>
              </a:r>
              <a:endParaRPr lang="en-GB" sz="1100" dirty="0">
                <a:solidFill>
                  <a:srgbClr val="FFFFFF"/>
                </a:solidFill>
                <a:latin typeface="Calibri" charset="0"/>
                <a:ea typeface="ＭＳ Ｐゴシック" charset="-128"/>
                <a:cs typeface="ＭＳ Ｐゴシック" charset="-128"/>
              </a:endParaRPr>
            </a:p>
          </p:txBody>
        </p:sp>
        <p:sp>
          <p:nvSpPr>
            <p:cNvPr id="118" name="AutoShape 11"/>
            <p:cNvSpPr>
              <a:spLocks noChangeArrowheads="1"/>
            </p:cNvSpPr>
            <p:nvPr/>
          </p:nvSpPr>
          <p:spPr bwMode="auto">
            <a:xfrm rot="16200000">
              <a:off x="5723800" y="4797303"/>
              <a:ext cx="906087" cy="849996"/>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smtClean="0">
                  <a:solidFill>
                    <a:srgbClr val="FFFFFF"/>
                  </a:solidFill>
                  <a:latin typeface="Calibri" charset="0"/>
                  <a:ea typeface="ＭＳ Ｐゴシック" charset="-128"/>
                  <a:cs typeface="ＭＳ Ｐゴシック" charset="-128"/>
                </a:rPr>
                <a:t>QoS</a:t>
              </a:r>
              <a:endParaRPr lang="en-GB" sz="1100" dirty="0">
                <a:solidFill>
                  <a:srgbClr val="FFFFFF"/>
                </a:solidFill>
                <a:latin typeface="Calibri" charset="0"/>
                <a:ea typeface="ＭＳ Ｐゴシック" charset="-128"/>
                <a:cs typeface="ＭＳ Ｐゴシック" charset="-128"/>
              </a:endParaRPr>
            </a:p>
          </p:txBody>
        </p:sp>
      </p:grpSp>
      <p:sp>
        <p:nvSpPr>
          <p:cNvPr id="119" name="Text Box 41"/>
          <p:cNvSpPr txBox="1">
            <a:spLocks noChangeArrowheads="1"/>
          </p:cNvSpPr>
          <p:nvPr/>
        </p:nvSpPr>
        <p:spPr bwMode="auto">
          <a:xfrm>
            <a:off x="1" y="4323598"/>
            <a:ext cx="955964" cy="248402"/>
          </a:xfrm>
          <a:prstGeom prst="rect">
            <a:avLst/>
          </a:prstGeom>
          <a:noFill/>
          <a:ln w="9525">
            <a:noFill/>
            <a:round/>
            <a:headEnd/>
            <a:tailEnd/>
          </a:ln>
        </p:spPr>
        <p:txBody>
          <a:bodyPr wrap="square"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RJ45 x 12</a:t>
            </a:r>
            <a:endParaRPr lang="en-GB" sz="1000" b="1" dirty="0">
              <a:solidFill>
                <a:schemeClr val="bg2">
                  <a:lumMod val="50000"/>
                </a:schemeClr>
              </a:solidFill>
              <a:ea typeface="ＭＳ Ｐゴシック" charset="-128"/>
              <a:cs typeface="ＭＳ Ｐゴシック" charset="-128"/>
            </a:endParaRPr>
          </a:p>
        </p:txBody>
      </p:sp>
      <p:sp>
        <p:nvSpPr>
          <p:cNvPr id="120" name="Text Box 41"/>
          <p:cNvSpPr txBox="1">
            <a:spLocks noChangeArrowheads="1"/>
          </p:cNvSpPr>
          <p:nvPr/>
        </p:nvSpPr>
        <p:spPr bwMode="auto">
          <a:xfrm>
            <a:off x="119181" y="3867150"/>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21" name="Text Box 41"/>
          <p:cNvSpPr txBox="1">
            <a:spLocks noChangeArrowheads="1"/>
          </p:cNvSpPr>
          <p:nvPr/>
        </p:nvSpPr>
        <p:spPr bwMode="auto">
          <a:xfrm>
            <a:off x="119182" y="2998208"/>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16" name="Up-Down Arrow 115"/>
          <p:cNvSpPr/>
          <p:nvPr/>
        </p:nvSpPr>
        <p:spPr bwMode="auto">
          <a:xfrm rot="5400000">
            <a:off x="6820148" y="3463094"/>
            <a:ext cx="188413" cy="503238"/>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2" name="Up-Down Arrow 121"/>
          <p:cNvSpPr/>
          <p:nvPr/>
        </p:nvSpPr>
        <p:spPr bwMode="auto">
          <a:xfrm rot="4382273">
            <a:off x="4110182" y="2356057"/>
            <a:ext cx="188413" cy="73011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3" name="Up-Down Arrow 122"/>
          <p:cNvSpPr/>
          <p:nvPr/>
        </p:nvSpPr>
        <p:spPr bwMode="auto">
          <a:xfrm rot="6306302">
            <a:off x="4119870" y="4247208"/>
            <a:ext cx="188413" cy="74712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4" name="Up-Down Arrow 123"/>
          <p:cNvSpPr/>
          <p:nvPr/>
        </p:nvSpPr>
        <p:spPr bwMode="auto">
          <a:xfrm rot="5400000">
            <a:off x="2426321" y="2982855"/>
            <a:ext cx="188413" cy="44534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Up-Down Arrow 124"/>
          <p:cNvSpPr/>
          <p:nvPr/>
        </p:nvSpPr>
        <p:spPr bwMode="auto">
          <a:xfrm rot="5400000">
            <a:off x="2426321" y="3660348"/>
            <a:ext cx="188413" cy="44534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6" name="Up-Down Arrow 125"/>
          <p:cNvSpPr/>
          <p:nvPr/>
        </p:nvSpPr>
        <p:spPr bwMode="auto">
          <a:xfrm rot="5400000">
            <a:off x="4115049" y="3295281"/>
            <a:ext cx="188413" cy="72548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7" name="Up-Down Arrow 126"/>
          <p:cNvSpPr/>
          <p:nvPr/>
        </p:nvSpPr>
        <p:spPr bwMode="auto">
          <a:xfrm rot="5400000">
            <a:off x="861758" y="2640337"/>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8" name="Up-Down Arrow 127"/>
          <p:cNvSpPr/>
          <p:nvPr/>
        </p:nvSpPr>
        <p:spPr bwMode="auto">
          <a:xfrm rot="5400000">
            <a:off x="6820148" y="5005803"/>
            <a:ext cx="188413" cy="50323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9" name="Up-Down Arrow 128"/>
          <p:cNvSpPr/>
          <p:nvPr/>
        </p:nvSpPr>
        <p:spPr bwMode="auto">
          <a:xfrm rot="5400000">
            <a:off x="863517" y="3956902"/>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0" name="Up-Down Arrow 129"/>
          <p:cNvSpPr/>
          <p:nvPr/>
        </p:nvSpPr>
        <p:spPr bwMode="auto">
          <a:xfrm rot="5400000">
            <a:off x="856989" y="3193913"/>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1" name="Up-Down Arrow 130"/>
          <p:cNvSpPr/>
          <p:nvPr/>
        </p:nvSpPr>
        <p:spPr bwMode="auto">
          <a:xfrm rot="5400000">
            <a:off x="861756" y="3028934"/>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2" name="Up-Down Arrow 131"/>
          <p:cNvSpPr/>
          <p:nvPr/>
        </p:nvSpPr>
        <p:spPr bwMode="auto">
          <a:xfrm rot="5400000">
            <a:off x="861757" y="2840521"/>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7" name="Up-Down Arrow 76"/>
          <p:cNvSpPr/>
          <p:nvPr/>
        </p:nvSpPr>
        <p:spPr bwMode="auto">
          <a:xfrm rot="8202641">
            <a:off x="6962667" y="2009257"/>
            <a:ext cx="206194" cy="107476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9" name="TextBox 78"/>
          <p:cNvSpPr txBox="1"/>
          <p:nvPr/>
        </p:nvSpPr>
        <p:spPr>
          <a:xfrm>
            <a:off x="585925" y="914400"/>
            <a:ext cx="3768852" cy="1335750"/>
          </a:xfrm>
          <a:prstGeom prst="rect">
            <a:avLst/>
          </a:prstGeom>
          <a:noFill/>
        </p:spPr>
        <p:txBody>
          <a:bodyPr wrap="none" rtlCol="0">
            <a:spAutoFit/>
          </a:bodyPr>
          <a:lstStyle/>
          <a:p>
            <a:pPr algn="l">
              <a:buNone/>
            </a:pPr>
            <a:r>
              <a:rPr lang="en-US" dirty="0" smtClean="0"/>
              <a:t>1. Packet received</a:t>
            </a:r>
          </a:p>
          <a:p>
            <a:pPr algn="l">
              <a:buNone/>
            </a:pPr>
            <a:r>
              <a:rPr lang="en-US" dirty="0" smtClean="0"/>
              <a:t>2. FPGA lookup, no match, sent to DP0</a:t>
            </a:r>
          </a:p>
          <a:p>
            <a:pPr algn="l">
              <a:buNone/>
            </a:pPr>
            <a:r>
              <a:rPr lang="en-US" dirty="0"/>
              <a:t> </a:t>
            </a:r>
            <a:r>
              <a:rPr lang="en-US" dirty="0" smtClean="0"/>
              <a:t>   DP0 performs L2-4 session setup</a:t>
            </a:r>
          </a:p>
          <a:p>
            <a:pPr algn="l">
              <a:buNone/>
            </a:pPr>
            <a:r>
              <a:rPr lang="en-US" dirty="0"/>
              <a:t>3</a:t>
            </a:r>
            <a:r>
              <a:rPr lang="en-US" dirty="0" smtClean="0"/>
              <a:t>. Packet forwarded to a DP</a:t>
            </a:r>
          </a:p>
        </p:txBody>
      </p:sp>
      <p:sp>
        <p:nvSpPr>
          <p:cNvPr id="80" name="TextBox 79"/>
          <p:cNvSpPr txBox="1"/>
          <p:nvPr/>
        </p:nvSpPr>
        <p:spPr>
          <a:xfrm>
            <a:off x="5293143" y="1062320"/>
            <a:ext cx="582211" cy="301621"/>
          </a:xfrm>
          <a:prstGeom prst="rect">
            <a:avLst/>
          </a:prstGeom>
          <a:noFill/>
        </p:spPr>
        <p:txBody>
          <a:bodyPr wrap="none" rtlCol="0">
            <a:spAutoFit/>
          </a:bodyPr>
          <a:lstStyle/>
          <a:p>
            <a:pPr>
              <a:buNone/>
            </a:pPr>
            <a:r>
              <a:rPr lang="en-US" dirty="0" smtClean="0"/>
              <a:t>DP0</a:t>
            </a:r>
            <a:endParaRPr lang="en-US" dirty="0"/>
          </a:p>
        </p:txBody>
      </p:sp>
      <p:sp>
        <p:nvSpPr>
          <p:cNvPr id="81" name="TextBox 80"/>
          <p:cNvSpPr txBox="1"/>
          <p:nvPr/>
        </p:nvSpPr>
        <p:spPr>
          <a:xfrm>
            <a:off x="5264943" y="2734092"/>
            <a:ext cx="582211" cy="301621"/>
          </a:xfrm>
          <a:prstGeom prst="rect">
            <a:avLst/>
          </a:prstGeom>
          <a:noFill/>
        </p:spPr>
        <p:txBody>
          <a:bodyPr wrap="none" rtlCol="0">
            <a:spAutoFit/>
          </a:bodyPr>
          <a:lstStyle/>
          <a:p>
            <a:pPr>
              <a:buNone/>
            </a:pPr>
            <a:r>
              <a:rPr lang="en-US" dirty="0" smtClean="0"/>
              <a:t>DP1</a:t>
            </a:r>
            <a:endParaRPr lang="en-US" dirty="0"/>
          </a:p>
        </p:txBody>
      </p:sp>
      <p:sp>
        <p:nvSpPr>
          <p:cNvPr id="82" name="TextBox 81"/>
          <p:cNvSpPr txBox="1"/>
          <p:nvPr/>
        </p:nvSpPr>
        <p:spPr>
          <a:xfrm>
            <a:off x="5293144" y="4322374"/>
            <a:ext cx="582211" cy="301621"/>
          </a:xfrm>
          <a:prstGeom prst="rect">
            <a:avLst/>
          </a:prstGeom>
          <a:noFill/>
        </p:spPr>
        <p:txBody>
          <a:bodyPr wrap="none" rtlCol="0">
            <a:spAutoFit/>
          </a:bodyPr>
          <a:lstStyle/>
          <a:p>
            <a:pPr>
              <a:buNone/>
            </a:pPr>
            <a:r>
              <a:rPr lang="en-US" dirty="0" smtClean="0"/>
              <a:t>DP2</a:t>
            </a:r>
            <a:endParaRPr lang="en-US" dirty="0"/>
          </a:p>
        </p:txBody>
      </p:sp>
      <p:sp>
        <p:nvSpPr>
          <p:cNvPr id="2" name="Rectangle 1"/>
          <p:cNvSpPr/>
          <p:nvPr/>
        </p:nvSpPr>
        <p:spPr>
          <a:xfrm>
            <a:off x="7248258" y="2028370"/>
            <a:ext cx="1584857" cy="585801"/>
          </a:xfrm>
          <a:prstGeom prst="rect">
            <a:avLst/>
          </a:prstGeom>
        </p:spPr>
        <p:txBody>
          <a:bodyPr wrap="none">
            <a:spAutoFit/>
          </a:bodyPr>
          <a:lstStyle/>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a:solidFill>
                  <a:srgbClr val="111844"/>
                </a:solidFill>
                <a:latin typeface="Calibri" charset="0"/>
                <a:ea typeface="ＭＳ Ｐゴシック" charset="-128"/>
                <a:cs typeface="ＭＳ Ｐゴシック" charset="-128"/>
              </a:rPr>
              <a:t>Signature </a:t>
            </a:r>
            <a:r>
              <a:rPr lang="en-GB" b="1" dirty="0" smtClean="0">
                <a:solidFill>
                  <a:srgbClr val="111844"/>
                </a:solidFill>
                <a:latin typeface="Calibri" charset="0"/>
                <a:ea typeface="ＭＳ Ｐゴシック" charset="-128"/>
                <a:cs typeface="ＭＳ Ｐゴシック" charset="-128"/>
              </a:rPr>
              <a:t>Match</a:t>
            </a:r>
          </a:p>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smtClean="0">
                <a:solidFill>
                  <a:srgbClr val="111844"/>
                </a:solidFill>
                <a:latin typeface="Calibri" charset="0"/>
                <a:ea typeface="ＭＳ Ｐゴシック" charset="-128"/>
                <a:cs typeface="ＭＳ Ｐゴシック" charset="-128"/>
              </a:rPr>
              <a:t>HW Engines</a:t>
            </a:r>
            <a:endParaRPr lang="en-GB" b="1" dirty="0">
              <a:solidFill>
                <a:srgbClr val="111844"/>
              </a:solidFill>
              <a:latin typeface="Calibri" charset="0"/>
              <a:ea typeface="ＭＳ Ｐゴシック" charset="-128"/>
              <a:cs typeface="ＭＳ Ｐゴシック" charset="-128"/>
            </a:endParaRPr>
          </a:p>
        </p:txBody>
      </p:sp>
      <p:cxnSp>
        <p:nvCxnSpPr>
          <p:cNvPr id="7" name="Straight Arrow Connector 6"/>
          <p:cNvCxnSpPr/>
          <p:nvPr/>
        </p:nvCxnSpPr>
        <p:spPr bwMode="auto">
          <a:xfrm>
            <a:off x="310243" y="2840362"/>
            <a:ext cx="2984613"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88" name="Straight Arrow Connector 87"/>
          <p:cNvCxnSpPr>
            <a:endCxn id="19506" idx="2"/>
          </p:cNvCxnSpPr>
          <p:nvPr/>
        </p:nvCxnSpPr>
        <p:spPr bwMode="auto">
          <a:xfrm flipV="1">
            <a:off x="3429000" y="2066542"/>
            <a:ext cx="1393031" cy="773820"/>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3" name="Straight Arrow Connector 132"/>
          <p:cNvCxnSpPr/>
          <p:nvPr/>
        </p:nvCxnSpPr>
        <p:spPr bwMode="auto">
          <a:xfrm flipH="1">
            <a:off x="5178425" y="2444607"/>
            <a:ext cx="4086" cy="690146"/>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4" name="Straight Arrow Connector 133"/>
          <p:cNvCxnSpPr/>
          <p:nvPr/>
        </p:nvCxnSpPr>
        <p:spPr bwMode="auto">
          <a:xfrm flipV="1">
            <a:off x="6076950" y="3425270"/>
            <a:ext cx="1690985" cy="3730"/>
          </a:xfrm>
          <a:prstGeom prst="straightConnector1">
            <a:avLst/>
          </a:prstGeom>
          <a:solidFill>
            <a:srgbClr val="316989"/>
          </a:solidFill>
          <a:ln w="76200" cap="flat" cmpd="sng" algn="ctr">
            <a:solidFill>
              <a:schemeClr val="tx1"/>
            </a:solidFill>
            <a:prstDash val="solid"/>
            <a:round/>
            <a:headEnd type="arrow" w="med" len="med"/>
            <a:tailEnd type="arrow"/>
          </a:ln>
          <a:effectLst/>
        </p:spPr>
      </p:cxnSp>
      <p:cxnSp>
        <p:nvCxnSpPr>
          <p:cNvPr id="135" name="Straight Arrow Connector 134"/>
          <p:cNvCxnSpPr/>
          <p:nvPr/>
        </p:nvCxnSpPr>
        <p:spPr bwMode="auto">
          <a:xfrm flipH="1">
            <a:off x="3429001" y="3429000"/>
            <a:ext cx="1627186" cy="2696"/>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7" name="Straight Arrow Connector 136"/>
          <p:cNvCxnSpPr/>
          <p:nvPr/>
        </p:nvCxnSpPr>
        <p:spPr bwMode="auto">
          <a:xfrm flipH="1">
            <a:off x="310245" y="3867150"/>
            <a:ext cx="4745942"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sp>
        <p:nvSpPr>
          <p:cNvPr id="141" name="TextBox 140"/>
          <p:cNvSpPr txBox="1"/>
          <p:nvPr/>
        </p:nvSpPr>
        <p:spPr>
          <a:xfrm>
            <a:off x="478724" y="2493176"/>
            <a:ext cx="298480" cy="301621"/>
          </a:xfrm>
          <a:prstGeom prst="rect">
            <a:avLst/>
          </a:prstGeom>
          <a:noFill/>
        </p:spPr>
        <p:txBody>
          <a:bodyPr wrap="none" rtlCol="0">
            <a:spAutoFit/>
          </a:bodyPr>
          <a:lstStyle/>
          <a:p>
            <a:pPr>
              <a:buNone/>
            </a:pPr>
            <a:r>
              <a:rPr lang="en-US" dirty="0"/>
              <a:t>1</a:t>
            </a:r>
          </a:p>
        </p:txBody>
      </p:sp>
      <p:sp>
        <p:nvSpPr>
          <p:cNvPr id="142" name="TextBox 141"/>
          <p:cNvSpPr txBox="1"/>
          <p:nvPr/>
        </p:nvSpPr>
        <p:spPr>
          <a:xfrm>
            <a:off x="669965" y="3531191"/>
            <a:ext cx="298480" cy="301621"/>
          </a:xfrm>
          <a:prstGeom prst="rect">
            <a:avLst/>
          </a:prstGeom>
          <a:noFill/>
        </p:spPr>
        <p:txBody>
          <a:bodyPr wrap="none" rtlCol="0">
            <a:spAutoFit/>
          </a:bodyPr>
          <a:lstStyle/>
          <a:p>
            <a:pPr>
              <a:buNone/>
            </a:pPr>
            <a:r>
              <a:rPr lang="en-US" dirty="0"/>
              <a:t>6</a:t>
            </a:r>
          </a:p>
        </p:txBody>
      </p:sp>
      <p:sp>
        <p:nvSpPr>
          <p:cNvPr id="143" name="TextBox 142"/>
          <p:cNvSpPr txBox="1"/>
          <p:nvPr/>
        </p:nvSpPr>
        <p:spPr>
          <a:xfrm>
            <a:off x="4055147" y="3111319"/>
            <a:ext cx="298480" cy="301621"/>
          </a:xfrm>
          <a:prstGeom prst="rect">
            <a:avLst/>
          </a:prstGeom>
          <a:noFill/>
        </p:spPr>
        <p:txBody>
          <a:bodyPr wrap="none" rtlCol="0">
            <a:spAutoFit/>
          </a:bodyPr>
          <a:lstStyle/>
          <a:p>
            <a:pPr>
              <a:buNone/>
            </a:pPr>
            <a:r>
              <a:rPr lang="en-US" dirty="0"/>
              <a:t>5</a:t>
            </a:r>
          </a:p>
        </p:txBody>
      </p:sp>
      <p:sp>
        <p:nvSpPr>
          <p:cNvPr id="145" name="TextBox 144"/>
          <p:cNvSpPr txBox="1"/>
          <p:nvPr/>
        </p:nvSpPr>
        <p:spPr>
          <a:xfrm>
            <a:off x="6858000" y="2971800"/>
            <a:ext cx="298480" cy="301621"/>
          </a:xfrm>
          <a:prstGeom prst="rect">
            <a:avLst/>
          </a:prstGeom>
          <a:noFill/>
        </p:spPr>
        <p:txBody>
          <a:bodyPr wrap="none" rtlCol="0">
            <a:spAutoFit/>
          </a:bodyPr>
          <a:lstStyle/>
          <a:p>
            <a:pPr>
              <a:buNone/>
            </a:pPr>
            <a:r>
              <a:rPr lang="en-US" dirty="0" smtClean="0"/>
              <a:t>4</a:t>
            </a:r>
            <a:endParaRPr lang="en-US" dirty="0"/>
          </a:p>
        </p:txBody>
      </p:sp>
      <p:sp>
        <p:nvSpPr>
          <p:cNvPr id="146" name="TextBox 145"/>
          <p:cNvSpPr txBox="1"/>
          <p:nvPr/>
        </p:nvSpPr>
        <p:spPr>
          <a:xfrm>
            <a:off x="4757707" y="2696587"/>
            <a:ext cx="298480" cy="301621"/>
          </a:xfrm>
          <a:prstGeom prst="rect">
            <a:avLst/>
          </a:prstGeom>
          <a:noFill/>
        </p:spPr>
        <p:txBody>
          <a:bodyPr wrap="none" rtlCol="0">
            <a:spAutoFit/>
          </a:bodyPr>
          <a:lstStyle/>
          <a:p>
            <a:pPr>
              <a:buNone/>
            </a:pPr>
            <a:r>
              <a:rPr lang="en-US" dirty="0" smtClean="0"/>
              <a:t>3</a:t>
            </a:r>
            <a:endParaRPr lang="en-US" dirty="0"/>
          </a:p>
        </p:txBody>
      </p:sp>
      <p:sp>
        <p:nvSpPr>
          <p:cNvPr id="147" name="TextBox 146"/>
          <p:cNvSpPr txBox="1"/>
          <p:nvPr/>
        </p:nvSpPr>
        <p:spPr>
          <a:xfrm>
            <a:off x="3789362" y="2170459"/>
            <a:ext cx="298480" cy="301621"/>
          </a:xfrm>
          <a:prstGeom prst="rect">
            <a:avLst/>
          </a:prstGeom>
          <a:noFill/>
        </p:spPr>
        <p:txBody>
          <a:bodyPr wrap="none" rtlCol="0">
            <a:spAutoFit/>
          </a:bodyPr>
          <a:lstStyle/>
          <a:p>
            <a:pPr>
              <a:buNone/>
            </a:pPr>
            <a:r>
              <a:rPr lang="en-US" dirty="0" smtClean="0"/>
              <a:t>2</a:t>
            </a:r>
            <a:endParaRPr lang="en-US" dirty="0"/>
          </a:p>
        </p:txBody>
      </p:sp>
      <p:sp>
        <p:nvSpPr>
          <p:cNvPr id="148" name="TextBox 147"/>
          <p:cNvSpPr txBox="1"/>
          <p:nvPr/>
        </p:nvSpPr>
        <p:spPr>
          <a:xfrm>
            <a:off x="585925" y="4952559"/>
            <a:ext cx="3291286" cy="1335750"/>
          </a:xfrm>
          <a:prstGeom prst="rect">
            <a:avLst/>
          </a:prstGeom>
          <a:noFill/>
        </p:spPr>
        <p:txBody>
          <a:bodyPr wrap="none" rtlCol="0">
            <a:spAutoFit/>
          </a:bodyPr>
          <a:lstStyle/>
          <a:p>
            <a:pPr algn="l">
              <a:buNone/>
            </a:pPr>
            <a:r>
              <a:rPr lang="en-US" dirty="0"/>
              <a:t>4. Signature match, if necessary</a:t>
            </a:r>
          </a:p>
          <a:p>
            <a:pPr algn="l">
              <a:buNone/>
            </a:pPr>
            <a:r>
              <a:rPr lang="en-US" dirty="0"/>
              <a:t>5. FPGA Session Table Updated</a:t>
            </a:r>
          </a:p>
          <a:p>
            <a:pPr algn="l">
              <a:buNone/>
            </a:pPr>
            <a:r>
              <a:rPr lang="en-US" dirty="0"/>
              <a:t>6. Packet forwarded out of system</a:t>
            </a:r>
          </a:p>
          <a:p>
            <a:pPr algn="l">
              <a:buNone/>
            </a:pPr>
            <a:r>
              <a:rPr lang="en-US" dirty="0" smtClean="0"/>
              <a:t> </a:t>
            </a:r>
          </a:p>
        </p:txBody>
      </p:sp>
    </p:spTree>
    <p:extLst>
      <p:ext uri="{BB962C8B-B14F-4D97-AF65-F5344CB8AC3E}">
        <p14:creationId xmlns:p14="http://schemas.microsoft.com/office/powerpoint/2010/main" val="2639866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Footer Placeholder 1"/>
          <p:cNvSpPr>
            <a:spLocks noGrp="1"/>
          </p:cNvSpPr>
          <p:nvPr>
            <p:ph type="ftr" sz="quarter" idx="10"/>
          </p:nvPr>
        </p:nvSpPr>
        <p:spPr>
          <a:noFill/>
        </p:spPr>
        <p:txBody>
          <a:bodyPr/>
          <a:lstStyle/>
          <a:p>
            <a:r>
              <a:rPr lang="en-US" smtClean="0"/>
              <a:t>© 2010 Palo Alto Networks. Proprietary and Confidential</a:t>
            </a:r>
          </a:p>
        </p:txBody>
      </p:sp>
      <p:sp>
        <p:nvSpPr>
          <p:cNvPr id="19465" name="Rectangle 4"/>
          <p:cNvSpPr>
            <a:spLocks noGrp="1" noChangeArrowheads="1"/>
          </p:cNvSpPr>
          <p:nvPr>
            <p:ph type="title" idx="4294967295"/>
          </p:nvPr>
        </p:nvSpPr>
        <p:spPr>
          <a:xfrm>
            <a:off x="228600" y="228600"/>
            <a:ext cx="8378825" cy="614363"/>
          </a:xfrm>
        </p:spPr>
        <p:txBody>
          <a:bodyPr lIns="91440" tIns="45720" rIns="91440" bIns="457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PA-5000 Series Basic Packet Flow</a:t>
            </a:r>
            <a:br>
              <a:rPr lang="en-GB" dirty="0" smtClean="0"/>
            </a:br>
            <a:r>
              <a:rPr lang="en-GB" dirty="0" smtClean="0"/>
              <a:t>2-N Packets (requiring inspection)</a:t>
            </a:r>
          </a:p>
        </p:txBody>
      </p:sp>
      <p:sp>
        <p:nvSpPr>
          <p:cNvPr id="72" name="Up-Down Arrow 71"/>
          <p:cNvSpPr/>
          <p:nvPr/>
        </p:nvSpPr>
        <p:spPr bwMode="auto">
          <a:xfrm rot="5400000">
            <a:off x="845633" y="4170985"/>
            <a:ext cx="220663" cy="400050"/>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grpSp>
        <p:nvGrpSpPr>
          <p:cNvPr id="4" name="Group 3"/>
          <p:cNvGrpSpPr/>
          <p:nvPr/>
        </p:nvGrpSpPr>
        <p:grpSpPr>
          <a:xfrm>
            <a:off x="2743200" y="2514600"/>
            <a:ext cx="1103312" cy="2276634"/>
            <a:chOff x="2866102" y="2514600"/>
            <a:chExt cx="1103312" cy="2276634"/>
          </a:xfrm>
        </p:grpSpPr>
        <p:sp>
          <p:nvSpPr>
            <p:cNvPr id="32807" name="AutoShape 8"/>
            <p:cNvSpPr>
              <a:spLocks noChangeArrowheads="1"/>
            </p:cNvSpPr>
            <p:nvPr/>
          </p:nvSpPr>
          <p:spPr bwMode="auto">
            <a:xfrm rot="5400000">
              <a:off x="2279441" y="3101261"/>
              <a:ext cx="2276634"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9489" name="AutoShape 9"/>
            <p:cNvSpPr>
              <a:spLocks noChangeArrowheads="1"/>
            </p:cNvSpPr>
            <p:nvPr/>
          </p:nvSpPr>
          <p:spPr bwMode="auto">
            <a:xfrm>
              <a:off x="2926080" y="2653180"/>
              <a:ext cx="972588" cy="547220"/>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Flow </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control</a:t>
              </a:r>
            </a:p>
          </p:txBody>
        </p:sp>
        <p:sp>
          <p:nvSpPr>
            <p:cNvPr id="19490" name="AutoShape 10"/>
            <p:cNvSpPr>
              <a:spLocks noChangeArrowheads="1"/>
            </p:cNvSpPr>
            <p:nvPr/>
          </p:nvSpPr>
          <p:spPr bwMode="auto">
            <a:xfrm>
              <a:off x="2926079" y="3306762"/>
              <a:ext cx="972589" cy="852231"/>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Route, ARP, MAC lookup</a:t>
              </a:r>
            </a:p>
          </p:txBody>
        </p:sp>
        <p:sp>
          <p:nvSpPr>
            <p:cNvPr id="19491" name="AutoShape 11"/>
            <p:cNvSpPr>
              <a:spLocks noChangeArrowheads="1"/>
            </p:cNvSpPr>
            <p:nvPr/>
          </p:nvSpPr>
          <p:spPr bwMode="auto">
            <a:xfrm>
              <a:off x="2926079" y="4329113"/>
              <a:ext cx="972589" cy="33556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NAT</a:t>
              </a:r>
            </a:p>
          </p:txBody>
        </p:sp>
      </p:grpSp>
      <p:grpSp>
        <p:nvGrpSpPr>
          <p:cNvPr id="6" name="Group 5"/>
          <p:cNvGrpSpPr/>
          <p:nvPr/>
        </p:nvGrpSpPr>
        <p:grpSpPr>
          <a:xfrm>
            <a:off x="7165975" y="2971800"/>
            <a:ext cx="1749425" cy="1355725"/>
            <a:chOff x="4767263" y="1195388"/>
            <a:chExt cx="1749425" cy="1355725"/>
          </a:xfrm>
        </p:grpSpPr>
        <p:sp>
          <p:nvSpPr>
            <p:cNvPr id="7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19493"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19518"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1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5" name="Group 4"/>
          <p:cNvGrpSpPr/>
          <p:nvPr/>
        </p:nvGrpSpPr>
        <p:grpSpPr>
          <a:xfrm>
            <a:off x="4572000" y="1371600"/>
            <a:ext cx="2090737" cy="1374556"/>
            <a:chOff x="2386013" y="2867025"/>
            <a:chExt cx="2090737" cy="1281113"/>
          </a:xfrm>
        </p:grpSpPr>
        <p:sp>
          <p:nvSpPr>
            <p:cNvPr id="19460"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948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94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94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a:solidFill>
                    <a:srgbClr val="FFFFFF"/>
                  </a:solidFill>
                  <a:latin typeface="Calibri" charset="0"/>
                  <a:ea typeface="ＭＳ Ｐゴシック" charset="-128"/>
                  <a:cs typeface="ＭＳ Ｐゴシック" charset="-128"/>
                </a:rPr>
                <a:t>IPSec</a:t>
              </a:r>
              <a:endParaRPr lang="en-GB" sz="1100" dirty="0">
                <a:solidFill>
                  <a:srgbClr val="FFFFFF"/>
                </a:solidFill>
                <a:latin typeface="Calibri" charset="0"/>
                <a:ea typeface="ＭＳ Ｐゴシック" charset="-128"/>
                <a:cs typeface="ＭＳ Ｐゴシック" charset="-128"/>
              </a:endParaRPr>
            </a:p>
          </p:txBody>
        </p:sp>
        <p:sp>
          <p:nvSpPr>
            <p:cNvPr id="194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9505"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9506"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9507"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9526"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7"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84" name="Group 83"/>
          <p:cNvGrpSpPr/>
          <p:nvPr/>
        </p:nvGrpSpPr>
        <p:grpSpPr>
          <a:xfrm>
            <a:off x="7165975" y="4572000"/>
            <a:ext cx="1749425" cy="1355725"/>
            <a:chOff x="4767263" y="1195388"/>
            <a:chExt cx="1749425" cy="1355725"/>
          </a:xfrm>
        </p:grpSpPr>
        <p:sp>
          <p:nvSpPr>
            <p:cNvPr id="8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86"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87"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8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92" name="Group 91"/>
          <p:cNvGrpSpPr/>
          <p:nvPr/>
        </p:nvGrpSpPr>
        <p:grpSpPr>
          <a:xfrm>
            <a:off x="4572000" y="2971800"/>
            <a:ext cx="2090737" cy="1357313"/>
            <a:chOff x="2386013" y="2867025"/>
            <a:chExt cx="2090737" cy="1281113"/>
          </a:xfrm>
        </p:grpSpPr>
        <p:sp>
          <p:nvSpPr>
            <p:cNvPr id="93"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94"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98"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99"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00"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01"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02"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03" name="Group 102"/>
          <p:cNvGrpSpPr/>
          <p:nvPr/>
        </p:nvGrpSpPr>
        <p:grpSpPr>
          <a:xfrm>
            <a:off x="4572000" y="4572000"/>
            <a:ext cx="2090737" cy="1355725"/>
            <a:chOff x="2386013" y="2867025"/>
            <a:chExt cx="2090737" cy="1281113"/>
          </a:xfrm>
        </p:grpSpPr>
        <p:sp>
          <p:nvSpPr>
            <p:cNvPr id="104"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0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06"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07"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108"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09"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10"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11"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12"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13"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14" name="Group 113"/>
          <p:cNvGrpSpPr/>
          <p:nvPr/>
        </p:nvGrpSpPr>
        <p:grpSpPr>
          <a:xfrm rot="5400000">
            <a:off x="596026" y="3101263"/>
            <a:ext cx="2276635" cy="1103312"/>
            <a:chOff x="4632325" y="4662488"/>
            <a:chExt cx="2000250" cy="1103312"/>
          </a:xfrm>
        </p:grpSpPr>
        <p:sp>
          <p:nvSpPr>
            <p:cNvPr id="115" name="AutoShape 8"/>
            <p:cNvSpPr>
              <a:spLocks noChangeArrowheads="1"/>
            </p:cNvSpPr>
            <p:nvPr/>
          </p:nvSpPr>
          <p:spPr bwMode="auto">
            <a:xfrm>
              <a:off x="4632325" y="4662488"/>
              <a:ext cx="2000250"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17" name="AutoShape 10"/>
            <p:cNvSpPr>
              <a:spLocks noChangeArrowheads="1"/>
            </p:cNvSpPr>
            <p:nvPr/>
          </p:nvSpPr>
          <p:spPr bwMode="auto">
            <a:xfrm rot="16200000">
              <a:off x="4703557" y="4746452"/>
              <a:ext cx="906087" cy="95169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Switch</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Fabric</a:t>
              </a:r>
              <a:endParaRPr lang="en-GB" sz="1100" dirty="0">
                <a:solidFill>
                  <a:srgbClr val="FFFFFF"/>
                </a:solidFill>
                <a:latin typeface="Calibri" charset="0"/>
                <a:ea typeface="ＭＳ Ｐゴシック" charset="-128"/>
                <a:cs typeface="ＭＳ Ｐゴシック" charset="-128"/>
              </a:endParaRPr>
            </a:p>
          </p:txBody>
        </p:sp>
        <p:sp>
          <p:nvSpPr>
            <p:cNvPr id="118" name="AutoShape 11"/>
            <p:cNvSpPr>
              <a:spLocks noChangeArrowheads="1"/>
            </p:cNvSpPr>
            <p:nvPr/>
          </p:nvSpPr>
          <p:spPr bwMode="auto">
            <a:xfrm rot="16200000">
              <a:off x="5723800" y="4797303"/>
              <a:ext cx="906087" cy="849996"/>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smtClean="0">
                  <a:solidFill>
                    <a:srgbClr val="FFFFFF"/>
                  </a:solidFill>
                  <a:latin typeface="Calibri" charset="0"/>
                  <a:ea typeface="ＭＳ Ｐゴシック" charset="-128"/>
                  <a:cs typeface="ＭＳ Ｐゴシック" charset="-128"/>
                </a:rPr>
                <a:t>QoS</a:t>
              </a:r>
              <a:endParaRPr lang="en-GB" sz="1100" dirty="0">
                <a:solidFill>
                  <a:srgbClr val="FFFFFF"/>
                </a:solidFill>
                <a:latin typeface="Calibri" charset="0"/>
                <a:ea typeface="ＭＳ Ｐゴシック" charset="-128"/>
                <a:cs typeface="ＭＳ Ｐゴシック" charset="-128"/>
              </a:endParaRPr>
            </a:p>
          </p:txBody>
        </p:sp>
      </p:grpSp>
      <p:sp>
        <p:nvSpPr>
          <p:cNvPr id="119" name="Text Box 41"/>
          <p:cNvSpPr txBox="1">
            <a:spLocks noChangeArrowheads="1"/>
          </p:cNvSpPr>
          <p:nvPr/>
        </p:nvSpPr>
        <p:spPr bwMode="auto">
          <a:xfrm>
            <a:off x="1" y="4323598"/>
            <a:ext cx="955964" cy="248402"/>
          </a:xfrm>
          <a:prstGeom prst="rect">
            <a:avLst/>
          </a:prstGeom>
          <a:noFill/>
          <a:ln w="9525">
            <a:noFill/>
            <a:round/>
            <a:headEnd/>
            <a:tailEnd/>
          </a:ln>
        </p:spPr>
        <p:txBody>
          <a:bodyPr wrap="square"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RJ45 x 12</a:t>
            </a:r>
            <a:endParaRPr lang="en-GB" sz="1000" b="1" dirty="0">
              <a:solidFill>
                <a:schemeClr val="bg2">
                  <a:lumMod val="50000"/>
                </a:schemeClr>
              </a:solidFill>
              <a:ea typeface="ＭＳ Ｐゴシック" charset="-128"/>
              <a:cs typeface="ＭＳ Ｐゴシック" charset="-128"/>
            </a:endParaRPr>
          </a:p>
        </p:txBody>
      </p:sp>
      <p:sp>
        <p:nvSpPr>
          <p:cNvPr id="120" name="Text Box 41"/>
          <p:cNvSpPr txBox="1">
            <a:spLocks noChangeArrowheads="1"/>
          </p:cNvSpPr>
          <p:nvPr/>
        </p:nvSpPr>
        <p:spPr bwMode="auto">
          <a:xfrm>
            <a:off x="119181" y="3867150"/>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21" name="Text Box 41"/>
          <p:cNvSpPr txBox="1">
            <a:spLocks noChangeArrowheads="1"/>
          </p:cNvSpPr>
          <p:nvPr/>
        </p:nvSpPr>
        <p:spPr bwMode="auto">
          <a:xfrm>
            <a:off x="119182" y="2998208"/>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16" name="Up-Down Arrow 115"/>
          <p:cNvSpPr/>
          <p:nvPr/>
        </p:nvSpPr>
        <p:spPr bwMode="auto">
          <a:xfrm rot="5400000">
            <a:off x="6820148" y="3463094"/>
            <a:ext cx="188413" cy="503238"/>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2" name="Up-Down Arrow 121"/>
          <p:cNvSpPr/>
          <p:nvPr/>
        </p:nvSpPr>
        <p:spPr bwMode="auto">
          <a:xfrm rot="4382273">
            <a:off x="4110182" y="2356057"/>
            <a:ext cx="188413" cy="73011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3" name="Up-Down Arrow 122"/>
          <p:cNvSpPr/>
          <p:nvPr/>
        </p:nvSpPr>
        <p:spPr bwMode="auto">
          <a:xfrm rot="6306302">
            <a:off x="4119870" y="4247208"/>
            <a:ext cx="188413" cy="74712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4" name="Up-Down Arrow 123"/>
          <p:cNvSpPr/>
          <p:nvPr/>
        </p:nvSpPr>
        <p:spPr bwMode="auto">
          <a:xfrm rot="5400000">
            <a:off x="2426321" y="2982855"/>
            <a:ext cx="188413" cy="44534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Up-Down Arrow 124"/>
          <p:cNvSpPr/>
          <p:nvPr/>
        </p:nvSpPr>
        <p:spPr bwMode="auto">
          <a:xfrm rot="5400000">
            <a:off x="2426321" y="3660348"/>
            <a:ext cx="188413" cy="44534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6" name="Up-Down Arrow 125"/>
          <p:cNvSpPr/>
          <p:nvPr/>
        </p:nvSpPr>
        <p:spPr bwMode="auto">
          <a:xfrm rot="5400000">
            <a:off x="4115049" y="3295281"/>
            <a:ext cx="188413" cy="72548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7" name="Up-Down Arrow 126"/>
          <p:cNvSpPr/>
          <p:nvPr/>
        </p:nvSpPr>
        <p:spPr bwMode="auto">
          <a:xfrm rot="5400000">
            <a:off x="861758" y="2640337"/>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8" name="Up-Down Arrow 127"/>
          <p:cNvSpPr/>
          <p:nvPr/>
        </p:nvSpPr>
        <p:spPr bwMode="auto">
          <a:xfrm rot="5400000">
            <a:off x="6820148" y="5005803"/>
            <a:ext cx="188413" cy="50323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9" name="Up-Down Arrow 128"/>
          <p:cNvSpPr/>
          <p:nvPr/>
        </p:nvSpPr>
        <p:spPr bwMode="auto">
          <a:xfrm rot="5400000">
            <a:off x="863517" y="3956902"/>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0" name="Up-Down Arrow 129"/>
          <p:cNvSpPr/>
          <p:nvPr/>
        </p:nvSpPr>
        <p:spPr bwMode="auto">
          <a:xfrm rot="5400000">
            <a:off x="856989" y="3193913"/>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1" name="Up-Down Arrow 130"/>
          <p:cNvSpPr/>
          <p:nvPr/>
        </p:nvSpPr>
        <p:spPr bwMode="auto">
          <a:xfrm rot="5400000">
            <a:off x="861756" y="3028934"/>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2" name="Up-Down Arrow 131"/>
          <p:cNvSpPr/>
          <p:nvPr/>
        </p:nvSpPr>
        <p:spPr bwMode="auto">
          <a:xfrm rot="5400000">
            <a:off x="861757" y="2840521"/>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7" name="Up-Down Arrow 76"/>
          <p:cNvSpPr/>
          <p:nvPr/>
        </p:nvSpPr>
        <p:spPr bwMode="auto">
          <a:xfrm rot="8202641">
            <a:off x="6962667" y="2009257"/>
            <a:ext cx="206194" cy="107476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80" name="TextBox 79"/>
          <p:cNvSpPr txBox="1"/>
          <p:nvPr/>
        </p:nvSpPr>
        <p:spPr>
          <a:xfrm>
            <a:off x="5293143" y="1062320"/>
            <a:ext cx="582211" cy="301621"/>
          </a:xfrm>
          <a:prstGeom prst="rect">
            <a:avLst/>
          </a:prstGeom>
          <a:noFill/>
        </p:spPr>
        <p:txBody>
          <a:bodyPr wrap="none" rtlCol="0">
            <a:spAutoFit/>
          </a:bodyPr>
          <a:lstStyle/>
          <a:p>
            <a:pPr>
              <a:buNone/>
            </a:pPr>
            <a:r>
              <a:rPr lang="en-US" dirty="0" smtClean="0"/>
              <a:t>DP0</a:t>
            </a:r>
            <a:endParaRPr lang="en-US" dirty="0"/>
          </a:p>
        </p:txBody>
      </p:sp>
      <p:sp>
        <p:nvSpPr>
          <p:cNvPr id="81" name="TextBox 80"/>
          <p:cNvSpPr txBox="1"/>
          <p:nvPr/>
        </p:nvSpPr>
        <p:spPr>
          <a:xfrm>
            <a:off x="5264943" y="2734092"/>
            <a:ext cx="582211" cy="301621"/>
          </a:xfrm>
          <a:prstGeom prst="rect">
            <a:avLst/>
          </a:prstGeom>
          <a:noFill/>
        </p:spPr>
        <p:txBody>
          <a:bodyPr wrap="none" rtlCol="0">
            <a:spAutoFit/>
          </a:bodyPr>
          <a:lstStyle/>
          <a:p>
            <a:pPr>
              <a:buNone/>
            </a:pPr>
            <a:r>
              <a:rPr lang="en-US" dirty="0" smtClean="0"/>
              <a:t>DP1</a:t>
            </a:r>
            <a:endParaRPr lang="en-US" dirty="0"/>
          </a:p>
        </p:txBody>
      </p:sp>
      <p:sp>
        <p:nvSpPr>
          <p:cNvPr id="82" name="TextBox 81"/>
          <p:cNvSpPr txBox="1"/>
          <p:nvPr/>
        </p:nvSpPr>
        <p:spPr>
          <a:xfrm>
            <a:off x="5293144" y="4322374"/>
            <a:ext cx="582211" cy="301621"/>
          </a:xfrm>
          <a:prstGeom prst="rect">
            <a:avLst/>
          </a:prstGeom>
          <a:noFill/>
        </p:spPr>
        <p:txBody>
          <a:bodyPr wrap="none" rtlCol="0">
            <a:spAutoFit/>
          </a:bodyPr>
          <a:lstStyle/>
          <a:p>
            <a:pPr>
              <a:buNone/>
            </a:pPr>
            <a:r>
              <a:rPr lang="en-US" dirty="0" smtClean="0"/>
              <a:t>DP2</a:t>
            </a:r>
            <a:endParaRPr lang="en-US" dirty="0"/>
          </a:p>
        </p:txBody>
      </p:sp>
      <p:sp>
        <p:nvSpPr>
          <p:cNvPr id="2" name="Rectangle 1"/>
          <p:cNvSpPr/>
          <p:nvPr/>
        </p:nvSpPr>
        <p:spPr>
          <a:xfrm>
            <a:off x="7248258" y="2028370"/>
            <a:ext cx="1584857" cy="585801"/>
          </a:xfrm>
          <a:prstGeom prst="rect">
            <a:avLst/>
          </a:prstGeom>
        </p:spPr>
        <p:txBody>
          <a:bodyPr wrap="none">
            <a:spAutoFit/>
          </a:bodyPr>
          <a:lstStyle/>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a:solidFill>
                  <a:srgbClr val="111844"/>
                </a:solidFill>
                <a:latin typeface="Calibri" charset="0"/>
                <a:ea typeface="ＭＳ Ｐゴシック" charset="-128"/>
                <a:cs typeface="ＭＳ Ｐゴシック" charset="-128"/>
              </a:rPr>
              <a:t>Signature </a:t>
            </a:r>
            <a:r>
              <a:rPr lang="en-GB" b="1" dirty="0" smtClean="0">
                <a:solidFill>
                  <a:srgbClr val="111844"/>
                </a:solidFill>
                <a:latin typeface="Calibri" charset="0"/>
                <a:ea typeface="ＭＳ Ｐゴシック" charset="-128"/>
                <a:cs typeface="ＭＳ Ｐゴシック" charset="-128"/>
              </a:rPr>
              <a:t>Match</a:t>
            </a:r>
          </a:p>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smtClean="0">
                <a:solidFill>
                  <a:srgbClr val="111844"/>
                </a:solidFill>
                <a:latin typeface="Calibri" charset="0"/>
                <a:ea typeface="ＭＳ Ｐゴシック" charset="-128"/>
                <a:cs typeface="ＭＳ Ｐゴシック" charset="-128"/>
              </a:rPr>
              <a:t>HW Engines</a:t>
            </a:r>
            <a:endParaRPr lang="en-GB" b="1" dirty="0">
              <a:solidFill>
                <a:srgbClr val="111844"/>
              </a:solidFill>
              <a:latin typeface="Calibri" charset="0"/>
              <a:ea typeface="ＭＳ Ｐゴシック" charset="-128"/>
              <a:cs typeface="ＭＳ Ｐゴシック" charset="-128"/>
            </a:endParaRPr>
          </a:p>
        </p:txBody>
      </p:sp>
      <p:cxnSp>
        <p:nvCxnSpPr>
          <p:cNvPr id="7" name="Straight Arrow Connector 6"/>
          <p:cNvCxnSpPr/>
          <p:nvPr/>
        </p:nvCxnSpPr>
        <p:spPr bwMode="auto">
          <a:xfrm>
            <a:off x="310243" y="2840362"/>
            <a:ext cx="2984613"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88" name="Straight Arrow Connector 87"/>
          <p:cNvCxnSpPr/>
          <p:nvPr/>
        </p:nvCxnSpPr>
        <p:spPr bwMode="auto">
          <a:xfrm>
            <a:off x="3429000" y="2840362"/>
            <a:ext cx="1142999" cy="388597"/>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4" name="Straight Arrow Connector 133"/>
          <p:cNvCxnSpPr/>
          <p:nvPr/>
        </p:nvCxnSpPr>
        <p:spPr bwMode="auto">
          <a:xfrm flipV="1">
            <a:off x="6662737" y="3200400"/>
            <a:ext cx="1105198" cy="3731"/>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7" name="Straight Arrow Connector 136"/>
          <p:cNvCxnSpPr/>
          <p:nvPr/>
        </p:nvCxnSpPr>
        <p:spPr bwMode="auto">
          <a:xfrm flipH="1" flipV="1">
            <a:off x="310244" y="3867150"/>
            <a:ext cx="4261755" cy="7934"/>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8" name="Straight Arrow Connector 137"/>
          <p:cNvCxnSpPr/>
          <p:nvPr/>
        </p:nvCxnSpPr>
        <p:spPr bwMode="auto">
          <a:xfrm flipH="1">
            <a:off x="6662737" y="4114800"/>
            <a:ext cx="1028023"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sp>
        <p:nvSpPr>
          <p:cNvPr id="133" name="TextBox 132"/>
          <p:cNvSpPr txBox="1"/>
          <p:nvPr/>
        </p:nvSpPr>
        <p:spPr>
          <a:xfrm>
            <a:off x="585925" y="914400"/>
            <a:ext cx="3483518" cy="1680460"/>
          </a:xfrm>
          <a:prstGeom prst="rect">
            <a:avLst/>
          </a:prstGeom>
          <a:noFill/>
        </p:spPr>
        <p:txBody>
          <a:bodyPr wrap="none" rtlCol="0">
            <a:spAutoFit/>
          </a:bodyPr>
          <a:lstStyle/>
          <a:p>
            <a:pPr algn="l">
              <a:buNone/>
            </a:pPr>
            <a:r>
              <a:rPr lang="en-US" dirty="0" smtClean="0"/>
              <a:t>1. Packet received</a:t>
            </a:r>
          </a:p>
          <a:p>
            <a:pPr algn="l">
              <a:buNone/>
            </a:pPr>
            <a:r>
              <a:rPr lang="en-US" dirty="0" smtClean="0"/>
              <a:t>2. FPGA lookup, match, sent to DP1</a:t>
            </a:r>
          </a:p>
          <a:p>
            <a:pPr algn="l">
              <a:buNone/>
            </a:pPr>
            <a:r>
              <a:rPr lang="en-US" dirty="0"/>
              <a:t>3</a:t>
            </a:r>
            <a:r>
              <a:rPr lang="en-US" dirty="0" smtClean="0"/>
              <a:t>. </a:t>
            </a:r>
            <a:r>
              <a:rPr lang="en-US" dirty="0"/>
              <a:t>Signature match, if necessary</a:t>
            </a:r>
          </a:p>
          <a:p>
            <a:pPr algn="l">
              <a:buNone/>
            </a:pPr>
            <a:r>
              <a:rPr lang="en-US" dirty="0"/>
              <a:t>4</a:t>
            </a:r>
            <a:r>
              <a:rPr lang="en-US" dirty="0" smtClean="0"/>
              <a:t>. </a:t>
            </a:r>
            <a:r>
              <a:rPr lang="en-US" dirty="0"/>
              <a:t>Packet forwarded out of system</a:t>
            </a:r>
          </a:p>
          <a:p>
            <a:pPr algn="l">
              <a:buNone/>
            </a:pPr>
            <a:endParaRPr lang="en-US" dirty="0" smtClean="0"/>
          </a:p>
        </p:txBody>
      </p:sp>
      <p:sp>
        <p:nvSpPr>
          <p:cNvPr id="135" name="TextBox 134"/>
          <p:cNvSpPr txBox="1"/>
          <p:nvPr/>
        </p:nvSpPr>
        <p:spPr>
          <a:xfrm>
            <a:off x="478724" y="2493176"/>
            <a:ext cx="298480" cy="301621"/>
          </a:xfrm>
          <a:prstGeom prst="rect">
            <a:avLst/>
          </a:prstGeom>
          <a:noFill/>
        </p:spPr>
        <p:txBody>
          <a:bodyPr wrap="none" rtlCol="0">
            <a:spAutoFit/>
          </a:bodyPr>
          <a:lstStyle/>
          <a:p>
            <a:pPr>
              <a:buNone/>
            </a:pPr>
            <a:r>
              <a:rPr lang="en-US" dirty="0"/>
              <a:t>1</a:t>
            </a:r>
          </a:p>
        </p:txBody>
      </p:sp>
      <p:sp>
        <p:nvSpPr>
          <p:cNvPr id="136" name="TextBox 135"/>
          <p:cNvSpPr txBox="1"/>
          <p:nvPr/>
        </p:nvSpPr>
        <p:spPr>
          <a:xfrm>
            <a:off x="4114800" y="2743200"/>
            <a:ext cx="298480" cy="301621"/>
          </a:xfrm>
          <a:prstGeom prst="rect">
            <a:avLst/>
          </a:prstGeom>
          <a:noFill/>
        </p:spPr>
        <p:txBody>
          <a:bodyPr wrap="none" rtlCol="0">
            <a:spAutoFit/>
          </a:bodyPr>
          <a:lstStyle/>
          <a:p>
            <a:pPr>
              <a:buNone/>
            </a:pPr>
            <a:r>
              <a:rPr lang="en-US" dirty="0"/>
              <a:t>2</a:t>
            </a:r>
          </a:p>
        </p:txBody>
      </p:sp>
      <p:sp>
        <p:nvSpPr>
          <p:cNvPr id="139" name="TextBox 138"/>
          <p:cNvSpPr txBox="1"/>
          <p:nvPr/>
        </p:nvSpPr>
        <p:spPr>
          <a:xfrm>
            <a:off x="6858000" y="2743200"/>
            <a:ext cx="298480" cy="301621"/>
          </a:xfrm>
          <a:prstGeom prst="rect">
            <a:avLst/>
          </a:prstGeom>
          <a:noFill/>
        </p:spPr>
        <p:txBody>
          <a:bodyPr wrap="none" rtlCol="0">
            <a:spAutoFit/>
          </a:bodyPr>
          <a:lstStyle/>
          <a:p>
            <a:pPr>
              <a:buNone/>
            </a:pPr>
            <a:r>
              <a:rPr lang="en-US" dirty="0"/>
              <a:t>3</a:t>
            </a:r>
          </a:p>
        </p:txBody>
      </p:sp>
      <p:sp>
        <p:nvSpPr>
          <p:cNvPr id="140" name="TextBox 139"/>
          <p:cNvSpPr txBox="1"/>
          <p:nvPr/>
        </p:nvSpPr>
        <p:spPr>
          <a:xfrm>
            <a:off x="4114800" y="3886200"/>
            <a:ext cx="298480" cy="301621"/>
          </a:xfrm>
          <a:prstGeom prst="rect">
            <a:avLst/>
          </a:prstGeom>
          <a:noFill/>
        </p:spPr>
        <p:txBody>
          <a:bodyPr wrap="none" rtlCol="0">
            <a:spAutoFit/>
          </a:bodyPr>
          <a:lstStyle/>
          <a:p>
            <a:pPr>
              <a:buNone/>
            </a:pPr>
            <a:r>
              <a:rPr lang="en-US" dirty="0"/>
              <a:t>4</a:t>
            </a:r>
          </a:p>
        </p:txBody>
      </p:sp>
    </p:spTree>
    <p:extLst>
      <p:ext uri="{BB962C8B-B14F-4D97-AF65-F5344CB8AC3E}">
        <p14:creationId xmlns:p14="http://schemas.microsoft.com/office/powerpoint/2010/main" val="3225095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Footer Placeholder 1"/>
          <p:cNvSpPr>
            <a:spLocks noGrp="1"/>
          </p:cNvSpPr>
          <p:nvPr>
            <p:ph type="ftr" sz="quarter" idx="10"/>
          </p:nvPr>
        </p:nvSpPr>
        <p:spPr>
          <a:noFill/>
        </p:spPr>
        <p:txBody>
          <a:bodyPr/>
          <a:lstStyle/>
          <a:p>
            <a:r>
              <a:rPr lang="en-US" smtClean="0"/>
              <a:t>© 2010 Palo Alto Networks. Proprietary and Confidential</a:t>
            </a:r>
          </a:p>
        </p:txBody>
      </p:sp>
      <p:sp>
        <p:nvSpPr>
          <p:cNvPr id="19465" name="Rectangle 4"/>
          <p:cNvSpPr>
            <a:spLocks noGrp="1" noChangeArrowheads="1"/>
          </p:cNvSpPr>
          <p:nvPr>
            <p:ph type="title" idx="4294967295"/>
          </p:nvPr>
        </p:nvSpPr>
        <p:spPr>
          <a:xfrm>
            <a:off x="457200" y="228600"/>
            <a:ext cx="8378825" cy="614363"/>
          </a:xfrm>
        </p:spPr>
        <p:txBody>
          <a:bodyPr lIns="91440" tIns="45720" rIns="91440" bIns="457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PA-5000 Series Basic Packet Flow</a:t>
            </a:r>
            <a:br>
              <a:rPr lang="en-GB" dirty="0" smtClean="0"/>
            </a:br>
            <a:r>
              <a:rPr lang="en-GB" dirty="0" smtClean="0"/>
              <a:t>2-N Packets (Fast Path)</a:t>
            </a:r>
          </a:p>
        </p:txBody>
      </p:sp>
      <p:sp>
        <p:nvSpPr>
          <p:cNvPr id="72" name="Up-Down Arrow 71"/>
          <p:cNvSpPr/>
          <p:nvPr/>
        </p:nvSpPr>
        <p:spPr bwMode="auto">
          <a:xfrm rot="5400000">
            <a:off x="845633" y="4170985"/>
            <a:ext cx="220663" cy="400050"/>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grpSp>
        <p:nvGrpSpPr>
          <p:cNvPr id="4" name="Group 3"/>
          <p:cNvGrpSpPr/>
          <p:nvPr/>
        </p:nvGrpSpPr>
        <p:grpSpPr>
          <a:xfrm>
            <a:off x="2743200" y="2514600"/>
            <a:ext cx="1103312" cy="2276634"/>
            <a:chOff x="2866102" y="2514600"/>
            <a:chExt cx="1103312" cy="2276634"/>
          </a:xfrm>
        </p:grpSpPr>
        <p:sp>
          <p:nvSpPr>
            <p:cNvPr id="32807" name="AutoShape 8"/>
            <p:cNvSpPr>
              <a:spLocks noChangeArrowheads="1"/>
            </p:cNvSpPr>
            <p:nvPr/>
          </p:nvSpPr>
          <p:spPr bwMode="auto">
            <a:xfrm rot="5400000">
              <a:off x="2279441" y="3101261"/>
              <a:ext cx="2276634"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9489" name="AutoShape 9"/>
            <p:cNvSpPr>
              <a:spLocks noChangeArrowheads="1"/>
            </p:cNvSpPr>
            <p:nvPr/>
          </p:nvSpPr>
          <p:spPr bwMode="auto">
            <a:xfrm>
              <a:off x="2926080" y="2653180"/>
              <a:ext cx="972588" cy="547220"/>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Flow </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control</a:t>
              </a:r>
            </a:p>
          </p:txBody>
        </p:sp>
        <p:sp>
          <p:nvSpPr>
            <p:cNvPr id="19490" name="AutoShape 10"/>
            <p:cNvSpPr>
              <a:spLocks noChangeArrowheads="1"/>
            </p:cNvSpPr>
            <p:nvPr/>
          </p:nvSpPr>
          <p:spPr bwMode="auto">
            <a:xfrm>
              <a:off x="2926079" y="3306762"/>
              <a:ext cx="972589" cy="852231"/>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Route, ARP, MAC lookup</a:t>
              </a:r>
            </a:p>
          </p:txBody>
        </p:sp>
        <p:sp>
          <p:nvSpPr>
            <p:cNvPr id="19491" name="AutoShape 11"/>
            <p:cNvSpPr>
              <a:spLocks noChangeArrowheads="1"/>
            </p:cNvSpPr>
            <p:nvPr/>
          </p:nvSpPr>
          <p:spPr bwMode="auto">
            <a:xfrm>
              <a:off x="2926079" y="4329113"/>
              <a:ext cx="972589" cy="33556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NAT</a:t>
              </a:r>
            </a:p>
          </p:txBody>
        </p:sp>
      </p:grpSp>
      <p:grpSp>
        <p:nvGrpSpPr>
          <p:cNvPr id="6" name="Group 5"/>
          <p:cNvGrpSpPr/>
          <p:nvPr/>
        </p:nvGrpSpPr>
        <p:grpSpPr>
          <a:xfrm>
            <a:off x="7165975" y="2971800"/>
            <a:ext cx="1749425" cy="1355725"/>
            <a:chOff x="4767263" y="1195388"/>
            <a:chExt cx="1749425" cy="1355725"/>
          </a:xfrm>
        </p:grpSpPr>
        <p:sp>
          <p:nvSpPr>
            <p:cNvPr id="7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19493"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19518"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1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5" name="Group 4"/>
          <p:cNvGrpSpPr/>
          <p:nvPr/>
        </p:nvGrpSpPr>
        <p:grpSpPr>
          <a:xfrm>
            <a:off x="4572000" y="1371600"/>
            <a:ext cx="2090737" cy="1374556"/>
            <a:chOff x="2386013" y="2867025"/>
            <a:chExt cx="2090737" cy="1281113"/>
          </a:xfrm>
        </p:grpSpPr>
        <p:sp>
          <p:nvSpPr>
            <p:cNvPr id="19460"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948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94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94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a:solidFill>
                    <a:srgbClr val="FFFFFF"/>
                  </a:solidFill>
                  <a:latin typeface="Calibri" charset="0"/>
                  <a:ea typeface="ＭＳ Ｐゴシック" charset="-128"/>
                  <a:cs typeface="ＭＳ Ｐゴシック" charset="-128"/>
                </a:rPr>
                <a:t>IPSec</a:t>
              </a:r>
              <a:endParaRPr lang="en-GB" sz="1100" dirty="0">
                <a:solidFill>
                  <a:srgbClr val="FFFFFF"/>
                </a:solidFill>
                <a:latin typeface="Calibri" charset="0"/>
                <a:ea typeface="ＭＳ Ｐゴシック" charset="-128"/>
                <a:cs typeface="ＭＳ Ｐゴシック" charset="-128"/>
              </a:endParaRPr>
            </a:p>
          </p:txBody>
        </p:sp>
        <p:sp>
          <p:nvSpPr>
            <p:cNvPr id="194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9505"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9506"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9507"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9526"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7"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84" name="Group 83"/>
          <p:cNvGrpSpPr/>
          <p:nvPr/>
        </p:nvGrpSpPr>
        <p:grpSpPr>
          <a:xfrm>
            <a:off x="7165975" y="4572000"/>
            <a:ext cx="1749425" cy="1355725"/>
            <a:chOff x="4767263" y="1195388"/>
            <a:chExt cx="1749425" cy="1355725"/>
          </a:xfrm>
        </p:grpSpPr>
        <p:sp>
          <p:nvSpPr>
            <p:cNvPr id="8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86"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87"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8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92" name="Group 91"/>
          <p:cNvGrpSpPr/>
          <p:nvPr/>
        </p:nvGrpSpPr>
        <p:grpSpPr>
          <a:xfrm>
            <a:off x="4572000" y="2971800"/>
            <a:ext cx="2090737" cy="1357313"/>
            <a:chOff x="2386013" y="2867025"/>
            <a:chExt cx="2090737" cy="1281113"/>
          </a:xfrm>
        </p:grpSpPr>
        <p:sp>
          <p:nvSpPr>
            <p:cNvPr id="93"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94"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98"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99"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00"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01"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02"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03" name="Group 102"/>
          <p:cNvGrpSpPr/>
          <p:nvPr/>
        </p:nvGrpSpPr>
        <p:grpSpPr>
          <a:xfrm>
            <a:off x="4572000" y="4572000"/>
            <a:ext cx="2090737" cy="1355725"/>
            <a:chOff x="2386013" y="2867025"/>
            <a:chExt cx="2090737" cy="1281113"/>
          </a:xfrm>
        </p:grpSpPr>
        <p:sp>
          <p:nvSpPr>
            <p:cNvPr id="104"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0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06"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07"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108"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09"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10"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11"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12"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13"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14" name="Group 113"/>
          <p:cNvGrpSpPr/>
          <p:nvPr/>
        </p:nvGrpSpPr>
        <p:grpSpPr>
          <a:xfrm rot="5400000">
            <a:off x="596026" y="3101263"/>
            <a:ext cx="2276635" cy="1103312"/>
            <a:chOff x="4632325" y="4662488"/>
            <a:chExt cx="2000250" cy="1103312"/>
          </a:xfrm>
        </p:grpSpPr>
        <p:sp>
          <p:nvSpPr>
            <p:cNvPr id="115" name="AutoShape 8"/>
            <p:cNvSpPr>
              <a:spLocks noChangeArrowheads="1"/>
            </p:cNvSpPr>
            <p:nvPr/>
          </p:nvSpPr>
          <p:spPr bwMode="auto">
            <a:xfrm>
              <a:off x="4632325" y="4662488"/>
              <a:ext cx="2000250"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17" name="AutoShape 10"/>
            <p:cNvSpPr>
              <a:spLocks noChangeArrowheads="1"/>
            </p:cNvSpPr>
            <p:nvPr/>
          </p:nvSpPr>
          <p:spPr bwMode="auto">
            <a:xfrm rot="16200000">
              <a:off x="4703557" y="4746452"/>
              <a:ext cx="906087" cy="95169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Switch</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Fabric</a:t>
              </a:r>
              <a:endParaRPr lang="en-GB" sz="1100" dirty="0">
                <a:solidFill>
                  <a:srgbClr val="FFFFFF"/>
                </a:solidFill>
                <a:latin typeface="Calibri" charset="0"/>
                <a:ea typeface="ＭＳ Ｐゴシック" charset="-128"/>
                <a:cs typeface="ＭＳ Ｐゴシック" charset="-128"/>
              </a:endParaRPr>
            </a:p>
          </p:txBody>
        </p:sp>
        <p:sp>
          <p:nvSpPr>
            <p:cNvPr id="118" name="AutoShape 11"/>
            <p:cNvSpPr>
              <a:spLocks noChangeArrowheads="1"/>
            </p:cNvSpPr>
            <p:nvPr/>
          </p:nvSpPr>
          <p:spPr bwMode="auto">
            <a:xfrm rot="16200000">
              <a:off x="5723800" y="4797303"/>
              <a:ext cx="906087" cy="849996"/>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smtClean="0">
                  <a:solidFill>
                    <a:srgbClr val="FFFFFF"/>
                  </a:solidFill>
                  <a:latin typeface="Calibri" charset="0"/>
                  <a:ea typeface="ＭＳ Ｐゴシック" charset="-128"/>
                  <a:cs typeface="ＭＳ Ｐゴシック" charset="-128"/>
                </a:rPr>
                <a:t>QoS</a:t>
              </a:r>
              <a:endParaRPr lang="en-GB" sz="1100" dirty="0">
                <a:solidFill>
                  <a:srgbClr val="FFFFFF"/>
                </a:solidFill>
                <a:latin typeface="Calibri" charset="0"/>
                <a:ea typeface="ＭＳ Ｐゴシック" charset="-128"/>
                <a:cs typeface="ＭＳ Ｐゴシック" charset="-128"/>
              </a:endParaRPr>
            </a:p>
          </p:txBody>
        </p:sp>
      </p:grpSp>
      <p:sp>
        <p:nvSpPr>
          <p:cNvPr id="119" name="Text Box 41"/>
          <p:cNvSpPr txBox="1">
            <a:spLocks noChangeArrowheads="1"/>
          </p:cNvSpPr>
          <p:nvPr/>
        </p:nvSpPr>
        <p:spPr bwMode="auto">
          <a:xfrm>
            <a:off x="1" y="4323598"/>
            <a:ext cx="955964" cy="248402"/>
          </a:xfrm>
          <a:prstGeom prst="rect">
            <a:avLst/>
          </a:prstGeom>
          <a:noFill/>
          <a:ln w="9525">
            <a:noFill/>
            <a:round/>
            <a:headEnd/>
            <a:tailEnd/>
          </a:ln>
        </p:spPr>
        <p:txBody>
          <a:bodyPr wrap="square"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RJ45 x 12</a:t>
            </a:r>
            <a:endParaRPr lang="en-GB" sz="1000" b="1" dirty="0">
              <a:solidFill>
                <a:schemeClr val="bg2">
                  <a:lumMod val="50000"/>
                </a:schemeClr>
              </a:solidFill>
              <a:ea typeface="ＭＳ Ｐゴシック" charset="-128"/>
              <a:cs typeface="ＭＳ Ｐゴシック" charset="-128"/>
            </a:endParaRPr>
          </a:p>
        </p:txBody>
      </p:sp>
      <p:sp>
        <p:nvSpPr>
          <p:cNvPr id="120" name="Text Box 41"/>
          <p:cNvSpPr txBox="1">
            <a:spLocks noChangeArrowheads="1"/>
          </p:cNvSpPr>
          <p:nvPr/>
        </p:nvSpPr>
        <p:spPr bwMode="auto">
          <a:xfrm>
            <a:off x="119181" y="3867150"/>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21" name="Text Box 41"/>
          <p:cNvSpPr txBox="1">
            <a:spLocks noChangeArrowheads="1"/>
          </p:cNvSpPr>
          <p:nvPr/>
        </p:nvSpPr>
        <p:spPr bwMode="auto">
          <a:xfrm>
            <a:off x="119182" y="2998208"/>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16" name="Up-Down Arrow 115"/>
          <p:cNvSpPr/>
          <p:nvPr/>
        </p:nvSpPr>
        <p:spPr bwMode="auto">
          <a:xfrm rot="5400000">
            <a:off x="6820148" y="3463094"/>
            <a:ext cx="188413" cy="503238"/>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2" name="Up-Down Arrow 121"/>
          <p:cNvSpPr/>
          <p:nvPr/>
        </p:nvSpPr>
        <p:spPr bwMode="auto">
          <a:xfrm rot="4382273">
            <a:off x="4110182" y="2356057"/>
            <a:ext cx="188413" cy="73011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3" name="Up-Down Arrow 122"/>
          <p:cNvSpPr/>
          <p:nvPr/>
        </p:nvSpPr>
        <p:spPr bwMode="auto">
          <a:xfrm rot="6306302">
            <a:off x="4119870" y="4247208"/>
            <a:ext cx="188413" cy="74712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4" name="Up-Down Arrow 123"/>
          <p:cNvSpPr/>
          <p:nvPr/>
        </p:nvSpPr>
        <p:spPr bwMode="auto">
          <a:xfrm rot="5400000">
            <a:off x="2426321" y="2982855"/>
            <a:ext cx="188413" cy="44534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Up-Down Arrow 124"/>
          <p:cNvSpPr/>
          <p:nvPr/>
        </p:nvSpPr>
        <p:spPr bwMode="auto">
          <a:xfrm rot="5400000">
            <a:off x="2426321" y="3660348"/>
            <a:ext cx="188413" cy="44534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6" name="Up-Down Arrow 125"/>
          <p:cNvSpPr/>
          <p:nvPr/>
        </p:nvSpPr>
        <p:spPr bwMode="auto">
          <a:xfrm rot="5400000">
            <a:off x="4115049" y="3295281"/>
            <a:ext cx="188413" cy="72548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7" name="Up-Down Arrow 126"/>
          <p:cNvSpPr/>
          <p:nvPr/>
        </p:nvSpPr>
        <p:spPr bwMode="auto">
          <a:xfrm rot="5400000">
            <a:off x="861758" y="2640337"/>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8" name="Up-Down Arrow 127"/>
          <p:cNvSpPr/>
          <p:nvPr/>
        </p:nvSpPr>
        <p:spPr bwMode="auto">
          <a:xfrm rot="5400000">
            <a:off x="6820148" y="5005803"/>
            <a:ext cx="188413" cy="50323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9" name="Up-Down Arrow 128"/>
          <p:cNvSpPr/>
          <p:nvPr/>
        </p:nvSpPr>
        <p:spPr bwMode="auto">
          <a:xfrm rot="5400000">
            <a:off x="863517" y="3956902"/>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0" name="Up-Down Arrow 129"/>
          <p:cNvSpPr/>
          <p:nvPr/>
        </p:nvSpPr>
        <p:spPr bwMode="auto">
          <a:xfrm rot="5400000">
            <a:off x="856989" y="3193913"/>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1" name="Up-Down Arrow 130"/>
          <p:cNvSpPr/>
          <p:nvPr/>
        </p:nvSpPr>
        <p:spPr bwMode="auto">
          <a:xfrm rot="5400000">
            <a:off x="861756" y="3028934"/>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2" name="Up-Down Arrow 131"/>
          <p:cNvSpPr/>
          <p:nvPr/>
        </p:nvSpPr>
        <p:spPr bwMode="auto">
          <a:xfrm rot="5400000">
            <a:off x="861757" y="2840521"/>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7" name="Up-Down Arrow 76"/>
          <p:cNvSpPr/>
          <p:nvPr/>
        </p:nvSpPr>
        <p:spPr bwMode="auto">
          <a:xfrm rot="8202641">
            <a:off x="6962667" y="2009257"/>
            <a:ext cx="206194" cy="107476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80" name="TextBox 79"/>
          <p:cNvSpPr txBox="1"/>
          <p:nvPr/>
        </p:nvSpPr>
        <p:spPr>
          <a:xfrm>
            <a:off x="5293143" y="1062320"/>
            <a:ext cx="582211" cy="301621"/>
          </a:xfrm>
          <a:prstGeom prst="rect">
            <a:avLst/>
          </a:prstGeom>
          <a:noFill/>
        </p:spPr>
        <p:txBody>
          <a:bodyPr wrap="none" rtlCol="0">
            <a:spAutoFit/>
          </a:bodyPr>
          <a:lstStyle/>
          <a:p>
            <a:pPr>
              <a:buNone/>
            </a:pPr>
            <a:r>
              <a:rPr lang="en-US" dirty="0" smtClean="0"/>
              <a:t>DP0</a:t>
            </a:r>
            <a:endParaRPr lang="en-US" dirty="0"/>
          </a:p>
        </p:txBody>
      </p:sp>
      <p:sp>
        <p:nvSpPr>
          <p:cNvPr id="81" name="TextBox 80"/>
          <p:cNvSpPr txBox="1"/>
          <p:nvPr/>
        </p:nvSpPr>
        <p:spPr>
          <a:xfrm>
            <a:off x="5264943" y="2734092"/>
            <a:ext cx="582211" cy="301621"/>
          </a:xfrm>
          <a:prstGeom prst="rect">
            <a:avLst/>
          </a:prstGeom>
          <a:noFill/>
        </p:spPr>
        <p:txBody>
          <a:bodyPr wrap="none" rtlCol="0">
            <a:spAutoFit/>
          </a:bodyPr>
          <a:lstStyle/>
          <a:p>
            <a:pPr>
              <a:buNone/>
            </a:pPr>
            <a:r>
              <a:rPr lang="en-US" dirty="0" smtClean="0"/>
              <a:t>DP1</a:t>
            </a:r>
            <a:endParaRPr lang="en-US" dirty="0"/>
          </a:p>
        </p:txBody>
      </p:sp>
      <p:sp>
        <p:nvSpPr>
          <p:cNvPr id="82" name="TextBox 81"/>
          <p:cNvSpPr txBox="1"/>
          <p:nvPr/>
        </p:nvSpPr>
        <p:spPr>
          <a:xfrm>
            <a:off x="5293144" y="4322374"/>
            <a:ext cx="582211" cy="301621"/>
          </a:xfrm>
          <a:prstGeom prst="rect">
            <a:avLst/>
          </a:prstGeom>
          <a:noFill/>
        </p:spPr>
        <p:txBody>
          <a:bodyPr wrap="none" rtlCol="0">
            <a:spAutoFit/>
          </a:bodyPr>
          <a:lstStyle/>
          <a:p>
            <a:pPr>
              <a:buNone/>
            </a:pPr>
            <a:r>
              <a:rPr lang="en-US" dirty="0" smtClean="0"/>
              <a:t>DP2</a:t>
            </a:r>
            <a:endParaRPr lang="en-US" dirty="0"/>
          </a:p>
        </p:txBody>
      </p:sp>
      <p:sp>
        <p:nvSpPr>
          <p:cNvPr id="2" name="Rectangle 1"/>
          <p:cNvSpPr/>
          <p:nvPr/>
        </p:nvSpPr>
        <p:spPr>
          <a:xfrm>
            <a:off x="7248258" y="2028370"/>
            <a:ext cx="1584857" cy="585801"/>
          </a:xfrm>
          <a:prstGeom prst="rect">
            <a:avLst/>
          </a:prstGeom>
        </p:spPr>
        <p:txBody>
          <a:bodyPr wrap="none">
            <a:spAutoFit/>
          </a:bodyPr>
          <a:lstStyle/>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a:solidFill>
                  <a:srgbClr val="111844"/>
                </a:solidFill>
                <a:latin typeface="Calibri" charset="0"/>
                <a:ea typeface="ＭＳ Ｐゴシック" charset="-128"/>
                <a:cs typeface="ＭＳ Ｐゴシック" charset="-128"/>
              </a:rPr>
              <a:t>Signature </a:t>
            </a:r>
            <a:r>
              <a:rPr lang="en-GB" b="1" dirty="0" smtClean="0">
                <a:solidFill>
                  <a:srgbClr val="111844"/>
                </a:solidFill>
                <a:latin typeface="Calibri" charset="0"/>
                <a:ea typeface="ＭＳ Ｐゴシック" charset="-128"/>
                <a:cs typeface="ＭＳ Ｐゴシック" charset="-128"/>
              </a:rPr>
              <a:t>Match</a:t>
            </a:r>
          </a:p>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smtClean="0">
                <a:solidFill>
                  <a:srgbClr val="111844"/>
                </a:solidFill>
                <a:latin typeface="Calibri" charset="0"/>
                <a:ea typeface="ＭＳ Ｐゴシック" charset="-128"/>
                <a:cs typeface="ＭＳ Ｐゴシック" charset="-128"/>
              </a:rPr>
              <a:t>HW Engines</a:t>
            </a:r>
            <a:endParaRPr lang="en-GB" b="1" dirty="0">
              <a:solidFill>
                <a:srgbClr val="111844"/>
              </a:solidFill>
              <a:latin typeface="Calibri" charset="0"/>
              <a:ea typeface="ＭＳ Ｐゴシック" charset="-128"/>
              <a:cs typeface="ＭＳ Ｐゴシック" charset="-128"/>
            </a:endParaRPr>
          </a:p>
        </p:txBody>
      </p:sp>
      <p:cxnSp>
        <p:nvCxnSpPr>
          <p:cNvPr id="7" name="Straight Arrow Connector 6"/>
          <p:cNvCxnSpPr/>
          <p:nvPr/>
        </p:nvCxnSpPr>
        <p:spPr bwMode="auto">
          <a:xfrm>
            <a:off x="310243" y="2840362"/>
            <a:ext cx="2432957"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7" name="Straight Arrow Connector 136"/>
          <p:cNvCxnSpPr/>
          <p:nvPr/>
        </p:nvCxnSpPr>
        <p:spPr bwMode="auto">
          <a:xfrm flipH="1">
            <a:off x="310245" y="4098932"/>
            <a:ext cx="2432953"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sp>
        <p:nvSpPr>
          <p:cNvPr id="88" name="TextBox 87"/>
          <p:cNvSpPr txBox="1"/>
          <p:nvPr/>
        </p:nvSpPr>
        <p:spPr>
          <a:xfrm>
            <a:off x="585925" y="914400"/>
            <a:ext cx="3291286" cy="1680460"/>
          </a:xfrm>
          <a:prstGeom prst="rect">
            <a:avLst/>
          </a:prstGeom>
          <a:noFill/>
        </p:spPr>
        <p:txBody>
          <a:bodyPr wrap="none" rtlCol="0">
            <a:spAutoFit/>
          </a:bodyPr>
          <a:lstStyle/>
          <a:p>
            <a:pPr algn="l">
              <a:buNone/>
            </a:pPr>
            <a:r>
              <a:rPr lang="en-US" dirty="0" smtClean="0"/>
              <a:t>1. Packet received</a:t>
            </a:r>
          </a:p>
          <a:p>
            <a:pPr algn="l">
              <a:buNone/>
            </a:pPr>
            <a:r>
              <a:rPr lang="en-US" dirty="0"/>
              <a:t> </a:t>
            </a:r>
            <a:r>
              <a:rPr lang="en-US" dirty="0" smtClean="0"/>
              <a:t>   FPGA lookup, match</a:t>
            </a:r>
          </a:p>
          <a:p>
            <a:pPr algn="l">
              <a:buNone/>
            </a:pPr>
            <a:r>
              <a:rPr lang="en-US" dirty="0" smtClean="0"/>
              <a:t>    Packet processed by FPGA</a:t>
            </a:r>
            <a:endParaRPr lang="en-US" dirty="0"/>
          </a:p>
          <a:p>
            <a:pPr algn="l">
              <a:buNone/>
            </a:pPr>
            <a:r>
              <a:rPr lang="en-US" dirty="0" smtClean="0"/>
              <a:t>2. </a:t>
            </a:r>
            <a:r>
              <a:rPr lang="en-US" dirty="0"/>
              <a:t>Packet forwarded out of system</a:t>
            </a:r>
          </a:p>
          <a:p>
            <a:pPr algn="l">
              <a:buNone/>
            </a:pPr>
            <a:endParaRPr lang="en-US" dirty="0" smtClean="0"/>
          </a:p>
        </p:txBody>
      </p:sp>
      <p:sp>
        <p:nvSpPr>
          <p:cNvPr id="133" name="TextBox 132"/>
          <p:cNvSpPr txBox="1"/>
          <p:nvPr/>
        </p:nvSpPr>
        <p:spPr>
          <a:xfrm>
            <a:off x="478724" y="2493176"/>
            <a:ext cx="298480" cy="301621"/>
          </a:xfrm>
          <a:prstGeom prst="rect">
            <a:avLst/>
          </a:prstGeom>
          <a:noFill/>
        </p:spPr>
        <p:txBody>
          <a:bodyPr wrap="none" rtlCol="0">
            <a:spAutoFit/>
          </a:bodyPr>
          <a:lstStyle/>
          <a:p>
            <a:pPr>
              <a:buNone/>
            </a:pPr>
            <a:r>
              <a:rPr lang="en-US" dirty="0"/>
              <a:t>1</a:t>
            </a:r>
          </a:p>
        </p:txBody>
      </p:sp>
      <p:sp>
        <p:nvSpPr>
          <p:cNvPr id="134" name="TextBox 133"/>
          <p:cNvSpPr txBox="1"/>
          <p:nvPr/>
        </p:nvSpPr>
        <p:spPr>
          <a:xfrm>
            <a:off x="685800" y="3657600"/>
            <a:ext cx="298480" cy="301621"/>
          </a:xfrm>
          <a:prstGeom prst="rect">
            <a:avLst/>
          </a:prstGeom>
          <a:noFill/>
        </p:spPr>
        <p:txBody>
          <a:bodyPr wrap="none" rtlCol="0">
            <a:spAutoFit/>
          </a:bodyPr>
          <a:lstStyle/>
          <a:p>
            <a:pPr>
              <a:buNone/>
            </a:pPr>
            <a:r>
              <a:rPr lang="en-US" dirty="0"/>
              <a:t>2</a:t>
            </a:r>
          </a:p>
        </p:txBody>
      </p:sp>
    </p:spTree>
    <p:extLst>
      <p:ext uri="{BB962C8B-B14F-4D97-AF65-F5344CB8AC3E}">
        <p14:creationId xmlns:p14="http://schemas.microsoft.com/office/powerpoint/2010/main" val="21389711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3" name="Footer Placeholder 1"/>
          <p:cNvSpPr>
            <a:spLocks noGrp="1"/>
          </p:cNvSpPr>
          <p:nvPr>
            <p:ph type="ftr" sz="quarter" idx="10"/>
          </p:nvPr>
        </p:nvSpPr>
        <p:spPr>
          <a:noFill/>
        </p:spPr>
        <p:txBody>
          <a:bodyPr/>
          <a:lstStyle/>
          <a:p>
            <a:r>
              <a:rPr lang="en-US" smtClean="0"/>
              <a:t>© 2010 Palo Alto Networks. Proprietary and Confidential</a:t>
            </a:r>
          </a:p>
        </p:txBody>
      </p:sp>
      <p:sp>
        <p:nvSpPr>
          <p:cNvPr id="19465" name="Rectangle 4"/>
          <p:cNvSpPr>
            <a:spLocks noGrp="1" noChangeArrowheads="1"/>
          </p:cNvSpPr>
          <p:nvPr>
            <p:ph type="title" idx="4294967295"/>
          </p:nvPr>
        </p:nvSpPr>
        <p:spPr>
          <a:xfrm>
            <a:off x="457200" y="228600"/>
            <a:ext cx="8378825" cy="614363"/>
          </a:xfrm>
        </p:spPr>
        <p:txBody>
          <a:bodyPr lIns="91440" tIns="45720" rIns="91440" bIns="4572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PA-5000 Series Basic Packet Flow</a:t>
            </a:r>
            <a:br>
              <a:rPr lang="en-GB" dirty="0" smtClean="0"/>
            </a:br>
            <a:r>
              <a:rPr lang="en-GB" dirty="0" smtClean="0"/>
              <a:t>“Special Packets”</a:t>
            </a:r>
          </a:p>
        </p:txBody>
      </p:sp>
      <p:sp>
        <p:nvSpPr>
          <p:cNvPr id="72" name="Up-Down Arrow 71"/>
          <p:cNvSpPr/>
          <p:nvPr/>
        </p:nvSpPr>
        <p:spPr bwMode="auto">
          <a:xfrm rot="5400000">
            <a:off x="845633" y="4170985"/>
            <a:ext cx="220663" cy="400050"/>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grpSp>
        <p:nvGrpSpPr>
          <p:cNvPr id="4" name="Group 3"/>
          <p:cNvGrpSpPr/>
          <p:nvPr/>
        </p:nvGrpSpPr>
        <p:grpSpPr>
          <a:xfrm>
            <a:off x="2743200" y="2514600"/>
            <a:ext cx="1103312" cy="2276634"/>
            <a:chOff x="2866102" y="2514600"/>
            <a:chExt cx="1103312" cy="2276634"/>
          </a:xfrm>
        </p:grpSpPr>
        <p:sp>
          <p:nvSpPr>
            <p:cNvPr id="32807" name="AutoShape 8"/>
            <p:cNvSpPr>
              <a:spLocks noChangeArrowheads="1"/>
            </p:cNvSpPr>
            <p:nvPr/>
          </p:nvSpPr>
          <p:spPr bwMode="auto">
            <a:xfrm rot="5400000">
              <a:off x="2279441" y="3101261"/>
              <a:ext cx="2276634"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9489" name="AutoShape 9"/>
            <p:cNvSpPr>
              <a:spLocks noChangeArrowheads="1"/>
            </p:cNvSpPr>
            <p:nvPr/>
          </p:nvSpPr>
          <p:spPr bwMode="auto">
            <a:xfrm>
              <a:off x="2926080" y="2653180"/>
              <a:ext cx="972588" cy="547220"/>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Flow </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control</a:t>
              </a:r>
            </a:p>
          </p:txBody>
        </p:sp>
        <p:sp>
          <p:nvSpPr>
            <p:cNvPr id="19490" name="AutoShape 10"/>
            <p:cNvSpPr>
              <a:spLocks noChangeArrowheads="1"/>
            </p:cNvSpPr>
            <p:nvPr/>
          </p:nvSpPr>
          <p:spPr bwMode="auto">
            <a:xfrm>
              <a:off x="2926079" y="3306762"/>
              <a:ext cx="972589" cy="852231"/>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Route, ARP, MAC lookup</a:t>
              </a:r>
            </a:p>
          </p:txBody>
        </p:sp>
        <p:sp>
          <p:nvSpPr>
            <p:cNvPr id="19491" name="AutoShape 11"/>
            <p:cNvSpPr>
              <a:spLocks noChangeArrowheads="1"/>
            </p:cNvSpPr>
            <p:nvPr/>
          </p:nvSpPr>
          <p:spPr bwMode="auto">
            <a:xfrm>
              <a:off x="2926079" y="4329113"/>
              <a:ext cx="972589" cy="33556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NAT</a:t>
              </a:r>
            </a:p>
          </p:txBody>
        </p:sp>
      </p:grpSp>
      <p:grpSp>
        <p:nvGrpSpPr>
          <p:cNvPr id="6" name="Group 5"/>
          <p:cNvGrpSpPr/>
          <p:nvPr/>
        </p:nvGrpSpPr>
        <p:grpSpPr>
          <a:xfrm>
            <a:off x="7165975" y="2971800"/>
            <a:ext cx="1749425" cy="1355725"/>
            <a:chOff x="4767263" y="1195388"/>
            <a:chExt cx="1749425" cy="1355725"/>
          </a:xfrm>
        </p:grpSpPr>
        <p:sp>
          <p:nvSpPr>
            <p:cNvPr id="7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19493"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19518"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1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5" name="Group 4"/>
          <p:cNvGrpSpPr/>
          <p:nvPr/>
        </p:nvGrpSpPr>
        <p:grpSpPr>
          <a:xfrm>
            <a:off x="4572000" y="1371600"/>
            <a:ext cx="2090737" cy="1374556"/>
            <a:chOff x="2386013" y="2867025"/>
            <a:chExt cx="2090737" cy="1281113"/>
          </a:xfrm>
        </p:grpSpPr>
        <p:sp>
          <p:nvSpPr>
            <p:cNvPr id="19460"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948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94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94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a:solidFill>
                    <a:srgbClr val="FFFFFF"/>
                  </a:solidFill>
                  <a:latin typeface="Calibri" charset="0"/>
                  <a:ea typeface="ＭＳ Ｐゴシック" charset="-128"/>
                  <a:cs typeface="ＭＳ Ｐゴシック" charset="-128"/>
                </a:rPr>
                <a:t>IPSec</a:t>
              </a:r>
              <a:endParaRPr lang="en-GB" sz="1100" dirty="0">
                <a:solidFill>
                  <a:srgbClr val="FFFFFF"/>
                </a:solidFill>
                <a:latin typeface="Calibri" charset="0"/>
                <a:ea typeface="ＭＳ Ｐゴシック" charset="-128"/>
                <a:cs typeface="ＭＳ Ｐゴシック" charset="-128"/>
              </a:endParaRPr>
            </a:p>
          </p:txBody>
        </p:sp>
        <p:sp>
          <p:nvSpPr>
            <p:cNvPr id="194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9505"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9506"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9507"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9526"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9527"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84" name="Group 83"/>
          <p:cNvGrpSpPr/>
          <p:nvPr/>
        </p:nvGrpSpPr>
        <p:grpSpPr>
          <a:xfrm>
            <a:off x="7165975" y="4572000"/>
            <a:ext cx="1749425" cy="1355725"/>
            <a:chOff x="4767263" y="1195388"/>
            <a:chExt cx="1749425" cy="1355725"/>
          </a:xfrm>
        </p:grpSpPr>
        <p:sp>
          <p:nvSpPr>
            <p:cNvPr id="85" name="AutoShape 18"/>
            <p:cNvSpPr>
              <a:spLocks noChangeArrowheads="1"/>
            </p:cNvSpPr>
            <p:nvPr/>
          </p:nvSpPr>
          <p:spPr bwMode="auto">
            <a:xfrm>
              <a:off x="4767263" y="1195388"/>
              <a:ext cx="1749425" cy="1355725"/>
            </a:xfrm>
            <a:prstGeom prst="roundRect">
              <a:avLst>
                <a:gd name="adj" fmla="val 5509"/>
              </a:avLst>
            </a:prstGeom>
            <a:solidFill>
              <a:srgbClr val="BFBFBF"/>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200">
                <a:latin typeface="Calibri" charset="0"/>
                <a:ea typeface="ＭＳ Ｐゴシック" charset="-128"/>
                <a:cs typeface="ＭＳ Ｐゴシック" charset="-128"/>
              </a:endParaRPr>
            </a:p>
          </p:txBody>
        </p:sp>
        <p:sp>
          <p:nvSpPr>
            <p:cNvPr id="86" name="AutoShape 19"/>
            <p:cNvSpPr>
              <a:spLocks noChangeArrowheads="1"/>
            </p:cNvSpPr>
            <p:nvPr/>
          </p:nvSpPr>
          <p:spPr bwMode="auto">
            <a:xfrm>
              <a:off x="4824413" y="1254125"/>
              <a:ext cx="1055687" cy="1244600"/>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Signature Match</a:t>
              </a:r>
            </a:p>
          </p:txBody>
        </p:sp>
        <p:sp>
          <p:nvSpPr>
            <p:cNvPr id="87" name="AutoShape 20"/>
            <p:cNvSpPr>
              <a:spLocks noChangeArrowheads="1"/>
            </p:cNvSpPr>
            <p:nvPr/>
          </p:nvSpPr>
          <p:spPr bwMode="auto">
            <a:xfrm>
              <a:off x="5926138" y="2220913"/>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89" name="AutoShape 21"/>
            <p:cNvSpPr>
              <a:spLocks noChangeArrowheads="1"/>
            </p:cNvSpPr>
            <p:nvPr/>
          </p:nvSpPr>
          <p:spPr bwMode="auto">
            <a:xfrm>
              <a:off x="5926138" y="189865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0" name="AutoShape 22"/>
            <p:cNvSpPr>
              <a:spLocks noChangeArrowheads="1"/>
            </p:cNvSpPr>
            <p:nvPr/>
          </p:nvSpPr>
          <p:spPr bwMode="auto">
            <a:xfrm>
              <a:off x="5926138" y="1574800"/>
              <a:ext cx="549275" cy="277813"/>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91" name="AutoShape 23"/>
            <p:cNvSpPr>
              <a:spLocks noChangeArrowheads="1"/>
            </p:cNvSpPr>
            <p:nvPr/>
          </p:nvSpPr>
          <p:spPr bwMode="auto">
            <a:xfrm>
              <a:off x="5926138" y="1252538"/>
              <a:ext cx="549275" cy="2778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92" name="Group 91"/>
          <p:cNvGrpSpPr/>
          <p:nvPr/>
        </p:nvGrpSpPr>
        <p:grpSpPr>
          <a:xfrm>
            <a:off x="4572000" y="2971800"/>
            <a:ext cx="2090737" cy="1357313"/>
            <a:chOff x="2386013" y="2867025"/>
            <a:chExt cx="2090737" cy="1281113"/>
          </a:xfrm>
        </p:grpSpPr>
        <p:sp>
          <p:nvSpPr>
            <p:cNvPr id="93"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94"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95"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96"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97"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98"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99"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00"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01"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02"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03" name="Group 102"/>
          <p:cNvGrpSpPr/>
          <p:nvPr/>
        </p:nvGrpSpPr>
        <p:grpSpPr>
          <a:xfrm>
            <a:off x="4572000" y="4572000"/>
            <a:ext cx="2090737" cy="1355725"/>
            <a:chOff x="2386013" y="2867025"/>
            <a:chExt cx="2090737" cy="1281113"/>
          </a:xfrm>
        </p:grpSpPr>
        <p:sp>
          <p:nvSpPr>
            <p:cNvPr id="104" name="AutoShape 33"/>
            <p:cNvSpPr>
              <a:spLocks noChangeArrowheads="1"/>
            </p:cNvSpPr>
            <p:nvPr/>
          </p:nvSpPr>
          <p:spPr bwMode="auto">
            <a:xfrm>
              <a:off x="2386013" y="2867025"/>
              <a:ext cx="2090737" cy="1281113"/>
            </a:xfrm>
            <a:prstGeom prst="roundRect">
              <a:avLst>
                <a:gd name="adj" fmla="val 5509"/>
              </a:avLst>
            </a:prstGeom>
            <a:solidFill>
              <a:srgbClr val="BFBFBF"/>
            </a:solidFill>
            <a:ln w="19080">
              <a:solidFill>
                <a:srgbClr val="C0C0C0"/>
              </a:solidFill>
              <a:miter lim="800000"/>
              <a:headEnd/>
              <a:tailEnd/>
            </a:ln>
          </p:spPr>
          <p:txBody>
            <a:bodyPr wrap="none" anchor="ctr">
              <a:prstTxWarp prst="textNoShape">
                <a:avLst/>
              </a:prstTxWarp>
            </a:bodyPr>
            <a:lstStyle/>
            <a:p>
              <a:endParaRPr lang="en-US" sz="1400">
                <a:ea typeface="ＭＳ Ｐゴシック" charset="-128"/>
                <a:cs typeface="ＭＳ Ｐゴシック" charset="-128"/>
              </a:endParaRPr>
            </a:p>
          </p:txBody>
        </p:sp>
        <p:sp>
          <p:nvSpPr>
            <p:cNvPr id="105" name="Text Box 35"/>
            <p:cNvSpPr txBox="1">
              <a:spLocks noChangeArrowheads="1"/>
            </p:cNvSpPr>
            <p:nvPr/>
          </p:nvSpPr>
          <p:spPr bwMode="auto">
            <a:xfrm>
              <a:off x="3230563" y="3014663"/>
              <a:ext cx="311150" cy="279400"/>
            </a:xfrm>
            <a:prstGeom prst="rect">
              <a:avLst/>
            </a:prstGeom>
            <a:noFill/>
            <a:ln w="9525">
              <a:noFill/>
              <a:round/>
              <a:headEnd/>
              <a:tailEnd/>
            </a:ln>
          </p:spPr>
          <p:txBody>
            <a:bodyPr wrap="none" lIns="90000" tIns="46800" rIns="90000" bIns="46800">
              <a:prstTxWarp prst="textNoShape">
                <a:avLst/>
              </a:prstTxWarp>
              <a:spAutoFit/>
            </a:bodyPr>
            <a:lstStyle/>
            <a:p>
              <a:pPr defTabSz="457200">
                <a:lnSpc>
                  <a:spcPct val="100000"/>
                </a:lnSpc>
                <a:spcBef>
                  <a:spcPct val="0"/>
                </a:spcBef>
                <a:spcAft>
                  <a:spcPct val="0"/>
                </a:spcAft>
                <a:buClr>
                  <a:srgbClr val="111844"/>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b="1">
                  <a:solidFill>
                    <a:srgbClr val="316989"/>
                  </a:solidFill>
                  <a:ea typeface="ＭＳ Ｐゴシック" charset="-128"/>
                  <a:cs typeface="ＭＳ Ｐゴシック" charset="-128"/>
                </a:rPr>
                <a:t>...</a:t>
              </a:r>
            </a:p>
          </p:txBody>
        </p:sp>
        <p:sp>
          <p:nvSpPr>
            <p:cNvPr id="106" name="AutoShape 36"/>
            <p:cNvSpPr>
              <a:spLocks noChangeArrowheads="1"/>
            </p:cNvSpPr>
            <p:nvPr/>
          </p:nvSpPr>
          <p:spPr bwMode="auto">
            <a:xfrm>
              <a:off x="2427288" y="3573463"/>
              <a:ext cx="508000"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SSL</a:t>
              </a:r>
            </a:p>
          </p:txBody>
        </p:sp>
        <p:sp>
          <p:nvSpPr>
            <p:cNvPr id="107" name="AutoShape 37"/>
            <p:cNvSpPr>
              <a:spLocks noChangeArrowheads="1"/>
            </p:cNvSpPr>
            <p:nvPr/>
          </p:nvSpPr>
          <p:spPr bwMode="auto">
            <a:xfrm>
              <a:off x="2992438" y="3573463"/>
              <a:ext cx="523875" cy="512762"/>
            </a:xfrm>
            <a:prstGeom prst="roundRect">
              <a:avLst>
                <a:gd name="adj" fmla="val 5509"/>
              </a:avLst>
            </a:prstGeom>
            <a:solidFill>
              <a:srgbClr val="C23927"/>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IPSec</a:t>
              </a:r>
            </a:p>
          </p:txBody>
        </p:sp>
        <p:sp>
          <p:nvSpPr>
            <p:cNvPr id="108" name="AutoShape 38"/>
            <p:cNvSpPr>
              <a:spLocks noChangeArrowheads="1"/>
            </p:cNvSpPr>
            <p:nvPr/>
          </p:nvSpPr>
          <p:spPr bwMode="auto">
            <a:xfrm>
              <a:off x="3567113" y="3573463"/>
              <a:ext cx="855662" cy="512762"/>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a:solidFill>
                    <a:srgbClr val="FFFFFF"/>
                  </a:solidFill>
                  <a:latin typeface="Calibri" charset="0"/>
                  <a:ea typeface="ＭＳ Ｐゴシック" charset="-128"/>
                  <a:cs typeface="ＭＳ Ｐゴシック" charset="-128"/>
                </a:rPr>
                <a:t>De-Compress.</a:t>
              </a:r>
            </a:p>
          </p:txBody>
        </p:sp>
        <p:sp>
          <p:nvSpPr>
            <p:cNvPr id="109" name="AutoShape 34"/>
            <p:cNvSpPr>
              <a:spLocks noChangeArrowheads="1"/>
            </p:cNvSpPr>
            <p:nvPr/>
          </p:nvSpPr>
          <p:spPr bwMode="auto">
            <a:xfrm>
              <a:off x="347345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12</a:t>
              </a:r>
            </a:p>
          </p:txBody>
        </p:sp>
        <p:sp>
          <p:nvSpPr>
            <p:cNvPr id="110" name="AutoShape 39"/>
            <p:cNvSpPr>
              <a:spLocks noChangeArrowheads="1"/>
            </p:cNvSpPr>
            <p:nvPr/>
          </p:nvSpPr>
          <p:spPr bwMode="auto">
            <a:xfrm>
              <a:off x="2427288" y="2927350"/>
              <a:ext cx="417512"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1</a:t>
              </a:r>
            </a:p>
          </p:txBody>
        </p:sp>
        <p:sp>
          <p:nvSpPr>
            <p:cNvPr id="111" name="AutoShape 40"/>
            <p:cNvSpPr>
              <a:spLocks noChangeArrowheads="1"/>
            </p:cNvSpPr>
            <p:nvPr/>
          </p:nvSpPr>
          <p:spPr bwMode="auto">
            <a:xfrm>
              <a:off x="2870200" y="2927350"/>
              <a:ext cx="417513" cy="587375"/>
            </a:xfrm>
            <a:prstGeom prst="roundRect">
              <a:avLst>
                <a:gd name="adj" fmla="val 9884"/>
              </a:avLst>
            </a:prstGeom>
            <a:solidFill>
              <a:srgbClr val="326A89"/>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CPU</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2</a:t>
              </a:r>
            </a:p>
          </p:txBody>
        </p:sp>
        <p:sp>
          <p:nvSpPr>
            <p:cNvPr id="112" name="AutoShape 44"/>
            <p:cNvSpPr>
              <a:spLocks noChangeArrowheads="1"/>
            </p:cNvSpPr>
            <p:nvPr/>
          </p:nvSpPr>
          <p:spPr bwMode="auto">
            <a:xfrm>
              <a:off x="3941763" y="3255963"/>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sp>
          <p:nvSpPr>
            <p:cNvPr id="113" name="AutoShape 45"/>
            <p:cNvSpPr>
              <a:spLocks noChangeArrowheads="1"/>
            </p:cNvSpPr>
            <p:nvPr/>
          </p:nvSpPr>
          <p:spPr bwMode="auto">
            <a:xfrm>
              <a:off x="3941763" y="2947988"/>
              <a:ext cx="481012" cy="252412"/>
            </a:xfrm>
            <a:prstGeom prst="roundRect">
              <a:avLst>
                <a:gd name="adj" fmla="val 9144"/>
              </a:avLst>
            </a:prstGeom>
            <a:solidFill>
              <a:srgbClr val="51910E"/>
            </a:solidFill>
            <a:ln w="9525">
              <a:noFill/>
              <a:round/>
              <a:headEnd/>
              <a:tailEnd/>
            </a:ln>
          </p:spPr>
          <p:txBody>
            <a:bodyPr wrap="none"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a:solidFill>
                    <a:srgbClr val="FFFFFF"/>
                  </a:solidFill>
                  <a:latin typeface="Calibri" charset="0"/>
                  <a:ea typeface="ＭＳ Ｐゴシック" charset="-128"/>
                  <a:cs typeface="ＭＳ Ｐゴシック" charset="-128"/>
                </a:rPr>
                <a:t>RAM</a:t>
              </a:r>
            </a:p>
          </p:txBody>
        </p:sp>
      </p:grpSp>
      <p:grpSp>
        <p:nvGrpSpPr>
          <p:cNvPr id="114" name="Group 113"/>
          <p:cNvGrpSpPr/>
          <p:nvPr/>
        </p:nvGrpSpPr>
        <p:grpSpPr>
          <a:xfrm rot="5400000">
            <a:off x="596026" y="3101263"/>
            <a:ext cx="2276635" cy="1103312"/>
            <a:chOff x="4632325" y="4662488"/>
            <a:chExt cx="2000250" cy="1103312"/>
          </a:xfrm>
        </p:grpSpPr>
        <p:sp>
          <p:nvSpPr>
            <p:cNvPr id="115" name="AutoShape 8"/>
            <p:cNvSpPr>
              <a:spLocks noChangeArrowheads="1"/>
            </p:cNvSpPr>
            <p:nvPr/>
          </p:nvSpPr>
          <p:spPr bwMode="auto">
            <a:xfrm>
              <a:off x="4632325" y="4662488"/>
              <a:ext cx="2000250" cy="1103312"/>
            </a:xfrm>
            <a:prstGeom prst="roundRect">
              <a:avLst>
                <a:gd name="adj" fmla="val 5509"/>
              </a:avLst>
            </a:prstGeom>
            <a:solidFill>
              <a:schemeClr val="bg1">
                <a:lumMod val="75000"/>
              </a:schemeClr>
            </a:solidFill>
            <a:ln w="19080">
              <a:solidFill>
                <a:srgbClr val="C0C0C0"/>
              </a:solidFill>
              <a:miter lim="800000"/>
              <a:headEnd/>
              <a:tailEnd/>
            </a:ln>
            <a:effectLst>
              <a:outerShdw blurRad="50800" dist="38100" dir="2700000">
                <a:srgbClr val="000000">
                  <a:alpha val="43000"/>
                </a:srgbClr>
              </a:outerShdw>
            </a:effectLst>
          </p:spPr>
          <p:txBody>
            <a:bodyPr wrap="none" anchor="ctr">
              <a:prstTxWarp prst="textNoShape">
                <a:avLst/>
              </a:prstTxWarp>
            </a:bodyPr>
            <a:lstStyle/>
            <a:p>
              <a:pPr>
                <a:defRPr/>
              </a:pPr>
              <a:endParaRPr lang="en-US" sz="1400">
                <a:ea typeface="ＭＳ Ｐゴシック" charset="-128"/>
                <a:cs typeface="ＭＳ Ｐゴシック" charset="-128"/>
              </a:endParaRPr>
            </a:p>
          </p:txBody>
        </p:sp>
        <p:sp>
          <p:nvSpPr>
            <p:cNvPr id="117" name="AutoShape 10"/>
            <p:cNvSpPr>
              <a:spLocks noChangeArrowheads="1"/>
            </p:cNvSpPr>
            <p:nvPr/>
          </p:nvSpPr>
          <p:spPr bwMode="auto">
            <a:xfrm rot="16200000">
              <a:off x="4703557" y="4746452"/>
              <a:ext cx="906087" cy="951699"/>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Switch</a:t>
              </a:r>
            </a:p>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smtClean="0">
                  <a:solidFill>
                    <a:srgbClr val="FFFFFF"/>
                  </a:solidFill>
                  <a:latin typeface="Calibri" charset="0"/>
                  <a:ea typeface="ＭＳ Ｐゴシック" charset="-128"/>
                  <a:cs typeface="ＭＳ Ｐゴシック" charset="-128"/>
                </a:rPr>
                <a:t>Fabric</a:t>
              </a:r>
              <a:endParaRPr lang="en-GB" sz="1100" dirty="0">
                <a:solidFill>
                  <a:srgbClr val="FFFFFF"/>
                </a:solidFill>
                <a:latin typeface="Calibri" charset="0"/>
                <a:ea typeface="ＭＳ Ｐゴシック" charset="-128"/>
                <a:cs typeface="ＭＳ Ｐゴシック" charset="-128"/>
              </a:endParaRPr>
            </a:p>
          </p:txBody>
        </p:sp>
        <p:sp>
          <p:nvSpPr>
            <p:cNvPr id="118" name="AutoShape 11"/>
            <p:cNvSpPr>
              <a:spLocks noChangeArrowheads="1"/>
            </p:cNvSpPr>
            <p:nvPr/>
          </p:nvSpPr>
          <p:spPr bwMode="auto">
            <a:xfrm rot="16200000">
              <a:off x="5723800" y="4797303"/>
              <a:ext cx="906087" cy="849996"/>
            </a:xfrm>
            <a:prstGeom prst="roundRect">
              <a:avLst>
                <a:gd name="adj" fmla="val 5509"/>
              </a:avLst>
            </a:prstGeom>
            <a:solidFill>
              <a:srgbClr val="C23927"/>
            </a:solidFill>
            <a:ln w="9525">
              <a:noFill/>
              <a:round/>
              <a:headEnd/>
              <a:tailEnd/>
            </a:ln>
          </p:spPr>
          <p:txBody>
            <a:bodyPr lIns="90000" tIns="46800" rIns="90000" bIns="46800" anchor="ctr">
              <a:prstTxWarp prst="textNoShape">
                <a:avLst/>
              </a:prstTxWarp>
            </a:bodyPr>
            <a:lstStyle/>
            <a:p>
              <a:pPr defTabSz="457200">
                <a:lnSpc>
                  <a:spcPct val="100000"/>
                </a:lnSpc>
                <a:spcBef>
                  <a:spcPct val="0"/>
                </a:spcBef>
                <a:spcAft>
                  <a:spcPct val="0"/>
                </a:spcAft>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100" dirty="0" err="1" smtClean="0">
                  <a:solidFill>
                    <a:srgbClr val="FFFFFF"/>
                  </a:solidFill>
                  <a:latin typeface="Calibri" charset="0"/>
                  <a:ea typeface="ＭＳ Ｐゴシック" charset="-128"/>
                  <a:cs typeface="ＭＳ Ｐゴシック" charset="-128"/>
                </a:rPr>
                <a:t>QoS</a:t>
              </a:r>
              <a:endParaRPr lang="en-GB" sz="1100" dirty="0">
                <a:solidFill>
                  <a:srgbClr val="FFFFFF"/>
                </a:solidFill>
                <a:latin typeface="Calibri" charset="0"/>
                <a:ea typeface="ＭＳ Ｐゴシック" charset="-128"/>
                <a:cs typeface="ＭＳ Ｐゴシック" charset="-128"/>
              </a:endParaRPr>
            </a:p>
          </p:txBody>
        </p:sp>
      </p:grpSp>
      <p:sp>
        <p:nvSpPr>
          <p:cNvPr id="119" name="Text Box 41"/>
          <p:cNvSpPr txBox="1">
            <a:spLocks noChangeArrowheads="1"/>
          </p:cNvSpPr>
          <p:nvPr/>
        </p:nvSpPr>
        <p:spPr bwMode="auto">
          <a:xfrm>
            <a:off x="1" y="4323598"/>
            <a:ext cx="955964" cy="248402"/>
          </a:xfrm>
          <a:prstGeom prst="rect">
            <a:avLst/>
          </a:prstGeom>
          <a:noFill/>
          <a:ln w="9525">
            <a:noFill/>
            <a:round/>
            <a:headEnd/>
            <a:tailEnd/>
          </a:ln>
        </p:spPr>
        <p:txBody>
          <a:bodyPr wrap="square"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RJ45 x 12</a:t>
            </a:r>
            <a:endParaRPr lang="en-GB" sz="1000" b="1" dirty="0">
              <a:solidFill>
                <a:schemeClr val="bg2">
                  <a:lumMod val="50000"/>
                </a:schemeClr>
              </a:solidFill>
              <a:ea typeface="ＭＳ Ｐゴシック" charset="-128"/>
              <a:cs typeface="ＭＳ Ｐゴシック" charset="-128"/>
            </a:endParaRPr>
          </a:p>
        </p:txBody>
      </p:sp>
      <p:sp>
        <p:nvSpPr>
          <p:cNvPr id="120" name="Text Box 41"/>
          <p:cNvSpPr txBox="1">
            <a:spLocks noChangeArrowheads="1"/>
          </p:cNvSpPr>
          <p:nvPr/>
        </p:nvSpPr>
        <p:spPr bwMode="auto">
          <a:xfrm>
            <a:off x="119181" y="3867150"/>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21" name="Text Box 41"/>
          <p:cNvSpPr txBox="1">
            <a:spLocks noChangeArrowheads="1"/>
          </p:cNvSpPr>
          <p:nvPr/>
        </p:nvSpPr>
        <p:spPr bwMode="auto">
          <a:xfrm>
            <a:off x="119182" y="2998208"/>
            <a:ext cx="714375" cy="247650"/>
          </a:xfrm>
          <a:prstGeom prst="rect">
            <a:avLst/>
          </a:prstGeom>
          <a:noFill/>
          <a:ln w="9525">
            <a:noFill/>
            <a:round/>
            <a:headEnd/>
            <a:tailEnd/>
          </a:ln>
        </p:spPr>
        <p:txBody>
          <a:bodyPr lIns="90000" tIns="46800" rIns="90000" bIns="46800">
            <a:prstTxWarp prst="textNoShape">
              <a:avLst/>
            </a:prstTxWarp>
            <a:spAutoFit/>
          </a:bodyPr>
          <a:lstStyle/>
          <a:p>
            <a:pPr marL="106363" indent="-106363" algn="l" defTabSz="457200">
              <a:lnSpc>
                <a:spcPct val="100000"/>
              </a:lnSpc>
              <a:spcBef>
                <a:spcPct val="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defRPr/>
            </a:pPr>
            <a:r>
              <a:rPr lang="en-GB" sz="1000" b="1" dirty="0" smtClean="0">
                <a:solidFill>
                  <a:schemeClr val="bg2">
                    <a:lumMod val="50000"/>
                  </a:schemeClr>
                </a:solidFill>
                <a:ea typeface="ＭＳ Ｐゴシック" charset="-128"/>
                <a:cs typeface="ＭＳ Ｐゴシック" charset="-128"/>
              </a:rPr>
              <a:t>SFP+ x 4</a:t>
            </a:r>
            <a:endParaRPr lang="en-GB" sz="1000" b="1" dirty="0">
              <a:solidFill>
                <a:schemeClr val="bg2">
                  <a:lumMod val="50000"/>
                </a:schemeClr>
              </a:solidFill>
              <a:ea typeface="ＭＳ Ｐゴシック" charset="-128"/>
              <a:cs typeface="ＭＳ Ｐゴシック" charset="-128"/>
            </a:endParaRPr>
          </a:p>
        </p:txBody>
      </p:sp>
      <p:sp>
        <p:nvSpPr>
          <p:cNvPr id="116" name="Up-Down Arrow 115"/>
          <p:cNvSpPr/>
          <p:nvPr/>
        </p:nvSpPr>
        <p:spPr bwMode="auto">
          <a:xfrm rot="5400000">
            <a:off x="6820148" y="3463094"/>
            <a:ext cx="188413" cy="503238"/>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2" name="Up-Down Arrow 121"/>
          <p:cNvSpPr/>
          <p:nvPr/>
        </p:nvSpPr>
        <p:spPr bwMode="auto">
          <a:xfrm rot="4382273">
            <a:off x="4110182" y="2356057"/>
            <a:ext cx="188413" cy="73011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3" name="Up-Down Arrow 122"/>
          <p:cNvSpPr/>
          <p:nvPr/>
        </p:nvSpPr>
        <p:spPr bwMode="auto">
          <a:xfrm rot="6306302">
            <a:off x="4119870" y="4247208"/>
            <a:ext cx="188413" cy="74712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4" name="Up-Down Arrow 123"/>
          <p:cNvSpPr/>
          <p:nvPr/>
        </p:nvSpPr>
        <p:spPr bwMode="auto">
          <a:xfrm rot="5400000">
            <a:off x="2426321" y="2982855"/>
            <a:ext cx="188413" cy="445342"/>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5" name="Up-Down Arrow 124"/>
          <p:cNvSpPr/>
          <p:nvPr/>
        </p:nvSpPr>
        <p:spPr bwMode="auto">
          <a:xfrm rot="5400000">
            <a:off x="2426321" y="3660348"/>
            <a:ext cx="188413" cy="44534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6" name="Up-Down Arrow 125"/>
          <p:cNvSpPr/>
          <p:nvPr/>
        </p:nvSpPr>
        <p:spPr bwMode="auto">
          <a:xfrm rot="5400000">
            <a:off x="4115049" y="3295281"/>
            <a:ext cx="188413" cy="72548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7" name="Up-Down Arrow 126"/>
          <p:cNvSpPr/>
          <p:nvPr/>
        </p:nvSpPr>
        <p:spPr bwMode="auto">
          <a:xfrm rot="5400000">
            <a:off x="861758" y="2640337"/>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8" name="Up-Down Arrow 127"/>
          <p:cNvSpPr/>
          <p:nvPr/>
        </p:nvSpPr>
        <p:spPr bwMode="auto">
          <a:xfrm rot="5400000">
            <a:off x="6820148" y="5005803"/>
            <a:ext cx="188413" cy="503237"/>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29" name="Up-Down Arrow 128"/>
          <p:cNvSpPr/>
          <p:nvPr/>
        </p:nvSpPr>
        <p:spPr bwMode="auto">
          <a:xfrm rot="5400000">
            <a:off x="863517" y="3956902"/>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0" name="Up-Down Arrow 129"/>
          <p:cNvSpPr/>
          <p:nvPr/>
        </p:nvSpPr>
        <p:spPr bwMode="auto">
          <a:xfrm rot="5400000">
            <a:off x="856989" y="3193913"/>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1" name="Up-Down Arrow 130"/>
          <p:cNvSpPr/>
          <p:nvPr/>
        </p:nvSpPr>
        <p:spPr bwMode="auto">
          <a:xfrm rot="5400000">
            <a:off x="861756" y="3028934"/>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132" name="Up-Down Arrow 131"/>
          <p:cNvSpPr/>
          <p:nvPr/>
        </p:nvSpPr>
        <p:spPr bwMode="auto">
          <a:xfrm rot="5400000">
            <a:off x="861757" y="2840521"/>
            <a:ext cx="188413" cy="40005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7" name="Up-Down Arrow 76"/>
          <p:cNvSpPr/>
          <p:nvPr/>
        </p:nvSpPr>
        <p:spPr bwMode="auto">
          <a:xfrm rot="8202641">
            <a:off x="6962667" y="2009257"/>
            <a:ext cx="206194" cy="1074761"/>
          </a:xfrm>
          <a:prstGeom prst="upDownArrow">
            <a:avLst>
              <a:gd name="adj1" fmla="val 50000"/>
              <a:gd name="adj2" fmla="val 3042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sp>
      <p:sp>
        <p:nvSpPr>
          <p:cNvPr id="79" name="TextBox 78"/>
          <p:cNvSpPr txBox="1"/>
          <p:nvPr/>
        </p:nvSpPr>
        <p:spPr>
          <a:xfrm>
            <a:off x="585925" y="1143000"/>
            <a:ext cx="3483518" cy="991041"/>
          </a:xfrm>
          <a:prstGeom prst="rect">
            <a:avLst/>
          </a:prstGeom>
          <a:noFill/>
        </p:spPr>
        <p:txBody>
          <a:bodyPr wrap="none" rtlCol="0">
            <a:spAutoFit/>
          </a:bodyPr>
          <a:lstStyle/>
          <a:p>
            <a:pPr algn="l">
              <a:buNone/>
            </a:pPr>
            <a:r>
              <a:rPr lang="en-US" dirty="0" smtClean="0"/>
              <a:t>1. Packet received</a:t>
            </a:r>
          </a:p>
          <a:p>
            <a:pPr algn="l">
              <a:buNone/>
            </a:pPr>
            <a:r>
              <a:rPr lang="en-US" dirty="0" smtClean="0"/>
              <a:t>2. FPGA lookup, match, sent to DP0</a:t>
            </a:r>
          </a:p>
          <a:p>
            <a:pPr algn="l">
              <a:buNone/>
            </a:pPr>
            <a:r>
              <a:rPr lang="en-US" dirty="0"/>
              <a:t>3</a:t>
            </a:r>
            <a:r>
              <a:rPr lang="en-US" dirty="0" smtClean="0"/>
              <a:t>. Packet forwarded out of system</a:t>
            </a:r>
          </a:p>
        </p:txBody>
      </p:sp>
      <p:sp>
        <p:nvSpPr>
          <p:cNvPr id="80" name="TextBox 79"/>
          <p:cNvSpPr txBox="1"/>
          <p:nvPr/>
        </p:nvSpPr>
        <p:spPr>
          <a:xfrm>
            <a:off x="5293143" y="1062320"/>
            <a:ext cx="582211" cy="301621"/>
          </a:xfrm>
          <a:prstGeom prst="rect">
            <a:avLst/>
          </a:prstGeom>
          <a:noFill/>
        </p:spPr>
        <p:txBody>
          <a:bodyPr wrap="none" rtlCol="0">
            <a:spAutoFit/>
          </a:bodyPr>
          <a:lstStyle/>
          <a:p>
            <a:pPr>
              <a:buNone/>
            </a:pPr>
            <a:r>
              <a:rPr lang="en-US" dirty="0" smtClean="0"/>
              <a:t>DP0</a:t>
            </a:r>
            <a:endParaRPr lang="en-US" dirty="0"/>
          </a:p>
        </p:txBody>
      </p:sp>
      <p:sp>
        <p:nvSpPr>
          <p:cNvPr id="81" name="TextBox 80"/>
          <p:cNvSpPr txBox="1"/>
          <p:nvPr/>
        </p:nvSpPr>
        <p:spPr>
          <a:xfrm>
            <a:off x="5264943" y="2734092"/>
            <a:ext cx="582211" cy="301621"/>
          </a:xfrm>
          <a:prstGeom prst="rect">
            <a:avLst/>
          </a:prstGeom>
          <a:noFill/>
        </p:spPr>
        <p:txBody>
          <a:bodyPr wrap="none" rtlCol="0">
            <a:spAutoFit/>
          </a:bodyPr>
          <a:lstStyle/>
          <a:p>
            <a:pPr>
              <a:buNone/>
            </a:pPr>
            <a:r>
              <a:rPr lang="en-US" dirty="0" smtClean="0"/>
              <a:t>DP1</a:t>
            </a:r>
            <a:endParaRPr lang="en-US" dirty="0"/>
          </a:p>
        </p:txBody>
      </p:sp>
      <p:sp>
        <p:nvSpPr>
          <p:cNvPr id="82" name="TextBox 81"/>
          <p:cNvSpPr txBox="1"/>
          <p:nvPr/>
        </p:nvSpPr>
        <p:spPr>
          <a:xfrm>
            <a:off x="5293144" y="4322374"/>
            <a:ext cx="582211" cy="301621"/>
          </a:xfrm>
          <a:prstGeom prst="rect">
            <a:avLst/>
          </a:prstGeom>
          <a:noFill/>
        </p:spPr>
        <p:txBody>
          <a:bodyPr wrap="none" rtlCol="0">
            <a:spAutoFit/>
          </a:bodyPr>
          <a:lstStyle/>
          <a:p>
            <a:pPr>
              <a:buNone/>
            </a:pPr>
            <a:r>
              <a:rPr lang="en-US" dirty="0" smtClean="0"/>
              <a:t>DP2</a:t>
            </a:r>
            <a:endParaRPr lang="en-US" dirty="0"/>
          </a:p>
        </p:txBody>
      </p:sp>
      <p:sp>
        <p:nvSpPr>
          <p:cNvPr id="2" name="Rectangle 1"/>
          <p:cNvSpPr/>
          <p:nvPr/>
        </p:nvSpPr>
        <p:spPr>
          <a:xfrm>
            <a:off x="7248258" y="2028370"/>
            <a:ext cx="1584857" cy="585801"/>
          </a:xfrm>
          <a:prstGeom prst="rect">
            <a:avLst/>
          </a:prstGeom>
        </p:spPr>
        <p:txBody>
          <a:bodyPr wrap="none">
            <a:spAutoFit/>
          </a:bodyPr>
          <a:lstStyle/>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a:solidFill>
                  <a:srgbClr val="111844"/>
                </a:solidFill>
                <a:latin typeface="Calibri" charset="0"/>
                <a:ea typeface="ＭＳ Ｐゴシック" charset="-128"/>
                <a:cs typeface="ＭＳ Ｐゴシック" charset="-128"/>
              </a:rPr>
              <a:t>Signature </a:t>
            </a:r>
            <a:r>
              <a:rPr lang="en-GB" b="1" dirty="0" smtClean="0">
                <a:solidFill>
                  <a:srgbClr val="111844"/>
                </a:solidFill>
                <a:latin typeface="Calibri" charset="0"/>
                <a:ea typeface="ＭＳ Ｐゴシック" charset="-128"/>
                <a:cs typeface="ＭＳ Ｐゴシック" charset="-128"/>
              </a:rPr>
              <a:t>Match</a:t>
            </a:r>
          </a:p>
          <a:p>
            <a:pPr marL="106363" indent="-106363" algn="l" defTabSz="457200">
              <a:lnSpc>
                <a:spcPct val="95000"/>
              </a:lnSpc>
              <a:spcBef>
                <a:spcPts val="150"/>
              </a:spcBef>
              <a:spcAft>
                <a:spcPct val="0"/>
              </a:spcAft>
              <a:buClr>
                <a:srgbClr val="111844"/>
              </a:buClr>
              <a:buFont typeface="Arial" charset="0"/>
              <a:buNone/>
              <a:tabLst>
                <a:tab pos="106363" algn="l"/>
                <a:tab pos="563563" algn="l"/>
                <a:tab pos="1020763" algn="l"/>
                <a:tab pos="1477963" algn="l"/>
                <a:tab pos="1935163" algn="l"/>
                <a:tab pos="2392363" algn="l"/>
                <a:tab pos="2849563" algn="l"/>
                <a:tab pos="3306763" algn="l"/>
                <a:tab pos="3763963" algn="l"/>
                <a:tab pos="4221163" algn="l"/>
                <a:tab pos="4678363" algn="l"/>
                <a:tab pos="5135563" algn="l"/>
                <a:tab pos="5592763" algn="l"/>
                <a:tab pos="6049963" algn="l"/>
                <a:tab pos="6507163" algn="l"/>
                <a:tab pos="6964363" algn="l"/>
                <a:tab pos="7421563" algn="l"/>
                <a:tab pos="7878763" algn="l"/>
                <a:tab pos="8335963" algn="l"/>
                <a:tab pos="8793163" algn="l"/>
                <a:tab pos="9250363" algn="l"/>
              </a:tabLst>
            </a:pPr>
            <a:r>
              <a:rPr lang="en-GB" b="1" dirty="0" smtClean="0">
                <a:solidFill>
                  <a:srgbClr val="111844"/>
                </a:solidFill>
                <a:latin typeface="Calibri" charset="0"/>
                <a:ea typeface="ＭＳ Ｐゴシック" charset="-128"/>
                <a:cs typeface="ＭＳ Ｐゴシック" charset="-128"/>
              </a:rPr>
              <a:t>HW Engines</a:t>
            </a:r>
            <a:endParaRPr lang="en-GB" b="1" dirty="0">
              <a:solidFill>
                <a:srgbClr val="111844"/>
              </a:solidFill>
              <a:latin typeface="Calibri" charset="0"/>
              <a:ea typeface="ＭＳ Ｐゴシック" charset="-128"/>
              <a:cs typeface="ＭＳ Ｐゴシック" charset="-128"/>
            </a:endParaRPr>
          </a:p>
        </p:txBody>
      </p:sp>
      <p:cxnSp>
        <p:nvCxnSpPr>
          <p:cNvPr id="7" name="Straight Arrow Connector 6"/>
          <p:cNvCxnSpPr/>
          <p:nvPr/>
        </p:nvCxnSpPr>
        <p:spPr bwMode="auto">
          <a:xfrm>
            <a:off x="310243" y="2840362"/>
            <a:ext cx="2984613"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88" name="Straight Arrow Connector 87"/>
          <p:cNvCxnSpPr/>
          <p:nvPr/>
        </p:nvCxnSpPr>
        <p:spPr bwMode="auto">
          <a:xfrm flipV="1">
            <a:off x="3429000" y="2028370"/>
            <a:ext cx="1328707" cy="811992"/>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5" name="Straight Arrow Connector 134"/>
          <p:cNvCxnSpPr/>
          <p:nvPr/>
        </p:nvCxnSpPr>
        <p:spPr bwMode="auto">
          <a:xfrm flipH="1">
            <a:off x="3429001" y="2696587"/>
            <a:ext cx="1627186" cy="1186431"/>
          </a:xfrm>
          <a:prstGeom prst="straightConnector1">
            <a:avLst/>
          </a:prstGeom>
          <a:solidFill>
            <a:srgbClr val="316989"/>
          </a:solidFill>
          <a:ln w="76200" cap="flat" cmpd="sng" algn="ctr">
            <a:solidFill>
              <a:schemeClr val="tx1"/>
            </a:solidFill>
            <a:prstDash val="solid"/>
            <a:round/>
            <a:headEnd type="none" w="med" len="med"/>
            <a:tailEnd type="arrow"/>
          </a:ln>
          <a:effectLst/>
        </p:spPr>
      </p:cxnSp>
      <p:cxnSp>
        <p:nvCxnSpPr>
          <p:cNvPr id="137" name="Straight Arrow Connector 136"/>
          <p:cNvCxnSpPr/>
          <p:nvPr/>
        </p:nvCxnSpPr>
        <p:spPr bwMode="auto">
          <a:xfrm flipH="1">
            <a:off x="310245" y="3867150"/>
            <a:ext cx="3118755" cy="0"/>
          </a:xfrm>
          <a:prstGeom prst="straightConnector1">
            <a:avLst/>
          </a:prstGeom>
          <a:solidFill>
            <a:srgbClr val="316989"/>
          </a:solidFill>
          <a:ln w="76200" cap="flat" cmpd="sng" algn="ctr">
            <a:solidFill>
              <a:schemeClr val="tx1"/>
            </a:solidFill>
            <a:prstDash val="solid"/>
            <a:round/>
            <a:headEnd type="none" w="med" len="med"/>
            <a:tailEnd type="arrow"/>
          </a:ln>
          <a:effectLst/>
        </p:spPr>
      </p:cxnSp>
      <p:sp>
        <p:nvSpPr>
          <p:cNvPr id="141" name="TextBox 140"/>
          <p:cNvSpPr txBox="1"/>
          <p:nvPr/>
        </p:nvSpPr>
        <p:spPr>
          <a:xfrm>
            <a:off x="478724" y="2493176"/>
            <a:ext cx="298480" cy="301621"/>
          </a:xfrm>
          <a:prstGeom prst="rect">
            <a:avLst/>
          </a:prstGeom>
          <a:noFill/>
        </p:spPr>
        <p:txBody>
          <a:bodyPr wrap="none" rtlCol="0">
            <a:spAutoFit/>
          </a:bodyPr>
          <a:lstStyle/>
          <a:p>
            <a:pPr>
              <a:buNone/>
            </a:pPr>
            <a:r>
              <a:rPr lang="en-US" dirty="0"/>
              <a:t>1</a:t>
            </a:r>
          </a:p>
        </p:txBody>
      </p:sp>
      <p:sp>
        <p:nvSpPr>
          <p:cNvPr id="143" name="TextBox 142"/>
          <p:cNvSpPr txBox="1"/>
          <p:nvPr/>
        </p:nvSpPr>
        <p:spPr>
          <a:xfrm>
            <a:off x="3944114" y="3054715"/>
            <a:ext cx="298480" cy="301621"/>
          </a:xfrm>
          <a:prstGeom prst="rect">
            <a:avLst/>
          </a:prstGeom>
          <a:noFill/>
        </p:spPr>
        <p:txBody>
          <a:bodyPr wrap="none" rtlCol="0">
            <a:spAutoFit/>
          </a:bodyPr>
          <a:lstStyle/>
          <a:p>
            <a:pPr>
              <a:buNone/>
            </a:pPr>
            <a:r>
              <a:rPr lang="en-US" dirty="0"/>
              <a:t>3</a:t>
            </a:r>
          </a:p>
        </p:txBody>
      </p:sp>
      <p:sp>
        <p:nvSpPr>
          <p:cNvPr id="146" name="TextBox 145"/>
          <p:cNvSpPr txBox="1"/>
          <p:nvPr/>
        </p:nvSpPr>
        <p:spPr>
          <a:xfrm>
            <a:off x="4757707" y="2696587"/>
            <a:ext cx="298480" cy="301621"/>
          </a:xfrm>
          <a:prstGeom prst="rect">
            <a:avLst/>
          </a:prstGeom>
          <a:noFill/>
        </p:spPr>
        <p:txBody>
          <a:bodyPr wrap="none" rtlCol="0">
            <a:spAutoFit/>
          </a:bodyPr>
          <a:lstStyle/>
          <a:p>
            <a:pPr>
              <a:buNone/>
            </a:pPr>
            <a:r>
              <a:rPr lang="en-US" dirty="0" smtClean="0"/>
              <a:t>3</a:t>
            </a:r>
            <a:endParaRPr lang="en-US" dirty="0"/>
          </a:p>
        </p:txBody>
      </p:sp>
      <p:sp>
        <p:nvSpPr>
          <p:cNvPr id="147" name="TextBox 146"/>
          <p:cNvSpPr txBox="1"/>
          <p:nvPr/>
        </p:nvSpPr>
        <p:spPr>
          <a:xfrm>
            <a:off x="3789362" y="2170459"/>
            <a:ext cx="298480" cy="301621"/>
          </a:xfrm>
          <a:prstGeom prst="rect">
            <a:avLst/>
          </a:prstGeom>
          <a:noFill/>
        </p:spPr>
        <p:txBody>
          <a:bodyPr wrap="none" rtlCol="0">
            <a:spAutoFit/>
          </a:bodyPr>
          <a:lstStyle/>
          <a:p>
            <a:pPr>
              <a:buNone/>
            </a:pPr>
            <a:r>
              <a:rPr lang="en-US" dirty="0" smtClean="0"/>
              <a:t>2</a:t>
            </a:r>
            <a:endParaRPr lang="en-US" dirty="0"/>
          </a:p>
        </p:txBody>
      </p:sp>
      <p:sp>
        <p:nvSpPr>
          <p:cNvPr id="133" name="TextBox 132"/>
          <p:cNvSpPr txBox="1"/>
          <p:nvPr/>
        </p:nvSpPr>
        <p:spPr>
          <a:xfrm>
            <a:off x="228600" y="5029200"/>
            <a:ext cx="4286751" cy="1283428"/>
          </a:xfrm>
          <a:prstGeom prst="rect">
            <a:avLst/>
          </a:prstGeom>
          <a:noFill/>
        </p:spPr>
        <p:txBody>
          <a:bodyPr wrap="none" rtlCol="0">
            <a:spAutoFit/>
          </a:bodyPr>
          <a:lstStyle/>
          <a:p>
            <a:pPr algn="l">
              <a:buNone/>
            </a:pPr>
            <a:r>
              <a:rPr lang="en-US" sz="1200" dirty="0"/>
              <a:t>The following types of sessions are always installed on DP0:</a:t>
            </a:r>
          </a:p>
          <a:p>
            <a:pPr algn="l">
              <a:buNone/>
            </a:pPr>
            <a:r>
              <a:rPr lang="en-US" sz="1200" dirty="0" smtClean="0"/>
              <a:t>     Tunnel </a:t>
            </a:r>
            <a:r>
              <a:rPr lang="en-US" sz="1200" dirty="0"/>
              <a:t>sessions;</a:t>
            </a:r>
          </a:p>
          <a:p>
            <a:pPr algn="l">
              <a:buNone/>
            </a:pPr>
            <a:r>
              <a:rPr lang="en-US" sz="1200" dirty="0" smtClean="0"/>
              <a:t>     Predict </a:t>
            </a:r>
            <a:r>
              <a:rPr lang="en-US" sz="1200" dirty="0"/>
              <a:t>sessions;</a:t>
            </a:r>
          </a:p>
          <a:p>
            <a:pPr algn="l">
              <a:buNone/>
            </a:pPr>
            <a:r>
              <a:rPr lang="en-US" sz="1200" dirty="0" smtClean="0"/>
              <a:t>     Host-bound </a:t>
            </a:r>
            <a:r>
              <a:rPr lang="en-US" sz="1200" dirty="0"/>
              <a:t>sessions;</a:t>
            </a:r>
          </a:p>
          <a:p>
            <a:pPr algn="l">
              <a:buNone/>
            </a:pPr>
            <a:r>
              <a:rPr lang="en-US" sz="1200" dirty="0" smtClean="0"/>
              <a:t>     Non </a:t>
            </a:r>
            <a:r>
              <a:rPr lang="en-US" sz="1200" dirty="0"/>
              <a:t>TCP/UDP sessions</a:t>
            </a:r>
            <a:r>
              <a:rPr lang="en-US" sz="1200" dirty="0" smtClean="0"/>
              <a:t>; </a:t>
            </a:r>
            <a:endParaRPr lang="en-US" sz="1200" dirty="0"/>
          </a:p>
        </p:txBody>
      </p:sp>
    </p:spTree>
    <p:extLst>
      <p:ext uri="{BB962C8B-B14F-4D97-AF65-F5344CB8AC3E}">
        <p14:creationId xmlns:p14="http://schemas.microsoft.com/office/powerpoint/2010/main" val="3218557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smtClean="0"/>
              <a:t>Scaling Horizontally</a:t>
            </a:r>
          </a:p>
        </p:txBody>
      </p:sp>
      <p:sp>
        <p:nvSpPr>
          <p:cNvPr id="6" name="Rectangle 3"/>
          <p:cNvSpPr txBox="1">
            <a:spLocks noChangeArrowheads="1"/>
          </p:cNvSpPr>
          <p:nvPr/>
        </p:nvSpPr>
        <p:spPr bwMode="auto">
          <a:xfrm>
            <a:off x="174625" y="949325"/>
            <a:ext cx="4884582" cy="523875"/>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Sometimes one PA-5060 just isn’t enough!</a:t>
            </a:r>
          </a:p>
          <a:p>
            <a:pPr marL="230188" indent="-230188">
              <a:lnSpc>
                <a:spcPct val="85000"/>
              </a:lnSpc>
              <a:spcBef>
                <a:spcPct val="50000"/>
              </a:spcBef>
              <a:spcAft>
                <a:spcPct val="5000"/>
              </a:spcAft>
              <a:buClr>
                <a:srgbClr val="326A89"/>
              </a:buClr>
              <a:buSzPct val="85000"/>
              <a:buFont typeface="Times" charset="0"/>
              <a:buChar char="•"/>
              <a:defRPr/>
            </a:pPr>
            <a:endParaRPr lang="en-US" sz="1800" kern="0" dirty="0">
              <a:solidFill>
                <a:srgbClr val="326A89"/>
              </a:solidFill>
              <a:latin typeface="+mn-lt"/>
            </a:endParaRPr>
          </a:p>
        </p:txBody>
      </p:sp>
      <p:sp>
        <p:nvSpPr>
          <p:cNvPr id="5" name="Rounded Rectangle 4"/>
          <p:cNvSpPr/>
          <p:nvPr/>
        </p:nvSpPr>
        <p:spPr bwMode="auto">
          <a:xfrm>
            <a:off x="2898108" y="2622403"/>
            <a:ext cx="1902975" cy="2601755"/>
          </a:xfrm>
          <a:prstGeom prst="roundRect">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pic>
        <p:nvPicPr>
          <p:cNvPr id="7" name="Picture 6" descr="PA4020_FrontWtop_375.gif"/>
          <p:cNvPicPr>
            <a:picLocks noChangeAspect="1"/>
          </p:cNvPicPr>
          <p:nvPr/>
        </p:nvPicPr>
        <p:blipFill>
          <a:blip r:embed="rId3"/>
          <a:stretch>
            <a:fillRect/>
          </a:stretch>
        </p:blipFill>
        <p:spPr>
          <a:xfrm>
            <a:off x="508000" y="2641736"/>
            <a:ext cx="1765300" cy="484869"/>
          </a:xfrm>
          <a:prstGeom prst="rect">
            <a:avLst/>
          </a:prstGeom>
        </p:spPr>
      </p:pic>
      <p:pic>
        <p:nvPicPr>
          <p:cNvPr id="8" name="Picture 7" descr="PA4020_FrontWtop_375.gif"/>
          <p:cNvPicPr>
            <a:picLocks noChangeAspect="1"/>
          </p:cNvPicPr>
          <p:nvPr/>
        </p:nvPicPr>
        <p:blipFill>
          <a:blip r:embed="rId3"/>
          <a:stretch>
            <a:fillRect/>
          </a:stretch>
        </p:blipFill>
        <p:spPr>
          <a:xfrm>
            <a:off x="520700" y="3149736"/>
            <a:ext cx="1765300" cy="484869"/>
          </a:xfrm>
          <a:prstGeom prst="rect">
            <a:avLst/>
          </a:prstGeom>
        </p:spPr>
      </p:pic>
      <p:pic>
        <p:nvPicPr>
          <p:cNvPr id="9" name="Picture 8" descr="PA4020_FrontWtop_375.gif"/>
          <p:cNvPicPr>
            <a:picLocks noChangeAspect="1"/>
          </p:cNvPicPr>
          <p:nvPr/>
        </p:nvPicPr>
        <p:blipFill>
          <a:blip r:embed="rId3"/>
          <a:stretch>
            <a:fillRect/>
          </a:stretch>
        </p:blipFill>
        <p:spPr>
          <a:xfrm>
            <a:off x="536501" y="3661387"/>
            <a:ext cx="1765300" cy="484869"/>
          </a:xfrm>
          <a:prstGeom prst="rect">
            <a:avLst/>
          </a:prstGeom>
        </p:spPr>
      </p:pic>
      <p:pic>
        <p:nvPicPr>
          <p:cNvPr id="10" name="Picture 9" descr="PA4020_FrontWtop_375.gif"/>
          <p:cNvPicPr>
            <a:picLocks noChangeAspect="1"/>
          </p:cNvPicPr>
          <p:nvPr/>
        </p:nvPicPr>
        <p:blipFill>
          <a:blip r:embed="rId3"/>
          <a:stretch>
            <a:fillRect/>
          </a:stretch>
        </p:blipFill>
        <p:spPr>
          <a:xfrm>
            <a:off x="536501" y="4187933"/>
            <a:ext cx="1765300" cy="484869"/>
          </a:xfrm>
          <a:prstGeom prst="rect">
            <a:avLst/>
          </a:prstGeom>
        </p:spPr>
      </p:pic>
      <p:pic>
        <p:nvPicPr>
          <p:cNvPr id="11" name="Picture 10" descr="PA4020_FrontWtop_375.gif"/>
          <p:cNvPicPr>
            <a:picLocks noChangeAspect="1"/>
          </p:cNvPicPr>
          <p:nvPr/>
        </p:nvPicPr>
        <p:blipFill>
          <a:blip r:embed="rId3"/>
          <a:stretch>
            <a:fillRect/>
          </a:stretch>
        </p:blipFill>
        <p:spPr>
          <a:xfrm>
            <a:off x="536501" y="4704155"/>
            <a:ext cx="1765300" cy="484869"/>
          </a:xfrm>
          <a:prstGeom prst="rect">
            <a:avLst/>
          </a:prstGeom>
        </p:spPr>
      </p:pic>
      <p:sp>
        <p:nvSpPr>
          <p:cNvPr id="12" name="Cloud 11"/>
          <p:cNvSpPr/>
          <p:nvPr/>
        </p:nvSpPr>
        <p:spPr bwMode="auto">
          <a:xfrm>
            <a:off x="3107798" y="1404121"/>
            <a:ext cx="1476462" cy="836279"/>
          </a:xfrm>
          <a:prstGeom prst="cloud">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pic>
        <p:nvPicPr>
          <p:cNvPr id="14" name="Picture 13" descr="Happy man w laptop resize2.jpg"/>
          <p:cNvPicPr>
            <a:picLocks noChangeAspect="1"/>
          </p:cNvPicPr>
          <p:nvPr/>
        </p:nvPicPr>
        <p:blipFill>
          <a:blip r:embed="rId4"/>
          <a:stretch>
            <a:fillRect/>
          </a:stretch>
        </p:blipFill>
        <p:spPr>
          <a:xfrm>
            <a:off x="3294789" y="5535383"/>
            <a:ext cx="1134598" cy="1322617"/>
          </a:xfrm>
          <a:prstGeom prst="rect">
            <a:avLst/>
          </a:prstGeom>
        </p:spPr>
      </p:pic>
      <p:cxnSp>
        <p:nvCxnSpPr>
          <p:cNvPr id="16" name="Straight Connector 15"/>
          <p:cNvCxnSpPr>
            <a:stCxn id="5" idx="0"/>
            <a:endCxn id="12" idx="1"/>
          </p:cNvCxnSpPr>
          <p:nvPr/>
        </p:nvCxnSpPr>
        <p:spPr bwMode="auto">
          <a:xfrm rot="16200000" flipV="1">
            <a:off x="3656367" y="2429173"/>
            <a:ext cx="382893" cy="3567"/>
          </a:xfrm>
          <a:prstGeom prst="line">
            <a:avLst/>
          </a:prstGeom>
          <a:solidFill>
            <a:srgbClr val="316989"/>
          </a:solidFill>
          <a:ln w="12700" cap="flat" cmpd="sng" algn="ctr">
            <a:solidFill>
              <a:schemeClr val="tx1"/>
            </a:solidFill>
            <a:prstDash val="solid"/>
            <a:round/>
            <a:headEnd type="none" w="med" len="med"/>
            <a:tailEnd type="none" w="med" len="med"/>
          </a:ln>
          <a:effectLst/>
        </p:spPr>
      </p:cxnSp>
      <p:cxnSp>
        <p:nvCxnSpPr>
          <p:cNvPr id="20" name="Straight Connector 19"/>
          <p:cNvCxnSpPr>
            <a:stCxn id="5" idx="2"/>
            <a:endCxn id="14" idx="0"/>
          </p:cNvCxnSpPr>
          <p:nvPr/>
        </p:nvCxnSpPr>
        <p:spPr bwMode="auto">
          <a:xfrm rot="16200000" flipH="1">
            <a:off x="3700230" y="5373524"/>
            <a:ext cx="311225" cy="12492"/>
          </a:xfrm>
          <a:prstGeom prst="line">
            <a:avLst/>
          </a:prstGeom>
          <a:solidFill>
            <a:srgbClr val="316989"/>
          </a:solidFill>
          <a:ln w="12700" cap="flat" cmpd="sng" algn="ctr">
            <a:solidFill>
              <a:schemeClr val="tx1"/>
            </a:solidFill>
            <a:prstDash val="solid"/>
            <a:round/>
            <a:headEnd type="none" w="med" len="med"/>
            <a:tailEnd type="none" w="med" len="med"/>
          </a:ln>
          <a:effectLst/>
        </p:spPr>
      </p:cxnSp>
      <p:cxnSp>
        <p:nvCxnSpPr>
          <p:cNvPr id="23" name="Straight Connector 22"/>
          <p:cNvCxnSpPr>
            <a:stCxn id="7" idx="3"/>
          </p:cNvCxnSpPr>
          <p:nvPr/>
        </p:nvCxnSpPr>
        <p:spPr bwMode="auto">
          <a:xfrm flipV="1">
            <a:off x="2273300" y="2870190"/>
            <a:ext cx="617675" cy="13981"/>
          </a:xfrm>
          <a:prstGeom prst="line">
            <a:avLst/>
          </a:prstGeom>
          <a:solidFill>
            <a:srgbClr val="316989"/>
          </a:solidFill>
          <a:ln w="12700" cap="flat" cmpd="sng" algn="ctr">
            <a:solidFill>
              <a:schemeClr val="tx1"/>
            </a:solidFill>
            <a:prstDash val="solid"/>
            <a:round/>
            <a:headEnd type="none" w="med" len="med"/>
            <a:tailEnd type="none" w="med" len="med"/>
          </a:ln>
          <a:effectLst/>
        </p:spPr>
      </p:cxnSp>
      <p:cxnSp>
        <p:nvCxnSpPr>
          <p:cNvPr id="25" name="Straight Connector 24"/>
          <p:cNvCxnSpPr>
            <a:stCxn id="8" idx="3"/>
          </p:cNvCxnSpPr>
          <p:nvPr/>
        </p:nvCxnSpPr>
        <p:spPr bwMode="auto">
          <a:xfrm flipV="1">
            <a:off x="2286000" y="3386412"/>
            <a:ext cx="604975" cy="5759"/>
          </a:xfrm>
          <a:prstGeom prst="line">
            <a:avLst/>
          </a:prstGeom>
          <a:solidFill>
            <a:srgbClr val="316989"/>
          </a:solidFill>
          <a:ln w="1270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V="1">
            <a:off x="2273202" y="3920815"/>
            <a:ext cx="604975" cy="5759"/>
          </a:xfrm>
          <a:prstGeom prst="line">
            <a:avLst/>
          </a:prstGeom>
          <a:solidFill>
            <a:srgbClr val="316989"/>
          </a:solidFill>
          <a:ln w="1270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V="1">
            <a:off x="2283526" y="4426713"/>
            <a:ext cx="604975" cy="5759"/>
          </a:xfrm>
          <a:prstGeom prst="line">
            <a:avLst/>
          </a:prstGeom>
          <a:solidFill>
            <a:srgbClr val="316989"/>
          </a:solidFill>
          <a:ln w="12700"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2283526" y="4932610"/>
            <a:ext cx="604975" cy="5759"/>
          </a:xfrm>
          <a:prstGeom prst="line">
            <a:avLst/>
          </a:prstGeom>
          <a:solidFill>
            <a:srgbClr val="316989"/>
          </a:solidFill>
          <a:ln w="12700" cap="flat" cmpd="sng" algn="ctr">
            <a:solidFill>
              <a:schemeClr val="tx1"/>
            </a:solidFill>
            <a:prstDash val="solid"/>
            <a:round/>
            <a:headEnd type="none" w="med" len="med"/>
            <a:tailEnd type="none" w="med" len="med"/>
          </a:ln>
          <a:effectLst/>
        </p:spPr>
      </p:cxnSp>
      <p:sp>
        <p:nvSpPr>
          <p:cNvPr id="29" name="TextBox 28"/>
          <p:cNvSpPr txBox="1"/>
          <p:nvPr/>
        </p:nvSpPr>
        <p:spPr>
          <a:xfrm>
            <a:off x="3314297" y="1610610"/>
            <a:ext cx="1062811" cy="338554"/>
          </a:xfrm>
          <a:prstGeom prst="rect">
            <a:avLst/>
          </a:prstGeom>
          <a:noFill/>
        </p:spPr>
        <p:txBody>
          <a:bodyPr wrap="none" rtlCol="0">
            <a:spAutoFit/>
          </a:bodyPr>
          <a:lstStyle/>
          <a:p>
            <a:r>
              <a:rPr lang="en-US" dirty="0" err="1" smtClean="0"/>
              <a:t>interwebs</a:t>
            </a:r>
            <a:endParaRPr lang="en-US" dirty="0"/>
          </a:p>
        </p:txBody>
      </p:sp>
      <p:sp>
        <p:nvSpPr>
          <p:cNvPr id="30" name="TextBox 29"/>
          <p:cNvSpPr txBox="1"/>
          <p:nvPr/>
        </p:nvSpPr>
        <p:spPr>
          <a:xfrm>
            <a:off x="3221373" y="3747767"/>
            <a:ext cx="1359467" cy="338554"/>
          </a:xfrm>
          <a:prstGeom prst="rect">
            <a:avLst/>
          </a:prstGeom>
          <a:noFill/>
        </p:spPr>
        <p:txBody>
          <a:bodyPr wrap="none" rtlCol="0">
            <a:spAutoFit/>
          </a:bodyPr>
          <a:lstStyle/>
          <a:p>
            <a:r>
              <a:rPr lang="en-US" dirty="0" smtClean="0"/>
              <a:t>L2/L3 Switch</a:t>
            </a:r>
            <a:endParaRPr lang="en-US" dirty="0"/>
          </a:p>
        </p:txBody>
      </p:sp>
      <p:sp>
        <p:nvSpPr>
          <p:cNvPr id="31" name="Rectangle 3"/>
          <p:cNvSpPr txBox="1">
            <a:spLocks noChangeArrowheads="1"/>
          </p:cNvSpPr>
          <p:nvPr/>
        </p:nvSpPr>
        <p:spPr bwMode="auto">
          <a:xfrm>
            <a:off x="4945633" y="2002939"/>
            <a:ext cx="3768594" cy="4212365"/>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Relatively simple and cheap</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Load Share up to 8 devices</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1-arm connection to each FW</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No state sync between </a:t>
            </a:r>
            <a:r>
              <a:rPr lang="en-US" sz="1800" kern="0" dirty="0" err="1" smtClean="0">
                <a:solidFill>
                  <a:srgbClr val="326A89"/>
                </a:solidFill>
                <a:latin typeface="+mn-lt"/>
              </a:rPr>
              <a:t>FW’s</a:t>
            </a:r>
            <a:endParaRPr lang="en-US" sz="1800" kern="0" dirty="0" smtClean="0">
              <a:solidFill>
                <a:srgbClr val="326A89"/>
              </a:solidFill>
              <a:latin typeface="+mn-lt"/>
            </a:endParaRP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Use </a:t>
            </a:r>
            <a:r>
              <a:rPr lang="en-US" sz="1800" kern="0" dirty="0" err="1" smtClean="0">
                <a:solidFill>
                  <a:srgbClr val="326A89"/>
                </a:solidFill>
                <a:latin typeface="+mn-lt"/>
              </a:rPr>
              <a:t>Src/Dst</a:t>
            </a:r>
            <a:r>
              <a:rPr lang="en-US" sz="1800" kern="0" dirty="0" smtClean="0">
                <a:solidFill>
                  <a:srgbClr val="326A89"/>
                </a:solidFill>
                <a:latin typeface="+mn-lt"/>
              </a:rPr>
              <a:t> IP for LB hash</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Depending on the switch, not perfect traffic distribution</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Consider N+1 design to cover load during maintenance</a:t>
            </a:r>
          </a:p>
          <a:p>
            <a:pPr marL="230188" indent="-230188">
              <a:lnSpc>
                <a:spcPct val="85000"/>
              </a:lnSpc>
              <a:spcBef>
                <a:spcPct val="50000"/>
              </a:spcBef>
              <a:spcAft>
                <a:spcPct val="5000"/>
              </a:spcAft>
              <a:buClr>
                <a:srgbClr val="326A89"/>
              </a:buClr>
              <a:buSzPct val="85000"/>
              <a:buFont typeface="Times" charset="0"/>
              <a:buChar char="•"/>
              <a:defRPr/>
            </a:pPr>
            <a:endParaRPr lang="en-US" sz="1800" kern="0" dirty="0" smtClean="0">
              <a:solidFill>
                <a:srgbClr val="326A89"/>
              </a:solidFill>
              <a:latin typeface="+mn-lt"/>
            </a:endParaRPr>
          </a:p>
          <a:p>
            <a:pPr marL="230188" indent="-230188">
              <a:lnSpc>
                <a:spcPct val="85000"/>
              </a:lnSpc>
              <a:spcBef>
                <a:spcPct val="50000"/>
              </a:spcBef>
              <a:spcAft>
                <a:spcPct val="5000"/>
              </a:spcAft>
              <a:buClr>
                <a:srgbClr val="326A89"/>
              </a:buClr>
              <a:buSzPct val="85000"/>
              <a:buFont typeface="Times" charset="0"/>
              <a:buChar char="•"/>
              <a:defRPr/>
            </a:pPr>
            <a:endParaRPr lang="en-US" sz="1800" kern="0" dirty="0">
              <a:solidFill>
                <a:srgbClr val="326A89"/>
              </a:solidFill>
              <a:latin typeface="+mn-lt"/>
            </a:endParaRPr>
          </a:p>
        </p:txBody>
      </p:sp>
      <p:sp>
        <p:nvSpPr>
          <p:cNvPr id="32" name="Oval 31"/>
          <p:cNvSpPr/>
          <p:nvPr/>
        </p:nvSpPr>
        <p:spPr bwMode="auto">
          <a:xfrm>
            <a:off x="2498629" y="2632729"/>
            <a:ext cx="268447" cy="2560457"/>
          </a:xfrm>
          <a:prstGeom prst="ellipse">
            <a:avLst/>
          </a:prstGeom>
          <a:solidFill>
            <a:srgbClr val="FF6600">
              <a:alpha val="48000"/>
            </a:srgb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33" name="TextBox 32"/>
          <p:cNvSpPr txBox="1"/>
          <p:nvPr/>
        </p:nvSpPr>
        <p:spPr>
          <a:xfrm>
            <a:off x="464621" y="1724179"/>
            <a:ext cx="1964200" cy="584776"/>
          </a:xfrm>
          <a:prstGeom prst="rect">
            <a:avLst/>
          </a:prstGeom>
          <a:noFill/>
        </p:spPr>
        <p:txBody>
          <a:bodyPr wrap="none" rtlCol="0">
            <a:spAutoFit/>
          </a:bodyPr>
          <a:lstStyle/>
          <a:p>
            <a:r>
              <a:rPr lang="en-US" dirty="0" smtClean="0"/>
              <a:t>Aggregate Ethernet</a:t>
            </a:r>
          </a:p>
          <a:p>
            <a:r>
              <a:rPr lang="en-US" dirty="0" smtClean="0"/>
              <a:t>or </a:t>
            </a:r>
            <a:r>
              <a:rPr lang="en-US" dirty="0" err="1" smtClean="0"/>
              <a:t>EtherChannel</a:t>
            </a:r>
            <a:endParaRPr lang="en-US" dirty="0"/>
          </a:p>
        </p:txBody>
      </p:sp>
      <p:cxnSp>
        <p:nvCxnSpPr>
          <p:cNvPr id="35" name="Straight Connector 34"/>
          <p:cNvCxnSpPr>
            <a:endCxn id="32" idx="0"/>
          </p:cNvCxnSpPr>
          <p:nvPr/>
        </p:nvCxnSpPr>
        <p:spPr bwMode="auto">
          <a:xfrm rot="16200000" flipH="1">
            <a:off x="2137269" y="2137144"/>
            <a:ext cx="536871" cy="454297"/>
          </a:xfrm>
          <a:prstGeom prst="line">
            <a:avLst/>
          </a:prstGeom>
          <a:solidFill>
            <a:srgbClr val="316989"/>
          </a:solidFill>
          <a:ln w="12700" cap="flat" cmpd="sng" algn="ctr">
            <a:solidFill>
              <a:schemeClr val="tx1"/>
            </a:solidFill>
            <a:prstDash val="solid"/>
            <a:round/>
            <a:headEnd type="none" w="med" len="med"/>
            <a:tailEnd type="none" w="med" len="med"/>
          </a:ln>
          <a:effectLst/>
        </p:spPr>
      </p:cxnSp>
      <p:sp>
        <p:nvSpPr>
          <p:cNvPr id="36" name="Rectangle 3"/>
          <p:cNvSpPr txBox="1">
            <a:spLocks noChangeArrowheads="1"/>
          </p:cNvSpPr>
          <p:nvPr/>
        </p:nvSpPr>
        <p:spPr bwMode="auto">
          <a:xfrm>
            <a:off x="4835139" y="1370161"/>
            <a:ext cx="4308861" cy="523875"/>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defRPr/>
            </a:pPr>
            <a:r>
              <a:rPr lang="en-US" sz="1800" b="1" kern="0" dirty="0" err="1" smtClean="0">
                <a:solidFill>
                  <a:srgbClr val="326A89"/>
                </a:solidFill>
              </a:rPr>
              <a:t>EtherChannel</a:t>
            </a:r>
            <a:r>
              <a:rPr lang="en-US" sz="1800" b="1" kern="0" dirty="0" smtClean="0">
                <a:solidFill>
                  <a:srgbClr val="326A89"/>
                </a:solidFill>
              </a:rPr>
              <a:t> Load Balancing (ECLB)</a:t>
            </a:r>
          </a:p>
        </p:txBody>
      </p:sp>
    </p:spTree>
    <p:extLst>
      <p:ext uri="{BB962C8B-B14F-4D97-AF65-F5344CB8AC3E}">
        <p14:creationId xmlns:p14="http://schemas.microsoft.com/office/powerpoint/2010/main" val="4238784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stCxn id="14" idx="0"/>
            <a:endCxn id="12" idx="1"/>
          </p:cNvCxnSpPr>
          <p:nvPr/>
        </p:nvCxnSpPr>
        <p:spPr bwMode="auto">
          <a:xfrm rot="16200000" flipV="1">
            <a:off x="1535004" y="3879417"/>
            <a:ext cx="3295873" cy="16059"/>
          </a:xfrm>
          <a:prstGeom prst="line">
            <a:avLst/>
          </a:prstGeom>
          <a:solidFill>
            <a:srgbClr val="316989"/>
          </a:solidFill>
          <a:ln w="12700" cap="flat" cmpd="sng" algn="ctr">
            <a:solidFill>
              <a:schemeClr val="tx1"/>
            </a:solidFill>
            <a:prstDash val="solid"/>
            <a:round/>
            <a:headEnd type="none" w="med" len="med"/>
            <a:tailEnd type="none" w="med" len="med"/>
          </a:ln>
          <a:effectLst/>
        </p:spPr>
      </p:cxnSp>
      <p:sp>
        <p:nvSpPr>
          <p:cNvPr id="12289" name="Rectangle 2"/>
          <p:cNvSpPr>
            <a:spLocks noGrp="1" noChangeArrowheads="1"/>
          </p:cNvSpPr>
          <p:nvPr>
            <p:ph type="title"/>
          </p:nvPr>
        </p:nvSpPr>
        <p:spPr/>
        <p:txBody>
          <a:bodyPr/>
          <a:lstStyle/>
          <a:p>
            <a:r>
              <a:rPr lang="en-US" dirty="0" smtClean="0"/>
              <a:t>Scaling Horizontally</a:t>
            </a:r>
          </a:p>
        </p:txBody>
      </p:sp>
      <p:sp>
        <p:nvSpPr>
          <p:cNvPr id="6" name="Rectangle 3"/>
          <p:cNvSpPr txBox="1">
            <a:spLocks noChangeArrowheads="1"/>
          </p:cNvSpPr>
          <p:nvPr/>
        </p:nvSpPr>
        <p:spPr bwMode="auto">
          <a:xfrm>
            <a:off x="174625" y="949325"/>
            <a:ext cx="6403975" cy="523875"/>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Sometimes one PA-5060 just isn’t enough!</a:t>
            </a:r>
          </a:p>
          <a:p>
            <a:pPr marL="230188" indent="-230188">
              <a:lnSpc>
                <a:spcPct val="85000"/>
              </a:lnSpc>
              <a:spcBef>
                <a:spcPct val="50000"/>
              </a:spcBef>
              <a:spcAft>
                <a:spcPct val="5000"/>
              </a:spcAft>
              <a:buClr>
                <a:srgbClr val="326A89"/>
              </a:buClr>
              <a:buSzPct val="85000"/>
              <a:buFont typeface="Times" charset="0"/>
              <a:buChar char="•"/>
              <a:defRPr/>
            </a:pPr>
            <a:endParaRPr lang="en-US" sz="1800" kern="0" dirty="0">
              <a:solidFill>
                <a:srgbClr val="326A89"/>
              </a:solidFill>
              <a:latin typeface="+mn-lt"/>
            </a:endParaRPr>
          </a:p>
        </p:txBody>
      </p:sp>
      <p:pic>
        <p:nvPicPr>
          <p:cNvPr id="7" name="Picture 6" descr="PA4020_FrontWtop_375.gif"/>
          <p:cNvPicPr>
            <a:picLocks noChangeAspect="1"/>
          </p:cNvPicPr>
          <p:nvPr/>
        </p:nvPicPr>
        <p:blipFill>
          <a:blip r:embed="rId3"/>
          <a:stretch>
            <a:fillRect/>
          </a:stretch>
        </p:blipFill>
        <p:spPr>
          <a:xfrm>
            <a:off x="1303018" y="2982442"/>
            <a:ext cx="1765300" cy="484869"/>
          </a:xfrm>
          <a:prstGeom prst="rect">
            <a:avLst/>
          </a:prstGeom>
        </p:spPr>
      </p:pic>
      <p:pic>
        <p:nvPicPr>
          <p:cNvPr id="8" name="Picture 7" descr="PA4020_FrontWtop_375.gif"/>
          <p:cNvPicPr>
            <a:picLocks noChangeAspect="1"/>
          </p:cNvPicPr>
          <p:nvPr/>
        </p:nvPicPr>
        <p:blipFill>
          <a:blip r:embed="rId3"/>
          <a:stretch>
            <a:fillRect/>
          </a:stretch>
        </p:blipFill>
        <p:spPr>
          <a:xfrm>
            <a:off x="1718390" y="3067141"/>
            <a:ext cx="1765300" cy="484869"/>
          </a:xfrm>
          <a:prstGeom prst="rect">
            <a:avLst/>
          </a:prstGeom>
        </p:spPr>
      </p:pic>
      <p:pic>
        <p:nvPicPr>
          <p:cNvPr id="9" name="Picture 8" descr="PA4020_FrontWtop_375.gif"/>
          <p:cNvPicPr>
            <a:picLocks noChangeAspect="1"/>
          </p:cNvPicPr>
          <p:nvPr/>
        </p:nvPicPr>
        <p:blipFill>
          <a:blip r:embed="rId3"/>
          <a:stretch>
            <a:fillRect/>
          </a:stretch>
        </p:blipFill>
        <p:spPr>
          <a:xfrm>
            <a:off x="2116212" y="3155490"/>
            <a:ext cx="1765300" cy="484869"/>
          </a:xfrm>
          <a:prstGeom prst="rect">
            <a:avLst/>
          </a:prstGeom>
        </p:spPr>
      </p:pic>
      <p:pic>
        <p:nvPicPr>
          <p:cNvPr id="10" name="Picture 9" descr="PA4020_FrontWtop_375.gif"/>
          <p:cNvPicPr>
            <a:picLocks noChangeAspect="1"/>
          </p:cNvPicPr>
          <p:nvPr/>
        </p:nvPicPr>
        <p:blipFill>
          <a:blip r:embed="rId3"/>
          <a:stretch>
            <a:fillRect/>
          </a:stretch>
        </p:blipFill>
        <p:spPr>
          <a:xfrm>
            <a:off x="2539533" y="3248410"/>
            <a:ext cx="1765300" cy="484869"/>
          </a:xfrm>
          <a:prstGeom prst="rect">
            <a:avLst/>
          </a:prstGeom>
        </p:spPr>
      </p:pic>
      <p:pic>
        <p:nvPicPr>
          <p:cNvPr id="11" name="Picture 10" descr="PA4020_FrontWtop_375.gif"/>
          <p:cNvPicPr>
            <a:picLocks noChangeAspect="1"/>
          </p:cNvPicPr>
          <p:nvPr/>
        </p:nvPicPr>
        <p:blipFill>
          <a:blip r:embed="rId3"/>
          <a:stretch>
            <a:fillRect/>
          </a:stretch>
        </p:blipFill>
        <p:spPr>
          <a:xfrm>
            <a:off x="2952530" y="3331006"/>
            <a:ext cx="1765300" cy="484869"/>
          </a:xfrm>
          <a:prstGeom prst="rect">
            <a:avLst/>
          </a:prstGeom>
        </p:spPr>
      </p:pic>
      <p:sp>
        <p:nvSpPr>
          <p:cNvPr id="12" name="Cloud 11"/>
          <p:cNvSpPr/>
          <p:nvPr/>
        </p:nvSpPr>
        <p:spPr bwMode="auto">
          <a:xfrm>
            <a:off x="2436679" y="1404121"/>
            <a:ext cx="1476462" cy="836279"/>
          </a:xfrm>
          <a:prstGeom prst="cloud">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pic>
        <p:nvPicPr>
          <p:cNvPr id="14" name="Picture 13" descr="Happy man w laptop resize2.jpg"/>
          <p:cNvPicPr>
            <a:picLocks noChangeAspect="1"/>
          </p:cNvPicPr>
          <p:nvPr/>
        </p:nvPicPr>
        <p:blipFill>
          <a:blip r:embed="rId4"/>
          <a:stretch>
            <a:fillRect/>
          </a:stretch>
        </p:blipFill>
        <p:spPr>
          <a:xfrm>
            <a:off x="2623670" y="5535383"/>
            <a:ext cx="1134598" cy="1322617"/>
          </a:xfrm>
          <a:prstGeom prst="rect">
            <a:avLst/>
          </a:prstGeom>
        </p:spPr>
      </p:pic>
      <p:sp>
        <p:nvSpPr>
          <p:cNvPr id="29" name="TextBox 28"/>
          <p:cNvSpPr txBox="1"/>
          <p:nvPr/>
        </p:nvSpPr>
        <p:spPr>
          <a:xfrm>
            <a:off x="2643178" y="1610610"/>
            <a:ext cx="1062811" cy="338554"/>
          </a:xfrm>
          <a:prstGeom prst="rect">
            <a:avLst/>
          </a:prstGeom>
          <a:noFill/>
        </p:spPr>
        <p:txBody>
          <a:bodyPr wrap="none" rtlCol="0">
            <a:spAutoFit/>
          </a:bodyPr>
          <a:lstStyle/>
          <a:p>
            <a:r>
              <a:rPr lang="en-US" dirty="0" err="1" smtClean="0"/>
              <a:t>interwebs</a:t>
            </a:r>
            <a:endParaRPr lang="en-US" dirty="0"/>
          </a:p>
        </p:txBody>
      </p:sp>
      <p:sp>
        <p:nvSpPr>
          <p:cNvPr id="30" name="TextBox 29"/>
          <p:cNvSpPr txBox="1"/>
          <p:nvPr/>
        </p:nvSpPr>
        <p:spPr>
          <a:xfrm>
            <a:off x="289098" y="2384943"/>
            <a:ext cx="2089735" cy="338554"/>
          </a:xfrm>
          <a:prstGeom prst="rect">
            <a:avLst/>
          </a:prstGeom>
          <a:noFill/>
        </p:spPr>
        <p:txBody>
          <a:bodyPr wrap="none" rtlCol="0">
            <a:spAutoFit/>
          </a:bodyPr>
          <a:lstStyle/>
          <a:p>
            <a:r>
              <a:rPr lang="en-US" dirty="0" smtClean="0"/>
              <a:t>L3/L4 load balancers</a:t>
            </a:r>
            <a:endParaRPr lang="en-US" dirty="0"/>
          </a:p>
        </p:txBody>
      </p:sp>
      <p:sp>
        <p:nvSpPr>
          <p:cNvPr id="41" name="Cloud 40"/>
          <p:cNvSpPr/>
          <p:nvPr/>
        </p:nvSpPr>
        <p:spPr bwMode="auto">
          <a:xfrm>
            <a:off x="2444530" y="4798390"/>
            <a:ext cx="1476462" cy="836279"/>
          </a:xfrm>
          <a:prstGeom prst="cloud">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43" name="TextBox 42"/>
          <p:cNvSpPr txBox="1"/>
          <p:nvPr/>
        </p:nvSpPr>
        <p:spPr>
          <a:xfrm>
            <a:off x="2725778" y="5048644"/>
            <a:ext cx="926055" cy="338554"/>
          </a:xfrm>
          <a:prstGeom prst="rect">
            <a:avLst/>
          </a:prstGeom>
          <a:noFill/>
        </p:spPr>
        <p:txBody>
          <a:bodyPr wrap="none" rtlCol="0">
            <a:spAutoFit/>
          </a:bodyPr>
          <a:lstStyle/>
          <a:p>
            <a:r>
              <a:rPr lang="en-US" dirty="0" err="1" smtClean="0"/>
              <a:t>corp</a:t>
            </a:r>
            <a:r>
              <a:rPr lang="en-US" dirty="0" smtClean="0"/>
              <a:t> net</a:t>
            </a:r>
            <a:endParaRPr lang="en-US" dirty="0"/>
          </a:p>
        </p:txBody>
      </p:sp>
      <p:sp>
        <p:nvSpPr>
          <p:cNvPr id="44" name="Can 43"/>
          <p:cNvSpPr/>
          <p:nvPr/>
        </p:nvSpPr>
        <p:spPr bwMode="auto">
          <a:xfrm>
            <a:off x="2498630" y="2395266"/>
            <a:ext cx="867292" cy="402653"/>
          </a:xfrm>
          <a:prstGeom prst="can">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45" name="Can 44"/>
          <p:cNvSpPr/>
          <p:nvPr/>
        </p:nvSpPr>
        <p:spPr bwMode="auto">
          <a:xfrm>
            <a:off x="3033052" y="2506370"/>
            <a:ext cx="867292" cy="402653"/>
          </a:xfrm>
          <a:prstGeom prst="can">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46" name="Can 45"/>
          <p:cNvSpPr/>
          <p:nvPr/>
        </p:nvSpPr>
        <p:spPr bwMode="auto">
          <a:xfrm>
            <a:off x="2485832" y="4075681"/>
            <a:ext cx="867292" cy="402653"/>
          </a:xfrm>
          <a:prstGeom prst="can">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47" name="Can 46"/>
          <p:cNvSpPr/>
          <p:nvPr/>
        </p:nvSpPr>
        <p:spPr bwMode="auto">
          <a:xfrm>
            <a:off x="3020254" y="4186785"/>
            <a:ext cx="867292" cy="402653"/>
          </a:xfrm>
          <a:prstGeom prst="can">
            <a:avLst/>
          </a:prstGeom>
          <a:solidFill>
            <a:srgbClr val="316989"/>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48" name="TextBox 47"/>
          <p:cNvSpPr txBox="1"/>
          <p:nvPr/>
        </p:nvSpPr>
        <p:spPr>
          <a:xfrm>
            <a:off x="289098" y="4096332"/>
            <a:ext cx="2089735" cy="338554"/>
          </a:xfrm>
          <a:prstGeom prst="rect">
            <a:avLst/>
          </a:prstGeom>
          <a:noFill/>
        </p:spPr>
        <p:txBody>
          <a:bodyPr wrap="none" rtlCol="0">
            <a:spAutoFit/>
          </a:bodyPr>
          <a:lstStyle/>
          <a:p>
            <a:r>
              <a:rPr lang="en-US" dirty="0" smtClean="0"/>
              <a:t>L3/L4 load balancers</a:t>
            </a:r>
            <a:endParaRPr lang="en-US" dirty="0"/>
          </a:p>
        </p:txBody>
      </p:sp>
      <p:sp>
        <p:nvSpPr>
          <p:cNvPr id="49" name="Rectangle 3"/>
          <p:cNvSpPr txBox="1">
            <a:spLocks noChangeArrowheads="1"/>
          </p:cNvSpPr>
          <p:nvPr/>
        </p:nvSpPr>
        <p:spPr bwMode="auto">
          <a:xfrm>
            <a:off x="4945633" y="2002939"/>
            <a:ext cx="3768594" cy="4212365"/>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Can be costly and complex</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More control over flows</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Can scale &gt;8 devices</a:t>
            </a: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No state sync between </a:t>
            </a:r>
            <a:r>
              <a:rPr lang="en-US" sz="1800" kern="0" dirty="0" err="1" smtClean="0">
                <a:solidFill>
                  <a:srgbClr val="326A89"/>
                </a:solidFill>
                <a:latin typeface="+mn-lt"/>
              </a:rPr>
              <a:t>FW’s</a:t>
            </a:r>
            <a:endParaRPr lang="en-US" sz="1800" kern="0" dirty="0" smtClean="0">
              <a:solidFill>
                <a:srgbClr val="326A89"/>
              </a:solidFill>
              <a:latin typeface="+mn-lt"/>
            </a:endParaRPr>
          </a:p>
          <a:p>
            <a:pPr marL="230188" indent="-230188">
              <a:lnSpc>
                <a:spcPct val="85000"/>
              </a:lnSpc>
              <a:spcBef>
                <a:spcPct val="50000"/>
              </a:spcBef>
              <a:spcAft>
                <a:spcPct val="5000"/>
              </a:spcAft>
              <a:buClr>
                <a:srgbClr val="326A89"/>
              </a:buClr>
              <a:buSzPct val="85000"/>
              <a:buFont typeface="Times" charset="0"/>
              <a:buChar char="•"/>
              <a:defRPr/>
            </a:pPr>
            <a:r>
              <a:rPr lang="en-US" sz="1800" kern="0" dirty="0" smtClean="0">
                <a:solidFill>
                  <a:srgbClr val="326A89"/>
                </a:solidFill>
                <a:latin typeface="+mn-lt"/>
              </a:rPr>
              <a:t>Consider N+1 design to cover load during maintenance</a:t>
            </a:r>
          </a:p>
          <a:p>
            <a:pPr marL="230188" indent="-230188">
              <a:lnSpc>
                <a:spcPct val="85000"/>
              </a:lnSpc>
              <a:spcBef>
                <a:spcPct val="50000"/>
              </a:spcBef>
              <a:spcAft>
                <a:spcPct val="5000"/>
              </a:spcAft>
              <a:buClr>
                <a:srgbClr val="326A89"/>
              </a:buClr>
              <a:buSzPct val="85000"/>
              <a:buFont typeface="Times" charset="0"/>
              <a:buChar char="•"/>
              <a:defRPr/>
            </a:pPr>
            <a:endParaRPr lang="en-US" sz="1800" kern="0" dirty="0" smtClean="0">
              <a:solidFill>
                <a:srgbClr val="326A89"/>
              </a:solidFill>
              <a:latin typeface="+mn-lt"/>
            </a:endParaRPr>
          </a:p>
          <a:p>
            <a:pPr marL="230188" indent="-230188">
              <a:lnSpc>
                <a:spcPct val="85000"/>
              </a:lnSpc>
              <a:spcBef>
                <a:spcPct val="50000"/>
              </a:spcBef>
              <a:spcAft>
                <a:spcPct val="5000"/>
              </a:spcAft>
              <a:buClr>
                <a:srgbClr val="326A89"/>
              </a:buClr>
              <a:buSzPct val="85000"/>
              <a:buFont typeface="Times" charset="0"/>
              <a:buChar char="•"/>
              <a:defRPr/>
            </a:pPr>
            <a:endParaRPr lang="en-US" sz="1800" kern="0" dirty="0">
              <a:solidFill>
                <a:srgbClr val="326A89"/>
              </a:solidFill>
              <a:latin typeface="+mn-lt"/>
            </a:endParaRPr>
          </a:p>
        </p:txBody>
      </p:sp>
      <p:sp>
        <p:nvSpPr>
          <p:cNvPr id="50" name="Rectangle 3"/>
          <p:cNvSpPr txBox="1">
            <a:spLocks noChangeArrowheads="1"/>
          </p:cNvSpPr>
          <p:nvPr/>
        </p:nvSpPr>
        <p:spPr bwMode="auto">
          <a:xfrm>
            <a:off x="4835139" y="1370161"/>
            <a:ext cx="4308861" cy="523875"/>
          </a:xfrm>
          <a:prstGeom prst="rect">
            <a:avLst/>
          </a:prstGeom>
          <a:noFill/>
          <a:ln w="12700">
            <a:noFill/>
            <a:miter lim="800000"/>
            <a:headEnd type="none" w="sm" len="sm"/>
            <a:tailEnd type="none" w="sm" len="sm"/>
          </a:ln>
        </p:spPr>
        <p:txBody>
          <a:bodyPr/>
          <a:lstStyle/>
          <a:p>
            <a:pPr marL="230188" indent="-230188">
              <a:lnSpc>
                <a:spcPct val="85000"/>
              </a:lnSpc>
              <a:spcBef>
                <a:spcPct val="50000"/>
              </a:spcBef>
              <a:spcAft>
                <a:spcPct val="5000"/>
              </a:spcAft>
              <a:buClr>
                <a:srgbClr val="326A89"/>
              </a:buClr>
              <a:buSzPct val="85000"/>
              <a:defRPr/>
            </a:pPr>
            <a:r>
              <a:rPr lang="en-US" sz="1800" b="1" kern="0" dirty="0" smtClean="0">
                <a:solidFill>
                  <a:srgbClr val="326A89"/>
                </a:solidFill>
              </a:rPr>
              <a:t>L3/L4 Load Balancers</a:t>
            </a:r>
          </a:p>
        </p:txBody>
      </p:sp>
      <p:sp>
        <p:nvSpPr>
          <p:cNvPr id="51" name="TextBox 50"/>
          <p:cNvSpPr txBox="1"/>
          <p:nvPr/>
        </p:nvSpPr>
        <p:spPr>
          <a:xfrm>
            <a:off x="3118124" y="2591431"/>
            <a:ext cx="689537" cy="276999"/>
          </a:xfrm>
          <a:prstGeom prst="rect">
            <a:avLst/>
          </a:prstGeom>
          <a:noFill/>
        </p:spPr>
        <p:txBody>
          <a:bodyPr wrap="none" rtlCol="0">
            <a:spAutoFit/>
          </a:bodyPr>
          <a:lstStyle/>
          <a:p>
            <a:r>
              <a:rPr lang="en-US" sz="1200" dirty="0" smtClean="0">
                <a:solidFill>
                  <a:schemeClr val="bg1"/>
                </a:solidFill>
              </a:rPr>
              <a:t>huge </a:t>
            </a:r>
            <a:r>
              <a:rPr lang="en-US" sz="1200" dirty="0" err="1" smtClean="0">
                <a:solidFill>
                  <a:schemeClr val="bg1"/>
                </a:solidFill>
              </a:rPr>
              <a:t>ip</a:t>
            </a:r>
            <a:endParaRPr lang="en-US" sz="1200" dirty="0">
              <a:solidFill>
                <a:schemeClr val="bg1"/>
              </a:solidFill>
            </a:endParaRPr>
          </a:p>
        </p:txBody>
      </p:sp>
      <p:sp>
        <p:nvSpPr>
          <p:cNvPr id="52" name="TextBox 51"/>
          <p:cNvSpPr txBox="1"/>
          <p:nvPr/>
        </p:nvSpPr>
        <p:spPr>
          <a:xfrm>
            <a:off x="3167275" y="4282170"/>
            <a:ext cx="689537" cy="276999"/>
          </a:xfrm>
          <a:prstGeom prst="rect">
            <a:avLst/>
          </a:prstGeom>
          <a:noFill/>
        </p:spPr>
        <p:txBody>
          <a:bodyPr wrap="none" rtlCol="0">
            <a:spAutoFit/>
          </a:bodyPr>
          <a:lstStyle/>
          <a:p>
            <a:r>
              <a:rPr lang="en-US" sz="1200" dirty="0" smtClean="0">
                <a:solidFill>
                  <a:schemeClr val="bg1"/>
                </a:solidFill>
              </a:rPr>
              <a:t>huge </a:t>
            </a:r>
            <a:r>
              <a:rPr lang="en-US" sz="1200" dirty="0" err="1" smtClean="0">
                <a:solidFill>
                  <a:schemeClr val="bg1"/>
                </a:solidFill>
              </a:rPr>
              <a:t>ip</a:t>
            </a:r>
            <a:endParaRPr lang="en-US" sz="1200" dirty="0">
              <a:solidFill>
                <a:schemeClr val="bg1"/>
              </a:solidFill>
            </a:endParaRPr>
          </a:p>
        </p:txBody>
      </p:sp>
    </p:spTree>
    <p:extLst>
      <p:ext uri="{BB962C8B-B14F-4D97-AF65-F5344CB8AC3E}">
        <p14:creationId xmlns:p14="http://schemas.microsoft.com/office/powerpoint/2010/main" val="28919622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mtClean="0"/>
              <a:t>Applications Carry Risk</a:t>
            </a:r>
          </a:p>
        </p:txBody>
      </p:sp>
      <p:sp>
        <p:nvSpPr>
          <p:cNvPr id="15362" name="Footer Placeholder 2"/>
          <p:cNvSpPr>
            <a:spLocks noGrp="1"/>
          </p:cNvSpPr>
          <p:nvPr>
            <p:ph type="ftr" sz="quarter" idx="10"/>
          </p:nvPr>
        </p:nvSpPr>
        <p:spPr>
          <a:noFill/>
        </p:spPr>
        <p:txBody>
          <a:bodyPr/>
          <a:lstStyle/>
          <a:p>
            <a:r>
              <a:rPr lang="en-US" dirty="0"/>
              <a:t>© </a:t>
            </a:r>
            <a:r>
              <a:rPr lang="en-US" dirty="0" smtClean="0"/>
              <a:t>2011 </a:t>
            </a:r>
            <a:r>
              <a:rPr lang="en-US" dirty="0"/>
              <a:t>Palo Alto Networks. Proprietary and Confidential.</a:t>
            </a:r>
          </a:p>
        </p:txBody>
      </p:sp>
      <p:sp>
        <p:nvSpPr>
          <p:cNvPr id="15363" name="Slide Number Placeholder 3"/>
          <p:cNvSpPr>
            <a:spLocks noGrp="1"/>
          </p:cNvSpPr>
          <p:nvPr>
            <p:ph type="sldNum" sz="quarter" idx="11"/>
          </p:nvPr>
        </p:nvSpPr>
        <p:spPr>
          <a:noFill/>
        </p:spPr>
        <p:txBody>
          <a:bodyPr/>
          <a:lstStyle/>
          <a:p>
            <a:r>
              <a:rPr lang="en-US" smtClean="0"/>
              <a:t>Page </a:t>
            </a:r>
            <a:fld id="{CE3F0B1E-8F16-496B-9192-961D6AB7CABC}" type="slidenum">
              <a:rPr lang="en-US" smtClean="0"/>
              <a:pPr/>
              <a:t>8</a:t>
            </a:fld>
            <a:r>
              <a:rPr lang="en-US" smtClean="0"/>
              <a:t>   |</a:t>
            </a:r>
            <a:r>
              <a:rPr lang="en-US" smtClean="0">
                <a:solidFill>
                  <a:schemeClr val="accent1"/>
                </a:solidFill>
              </a:rPr>
              <a:t>   </a:t>
            </a:r>
            <a:endParaRPr lang="en-US" smtClean="0">
              <a:solidFill>
                <a:schemeClr val="accent1"/>
              </a:solidFill>
              <a:latin typeface="Garamond" pitchFamily="18" charset="0"/>
            </a:endParaRPr>
          </a:p>
        </p:txBody>
      </p:sp>
      <p:pic>
        <p:nvPicPr>
          <p:cNvPr id="15364" name="Picture 25" descr="Threat-Vectors-single-prong-static.gif"/>
          <p:cNvPicPr>
            <a:picLocks noChangeAspect="1"/>
          </p:cNvPicPr>
          <p:nvPr/>
        </p:nvPicPr>
        <p:blipFill>
          <a:blip r:embed="rId3"/>
          <a:srcRect/>
          <a:stretch>
            <a:fillRect/>
          </a:stretch>
        </p:blipFill>
        <p:spPr bwMode="auto">
          <a:xfrm>
            <a:off x="76200" y="2068513"/>
            <a:ext cx="8782050" cy="3933825"/>
          </a:xfrm>
          <a:prstGeom prst="rect">
            <a:avLst/>
          </a:prstGeom>
          <a:noFill/>
          <a:ln w="9525">
            <a:noFill/>
            <a:miter lim="800000"/>
            <a:headEnd/>
            <a:tailEnd/>
          </a:ln>
        </p:spPr>
      </p:pic>
      <p:pic>
        <p:nvPicPr>
          <p:cNvPr id="6" name="Picture 5" descr="Threat-Vectors-single-prong-App-out.gif"/>
          <p:cNvPicPr>
            <a:picLocks noChangeAspect="1"/>
          </p:cNvPicPr>
          <p:nvPr/>
        </p:nvPicPr>
        <p:blipFill>
          <a:blip r:embed="rId4"/>
          <a:srcRect/>
          <a:stretch>
            <a:fillRect/>
          </a:stretch>
        </p:blipFill>
        <p:spPr bwMode="auto">
          <a:xfrm>
            <a:off x="76200" y="2068513"/>
            <a:ext cx="8782050" cy="3933825"/>
          </a:xfrm>
          <a:prstGeom prst="rect">
            <a:avLst/>
          </a:prstGeom>
          <a:noFill/>
          <a:ln w="9525">
            <a:noFill/>
            <a:miter lim="800000"/>
            <a:headEnd/>
            <a:tailEnd/>
          </a:ln>
        </p:spPr>
      </p:pic>
      <p:pic>
        <p:nvPicPr>
          <p:cNvPr id="7" name="Picture 6" descr="Threat-Vectors-single-prong-threat-in.gif"/>
          <p:cNvPicPr>
            <a:picLocks noChangeAspect="1"/>
          </p:cNvPicPr>
          <p:nvPr/>
        </p:nvPicPr>
        <p:blipFill>
          <a:blip r:embed="rId5"/>
          <a:srcRect/>
          <a:stretch>
            <a:fillRect/>
          </a:stretch>
        </p:blipFill>
        <p:spPr bwMode="auto">
          <a:xfrm>
            <a:off x="76200" y="2068513"/>
            <a:ext cx="8782050" cy="3933825"/>
          </a:xfrm>
          <a:prstGeom prst="rect">
            <a:avLst/>
          </a:prstGeom>
          <a:noFill/>
          <a:ln w="9525">
            <a:noFill/>
            <a:miter lim="800000"/>
            <a:headEnd/>
            <a:tailEnd/>
          </a:ln>
        </p:spPr>
      </p:pic>
      <p:pic>
        <p:nvPicPr>
          <p:cNvPr id="8" name="Picture 7" descr="flaming skull angle.eps"/>
          <p:cNvPicPr>
            <a:picLocks noChangeAspect="1"/>
          </p:cNvPicPr>
          <p:nvPr/>
        </p:nvPicPr>
        <p:blipFill>
          <a:blip r:embed="rId6"/>
          <a:srcRect/>
          <a:stretch>
            <a:fillRect/>
          </a:stretch>
        </p:blipFill>
        <p:spPr bwMode="auto">
          <a:xfrm>
            <a:off x="7573963" y="3159125"/>
            <a:ext cx="347662" cy="877888"/>
          </a:xfrm>
          <a:prstGeom prst="rect">
            <a:avLst/>
          </a:prstGeom>
          <a:noFill/>
          <a:ln w="9525">
            <a:noFill/>
            <a:miter lim="800000"/>
            <a:headEnd/>
            <a:tailEnd/>
          </a:ln>
        </p:spPr>
      </p:pic>
      <p:sp>
        <p:nvSpPr>
          <p:cNvPr id="15368" name="Rectangle 5"/>
          <p:cNvSpPr txBox="1">
            <a:spLocks noChangeArrowheads="1"/>
          </p:cNvSpPr>
          <p:nvPr/>
        </p:nvSpPr>
        <p:spPr bwMode="auto">
          <a:xfrm>
            <a:off x="144463" y="957263"/>
            <a:ext cx="4198937" cy="2057400"/>
          </a:xfrm>
          <a:prstGeom prst="rect">
            <a:avLst/>
          </a:prstGeom>
          <a:noFill/>
          <a:ln w="12700">
            <a:noFill/>
            <a:miter lim="800000"/>
            <a:headEnd type="none" w="sm" len="sm"/>
            <a:tailEnd type="none" w="sm" len="sm"/>
          </a:ln>
        </p:spPr>
        <p:txBody>
          <a:bodyPr rIns="132080"/>
          <a:lstStyle/>
          <a:p>
            <a:pPr marL="382588" indent="-342900">
              <a:lnSpc>
                <a:spcPct val="75000"/>
              </a:lnSpc>
              <a:spcBef>
                <a:spcPct val="50000"/>
              </a:spcBef>
              <a:spcAft>
                <a:spcPct val="5000"/>
              </a:spcAft>
              <a:buClr>
                <a:schemeClr val="accent1"/>
              </a:buClr>
              <a:buFont typeface="Times New Roman" pitchFamily="18" charset="0"/>
              <a:buNone/>
            </a:pPr>
            <a:r>
              <a:rPr lang="en-US" sz="2400">
                <a:solidFill>
                  <a:srgbClr val="326A89"/>
                </a:solidFill>
              </a:rPr>
              <a:t>Applications can be “threats”</a:t>
            </a:r>
          </a:p>
          <a:p>
            <a:pPr marL="619125" lvl="1" indent="-234950">
              <a:lnSpc>
                <a:spcPct val="75000"/>
              </a:lnSpc>
              <a:spcBef>
                <a:spcPct val="50000"/>
              </a:spcBef>
              <a:spcAft>
                <a:spcPct val="5000"/>
              </a:spcAft>
              <a:buClr>
                <a:schemeClr val="accent1"/>
              </a:buClr>
              <a:buFont typeface="Times New Roman" pitchFamily="18" charset="0"/>
              <a:buChar char="•"/>
            </a:pPr>
            <a:r>
              <a:rPr lang="en-US" sz="2000">
                <a:solidFill>
                  <a:srgbClr val="326A89"/>
                </a:solidFill>
              </a:rPr>
              <a:t>P2P file sharing, tunneling applications, anonymizers, media/video</a:t>
            </a:r>
          </a:p>
        </p:txBody>
      </p:sp>
      <p:sp>
        <p:nvSpPr>
          <p:cNvPr id="15369" name="Rectangle 5"/>
          <p:cNvSpPr txBox="1">
            <a:spLocks noChangeArrowheads="1"/>
          </p:cNvSpPr>
          <p:nvPr/>
        </p:nvSpPr>
        <p:spPr bwMode="auto">
          <a:xfrm>
            <a:off x="4570413" y="957263"/>
            <a:ext cx="4573587" cy="2743200"/>
          </a:xfrm>
          <a:prstGeom prst="rect">
            <a:avLst/>
          </a:prstGeom>
          <a:noFill/>
          <a:ln w="12700">
            <a:noFill/>
            <a:miter lim="800000"/>
            <a:headEnd type="none" w="sm" len="sm"/>
            <a:tailEnd type="none" w="sm" len="sm"/>
          </a:ln>
        </p:spPr>
        <p:txBody>
          <a:bodyPr rIns="132080"/>
          <a:lstStyle/>
          <a:p>
            <a:pPr marL="382588" indent="-342900">
              <a:lnSpc>
                <a:spcPct val="75000"/>
              </a:lnSpc>
              <a:spcBef>
                <a:spcPct val="50000"/>
              </a:spcBef>
              <a:spcAft>
                <a:spcPct val="5000"/>
              </a:spcAft>
              <a:buClr>
                <a:schemeClr val="accent1"/>
              </a:buClr>
              <a:buFont typeface="Times New Roman" pitchFamily="18" charset="0"/>
              <a:buNone/>
            </a:pPr>
            <a:r>
              <a:rPr lang="en-US" sz="2400">
                <a:solidFill>
                  <a:srgbClr val="326A89"/>
                </a:solidFill>
              </a:rPr>
              <a:t>Applications carry threats</a:t>
            </a:r>
          </a:p>
          <a:p>
            <a:pPr marL="619125" lvl="1" indent="-234950">
              <a:lnSpc>
                <a:spcPct val="75000"/>
              </a:lnSpc>
              <a:spcBef>
                <a:spcPct val="50000"/>
              </a:spcBef>
              <a:spcAft>
                <a:spcPct val="5000"/>
              </a:spcAft>
              <a:buClr>
                <a:schemeClr val="accent1"/>
              </a:buClr>
              <a:buFont typeface="Times New Roman" pitchFamily="18" charset="0"/>
              <a:buChar char="•"/>
            </a:pPr>
            <a:r>
              <a:rPr lang="en-US" sz="2000">
                <a:solidFill>
                  <a:srgbClr val="326A89"/>
                </a:solidFill>
              </a:rPr>
              <a:t>SANS Top 20 Threats – majority are application-level threats</a:t>
            </a:r>
          </a:p>
        </p:txBody>
      </p:sp>
      <p:sp>
        <p:nvSpPr>
          <p:cNvPr id="15370" name="AutoShape 3"/>
          <p:cNvSpPr>
            <a:spLocks noChangeArrowheads="1"/>
          </p:cNvSpPr>
          <p:nvPr/>
        </p:nvSpPr>
        <p:spPr bwMode="auto">
          <a:xfrm>
            <a:off x="57150" y="5719763"/>
            <a:ext cx="9029700" cy="476250"/>
          </a:xfrm>
          <a:prstGeom prst="roundRect">
            <a:avLst>
              <a:gd name="adj" fmla="val 16667"/>
            </a:avLst>
          </a:prstGeom>
          <a:solidFill>
            <a:srgbClr val="ADC847"/>
          </a:solidFill>
          <a:ln w="9525">
            <a:noFill/>
            <a:round/>
            <a:headEnd/>
            <a:tailEnd/>
          </a:ln>
        </p:spPr>
        <p:txBody>
          <a:bodyPr wrap="none" anchor="ctr"/>
          <a:lstStyle/>
          <a:p>
            <a:pPr algn="ctr" eaLnBrk="0" hangingPunct="0">
              <a:lnSpc>
                <a:spcPct val="85000"/>
              </a:lnSpc>
              <a:spcBef>
                <a:spcPct val="50000"/>
              </a:spcBef>
              <a:spcAft>
                <a:spcPct val="5000"/>
              </a:spcAft>
              <a:buClr>
                <a:schemeClr val="bg1"/>
              </a:buClr>
              <a:buSzPct val="100000"/>
              <a:buFont typeface="Times New Roman" pitchFamily="18" charset="0"/>
              <a:buChar char="•"/>
            </a:pPr>
            <a:endParaRPr lang="en-US"/>
          </a:p>
        </p:txBody>
      </p:sp>
      <p:sp>
        <p:nvSpPr>
          <p:cNvPr id="15371" name="TextBox 11"/>
          <p:cNvSpPr txBox="1">
            <a:spLocks noChangeArrowheads="1"/>
          </p:cNvSpPr>
          <p:nvPr/>
        </p:nvSpPr>
        <p:spPr bwMode="auto">
          <a:xfrm>
            <a:off x="-7938" y="5791200"/>
            <a:ext cx="9144001" cy="334963"/>
          </a:xfrm>
          <a:prstGeom prst="rect">
            <a:avLst/>
          </a:prstGeom>
          <a:noFill/>
          <a:ln w="9525">
            <a:noFill/>
            <a:miter lim="800000"/>
            <a:headEnd/>
            <a:tailEnd/>
          </a:ln>
        </p:spPr>
        <p:txBody>
          <a:bodyPr>
            <a:spAutoFit/>
          </a:bodyPr>
          <a:lstStyle/>
          <a:p>
            <a:pPr marL="0" lvl="1" algn="ctr" eaLnBrk="0" hangingPunct="0">
              <a:lnSpc>
                <a:spcPct val="85000"/>
              </a:lnSpc>
              <a:spcBef>
                <a:spcPct val="50000"/>
              </a:spcBef>
              <a:spcAft>
                <a:spcPct val="5000"/>
              </a:spcAft>
              <a:buClr>
                <a:schemeClr val="bg1"/>
              </a:buClr>
              <a:buSzPct val="100000"/>
              <a:buFont typeface="Times New Roman" pitchFamily="18" charset="0"/>
              <a:buNone/>
            </a:pPr>
            <a:r>
              <a:rPr lang="en-US" sz="1800">
                <a:solidFill>
                  <a:schemeClr val="bg1"/>
                </a:solidFill>
              </a:rPr>
              <a:t>Applications &amp; application-level threats result in major breaches – Pfizer, VA, US Army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ctrTitle"/>
          </p:nvPr>
        </p:nvSpPr>
        <p:spPr>
          <a:xfrm>
            <a:off x="1849736" y="2470150"/>
            <a:ext cx="6760864" cy="914400"/>
          </a:xfrm>
        </p:spPr>
        <p:txBody>
          <a:bodyPr rIns="132058"/>
          <a:lstStyle/>
          <a:p>
            <a:pPr indent="0" algn="r" eaLnBrk="1" hangingPunct="1"/>
            <a:r>
              <a:rPr lang="en-US" altLang="ko-KR" sz="3200" dirty="0" smtClean="0">
                <a:ea typeface="굴림" charset="-127"/>
                <a:cs typeface="굴림" charset="-127"/>
              </a:rPr>
              <a:t>GlobalProtect™</a:t>
            </a:r>
            <a:endParaRPr lang="en-US" sz="3200" dirty="0" smtClean="0"/>
          </a:p>
        </p:txBody>
      </p:sp>
      <p:sp>
        <p:nvSpPr>
          <p:cNvPr id="4" name="Subtitle 3"/>
          <p:cNvSpPr>
            <a:spLocks noGrp="1"/>
          </p:cNvSpPr>
          <p:nvPr>
            <p:ph type="subTitle" idx="1"/>
          </p:nvPr>
        </p:nvSpPr>
        <p:spPr/>
        <p:txBody>
          <a:bodyPr/>
          <a:lstStyle/>
          <a:p>
            <a:r>
              <a:rPr lang="en-US" altLang="ko-KR" dirty="0" smtClean="0">
                <a:ea typeface="굴림" charset="-127"/>
                <a:cs typeface="굴림" charset="-127"/>
              </a:rPr>
              <a:t>Securing Users and Data in an Always Connected World</a:t>
            </a:r>
            <a:endParaRPr lang="en-US" dirty="0"/>
          </a:p>
        </p:txBody>
      </p:sp>
    </p:spTree>
    <p:extLst>
      <p:ext uri="{BB962C8B-B14F-4D97-AF65-F5344CB8AC3E}">
        <p14:creationId xmlns:p14="http://schemas.microsoft.com/office/powerpoint/2010/main" val="2382397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flipV="1">
            <a:off x="3997900" y="2542246"/>
            <a:ext cx="5130517" cy="3419744"/>
          </a:xfrm>
          <a:prstGeom prst="rect">
            <a:avLst/>
          </a:prstGeom>
          <a:gradFill flip="none" rotWithShape="1">
            <a:gsLst>
              <a:gs pos="0">
                <a:schemeClr val="accent4">
                  <a:lumMod val="75000"/>
                  <a:lumOff val="25000"/>
                  <a:alpha val="81000"/>
                </a:schemeClr>
              </a:gs>
              <a:gs pos="66000">
                <a:srgbClr val="FFFFFF">
                  <a:alpha val="86000"/>
                </a:srgbClr>
              </a:gs>
            </a:gsLst>
            <a:path path="circle">
              <a:fillToRect l="50000" t="50000" r="50000" b="50000"/>
            </a:path>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dirty="0" smtClean="0">
              <a:ln>
                <a:noFill/>
              </a:ln>
              <a:solidFill>
                <a:schemeClr val="tx1"/>
              </a:solidFill>
              <a:effectLst/>
              <a:latin typeface="Arial" charset="0"/>
            </a:endParaRPr>
          </a:p>
        </p:txBody>
      </p:sp>
      <p:cxnSp>
        <p:nvCxnSpPr>
          <p:cNvPr id="37" name="Straight Connector 36"/>
          <p:cNvCxnSpPr/>
          <p:nvPr/>
        </p:nvCxnSpPr>
        <p:spPr bwMode="auto">
          <a:xfrm flipV="1">
            <a:off x="4970311" y="3076049"/>
            <a:ext cx="0" cy="879126"/>
          </a:xfrm>
          <a:prstGeom prst="line">
            <a:avLst/>
          </a:prstGeom>
          <a:solidFill>
            <a:srgbClr val="316989"/>
          </a:solidFill>
          <a:ln w="28575" cap="flat" cmpd="sng" algn="ctr">
            <a:solidFill>
              <a:schemeClr val="tx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sz="2400" dirty="0" smtClean="0"/>
              <a:t>Introducing GlobalProtect</a:t>
            </a:r>
            <a:endParaRPr lang="en-US" sz="2400" b="0" dirty="0">
              <a:solidFill>
                <a:srgbClr val="FFFF00"/>
              </a:solidFill>
            </a:endParaRPr>
          </a:p>
        </p:txBody>
      </p:sp>
      <p:sp>
        <p:nvSpPr>
          <p:cNvPr id="4" name="TextBox 3"/>
          <p:cNvSpPr txBox="1"/>
          <p:nvPr/>
        </p:nvSpPr>
        <p:spPr>
          <a:xfrm>
            <a:off x="9708446" y="2208383"/>
            <a:ext cx="184666" cy="307777"/>
          </a:xfrm>
          <a:prstGeom prst="rect">
            <a:avLst/>
          </a:prstGeom>
          <a:noFill/>
        </p:spPr>
        <p:txBody>
          <a:bodyPr wrap="none" rtlCol="0">
            <a:spAutoFit/>
          </a:bodyPr>
          <a:lstStyle/>
          <a:p>
            <a:pPr>
              <a:buNone/>
            </a:pPr>
            <a:endParaRPr lang="en-US" dirty="0"/>
          </a:p>
        </p:txBody>
      </p:sp>
      <p:sp>
        <p:nvSpPr>
          <p:cNvPr id="14" name="Content Placeholder 2"/>
          <p:cNvSpPr txBox="1">
            <a:spLocks/>
          </p:cNvSpPr>
          <p:nvPr/>
        </p:nvSpPr>
        <p:spPr bwMode="auto">
          <a:xfrm>
            <a:off x="155014" y="1022261"/>
            <a:ext cx="8571179" cy="526982"/>
          </a:xfrm>
          <a:prstGeom prst="rect">
            <a:avLst/>
          </a:prstGeom>
          <a:noFill/>
          <a:ln w="12700">
            <a:noFill/>
            <a:miter lim="800000"/>
            <a:headEnd type="none" w="sm" len="sm"/>
            <a:tailEnd type="none" w="sm" len="sm"/>
          </a:ln>
        </p:spPr>
        <p:txBody>
          <a:bodyPr vert="horz" wrap="square" lIns="0" tIns="45720" rIns="0" bIns="45720" numCol="1" anchor="t" anchorCtr="0" compatLnSpc="1">
            <a:prstTxWarp prst="textNoShape">
              <a:avLst/>
            </a:prstTxWarp>
          </a:bodyPr>
          <a:lstStyle>
            <a:lvl1pPr marL="230188" indent="-230188" algn="l" rtl="0" eaLnBrk="0" fontAlgn="base" hangingPunct="0">
              <a:lnSpc>
                <a:spcPct val="85000"/>
              </a:lnSpc>
              <a:spcBef>
                <a:spcPct val="50000"/>
              </a:spcBef>
              <a:spcAft>
                <a:spcPct val="5000"/>
              </a:spcAft>
              <a:buClr>
                <a:srgbClr val="004167"/>
              </a:buClr>
              <a:buSzPct val="85000"/>
              <a:buFont typeface="Times" charset="0"/>
              <a:buChar char="•"/>
              <a:defRPr sz="2400">
                <a:solidFill>
                  <a:srgbClr val="004167"/>
                </a:solidFill>
                <a:latin typeface="+mn-lt"/>
                <a:ea typeface="+mn-ea"/>
                <a:cs typeface="+mn-cs"/>
              </a:defRPr>
            </a:lvl1pPr>
            <a:lvl2pPr marL="579438" indent="-234950" algn="l" rtl="0" eaLnBrk="0" fontAlgn="base" hangingPunct="0">
              <a:lnSpc>
                <a:spcPct val="85000"/>
              </a:lnSpc>
              <a:spcBef>
                <a:spcPct val="50000"/>
              </a:spcBef>
              <a:spcAft>
                <a:spcPct val="5000"/>
              </a:spcAft>
              <a:buClr>
                <a:srgbClr val="004167"/>
              </a:buClr>
              <a:buSzPct val="80000"/>
              <a:buFont typeface="Times" charset="0"/>
              <a:buChar char="-"/>
              <a:defRPr sz="2000">
                <a:solidFill>
                  <a:srgbClr val="004167"/>
                </a:solidFill>
                <a:latin typeface="+mn-lt"/>
              </a:defRPr>
            </a:lvl2pPr>
            <a:lvl3pPr marL="922338" indent="-228600" algn="l" rtl="0" eaLnBrk="0" fontAlgn="base" hangingPunct="0">
              <a:lnSpc>
                <a:spcPct val="85000"/>
              </a:lnSpc>
              <a:spcBef>
                <a:spcPct val="50000"/>
              </a:spcBef>
              <a:spcAft>
                <a:spcPct val="5000"/>
              </a:spcAft>
              <a:buClr>
                <a:srgbClr val="004167"/>
              </a:buClr>
              <a:buSzPct val="55000"/>
              <a:buFont typeface="Wingdings" pitchFamily="2" charset="2"/>
              <a:buChar char="Ø"/>
              <a:defRPr sz="1400" i="1">
                <a:solidFill>
                  <a:srgbClr val="004167"/>
                </a:solidFill>
                <a:latin typeface="+mn-lt"/>
              </a:defRPr>
            </a:lvl3pPr>
            <a:lvl4pPr marL="1265238" indent="-228600" algn="l" rtl="0" eaLnBrk="0" fontAlgn="base" hangingPunct="0">
              <a:lnSpc>
                <a:spcPct val="85000"/>
              </a:lnSpc>
              <a:spcBef>
                <a:spcPct val="50000"/>
              </a:spcBef>
              <a:spcAft>
                <a:spcPct val="5000"/>
              </a:spcAft>
              <a:buClr>
                <a:srgbClr val="5F5F5F"/>
              </a:buClr>
              <a:buSzPct val="75000"/>
              <a:buChar char="•"/>
              <a:defRPr sz="1400">
                <a:solidFill>
                  <a:schemeClr val="bg2"/>
                </a:solidFill>
                <a:latin typeface="+mn-lt"/>
              </a:defRPr>
            </a:lvl4pPr>
            <a:lvl5pPr marL="16081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5pPr>
            <a:lvl6pPr marL="20653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6pPr>
            <a:lvl7pPr marL="25225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7pPr>
            <a:lvl8pPr marL="29797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8pPr>
            <a:lvl9pPr marL="34369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9pPr>
          </a:lstStyle>
          <a:p>
            <a:r>
              <a:rPr lang="en-US" dirty="0" smtClean="0"/>
              <a:t>Users </a:t>
            </a:r>
            <a:r>
              <a:rPr lang="en-US" dirty="0"/>
              <a:t>never go “off-network” regardless of </a:t>
            </a:r>
            <a:r>
              <a:rPr lang="en-US" dirty="0" smtClean="0"/>
              <a:t>location</a:t>
            </a:r>
            <a:endParaRPr lang="en-US" dirty="0"/>
          </a:p>
          <a:p>
            <a:r>
              <a:rPr lang="en-US" dirty="0"/>
              <a:t>All </a:t>
            </a:r>
            <a:r>
              <a:rPr lang="en-US" dirty="0" smtClean="0"/>
              <a:t>firewalls </a:t>
            </a:r>
            <a:r>
              <a:rPr lang="en-US" dirty="0"/>
              <a:t>work together </a:t>
            </a:r>
            <a:r>
              <a:rPr lang="en-US" dirty="0" smtClean="0"/>
              <a:t>to </a:t>
            </a:r>
            <a:r>
              <a:rPr lang="en-US" dirty="0"/>
              <a:t>provide </a:t>
            </a:r>
            <a:r>
              <a:rPr lang="en-US" dirty="0" smtClean="0"/>
              <a:t>“cloud” of network security</a:t>
            </a:r>
          </a:p>
        </p:txBody>
      </p:sp>
      <p:pic>
        <p:nvPicPr>
          <p:cNvPr id="30" name="Picture 29" descr="clou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7938" y="2159755"/>
            <a:ext cx="5431600" cy="1530402"/>
          </a:xfrm>
          <a:prstGeom prst="rect">
            <a:avLst/>
          </a:prstGeom>
        </p:spPr>
      </p:pic>
      <p:pic>
        <p:nvPicPr>
          <p:cNvPr id="31" name="Picture 30" descr="Bit-Torren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667" y="3016319"/>
            <a:ext cx="1156082" cy="333416"/>
          </a:xfrm>
          <a:prstGeom prst="rect">
            <a:avLst/>
          </a:prstGeom>
        </p:spPr>
      </p:pic>
      <p:pic>
        <p:nvPicPr>
          <p:cNvPr id="32" name="Picture 31" descr="google_tal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470" y="2695445"/>
            <a:ext cx="612864" cy="312937"/>
          </a:xfrm>
          <a:prstGeom prst="rect">
            <a:avLst/>
          </a:prstGeom>
        </p:spPr>
      </p:pic>
      <p:pic>
        <p:nvPicPr>
          <p:cNvPr id="34" name="Picture 33" descr="WebE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857" y="2928262"/>
            <a:ext cx="1054780" cy="454727"/>
          </a:xfrm>
          <a:prstGeom prst="rect">
            <a:avLst/>
          </a:prstGeom>
        </p:spPr>
      </p:pic>
      <p:pic>
        <p:nvPicPr>
          <p:cNvPr id="35" name="Picture 34" descr="to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043" y="2634872"/>
            <a:ext cx="582306" cy="355701"/>
          </a:xfrm>
          <a:prstGeom prst="rect">
            <a:avLst/>
          </a:prstGeom>
        </p:spPr>
      </p:pic>
      <p:pic>
        <p:nvPicPr>
          <p:cNvPr id="36" name="Picture 35" descr="SA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676" y="2529993"/>
            <a:ext cx="834089" cy="448277"/>
          </a:xfrm>
          <a:prstGeom prst="rect">
            <a:avLst/>
          </a:prstGeom>
        </p:spPr>
      </p:pic>
      <p:pic>
        <p:nvPicPr>
          <p:cNvPr id="6" name="Picture 5" descr="external_cone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5157" y="3469663"/>
            <a:ext cx="2917836" cy="2270991"/>
          </a:xfrm>
          <a:prstGeom prst="rect">
            <a:avLst/>
          </a:prstGeom>
        </p:spPr>
      </p:pic>
      <p:pic>
        <p:nvPicPr>
          <p:cNvPr id="7" name="Picture 6" descr="hq_con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0912" y="3789861"/>
            <a:ext cx="1491529" cy="1832450"/>
          </a:xfrm>
          <a:prstGeom prst="rect">
            <a:avLst/>
          </a:prstGeom>
        </p:spPr>
      </p:pic>
      <p:sp>
        <p:nvSpPr>
          <p:cNvPr id="3" name="Footer Placeholder 2"/>
          <p:cNvSpPr>
            <a:spLocks noGrp="1"/>
          </p:cNvSpPr>
          <p:nvPr>
            <p:ph type="ftr" sz="quarter" idx="10"/>
          </p:nvPr>
        </p:nvSpPr>
        <p:spPr/>
        <p:txBody>
          <a:bodyPr/>
          <a:lstStyle/>
          <a:p>
            <a:pPr>
              <a:defRPr/>
            </a:pPr>
            <a:r>
              <a:rPr lang="en-US"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81</a:t>
            </a:fld>
            <a:r>
              <a:rPr lang="en-US" smtClean="0"/>
              <a:t>   |</a:t>
            </a:r>
            <a:r>
              <a:rPr lang="en-US" smtClean="0">
                <a:solidFill>
                  <a:schemeClr val="accent1"/>
                </a:solidFill>
              </a:rPr>
              <a:t>   </a:t>
            </a:r>
            <a:endParaRPr lang="en-US" dirty="0">
              <a:solidFill>
                <a:schemeClr val="accent1"/>
              </a:solidFill>
              <a:latin typeface="Garamond" pitchFamily="18" charset="0"/>
            </a:endParaRPr>
          </a:p>
        </p:txBody>
      </p:sp>
      <p:sp>
        <p:nvSpPr>
          <p:cNvPr id="19" name="Content Placeholder 2"/>
          <p:cNvSpPr txBox="1">
            <a:spLocks/>
          </p:cNvSpPr>
          <p:nvPr/>
        </p:nvSpPr>
        <p:spPr bwMode="auto">
          <a:xfrm>
            <a:off x="149658" y="2215933"/>
            <a:ext cx="3881038" cy="526982"/>
          </a:xfrm>
          <a:prstGeom prst="rect">
            <a:avLst/>
          </a:prstGeom>
          <a:noFill/>
          <a:ln w="12700">
            <a:noFill/>
            <a:miter lim="800000"/>
            <a:headEnd type="none" w="sm" len="sm"/>
            <a:tailEnd type="none" w="sm" len="sm"/>
          </a:ln>
        </p:spPr>
        <p:txBody>
          <a:bodyPr vert="horz" wrap="square" lIns="0" tIns="45720" rIns="0" bIns="45720" numCol="1" anchor="t" anchorCtr="0" compatLnSpc="1">
            <a:prstTxWarp prst="textNoShape">
              <a:avLst/>
            </a:prstTxWarp>
          </a:bodyPr>
          <a:lstStyle>
            <a:lvl1pPr marL="230188" indent="-230188" algn="l" rtl="0" eaLnBrk="0" fontAlgn="base" hangingPunct="0">
              <a:lnSpc>
                <a:spcPct val="85000"/>
              </a:lnSpc>
              <a:spcBef>
                <a:spcPct val="50000"/>
              </a:spcBef>
              <a:spcAft>
                <a:spcPct val="5000"/>
              </a:spcAft>
              <a:buClr>
                <a:srgbClr val="004167"/>
              </a:buClr>
              <a:buSzPct val="85000"/>
              <a:buFont typeface="Times" charset="0"/>
              <a:buChar char="•"/>
              <a:defRPr sz="2400">
                <a:solidFill>
                  <a:srgbClr val="004167"/>
                </a:solidFill>
                <a:latin typeface="+mn-lt"/>
                <a:ea typeface="+mn-ea"/>
                <a:cs typeface="+mn-cs"/>
              </a:defRPr>
            </a:lvl1pPr>
            <a:lvl2pPr marL="579438" indent="-234950" algn="l" rtl="0" eaLnBrk="0" fontAlgn="base" hangingPunct="0">
              <a:lnSpc>
                <a:spcPct val="85000"/>
              </a:lnSpc>
              <a:spcBef>
                <a:spcPct val="50000"/>
              </a:spcBef>
              <a:spcAft>
                <a:spcPct val="5000"/>
              </a:spcAft>
              <a:buClr>
                <a:srgbClr val="004167"/>
              </a:buClr>
              <a:buSzPct val="80000"/>
              <a:buFont typeface="Times" charset="0"/>
              <a:buChar char="-"/>
              <a:defRPr sz="2000">
                <a:solidFill>
                  <a:srgbClr val="004167"/>
                </a:solidFill>
                <a:latin typeface="+mn-lt"/>
              </a:defRPr>
            </a:lvl2pPr>
            <a:lvl3pPr marL="922338" indent="-228600" algn="l" rtl="0" eaLnBrk="0" fontAlgn="base" hangingPunct="0">
              <a:lnSpc>
                <a:spcPct val="85000"/>
              </a:lnSpc>
              <a:spcBef>
                <a:spcPct val="50000"/>
              </a:spcBef>
              <a:spcAft>
                <a:spcPct val="5000"/>
              </a:spcAft>
              <a:buClr>
                <a:srgbClr val="004167"/>
              </a:buClr>
              <a:buSzPct val="55000"/>
              <a:buFont typeface="Wingdings" pitchFamily="2" charset="2"/>
              <a:buChar char="Ø"/>
              <a:defRPr sz="1400" i="1">
                <a:solidFill>
                  <a:srgbClr val="004167"/>
                </a:solidFill>
                <a:latin typeface="+mn-lt"/>
              </a:defRPr>
            </a:lvl3pPr>
            <a:lvl4pPr marL="1265238" indent="-228600" algn="l" rtl="0" eaLnBrk="0" fontAlgn="base" hangingPunct="0">
              <a:lnSpc>
                <a:spcPct val="85000"/>
              </a:lnSpc>
              <a:spcBef>
                <a:spcPct val="50000"/>
              </a:spcBef>
              <a:spcAft>
                <a:spcPct val="5000"/>
              </a:spcAft>
              <a:buClr>
                <a:srgbClr val="5F5F5F"/>
              </a:buClr>
              <a:buSzPct val="75000"/>
              <a:buChar char="•"/>
              <a:defRPr sz="1400">
                <a:solidFill>
                  <a:schemeClr val="bg2"/>
                </a:solidFill>
                <a:latin typeface="+mn-lt"/>
              </a:defRPr>
            </a:lvl4pPr>
            <a:lvl5pPr marL="16081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5pPr>
            <a:lvl6pPr marL="20653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6pPr>
            <a:lvl7pPr marL="25225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7pPr>
            <a:lvl8pPr marL="29797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8pPr>
            <a:lvl9pPr marL="34369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9pPr>
          </a:lstStyle>
          <a:p>
            <a:r>
              <a:rPr lang="en-US" dirty="0" smtClean="0"/>
              <a:t>How it works:</a:t>
            </a:r>
          </a:p>
          <a:p>
            <a:pPr lvl="1"/>
            <a:r>
              <a:rPr lang="en-US" sz="1600" dirty="0" smtClean="0"/>
              <a:t>Small agent determines network location (on or off the enterprise network)</a:t>
            </a:r>
          </a:p>
          <a:p>
            <a:pPr lvl="1"/>
            <a:r>
              <a:rPr lang="en-US" sz="1600" dirty="0" smtClean="0"/>
              <a:t>If off-network, the agent automatically connects the laptop to the nearest firewall via SSL VPN</a:t>
            </a:r>
          </a:p>
          <a:p>
            <a:pPr lvl="1"/>
            <a:r>
              <a:rPr lang="en-US" sz="1600" dirty="0" smtClean="0"/>
              <a:t>Agent submits host information profile (patch level, asset type, disk encryption, and more) to the gateway</a:t>
            </a:r>
          </a:p>
          <a:p>
            <a:pPr lvl="1"/>
            <a:r>
              <a:rPr lang="en-US" sz="1600" dirty="0" smtClean="0"/>
              <a:t>Gateway enforces security policy using App-ID, User-ID, Content-ID AND host information profile</a:t>
            </a:r>
          </a:p>
          <a:p>
            <a:endParaRPr lang="en-US" dirty="0" smtClean="0"/>
          </a:p>
          <a:p>
            <a:pPr marL="0" indent="0">
              <a:buFont typeface="Times" charset="0"/>
              <a:buNone/>
            </a:pPr>
            <a:endParaRPr lang="en-US" b="1" dirty="0" smtClean="0">
              <a:solidFill>
                <a:srgbClr val="254F67"/>
              </a:solidFill>
            </a:endParaRPr>
          </a:p>
        </p:txBody>
      </p:sp>
      <p:pic>
        <p:nvPicPr>
          <p:cNvPr id="20" name="Picture 19" descr="yousendi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44263" y="2717598"/>
            <a:ext cx="920783" cy="465429"/>
          </a:xfrm>
          <a:prstGeom prst="rect">
            <a:avLst/>
          </a:prstGeom>
        </p:spPr>
      </p:pic>
    </p:spTree>
    <p:extLst>
      <p:ext uri="{BB962C8B-B14F-4D97-AF65-F5344CB8AC3E}">
        <p14:creationId xmlns:p14="http://schemas.microsoft.com/office/powerpoint/2010/main" val="41135118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flipV="1">
            <a:off x="0" y="1179213"/>
            <a:ext cx="9144000" cy="5094845"/>
          </a:xfrm>
          <a:prstGeom prst="rect">
            <a:avLst/>
          </a:prstGeom>
          <a:gradFill flip="none" rotWithShape="1">
            <a:gsLst>
              <a:gs pos="43000">
                <a:schemeClr val="accent5">
                  <a:lumMod val="60000"/>
                  <a:lumOff val="40000"/>
                </a:schemeClr>
              </a:gs>
              <a:gs pos="0">
                <a:schemeClr val="bg1"/>
              </a:gs>
            </a:gsLst>
            <a:lin ang="16200000" scaled="0"/>
            <a:tileRect/>
          </a:gra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9" name="Rounded Rectangle 8"/>
          <p:cNvSpPr/>
          <p:nvPr/>
        </p:nvSpPr>
        <p:spPr bwMode="auto">
          <a:xfrm>
            <a:off x="120960" y="4550583"/>
            <a:ext cx="8890737" cy="1693240"/>
          </a:xfrm>
          <a:prstGeom prst="roundRect">
            <a:avLst>
              <a:gd name="adj" fmla="val 10416"/>
            </a:avLst>
          </a:prstGeom>
          <a:solidFill>
            <a:schemeClr val="accent4">
              <a:lumMod val="75000"/>
              <a:lumOff val="25000"/>
            </a:schemeClr>
          </a:solidFill>
          <a:ln w="28575" cap="flat" cmpd="sng" algn="ctr">
            <a:solidFill>
              <a:schemeClr val="accent4">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sz="2400" dirty="0" smtClean="0"/>
              <a:t>A Modern Architecture for Enterprise Network Security</a:t>
            </a:r>
            <a:endParaRPr lang="en-US" sz="2400" dirty="0"/>
          </a:p>
        </p:txBody>
      </p:sp>
      <p:sp>
        <p:nvSpPr>
          <p:cNvPr id="4" name="Footer Placeholder 3"/>
          <p:cNvSpPr>
            <a:spLocks noGrp="1"/>
          </p:cNvSpPr>
          <p:nvPr>
            <p:ph type="ftr" sz="quarter" idx="10"/>
          </p:nvPr>
        </p:nvSpPr>
        <p:spPr/>
        <p:txBody>
          <a:bodyPr/>
          <a:lstStyle/>
          <a:p>
            <a:pPr>
              <a:defRPr/>
            </a:pPr>
            <a:r>
              <a:rPr lang="en-US"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dirty="0" smtClean="0"/>
              <a:t>Page </a:t>
            </a:r>
            <a:fld id="{D97BCB43-C779-4DC2-A55D-CBE7F62051D4}" type="slidenum">
              <a:rPr lang="en-US" smtClean="0"/>
              <a:pPr>
                <a:defRPr/>
              </a:pPr>
              <a:t>82</a:t>
            </a:fld>
            <a:r>
              <a:rPr lang="en-US" dirty="0" smtClean="0"/>
              <a:t>   |</a:t>
            </a:r>
            <a:r>
              <a:rPr lang="en-US" dirty="0" smtClean="0">
                <a:solidFill>
                  <a:schemeClr val="accent1"/>
                </a:solidFill>
              </a:rPr>
              <a:t>   </a:t>
            </a:r>
            <a:endParaRPr lang="en-US" dirty="0">
              <a:solidFill>
                <a:schemeClr val="accent1"/>
              </a:solidFill>
              <a:latin typeface="Garamond" pitchFamily="18" charset="0"/>
            </a:endParaRPr>
          </a:p>
        </p:txBody>
      </p:sp>
      <p:sp>
        <p:nvSpPr>
          <p:cNvPr id="36" name="Content Placeholder 2"/>
          <p:cNvSpPr>
            <a:spLocks noGrp="1"/>
          </p:cNvSpPr>
          <p:nvPr>
            <p:ph idx="1"/>
          </p:nvPr>
        </p:nvSpPr>
        <p:spPr>
          <a:xfrm>
            <a:off x="181440" y="4655924"/>
            <a:ext cx="8971349" cy="1941797"/>
          </a:xfrm>
        </p:spPr>
        <p:txBody>
          <a:bodyPr/>
          <a:lstStyle/>
          <a:p>
            <a:pPr>
              <a:buClrTx/>
            </a:pPr>
            <a:r>
              <a:rPr lang="en-US" sz="1800" dirty="0" smtClean="0">
                <a:solidFill>
                  <a:srgbClr val="FFFFFF"/>
                </a:solidFill>
              </a:rPr>
              <a:t>Establishes a logical perimeter that is not bound to physical limitations</a:t>
            </a:r>
          </a:p>
          <a:p>
            <a:pPr>
              <a:buClrTx/>
            </a:pPr>
            <a:r>
              <a:rPr lang="en-US" sz="1800" dirty="0" smtClean="0">
                <a:solidFill>
                  <a:srgbClr val="FFFFFF"/>
                </a:solidFill>
              </a:rPr>
              <a:t>Users receive the same depth and quality of protection both inside and out</a:t>
            </a:r>
          </a:p>
          <a:p>
            <a:pPr>
              <a:buClrTx/>
            </a:pPr>
            <a:r>
              <a:rPr lang="en-US" sz="1800" dirty="0" smtClean="0">
                <a:solidFill>
                  <a:srgbClr val="FFFFFF"/>
                </a:solidFill>
              </a:rPr>
              <a:t>Security work performed by purpose-built firewalls, not end-user laptops</a:t>
            </a:r>
          </a:p>
          <a:p>
            <a:pPr>
              <a:buClrTx/>
            </a:pPr>
            <a:r>
              <a:rPr lang="en-US" sz="1800" dirty="0" smtClean="0">
                <a:solidFill>
                  <a:srgbClr val="FFFFFF"/>
                </a:solidFill>
              </a:rPr>
              <a:t>Unified visibility, compliance and reporting</a:t>
            </a:r>
          </a:p>
        </p:txBody>
      </p:sp>
      <p:cxnSp>
        <p:nvCxnSpPr>
          <p:cNvPr id="17" name="Straight Connector 16"/>
          <p:cNvCxnSpPr/>
          <p:nvPr/>
        </p:nvCxnSpPr>
        <p:spPr bwMode="auto">
          <a:xfrm flipV="1">
            <a:off x="2018976" y="1914442"/>
            <a:ext cx="0" cy="799205"/>
          </a:xfrm>
          <a:prstGeom prst="line">
            <a:avLst/>
          </a:prstGeom>
          <a:solidFill>
            <a:srgbClr val="316989"/>
          </a:solidFill>
          <a:ln w="28575" cap="flat" cmpd="sng" algn="ctr">
            <a:solidFill>
              <a:schemeClr val="tx1"/>
            </a:solidFill>
            <a:prstDash val="solid"/>
            <a:round/>
            <a:headEnd type="none" w="med" len="med"/>
            <a:tailEnd type="none" w="med" len="med"/>
          </a:ln>
          <a:effectLst/>
        </p:spPr>
      </p:cxnSp>
      <p:pic>
        <p:nvPicPr>
          <p:cNvPr id="33" name="Picture 32" descr="clou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129" y="528197"/>
            <a:ext cx="8134720" cy="2292030"/>
          </a:xfrm>
          <a:prstGeom prst="rect">
            <a:avLst/>
          </a:prstGeom>
        </p:spPr>
      </p:pic>
      <p:pic>
        <p:nvPicPr>
          <p:cNvPr id="20" name="Picture 19" descr="Bit-Tor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436" y="1786714"/>
            <a:ext cx="1539371" cy="443957"/>
          </a:xfrm>
          <a:prstGeom prst="rect">
            <a:avLst/>
          </a:prstGeom>
        </p:spPr>
      </p:pic>
      <p:pic>
        <p:nvPicPr>
          <p:cNvPr id="22" name="Picture 21" descr="google_tal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0898" y="1297579"/>
            <a:ext cx="816054" cy="416688"/>
          </a:xfrm>
          <a:prstGeom prst="rect">
            <a:avLst/>
          </a:prstGeom>
        </p:spPr>
      </p:pic>
      <p:pic>
        <p:nvPicPr>
          <p:cNvPr id="24" name="Picture 23" descr="salesforce_c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655" y="1722984"/>
            <a:ext cx="1891380" cy="559740"/>
          </a:xfrm>
          <a:prstGeom prst="rect">
            <a:avLst/>
          </a:prstGeom>
        </p:spPr>
      </p:pic>
      <p:pic>
        <p:nvPicPr>
          <p:cNvPr id="26" name="Picture 25" descr="WebE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7022" y="1096506"/>
            <a:ext cx="1404483" cy="605488"/>
          </a:xfrm>
          <a:prstGeom prst="rect">
            <a:avLst/>
          </a:prstGeom>
        </p:spPr>
      </p:pic>
      <p:pic>
        <p:nvPicPr>
          <p:cNvPr id="27" name="Picture 26" descr="yousendi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0811" y="1664076"/>
            <a:ext cx="1363596" cy="689258"/>
          </a:xfrm>
          <a:prstGeom prst="rect">
            <a:avLst/>
          </a:prstGeom>
        </p:spPr>
      </p:pic>
      <p:pic>
        <p:nvPicPr>
          <p:cNvPr id="28" name="Picture 27" descr="tor.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5701" y="1788394"/>
            <a:ext cx="775365" cy="473631"/>
          </a:xfrm>
          <a:prstGeom prst="rect">
            <a:avLst/>
          </a:prstGeom>
        </p:spPr>
      </p:pic>
      <p:pic>
        <p:nvPicPr>
          <p:cNvPr id="25" name="Picture 24" descr="SAP.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6947" y="1172058"/>
            <a:ext cx="1107119" cy="595015"/>
          </a:xfrm>
          <a:prstGeom prst="rect">
            <a:avLst/>
          </a:prstGeom>
        </p:spPr>
      </p:pic>
      <p:sp>
        <p:nvSpPr>
          <p:cNvPr id="35" name="Oval 34"/>
          <p:cNvSpPr/>
          <p:nvPr/>
        </p:nvSpPr>
        <p:spPr bwMode="auto">
          <a:xfrm>
            <a:off x="970094" y="1396039"/>
            <a:ext cx="907218" cy="357339"/>
          </a:xfrm>
          <a:prstGeom prst="ellipse">
            <a:avLst/>
          </a:prstGeom>
          <a:solidFill>
            <a:srgbClr val="800000"/>
          </a:solidFill>
          <a:ln w="12700"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6" name="TextBox 5"/>
          <p:cNvSpPr txBox="1"/>
          <p:nvPr/>
        </p:nvSpPr>
        <p:spPr>
          <a:xfrm>
            <a:off x="963708" y="1435081"/>
            <a:ext cx="960018" cy="279797"/>
          </a:xfrm>
          <a:prstGeom prst="rect">
            <a:avLst/>
          </a:prstGeom>
          <a:noFill/>
        </p:spPr>
        <p:txBody>
          <a:bodyPr wrap="none" rtlCol="0">
            <a:spAutoFit/>
          </a:bodyPr>
          <a:lstStyle/>
          <a:p>
            <a:pPr>
              <a:buNone/>
            </a:pPr>
            <a:r>
              <a:rPr lang="en-US" dirty="0" smtClean="0">
                <a:solidFill>
                  <a:srgbClr val="FFFFFF"/>
                </a:solidFill>
              </a:rPr>
              <a:t>malware</a:t>
            </a:r>
            <a:endParaRPr lang="en-US" dirty="0">
              <a:solidFill>
                <a:srgbClr val="FFFFFF"/>
              </a:solidFill>
            </a:endParaRPr>
          </a:p>
        </p:txBody>
      </p:sp>
      <p:sp>
        <p:nvSpPr>
          <p:cNvPr id="32" name="Oval 31"/>
          <p:cNvSpPr/>
          <p:nvPr/>
        </p:nvSpPr>
        <p:spPr bwMode="auto">
          <a:xfrm>
            <a:off x="4068558" y="1742540"/>
            <a:ext cx="907218" cy="357339"/>
          </a:xfrm>
          <a:prstGeom prst="ellipse">
            <a:avLst/>
          </a:prstGeom>
          <a:solidFill>
            <a:srgbClr val="800000"/>
          </a:solidFill>
          <a:ln w="12700"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29" name="TextBox 28"/>
          <p:cNvSpPr txBox="1"/>
          <p:nvPr/>
        </p:nvSpPr>
        <p:spPr>
          <a:xfrm>
            <a:off x="4100593" y="1784018"/>
            <a:ext cx="857727" cy="279797"/>
          </a:xfrm>
          <a:prstGeom prst="rect">
            <a:avLst/>
          </a:prstGeom>
          <a:noFill/>
        </p:spPr>
        <p:txBody>
          <a:bodyPr wrap="none" rtlCol="0">
            <a:spAutoFit/>
          </a:bodyPr>
          <a:lstStyle/>
          <a:p>
            <a:pPr>
              <a:buNone/>
            </a:pPr>
            <a:r>
              <a:rPr lang="en-US" dirty="0" smtClean="0">
                <a:solidFill>
                  <a:srgbClr val="FFFFFF"/>
                </a:solidFill>
              </a:rPr>
              <a:t>botnets</a:t>
            </a:r>
            <a:endParaRPr lang="en-US" dirty="0">
              <a:solidFill>
                <a:srgbClr val="FFFFFF"/>
              </a:solidFill>
            </a:endParaRPr>
          </a:p>
        </p:txBody>
      </p:sp>
      <p:sp>
        <p:nvSpPr>
          <p:cNvPr id="7" name="Oval 6"/>
          <p:cNvSpPr/>
          <p:nvPr/>
        </p:nvSpPr>
        <p:spPr bwMode="auto">
          <a:xfrm>
            <a:off x="6611966" y="1293916"/>
            <a:ext cx="907218" cy="357339"/>
          </a:xfrm>
          <a:prstGeom prst="ellipse">
            <a:avLst/>
          </a:prstGeom>
          <a:solidFill>
            <a:srgbClr val="800000"/>
          </a:solidFill>
          <a:ln w="12700" cap="flat" cmpd="sng" algn="ctr">
            <a:noFill/>
            <a:prstDash val="solid"/>
            <a:round/>
            <a:headEnd type="none" w="med" len="med"/>
            <a:tailEnd type="none" w="med" len="med"/>
          </a:ln>
          <a:effectLst>
            <a:outerShdw blurRad="50800" dist="38100" dir="2700000" algn="tl" rotWithShape="0">
              <a:srgbClr val="000000">
                <a:alpha val="43000"/>
              </a:srgbClr>
            </a:outerShdw>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pPr>
            <a:endParaRPr kumimoji="0" lang="en-US" sz="1600" b="0" i="0" u="none" strike="noStrike" cap="none" normalizeH="0" baseline="0" dirty="0" smtClean="0">
              <a:ln>
                <a:noFill/>
              </a:ln>
              <a:solidFill>
                <a:schemeClr val="tx1"/>
              </a:solidFill>
              <a:effectLst/>
              <a:latin typeface="Arial" charset="0"/>
            </a:endParaRPr>
          </a:p>
        </p:txBody>
      </p:sp>
      <p:sp>
        <p:nvSpPr>
          <p:cNvPr id="31" name="TextBox 30"/>
          <p:cNvSpPr txBox="1"/>
          <p:nvPr/>
        </p:nvSpPr>
        <p:spPr>
          <a:xfrm>
            <a:off x="6635076" y="1322712"/>
            <a:ext cx="880369" cy="279797"/>
          </a:xfrm>
          <a:prstGeom prst="rect">
            <a:avLst/>
          </a:prstGeom>
          <a:noFill/>
        </p:spPr>
        <p:txBody>
          <a:bodyPr wrap="none" rtlCol="0">
            <a:spAutoFit/>
          </a:bodyPr>
          <a:lstStyle/>
          <a:p>
            <a:pPr>
              <a:buNone/>
            </a:pPr>
            <a:r>
              <a:rPr lang="en-US" dirty="0" smtClean="0">
                <a:solidFill>
                  <a:srgbClr val="FFFFFF"/>
                </a:solidFill>
              </a:rPr>
              <a:t>exploits</a:t>
            </a:r>
            <a:endParaRPr lang="en-US" dirty="0">
              <a:solidFill>
                <a:srgbClr val="FFFFFF"/>
              </a:solidFill>
            </a:endParaRPr>
          </a:p>
        </p:txBody>
      </p:sp>
      <p:pic>
        <p:nvPicPr>
          <p:cNvPr id="34" name="Picture 33" descr="external_cones.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27202" y="2424974"/>
            <a:ext cx="2563191" cy="1994966"/>
          </a:xfrm>
          <a:prstGeom prst="rect">
            <a:avLst/>
          </a:prstGeom>
        </p:spPr>
      </p:pic>
      <p:pic>
        <p:nvPicPr>
          <p:cNvPr id="37" name="Picture 36" descr="hq_con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3626" y="2635089"/>
            <a:ext cx="1393377" cy="1711863"/>
          </a:xfrm>
          <a:prstGeom prst="rect">
            <a:avLst/>
          </a:prstGeom>
        </p:spPr>
      </p:pic>
    </p:spTree>
    <p:extLst>
      <p:ext uri="{BB962C8B-B14F-4D97-AF65-F5344CB8AC3E}">
        <p14:creationId xmlns:p14="http://schemas.microsoft.com/office/powerpoint/2010/main" val="1548126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0"/>
          </p:nvPr>
        </p:nvSpPr>
        <p:spPr/>
        <p:txBody>
          <a:bodyPr/>
          <a:lstStyle/>
          <a:p>
            <a:fld id="{D6329881-DC73-3B43-A393-871B4CA197DA}" type="slidenum">
              <a:rPr lang="en-US"/>
              <a:pPr/>
              <a:t>83</a:t>
            </a:fld>
            <a:endParaRPr lang="en-US"/>
          </a:p>
        </p:txBody>
      </p:sp>
      <p:pic>
        <p:nvPicPr>
          <p:cNvPr id="13313" name="Picture 1"/>
          <p:cNvPicPr>
            <a:picLocks noChangeAspect="1" noChangeArrowheads="1"/>
          </p:cNvPicPr>
          <p:nvPr/>
        </p:nvPicPr>
        <p:blipFill>
          <a:blip r:embed="rId2"/>
          <a:srcRect/>
          <a:stretch>
            <a:fillRect/>
          </a:stretch>
        </p:blipFill>
        <p:spPr bwMode="auto">
          <a:xfrm>
            <a:off x="0" y="0"/>
            <a:ext cx="9148763" cy="6862763"/>
          </a:xfrm>
          <a:prstGeom prst="rect">
            <a:avLst/>
          </a:prstGeom>
          <a:noFill/>
          <a:ln w="9525" cap="flat">
            <a:noFill/>
            <a:miter lim="800000"/>
            <a:headEnd/>
            <a:tailEnd/>
          </a:ln>
        </p:spPr>
      </p:pic>
      <p:sp>
        <p:nvSpPr>
          <p:cNvPr id="13314" name="Rectangle 2"/>
          <p:cNvSpPr>
            <a:spLocks/>
          </p:cNvSpPr>
          <p:nvPr/>
        </p:nvSpPr>
        <p:spPr bwMode="auto">
          <a:xfrm>
            <a:off x="1474788" y="6388100"/>
            <a:ext cx="5791200" cy="203200"/>
          </a:xfrm>
          <a:prstGeom prst="rect">
            <a:avLst/>
          </a:prstGeom>
          <a:noFill/>
          <a:ln w="9525" cap="flat">
            <a:noFill/>
            <a:round/>
            <a:headEnd type="none" w="med" len="med"/>
            <a:tailEnd type="none" w="med" len="med"/>
          </a:ln>
        </p:spPr>
        <p:txBody>
          <a:bodyPr lIns="38100" tIns="38100" rIns="38100" bIns="38100">
            <a:prstTxWarp prst="textNoShape">
              <a:avLst/>
            </a:prstTxWarp>
          </a:bodyPr>
          <a:lstStyle/>
          <a:p>
            <a:pPr algn="l"/>
            <a:r>
              <a:rPr lang="en-US" sz="900" dirty="0">
                <a:solidFill>
                  <a:srgbClr val="A7C439"/>
                </a:solidFill>
                <a:latin typeface="Arial" charset="0"/>
                <a:ea typeface="Arial" charset="0"/>
                <a:cs typeface="Arial" charset="0"/>
                <a:sym typeface="Arial" charset="0"/>
              </a:rPr>
              <a:t>© </a:t>
            </a:r>
            <a:r>
              <a:rPr lang="en-US" sz="900" dirty="0" smtClean="0">
                <a:solidFill>
                  <a:srgbClr val="A7C439"/>
                </a:solidFill>
                <a:latin typeface="Arial" charset="0"/>
                <a:ea typeface="Arial" charset="0"/>
                <a:cs typeface="Arial" charset="0"/>
                <a:sym typeface="Arial" charset="0"/>
              </a:rPr>
              <a:t>2011 </a:t>
            </a:r>
            <a:r>
              <a:rPr lang="en-US" sz="900" dirty="0">
                <a:solidFill>
                  <a:srgbClr val="A7C439"/>
                </a:solidFill>
                <a:latin typeface="Arial" charset="0"/>
                <a:ea typeface="Arial" charset="0"/>
                <a:cs typeface="Arial" charset="0"/>
                <a:sym typeface="Arial" charset="0"/>
              </a:rPr>
              <a:t>Palo Alto Networks. Proprietary and Confidential.</a:t>
            </a:r>
          </a:p>
        </p:txBody>
      </p:sp>
      <p:pic>
        <p:nvPicPr>
          <p:cNvPr id="13315" name="Picture 3"/>
          <p:cNvPicPr>
            <a:picLocks noChangeAspect="1" noChangeArrowheads="1"/>
          </p:cNvPicPr>
          <p:nvPr/>
        </p:nvPicPr>
        <p:blipFill>
          <a:blip r:embed="rId3"/>
          <a:srcRect/>
          <a:stretch>
            <a:fillRect/>
          </a:stretch>
        </p:blipFill>
        <p:spPr bwMode="auto">
          <a:xfrm>
            <a:off x="328613" y="6300788"/>
            <a:ext cx="981075" cy="361950"/>
          </a:xfrm>
          <a:prstGeom prst="rect">
            <a:avLst/>
          </a:prstGeom>
          <a:noFill/>
          <a:ln w="12700" cap="rnd">
            <a:noFill/>
            <a:round/>
            <a:headEnd/>
            <a:tailEnd/>
          </a:ln>
        </p:spPr>
      </p:pic>
      <p:pic>
        <p:nvPicPr>
          <p:cNvPr id="13316" name="Picture 4"/>
          <p:cNvPicPr>
            <a:picLocks noChangeAspect="1" noChangeArrowheads="1"/>
          </p:cNvPicPr>
          <p:nvPr/>
        </p:nvPicPr>
        <p:blipFill>
          <a:blip r:embed="rId4">
            <a:alphaModFix amt="24000"/>
          </a:blip>
          <a:srcRect l="5836" t="1151" r="4807" b="8340"/>
          <a:stretch>
            <a:fillRect/>
          </a:stretch>
        </p:blipFill>
        <p:spPr bwMode="auto">
          <a:xfrm>
            <a:off x="-292100" y="-63500"/>
            <a:ext cx="9601200" cy="6350000"/>
          </a:xfrm>
          <a:prstGeom prst="rect">
            <a:avLst/>
          </a:prstGeom>
          <a:noFill/>
          <a:ln w="12700" cap="flat">
            <a:noFill/>
            <a:miter lim="800000"/>
            <a:headEnd/>
            <a:tailEnd/>
          </a:ln>
        </p:spPr>
      </p:pic>
      <p:sp>
        <p:nvSpPr>
          <p:cNvPr id="13317" name="Rectangle 5"/>
          <p:cNvSpPr>
            <a:spLocks noGrp="1" noChangeArrowheads="1"/>
          </p:cNvSpPr>
          <p:nvPr>
            <p:ph type="title"/>
          </p:nvPr>
        </p:nvSpPr>
        <p:spPr>
          <a:ln/>
        </p:spPr>
        <p:txBody>
          <a:bodyPr/>
          <a:lstStyle/>
          <a:p>
            <a:r>
              <a:rPr lang="en-US"/>
              <a:t>GlobalProtect Topology</a:t>
            </a:r>
          </a:p>
        </p:txBody>
      </p:sp>
      <p:sp>
        <p:nvSpPr>
          <p:cNvPr id="13318" name="Text Box 6"/>
          <p:cNvSpPr txBox="1">
            <a:spLocks noChangeArrowheads="1"/>
          </p:cNvSpPr>
          <p:nvPr/>
        </p:nvSpPr>
        <p:spPr bwMode="auto">
          <a:xfrm>
            <a:off x="344488" y="6605588"/>
            <a:ext cx="215900" cy="203200"/>
          </a:xfrm>
          <a:prstGeom prst="rect">
            <a:avLst/>
          </a:prstGeom>
          <a:noFill/>
          <a:ln w="9525">
            <a:noFill/>
            <a:miter lim="800000"/>
            <a:headEnd/>
            <a:tailEnd/>
          </a:ln>
        </p:spPr>
        <p:txBody>
          <a:bodyPr wrap="none">
            <a:prstTxWarp prst="textNoShape">
              <a:avLst/>
            </a:prstTxWarp>
          </a:bodyPr>
          <a:lstStyle/>
          <a:p>
            <a:pPr algn="l"/>
            <a:fld id="{5403E8FF-B8A9-BE4B-94AD-8B082999D76C}" type="slidenum">
              <a:rPr lang="en-US" sz="900">
                <a:solidFill>
                  <a:srgbClr val="316989"/>
                </a:solidFill>
                <a:latin typeface="Arial" charset="0"/>
                <a:ea typeface="Arial" charset="0"/>
                <a:cs typeface="Arial" charset="0"/>
                <a:sym typeface="Arial" charset="0"/>
              </a:rPr>
              <a:pPr algn="l"/>
              <a:t>83</a:t>
            </a:fld>
            <a:endParaRPr lang="en-US" sz="900">
              <a:solidFill>
                <a:srgbClr val="316989"/>
              </a:solidFill>
              <a:latin typeface="Arial" charset="0"/>
              <a:ea typeface="Arial" charset="0"/>
              <a:cs typeface="Arial" charset="0"/>
              <a:sym typeface="Arial" charset="0"/>
            </a:endParaRPr>
          </a:p>
        </p:txBody>
      </p:sp>
      <p:sp>
        <p:nvSpPr>
          <p:cNvPr id="13319" name="AutoShape 7"/>
          <p:cNvSpPr>
            <a:spLocks/>
          </p:cNvSpPr>
          <p:nvPr/>
        </p:nvSpPr>
        <p:spPr bwMode="auto">
          <a:xfrm>
            <a:off x="127000" y="1562100"/>
            <a:ext cx="1892300" cy="457200"/>
          </a:xfrm>
          <a:prstGeom prst="roundRect">
            <a:avLst>
              <a:gd name="adj" fmla="val 19444"/>
            </a:avLst>
          </a:prstGeom>
          <a:solidFill>
            <a:schemeClr val="accent1"/>
          </a:solidFill>
          <a:ln w="25400" cap="flat">
            <a:noFill/>
            <a:miter lim="800000"/>
            <a:headEnd type="none" w="med" len="med"/>
            <a:tailEnd type="none" w="med" len="med"/>
          </a:ln>
          <a:effectLst>
            <a:outerShdw blurRad="63500" dist="38099" dir="2700000" algn="ctr" rotWithShape="0">
              <a:schemeClr val="bg2">
                <a:alpha val="75000"/>
              </a:schemeClr>
            </a:outerShdw>
          </a:effectLst>
        </p:spPr>
        <p:txBody>
          <a:bodyPr lIns="0" tIns="0" rIns="0" bIns="0" anchor="ctr">
            <a:prstTxWarp prst="textNoShape">
              <a:avLst/>
            </a:prstTxWarp>
          </a:bodyPr>
          <a:lstStyle/>
          <a:p>
            <a:pPr>
              <a:spcBef>
                <a:spcPts val="950"/>
              </a:spcBef>
              <a:buNone/>
            </a:pPr>
            <a:r>
              <a:rPr lang="en-US" sz="1900" dirty="0">
                <a:solidFill>
                  <a:schemeClr val="tx1"/>
                </a:solidFill>
                <a:latin typeface="Calibri Bold" charset="0"/>
                <a:ea typeface="Calibri Bold" charset="0"/>
                <a:cs typeface="Calibri Bold" charset="0"/>
                <a:sym typeface="Calibri Bold" charset="0"/>
              </a:rPr>
              <a:t>Portal</a:t>
            </a:r>
          </a:p>
        </p:txBody>
      </p:sp>
      <p:sp>
        <p:nvSpPr>
          <p:cNvPr id="13320" name="AutoShape 8"/>
          <p:cNvSpPr>
            <a:spLocks/>
          </p:cNvSpPr>
          <p:nvPr/>
        </p:nvSpPr>
        <p:spPr bwMode="auto">
          <a:xfrm>
            <a:off x="127000" y="2070100"/>
            <a:ext cx="1892300" cy="622300"/>
          </a:xfrm>
          <a:prstGeom prst="roundRect">
            <a:avLst>
              <a:gd name="adj" fmla="val 14282"/>
            </a:avLst>
          </a:prstGeom>
          <a:solidFill>
            <a:srgbClr val="5B7B98"/>
          </a:solidFill>
          <a:ln w="25400" cap="flat">
            <a:noFill/>
            <a:miter lim="800000"/>
            <a:headEnd type="none" w="med" len="med"/>
            <a:tailEnd type="none" w="med" len="med"/>
          </a:ln>
          <a:effectLst>
            <a:outerShdw blurRad="63500" dist="38099" dir="2700000" algn="ctr" rotWithShape="0">
              <a:schemeClr val="bg2">
                <a:alpha val="75000"/>
              </a:schemeClr>
            </a:outerShdw>
          </a:effectLst>
        </p:spPr>
        <p:txBody>
          <a:bodyPr lIns="0" tIns="0" rIns="0" bIns="0" anchor="ctr">
            <a:prstTxWarp prst="textNoShape">
              <a:avLst/>
            </a:prstTxWarp>
          </a:bodyPr>
          <a:lstStyle/>
          <a:p>
            <a:pPr>
              <a:spcBef>
                <a:spcPts val="950"/>
              </a:spcBef>
              <a:buNone/>
            </a:pPr>
            <a:r>
              <a:rPr lang="en-US" sz="1900">
                <a:solidFill>
                  <a:schemeClr val="tx1"/>
                </a:solidFill>
                <a:latin typeface="Calibri Bold" charset="0"/>
                <a:ea typeface="Calibri Bold" charset="0"/>
                <a:cs typeface="Calibri Bold" charset="0"/>
                <a:sym typeface="Calibri Bold" charset="0"/>
              </a:rPr>
              <a:t>Gateway</a:t>
            </a:r>
          </a:p>
        </p:txBody>
      </p:sp>
      <p:sp>
        <p:nvSpPr>
          <p:cNvPr id="13321" name="AutoShape 9"/>
          <p:cNvSpPr>
            <a:spLocks/>
          </p:cNvSpPr>
          <p:nvPr/>
        </p:nvSpPr>
        <p:spPr bwMode="auto">
          <a:xfrm>
            <a:off x="3479800" y="1663700"/>
            <a:ext cx="1892300" cy="622300"/>
          </a:xfrm>
          <a:prstGeom prst="roundRect">
            <a:avLst>
              <a:gd name="adj" fmla="val 14282"/>
            </a:avLst>
          </a:prstGeom>
          <a:solidFill>
            <a:srgbClr val="5B7B98"/>
          </a:solidFill>
          <a:ln w="25400" cap="flat">
            <a:noFill/>
            <a:miter lim="800000"/>
            <a:headEnd type="none" w="med" len="med"/>
            <a:tailEnd type="none" w="med" len="med"/>
          </a:ln>
          <a:effectLst>
            <a:outerShdw blurRad="63500" dist="38099" dir="2700000" algn="ctr" rotWithShape="0">
              <a:schemeClr val="bg2">
                <a:alpha val="75000"/>
              </a:schemeClr>
            </a:outerShdw>
          </a:effectLst>
        </p:spPr>
        <p:txBody>
          <a:bodyPr lIns="0" tIns="0" rIns="0" bIns="0" anchor="ctr">
            <a:prstTxWarp prst="textNoShape">
              <a:avLst/>
            </a:prstTxWarp>
          </a:bodyPr>
          <a:lstStyle/>
          <a:p>
            <a:pPr>
              <a:spcBef>
                <a:spcPts val="950"/>
              </a:spcBef>
              <a:buNone/>
            </a:pPr>
            <a:r>
              <a:rPr lang="en-US" sz="1900">
                <a:solidFill>
                  <a:schemeClr val="tx1"/>
                </a:solidFill>
                <a:latin typeface="Calibri Bold" charset="0"/>
                <a:ea typeface="Calibri Bold" charset="0"/>
                <a:cs typeface="Calibri Bold" charset="0"/>
                <a:sym typeface="Calibri Bold" charset="0"/>
              </a:rPr>
              <a:t>Gateway</a:t>
            </a:r>
          </a:p>
        </p:txBody>
      </p:sp>
      <p:sp>
        <p:nvSpPr>
          <p:cNvPr id="13322" name="AutoShape 10"/>
          <p:cNvSpPr>
            <a:spLocks/>
          </p:cNvSpPr>
          <p:nvPr/>
        </p:nvSpPr>
        <p:spPr bwMode="auto">
          <a:xfrm>
            <a:off x="6845300" y="2082800"/>
            <a:ext cx="1892300" cy="622300"/>
          </a:xfrm>
          <a:prstGeom prst="roundRect">
            <a:avLst>
              <a:gd name="adj" fmla="val 14282"/>
            </a:avLst>
          </a:prstGeom>
          <a:solidFill>
            <a:srgbClr val="5B7B98"/>
          </a:solidFill>
          <a:ln w="25400" cap="flat">
            <a:noFill/>
            <a:miter lim="800000"/>
            <a:headEnd type="none" w="med" len="med"/>
            <a:tailEnd type="none" w="med" len="med"/>
          </a:ln>
          <a:effectLst>
            <a:outerShdw blurRad="63500" dist="38099" dir="2700000" algn="ctr" rotWithShape="0">
              <a:schemeClr val="bg2">
                <a:alpha val="75000"/>
              </a:schemeClr>
            </a:outerShdw>
          </a:effectLst>
        </p:spPr>
        <p:txBody>
          <a:bodyPr lIns="0" tIns="0" rIns="0" bIns="0" anchor="ctr">
            <a:prstTxWarp prst="textNoShape">
              <a:avLst/>
            </a:prstTxWarp>
          </a:bodyPr>
          <a:lstStyle/>
          <a:p>
            <a:pPr>
              <a:spcBef>
                <a:spcPts val="950"/>
              </a:spcBef>
              <a:buNone/>
            </a:pPr>
            <a:r>
              <a:rPr lang="en-US" sz="1900">
                <a:solidFill>
                  <a:schemeClr val="tx1"/>
                </a:solidFill>
                <a:latin typeface="Calibri Bold" charset="0"/>
                <a:ea typeface="Calibri Bold" charset="0"/>
                <a:cs typeface="Calibri Bold" charset="0"/>
                <a:sym typeface="Calibri Bold" charset="0"/>
              </a:rPr>
              <a:t>Gateway</a:t>
            </a:r>
          </a:p>
        </p:txBody>
      </p:sp>
      <p:sp>
        <p:nvSpPr>
          <p:cNvPr id="13323" name="AutoShape 11"/>
          <p:cNvSpPr>
            <a:spLocks/>
          </p:cNvSpPr>
          <p:nvPr/>
        </p:nvSpPr>
        <p:spPr bwMode="auto">
          <a:xfrm>
            <a:off x="6464300" y="4673600"/>
            <a:ext cx="1892300" cy="622300"/>
          </a:xfrm>
          <a:prstGeom prst="roundRect">
            <a:avLst>
              <a:gd name="adj" fmla="val 14282"/>
            </a:avLst>
          </a:prstGeom>
          <a:solidFill>
            <a:srgbClr val="5B7B98"/>
          </a:solidFill>
          <a:ln w="25400" cap="flat">
            <a:noFill/>
            <a:miter lim="800000"/>
            <a:headEnd type="none" w="med" len="med"/>
            <a:tailEnd type="none" w="med" len="med"/>
          </a:ln>
          <a:effectLst>
            <a:outerShdw blurRad="63500" dist="38099" dir="2700000" algn="ctr" rotWithShape="0">
              <a:schemeClr val="bg2">
                <a:alpha val="75000"/>
              </a:schemeClr>
            </a:outerShdw>
          </a:effectLst>
        </p:spPr>
        <p:txBody>
          <a:bodyPr lIns="0" tIns="0" rIns="0" bIns="0" anchor="ctr">
            <a:prstTxWarp prst="textNoShape">
              <a:avLst/>
            </a:prstTxWarp>
          </a:bodyPr>
          <a:lstStyle/>
          <a:p>
            <a:pPr>
              <a:lnSpc>
                <a:spcPct val="85000"/>
              </a:lnSpc>
              <a:spcBef>
                <a:spcPts val="950"/>
              </a:spcBef>
              <a:buNone/>
            </a:pPr>
            <a:r>
              <a:rPr lang="en-US" sz="1900">
                <a:solidFill>
                  <a:schemeClr val="tx1"/>
                </a:solidFill>
                <a:latin typeface="Calibri Bold" charset="0"/>
                <a:ea typeface="Calibri Bold" charset="0"/>
                <a:cs typeface="Calibri Bold" charset="0"/>
                <a:sym typeface="Calibri Bold" charset="0"/>
              </a:rPr>
              <a:t>Gateway</a:t>
            </a:r>
          </a:p>
        </p:txBody>
      </p:sp>
      <p:sp>
        <p:nvSpPr>
          <p:cNvPr id="13324" name="AutoShape 12"/>
          <p:cNvSpPr>
            <a:spLocks/>
          </p:cNvSpPr>
          <p:nvPr/>
        </p:nvSpPr>
        <p:spPr bwMode="auto">
          <a:xfrm>
            <a:off x="3838575" y="3025775"/>
            <a:ext cx="1325563" cy="436563"/>
          </a:xfrm>
          <a:prstGeom prst="roundRect">
            <a:avLst>
              <a:gd name="adj" fmla="val 20389"/>
            </a:avLst>
          </a:prstGeom>
          <a:solidFill>
            <a:srgbClr val="FBA800"/>
          </a:solidFill>
          <a:ln w="25400" cap="flat">
            <a:noFill/>
            <a:miter lim="800000"/>
            <a:headEnd type="none" w="med" len="med"/>
            <a:tailEnd type="none" w="med" len="med"/>
          </a:ln>
          <a:effectLst>
            <a:outerShdw blurRad="63500" dist="38099" dir="2700000" algn="ctr" rotWithShape="0">
              <a:schemeClr val="bg2">
                <a:alpha val="75000"/>
              </a:schemeClr>
            </a:outerShdw>
          </a:effectLst>
        </p:spPr>
        <p:txBody>
          <a:bodyPr lIns="0" tIns="0" rIns="0" bIns="0" anchor="ctr">
            <a:prstTxWarp prst="textNoShape">
              <a:avLst/>
            </a:prstTxWarp>
          </a:bodyPr>
          <a:lstStyle/>
          <a:p>
            <a:pPr>
              <a:spcBef>
                <a:spcPts val="950"/>
              </a:spcBef>
              <a:buNone/>
            </a:pPr>
            <a:r>
              <a:rPr lang="en-US" sz="1900" dirty="0">
                <a:solidFill>
                  <a:schemeClr val="tx1"/>
                </a:solidFill>
                <a:latin typeface="Calibri Bold" charset="0"/>
                <a:ea typeface="Calibri Bold" charset="0"/>
                <a:cs typeface="Calibri Bold" charset="0"/>
                <a:sym typeface="Calibri Bold" charset="0"/>
              </a:rPr>
              <a:t>Client</a:t>
            </a:r>
          </a:p>
        </p:txBody>
      </p:sp>
      <p:sp>
        <p:nvSpPr>
          <p:cNvPr id="13325" name="AutoShape 13"/>
          <p:cNvSpPr>
            <a:spLocks/>
          </p:cNvSpPr>
          <p:nvPr/>
        </p:nvSpPr>
        <p:spPr bwMode="auto">
          <a:xfrm>
            <a:off x="165100" y="3797299"/>
            <a:ext cx="5778500" cy="2525367"/>
          </a:xfrm>
          <a:prstGeom prst="roundRect">
            <a:avLst>
              <a:gd name="adj" fmla="val 8106"/>
            </a:avLst>
          </a:prstGeom>
          <a:solidFill>
            <a:srgbClr val="FBA800">
              <a:alpha val="34901"/>
            </a:srgbClr>
          </a:solidFill>
          <a:ln w="25400" cap="flat">
            <a:solidFill>
              <a:schemeClr val="tx1"/>
            </a:solidFill>
            <a:prstDash val="solid"/>
            <a:miter lim="800000"/>
            <a:headEnd type="none" w="med" len="med"/>
            <a:tailEnd type="none" w="med" len="med"/>
          </a:ln>
        </p:spPr>
        <p:txBody>
          <a:bodyPr lIns="0" tIns="0" rIns="0" bIns="0" anchor="ctr">
            <a:prstTxWarp prst="textNoShape">
              <a:avLst/>
            </a:prstTxWarp>
          </a:bodyPr>
          <a:lstStyle/>
          <a:p>
            <a:pPr marL="298450" indent="-228600" algn="l">
              <a:lnSpc>
                <a:spcPct val="85000"/>
              </a:lnSpc>
              <a:spcBef>
                <a:spcPts val="950"/>
              </a:spcBef>
              <a:buClr>
                <a:schemeClr val="tx1"/>
              </a:buClr>
              <a:buFontTx/>
              <a:buAutoNum type="arabicPeriod"/>
            </a:pPr>
            <a:r>
              <a:rPr lang="en-US" sz="1500" dirty="0">
                <a:solidFill>
                  <a:schemeClr val="tx1"/>
                </a:solidFill>
                <a:latin typeface="Calibri" charset="0"/>
                <a:ea typeface="Calibri" charset="0"/>
                <a:cs typeface="Calibri" charset="0"/>
                <a:sym typeface="Calibri" charset="0"/>
              </a:rPr>
              <a:t>Client attempts SSL connection to Portal to retrieve latest configuration</a:t>
            </a:r>
          </a:p>
          <a:p>
            <a:pPr marL="298450" indent="-228600" algn="l">
              <a:lnSpc>
                <a:spcPct val="85000"/>
              </a:lnSpc>
              <a:spcBef>
                <a:spcPts val="950"/>
              </a:spcBef>
              <a:buClr>
                <a:schemeClr val="tx1"/>
              </a:buClr>
              <a:buFontTx/>
              <a:buAutoNum type="arabicPeriod"/>
            </a:pPr>
            <a:r>
              <a:rPr lang="en-US" sz="1500" dirty="0">
                <a:solidFill>
                  <a:schemeClr val="tx1"/>
                </a:solidFill>
                <a:latin typeface="Calibri" charset="0"/>
                <a:ea typeface="Calibri" charset="0"/>
                <a:cs typeface="Calibri" charset="0"/>
                <a:sym typeface="Calibri" charset="0"/>
              </a:rPr>
              <a:t>Client does reverse DNS lookup per configuration to determine whether on or off network (e.g. lookup 10.10.10.10 and see if it resolves to </a:t>
            </a:r>
            <a:r>
              <a:rPr lang="en-US" sz="1500" dirty="0" err="1">
                <a:solidFill>
                  <a:schemeClr val="tx1"/>
                </a:solidFill>
                <a:latin typeface="Calibri" charset="0"/>
                <a:ea typeface="Calibri" charset="0"/>
                <a:cs typeface="Calibri" charset="0"/>
                <a:sym typeface="Calibri" charset="0"/>
              </a:rPr>
              <a:t>internal.paloalto.local</a:t>
            </a:r>
            <a:r>
              <a:rPr lang="en-US" sz="1500" dirty="0">
                <a:solidFill>
                  <a:schemeClr val="tx1"/>
                </a:solidFill>
                <a:latin typeface="Calibri" charset="0"/>
                <a:ea typeface="Calibri" charset="0"/>
                <a:cs typeface="Calibri" charset="0"/>
                <a:sym typeface="Calibri" charset="0"/>
              </a:rPr>
              <a:t>)</a:t>
            </a:r>
          </a:p>
          <a:p>
            <a:pPr marL="298450" indent="-228600" algn="l">
              <a:lnSpc>
                <a:spcPct val="85000"/>
              </a:lnSpc>
              <a:spcBef>
                <a:spcPts val="950"/>
              </a:spcBef>
              <a:buClr>
                <a:schemeClr val="tx1"/>
              </a:buClr>
              <a:buFontTx/>
              <a:buAutoNum type="arabicPeriod"/>
            </a:pPr>
            <a:r>
              <a:rPr lang="en-US" sz="1500" dirty="0">
                <a:solidFill>
                  <a:schemeClr val="tx1"/>
                </a:solidFill>
                <a:latin typeface="Calibri" charset="0"/>
                <a:ea typeface="Calibri" charset="0"/>
                <a:cs typeface="Calibri" charset="0"/>
                <a:sym typeface="Calibri" charset="0"/>
              </a:rPr>
              <a:t>If external, client attempts to connect to all external gateways via SSL and then uses one with quickest response</a:t>
            </a:r>
          </a:p>
          <a:p>
            <a:pPr marL="298450" indent="-228600" algn="l">
              <a:lnSpc>
                <a:spcPct val="85000"/>
              </a:lnSpc>
              <a:spcBef>
                <a:spcPts val="950"/>
              </a:spcBef>
              <a:buClr>
                <a:schemeClr val="tx1"/>
              </a:buClr>
              <a:buFontTx/>
              <a:buAutoNum type="arabicPeriod"/>
            </a:pPr>
            <a:r>
              <a:rPr lang="en-US" sz="1500" dirty="0">
                <a:solidFill>
                  <a:schemeClr val="tx1"/>
                </a:solidFill>
                <a:latin typeface="Calibri" charset="0"/>
                <a:ea typeface="Calibri" charset="0"/>
                <a:cs typeface="Calibri" charset="0"/>
                <a:sym typeface="Calibri" charset="0"/>
              </a:rPr>
              <a:t>SSL or IPSec tunnel is established and default routes inserted to direct all traffic through the tunnel for policy control and threat scanning</a:t>
            </a:r>
          </a:p>
        </p:txBody>
      </p:sp>
      <p:grpSp>
        <p:nvGrpSpPr>
          <p:cNvPr id="2" name="Group 14"/>
          <p:cNvGrpSpPr>
            <a:grpSpLocks/>
          </p:cNvGrpSpPr>
          <p:nvPr/>
        </p:nvGrpSpPr>
        <p:grpSpPr bwMode="auto">
          <a:xfrm>
            <a:off x="2082800" y="1816100"/>
            <a:ext cx="1828800" cy="1460500"/>
            <a:chOff x="0" y="0"/>
            <a:chExt cx="1152" cy="919"/>
          </a:xfrm>
        </p:grpSpPr>
        <p:pic>
          <p:nvPicPr>
            <p:cNvPr id="13327" name="Picture 15"/>
            <p:cNvPicPr>
              <a:picLocks noChangeArrowheads="1"/>
            </p:cNvPicPr>
            <p:nvPr/>
          </p:nvPicPr>
          <p:blipFill>
            <a:blip r:embed="rId5"/>
            <a:srcRect/>
            <a:stretch>
              <a:fillRect/>
            </a:stretch>
          </p:blipFill>
          <p:spPr bwMode="auto">
            <a:xfrm>
              <a:off x="-48" y="-48"/>
              <a:ext cx="1248" cy="1016"/>
            </a:xfrm>
            <a:prstGeom prst="rect">
              <a:avLst/>
            </a:prstGeom>
            <a:noFill/>
            <a:ln w="12700" cap="flat">
              <a:noFill/>
              <a:miter lim="800000"/>
              <a:headEnd/>
              <a:tailEnd/>
            </a:ln>
          </p:spPr>
        </p:pic>
        <p:sp>
          <p:nvSpPr>
            <p:cNvPr id="13328" name="Oval 16"/>
            <p:cNvSpPr>
              <a:spLocks/>
            </p:cNvSpPr>
            <p:nvPr/>
          </p:nvSpPr>
          <p:spPr bwMode="auto">
            <a:xfrm>
              <a:off x="480" y="360"/>
              <a:ext cx="216" cy="216"/>
            </a:xfrm>
            <a:prstGeom prst="ellipse">
              <a:avLst/>
            </a:prstGeom>
            <a:solidFill>
              <a:srgbClr val="AAC700"/>
            </a:solidFill>
            <a:ln w="25400" cap="flat">
              <a:noFill/>
              <a:miter lim="800000"/>
              <a:headEnd type="none" w="med" len="med"/>
              <a:tailEnd type="none" w="med" len="med"/>
            </a:ln>
          </p:spPr>
          <p:txBody>
            <a:bodyPr lIns="0" tIns="0" rIns="0" bIns="0" anchor="ctr">
              <a:prstTxWarp prst="textNoShape">
                <a:avLst/>
              </a:prstTxWarp>
            </a:bodyPr>
            <a:lstStyle/>
            <a:p>
              <a:pPr>
                <a:spcBef>
                  <a:spcPts val="950"/>
                </a:spcBef>
                <a:buNone/>
              </a:pPr>
              <a:r>
                <a:rPr lang="en-US" sz="1600">
                  <a:solidFill>
                    <a:schemeClr val="tx1"/>
                  </a:solidFill>
                  <a:latin typeface="Calibri Bold" charset="0"/>
                  <a:ea typeface="Calibri Bold" charset="0"/>
                  <a:cs typeface="Calibri Bold" charset="0"/>
                  <a:sym typeface="Calibri Bold" charset="0"/>
                </a:rPr>
                <a:t>1</a:t>
              </a:r>
            </a:p>
          </p:txBody>
        </p:sp>
      </p:grpSp>
      <p:sp>
        <p:nvSpPr>
          <p:cNvPr id="13329" name="Oval 17"/>
          <p:cNvSpPr>
            <a:spLocks/>
          </p:cNvSpPr>
          <p:nvPr/>
        </p:nvSpPr>
        <p:spPr bwMode="auto">
          <a:xfrm>
            <a:off x="4953000" y="2857500"/>
            <a:ext cx="342900" cy="342900"/>
          </a:xfrm>
          <a:prstGeom prst="ellipse">
            <a:avLst/>
          </a:prstGeom>
          <a:solidFill>
            <a:srgbClr val="AAC700"/>
          </a:solidFill>
          <a:ln w="25400" cap="flat">
            <a:noFill/>
            <a:miter lim="800000"/>
            <a:headEnd type="none" w="med" len="med"/>
            <a:tailEnd type="none" w="med" len="med"/>
          </a:ln>
        </p:spPr>
        <p:txBody>
          <a:bodyPr lIns="0" tIns="0" rIns="0" bIns="0" anchor="ctr">
            <a:prstTxWarp prst="textNoShape">
              <a:avLst/>
            </a:prstTxWarp>
          </a:bodyPr>
          <a:lstStyle/>
          <a:p>
            <a:pPr>
              <a:lnSpc>
                <a:spcPct val="85000"/>
              </a:lnSpc>
              <a:spcBef>
                <a:spcPts val="950"/>
              </a:spcBef>
              <a:buNone/>
            </a:pPr>
            <a:r>
              <a:rPr lang="en-US" sz="1600">
                <a:solidFill>
                  <a:schemeClr val="tx1"/>
                </a:solidFill>
                <a:latin typeface="Calibri Bold" charset="0"/>
                <a:ea typeface="Calibri Bold" charset="0"/>
                <a:cs typeface="Calibri Bold" charset="0"/>
                <a:sym typeface="Calibri Bold" charset="0"/>
              </a:rPr>
              <a:t>2</a:t>
            </a:r>
          </a:p>
        </p:txBody>
      </p:sp>
      <p:grpSp>
        <p:nvGrpSpPr>
          <p:cNvPr id="3" name="Group 18"/>
          <p:cNvGrpSpPr>
            <a:grpSpLocks/>
          </p:cNvGrpSpPr>
          <p:nvPr/>
        </p:nvGrpSpPr>
        <p:grpSpPr bwMode="auto">
          <a:xfrm>
            <a:off x="2032000" y="2286000"/>
            <a:ext cx="4838700" cy="2463800"/>
            <a:chOff x="0" y="0"/>
            <a:chExt cx="3048" cy="1552"/>
          </a:xfrm>
        </p:grpSpPr>
        <p:sp>
          <p:nvSpPr>
            <p:cNvPr id="13331" name="Oval 19"/>
            <p:cNvSpPr>
              <a:spLocks/>
            </p:cNvSpPr>
            <p:nvPr/>
          </p:nvSpPr>
          <p:spPr bwMode="auto">
            <a:xfrm>
              <a:off x="1824" y="344"/>
              <a:ext cx="216" cy="216"/>
            </a:xfrm>
            <a:prstGeom prst="ellipse">
              <a:avLst/>
            </a:prstGeom>
            <a:solidFill>
              <a:srgbClr val="AAC700"/>
            </a:solidFill>
            <a:ln w="25400" cap="flat">
              <a:noFill/>
              <a:miter lim="800000"/>
              <a:headEnd type="none" w="med" len="med"/>
              <a:tailEnd type="none" w="med" len="med"/>
            </a:ln>
          </p:spPr>
          <p:txBody>
            <a:bodyPr lIns="0" tIns="0" rIns="0" bIns="0" anchor="ctr">
              <a:prstTxWarp prst="textNoShape">
                <a:avLst/>
              </a:prstTxWarp>
            </a:bodyPr>
            <a:lstStyle/>
            <a:p>
              <a:pPr>
                <a:spcBef>
                  <a:spcPts val="950"/>
                </a:spcBef>
                <a:buNone/>
              </a:pPr>
              <a:r>
                <a:rPr lang="en-US" sz="1600">
                  <a:solidFill>
                    <a:schemeClr val="tx1"/>
                  </a:solidFill>
                  <a:latin typeface="Calibri Bold" charset="0"/>
                  <a:ea typeface="Calibri Bold" charset="0"/>
                  <a:cs typeface="Calibri Bold" charset="0"/>
                  <a:sym typeface="Calibri Bold" charset="0"/>
                </a:rPr>
                <a:t>3</a:t>
              </a:r>
            </a:p>
          </p:txBody>
        </p:sp>
        <p:pic>
          <p:nvPicPr>
            <p:cNvPr id="13332" name="Picture 20"/>
            <p:cNvPicPr>
              <a:picLocks noChangeArrowheads="1"/>
            </p:cNvPicPr>
            <p:nvPr/>
          </p:nvPicPr>
          <p:blipFill>
            <a:blip r:embed="rId6"/>
            <a:srcRect/>
            <a:stretch>
              <a:fillRect/>
            </a:stretch>
          </p:blipFill>
          <p:spPr bwMode="auto">
            <a:xfrm>
              <a:off x="-48" y="96"/>
              <a:ext cx="1240" cy="568"/>
            </a:xfrm>
            <a:prstGeom prst="rect">
              <a:avLst/>
            </a:prstGeom>
            <a:noFill/>
            <a:ln w="12700" cap="flat">
              <a:noFill/>
              <a:miter lim="800000"/>
              <a:headEnd/>
              <a:tailEnd/>
            </a:ln>
          </p:spPr>
        </p:pic>
        <p:pic>
          <p:nvPicPr>
            <p:cNvPr id="13333" name="Picture 21"/>
            <p:cNvPicPr>
              <a:picLocks noChangeArrowheads="1"/>
            </p:cNvPicPr>
            <p:nvPr/>
          </p:nvPicPr>
          <p:blipFill>
            <a:blip r:embed="rId7"/>
            <a:srcRect/>
            <a:stretch>
              <a:fillRect/>
            </a:stretch>
          </p:blipFill>
          <p:spPr bwMode="auto">
            <a:xfrm>
              <a:off x="1336" y="-48"/>
              <a:ext cx="416" cy="584"/>
            </a:xfrm>
            <a:prstGeom prst="rect">
              <a:avLst/>
            </a:prstGeom>
            <a:noFill/>
            <a:ln w="12700" cap="flat">
              <a:noFill/>
              <a:miter lim="800000"/>
              <a:headEnd/>
              <a:tailEnd/>
            </a:ln>
          </p:spPr>
        </p:pic>
        <p:pic>
          <p:nvPicPr>
            <p:cNvPr id="13334" name="Picture 22"/>
            <p:cNvPicPr>
              <a:picLocks noChangeArrowheads="1"/>
            </p:cNvPicPr>
            <p:nvPr/>
          </p:nvPicPr>
          <p:blipFill>
            <a:blip r:embed="rId8"/>
            <a:srcRect/>
            <a:stretch>
              <a:fillRect/>
            </a:stretch>
          </p:blipFill>
          <p:spPr bwMode="auto">
            <a:xfrm>
              <a:off x="1888" y="64"/>
              <a:ext cx="1208" cy="568"/>
            </a:xfrm>
            <a:prstGeom prst="rect">
              <a:avLst/>
            </a:prstGeom>
            <a:noFill/>
            <a:ln w="12700" cap="flat">
              <a:noFill/>
              <a:miter lim="800000"/>
              <a:headEnd/>
              <a:tailEnd/>
            </a:ln>
          </p:spPr>
        </p:pic>
        <p:pic>
          <p:nvPicPr>
            <p:cNvPr id="13335" name="Picture 23"/>
            <p:cNvPicPr>
              <a:picLocks noChangeArrowheads="1"/>
            </p:cNvPicPr>
            <p:nvPr/>
          </p:nvPicPr>
          <p:blipFill>
            <a:blip r:embed="rId9"/>
            <a:srcRect/>
            <a:stretch>
              <a:fillRect/>
            </a:stretch>
          </p:blipFill>
          <p:spPr bwMode="auto">
            <a:xfrm>
              <a:off x="1848" y="688"/>
              <a:ext cx="1016" cy="912"/>
            </a:xfrm>
            <a:prstGeom prst="rect">
              <a:avLst/>
            </a:prstGeom>
            <a:noFill/>
            <a:ln w="12700" cap="flat">
              <a:noFill/>
              <a:miter lim="800000"/>
              <a:headEnd/>
              <a:tailEnd/>
            </a:ln>
          </p:spPr>
        </p:pic>
      </p:grpSp>
      <p:grpSp>
        <p:nvGrpSpPr>
          <p:cNvPr id="4" name="Group 24"/>
          <p:cNvGrpSpPr>
            <a:grpSpLocks/>
          </p:cNvGrpSpPr>
          <p:nvPr/>
        </p:nvGrpSpPr>
        <p:grpSpPr bwMode="auto">
          <a:xfrm>
            <a:off x="4470400" y="2286000"/>
            <a:ext cx="381000" cy="774700"/>
            <a:chOff x="0" y="0"/>
            <a:chExt cx="240" cy="488"/>
          </a:xfrm>
        </p:grpSpPr>
        <p:sp>
          <p:nvSpPr>
            <p:cNvPr id="13337" name="Oval 25"/>
            <p:cNvSpPr>
              <a:spLocks/>
            </p:cNvSpPr>
            <p:nvPr/>
          </p:nvSpPr>
          <p:spPr bwMode="auto">
            <a:xfrm>
              <a:off x="24" y="264"/>
              <a:ext cx="216" cy="216"/>
            </a:xfrm>
            <a:prstGeom prst="ellipse">
              <a:avLst/>
            </a:prstGeom>
            <a:solidFill>
              <a:srgbClr val="AAC700"/>
            </a:solidFill>
            <a:ln w="25400" cap="flat">
              <a:noFill/>
              <a:miter lim="800000"/>
              <a:headEnd type="none" w="med" len="med"/>
              <a:tailEnd type="none" w="med" len="med"/>
            </a:ln>
          </p:spPr>
          <p:txBody>
            <a:bodyPr lIns="0" tIns="0" rIns="0" bIns="0" anchor="ctr">
              <a:prstTxWarp prst="textNoShape">
                <a:avLst/>
              </a:prstTxWarp>
            </a:bodyPr>
            <a:lstStyle/>
            <a:p>
              <a:pPr>
                <a:spcBef>
                  <a:spcPts val="950"/>
                </a:spcBef>
                <a:buNone/>
              </a:pPr>
              <a:r>
                <a:rPr lang="en-US" sz="1600">
                  <a:solidFill>
                    <a:schemeClr val="tx1"/>
                  </a:solidFill>
                  <a:latin typeface="Calibri Bold" charset="0"/>
                  <a:ea typeface="Calibri Bold" charset="0"/>
                  <a:cs typeface="Calibri Bold" charset="0"/>
                  <a:sym typeface="Calibri Bold" charset="0"/>
                </a:rPr>
                <a:t>4</a:t>
              </a:r>
            </a:p>
          </p:txBody>
        </p:sp>
        <p:pic>
          <p:nvPicPr>
            <p:cNvPr id="13338" name="Picture 26"/>
            <p:cNvPicPr>
              <a:picLocks noChangeArrowheads="1"/>
            </p:cNvPicPr>
            <p:nvPr/>
          </p:nvPicPr>
          <p:blipFill>
            <a:blip r:embed="rId7"/>
            <a:srcRect/>
            <a:stretch>
              <a:fillRect/>
            </a:stretch>
          </p:blipFill>
          <p:spPr bwMode="auto">
            <a:xfrm>
              <a:off x="-200" y="-48"/>
              <a:ext cx="416" cy="584"/>
            </a:xfrm>
            <a:prstGeom prst="rect">
              <a:avLst/>
            </a:prstGeom>
            <a:noFill/>
            <a:ln w="12700" cap="flat">
              <a:noFill/>
              <a:miter lim="800000"/>
              <a:headEnd/>
              <a:tailEnd/>
            </a:ln>
          </p:spPr>
        </p:pic>
      </p:grpSp>
    </p:spTree>
    <p:extLst>
      <p:ext uri="{BB962C8B-B14F-4D97-AF65-F5344CB8AC3E}">
        <p14:creationId xmlns:p14="http://schemas.microsoft.com/office/powerpoint/2010/main" val="11141419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3329"/>
                                        </p:tgtEl>
                                        <p:attrNameLst>
                                          <p:attrName>style.visibility</p:attrName>
                                        </p:attrNameLst>
                                      </p:cBhvr>
                                      <p:to>
                                        <p:strVal val="visible"/>
                                      </p:to>
                                    </p:set>
                                    <p:animEffect transition="in" filter="strips(downLeft)">
                                      <p:cBhvr>
                                        <p:cTn id="16" dur="500"/>
                                        <p:tgtEl>
                                          <p:spTgt spid="1332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xit" presetSubtype="12" fill="hold" grpId="1" nodeType="clickEffect">
                                  <p:stCondLst>
                                    <p:cond delay="0"/>
                                  </p:stCondLst>
                                  <p:childTnLst>
                                    <p:animEffect transition="out" filter="strips(downLeft)">
                                      <p:cBhvr>
                                        <p:cTn id="20" dur="500"/>
                                        <p:tgtEl>
                                          <p:spTgt spid="13329"/>
                                        </p:tgtEl>
                                      </p:cBhvr>
                                    </p:animEffect>
                                    <p:set>
                                      <p:cBhvr>
                                        <p:cTn id="21" dur="1" fill="hold">
                                          <p:stCondLst>
                                            <p:cond delay="499"/>
                                          </p:stCondLst>
                                        </p:cTn>
                                        <p:tgtEl>
                                          <p:spTgt spid="13329"/>
                                        </p:tgtEl>
                                        <p:attrNameLst>
                                          <p:attrName>style.visibility</p:attrName>
                                        </p:attrNameLst>
                                      </p:cBhvr>
                                      <p:to>
                                        <p:strVal val="hidden"/>
                                      </p:to>
                                    </p:set>
                                  </p:childTnLst>
                                </p:cTn>
                              </p:par>
                            </p:childTnLst>
                          </p:cTn>
                        </p:par>
                        <p:par>
                          <p:cTn id="22" fill="hold">
                            <p:stCondLst>
                              <p:cond delay="500"/>
                            </p:stCondLst>
                            <p:childTnLst>
                              <p:par>
                                <p:cTn id="23" presetID="18" presetClass="entr" presetSubtype="3"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upRigh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xit" presetSubtype="12" fill="hold" nodeType="clickEffect">
                                  <p:stCondLst>
                                    <p:cond delay="0"/>
                                  </p:stCondLst>
                                  <p:childTnLst>
                                    <p:animEffect transition="out" filter="strips(downLeft)">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autoUpdateAnimBg="0"/>
      <p:bldP spid="13329" grpId="1"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Protect</a:t>
            </a:r>
            <a:endParaRPr lang="en-US" dirty="0"/>
          </a:p>
        </p:txBody>
      </p:sp>
      <p:sp>
        <p:nvSpPr>
          <p:cNvPr id="4" name="Footer Placeholder 3"/>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84</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9" name="Picture 8" descr="Namnlös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888" y="1246639"/>
            <a:ext cx="6236968" cy="4394227"/>
          </a:xfrm>
          <a:prstGeom prst="rect">
            <a:avLst/>
          </a:prstGeom>
        </p:spPr>
      </p:pic>
    </p:spTree>
    <p:extLst>
      <p:ext uri="{BB962C8B-B14F-4D97-AF65-F5344CB8AC3E}">
        <p14:creationId xmlns:p14="http://schemas.microsoft.com/office/powerpoint/2010/main" val="21700898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Protect</a:t>
            </a:r>
            <a:endParaRPr lang="en-US" dirty="0"/>
          </a:p>
        </p:txBody>
      </p:sp>
      <p:sp>
        <p:nvSpPr>
          <p:cNvPr id="4" name="Footer Placeholder 3"/>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85</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6" name="Picture 5"/>
          <p:cNvPicPr>
            <a:picLocks noChangeAspect="1"/>
          </p:cNvPicPr>
          <p:nvPr/>
        </p:nvPicPr>
        <p:blipFill>
          <a:blip r:embed="rId2"/>
          <a:stretch>
            <a:fillRect/>
          </a:stretch>
        </p:blipFill>
        <p:spPr>
          <a:xfrm>
            <a:off x="0" y="995446"/>
            <a:ext cx="9049614" cy="5128894"/>
          </a:xfrm>
          <a:prstGeom prst="rect">
            <a:avLst/>
          </a:prstGeom>
        </p:spPr>
      </p:pic>
    </p:spTree>
    <p:extLst>
      <p:ext uri="{BB962C8B-B14F-4D97-AF65-F5344CB8AC3E}">
        <p14:creationId xmlns:p14="http://schemas.microsoft.com/office/powerpoint/2010/main" val="42820497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Protect</a:t>
            </a:r>
            <a:endParaRPr lang="en-US" dirty="0"/>
          </a:p>
        </p:txBody>
      </p:sp>
      <p:sp>
        <p:nvSpPr>
          <p:cNvPr id="4" name="Footer Placeholder 3"/>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86</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3" name="Picture 2"/>
          <p:cNvPicPr>
            <a:picLocks noChangeAspect="1"/>
          </p:cNvPicPr>
          <p:nvPr/>
        </p:nvPicPr>
        <p:blipFill>
          <a:blip r:embed="rId2"/>
          <a:stretch>
            <a:fillRect/>
          </a:stretch>
        </p:blipFill>
        <p:spPr>
          <a:xfrm>
            <a:off x="0" y="892846"/>
            <a:ext cx="9105293" cy="5262906"/>
          </a:xfrm>
          <a:prstGeom prst="rect">
            <a:avLst/>
          </a:prstGeom>
        </p:spPr>
      </p:pic>
    </p:spTree>
    <p:extLst>
      <p:ext uri="{BB962C8B-B14F-4D97-AF65-F5344CB8AC3E}">
        <p14:creationId xmlns:p14="http://schemas.microsoft.com/office/powerpoint/2010/main" val="1448802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Protect</a:t>
            </a:r>
            <a:endParaRPr lang="en-US" dirty="0"/>
          </a:p>
        </p:txBody>
      </p:sp>
      <p:sp>
        <p:nvSpPr>
          <p:cNvPr id="4" name="Footer Placeholder 3"/>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87</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7" name="Picture 6"/>
          <p:cNvPicPr>
            <a:picLocks noChangeAspect="1"/>
          </p:cNvPicPr>
          <p:nvPr/>
        </p:nvPicPr>
        <p:blipFill>
          <a:blip r:embed="rId2"/>
          <a:stretch>
            <a:fillRect/>
          </a:stretch>
        </p:blipFill>
        <p:spPr>
          <a:xfrm>
            <a:off x="108514" y="903912"/>
            <a:ext cx="8980299" cy="5286166"/>
          </a:xfrm>
          <a:prstGeom prst="rect">
            <a:avLst/>
          </a:prstGeom>
        </p:spPr>
      </p:pic>
    </p:spTree>
    <p:extLst>
      <p:ext uri="{BB962C8B-B14F-4D97-AF65-F5344CB8AC3E}">
        <p14:creationId xmlns:p14="http://schemas.microsoft.com/office/powerpoint/2010/main" val="1382957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Protect</a:t>
            </a:r>
            <a:endParaRPr lang="en-US" dirty="0"/>
          </a:p>
        </p:txBody>
      </p:sp>
      <p:sp>
        <p:nvSpPr>
          <p:cNvPr id="4" name="Footer Placeholder 3"/>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88</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3" name="Picture 2"/>
          <p:cNvPicPr>
            <a:picLocks noChangeAspect="1"/>
          </p:cNvPicPr>
          <p:nvPr/>
        </p:nvPicPr>
        <p:blipFill>
          <a:blip r:embed="rId2"/>
          <a:stretch>
            <a:fillRect/>
          </a:stretch>
        </p:blipFill>
        <p:spPr>
          <a:xfrm>
            <a:off x="103109" y="842298"/>
            <a:ext cx="8949754" cy="5130384"/>
          </a:xfrm>
          <a:prstGeom prst="rect">
            <a:avLst/>
          </a:prstGeom>
        </p:spPr>
      </p:pic>
    </p:spTree>
    <p:extLst>
      <p:ext uri="{BB962C8B-B14F-4D97-AF65-F5344CB8AC3E}">
        <p14:creationId xmlns:p14="http://schemas.microsoft.com/office/powerpoint/2010/main" val="846994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Protect</a:t>
            </a:r>
            <a:endParaRPr lang="en-US" dirty="0"/>
          </a:p>
        </p:txBody>
      </p:sp>
      <p:sp>
        <p:nvSpPr>
          <p:cNvPr id="4" name="Footer Placeholder 3"/>
          <p:cNvSpPr>
            <a:spLocks noGrp="1"/>
          </p:cNvSpPr>
          <p:nvPr>
            <p:ph type="ftr" sz="quarter" idx="10"/>
          </p:nvPr>
        </p:nvSpPr>
        <p:spPr/>
        <p:txBody>
          <a:bodyPr/>
          <a:lstStyle/>
          <a:p>
            <a:pPr>
              <a:defRPr/>
            </a:pPr>
            <a:r>
              <a:rPr lang="en-US" dirty="0" smtClean="0"/>
              <a:t>© 2011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89</a:t>
            </a:fld>
            <a:r>
              <a:rPr lang="en-US" smtClean="0"/>
              <a:t>   |</a:t>
            </a:r>
            <a:r>
              <a:rPr lang="en-US" smtClean="0">
                <a:solidFill>
                  <a:schemeClr val="accent1"/>
                </a:solidFill>
              </a:rPr>
              <a:t>   </a:t>
            </a:r>
            <a:endParaRPr lang="en-US">
              <a:solidFill>
                <a:schemeClr val="accent1"/>
              </a:solidFill>
              <a:latin typeface="Garamond" pitchFamily="18" charset="0"/>
            </a:endParaRPr>
          </a:p>
        </p:txBody>
      </p:sp>
      <p:pic>
        <p:nvPicPr>
          <p:cNvPr id="6" name="Picture 5"/>
          <p:cNvPicPr>
            <a:picLocks noChangeAspect="1"/>
          </p:cNvPicPr>
          <p:nvPr/>
        </p:nvPicPr>
        <p:blipFill>
          <a:blip r:embed="rId2"/>
          <a:stretch>
            <a:fillRect/>
          </a:stretch>
        </p:blipFill>
        <p:spPr>
          <a:xfrm>
            <a:off x="100328" y="805869"/>
            <a:ext cx="9040976" cy="5235463"/>
          </a:xfrm>
          <a:prstGeom prst="rect">
            <a:avLst/>
          </a:prstGeom>
        </p:spPr>
      </p:pic>
    </p:spTree>
    <p:extLst>
      <p:ext uri="{BB962C8B-B14F-4D97-AF65-F5344CB8AC3E}">
        <p14:creationId xmlns:p14="http://schemas.microsoft.com/office/powerpoint/2010/main" val="38710989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a:t>
            </a:r>
            <a:r>
              <a:rPr lang="en-US" dirty="0" err="1" smtClean="0"/>
              <a:t>Stateful</a:t>
            </a:r>
            <a:r>
              <a:rPr lang="en-US" dirty="0" smtClean="0"/>
              <a:t> Firewall doesn’t see</a:t>
            </a:r>
            <a:endParaRPr lang="en-US" dirty="0"/>
          </a:p>
        </p:txBody>
      </p:sp>
      <p:sp>
        <p:nvSpPr>
          <p:cNvPr id="3" name="Content Placeholder 2"/>
          <p:cNvSpPr>
            <a:spLocks noGrp="1"/>
          </p:cNvSpPr>
          <p:nvPr>
            <p:ph idx="1"/>
          </p:nvPr>
        </p:nvSpPr>
        <p:spPr/>
        <p:txBody>
          <a:bodyPr/>
          <a:lstStyle/>
          <a:p>
            <a:r>
              <a:rPr lang="en-US" sz="2800" dirty="0" smtClean="0"/>
              <a:t>Port hopping or port agnostic applications</a:t>
            </a:r>
          </a:p>
          <a:p>
            <a:pPr lvl="1"/>
            <a:r>
              <a:rPr lang="en-US" sz="2400" dirty="0" smtClean="0"/>
              <a:t>They don’t care on what port they flow</a:t>
            </a:r>
          </a:p>
          <a:p>
            <a:pPr lvl="1"/>
            <a:r>
              <a:rPr lang="en-US" sz="2400" dirty="0" smtClean="0"/>
              <a:t>The firewall can’t distinguish between legitimate or inappropriate use of the port/protocol</a:t>
            </a:r>
          </a:p>
          <a:p>
            <a:pPr lvl="1"/>
            <a:r>
              <a:rPr lang="en-US" sz="2400" dirty="0" smtClean="0"/>
              <a:t>The firewall can’t control the application</a:t>
            </a:r>
          </a:p>
          <a:p>
            <a:r>
              <a:rPr lang="en-US" sz="2800" dirty="0" smtClean="0"/>
              <a:t>Tunneled applications (= evasion)</a:t>
            </a:r>
          </a:p>
          <a:p>
            <a:pPr lvl="1"/>
            <a:r>
              <a:rPr lang="en-US" sz="2400" dirty="0" smtClean="0"/>
              <a:t>A tunnel is built through an open port</a:t>
            </a:r>
          </a:p>
          <a:p>
            <a:pPr lvl="1"/>
            <a:r>
              <a:rPr lang="en-US" sz="2400" dirty="0" smtClean="0"/>
              <a:t>The real application is hidden in the tunnel</a:t>
            </a:r>
          </a:p>
          <a:p>
            <a:pPr lvl="1"/>
            <a:r>
              <a:rPr lang="en-US" sz="2400" dirty="0" smtClean="0"/>
              <a:t>It doesn’t even need to be an encrypted tunnel</a:t>
            </a:r>
          </a:p>
        </p:txBody>
      </p:sp>
      <p:sp>
        <p:nvSpPr>
          <p:cNvPr id="6" name="Slide Number Placeholder 5"/>
          <p:cNvSpPr>
            <a:spLocks noGrp="1"/>
          </p:cNvSpPr>
          <p:nvPr>
            <p:ph type="sldNum" sz="quarter" idx="11"/>
          </p:nvPr>
        </p:nvSpPr>
        <p:spPr/>
        <p:txBody>
          <a:bodyPr/>
          <a:lstStyle/>
          <a:p>
            <a:pPr>
              <a:defRPr/>
            </a:pPr>
            <a:r>
              <a:rPr lang="en-US" smtClean="0"/>
              <a:t>Page </a:t>
            </a:r>
            <a:fld id="{41D5C404-C7A6-4A7E-B08A-E596864A227E}" type="slidenum">
              <a:rPr lang="en-US" smtClean="0"/>
              <a:pPr>
                <a:defRPr/>
              </a:pPr>
              <a:t>9</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Footer Placeholder 6"/>
          <p:cNvSpPr>
            <a:spLocks noGrp="1"/>
          </p:cNvSpPr>
          <p:nvPr>
            <p:ph type="ftr" sz="quarter" idx="10"/>
          </p:nvPr>
        </p:nvSpPr>
        <p:spPr/>
        <p:txBody>
          <a:bodyPr/>
          <a:lstStyle/>
          <a:p>
            <a:pPr>
              <a:defRPr/>
            </a:pPr>
            <a:r>
              <a:rPr lang="en-US" smtClean="0"/>
              <a:t>© 2011 Palo Alto Networks. Proprietary and Confidential.</a:t>
            </a:r>
            <a:endParaRPr lang="en-US"/>
          </a:p>
        </p:txBody>
      </p:sp>
    </p:spTree>
    <p:extLst>
      <p:ext uri="{BB962C8B-B14F-4D97-AF65-F5344CB8AC3E}">
        <p14:creationId xmlns:p14="http://schemas.microsoft.com/office/powerpoint/2010/main" val="3757293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ctrTitle"/>
          </p:nvPr>
        </p:nvSpPr>
        <p:spPr>
          <a:xfrm>
            <a:off x="1849736" y="2470150"/>
            <a:ext cx="6760864" cy="914400"/>
          </a:xfrm>
        </p:spPr>
        <p:txBody>
          <a:bodyPr rIns="132058"/>
          <a:lstStyle/>
          <a:p>
            <a:pPr eaLnBrk="1" hangingPunct="1"/>
            <a:r>
              <a:rPr lang="en-US" dirty="0"/>
              <a:t>PAN-OS 4.0: A Significant Milestone</a:t>
            </a:r>
            <a:endParaRPr lang="en-US" sz="3200" dirty="0" smtClean="0"/>
          </a:p>
        </p:txBody>
      </p:sp>
      <p:sp>
        <p:nvSpPr>
          <p:cNvPr id="4" name="Subtitle 3"/>
          <p:cNvSpPr>
            <a:spLocks noGrp="1"/>
          </p:cNvSpPr>
          <p:nvPr>
            <p:ph type="subTitle" idx="1"/>
          </p:nvPr>
        </p:nvSpPr>
        <p:spPr/>
        <p:txBody>
          <a:bodyPr/>
          <a:lstStyle/>
          <a:p>
            <a:endParaRPr lang="en-US" dirty="0"/>
          </a:p>
        </p:txBody>
      </p:sp>
      <p:sp>
        <p:nvSpPr>
          <p:cNvPr id="2" name="TextBox 1"/>
          <p:cNvSpPr txBox="1"/>
          <p:nvPr/>
        </p:nvSpPr>
        <p:spPr>
          <a:xfrm>
            <a:off x="-838200" y="5308600"/>
            <a:ext cx="184666" cy="338554"/>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59512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Grp="1" noChangeArrowheads="1"/>
          </p:cNvSpPr>
          <p:nvPr>
            <p:ph type="title"/>
          </p:nvPr>
        </p:nvSpPr>
        <p:spPr/>
        <p:txBody>
          <a:bodyPr rIns="81279"/>
          <a:lstStyle/>
          <a:p>
            <a:pPr indent="0" eaLnBrk="1" hangingPunct="1"/>
            <a:r>
              <a:rPr lang="en-US" dirty="0"/>
              <a:t>PAN-OS</a:t>
            </a:r>
            <a:r>
              <a:rPr lang="en-US" dirty="0" smtClean="0"/>
              <a:t> 4.0</a:t>
            </a:r>
            <a:endParaRPr lang="en-US" dirty="0"/>
          </a:p>
        </p:txBody>
      </p:sp>
      <p:sp>
        <p:nvSpPr>
          <p:cNvPr id="35845" name="Rectangle 4"/>
          <p:cNvSpPr>
            <a:spLocks noGrp="1" noChangeArrowheads="1"/>
          </p:cNvSpPr>
          <p:nvPr>
            <p:ph type="body" idx="1"/>
          </p:nvPr>
        </p:nvSpPr>
        <p:spPr>
          <a:xfrm>
            <a:off x="323850" y="985837"/>
            <a:ext cx="4127500" cy="5211393"/>
          </a:xfrm>
        </p:spPr>
        <p:txBody>
          <a:bodyPr rIns="78400"/>
          <a:lstStyle/>
          <a:p>
            <a:pPr marL="231775" indent="-196850" eaLnBrk="1" hangingPunct="1">
              <a:spcBef>
                <a:spcPct val="0"/>
              </a:spcBef>
              <a:spcAft>
                <a:spcPts val="144"/>
              </a:spcAft>
              <a:buNone/>
            </a:pPr>
            <a:r>
              <a:rPr lang="en-US" dirty="0">
                <a:latin typeface="Calibri"/>
                <a:cs typeface="Calibri"/>
              </a:rPr>
              <a:t>App-ID</a:t>
            </a:r>
            <a:endParaRPr lang="en-US" dirty="0" smtClean="0">
              <a:latin typeface="Calibri"/>
              <a:cs typeface="Calibri"/>
            </a:endParaRPr>
          </a:p>
          <a:p>
            <a:pPr lvl="1" indent="-222250" eaLnBrk="1" hangingPunct="1">
              <a:spcBef>
                <a:spcPts val="500"/>
              </a:spcBef>
              <a:spcAft>
                <a:spcPts val="144"/>
              </a:spcAft>
            </a:pPr>
            <a:r>
              <a:rPr lang="en-US" sz="1800" dirty="0" smtClean="0">
                <a:latin typeface="Calibri"/>
                <a:cs typeface="Calibri"/>
              </a:rPr>
              <a:t>Custom </a:t>
            </a:r>
            <a:r>
              <a:rPr lang="en-US" sz="1800" dirty="0">
                <a:latin typeface="Calibri"/>
                <a:cs typeface="Calibri"/>
              </a:rPr>
              <a:t>App-</a:t>
            </a:r>
            <a:r>
              <a:rPr lang="en-US" sz="1800" dirty="0" smtClean="0">
                <a:latin typeface="Calibri"/>
                <a:cs typeface="Calibri"/>
              </a:rPr>
              <a:t>IDs for unknown protocols</a:t>
            </a:r>
          </a:p>
          <a:p>
            <a:pPr lvl="1" indent="-222250" eaLnBrk="1" hangingPunct="1">
              <a:spcBef>
                <a:spcPts val="500"/>
              </a:spcBef>
              <a:spcAft>
                <a:spcPts val="144"/>
              </a:spcAft>
            </a:pPr>
            <a:r>
              <a:rPr lang="en-US" sz="1800" dirty="0" smtClean="0">
                <a:latin typeface="Calibri"/>
                <a:cs typeface="Calibri"/>
              </a:rPr>
              <a:t>App and threats stats collection</a:t>
            </a:r>
          </a:p>
          <a:p>
            <a:pPr lvl="1" indent="-222250" eaLnBrk="1" hangingPunct="1">
              <a:spcBef>
                <a:spcPts val="500"/>
              </a:spcBef>
              <a:spcAft>
                <a:spcPts val="144"/>
              </a:spcAft>
            </a:pPr>
            <a:r>
              <a:rPr lang="en-US" sz="1800" dirty="0">
                <a:latin typeface="Calibri"/>
                <a:cs typeface="Calibri"/>
              </a:rPr>
              <a:t>SSH tunneling </a:t>
            </a:r>
            <a:r>
              <a:rPr lang="en-US" sz="1800" dirty="0" smtClean="0">
                <a:latin typeface="Calibri"/>
                <a:cs typeface="Calibri"/>
              </a:rPr>
              <a:t>control (for port forwarding control)</a:t>
            </a:r>
          </a:p>
          <a:p>
            <a:pPr lvl="1" indent="-222250" eaLnBrk="1" hangingPunct="1">
              <a:spcBef>
                <a:spcPts val="500"/>
              </a:spcBef>
              <a:spcAft>
                <a:spcPts val="144"/>
              </a:spcAft>
            </a:pPr>
            <a:r>
              <a:rPr lang="en-US" sz="1800" dirty="0" smtClean="0">
                <a:latin typeface="Calibri"/>
                <a:cs typeface="Calibri"/>
              </a:rPr>
              <a:t>6,000 custom App-IDs</a:t>
            </a:r>
          </a:p>
          <a:p>
            <a:pPr indent="-222250" eaLnBrk="1" hangingPunct="1">
              <a:spcBef>
                <a:spcPts val="500"/>
              </a:spcBef>
              <a:spcAft>
                <a:spcPts val="144"/>
              </a:spcAft>
            </a:pPr>
            <a:endParaRPr lang="en-US" dirty="0" smtClean="0">
              <a:latin typeface="Calibri"/>
              <a:cs typeface="Calibri"/>
            </a:endParaRPr>
          </a:p>
          <a:p>
            <a:pPr indent="-222250" eaLnBrk="1" hangingPunct="1">
              <a:spcBef>
                <a:spcPts val="500"/>
              </a:spcBef>
              <a:spcAft>
                <a:spcPts val="144"/>
              </a:spcAft>
              <a:buNone/>
            </a:pPr>
            <a:r>
              <a:rPr lang="en-US" dirty="0" smtClean="0">
                <a:latin typeface="Calibri"/>
                <a:cs typeface="Calibri"/>
              </a:rPr>
              <a:t>User-ID</a:t>
            </a:r>
          </a:p>
          <a:p>
            <a:pPr lvl="1" indent="-222250" eaLnBrk="1" hangingPunct="1">
              <a:spcBef>
                <a:spcPts val="500"/>
              </a:spcBef>
              <a:spcAft>
                <a:spcPts val="144"/>
              </a:spcAft>
            </a:pPr>
            <a:r>
              <a:rPr lang="en-US" sz="1800" dirty="0" smtClean="0">
                <a:latin typeface="Calibri"/>
                <a:cs typeface="Calibri"/>
              </a:rPr>
              <a:t>Windows 2003 64-bit, Windows 2008 32- and 64-bit Terminal Server support; </a:t>
            </a:r>
            <a:r>
              <a:rPr lang="en-US" sz="1800" dirty="0" err="1" smtClean="0">
                <a:latin typeface="Calibri"/>
                <a:cs typeface="Calibri"/>
              </a:rPr>
              <a:t>XenApp</a:t>
            </a:r>
            <a:r>
              <a:rPr lang="en-US" sz="1800" dirty="0" smtClean="0">
                <a:latin typeface="Calibri"/>
                <a:cs typeface="Calibri"/>
              </a:rPr>
              <a:t> 6 support</a:t>
            </a:r>
          </a:p>
          <a:p>
            <a:pPr lvl="1" indent="-222250" eaLnBrk="1" hangingPunct="1">
              <a:spcBef>
                <a:spcPts val="500"/>
              </a:spcBef>
              <a:spcAft>
                <a:spcPts val="144"/>
              </a:spcAft>
            </a:pPr>
            <a:r>
              <a:rPr lang="en-US" sz="1800" dirty="0" smtClean="0">
                <a:latin typeface="Calibri"/>
                <a:cs typeface="Calibri"/>
              </a:rPr>
              <a:t>Client </a:t>
            </a:r>
            <a:r>
              <a:rPr lang="en-US" sz="1800" dirty="0">
                <a:latin typeface="Calibri"/>
                <a:cs typeface="Calibri"/>
              </a:rPr>
              <a:t>certificates for captive portal</a:t>
            </a:r>
          </a:p>
          <a:p>
            <a:pPr lvl="1" indent="-222250" eaLnBrk="1" hangingPunct="1">
              <a:spcBef>
                <a:spcPts val="500"/>
              </a:spcBef>
              <a:spcAft>
                <a:spcPts val="144"/>
              </a:spcAft>
            </a:pPr>
            <a:r>
              <a:rPr lang="en-US" sz="1800" dirty="0">
                <a:latin typeface="Calibri"/>
                <a:cs typeface="Calibri"/>
              </a:rPr>
              <a:t>Authentication sequence flow</a:t>
            </a:r>
            <a:endParaRPr lang="en-US" sz="1800" dirty="0" smtClean="0">
              <a:latin typeface="Calibri"/>
              <a:cs typeface="Calibri"/>
            </a:endParaRPr>
          </a:p>
          <a:p>
            <a:pPr lvl="1" indent="-222250" eaLnBrk="1" hangingPunct="1">
              <a:spcBef>
                <a:spcPts val="500"/>
              </a:spcBef>
              <a:spcAft>
                <a:spcPts val="144"/>
              </a:spcAft>
            </a:pPr>
            <a:r>
              <a:rPr lang="en-US" sz="1800" dirty="0" smtClean="0">
                <a:latin typeface="Calibri"/>
                <a:cs typeface="Calibri"/>
              </a:rPr>
              <a:t>Strip </a:t>
            </a:r>
            <a:r>
              <a:rPr lang="en-US" sz="1800" dirty="0" err="1" smtClean="0">
                <a:latin typeface="Calibri"/>
                <a:cs typeface="Calibri"/>
              </a:rPr>
              <a:t>x</a:t>
            </a:r>
            <a:r>
              <a:rPr lang="en-US" sz="1800" dirty="0" smtClean="0">
                <a:latin typeface="Calibri"/>
                <a:cs typeface="Calibri"/>
              </a:rPr>
              <a:t>-forwarded-for header</a:t>
            </a:r>
          </a:p>
          <a:p>
            <a:pPr lvl="1" indent="-222250" eaLnBrk="1" hangingPunct="1">
              <a:spcBef>
                <a:spcPts val="500"/>
              </a:spcBef>
              <a:spcAft>
                <a:spcPts val="144"/>
              </a:spcAft>
            </a:pPr>
            <a:r>
              <a:rPr lang="en-US" sz="1800" dirty="0" smtClean="0">
                <a:latin typeface="Calibri"/>
                <a:cs typeface="Calibri"/>
              </a:rPr>
              <a:t>Destination port in captive portal rules</a:t>
            </a:r>
            <a:endParaRPr lang="en-US" sz="1800" dirty="0">
              <a:latin typeface="Calibri"/>
              <a:cs typeface="Calibri"/>
            </a:endParaRPr>
          </a:p>
        </p:txBody>
      </p:sp>
      <p:sp>
        <p:nvSpPr>
          <p:cNvPr id="35846" name="Rectangle 5"/>
          <p:cNvSpPr>
            <a:spLocks/>
          </p:cNvSpPr>
          <p:nvPr/>
        </p:nvSpPr>
        <p:spPr bwMode="auto">
          <a:xfrm>
            <a:off x="4605338" y="985837"/>
            <a:ext cx="4140200" cy="5089821"/>
          </a:xfrm>
          <a:prstGeom prst="rect">
            <a:avLst/>
          </a:prstGeom>
          <a:noFill/>
          <a:ln w="12700">
            <a:noFill/>
            <a:miter lim="800000"/>
            <a:headEnd/>
            <a:tailEnd/>
          </a:ln>
        </p:spPr>
        <p:txBody>
          <a:bodyPr lIns="0" tIns="0" rIns="40639" bIns="0">
            <a:prstTxWarp prst="textNoShape">
              <a:avLst/>
            </a:prstTxWarp>
          </a:bodyPr>
          <a:lstStyle/>
          <a:p>
            <a:pPr marL="53975" indent="-14288" algn="l">
              <a:lnSpc>
                <a:spcPct val="75000"/>
              </a:lnSpc>
              <a:spcBef>
                <a:spcPts val="650"/>
              </a:spcBef>
              <a:spcAft>
                <a:spcPts val="144"/>
              </a:spcAft>
              <a:buClr>
                <a:srgbClr val="004167"/>
              </a:buClr>
              <a:buSzPct val="85000"/>
              <a:buNone/>
            </a:pPr>
            <a:r>
              <a:rPr lang="en-US" sz="2400" dirty="0">
                <a:solidFill>
                  <a:srgbClr val="004167"/>
                </a:solidFill>
                <a:latin typeface="Calibri"/>
                <a:ea typeface="Calibri" charset="0"/>
                <a:cs typeface="Calibri"/>
                <a:sym typeface="Calibri" charset="0"/>
              </a:rPr>
              <a:t>Threat Prevention &amp; Data Filtering</a:t>
            </a:r>
            <a:endParaRPr lang="en-US" sz="2400" dirty="0" smtClean="0">
              <a:solidFill>
                <a:srgbClr val="004167"/>
              </a:solidFill>
              <a:latin typeface="Calibri"/>
              <a:ea typeface="Calibri" charset="0"/>
              <a:cs typeface="Calibri"/>
              <a:sym typeface="Calibri" charset="0"/>
            </a:endParaRP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chemeClr val="accent1">
                    <a:lumMod val="75000"/>
                  </a:schemeClr>
                </a:solidFill>
                <a:latin typeface="Calibri"/>
                <a:ea typeface="Calibri" charset="0"/>
                <a:cs typeface="Calibri"/>
                <a:sym typeface="Calibri" charset="0"/>
              </a:rPr>
              <a:t>Behavior-based botnet C&amp;C detection</a:t>
            </a: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rgbClr val="004167"/>
                </a:solidFill>
                <a:latin typeface="Calibri"/>
                <a:ea typeface="Calibri" charset="0"/>
                <a:cs typeface="Calibri"/>
                <a:sym typeface="Calibri" charset="0"/>
              </a:rPr>
              <a:t>PDF virus </a:t>
            </a:r>
            <a:r>
              <a:rPr lang="en-US" sz="1800" dirty="0">
                <a:solidFill>
                  <a:srgbClr val="004167"/>
                </a:solidFill>
                <a:latin typeface="Calibri"/>
                <a:ea typeface="Calibri" charset="0"/>
                <a:cs typeface="Calibri"/>
                <a:sym typeface="Calibri" charset="0"/>
              </a:rPr>
              <a:t>scanning</a:t>
            </a:r>
          </a:p>
          <a:p>
            <a:pPr marL="566738" indent="-228600" algn="l">
              <a:lnSpc>
                <a:spcPct val="75000"/>
              </a:lnSpc>
              <a:spcBef>
                <a:spcPts val="525"/>
              </a:spcBef>
              <a:spcAft>
                <a:spcPts val="144"/>
              </a:spcAft>
              <a:buClr>
                <a:srgbClr val="004167"/>
              </a:buClr>
              <a:buSzPct val="80000"/>
              <a:buFont typeface="Times" charset="0"/>
              <a:buChar char="-"/>
            </a:pPr>
            <a:r>
              <a:rPr lang="en-US" sz="1800" dirty="0">
                <a:solidFill>
                  <a:srgbClr val="004167"/>
                </a:solidFill>
                <a:latin typeface="Calibri"/>
                <a:ea typeface="Calibri" charset="0"/>
                <a:cs typeface="Calibri"/>
                <a:sym typeface="Calibri" charset="0"/>
              </a:rPr>
              <a:t>Drive by download protection</a:t>
            </a:r>
            <a:endParaRPr lang="en-US" sz="1800" dirty="0" smtClean="0">
              <a:solidFill>
                <a:srgbClr val="004167"/>
              </a:solidFill>
              <a:latin typeface="Calibri"/>
              <a:ea typeface="Calibri" charset="0"/>
              <a:cs typeface="Calibri"/>
              <a:sym typeface="Calibri" charset="0"/>
            </a:endParaRP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rgbClr val="004167"/>
                </a:solidFill>
                <a:latin typeface="Calibri"/>
                <a:ea typeface="Calibri" charset="0"/>
                <a:cs typeface="Calibri"/>
                <a:sym typeface="Calibri" charset="0"/>
              </a:rPr>
              <a:t>Hold</a:t>
            </a:r>
            <a:r>
              <a:rPr lang="en-US" sz="1800" dirty="0">
                <a:solidFill>
                  <a:srgbClr val="004167"/>
                </a:solidFill>
                <a:latin typeface="Calibri"/>
                <a:ea typeface="Calibri" charset="0"/>
                <a:cs typeface="Calibri"/>
                <a:sym typeface="Calibri" charset="0"/>
              </a:rPr>
              <a:t>-down time scan </a:t>
            </a:r>
            <a:r>
              <a:rPr lang="en-US" sz="1800" dirty="0" smtClean="0">
                <a:solidFill>
                  <a:srgbClr val="004167"/>
                </a:solidFill>
                <a:latin typeface="Calibri"/>
                <a:ea typeface="Calibri" charset="0"/>
                <a:cs typeface="Calibri"/>
                <a:sym typeface="Calibri" charset="0"/>
              </a:rPr>
              <a:t>detection</a:t>
            </a: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rgbClr val="004167"/>
                </a:solidFill>
                <a:latin typeface="Calibri"/>
                <a:ea typeface="Calibri" charset="0"/>
                <a:cs typeface="Calibri"/>
                <a:sym typeface="Calibri" charset="0"/>
              </a:rPr>
              <a:t>Time attribute for IPS and custom signatures</a:t>
            </a: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chemeClr val="accent1">
                    <a:lumMod val="75000"/>
                  </a:schemeClr>
                </a:solidFill>
                <a:latin typeface="Calibri"/>
                <a:ea typeface="Calibri" charset="0"/>
                <a:cs typeface="Calibri"/>
                <a:sym typeface="Calibri" charset="0"/>
              </a:rPr>
              <a:t>DoS protection </a:t>
            </a:r>
            <a:r>
              <a:rPr lang="en-US" sz="1800" dirty="0" err="1" smtClean="0">
                <a:solidFill>
                  <a:schemeClr val="accent1">
                    <a:lumMod val="75000"/>
                  </a:schemeClr>
                </a:solidFill>
                <a:latin typeface="Calibri"/>
                <a:ea typeface="Calibri" charset="0"/>
                <a:cs typeface="Calibri"/>
                <a:sym typeface="Calibri" charset="0"/>
              </a:rPr>
              <a:t>rulebase</a:t>
            </a:r>
            <a:endParaRPr lang="en-US" sz="1800" dirty="0" smtClean="0">
              <a:solidFill>
                <a:schemeClr val="accent1">
                  <a:lumMod val="75000"/>
                </a:schemeClr>
              </a:solidFill>
              <a:latin typeface="Calibri"/>
              <a:ea typeface="Calibri" charset="0"/>
              <a:cs typeface="Calibri"/>
              <a:sym typeface="Calibri" charset="0"/>
            </a:endParaRPr>
          </a:p>
          <a:p>
            <a:pPr marL="274638" indent="-234950" algn="l">
              <a:lnSpc>
                <a:spcPct val="75000"/>
              </a:lnSpc>
              <a:spcBef>
                <a:spcPts val="525"/>
              </a:spcBef>
              <a:spcAft>
                <a:spcPts val="144"/>
              </a:spcAft>
              <a:buClr>
                <a:srgbClr val="004167"/>
              </a:buClr>
              <a:buSzPct val="80000"/>
              <a:buFont typeface="Times" charset="0"/>
              <a:buChar char="-"/>
            </a:pPr>
            <a:endParaRPr lang="en-US" sz="1800" dirty="0">
              <a:solidFill>
                <a:srgbClr val="004167"/>
              </a:solidFill>
              <a:latin typeface="Calibri"/>
              <a:ea typeface="Calibri" charset="0"/>
              <a:cs typeface="Calibri"/>
              <a:sym typeface="Calibri" charset="0"/>
            </a:endParaRPr>
          </a:p>
          <a:p>
            <a:pPr marL="274638" indent="-234950" algn="l">
              <a:lnSpc>
                <a:spcPct val="75000"/>
              </a:lnSpc>
              <a:spcBef>
                <a:spcPts val="650"/>
              </a:spcBef>
              <a:spcAft>
                <a:spcPts val="144"/>
              </a:spcAft>
              <a:buClr>
                <a:srgbClr val="004167"/>
              </a:buClr>
              <a:buSzPct val="85000"/>
              <a:buNone/>
            </a:pPr>
            <a:r>
              <a:rPr lang="en-US" sz="2400" dirty="0">
                <a:solidFill>
                  <a:srgbClr val="004167"/>
                </a:solidFill>
                <a:latin typeface="Calibri"/>
                <a:ea typeface="Calibri" charset="0"/>
                <a:cs typeface="Calibri"/>
                <a:sym typeface="Calibri" charset="0"/>
              </a:rPr>
              <a:t>URL Filtering</a:t>
            </a:r>
          </a:p>
          <a:p>
            <a:pPr marL="566738" indent="-228600" algn="l">
              <a:lnSpc>
                <a:spcPct val="75000"/>
              </a:lnSpc>
              <a:spcBef>
                <a:spcPts val="525"/>
              </a:spcBef>
              <a:spcAft>
                <a:spcPts val="144"/>
              </a:spcAft>
              <a:buClr>
                <a:srgbClr val="004167"/>
              </a:buClr>
              <a:buSzPct val="80000"/>
              <a:buFont typeface="Times" charset="0"/>
              <a:buChar char="-"/>
            </a:pPr>
            <a:r>
              <a:rPr lang="en-US" sz="1800" dirty="0">
                <a:solidFill>
                  <a:srgbClr val="004167"/>
                </a:solidFill>
                <a:latin typeface="Calibri"/>
                <a:ea typeface="Calibri" charset="0"/>
                <a:cs typeface="Calibri"/>
                <a:sym typeface="Calibri" charset="0"/>
              </a:rPr>
              <a:t>Container page filtering, logging, and </a:t>
            </a:r>
            <a:r>
              <a:rPr lang="en-US" sz="1800" dirty="0" smtClean="0">
                <a:solidFill>
                  <a:srgbClr val="004167"/>
                </a:solidFill>
                <a:latin typeface="Calibri"/>
                <a:ea typeface="Calibri" charset="0"/>
                <a:cs typeface="Calibri"/>
                <a:sym typeface="Calibri" charset="0"/>
              </a:rPr>
              <a:t>reporting</a:t>
            </a: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rgbClr val="004167"/>
                </a:solidFill>
                <a:latin typeface="Calibri"/>
                <a:ea typeface="Calibri" charset="0"/>
                <a:cs typeface="Calibri"/>
                <a:sym typeface="Calibri" charset="0"/>
              </a:rPr>
              <a:t>Seamless URL activation</a:t>
            </a: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rgbClr val="004167"/>
                </a:solidFill>
                <a:latin typeface="Calibri"/>
                <a:ea typeface="Calibri" charset="0"/>
                <a:cs typeface="Calibri"/>
                <a:sym typeface="Calibri" charset="0"/>
              </a:rPr>
              <a:t>“Full” URL logging</a:t>
            </a:r>
          </a:p>
          <a:p>
            <a:pPr marL="566738" indent="-228600" algn="l">
              <a:lnSpc>
                <a:spcPct val="75000"/>
              </a:lnSpc>
              <a:spcBef>
                <a:spcPts val="525"/>
              </a:spcBef>
              <a:spcAft>
                <a:spcPts val="144"/>
              </a:spcAft>
              <a:buClr>
                <a:srgbClr val="004167"/>
              </a:buClr>
              <a:buSzPct val="80000"/>
              <a:buFont typeface="Times" charset="0"/>
              <a:buChar char="-"/>
            </a:pPr>
            <a:r>
              <a:rPr lang="en-US" sz="1800" dirty="0" smtClean="0">
                <a:solidFill>
                  <a:srgbClr val="004167"/>
                </a:solidFill>
                <a:latin typeface="Calibri"/>
                <a:ea typeface="Calibri" charset="0"/>
                <a:cs typeface="Calibri"/>
                <a:sym typeface="Calibri" charset="0"/>
              </a:rPr>
              <a:t>Manual URL DB uploads (weekly)</a:t>
            </a:r>
          </a:p>
        </p:txBody>
      </p:sp>
      <p:sp>
        <p:nvSpPr>
          <p:cNvPr id="5" name="Footer Placeholder 3"/>
          <p:cNvSpPr>
            <a:spLocks noGrp="1"/>
          </p:cNvSpPr>
          <p:nvPr>
            <p:ph type="ftr" sz="quarter" idx="10"/>
          </p:nvPr>
        </p:nvSpPr>
        <p:spPr>
          <a:xfrm>
            <a:off x="1157288" y="6350000"/>
            <a:ext cx="5783262" cy="457200"/>
          </a:xfrm>
        </p:spPr>
        <p:txBody>
          <a:bodyPr/>
          <a:lstStyle/>
          <a:p>
            <a:pPr>
              <a:defRPr/>
            </a:pPr>
            <a:r>
              <a:rPr lang="en-US" dirty="0" smtClean="0"/>
              <a:t>© 2010 Palo Alto Networks. Proprietary and Confidential.</a:t>
            </a:r>
            <a:endParaRPr lang="en-US" dirty="0"/>
          </a:p>
        </p:txBody>
      </p:sp>
      <p:sp>
        <p:nvSpPr>
          <p:cNvPr id="6" name="Slide Number Placeholder 4"/>
          <p:cNvSpPr>
            <a:spLocks noGrp="1"/>
          </p:cNvSpPr>
          <p:nvPr>
            <p:ph type="sldNum" sz="quarter" idx="11"/>
          </p:nvPr>
        </p:nvSpPr>
        <p:spPr>
          <a:xfrm>
            <a:off x="306388" y="6351588"/>
            <a:ext cx="847725" cy="457200"/>
          </a:xfrm>
        </p:spPr>
        <p:txBody>
          <a:bodyPr/>
          <a:lstStyle/>
          <a:p>
            <a:pPr>
              <a:defRPr/>
            </a:pPr>
            <a:r>
              <a:rPr lang="en-US" smtClean="0"/>
              <a:t>Page </a:t>
            </a:r>
            <a:fld id="{D97BCB43-C779-4DC2-A55D-CBE7F62051D4}" type="slidenum">
              <a:rPr lang="en-US" smtClean="0"/>
              <a:pPr>
                <a:defRPr/>
              </a:pPr>
              <a:t>91</a:t>
            </a:fld>
            <a:r>
              <a:rPr lang="en-US" smtClean="0"/>
              <a:t>   |</a:t>
            </a:r>
            <a:r>
              <a:rPr lang="en-US" smtClean="0">
                <a:solidFill>
                  <a:schemeClr val="accent1"/>
                </a:solidFill>
              </a:rPr>
              <a:t>   </a:t>
            </a:r>
            <a:endParaRPr lang="en-US">
              <a:solidFill>
                <a:schemeClr val="accent1"/>
              </a:solidFill>
              <a:latin typeface="Garamond" pitchFamily="18" charset="0"/>
            </a:endParaRPr>
          </a:p>
        </p:txBody>
      </p:sp>
    </p:spTree>
    <p:extLst>
      <p:ext uri="{BB962C8B-B14F-4D97-AF65-F5344CB8AC3E}">
        <p14:creationId xmlns:p14="http://schemas.microsoft.com/office/powerpoint/2010/main" val="2686757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 updates 4.0</a:t>
            </a:r>
            <a:endParaRPr lang="en-US" dirty="0"/>
          </a:p>
        </p:txBody>
      </p:sp>
      <p:sp>
        <p:nvSpPr>
          <p:cNvPr id="4" name="Footer Placeholder 3"/>
          <p:cNvSpPr>
            <a:spLocks noGrp="1"/>
          </p:cNvSpPr>
          <p:nvPr>
            <p:ph type="ftr" sz="quarter" idx="10"/>
          </p:nvPr>
        </p:nvSpPr>
        <p:spPr/>
        <p:txBody>
          <a:bodyPr/>
          <a:lstStyle/>
          <a:p>
            <a:pPr>
              <a:defRPr/>
            </a:pPr>
            <a:r>
              <a:rPr lang="en-US" smtClean="0"/>
              <a:t>© 2010 Palo Alto Networks. Proprietary and Confidential.</a:t>
            </a:r>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D97BCB43-C779-4DC2-A55D-CBE7F62051D4}" type="slidenum">
              <a:rPr lang="en-US" smtClean="0"/>
              <a:pPr>
                <a:defRPr/>
              </a:pPr>
              <a:t>92</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12" name="Rectangle 4"/>
          <p:cNvSpPr txBox="1">
            <a:spLocks noChangeArrowheads="1"/>
          </p:cNvSpPr>
          <p:nvPr/>
        </p:nvSpPr>
        <p:spPr bwMode="auto">
          <a:xfrm>
            <a:off x="5284277" y="1778217"/>
            <a:ext cx="3855482" cy="5257800"/>
          </a:xfrm>
          <a:prstGeom prst="rect">
            <a:avLst/>
          </a:prstGeom>
          <a:noFill/>
          <a:ln w="12700">
            <a:noFill/>
            <a:miter lim="800000"/>
            <a:headEnd type="none" w="sm" len="sm"/>
            <a:tailEnd type="none" w="sm" len="sm"/>
          </a:ln>
        </p:spPr>
        <p:txBody>
          <a:bodyPr vert="horz" wrap="square" lIns="91440" tIns="45720" rIns="39200" bIns="45720" numCol="1" anchor="t" anchorCtr="0" compatLnSpc="1">
            <a:prstTxWarp prst="textNoShape">
              <a:avLst/>
            </a:prstTxWarp>
          </a:bodyPr>
          <a:lstStyle>
            <a:lvl1pPr marL="230188" indent="-230188" algn="l" rtl="0" eaLnBrk="0" fontAlgn="base" hangingPunct="0">
              <a:lnSpc>
                <a:spcPct val="85000"/>
              </a:lnSpc>
              <a:spcBef>
                <a:spcPct val="50000"/>
              </a:spcBef>
              <a:spcAft>
                <a:spcPct val="5000"/>
              </a:spcAft>
              <a:buClr>
                <a:srgbClr val="004167"/>
              </a:buClr>
              <a:buSzPct val="85000"/>
              <a:buFont typeface="Times" charset="0"/>
              <a:buChar char="•"/>
              <a:defRPr sz="2400">
                <a:solidFill>
                  <a:srgbClr val="004167"/>
                </a:solidFill>
                <a:latin typeface="+mn-lt"/>
                <a:ea typeface="+mn-ea"/>
                <a:cs typeface="+mn-cs"/>
              </a:defRPr>
            </a:lvl1pPr>
            <a:lvl2pPr marL="579438" indent="-234950" algn="l" rtl="0" eaLnBrk="0" fontAlgn="base" hangingPunct="0">
              <a:lnSpc>
                <a:spcPct val="85000"/>
              </a:lnSpc>
              <a:spcBef>
                <a:spcPct val="50000"/>
              </a:spcBef>
              <a:spcAft>
                <a:spcPct val="5000"/>
              </a:spcAft>
              <a:buClr>
                <a:srgbClr val="004167"/>
              </a:buClr>
              <a:buSzPct val="80000"/>
              <a:buFont typeface="Times" charset="0"/>
              <a:buChar char="-"/>
              <a:defRPr sz="2000">
                <a:solidFill>
                  <a:srgbClr val="004167"/>
                </a:solidFill>
                <a:latin typeface="+mn-lt"/>
              </a:defRPr>
            </a:lvl2pPr>
            <a:lvl3pPr marL="922338" indent="-228600" algn="l" rtl="0" eaLnBrk="0" fontAlgn="base" hangingPunct="0">
              <a:lnSpc>
                <a:spcPct val="85000"/>
              </a:lnSpc>
              <a:spcBef>
                <a:spcPct val="50000"/>
              </a:spcBef>
              <a:spcAft>
                <a:spcPct val="5000"/>
              </a:spcAft>
              <a:buClr>
                <a:srgbClr val="004167"/>
              </a:buClr>
              <a:buSzPct val="55000"/>
              <a:buFont typeface="Wingdings" pitchFamily="2" charset="2"/>
              <a:buChar char="Ø"/>
              <a:defRPr sz="1400" i="1">
                <a:solidFill>
                  <a:srgbClr val="004167"/>
                </a:solidFill>
                <a:latin typeface="+mn-lt"/>
              </a:defRPr>
            </a:lvl3pPr>
            <a:lvl4pPr marL="1265238" indent="-228600" algn="l" rtl="0" eaLnBrk="0" fontAlgn="base" hangingPunct="0">
              <a:lnSpc>
                <a:spcPct val="85000"/>
              </a:lnSpc>
              <a:spcBef>
                <a:spcPct val="50000"/>
              </a:spcBef>
              <a:spcAft>
                <a:spcPct val="5000"/>
              </a:spcAft>
              <a:buClr>
                <a:srgbClr val="5F5F5F"/>
              </a:buClr>
              <a:buSzPct val="75000"/>
              <a:buChar char="•"/>
              <a:defRPr sz="1400">
                <a:solidFill>
                  <a:schemeClr val="bg2"/>
                </a:solidFill>
                <a:latin typeface="+mn-lt"/>
              </a:defRPr>
            </a:lvl4pPr>
            <a:lvl5pPr marL="16081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5pPr>
            <a:lvl6pPr marL="20653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6pPr>
            <a:lvl7pPr marL="25225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7pPr>
            <a:lvl8pPr marL="29797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8pPr>
            <a:lvl9pPr marL="3436938" indent="-228600" algn="l" rtl="0" eaLnBrk="0" fontAlgn="base" hangingPunct="0">
              <a:lnSpc>
                <a:spcPct val="85000"/>
              </a:lnSpc>
              <a:spcBef>
                <a:spcPct val="50000"/>
              </a:spcBef>
              <a:spcAft>
                <a:spcPct val="5000"/>
              </a:spcAft>
              <a:buClr>
                <a:srgbClr val="004167"/>
              </a:buClr>
              <a:buChar char="-"/>
              <a:defRPr sz="1400" i="1">
                <a:solidFill>
                  <a:srgbClr val="004167"/>
                </a:solidFill>
                <a:latin typeface="+mn-lt"/>
              </a:defRPr>
            </a:lvl9pPr>
          </a:lstStyle>
          <a:p>
            <a:pPr marL="234950" indent="-196850" eaLnBrk="1" hangingPunct="1">
              <a:spcBef>
                <a:spcPts val="600"/>
              </a:spcBef>
              <a:buNone/>
            </a:pPr>
            <a:r>
              <a:rPr lang="en-US" sz="2000" dirty="0" smtClean="0">
                <a:latin typeface="Calibri"/>
                <a:cs typeface="Calibri"/>
              </a:rPr>
              <a:t>Bot-net detection</a:t>
            </a:r>
          </a:p>
          <a:p>
            <a:pPr lvl="1" indent="-187325" eaLnBrk="1" hangingPunct="1">
              <a:spcBef>
                <a:spcPts val="600"/>
              </a:spcBef>
            </a:pPr>
            <a:r>
              <a:rPr lang="en-US" sz="1400" dirty="0" smtClean="0">
                <a:latin typeface="Calibri"/>
                <a:cs typeface="Calibri"/>
              </a:rPr>
              <a:t>Advanced heuristics to detect botnets</a:t>
            </a:r>
          </a:p>
          <a:p>
            <a:pPr lvl="1" indent="-187325" eaLnBrk="1" hangingPunct="1">
              <a:spcBef>
                <a:spcPts val="600"/>
              </a:spcBef>
            </a:pPr>
            <a:r>
              <a:rPr lang="en-US" sz="1400" dirty="0" smtClean="0">
                <a:latin typeface="Calibri"/>
                <a:cs typeface="Calibri"/>
              </a:rPr>
              <a:t>Collates info from Traffic, Threat, URL logs to identify potential infected hosts</a:t>
            </a:r>
          </a:p>
          <a:p>
            <a:pPr lvl="1" indent="-187325" eaLnBrk="1" hangingPunct="1">
              <a:spcBef>
                <a:spcPts val="600"/>
              </a:spcBef>
            </a:pPr>
            <a:r>
              <a:rPr lang="en-US" sz="1400" dirty="0" smtClean="0">
                <a:latin typeface="Calibri"/>
                <a:cs typeface="Calibri"/>
              </a:rPr>
              <a:t>Reports generated daily with suspected hosts and confidence level</a:t>
            </a:r>
          </a:p>
          <a:p>
            <a:pPr lvl="1" indent="-187325" eaLnBrk="1" hangingPunct="1">
              <a:spcBef>
                <a:spcPts val="600"/>
              </a:spcBef>
            </a:pPr>
            <a:r>
              <a:rPr lang="en-US" sz="1400" dirty="0" smtClean="0">
                <a:latin typeface="Calibri"/>
                <a:cs typeface="Calibri"/>
              </a:rPr>
              <a:t>Uses </a:t>
            </a:r>
            <a:r>
              <a:rPr lang="en-US" sz="1400" i="1" dirty="0" smtClean="0">
                <a:latin typeface="Calibri"/>
                <a:cs typeface="Calibri"/>
              </a:rPr>
              <a:t>unknown-</a:t>
            </a:r>
            <a:r>
              <a:rPr lang="en-US" sz="1400" i="1" dirty="0" err="1" smtClean="0">
                <a:latin typeface="Calibri"/>
                <a:cs typeface="Calibri"/>
              </a:rPr>
              <a:t>tcp</a:t>
            </a:r>
            <a:r>
              <a:rPr lang="en-US" sz="1400" i="1" dirty="0" smtClean="0">
                <a:latin typeface="Calibri"/>
                <a:cs typeface="Calibri"/>
              </a:rPr>
              <a:t>/</a:t>
            </a:r>
            <a:r>
              <a:rPr lang="en-US" sz="1400" i="1" dirty="0" err="1" smtClean="0">
                <a:latin typeface="Calibri"/>
                <a:cs typeface="Calibri"/>
              </a:rPr>
              <a:t>udp</a:t>
            </a:r>
            <a:r>
              <a:rPr lang="en-US" sz="1400" dirty="0" smtClean="0">
                <a:latin typeface="Calibri"/>
                <a:cs typeface="Calibri"/>
              </a:rPr>
              <a:t>, </a:t>
            </a:r>
            <a:r>
              <a:rPr lang="en-US" sz="1400" i="1" dirty="0" smtClean="0">
                <a:latin typeface="Calibri"/>
                <a:cs typeface="Calibri"/>
              </a:rPr>
              <a:t>IRC and HTTP traffic(malware, recently registered, </a:t>
            </a:r>
            <a:r>
              <a:rPr lang="en-US" sz="1400" i="1" dirty="0" err="1" smtClean="0">
                <a:latin typeface="Calibri"/>
                <a:cs typeface="Calibri"/>
              </a:rPr>
              <a:t>etc</a:t>
            </a:r>
            <a:r>
              <a:rPr lang="en-US" sz="1400" dirty="0" smtClean="0">
                <a:latin typeface="Calibri"/>
                <a:cs typeface="Calibri"/>
              </a:rPr>
              <a:t> to identify.</a:t>
            </a:r>
          </a:p>
          <a:p>
            <a:pPr lvl="1" indent="-187325" eaLnBrk="1" hangingPunct="1">
              <a:spcBef>
                <a:spcPts val="600"/>
              </a:spcBef>
            </a:pPr>
            <a:endParaRPr lang="en-US" sz="1400" dirty="0" smtClean="0">
              <a:latin typeface="Calibri"/>
              <a:ea typeface="Calibri" charset="0"/>
              <a:cs typeface="Calibri"/>
              <a:sym typeface="Calibri" charset="0"/>
            </a:endParaRPr>
          </a:p>
          <a:p>
            <a:pPr marL="42863" indent="0" eaLnBrk="1" hangingPunct="1">
              <a:spcBef>
                <a:spcPts val="600"/>
              </a:spcBef>
              <a:buNone/>
            </a:pPr>
            <a:endParaRPr lang="en-US" sz="2000" dirty="0" smtClean="0">
              <a:latin typeface="Calibri"/>
              <a:cs typeface="Calibri"/>
            </a:endParaRPr>
          </a:p>
          <a:p>
            <a:pPr marL="42863" indent="0" eaLnBrk="1" hangingPunct="1">
              <a:spcBef>
                <a:spcPts val="600"/>
              </a:spcBef>
              <a:buNone/>
            </a:pPr>
            <a:r>
              <a:rPr lang="en-US" sz="2000" dirty="0">
                <a:latin typeface="Calibri"/>
                <a:cs typeface="Calibri"/>
              </a:rPr>
              <a:t>	</a:t>
            </a:r>
            <a:endParaRPr lang="en-US" sz="2000" dirty="0" smtClean="0">
              <a:latin typeface="Calibri"/>
              <a:cs typeface="Calibri"/>
            </a:endParaRPr>
          </a:p>
          <a:p>
            <a:pPr lvl="1" indent="-187325" eaLnBrk="1" hangingPunct="1">
              <a:spcBef>
                <a:spcPts val="600"/>
              </a:spcBef>
            </a:pPr>
            <a:endParaRPr lang="en-US" sz="1800" dirty="0" smtClean="0">
              <a:latin typeface="Calibri" charset="0"/>
              <a:ea typeface="Calibri" charset="0"/>
              <a:cs typeface="Calibri" charset="0"/>
              <a:sym typeface="Calibri" charset="0"/>
            </a:endParaRPr>
          </a:p>
        </p:txBody>
      </p:sp>
      <p:pic>
        <p:nvPicPr>
          <p:cNvPr id="3" name="Picture 2"/>
          <p:cNvPicPr>
            <a:picLocks noChangeAspect="1"/>
          </p:cNvPicPr>
          <p:nvPr/>
        </p:nvPicPr>
        <p:blipFill>
          <a:blip r:embed="rId2"/>
          <a:stretch>
            <a:fillRect/>
          </a:stretch>
        </p:blipFill>
        <p:spPr>
          <a:xfrm>
            <a:off x="114777" y="1030145"/>
            <a:ext cx="5194300" cy="3340100"/>
          </a:xfrm>
          <a:prstGeom prst="rect">
            <a:avLst/>
          </a:prstGeom>
        </p:spPr>
      </p:pic>
      <p:pic>
        <p:nvPicPr>
          <p:cNvPr id="6" name="Picture 5"/>
          <p:cNvPicPr>
            <a:picLocks noChangeAspect="1"/>
          </p:cNvPicPr>
          <p:nvPr/>
        </p:nvPicPr>
        <p:blipFill>
          <a:blip r:embed="rId3"/>
          <a:stretch>
            <a:fillRect/>
          </a:stretch>
        </p:blipFill>
        <p:spPr>
          <a:xfrm>
            <a:off x="1993086" y="3288577"/>
            <a:ext cx="3132433" cy="2914525"/>
          </a:xfrm>
          <a:prstGeom prst="rect">
            <a:avLst/>
          </a:prstGeom>
        </p:spPr>
      </p:pic>
    </p:spTree>
    <p:extLst>
      <p:ext uri="{BB962C8B-B14F-4D97-AF65-F5344CB8AC3E}">
        <p14:creationId xmlns:p14="http://schemas.microsoft.com/office/powerpoint/2010/main" val="2839659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3"/>
          <p:cNvSpPr>
            <a:spLocks noGrp="1" noChangeArrowheads="1"/>
          </p:cNvSpPr>
          <p:nvPr>
            <p:ph type="title"/>
          </p:nvPr>
        </p:nvSpPr>
        <p:spPr/>
        <p:txBody>
          <a:bodyPr rIns="81279"/>
          <a:lstStyle/>
          <a:p>
            <a:pPr indent="0" eaLnBrk="1" hangingPunct="1"/>
            <a:r>
              <a:rPr lang="en-US"/>
              <a:t>PAN-OS Nice</a:t>
            </a:r>
          </a:p>
        </p:txBody>
      </p:sp>
      <p:sp>
        <p:nvSpPr>
          <p:cNvPr id="36869" name="Rectangle 4"/>
          <p:cNvSpPr>
            <a:spLocks noGrp="1" noChangeArrowheads="1"/>
          </p:cNvSpPr>
          <p:nvPr>
            <p:ph type="body" idx="1"/>
          </p:nvPr>
        </p:nvSpPr>
        <p:spPr>
          <a:xfrm>
            <a:off x="323850" y="940070"/>
            <a:ext cx="4127500" cy="5270500"/>
          </a:xfrm>
        </p:spPr>
        <p:txBody>
          <a:bodyPr rIns="78400"/>
          <a:lstStyle/>
          <a:p>
            <a:pPr marL="231775" indent="-196850" eaLnBrk="1" hangingPunct="1">
              <a:lnSpc>
                <a:spcPct val="75000"/>
              </a:lnSpc>
              <a:spcBef>
                <a:spcPct val="0"/>
              </a:spcBef>
              <a:buNone/>
            </a:pPr>
            <a:r>
              <a:rPr lang="en-US" sz="2800" dirty="0">
                <a:latin typeface="Calibri"/>
                <a:cs typeface="Calibri"/>
              </a:rPr>
              <a:t>Networking</a:t>
            </a:r>
          </a:p>
          <a:p>
            <a:pPr lvl="1" indent="-222250" eaLnBrk="1" hangingPunct="1">
              <a:lnSpc>
                <a:spcPct val="75000"/>
              </a:lnSpc>
              <a:spcBef>
                <a:spcPts val="700"/>
              </a:spcBef>
            </a:pPr>
            <a:r>
              <a:rPr lang="en-US" sz="1900" dirty="0">
                <a:solidFill>
                  <a:srgbClr val="254F67"/>
                </a:solidFill>
                <a:latin typeface="Calibri"/>
                <a:cs typeface="Calibri"/>
              </a:rPr>
              <a:t>Active/Active </a:t>
            </a:r>
            <a:r>
              <a:rPr lang="en-US" sz="1900" dirty="0" smtClean="0">
                <a:solidFill>
                  <a:srgbClr val="254F67"/>
                </a:solidFill>
                <a:latin typeface="Calibri"/>
                <a:cs typeface="Calibri"/>
              </a:rPr>
              <a:t>HA</a:t>
            </a:r>
          </a:p>
          <a:p>
            <a:pPr lvl="1" indent="-222250" eaLnBrk="1" hangingPunct="1">
              <a:lnSpc>
                <a:spcPct val="75000"/>
              </a:lnSpc>
              <a:spcBef>
                <a:spcPts val="700"/>
              </a:spcBef>
            </a:pPr>
            <a:r>
              <a:rPr lang="en-US" sz="1900" dirty="0" smtClean="0">
                <a:latin typeface="Calibri"/>
                <a:cs typeface="Calibri"/>
              </a:rPr>
              <a:t>HA enhancements (link failover, next-hop gateway for HA1, more)</a:t>
            </a:r>
          </a:p>
          <a:p>
            <a:pPr lvl="1" indent="-222250" eaLnBrk="1" hangingPunct="1">
              <a:lnSpc>
                <a:spcPct val="75000"/>
              </a:lnSpc>
              <a:spcBef>
                <a:spcPts val="700"/>
              </a:spcBef>
            </a:pPr>
            <a:r>
              <a:rPr lang="en-US" sz="1900" dirty="0">
                <a:latin typeface="Calibri"/>
                <a:cs typeface="Calibri"/>
              </a:rPr>
              <a:t>IPv6 L2/L3 basic support</a:t>
            </a:r>
            <a:endParaRPr lang="en-US" sz="1900" dirty="0" smtClean="0">
              <a:latin typeface="Calibri"/>
              <a:cs typeface="Calibri"/>
            </a:endParaRPr>
          </a:p>
          <a:p>
            <a:pPr lvl="1" indent="-222250" eaLnBrk="1" hangingPunct="1">
              <a:lnSpc>
                <a:spcPct val="75000"/>
              </a:lnSpc>
              <a:spcBef>
                <a:spcPts val="700"/>
              </a:spcBef>
            </a:pPr>
            <a:r>
              <a:rPr lang="en-US" sz="1900" dirty="0" smtClean="0">
                <a:latin typeface="Calibri"/>
                <a:cs typeface="Calibri"/>
              </a:rPr>
              <a:t>DNS proxy</a:t>
            </a:r>
          </a:p>
          <a:p>
            <a:pPr lvl="1" indent="-222250" eaLnBrk="1" hangingPunct="1">
              <a:lnSpc>
                <a:spcPct val="75000"/>
              </a:lnSpc>
              <a:spcBef>
                <a:spcPts val="700"/>
              </a:spcBef>
            </a:pPr>
            <a:r>
              <a:rPr lang="en-US" sz="1900" dirty="0" smtClean="0">
                <a:latin typeface="Calibri"/>
                <a:cs typeface="Calibri"/>
              </a:rPr>
              <a:t>DoS </a:t>
            </a:r>
            <a:r>
              <a:rPr lang="en-US" sz="1900" dirty="0">
                <a:latin typeface="Calibri"/>
                <a:cs typeface="Calibri"/>
              </a:rPr>
              <a:t>source/</a:t>
            </a:r>
            <a:r>
              <a:rPr lang="en-US" sz="1900" dirty="0" err="1">
                <a:latin typeface="Calibri"/>
                <a:cs typeface="Calibri"/>
              </a:rPr>
              <a:t>dest</a:t>
            </a:r>
            <a:r>
              <a:rPr lang="en-US" sz="1900" dirty="0">
                <a:latin typeface="Calibri"/>
                <a:cs typeface="Calibri"/>
              </a:rPr>
              <a:t> IP session limiting</a:t>
            </a:r>
          </a:p>
          <a:p>
            <a:pPr lvl="1" indent="-222250" eaLnBrk="1" hangingPunct="1">
              <a:lnSpc>
                <a:spcPct val="75000"/>
              </a:lnSpc>
              <a:spcBef>
                <a:spcPts val="700"/>
              </a:spcBef>
            </a:pPr>
            <a:r>
              <a:rPr lang="en-US" sz="1900" dirty="0">
                <a:latin typeface="Calibri"/>
                <a:cs typeface="Calibri"/>
              </a:rPr>
              <a:t>VSYS resource control (# </a:t>
            </a:r>
            <a:r>
              <a:rPr lang="en-US" sz="1900" dirty="0" smtClean="0">
                <a:latin typeface="Calibri"/>
                <a:cs typeface="Calibri"/>
              </a:rPr>
              <a:t>rules, tunnels, more)</a:t>
            </a:r>
          </a:p>
          <a:p>
            <a:pPr lvl="1" indent="-222250" eaLnBrk="1" hangingPunct="1">
              <a:lnSpc>
                <a:spcPct val="75000"/>
              </a:lnSpc>
              <a:spcBef>
                <a:spcPts val="700"/>
              </a:spcBef>
            </a:pPr>
            <a:r>
              <a:rPr lang="en-US" sz="1900" dirty="0" smtClean="0">
                <a:latin typeface="Calibri"/>
                <a:cs typeface="Calibri"/>
              </a:rPr>
              <a:t>Country</a:t>
            </a:r>
            <a:r>
              <a:rPr lang="en-US" sz="1900" dirty="0">
                <a:latin typeface="Calibri"/>
                <a:cs typeface="Calibri"/>
              </a:rPr>
              <a:t>-based </a:t>
            </a:r>
            <a:r>
              <a:rPr lang="en-US" sz="1900" dirty="0" smtClean="0">
                <a:latin typeface="Calibri"/>
                <a:cs typeface="Calibri"/>
              </a:rPr>
              <a:t>policies</a:t>
            </a:r>
          </a:p>
          <a:p>
            <a:pPr lvl="1" indent="-222250" eaLnBrk="1" hangingPunct="1">
              <a:lnSpc>
                <a:spcPct val="75000"/>
              </a:lnSpc>
              <a:spcBef>
                <a:spcPts val="700"/>
              </a:spcBef>
            </a:pPr>
            <a:r>
              <a:rPr lang="en-US" sz="1900" dirty="0" smtClean="0">
                <a:latin typeface="Calibri"/>
                <a:cs typeface="Calibri"/>
              </a:rPr>
              <a:t>Overlapping IP support (across multiple </a:t>
            </a:r>
            <a:r>
              <a:rPr lang="en-US" sz="1900" dirty="0" err="1" smtClean="0">
                <a:latin typeface="Calibri"/>
                <a:cs typeface="Calibri"/>
              </a:rPr>
              <a:t>VRs</a:t>
            </a:r>
            <a:r>
              <a:rPr lang="en-US" sz="1900" dirty="0" smtClean="0">
                <a:latin typeface="Calibri"/>
                <a:cs typeface="Calibri"/>
              </a:rPr>
              <a:t>)</a:t>
            </a:r>
          </a:p>
          <a:p>
            <a:pPr lvl="1" indent="-222250" eaLnBrk="1" hangingPunct="1">
              <a:lnSpc>
                <a:spcPct val="75000"/>
              </a:lnSpc>
              <a:spcBef>
                <a:spcPts val="700"/>
              </a:spcBef>
            </a:pPr>
            <a:r>
              <a:rPr lang="en-US" sz="1900" dirty="0" smtClean="0">
                <a:latin typeface="Calibri"/>
                <a:cs typeface="Calibri"/>
              </a:rPr>
              <a:t>VR to VR routing</a:t>
            </a:r>
          </a:p>
          <a:p>
            <a:pPr lvl="1" indent="-222250" eaLnBrk="1" hangingPunct="1">
              <a:lnSpc>
                <a:spcPct val="75000"/>
              </a:lnSpc>
              <a:spcBef>
                <a:spcPts val="700"/>
              </a:spcBef>
            </a:pPr>
            <a:r>
              <a:rPr lang="en-US" sz="1900" dirty="0" smtClean="0">
                <a:latin typeface="Calibri"/>
                <a:cs typeface="Calibri"/>
              </a:rPr>
              <a:t>Virtual System as destination of PBF rule</a:t>
            </a:r>
          </a:p>
          <a:p>
            <a:pPr lvl="1" indent="-222250" eaLnBrk="1" hangingPunct="1">
              <a:lnSpc>
                <a:spcPct val="75000"/>
              </a:lnSpc>
              <a:spcBef>
                <a:spcPts val="700"/>
              </a:spcBef>
            </a:pPr>
            <a:r>
              <a:rPr lang="en-US" sz="1900" dirty="0" smtClean="0">
                <a:latin typeface="Calibri"/>
                <a:cs typeface="Calibri"/>
              </a:rPr>
              <a:t>Untagged </a:t>
            </a:r>
            <a:r>
              <a:rPr lang="en-US" sz="1900" dirty="0" err="1" smtClean="0">
                <a:latin typeface="Calibri"/>
                <a:cs typeface="Calibri"/>
              </a:rPr>
              <a:t>subinterfaces</a:t>
            </a:r>
            <a:endParaRPr lang="en-US" sz="1900" dirty="0" smtClean="0">
              <a:latin typeface="Calibri"/>
              <a:cs typeface="Calibri"/>
            </a:endParaRPr>
          </a:p>
          <a:p>
            <a:pPr lvl="1" indent="-222250" eaLnBrk="1" hangingPunct="1">
              <a:lnSpc>
                <a:spcPct val="75000"/>
              </a:lnSpc>
              <a:spcBef>
                <a:spcPts val="700"/>
              </a:spcBef>
            </a:pPr>
            <a:r>
              <a:rPr lang="en-US" sz="1900" dirty="0" smtClean="0">
                <a:latin typeface="Calibri"/>
                <a:cs typeface="Calibri"/>
              </a:rPr>
              <a:t>TCP MSS adjustment</a:t>
            </a:r>
          </a:p>
        </p:txBody>
      </p:sp>
      <p:sp>
        <p:nvSpPr>
          <p:cNvPr id="36870" name="Rectangle 5"/>
          <p:cNvSpPr>
            <a:spLocks/>
          </p:cNvSpPr>
          <p:nvPr/>
        </p:nvSpPr>
        <p:spPr bwMode="auto">
          <a:xfrm>
            <a:off x="4605338" y="940070"/>
            <a:ext cx="4140200" cy="5093650"/>
          </a:xfrm>
          <a:prstGeom prst="rect">
            <a:avLst/>
          </a:prstGeom>
          <a:noFill/>
          <a:ln w="12700">
            <a:noFill/>
            <a:miter lim="800000"/>
            <a:headEnd/>
            <a:tailEnd/>
          </a:ln>
        </p:spPr>
        <p:txBody>
          <a:bodyPr lIns="0" tIns="0" rIns="40639" bIns="0">
            <a:prstTxWarp prst="textNoShape">
              <a:avLst/>
            </a:prstTxWarp>
          </a:bodyPr>
          <a:lstStyle/>
          <a:p>
            <a:pPr marL="274638" indent="-234950" algn="l">
              <a:lnSpc>
                <a:spcPct val="75000"/>
              </a:lnSpc>
              <a:spcBef>
                <a:spcPts val="1050"/>
              </a:spcBef>
              <a:buClr>
                <a:srgbClr val="004167"/>
              </a:buClr>
              <a:buSzPct val="85000"/>
              <a:buNone/>
            </a:pPr>
            <a:r>
              <a:rPr lang="en-US" sz="2800" dirty="0">
                <a:solidFill>
                  <a:srgbClr val="004167"/>
                </a:solidFill>
                <a:latin typeface="Calibri"/>
                <a:ea typeface="Calibri" charset="0"/>
                <a:cs typeface="Calibri"/>
                <a:sym typeface="Calibri" charset="0"/>
              </a:rPr>
              <a:t>NetConnect SSL-VPN</a:t>
            </a:r>
            <a:endParaRPr lang="en-US" sz="2800" dirty="0" smtClean="0">
              <a:solidFill>
                <a:srgbClr val="004167"/>
              </a:solidFill>
              <a:latin typeface="Calibri"/>
              <a:ea typeface="Calibri" charset="0"/>
              <a:cs typeface="Calibri"/>
              <a:sym typeface="Calibri" charset="0"/>
            </a:endParaRPr>
          </a:p>
          <a:p>
            <a:pPr marL="571500" lvl="1" indent="-228600" algn="l">
              <a:lnSpc>
                <a:spcPct val="75000"/>
              </a:lnSpc>
              <a:spcBef>
                <a:spcPts val="688"/>
              </a:spcBef>
              <a:buClr>
                <a:srgbClr val="004167"/>
              </a:buClr>
              <a:buSzPct val="80000"/>
              <a:buFont typeface="Times" charset="0"/>
              <a:buChar char="-"/>
            </a:pPr>
            <a:r>
              <a:rPr lang="en-US" sz="1900" dirty="0" smtClean="0">
                <a:solidFill>
                  <a:srgbClr val="004167"/>
                </a:solidFill>
                <a:latin typeface="Calibri"/>
                <a:ea typeface="Calibri" charset="0"/>
                <a:cs typeface="Calibri"/>
                <a:sym typeface="Calibri" charset="0"/>
              </a:rPr>
              <a:t>Password expiration notification</a:t>
            </a:r>
          </a:p>
          <a:p>
            <a:pPr marL="571500" lvl="1" indent="-228600" algn="l">
              <a:lnSpc>
                <a:spcPct val="75000"/>
              </a:lnSpc>
              <a:spcBef>
                <a:spcPts val="688"/>
              </a:spcBef>
              <a:buClr>
                <a:srgbClr val="004167"/>
              </a:buClr>
              <a:buSzPct val="80000"/>
              <a:buFont typeface="Times" charset="0"/>
              <a:buChar char="-"/>
            </a:pPr>
            <a:r>
              <a:rPr lang="en-US" sz="1900" dirty="0" smtClean="0">
                <a:solidFill>
                  <a:srgbClr val="004167"/>
                </a:solidFill>
                <a:latin typeface="Calibri"/>
                <a:ea typeface="Calibri" charset="0"/>
                <a:cs typeface="Calibri"/>
                <a:sym typeface="Calibri" charset="0"/>
              </a:rPr>
              <a:t>Mac OS support (released w/ PAN-OS 3.1.4)</a:t>
            </a:r>
          </a:p>
          <a:p>
            <a:pPr marL="274638" indent="-234950" algn="l">
              <a:lnSpc>
                <a:spcPct val="75000"/>
              </a:lnSpc>
              <a:spcBef>
                <a:spcPts val="688"/>
              </a:spcBef>
              <a:buClr>
                <a:srgbClr val="004167"/>
              </a:buClr>
              <a:buSzPct val="80000"/>
              <a:buFont typeface="Times" charset="0"/>
              <a:buChar char="-"/>
            </a:pPr>
            <a:endParaRPr lang="en-US" sz="1900" dirty="0" smtClean="0">
              <a:solidFill>
                <a:srgbClr val="004167"/>
              </a:solidFill>
              <a:latin typeface="Calibri"/>
              <a:ea typeface="Calibri" charset="0"/>
              <a:cs typeface="Calibri"/>
              <a:sym typeface="Calibri" charset="0"/>
            </a:endParaRPr>
          </a:p>
          <a:p>
            <a:pPr marL="274638" indent="-234950" algn="l">
              <a:lnSpc>
                <a:spcPct val="75000"/>
              </a:lnSpc>
              <a:spcBef>
                <a:spcPts val="1050"/>
              </a:spcBef>
              <a:buClr>
                <a:srgbClr val="004167"/>
              </a:buClr>
              <a:buSzPct val="85000"/>
              <a:buNone/>
            </a:pPr>
            <a:r>
              <a:rPr lang="en-US" sz="2800" dirty="0" smtClean="0">
                <a:solidFill>
                  <a:srgbClr val="254F67"/>
                </a:solidFill>
                <a:latin typeface="Calibri"/>
                <a:ea typeface="Calibri" charset="0"/>
                <a:cs typeface="Calibri"/>
                <a:sym typeface="Calibri" charset="0"/>
              </a:rPr>
              <a:t>GlobalProtect™*</a:t>
            </a:r>
          </a:p>
          <a:p>
            <a:pPr marL="571500" lvl="1" indent="-228600" algn="l">
              <a:lnSpc>
                <a:spcPct val="75000"/>
              </a:lnSpc>
              <a:spcBef>
                <a:spcPts val="688"/>
              </a:spcBef>
              <a:buClr>
                <a:srgbClr val="004167"/>
              </a:buClr>
              <a:buSzPct val="80000"/>
              <a:buFont typeface="Times" charset="0"/>
              <a:buChar char="-"/>
            </a:pPr>
            <a:r>
              <a:rPr lang="en-US" sz="1900" dirty="0" smtClean="0">
                <a:solidFill>
                  <a:srgbClr val="004167"/>
                </a:solidFill>
                <a:latin typeface="Calibri"/>
                <a:ea typeface="Calibri" charset="0"/>
                <a:cs typeface="Calibri"/>
                <a:sym typeface="Calibri" charset="0"/>
              </a:rPr>
              <a:t>Windows XP, Vista, 7 support (32- and 64-bit support)</a:t>
            </a:r>
          </a:p>
          <a:p>
            <a:pPr marL="571500" lvl="1" indent="-228600" algn="l">
              <a:lnSpc>
                <a:spcPct val="75000"/>
              </a:lnSpc>
              <a:spcBef>
                <a:spcPts val="688"/>
              </a:spcBef>
              <a:buClr>
                <a:srgbClr val="004167"/>
              </a:buClr>
              <a:buSzPct val="80000"/>
              <a:buFont typeface="Times" charset="0"/>
              <a:buChar char="-"/>
            </a:pPr>
            <a:r>
              <a:rPr lang="en-US" sz="1900" dirty="0" smtClean="0">
                <a:solidFill>
                  <a:srgbClr val="004167"/>
                </a:solidFill>
                <a:latin typeface="Calibri"/>
                <a:ea typeface="Calibri" charset="0"/>
                <a:cs typeface="Calibri"/>
                <a:sym typeface="Calibri" charset="0"/>
              </a:rPr>
              <a:t>Host profiling</a:t>
            </a:r>
          </a:p>
          <a:p>
            <a:pPr marL="571500" lvl="1" indent="-228600" algn="l">
              <a:lnSpc>
                <a:spcPct val="75000"/>
              </a:lnSpc>
              <a:spcBef>
                <a:spcPts val="688"/>
              </a:spcBef>
              <a:buClr>
                <a:srgbClr val="004167"/>
              </a:buClr>
              <a:buSzPct val="80000"/>
              <a:buFont typeface="Times" charset="0"/>
              <a:buChar char="-"/>
            </a:pPr>
            <a:r>
              <a:rPr lang="en-US" sz="1900" dirty="0" smtClean="0">
                <a:solidFill>
                  <a:srgbClr val="004167"/>
                </a:solidFill>
                <a:latin typeface="Calibri"/>
                <a:ea typeface="Calibri" charset="0"/>
                <a:cs typeface="Calibri"/>
                <a:sym typeface="Calibri" charset="0"/>
              </a:rPr>
              <a:t>Single sign-on</a:t>
            </a:r>
          </a:p>
        </p:txBody>
      </p:sp>
      <p:sp>
        <p:nvSpPr>
          <p:cNvPr id="5" name="Footer Placeholder 3"/>
          <p:cNvSpPr>
            <a:spLocks noGrp="1"/>
          </p:cNvSpPr>
          <p:nvPr>
            <p:ph type="ftr" sz="quarter" idx="10"/>
          </p:nvPr>
        </p:nvSpPr>
        <p:spPr>
          <a:xfrm>
            <a:off x="1157288" y="6350000"/>
            <a:ext cx="5783262" cy="457200"/>
          </a:xfrm>
        </p:spPr>
        <p:txBody>
          <a:bodyPr/>
          <a:lstStyle/>
          <a:p>
            <a:pPr>
              <a:defRPr/>
            </a:pPr>
            <a:r>
              <a:rPr lang="en-US" dirty="0" smtClean="0"/>
              <a:t>© 2010 Palo Alto Networks. Proprietary and Confidential.</a:t>
            </a:r>
            <a:endParaRPr lang="en-US" dirty="0"/>
          </a:p>
        </p:txBody>
      </p:sp>
      <p:sp>
        <p:nvSpPr>
          <p:cNvPr id="6" name="Slide Number Placeholder 4"/>
          <p:cNvSpPr>
            <a:spLocks noGrp="1"/>
          </p:cNvSpPr>
          <p:nvPr>
            <p:ph type="sldNum" sz="quarter" idx="11"/>
          </p:nvPr>
        </p:nvSpPr>
        <p:spPr>
          <a:xfrm>
            <a:off x="306388" y="6351588"/>
            <a:ext cx="847725" cy="457200"/>
          </a:xfrm>
        </p:spPr>
        <p:txBody>
          <a:bodyPr/>
          <a:lstStyle/>
          <a:p>
            <a:pPr>
              <a:defRPr/>
            </a:pPr>
            <a:r>
              <a:rPr lang="en-US" smtClean="0"/>
              <a:t>Page </a:t>
            </a:r>
            <a:fld id="{D97BCB43-C779-4DC2-A55D-CBE7F62051D4}" type="slidenum">
              <a:rPr lang="en-US" smtClean="0"/>
              <a:pPr>
                <a:defRPr/>
              </a:pPr>
              <a:t>93</a:t>
            </a:fld>
            <a:r>
              <a:rPr lang="en-US" smtClean="0"/>
              <a:t>   |</a:t>
            </a:r>
            <a:r>
              <a:rPr lang="en-US" smtClean="0">
                <a:solidFill>
                  <a:schemeClr val="accent1"/>
                </a:solidFill>
              </a:rPr>
              <a:t>   </a:t>
            </a:r>
            <a:endParaRPr lang="en-US">
              <a:solidFill>
                <a:schemeClr val="accent1"/>
              </a:solidFill>
              <a:latin typeface="Garamond" pitchFamily="18" charset="0"/>
            </a:endParaRPr>
          </a:p>
        </p:txBody>
      </p:sp>
      <p:sp>
        <p:nvSpPr>
          <p:cNvPr id="7" name="TextBox 6"/>
          <p:cNvSpPr txBox="1"/>
          <p:nvPr/>
        </p:nvSpPr>
        <p:spPr>
          <a:xfrm>
            <a:off x="4590270" y="5698075"/>
            <a:ext cx="3578403" cy="517065"/>
          </a:xfrm>
          <a:prstGeom prst="rect">
            <a:avLst/>
          </a:prstGeom>
          <a:noFill/>
        </p:spPr>
        <p:txBody>
          <a:bodyPr wrap="square" rtlCol="0">
            <a:spAutoFit/>
          </a:bodyPr>
          <a:lstStyle/>
          <a:p>
            <a:pPr marL="114300" indent="-114300" algn="l">
              <a:buNone/>
            </a:pPr>
            <a:r>
              <a:rPr lang="en-US" dirty="0" smtClean="0">
                <a:solidFill>
                  <a:srgbClr val="004167"/>
                </a:solidFill>
              </a:rPr>
              <a:t>* Requires optional GlobalProtect device license</a:t>
            </a:r>
            <a:endParaRPr lang="en-US" dirty="0">
              <a:solidFill>
                <a:srgbClr val="004167"/>
              </a:solidFill>
            </a:endParaRPr>
          </a:p>
        </p:txBody>
      </p:sp>
    </p:spTree>
    <p:extLst>
      <p:ext uri="{BB962C8B-B14F-4D97-AF65-F5344CB8AC3E}">
        <p14:creationId xmlns:p14="http://schemas.microsoft.com/office/powerpoint/2010/main" val="1555015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Grp="1" noChangeArrowheads="1"/>
          </p:cNvSpPr>
          <p:nvPr>
            <p:ph type="title"/>
          </p:nvPr>
        </p:nvSpPr>
        <p:spPr/>
        <p:txBody>
          <a:bodyPr rIns="81279"/>
          <a:lstStyle/>
          <a:p>
            <a:pPr indent="0" eaLnBrk="1" hangingPunct="1"/>
            <a:r>
              <a:rPr lang="en-US" dirty="0"/>
              <a:t>PAN-OS</a:t>
            </a:r>
            <a:r>
              <a:rPr lang="en-US" dirty="0" smtClean="0"/>
              <a:t> 4.0</a:t>
            </a:r>
            <a:endParaRPr lang="en-US" dirty="0"/>
          </a:p>
        </p:txBody>
      </p:sp>
      <p:sp>
        <p:nvSpPr>
          <p:cNvPr id="37893" name="Rectangle 4"/>
          <p:cNvSpPr>
            <a:spLocks noGrp="1" noChangeArrowheads="1"/>
          </p:cNvSpPr>
          <p:nvPr>
            <p:ph type="body" idx="1"/>
          </p:nvPr>
        </p:nvSpPr>
        <p:spPr>
          <a:xfrm>
            <a:off x="323850" y="985838"/>
            <a:ext cx="4127500" cy="5257800"/>
          </a:xfrm>
        </p:spPr>
        <p:txBody>
          <a:bodyPr rIns="39200"/>
          <a:lstStyle/>
          <a:p>
            <a:pPr marL="234950" indent="-196850" eaLnBrk="1" hangingPunct="1">
              <a:spcBef>
                <a:spcPts val="600"/>
              </a:spcBef>
              <a:buNone/>
            </a:pPr>
            <a:r>
              <a:rPr lang="en-US" sz="2500" dirty="0" smtClean="0">
                <a:solidFill>
                  <a:srgbClr val="254F67"/>
                </a:solidFill>
                <a:latin typeface="Calibri"/>
                <a:cs typeface="Calibri"/>
              </a:rPr>
              <a:t>New UI Architecture</a:t>
            </a:r>
          </a:p>
          <a:p>
            <a:pPr lvl="1" indent="-187325" eaLnBrk="1" hangingPunct="1">
              <a:spcBef>
                <a:spcPts val="600"/>
              </a:spcBef>
            </a:pPr>
            <a:r>
              <a:rPr lang="en-US" sz="1800" dirty="0" smtClean="0">
                <a:latin typeface="Calibri"/>
                <a:cs typeface="Calibri"/>
              </a:rPr>
              <a:t>Streamline policy management workflow</a:t>
            </a:r>
          </a:p>
          <a:p>
            <a:pPr lvl="1" indent="-187325" eaLnBrk="1" hangingPunct="1">
              <a:spcBef>
                <a:spcPts val="600"/>
              </a:spcBef>
            </a:pPr>
            <a:r>
              <a:rPr lang="en-US" sz="1800" dirty="0" smtClean="0">
                <a:latin typeface="Calibri"/>
                <a:cs typeface="Calibri"/>
              </a:rPr>
              <a:t>Rule tagging, drag-</a:t>
            </a:r>
            <a:r>
              <a:rPr lang="en-US" sz="1800" dirty="0" err="1" smtClean="0">
                <a:latin typeface="Calibri"/>
                <a:cs typeface="Calibri"/>
              </a:rPr>
              <a:t>n</a:t>
            </a:r>
            <a:r>
              <a:rPr lang="en-US" sz="1800" dirty="0" smtClean="0">
                <a:latin typeface="Calibri"/>
                <a:cs typeface="Calibri"/>
              </a:rPr>
              <a:t>-drop, quick rule editing, object value visibility, filtering, and more</a:t>
            </a:r>
          </a:p>
          <a:p>
            <a:pPr marL="274638" indent="-234950">
              <a:spcBef>
                <a:spcPts val="600"/>
              </a:spcBef>
              <a:buNone/>
              <a:defRPr/>
            </a:pPr>
            <a:endParaRPr lang="en-US" sz="2500" dirty="0" smtClean="0">
              <a:latin typeface="Calibri" charset="0"/>
              <a:ea typeface="Calibri" charset="0"/>
              <a:cs typeface="Calibri" charset="0"/>
              <a:sym typeface="Calibri" charset="0"/>
            </a:endParaRPr>
          </a:p>
          <a:p>
            <a:pPr marL="274638" indent="-234950">
              <a:spcBef>
                <a:spcPts val="600"/>
              </a:spcBef>
              <a:buNone/>
              <a:defRPr/>
            </a:pPr>
            <a:r>
              <a:rPr lang="en-US" sz="2500" dirty="0" smtClean="0">
                <a:latin typeface="Calibri" charset="0"/>
                <a:ea typeface="Calibri" charset="0"/>
                <a:cs typeface="Calibri" charset="0"/>
                <a:sym typeface="Calibri" charset="0"/>
              </a:rPr>
              <a:t>Panorama</a:t>
            </a:r>
          </a:p>
          <a:p>
            <a:pPr marL="514350">
              <a:spcBef>
                <a:spcPts val="600"/>
              </a:spcBef>
              <a:buSzPct val="80000"/>
              <a:buFont typeface="Times" charset="0"/>
              <a:buChar char="-"/>
              <a:defRPr/>
            </a:pPr>
            <a:r>
              <a:rPr lang="en-US" sz="1800" dirty="0" smtClean="0">
                <a:latin typeface="Calibri" charset="0"/>
                <a:ea typeface="Calibri" charset="0"/>
                <a:cs typeface="Calibri" charset="0"/>
                <a:sym typeface="Calibri" charset="0"/>
              </a:rPr>
              <a:t>Extended </a:t>
            </a:r>
            <a:r>
              <a:rPr lang="en-US" sz="1800" dirty="0" err="1" smtClean="0">
                <a:latin typeface="Calibri" charset="0"/>
                <a:ea typeface="Calibri" charset="0"/>
                <a:cs typeface="Calibri" charset="0"/>
                <a:sym typeface="Calibri" charset="0"/>
              </a:rPr>
              <a:t>config</a:t>
            </a:r>
            <a:r>
              <a:rPr lang="en-US" sz="1800" dirty="0" smtClean="0">
                <a:latin typeface="Calibri" charset="0"/>
                <a:ea typeface="Calibri" charset="0"/>
                <a:cs typeface="Calibri" charset="0"/>
                <a:sym typeface="Calibri" charset="0"/>
              </a:rPr>
              <a:t> sharing (all </a:t>
            </a:r>
            <a:r>
              <a:rPr lang="en-US" sz="1800" dirty="0" err="1" smtClean="0">
                <a:latin typeface="Calibri" charset="0"/>
                <a:ea typeface="Calibri" charset="0"/>
                <a:cs typeface="Calibri" charset="0"/>
                <a:sym typeface="Calibri" charset="0"/>
              </a:rPr>
              <a:t>rulebases</a:t>
            </a:r>
            <a:r>
              <a:rPr lang="en-US" sz="1800" dirty="0" smtClean="0">
                <a:latin typeface="Calibri" charset="0"/>
                <a:ea typeface="Calibri" charset="0"/>
                <a:cs typeface="Calibri" charset="0"/>
                <a:sym typeface="Calibri" charset="0"/>
              </a:rPr>
              <a:t>, objects &amp; profiles shared to device)</a:t>
            </a:r>
          </a:p>
          <a:p>
            <a:pPr marL="514350">
              <a:spcBef>
                <a:spcPts val="600"/>
              </a:spcBef>
              <a:buSzPct val="80000"/>
              <a:buFont typeface="Times" charset="0"/>
              <a:buChar char="-"/>
              <a:defRPr/>
            </a:pPr>
            <a:r>
              <a:rPr lang="en-US" sz="1800" dirty="0" smtClean="0">
                <a:latin typeface="Calibri" charset="0"/>
                <a:ea typeface="Calibri" charset="0"/>
                <a:cs typeface="Calibri" charset="0"/>
                <a:sym typeface="Calibri" charset="0"/>
              </a:rPr>
              <a:t>Dynamic log storage via NFS</a:t>
            </a:r>
          </a:p>
          <a:p>
            <a:pPr marL="514350">
              <a:spcBef>
                <a:spcPts val="600"/>
              </a:spcBef>
              <a:buSzPct val="80000"/>
              <a:buFont typeface="Times" charset="0"/>
              <a:buChar char="-"/>
              <a:defRPr/>
            </a:pPr>
            <a:r>
              <a:rPr lang="en-US" sz="1800" dirty="0" smtClean="0">
                <a:latin typeface="Calibri" charset="0"/>
                <a:ea typeface="Calibri" charset="0"/>
                <a:cs typeface="Calibri" charset="0"/>
                <a:sym typeface="Calibri" charset="0"/>
              </a:rPr>
              <a:t>Panorama HA</a:t>
            </a:r>
          </a:p>
          <a:p>
            <a:pPr marL="514350">
              <a:spcBef>
                <a:spcPts val="600"/>
              </a:spcBef>
              <a:buSzPct val="80000"/>
              <a:buFont typeface="Times" charset="0"/>
              <a:buChar char="-"/>
              <a:defRPr/>
            </a:pPr>
            <a:r>
              <a:rPr lang="en-US" sz="1800" dirty="0" smtClean="0">
                <a:latin typeface="Calibri" charset="0"/>
                <a:ea typeface="Calibri" charset="0"/>
                <a:cs typeface="Calibri" charset="0"/>
                <a:sym typeface="Calibri" charset="0"/>
              </a:rPr>
              <a:t>UAR from Panorama</a:t>
            </a:r>
          </a:p>
          <a:p>
            <a:pPr marL="514350">
              <a:spcBef>
                <a:spcPts val="600"/>
              </a:spcBef>
              <a:buSzPct val="80000"/>
              <a:buFont typeface="Times" charset="0"/>
              <a:buChar char="-"/>
              <a:defRPr/>
            </a:pPr>
            <a:r>
              <a:rPr lang="en-US" sz="1800" dirty="0" smtClean="0">
                <a:latin typeface="Calibri" charset="0"/>
                <a:ea typeface="Calibri" charset="0"/>
                <a:cs typeface="Calibri" charset="0"/>
                <a:sym typeface="Calibri" charset="0"/>
              </a:rPr>
              <a:t>Exportable </a:t>
            </a:r>
            <a:r>
              <a:rPr lang="en-US" sz="1800" dirty="0" err="1" smtClean="0">
                <a:latin typeface="Calibri" charset="0"/>
                <a:ea typeface="Calibri" charset="0"/>
                <a:cs typeface="Calibri" charset="0"/>
                <a:sym typeface="Calibri" charset="0"/>
              </a:rPr>
              <a:t>config</a:t>
            </a:r>
            <a:r>
              <a:rPr lang="en-US" sz="1800" dirty="0" smtClean="0">
                <a:latin typeface="Calibri" charset="0"/>
                <a:ea typeface="Calibri" charset="0"/>
                <a:cs typeface="Calibri" charset="0"/>
                <a:sym typeface="Calibri" charset="0"/>
              </a:rPr>
              <a:t> backups</a:t>
            </a:r>
          </a:p>
          <a:p>
            <a:pPr marL="514350">
              <a:spcBef>
                <a:spcPts val="600"/>
              </a:spcBef>
              <a:buSzPct val="80000"/>
              <a:buFont typeface="Times" charset="0"/>
              <a:buChar char="-"/>
              <a:defRPr/>
            </a:pPr>
            <a:r>
              <a:rPr lang="en-US" sz="1800" dirty="0" smtClean="0">
                <a:latin typeface="Calibri" charset="0"/>
                <a:ea typeface="Calibri" charset="0"/>
                <a:cs typeface="Calibri" charset="0"/>
                <a:sym typeface="Calibri" charset="0"/>
              </a:rPr>
              <a:t>Comprehensive </a:t>
            </a:r>
            <a:r>
              <a:rPr lang="en-US" sz="1800" dirty="0" err="1" smtClean="0">
                <a:latin typeface="Calibri" charset="0"/>
                <a:ea typeface="Calibri" charset="0"/>
                <a:cs typeface="Calibri" charset="0"/>
                <a:sym typeface="Calibri" charset="0"/>
              </a:rPr>
              <a:t>config</a:t>
            </a:r>
            <a:r>
              <a:rPr lang="en-US" sz="1800" dirty="0" smtClean="0">
                <a:latin typeface="Calibri" charset="0"/>
                <a:ea typeface="Calibri" charset="0"/>
                <a:cs typeface="Calibri" charset="0"/>
                <a:sym typeface="Calibri" charset="0"/>
              </a:rPr>
              <a:t> audit</a:t>
            </a:r>
          </a:p>
        </p:txBody>
      </p:sp>
      <p:sp>
        <p:nvSpPr>
          <p:cNvPr id="43014" name="Rectangle 5"/>
          <p:cNvSpPr>
            <a:spLocks/>
          </p:cNvSpPr>
          <p:nvPr/>
        </p:nvSpPr>
        <p:spPr bwMode="auto">
          <a:xfrm>
            <a:off x="4605338" y="985837"/>
            <a:ext cx="4140200" cy="5269279"/>
          </a:xfrm>
          <a:prstGeom prst="rect">
            <a:avLst/>
          </a:prstGeom>
          <a:noFill/>
          <a:ln w="12700">
            <a:noFill/>
            <a:miter lim="800000"/>
            <a:headEnd/>
            <a:tailEnd/>
          </a:ln>
        </p:spPr>
        <p:txBody>
          <a:bodyPr lIns="0" tIns="0" rIns="40639" bIns="0">
            <a:prstTxWarp prst="textNoShape">
              <a:avLst/>
            </a:prstTxWarp>
          </a:bodyPr>
          <a:lstStyle/>
          <a:p>
            <a:pPr marL="274638" indent="-234950" algn="l">
              <a:spcBef>
                <a:spcPts val="600"/>
              </a:spcBef>
              <a:buClr>
                <a:srgbClr val="004167"/>
              </a:buClr>
              <a:buSzPct val="85000"/>
              <a:buNone/>
              <a:defRPr/>
            </a:pPr>
            <a:r>
              <a:rPr lang="en-US" sz="2500" dirty="0" smtClean="0">
                <a:solidFill>
                  <a:srgbClr val="004167"/>
                </a:solidFill>
                <a:latin typeface="Calibri" charset="0"/>
                <a:ea typeface="Calibri" charset="0"/>
                <a:cs typeface="Calibri" charset="0"/>
                <a:sym typeface="Calibri" charset="0"/>
              </a:rPr>
              <a:t>Management</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FQDN-based address objects</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Configurable log storage by log type</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Configurable event/log format (including CEF for </a:t>
            </a:r>
            <a:r>
              <a:rPr lang="en-US" sz="1800" dirty="0" err="1" smtClean="0">
                <a:solidFill>
                  <a:srgbClr val="004167"/>
                </a:solidFill>
                <a:latin typeface="Calibri" charset="0"/>
                <a:ea typeface="Calibri" charset="0"/>
                <a:cs typeface="Calibri" charset="0"/>
                <a:sym typeface="Calibri" charset="0"/>
              </a:rPr>
              <a:t>ArcSight</a:t>
            </a:r>
            <a:r>
              <a:rPr lang="en-US" sz="1800" dirty="0" smtClean="0">
                <a:solidFill>
                  <a:srgbClr val="004167"/>
                </a:solidFill>
                <a:latin typeface="Calibri" charset="0"/>
                <a:ea typeface="Calibri" charset="0"/>
                <a:cs typeface="Calibri" charset="0"/>
                <a:sym typeface="Calibri" charset="0"/>
              </a:rPr>
              <a:t>)</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Configuration transactions</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SNMPv3 support</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Extended reporting for VSYS </a:t>
            </a:r>
            <a:r>
              <a:rPr lang="en-US" sz="1800" dirty="0" err="1" smtClean="0">
                <a:solidFill>
                  <a:srgbClr val="004167"/>
                </a:solidFill>
                <a:latin typeface="Calibri" charset="0"/>
                <a:ea typeface="Calibri" charset="0"/>
                <a:cs typeface="Calibri" charset="0"/>
                <a:sym typeface="Calibri" charset="0"/>
              </a:rPr>
              <a:t>admins</a:t>
            </a:r>
            <a:r>
              <a:rPr lang="en-US" sz="1800" dirty="0" smtClean="0">
                <a:solidFill>
                  <a:srgbClr val="004167"/>
                </a:solidFill>
                <a:latin typeface="Calibri" charset="0"/>
                <a:ea typeface="Calibri" charset="0"/>
                <a:cs typeface="Calibri" charset="0"/>
                <a:sym typeface="Calibri" charset="0"/>
              </a:rPr>
              <a:t> (scheduler, UAR, summary reports, email forwarding)</a:t>
            </a:r>
          </a:p>
          <a:p>
            <a:pPr marL="514350" indent="-230188" algn="l">
              <a:spcBef>
                <a:spcPts val="600"/>
              </a:spcBef>
              <a:buClr>
                <a:srgbClr val="004167"/>
              </a:buClr>
              <a:buSzPct val="80000"/>
              <a:buFont typeface="Times" charset="0"/>
              <a:buChar char="-"/>
              <a:defRPr/>
            </a:pPr>
            <a:r>
              <a:rPr lang="en-US" sz="1800" dirty="0" smtClean="0">
                <a:solidFill>
                  <a:srgbClr val="004167"/>
                </a:solidFill>
                <a:latin typeface="Calibri" charset="0"/>
                <a:ea typeface="Calibri" charset="0"/>
                <a:cs typeface="Calibri" charset="0"/>
                <a:sym typeface="Calibri" charset="0"/>
              </a:rPr>
              <a:t>PCAP configuration in UI</a:t>
            </a:r>
          </a:p>
        </p:txBody>
      </p:sp>
      <p:sp>
        <p:nvSpPr>
          <p:cNvPr id="5" name="Footer Placeholder 3"/>
          <p:cNvSpPr>
            <a:spLocks noGrp="1"/>
          </p:cNvSpPr>
          <p:nvPr>
            <p:ph type="ftr" sz="quarter" idx="10"/>
          </p:nvPr>
        </p:nvSpPr>
        <p:spPr>
          <a:xfrm>
            <a:off x="1157288" y="6350000"/>
            <a:ext cx="5783262" cy="457200"/>
          </a:xfrm>
        </p:spPr>
        <p:txBody>
          <a:bodyPr/>
          <a:lstStyle/>
          <a:p>
            <a:pPr>
              <a:defRPr/>
            </a:pPr>
            <a:r>
              <a:rPr lang="en-US" dirty="0" smtClean="0"/>
              <a:t>© 2010 Palo Alto Networks. Proprietary and Confidential.</a:t>
            </a:r>
            <a:endParaRPr lang="en-US" dirty="0"/>
          </a:p>
        </p:txBody>
      </p:sp>
      <p:sp>
        <p:nvSpPr>
          <p:cNvPr id="6" name="Slide Number Placeholder 4"/>
          <p:cNvSpPr>
            <a:spLocks noGrp="1"/>
          </p:cNvSpPr>
          <p:nvPr>
            <p:ph type="sldNum" sz="quarter" idx="11"/>
          </p:nvPr>
        </p:nvSpPr>
        <p:spPr>
          <a:xfrm>
            <a:off x="306388" y="6351588"/>
            <a:ext cx="847725" cy="457200"/>
          </a:xfrm>
        </p:spPr>
        <p:txBody>
          <a:bodyPr/>
          <a:lstStyle/>
          <a:p>
            <a:pPr>
              <a:defRPr/>
            </a:pPr>
            <a:r>
              <a:rPr lang="en-US" smtClean="0"/>
              <a:t>Page </a:t>
            </a:r>
            <a:fld id="{D97BCB43-C779-4DC2-A55D-CBE7F62051D4}" type="slidenum">
              <a:rPr lang="en-US" smtClean="0"/>
              <a:pPr>
                <a:defRPr/>
              </a:pPr>
              <a:t>94</a:t>
            </a:fld>
            <a:r>
              <a:rPr lang="en-US" smtClean="0"/>
              <a:t>   |</a:t>
            </a:r>
            <a:r>
              <a:rPr lang="en-US" smtClean="0">
                <a:solidFill>
                  <a:schemeClr val="accent1"/>
                </a:solidFill>
              </a:rPr>
              <a:t>   </a:t>
            </a:r>
            <a:endParaRPr lang="en-US">
              <a:solidFill>
                <a:schemeClr val="accent1"/>
              </a:solidFill>
              <a:latin typeface="Garamond" pitchFamily="18" charset="0"/>
            </a:endParaRPr>
          </a:p>
        </p:txBody>
      </p:sp>
    </p:spTree>
    <p:extLst>
      <p:ext uri="{BB962C8B-B14F-4D97-AF65-F5344CB8AC3E}">
        <p14:creationId xmlns:p14="http://schemas.microsoft.com/office/powerpoint/2010/main" val="2642214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US" dirty="0" smtClean="0"/>
              <a:t>Q&amp;A</a:t>
            </a:r>
            <a:endParaRPr lang="en-US" dirty="0"/>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60813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Thank you</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28153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5"/>
          <p:cNvSpPr>
            <a:spLocks noGrp="1"/>
          </p:cNvSpPr>
          <p:nvPr>
            <p:ph type="title"/>
          </p:nvPr>
        </p:nvSpPr>
        <p:spPr/>
        <p:txBody>
          <a:bodyPr/>
          <a:lstStyle/>
          <a:p>
            <a:r>
              <a:rPr lang="en-US" smtClean="0"/>
              <a:t>Thank You</a:t>
            </a:r>
          </a:p>
        </p:txBody>
      </p:sp>
      <p:sp>
        <p:nvSpPr>
          <p:cNvPr id="26626" name="Footer Placeholder 3"/>
          <p:cNvSpPr>
            <a:spLocks noGrp="1"/>
          </p:cNvSpPr>
          <p:nvPr>
            <p:ph type="ftr" sz="quarter" idx="10"/>
          </p:nvPr>
        </p:nvSpPr>
        <p:spPr>
          <a:noFill/>
        </p:spPr>
        <p:txBody>
          <a:bodyPr/>
          <a:lstStyle/>
          <a:p>
            <a:r>
              <a:rPr lang="en-US"/>
              <a:t>© 2010 Palo Alto Networks. Proprietary and Confidential.</a:t>
            </a:r>
          </a:p>
        </p:txBody>
      </p:sp>
      <p:sp>
        <p:nvSpPr>
          <p:cNvPr id="26627" name="Slide Number Placeholder 4"/>
          <p:cNvSpPr>
            <a:spLocks noGrp="1"/>
          </p:cNvSpPr>
          <p:nvPr>
            <p:ph type="sldNum" sz="quarter" idx="11"/>
          </p:nvPr>
        </p:nvSpPr>
        <p:spPr>
          <a:noFill/>
        </p:spPr>
        <p:txBody>
          <a:bodyPr/>
          <a:lstStyle/>
          <a:p>
            <a:r>
              <a:rPr lang="en-US" smtClean="0"/>
              <a:t>Page </a:t>
            </a:r>
            <a:fld id="{99FCD813-9754-486C-B7A8-1CAF8C29F340}" type="slidenum">
              <a:rPr lang="en-US" smtClean="0"/>
              <a:pPr/>
              <a:t>97</a:t>
            </a:fld>
            <a:r>
              <a:rPr lang="en-US" smtClean="0"/>
              <a:t>   |</a:t>
            </a:r>
            <a:r>
              <a:rPr lang="en-US" smtClean="0">
                <a:solidFill>
                  <a:schemeClr val="accent1"/>
                </a:solidFill>
              </a:rPr>
              <a:t>   </a:t>
            </a:r>
            <a:endParaRPr lang="en-US" smtClean="0">
              <a:solidFill>
                <a:schemeClr val="accent1"/>
              </a:solidFill>
              <a:latin typeface="Garamond" pitchFamily="18" charset="0"/>
            </a:endParaRPr>
          </a:p>
        </p:txBody>
      </p:sp>
      <p:sp>
        <p:nvSpPr>
          <p:cNvPr id="26630" name="Rectangle 6"/>
          <p:cNvSpPr>
            <a:spLocks noChangeArrowheads="1"/>
          </p:cNvSpPr>
          <p:nvPr/>
        </p:nvSpPr>
        <p:spPr bwMode="auto">
          <a:xfrm>
            <a:off x="0" y="6191250"/>
            <a:ext cx="9144000" cy="66675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PAUSE" val="0"/>
  <p:tag name="ARTICULATE_NAV_LEVEL" val="1"/>
  <p:tag name="ARTICULATE_PLAYLIST_ID" val="-1"/>
  <p:tag name="ELAPSEDTIME" val="29.11"/>
  <p:tag name="AUDIO_ID" val="261"/>
  <p:tag name="TIMELINE" val="8.0/12.7/14.3/17.3/19.2/20.8/22.6/26.7"/>
</p:tagLst>
</file>

<file path=ppt/tags/tag2.xml><?xml version="1.0" encoding="utf-8"?>
<p:tagLst xmlns:a="http://schemas.openxmlformats.org/drawingml/2006/main" xmlns:r="http://schemas.openxmlformats.org/officeDocument/2006/relationships" xmlns:p="http://schemas.openxmlformats.org/presentationml/2006/main">
  <p:tag name="ELAPSEDTIME" val="27.187"/>
  <p:tag name="AUDIO_ID" val="573"/>
</p:tagLst>
</file>

<file path=ppt/tags/tag3.xml><?xml version="1.0" encoding="utf-8"?>
<p:tagLst xmlns:a="http://schemas.openxmlformats.org/drawingml/2006/main" xmlns:r="http://schemas.openxmlformats.org/officeDocument/2006/relationships" xmlns:p="http://schemas.openxmlformats.org/presentationml/2006/main">
  <p:tag name="ELAPSEDTIME" val="38.282"/>
  <p:tag name="AUDIO_ID" val="572"/>
</p:tagLst>
</file>

<file path=ppt/tags/tag4.xml><?xml version="1.0" encoding="utf-8"?>
<p:tagLst xmlns:a="http://schemas.openxmlformats.org/drawingml/2006/main" xmlns:r="http://schemas.openxmlformats.org/officeDocument/2006/relationships" xmlns:p="http://schemas.openxmlformats.org/presentationml/2006/main">
  <p:tag name="ELAPSEDTIME" val="55.406"/>
  <p:tag name="AUDIO_ID" val="565"/>
</p:tagLst>
</file>

<file path=ppt/tags/tag5.xml><?xml version="1.0" encoding="utf-8"?>
<p:tagLst xmlns:a="http://schemas.openxmlformats.org/drawingml/2006/main" xmlns:r="http://schemas.openxmlformats.org/officeDocument/2006/relationships" xmlns:p="http://schemas.openxmlformats.org/presentationml/2006/main">
  <p:tag name="ELAPSEDTIME" val="16.937"/>
  <p:tag name="AUDIO_ID" val="548"/>
</p:tagLst>
</file>

<file path=ppt/tags/tag6.xml><?xml version="1.0" encoding="utf-8"?>
<p:tagLst xmlns:a="http://schemas.openxmlformats.org/drawingml/2006/main" xmlns:r="http://schemas.openxmlformats.org/officeDocument/2006/relationships" xmlns:p="http://schemas.openxmlformats.org/presentationml/2006/main">
  <p:tag name="ELAPSEDTIME" val="24.406"/>
  <p:tag name="AUDIO_ID" val="550"/>
</p:tagLst>
</file>

<file path=ppt/tags/tag7.xml><?xml version="1.0" encoding="utf-8"?>
<p:tagLst xmlns:a="http://schemas.openxmlformats.org/drawingml/2006/main" xmlns:r="http://schemas.openxmlformats.org/officeDocument/2006/relationships" xmlns:p="http://schemas.openxmlformats.org/presentationml/2006/main">
  <p:tag name="ELAPSEDTIME" val="43.75"/>
  <p:tag name="AUDIO_ID" val="571"/>
</p:tagLst>
</file>

<file path=ppt/theme/theme1.xml><?xml version="1.0" encoding="utf-8"?>
<a:theme xmlns:a="http://schemas.openxmlformats.org/drawingml/2006/main" name="ppt_template">
  <a:themeElements>
    <a:clrScheme name="ppt_template 10">
      <a:dk1>
        <a:srgbClr val="000000"/>
      </a:dk1>
      <a:lt1>
        <a:srgbClr val="FFFFFF"/>
      </a:lt1>
      <a:dk2>
        <a:srgbClr val="000000"/>
      </a:dk2>
      <a:lt2>
        <a:srgbClr val="808080"/>
      </a:lt2>
      <a:accent1>
        <a:srgbClr val="316989"/>
      </a:accent1>
      <a:accent2>
        <a:srgbClr val="99FFCC"/>
      </a:accent2>
      <a:accent3>
        <a:srgbClr val="FFFFFF"/>
      </a:accent3>
      <a:accent4>
        <a:srgbClr val="000000"/>
      </a:accent4>
      <a:accent5>
        <a:srgbClr val="ADB9C4"/>
      </a:accent5>
      <a:accent6>
        <a:srgbClr val="8AE7B9"/>
      </a:accent6>
      <a:hlink>
        <a:srgbClr val="569BBD"/>
      </a:hlink>
      <a:folHlink>
        <a:srgbClr val="B2B2B2"/>
      </a:folHlink>
    </a:clrScheme>
    <a:fontScheme name="pp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16989"/>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316989"/>
        </a:solidFill>
        <a:ln w="127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85000"/>
          </a:lnSpc>
          <a:spcBef>
            <a:spcPct val="50000"/>
          </a:spcBef>
          <a:spcAft>
            <a:spcPct val="5000"/>
          </a:spcAft>
          <a:buClr>
            <a:schemeClr val="bg1"/>
          </a:buClr>
          <a:buSzPct val="100000"/>
          <a:buFont typeface="Times New Roman" pitchFamily="18" charset="0"/>
          <a:buChar char="•"/>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ppt_template 1">
        <a:dk1>
          <a:srgbClr val="000000"/>
        </a:dk1>
        <a:lt1>
          <a:srgbClr val="FFFFFF"/>
        </a:lt1>
        <a:dk2>
          <a:srgbClr val="000000"/>
        </a:dk2>
        <a:lt2>
          <a:srgbClr val="808080"/>
        </a:lt2>
        <a:accent1>
          <a:srgbClr val="C9D6A6"/>
        </a:accent1>
        <a:accent2>
          <a:srgbClr val="99FFCC"/>
        </a:accent2>
        <a:accent3>
          <a:srgbClr val="FFFFFF"/>
        </a:accent3>
        <a:accent4>
          <a:srgbClr val="000000"/>
        </a:accent4>
        <a:accent5>
          <a:srgbClr val="E1E8D0"/>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pt_template 2">
        <a:dk1>
          <a:srgbClr val="000000"/>
        </a:dk1>
        <a:lt1>
          <a:srgbClr val="FFFFFF"/>
        </a:lt1>
        <a:dk2>
          <a:srgbClr val="000000"/>
        </a:dk2>
        <a:lt2>
          <a:srgbClr val="808080"/>
        </a:lt2>
        <a:accent1>
          <a:srgbClr val="5B6F7B"/>
        </a:accent1>
        <a:accent2>
          <a:srgbClr val="99FFCC"/>
        </a:accent2>
        <a:accent3>
          <a:srgbClr val="FFFFFF"/>
        </a:accent3>
        <a:accent4>
          <a:srgbClr val="000000"/>
        </a:accent4>
        <a:accent5>
          <a:srgbClr val="B5BBB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pt_template 3">
        <a:dk1>
          <a:srgbClr val="000000"/>
        </a:dk1>
        <a:lt1>
          <a:srgbClr val="FFFFFF"/>
        </a:lt1>
        <a:dk2>
          <a:srgbClr val="000000"/>
        </a:dk2>
        <a:lt2>
          <a:srgbClr val="808080"/>
        </a:lt2>
        <a:accent1>
          <a:srgbClr val="72A392"/>
        </a:accent1>
        <a:accent2>
          <a:srgbClr val="99FFCC"/>
        </a:accent2>
        <a:accent3>
          <a:srgbClr val="FFFFFF"/>
        </a:accent3>
        <a:accent4>
          <a:srgbClr val="000000"/>
        </a:accent4>
        <a:accent5>
          <a:srgbClr val="BCCEC7"/>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pt_template 4">
        <a:dk1>
          <a:srgbClr val="000000"/>
        </a:dk1>
        <a:lt1>
          <a:srgbClr val="FFFFFF"/>
        </a:lt1>
        <a:dk2>
          <a:srgbClr val="000000"/>
        </a:dk2>
        <a:lt2>
          <a:srgbClr val="808080"/>
        </a:lt2>
        <a:accent1>
          <a:srgbClr val="C2D1D3"/>
        </a:accent1>
        <a:accent2>
          <a:srgbClr val="99FFCC"/>
        </a:accent2>
        <a:accent3>
          <a:srgbClr val="FFFFFF"/>
        </a:accent3>
        <a:accent4>
          <a:srgbClr val="000000"/>
        </a:accent4>
        <a:accent5>
          <a:srgbClr val="DDE5E6"/>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pt_template 5">
        <a:dk1>
          <a:srgbClr val="000000"/>
        </a:dk1>
        <a:lt1>
          <a:srgbClr val="FFFFFF"/>
        </a:lt1>
        <a:dk2>
          <a:srgbClr val="000000"/>
        </a:dk2>
        <a:lt2>
          <a:srgbClr val="808080"/>
        </a:lt2>
        <a:accent1>
          <a:srgbClr val="80A1B6"/>
        </a:accent1>
        <a:accent2>
          <a:srgbClr val="99FFCC"/>
        </a:accent2>
        <a:accent3>
          <a:srgbClr val="FFFFFF"/>
        </a:accent3>
        <a:accent4>
          <a:srgbClr val="000000"/>
        </a:accent4>
        <a:accent5>
          <a:srgbClr val="C0CDD7"/>
        </a:accent5>
        <a:accent6>
          <a:srgbClr val="8AE7B9"/>
        </a:accent6>
        <a:hlink>
          <a:srgbClr val="569BBD"/>
        </a:hlink>
        <a:folHlink>
          <a:srgbClr val="B2B2B2"/>
        </a:folHlink>
      </a:clrScheme>
      <a:clrMap bg1="lt1" tx1="dk1" bg2="lt2" tx2="dk2" accent1="accent1" accent2="accent2" accent3="accent3" accent4="accent4" accent5="accent5" accent6="accent6" hlink="hlink" folHlink="folHlink"/>
    </a:extraClrScheme>
    <a:extraClrScheme>
      <a:clrScheme name="ppt_template 6">
        <a:dk1>
          <a:srgbClr val="000000"/>
        </a:dk1>
        <a:lt1>
          <a:srgbClr val="FFFFFF"/>
        </a:lt1>
        <a:dk2>
          <a:srgbClr val="000000"/>
        </a:dk2>
        <a:lt2>
          <a:srgbClr val="808080"/>
        </a:lt2>
        <a:accent1>
          <a:srgbClr val="8AD3DF"/>
        </a:accent1>
        <a:accent2>
          <a:srgbClr val="99FFCC"/>
        </a:accent2>
        <a:accent3>
          <a:srgbClr val="FFFFFF"/>
        </a:accent3>
        <a:accent4>
          <a:srgbClr val="000000"/>
        </a:accent4>
        <a:accent5>
          <a:srgbClr val="C4E6EC"/>
        </a:accent5>
        <a:accent6>
          <a:srgbClr val="8AE7B9"/>
        </a:accent6>
        <a:hlink>
          <a:srgbClr val="569BBD"/>
        </a:hlink>
        <a:folHlink>
          <a:srgbClr val="B2B2B2"/>
        </a:folHlink>
      </a:clrScheme>
      <a:clrMap bg1="lt1" tx1="dk1" bg2="lt2" tx2="dk2" accent1="accent1" accent2="accent2" accent3="accent3" accent4="accent4" accent5="accent5" accent6="accent6" hlink="hlink" folHlink="folHlink"/>
    </a:extraClrScheme>
    <a:extraClrScheme>
      <a:clrScheme name="ppt_template 7">
        <a:dk1>
          <a:srgbClr val="000000"/>
        </a:dk1>
        <a:lt1>
          <a:srgbClr val="FFFFFF"/>
        </a:lt1>
        <a:dk2>
          <a:srgbClr val="000000"/>
        </a:dk2>
        <a:lt2>
          <a:srgbClr val="808080"/>
        </a:lt2>
        <a:accent1>
          <a:srgbClr val="A7C439"/>
        </a:accent1>
        <a:accent2>
          <a:srgbClr val="99FFCC"/>
        </a:accent2>
        <a:accent3>
          <a:srgbClr val="FFFFFF"/>
        </a:accent3>
        <a:accent4>
          <a:srgbClr val="000000"/>
        </a:accent4>
        <a:accent5>
          <a:srgbClr val="D0DEAE"/>
        </a:accent5>
        <a:accent6>
          <a:srgbClr val="8AE7B9"/>
        </a:accent6>
        <a:hlink>
          <a:srgbClr val="569BBD"/>
        </a:hlink>
        <a:folHlink>
          <a:srgbClr val="B2B2B2"/>
        </a:folHlink>
      </a:clrScheme>
      <a:clrMap bg1="lt1" tx1="dk1" bg2="lt2" tx2="dk2" accent1="accent1" accent2="accent2" accent3="accent3" accent4="accent4" accent5="accent5" accent6="accent6" hlink="hlink" folHlink="folHlink"/>
    </a:extraClrScheme>
    <a:extraClrScheme>
      <a:clrScheme name="ppt_template 8">
        <a:dk1>
          <a:srgbClr val="000000"/>
        </a:dk1>
        <a:lt1>
          <a:srgbClr val="FFFFFF"/>
        </a:lt1>
        <a:dk2>
          <a:srgbClr val="000000"/>
        </a:dk2>
        <a:lt2>
          <a:srgbClr val="808080"/>
        </a:lt2>
        <a:accent1>
          <a:srgbClr val="C1D72F"/>
        </a:accent1>
        <a:accent2>
          <a:srgbClr val="99FFCC"/>
        </a:accent2>
        <a:accent3>
          <a:srgbClr val="FFFFFF"/>
        </a:accent3>
        <a:accent4>
          <a:srgbClr val="000000"/>
        </a:accent4>
        <a:accent5>
          <a:srgbClr val="DDE8AD"/>
        </a:accent5>
        <a:accent6>
          <a:srgbClr val="8AE7B9"/>
        </a:accent6>
        <a:hlink>
          <a:srgbClr val="569BBD"/>
        </a:hlink>
        <a:folHlink>
          <a:srgbClr val="B2B2B2"/>
        </a:folHlink>
      </a:clrScheme>
      <a:clrMap bg1="lt1" tx1="dk1" bg2="lt2" tx2="dk2" accent1="accent1" accent2="accent2" accent3="accent3" accent4="accent4" accent5="accent5" accent6="accent6" hlink="hlink" folHlink="folHlink"/>
    </a:extraClrScheme>
    <a:extraClrScheme>
      <a:clrScheme name="ppt_template 9">
        <a:dk1>
          <a:srgbClr val="000000"/>
        </a:dk1>
        <a:lt1>
          <a:srgbClr val="FFFFFF"/>
        </a:lt1>
        <a:dk2>
          <a:srgbClr val="000000"/>
        </a:dk2>
        <a:lt2>
          <a:srgbClr val="808080"/>
        </a:lt2>
        <a:accent1>
          <a:srgbClr val="EBD722"/>
        </a:accent1>
        <a:accent2>
          <a:srgbClr val="99FFCC"/>
        </a:accent2>
        <a:accent3>
          <a:srgbClr val="FFFFFF"/>
        </a:accent3>
        <a:accent4>
          <a:srgbClr val="000000"/>
        </a:accent4>
        <a:accent5>
          <a:srgbClr val="F3E8AB"/>
        </a:accent5>
        <a:accent6>
          <a:srgbClr val="8AE7B9"/>
        </a:accent6>
        <a:hlink>
          <a:srgbClr val="569BBD"/>
        </a:hlink>
        <a:folHlink>
          <a:srgbClr val="B2B2B2"/>
        </a:folHlink>
      </a:clrScheme>
      <a:clrMap bg1="lt1" tx1="dk1" bg2="lt2" tx2="dk2" accent1="accent1" accent2="accent2" accent3="accent3" accent4="accent4" accent5="accent5" accent6="accent6" hlink="hlink" folHlink="folHlink"/>
    </a:extraClrScheme>
    <a:extraClrScheme>
      <a:clrScheme name="ppt_template 10">
        <a:dk1>
          <a:srgbClr val="000000"/>
        </a:dk1>
        <a:lt1>
          <a:srgbClr val="FFFFFF"/>
        </a:lt1>
        <a:dk2>
          <a:srgbClr val="000000"/>
        </a:dk2>
        <a:lt2>
          <a:srgbClr val="808080"/>
        </a:lt2>
        <a:accent1>
          <a:srgbClr val="316989"/>
        </a:accent1>
        <a:accent2>
          <a:srgbClr val="99FFCC"/>
        </a:accent2>
        <a:accent3>
          <a:srgbClr val="FFFFFF"/>
        </a:accent3>
        <a:accent4>
          <a:srgbClr val="000000"/>
        </a:accent4>
        <a:accent5>
          <a:srgbClr val="ADB9C4"/>
        </a:accent5>
        <a:accent6>
          <a:srgbClr val="8AE7B9"/>
        </a:accent6>
        <a:hlink>
          <a:srgbClr val="569BBD"/>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86812</TotalTime>
  <Words>8373</Words>
  <Application>Microsoft Macintosh PowerPoint</Application>
  <PresentationFormat>Letter Paper (8.5x11 in)</PresentationFormat>
  <Paragraphs>1571</Paragraphs>
  <Slides>97</Slides>
  <Notes>54</Notes>
  <HiddenSlides>1</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ppt_template</vt:lpstr>
      <vt:lpstr>Palo Alto Networks</vt:lpstr>
      <vt:lpstr>About Palo Alto Networks</vt:lpstr>
      <vt:lpstr>Applications Have Changed; Firewalls Have Not</vt:lpstr>
      <vt:lpstr>Evasive Applications</vt:lpstr>
      <vt:lpstr>Enterprise 2.0 Applications and Risks Widespread</vt:lpstr>
      <vt:lpstr>Sharing: Browser-based Sharing Grows</vt:lpstr>
      <vt:lpstr>Browser-based Filesharing: The Next P2P?</vt:lpstr>
      <vt:lpstr>Applications Carry Risk</vt:lpstr>
      <vt:lpstr>What the Stateful Firewall doesn’t see</vt:lpstr>
      <vt:lpstr>The Business Problem</vt:lpstr>
      <vt:lpstr>The Business Problem</vt:lpstr>
      <vt:lpstr>The Firewall helpers</vt:lpstr>
      <vt:lpstr>Technology Sprawl &amp; Creep Are Not The Answer</vt:lpstr>
      <vt:lpstr>Traditional Multi-Pass Architectures are Slow</vt:lpstr>
      <vt:lpstr>Traditional Systems Have Limited Understanding</vt:lpstr>
      <vt:lpstr>PowerPoint Presentation</vt:lpstr>
      <vt:lpstr>PowerPoint Presentation</vt:lpstr>
      <vt:lpstr>The Right Answer:  Make the Firewall Do Its Job</vt:lpstr>
      <vt:lpstr>Identification Technologies Transform the Firewall</vt:lpstr>
      <vt:lpstr>App-ID: Comprehensive Application Visibility</vt:lpstr>
      <vt:lpstr>App-ID is Fundamentally Different </vt:lpstr>
      <vt:lpstr>User-ID: Enterprise Directory Integration</vt:lpstr>
      <vt:lpstr>Content-ID:  Real-Time Content Scanning</vt:lpstr>
      <vt:lpstr>PowerPoint Presentation</vt:lpstr>
      <vt:lpstr>Single-Pass Parallel Processing™ (SP3) Architecture</vt:lpstr>
      <vt:lpstr>‘Secrets’ of the real NGFW</vt:lpstr>
      <vt:lpstr>‘Secrets’ of the real NGFW – Cont.</vt:lpstr>
      <vt:lpstr>In Other Words</vt:lpstr>
      <vt:lpstr>Full, Comprehensive Network Security</vt:lpstr>
      <vt:lpstr>PowerPoint Presentation</vt:lpstr>
      <vt:lpstr>Firewall Remake – Real World Use</vt:lpstr>
      <vt:lpstr>Transforming The Perimeter and Datacenter</vt:lpstr>
      <vt:lpstr>PAN-OS</vt:lpstr>
      <vt:lpstr>PAN-OS Core Firewall Features</vt:lpstr>
      <vt:lpstr>Site-to-Site and Remote Access VPN</vt:lpstr>
      <vt:lpstr>Traffic Shaping Expands Policy Control Options</vt:lpstr>
      <vt:lpstr>Flexible Policy Control Responses </vt:lpstr>
      <vt:lpstr>Enterprise Device and Policy Management</vt:lpstr>
      <vt:lpstr>Palo Alto Networks Next-Gen Firewalls</vt:lpstr>
      <vt:lpstr>Flexible Deployment Options</vt:lpstr>
      <vt:lpstr>Comprehensive View of Applications, Users &amp; Content</vt:lpstr>
      <vt:lpstr>Enables Visibility Into Applications, Users, and Content</vt:lpstr>
      <vt:lpstr>Management</vt:lpstr>
      <vt:lpstr>Administrators and Scopes</vt:lpstr>
      <vt:lpstr>Role Based Administration</vt:lpstr>
      <vt:lpstr>Virtual Systems</vt:lpstr>
      <vt:lpstr>Dividing Access Control</vt:lpstr>
      <vt:lpstr>Upgrade PAN-OS</vt:lpstr>
      <vt:lpstr>Update Applications, Threats, and Antivirus</vt:lpstr>
      <vt:lpstr>Weekly Content Update</vt:lpstr>
      <vt:lpstr>Weekly Content Update</vt:lpstr>
      <vt:lpstr>Panorama 4.0</vt:lpstr>
      <vt:lpstr>Centralized Visibility, Control and Management</vt:lpstr>
      <vt:lpstr>No HA – Local Storage</vt:lpstr>
      <vt:lpstr>No HA – NFS Storage</vt:lpstr>
      <vt:lpstr>HA – Local Storage</vt:lpstr>
      <vt:lpstr>HA – NFS Storage</vt:lpstr>
      <vt:lpstr>Panorama Interface</vt:lpstr>
      <vt:lpstr>Panorama Interface</vt:lpstr>
      <vt:lpstr>Shared Policy</vt:lpstr>
      <vt:lpstr>Panorama Full Rule Sharing</vt:lpstr>
      <vt:lpstr>Shared Policy Shared Rules</vt:lpstr>
      <vt:lpstr>Component : Shared Policy Targets</vt:lpstr>
      <vt:lpstr>View and Commit</vt:lpstr>
      <vt:lpstr>Implementation : Comprehensive Config Audit</vt:lpstr>
      <vt:lpstr>Configuration Auditing</vt:lpstr>
      <vt:lpstr>Panorama Software Deployment</vt:lpstr>
      <vt:lpstr>  PA-5000 Series:  Preview of the Fastest Next-Generation Firewall</vt:lpstr>
      <vt:lpstr>PA-5000 Series</vt:lpstr>
      <vt:lpstr>Introducing the PA-5000 Series</vt:lpstr>
      <vt:lpstr>PA-5000 Series Architecture</vt:lpstr>
      <vt:lpstr>PA-5000 Series Control Plane</vt:lpstr>
      <vt:lpstr>PA-5000 Series Data Plane</vt:lpstr>
      <vt:lpstr>PA-5000 Series Basic Packet Flow First Packet</vt:lpstr>
      <vt:lpstr>PA-5000 Series Basic Packet Flow 2-N Packets (requiring inspection)</vt:lpstr>
      <vt:lpstr>PA-5000 Series Basic Packet Flow 2-N Packets (Fast Path)</vt:lpstr>
      <vt:lpstr>PA-5000 Series Basic Packet Flow “Special Packets”</vt:lpstr>
      <vt:lpstr>Scaling Horizontally</vt:lpstr>
      <vt:lpstr>Scaling Horizontally</vt:lpstr>
      <vt:lpstr>GlobalProtect™</vt:lpstr>
      <vt:lpstr>Introducing GlobalProtect</vt:lpstr>
      <vt:lpstr>A Modern Architecture for Enterprise Network Security</vt:lpstr>
      <vt:lpstr>GlobalProtect Topology</vt:lpstr>
      <vt:lpstr>Global Protect</vt:lpstr>
      <vt:lpstr>Global Protect</vt:lpstr>
      <vt:lpstr>Global Protect</vt:lpstr>
      <vt:lpstr>Global Protect</vt:lpstr>
      <vt:lpstr>Global Protect</vt:lpstr>
      <vt:lpstr>Global Protect</vt:lpstr>
      <vt:lpstr>PAN-OS 4.0: A Significant Milestone</vt:lpstr>
      <vt:lpstr>PAN-OS 4.0</vt:lpstr>
      <vt:lpstr>Threat updates 4.0</vt:lpstr>
      <vt:lpstr>PAN-OS Nice</vt:lpstr>
      <vt:lpstr>PAN-OS 4.0</vt:lpstr>
      <vt:lpstr>Q&amp;A</vt:lpstr>
      <vt:lpstr>Thank you</vt:lpstr>
      <vt:lpstr>Thank You</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Palo Alto Networks</dc:title>
  <dc:creator>Larry Link</dc:creator>
  <cp:lastModifiedBy>Markus Laaksonen</cp:lastModifiedBy>
  <cp:revision>984</cp:revision>
  <cp:lastPrinted>2010-09-09T21:16:25Z</cp:lastPrinted>
  <dcterms:created xsi:type="dcterms:W3CDTF">2010-09-09T21:16:25Z</dcterms:created>
  <dcterms:modified xsi:type="dcterms:W3CDTF">2011-04-05T20:12:57Z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linkTarget="Link 1">
    <vt:lpwstr>Network Security Macro Trends_x000d_</vt:lpwstr>
  </property>
  <property fmtid="{D5CDD505-2E9C-101B-9397-08002B2CF9AE}" pid="3" name="DV.Tracking">
    <vt:lpwstr>true</vt:lpwstr>
  </property>
  <property fmtid="{D5CDD505-2E9C-101B-9397-08002B2CF9AE}" pid="4" name="DV.DocumentId">
    <vt:lpwstr>ChJJ3BfsO9yAEkCERDTNTo</vt:lpwstr>
  </property>
  <property fmtid="{D5CDD505-2E9C-101B-9397-08002B2CF9AE}" pid="5" name="DV.VersionId">
    <vt:lpwstr>1tN5xvC8tYvS6NLJwicDDG</vt:lpwstr>
  </property>
  <property fmtid="{D5CDD505-2E9C-101B-9397-08002B2CF9AE}" pid="6" name="DV.MergeIncapabilityFlags">
    <vt:i4>0</vt:i4>
  </property>
</Properties>
</file>