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56" r:id="rId1"/>
  </p:sldMasterIdLst>
  <p:notesMasterIdLst>
    <p:notesMasterId r:id="rId29"/>
  </p:notesMasterIdLst>
  <p:handoutMasterIdLst>
    <p:handoutMasterId r:id="rId30"/>
  </p:handoutMasterIdLst>
  <p:sldIdLst>
    <p:sldId id="653" r:id="rId2"/>
    <p:sldId id="697" r:id="rId3"/>
    <p:sldId id="702" r:id="rId4"/>
    <p:sldId id="757" r:id="rId5"/>
    <p:sldId id="703" r:id="rId6"/>
    <p:sldId id="810" r:id="rId7"/>
    <p:sldId id="704" r:id="rId8"/>
    <p:sldId id="745" r:id="rId9"/>
    <p:sldId id="705" r:id="rId10"/>
    <p:sldId id="801" r:id="rId11"/>
    <p:sldId id="802" r:id="rId12"/>
    <p:sldId id="744" r:id="rId13"/>
    <p:sldId id="718" r:id="rId14"/>
    <p:sldId id="805" r:id="rId15"/>
    <p:sldId id="807" r:id="rId16"/>
    <p:sldId id="806" r:id="rId17"/>
    <p:sldId id="808" r:id="rId18"/>
    <p:sldId id="809" r:id="rId19"/>
    <p:sldId id="811" r:id="rId20"/>
    <p:sldId id="812" r:id="rId21"/>
    <p:sldId id="813" r:id="rId22"/>
    <p:sldId id="814" r:id="rId23"/>
    <p:sldId id="786" r:id="rId24"/>
    <p:sldId id="803" r:id="rId25"/>
    <p:sldId id="804" r:id="rId26"/>
    <p:sldId id="790" r:id="rId27"/>
    <p:sldId id="799" r:id="rId28"/>
  </p:sldIdLst>
  <p:sldSz cx="9144000" cy="6858000" type="letter"/>
  <p:notesSz cx="7010400" cy="92964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337"/>
    <a:srgbClr val="A9C53E"/>
    <a:srgbClr val="9AA3AF"/>
    <a:srgbClr val="000000"/>
    <a:srgbClr val="004167"/>
    <a:srgbClr val="C8D4F4"/>
    <a:srgbClr val="99CCFF"/>
    <a:srgbClr val="C1D72F"/>
    <a:srgbClr val="FF7C8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43" autoAdjust="0"/>
    <p:restoredTop sz="89964" autoAdjust="0"/>
  </p:normalViewPr>
  <p:slideViewPr>
    <p:cSldViewPr snapToGrid="0">
      <p:cViewPr>
        <p:scale>
          <a:sx n="100" d="100"/>
          <a:sy n="100" d="100"/>
        </p:scale>
        <p:origin x="-1688" y="-80"/>
      </p:cViewPr>
      <p:guideLst>
        <p:guide orient="horz" pos="3696"/>
        <p:guide pos="1721"/>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50" d="100"/>
        <a:sy n="150" d="100"/>
      </p:scale>
      <p:origin x="0" y="0"/>
    </p:cViewPr>
  </p:sorterViewPr>
  <p:notesViewPr>
    <p:cSldViewPr snapToGrid="0">
      <p:cViewPr varScale="1">
        <p:scale>
          <a:sx n="70" d="100"/>
          <a:sy n="70" d="100"/>
        </p:scale>
        <p:origin x="-385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61" tIns="46580" rIns="93161" bIns="46580" numCol="1" anchor="t" anchorCtr="0" compatLnSpc="1">
            <a:prstTxWarp prst="textNoShape">
              <a:avLst/>
            </a:prstTxWarp>
          </a:bodyPr>
          <a:lstStyle>
            <a:lvl1pPr algn="r" defTabSz="931863" eaLnBrk="0" hangingPunct="0">
              <a:lnSpc>
                <a:spcPct val="100000"/>
              </a:lnSpc>
              <a:spcBef>
                <a:spcPct val="0"/>
              </a:spcBef>
              <a:spcAft>
                <a:spcPct val="0"/>
              </a:spcAft>
              <a:buClrTx/>
              <a:buSzTx/>
              <a:buFontTx/>
              <a:buNone/>
              <a:defRPr sz="1200">
                <a:latin typeface="Times New Roman" pitchFamily="18" charset="0"/>
              </a:defRPr>
            </a:lvl1pPr>
          </a:lstStyle>
          <a:p>
            <a:pPr>
              <a:defRPr/>
            </a:pPr>
            <a:fld id="{E7018564-2C56-49B6-8BB1-1A5F6EBB741F}" type="datetime1">
              <a:rPr lang="en-US"/>
              <a:pPr>
                <a:defRPr/>
              </a:pPr>
              <a:t>11.7.2011</a:t>
            </a:fld>
            <a:endParaRPr lang="en-US"/>
          </a:p>
        </p:txBody>
      </p:sp>
      <p:sp>
        <p:nvSpPr>
          <p:cNvPr id="1434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61" tIns="46580" rIns="93161" bIns="46580" numCol="1" anchor="b" anchorCtr="0" compatLnSpc="1">
            <a:prstTxWarp prst="textNoShape">
              <a:avLst/>
            </a:prstTxWarp>
          </a:bodyPr>
          <a:lstStyle>
            <a:lvl1pPr algn="r" defTabSz="931863" eaLnBrk="0" hangingPunct="0">
              <a:lnSpc>
                <a:spcPct val="100000"/>
              </a:lnSpc>
              <a:spcBef>
                <a:spcPct val="0"/>
              </a:spcBef>
              <a:spcAft>
                <a:spcPct val="0"/>
              </a:spcAft>
              <a:buClrTx/>
              <a:buSzTx/>
              <a:buFontTx/>
              <a:buNone/>
              <a:defRPr sz="1200">
                <a:latin typeface="Times New Roman" pitchFamily="18" charset="0"/>
              </a:defRPr>
            </a:lvl1pPr>
          </a:lstStyle>
          <a:p>
            <a:pPr>
              <a:defRPr/>
            </a:pPr>
            <a:fld id="{271A1A0C-82FC-42E6-9247-33F0A0AEBE68}" type="slidenum">
              <a:rPr lang="en-US"/>
              <a:pPr>
                <a:defRPr/>
              </a:pPr>
              <a:t>‹#›</a:t>
            </a:fld>
            <a:endParaRPr lang="en-US"/>
          </a:p>
        </p:txBody>
      </p:sp>
    </p:spTree>
    <p:extLst>
      <p:ext uri="{BB962C8B-B14F-4D97-AF65-F5344CB8AC3E}">
        <p14:creationId xmlns:p14="http://schemas.microsoft.com/office/powerpoint/2010/main" val="653784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4"/>
          <p:cNvSpPr>
            <a:spLocks noGrp="1" noRot="1" noChangeAspect="1" noChangeArrowheads="1"/>
          </p:cNvSpPr>
          <p:nvPr>
            <p:ph type="sldImg" idx="2"/>
          </p:nvPr>
        </p:nvSpPr>
        <p:spPr bwMode="auto">
          <a:xfrm>
            <a:off x="1670050" y="382588"/>
            <a:ext cx="3619500" cy="2714625"/>
          </a:xfrm>
          <a:prstGeom prst="rect">
            <a:avLst/>
          </a:prstGeom>
          <a:noFill/>
          <a:ln w="9525">
            <a:solidFill>
              <a:srgbClr val="000000"/>
            </a:solidFill>
            <a:miter lim="800000"/>
            <a:headEnd/>
            <a:tailEnd/>
          </a:ln>
        </p:spPr>
      </p:sp>
      <p:sp>
        <p:nvSpPr>
          <p:cNvPr id="2063" name="Rectangle 15"/>
          <p:cNvSpPr>
            <a:spLocks noGrp="1" noChangeArrowheads="1"/>
          </p:cNvSpPr>
          <p:nvPr>
            <p:ph type="body" sz="quarter" idx="3"/>
          </p:nvPr>
        </p:nvSpPr>
        <p:spPr bwMode="auto">
          <a:xfrm>
            <a:off x="206375" y="3263900"/>
            <a:ext cx="6575425" cy="5483225"/>
          </a:xfrm>
          <a:prstGeom prst="rect">
            <a:avLst/>
          </a:prstGeom>
          <a:noFill/>
          <a:ln w="9525">
            <a:noFill/>
            <a:miter lim="800000"/>
            <a:headEnd/>
            <a:tailEnd/>
          </a:ln>
        </p:spPr>
        <p:txBody>
          <a:bodyPr vert="horz" wrap="square" lIns="93161" tIns="46580" rIns="93161"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64" name="Rectangle 16"/>
          <p:cNvSpPr>
            <a:spLocks noGrp="1" noChangeArrowheads="1"/>
          </p:cNvSpPr>
          <p:nvPr>
            <p:ph type="ftr" sz="quarter" idx="4"/>
          </p:nvPr>
        </p:nvSpPr>
        <p:spPr bwMode="auto">
          <a:xfrm>
            <a:off x="0" y="8831263"/>
            <a:ext cx="4308475" cy="465137"/>
          </a:xfrm>
          <a:prstGeom prst="rect">
            <a:avLst/>
          </a:prstGeom>
          <a:noFill/>
          <a:ln w="9525">
            <a:noFill/>
            <a:miter lim="800000"/>
            <a:headEnd/>
            <a:tailEnd/>
          </a:ln>
        </p:spPr>
        <p:txBody>
          <a:bodyPr vert="horz" wrap="square" lIns="93161" tIns="46580" rIns="93161" bIns="46580" numCol="1" anchor="b" anchorCtr="0" compatLnSpc="1">
            <a:prstTxWarp prst="textNoShape">
              <a:avLst/>
            </a:prstTxWarp>
          </a:bodyPr>
          <a:lstStyle>
            <a:lvl1pPr algn="l" defTabSz="931863" eaLnBrk="0" hangingPunct="0">
              <a:lnSpc>
                <a:spcPct val="100000"/>
              </a:lnSpc>
              <a:spcBef>
                <a:spcPct val="0"/>
              </a:spcBef>
              <a:spcAft>
                <a:spcPct val="0"/>
              </a:spcAft>
              <a:buClrTx/>
              <a:buSzTx/>
              <a:buFontTx/>
              <a:buNone/>
              <a:defRPr sz="1000">
                <a:latin typeface="Arial" charset="0"/>
              </a:defRPr>
            </a:lvl1pPr>
          </a:lstStyle>
          <a:p>
            <a:pPr>
              <a:defRPr/>
            </a:pPr>
            <a:endParaRPr lang="en-US"/>
          </a:p>
        </p:txBody>
      </p:sp>
      <p:sp>
        <p:nvSpPr>
          <p:cNvPr id="2065" name="Rectangle 17"/>
          <p:cNvSpPr>
            <a:spLocks noGrp="1" noChangeArrowheads="1"/>
          </p:cNvSpPr>
          <p:nvPr>
            <p:ph type="sldNum" sz="quarter" idx="5"/>
          </p:nvPr>
        </p:nvSpPr>
        <p:spPr bwMode="auto">
          <a:xfrm>
            <a:off x="4924425" y="8831263"/>
            <a:ext cx="2085975" cy="465137"/>
          </a:xfrm>
          <a:prstGeom prst="rect">
            <a:avLst/>
          </a:prstGeom>
          <a:noFill/>
          <a:ln w="9525">
            <a:noFill/>
            <a:miter lim="800000"/>
            <a:headEnd/>
            <a:tailEnd/>
          </a:ln>
        </p:spPr>
        <p:txBody>
          <a:bodyPr vert="horz" wrap="square" lIns="93161" tIns="46580" rIns="93161" bIns="46580" numCol="1" anchor="b" anchorCtr="0" compatLnSpc="1">
            <a:prstTxWarp prst="textNoShape">
              <a:avLst/>
            </a:prstTxWarp>
          </a:bodyPr>
          <a:lstStyle>
            <a:lvl1pPr algn="r" defTabSz="931863" eaLnBrk="0" hangingPunct="0">
              <a:lnSpc>
                <a:spcPct val="100000"/>
              </a:lnSpc>
              <a:spcBef>
                <a:spcPct val="0"/>
              </a:spcBef>
              <a:spcAft>
                <a:spcPct val="0"/>
              </a:spcAft>
              <a:buClrTx/>
              <a:buSzTx/>
              <a:buFontTx/>
              <a:buNone/>
              <a:defRPr sz="1000">
                <a:latin typeface="Arial" charset="0"/>
              </a:defRPr>
            </a:lvl1pPr>
          </a:lstStyle>
          <a:p>
            <a:pPr>
              <a:defRPr/>
            </a:pPr>
            <a:fld id="{CC83C6EA-74D2-4D6D-80ED-9489EB22C571}" type="slidenum">
              <a:rPr lang="en-US"/>
              <a:pPr>
                <a:defRPr/>
              </a:pPr>
              <a:t>‹#›</a:t>
            </a:fld>
            <a:endParaRPr lang="en-US"/>
          </a:p>
        </p:txBody>
      </p:sp>
      <p:sp>
        <p:nvSpPr>
          <p:cNvPr id="2066" name="Line 18"/>
          <p:cNvSpPr>
            <a:spLocks noChangeShapeType="1"/>
          </p:cNvSpPr>
          <p:nvPr/>
        </p:nvSpPr>
        <p:spPr bwMode="auto">
          <a:xfrm>
            <a:off x="220663" y="3167063"/>
            <a:ext cx="6575425" cy="0"/>
          </a:xfrm>
          <a:prstGeom prst="line">
            <a:avLst/>
          </a:prstGeom>
          <a:noFill/>
          <a:ln w="9525">
            <a:solidFill>
              <a:schemeClr val="tx1"/>
            </a:solidFill>
            <a:round/>
            <a:headEnd/>
            <a:tailEnd/>
          </a:ln>
          <a:effectLst/>
        </p:spPr>
        <p:txBody>
          <a:bodyP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defRPr/>
            </a:pPr>
            <a:endParaRPr lang="en-US"/>
          </a:p>
        </p:txBody>
      </p:sp>
    </p:spTree>
    <p:extLst>
      <p:ext uri="{BB962C8B-B14F-4D97-AF65-F5344CB8AC3E}">
        <p14:creationId xmlns:p14="http://schemas.microsoft.com/office/powerpoint/2010/main" val="860777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p:cNvSpPr>
            <a:spLocks noGrp="1" noChangeArrowheads="1"/>
          </p:cNvSpPr>
          <p:nvPr>
            <p:ph type="sldNum" sz="quarter" idx="5"/>
          </p:nvPr>
        </p:nvSpPr>
        <p:spPr>
          <a:ln/>
        </p:spPr>
        <p:txBody>
          <a:bodyPr/>
          <a:lstStyle/>
          <a:p>
            <a:fld id="{AE944585-73C4-BB40-9875-A9FFDA733BC0}" type="slidenum">
              <a:rPr lang="en-US"/>
              <a:pPr/>
              <a:t>11</a:t>
            </a:fld>
            <a:endParaRPr lang="en-US"/>
          </a:p>
        </p:txBody>
      </p:sp>
      <p:sp>
        <p:nvSpPr>
          <p:cNvPr id="1634306" name="Slide Image Placeholder 1"/>
          <p:cNvSpPr>
            <a:spLocks noGrp="1" noRot="1" noChangeAspect="1" noTextEdit="1"/>
          </p:cNvSpPr>
          <p:nvPr>
            <p:ph type="sldImg"/>
          </p:nvPr>
        </p:nvSpPr>
        <p:spPr>
          <a:ln/>
          <a:extLst>
            <a:ext uri="{FAA26D3D-D897-4be2-8F04-BA451C77F1D7}">
              <ma14:placeholderFlag xmlns:ma14="http://schemas.microsoft.com/office/mac/drawingml/2011/main" val="1"/>
            </a:ext>
          </a:extLst>
        </p:spPr>
      </p:sp>
      <p:sp>
        <p:nvSpPr>
          <p:cNvPr id="1634307" name="Notes Placeholder 2"/>
          <p:cNvSpPr>
            <a:spLocks noGrp="1"/>
          </p:cNvSpPr>
          <p:nvPr>
            <p:ph type="body" idx="1"/>
          </p:nvPr>
        </p:nvSpPr>
        <p:spPr>
          <a:xfrm>
            <a:off x="206905" y="3263271"/>
            <a:ext cx="6575293" cy="5484384"/>
          </a:xfrm>
        </p:spPr>
        <p:txBody>
          <a:bodyPr lIns="93147" tIns="46573" rIns="93147" bIns="46573"/>
          <a:lstStyle/>
          <a:p>
            <a:endParaRPr lang="en-US"/>
          </a:p>
        </p:txBody>
      </p:sp>
      <p:sp>
        <p:nvSpPr>
          <p:cNvPr id="1634308" name="Slide Number Placeholder 3"/>
          <p:cNvSpPr txBox="1">
            <a:spLocks noGrp="1"/>
          </p:cNvSpPr>
          <p:nvPr/>
        </p:nvSpPr>
        <p:spPr bwMode="auto">
          <a:xfrm>
            <a:off x="4924624" y="8830658"/>
            <a:ext cx="2085776"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7" tIns="46573" rIns="93147" bIns="46573" anchor="b"/>
          <a:lstStyle>
            <a:lvl1pPr algn="l" defTabSz="966788">
              <a:spcBef>
                <a:spcPct val="0"/>
              </a:spcBef>
              <a:spcAft>
                <a:spcPct val="0"/>
              </a:spcAft>
              <a:defRPr kumimoji="1" sz="2400">
                <a:solidFill>
                  <a:schemeClr val="tx1"/>
                </a:solidFill>
                <a:latin typeface="Times New Roman" charset="0"/>
                <a:ea typeface="ＭＳ Ｐゴシック" charset="0"/>
              </a:defRPr>
            </a:lvl1pPr>
            <a:lvl2pPr marL="769938" indent="-295275" algn="l" defTabSz="966788">
              <a:spcBef>
                <a:spcPct val="0"/>
              </a:spcBef>
              <a:spcAft>
                <a:spcPct val="0"/>
              </a:spcAft>
              <a:defRPr kumimoji="1" sz="2400">
                <a:solidFill>
                  <a:schemeClr val="tx1"/>
                </a:solidFill>
                <a:latin typeface="Times New Roman" charset="0"/>
                <a:ea typeface="ＭＳ Ｐゴシック" charset="0"/>
              </a:defRPr>
            </a:lvl2pPr>
            <a:lvl3pPr marL="1185863" indent="-238125" algn="l" defTabSz="966788">
              <a:spcBef>
                <a:spcPct val="0"/>
              </a:spcBef>
              <a:spcAft>
                <a:spcPct val="0"/>
              </a:spcAft>
              <a:defRPr kumimoji="1" sz="2400">
                <a:solidFill>
                  <a:schemeClr val="tx1"/>
                </a:solidFill>
                <a:latin typeface="Times New Roman" charset="0"/>
                <a:ea typeface="ＭＳ Ｐゴシック" charset="0"/>
              </a:defRPr>
            </a:lvl3pPr>
            <a:lvl4pPr marL="1660525" indent="-238125" algn="l" defTabSz="966788">
              <a:spcBef>
                <a:spcPct val="0"/>
              </a:spcBef>
              <a:spcAft>
                <a:spcPct val="0"/>
              </a:spcAft>
              <a:defRPr kumimoji="1" sz="2400">
                <a:solidFill>
                  <a:schemeClr val="tx1"/>
                </a:solidFill>
                <a:latin typeface="Times New Roman" charset="0"/>
                <a:ea typeface="ＭＳ Ｐゴシック" charset="0"/>
              </a:defRPr>
            </a:lvl4pPr>
            <a:lvl5pPr marL="2133600" indent="-236538" algn="l" defTabSz="966788">
              <a:spcBef>
                <a:spcPct val="0"/>
              </a:spcBef>
              <a:spcAft>
                <a:spcPct val="0"/>
              </a:spcAft>
              <a:defRPr kumimoji="1" sz="2400">
                <a:solidFill>
                  <a:schemeClr val="tx1"/>
                </a:solidFill>
                <a:latin typeface="Times New Roman" charset="0"/>
                <a:ea typeface="ＭＳ Ｐゴシック" charset="0"/>
              </a:defRPr>
            </a:lvl5pPr>
            <a:lvl6pPr marL="2590800" indent="-236538" defTabSz="966788" eaLnBrk="0" fontAlgn="base" hangingPunct="0">
              <a:spcBef>
                <a:spcPct val="0"/>
              </a:spcBef>
              <a:spcAft>
                <a:spcPct val="0"/>
              </a:spcAft>
              <a:defRPr kumimoji="1" sz="2400">
                <a:solidFill>
                  <a:schemeClr val="tx1"/>
                </a:solidFill>
                <a:latin typeface="Times New Roman" charset="0"/>
                <a:ea typeface="ＭＳ Ｐゴシック" charset="0"/>
              </a:defRPr>
            </a:lvl6pPr>
            <a:lvl7pPr marL="3048000" indent="-236538" defTabSz="966788" eaLnBrk="0" fontAlgn="base" hangingPunct="0">
              <a:spcBef>
                <a:spcPct val="0"/>
              </a:spcBef>
              <a:spcAft>
                <a:spcPct val="0"/>
              </a:spcAft>
              <a:defRPr kumimoji="1" sz="2400">
                <a:solidFill>
                  <a:schemeClr val="tx1"/>
                </a:solidFill>
                <a:latin typeface="Times New Roman" charset="0"/>
                <a:ea typeface="ＭＳ Ｐゴシック" charset="0"/>
              </a:defRPr>
            </a:lvl7pPr>
            <a:lvl8pPr marL="3505200" indent="-236538" defTabSz="966788" eaLnBrk="0" fontAlgn="base" hangingPunct="0">
              <a:spcBef>
                <a:spcPct val="0"/>
              </a:spcBef>
              <a:spcAft>
                <a:spcPct val="0"/>
              </a:spcAft>
              <a:defRPr kumimoji="1" sz="2400">
                <a:solidFill>
                  <a:schemeClr val="tx1"/>
                </a:solidFill>
                <a:latin typeface="Times New Roman" charset="0"/>
                <a:ea typeface="ＭＳ Ｐゴシック" charset="0"/>
              </a:defRPr>
            </a:lvl8pPr>
            <a:lvl9pPr marL="3962400" indent="-236538" defTabSz="966788" eaLnBrk="0" fontAlgn="base" hangingPunct="0">
              <a:spcBef>
                <a:spcPct val="0"/>
              </a:spcBef>
              <a:spcAft>
                <a:spcPct val="0"/>
              </a:spcAft>
              <a:defRPr kumimoji="1" sz="2400">
                <a:solidFill>
                  <a:schemeClr val="tx1"/>
                </a:solidFill>
                <a:latin typeface="Times New Roman" charset="0"/>
                <a:ea typeface="ＭＳ Ｐゴシック" charset="0"/>
              </a:defRPr>
            </a:lvl9pPr>
          </a:lstStyle>
          <a:p>
            <a:pPr algn="r">
              <a:lnSpc>
                <a:spcPct val="100000"/>
              </a:lnSpc>
              <a:buClrTx/>
              <a:buSzTx/>
              <a:buFontTx/>
              <a:buNone/>
            </a:pPr>
            <a:fld id="{D6D4B3AF-9DC7-3A42-B535-D3616EEAA135}" type="slidenum">
              <a:rPr kumimoji="0" lang="en-US" sz="1000">
                <a:latin typeface="Arial" charset="0"/>
                <a:cs typeface="ＭＳ Ｐゴシック" charset="0"/>
              </a:rPr>
              <a:pPr algn="r">
                <a:lnSpc>
                  <a:spcPct val="100000"/>
                </a:lnSpc>
                <a:buClrTx/>
                <a:buSzTx/>
                <a:buFontTx/>
                <a:buNone/>
              </a:pPr>
              <a:t>11</a:t>
            </a:fld>
            <a:endParaRPr kumimoji="0" lang="en-US" sz="1000">
              <a:latin typeface="Arial"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83C6EA-74D2-4D6D-80ED-9489EB22C571}" type="slidenum">
              <a:rPr lang="en-US" smtClean="0"/>
              <a:pPr>
                <a:defRPr/>
              </a:pPr>
              <a:t>13</a:t>
            </a:fld>
            <a:endParaRPr lang="en-US"/>
          </a:p>
        </p:txBody>
      </p:sp>
    </p:spTree>
    <p:extLst>
      <p:ext uri="{BB962C8B-B14F-4D97-AF65-F5344CB8AC3E}">
        <p14:creationId xmlns:p14="http://schemas.microsoft.com/office/powerpoint/2010/main" val="204166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endParaRPr lang="en-US" smtClean="0"/>
          </a:p>
        </p:txBody>
      </p:sp>
      <p:sp>
        <p:nvSpPr>
          <p:cNvPr id="13315" name="Slide Number Placeholder 3"/>
          <p:cNvSpPr>
            <a:spLocks noGrp="1"/>
          </p:cNvSpPr>
          <p:nvPr>
            <p:ph type="sldNum" sz="quarter" idx="5"/>
          </p:nvPr>
        </p:nvSpPr>
        <p:spPr>
          <a:noFill/>
        </p:spPr>
        <p:txBody>
          <a:bodyPr/>
          <a:lstStyle/>
          <a:p>
            <a:fld id="{D8C76370-51D6-4CFE-97F6-666AFEFD1D92}"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83C6EA-74D2-4D6D-80ED-9489EB22C571}" type="slidenum">
              <a:rPr lang="en-US" smtClean="0"/>
              <a:pPr>
                <a:defRPr/>
              </a:pPr>
              <a:t>3</a:t>
            </a:fld>
            <a:endParaRPr lang="en-US"/>
          </a:p>
        </p:txBody>
      </p:sp>
    </p:spTree>
    <p:extLst>
      <p:ext uri="{BB962C8B-B14F-4D97-AF65-F5344CB8AC3E}">
        <p14:creationId xmlns:p14="http://schemas.microsoft.com/office/powerpoint/2010/main" val="261284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83C6EA-74D2-4D6D-80ED-9489EB22C571}" type="slidenum">
              <a:rPr lang="en-US" smtClean="0"/>
              <a:pPr>
                <a:defRPr/>
              </a:pPr>
              <a:t>4</a:t>
            </a:fld>
            <a:endParaRPr lang="en-US"/>
          </a:p>
        </p:txBody>
      </p:sp>
    </p:spTree>
    <p:extLst>
      <p:ext uri="{BB962C8B-B14F-4D97-AF65-F5344CB8AC3E}">
        <p14:creationId xmlns:p14="http://schemas.microsoft.com/office/powerpoint/2010/main" val="23695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83C6EA-74D2-4D6D-80ED-9489EB22C571}" type="slidenum">
              <a:rPr lang="en-US" smtClean="0"/>
              <a:pPr>
                <a:defRPr/>
              </a:pPr>
              <a:t>5</a:t>
            </a:fld>
            <a:endParaRPr lang="en-US"/>
          </a:p>
        </p:txBody>
      </p:sp>
    </p:spTree>
    <p:extLst>
      <p:ext uri="{BB962C8B-B14F-4D97-AF65-F5344CB8AC3E}">
        <p14:creationId xmlns:p14="http://schemas.microsoft.com/office/powerpoint/2010/main" val="185227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Applications that CAN use ssl most often do so to encrypt the interaction. The key word here is CAN, since we do not know if it is enabled or not, a feature many applications have. </a:t>
            </a:r>
          </a:p>
          <a:p>
            <a:endParaRPr lang="en-US" smtClean="0"/>
          </a:p>
          <a:p>
            <a:r>
              <a:rPr lang="en-US" smtClean="0"/>
              <a:t>Most people think of SSL and equate it to port 443, which is only partially true; recall that SSL on 443 is HTTPs, typically meant for browser-based interaction. </a:t>
            </a:r>
          </a:p>
          <a:p>
            <a:endParaRPr lang="en-US" smtClean="0"/>
          </a:p>
          <a:p>
            <a:r>
              <a:rPr lang="en-US" smtClean="0"/>
              <a:t>SSL can actually be used on any port, it is dependent on how the developer implements it. We looked at SSL on 443, SSL not on 443 and SSL on any port. </a:t>
            </a:r>
          </a:p>
          <a:p>
            <a:endParaRPr lang="en-US" smtClean="0"/>
          </a:p>
          <a:p>
            <a:r>
              <a:rPr lang="en-US" smtClean="0"/>
              <a:t>We also looked at the applications that can port hop. </a:t>
            </a:r>
          </a:p>
          <a:p>
            <a:endParaRPr lang="en-US" smtClean="0"/>
          </a:p>
          <a:p>
            <a:r>
              <a:rPr lang="en-US" smtClean="0"/>
              <a:t>The results were surprising: 41% of the applications chewing 36% of the bandwidth fall into these definitions. This was very surprising. </a:t>
            </a:r>
          </a:p>
          <a:p>
            <a:endParaRPr lang="en-US" smtClean="0"/>
          </a:p>
          <a:p>
            <a:r>
              <a:rPr lang="en-US" smtClean="0"/>
              <a:t>What surprises us a bit more was that 43% are using the browser, a number we felt was lower than what it should have been, given the high numbers in the other categories.</a:t>
            </a:r>
          </a:p>
          <a:p>
            <a:endParaRPr lang="en-US" smtClean="0"/>
          </a:p>
          <a:p>
            <a:r>
              <a:rPr lang="en-US" smtClean="0"/>
              <a:t>Why it matters: Most organizations are blind to not only how much SSL is on their network, they are unable to do anything with it/do anything about it. </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83C6EA-74D2-4D6D-80ED-9489EB22C571}" type="slidenum">
              <a:rPr lang="en-US" smtClean="0"/>
              <a:pPr>
                <a:defRPr/>
              </a:pPr>
              <a:t>7</a:t>
            </a:fld>
            <a:endParaRPr lang="en-US"/>
          </a:p>
        </p:txBody>
      </p:sp>
    </p:spTree>
    <p:extLst>
      <p:ext uri="{BB962C8B-B14F-4D97-AF65-F5344CB8AC3E}">
        <p14:creationId xmlns:p14="http://schemas.microsoft.com/office/powerpoint/2010/main" val="3347695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2059">
              <a:spcBef>
                <a:spcPts val="421"/>
              </a:spcBef>
            </a:pPr>
            <a:r>
              <a:rPr lang="en-US" dirty="0">
                <a:solidFill>
                  <a:srgbClr val="000000"/>
                </a:solidFill>
                <a:ea typeface="Arial" charset="0"/>
                <a:cs typeface="Arial" charset="0"/>
                <a:sym typeface="Arial" charset="0"/>
              </a:rPr>
              <a:t>App-ID is smart = it automatically uses what ever mechanisms required to ID the traffic</a:t>
            </a:r>
          </a:p>
          <a:p>
            <a:pPr marL="42059">
              <a:spcBef>
                <a:spcPts val="421"/>
              </a:spcBef>
            </a:pPr>
            <a:r>
              <a:rPr lang="en-US" dirty="0">
                <a:solidFill>
                  <a:srgbClr val="000000"/>
                </a:solidFill>
                <a:ea typeface="Arial" charset="0"/>
                <a:cs typeface="Arial" charset="0"/>
                <a:sym typeface="Arial" charset="0"/>
              </a:rPr>
              <a:t>App-ID is always on = no need to set policies on what to look for (outside of any-any-allow)</a:t>
            </a:r>
          </a:p>
          <a:p>
            <a:pPr marL="42059">
              <a:spcBef>
                <a:spcPts val="421"/>
              </a:spcBef>
            </a:pPr>
            <a:r>
              <a:rPr lang="en-US" dirty="0">
                <a:solidFill>
                  <a:srgbClr val="000000"/>
                </a:solidFill>
                <a:ea typeface="Arial" charset="0"/>
                <a:cs typeface="Arial" charset="0"/>
                <a:sym typeface="Arial" charset="0"/>
              </a:rPr>
              <a:t>App-ID sees all traffic across all ports = no need to configure which port to look at for each application</a:t>
            </a:r>
          </a:p>
          <a:p>
            <a:pPr marL="42059">
              <a:spcBef>
                <a:spcPts val="421"/>
              </a:spcBef>
            </a:pPr>
            <a:r>
              <a:rPr lang="en-US" dirty="0">
                <a:solidFill>
                  <a:srgbClr val="000000"/>
                </a:solidFill>
                <a:ea typeface="Arial" charset="0"/>
                <a:cs typeface="Arial" charset="0"/>
                <a:sym typeface="Arial" charset="0"/>
              </a:rPr>
              <a:t>App-ID is scalable = can add, new ID mechanisms to address changes in application </a:t>
            </a:r>
            <a:r>
              <a:rPr lang="en-US" dirty="0" smtClean="0">
                <a:solidFill>
                  <a:srgbClr val="000000"/>
                </a:solidFill>
                <a:ea typeface="Arial" charset="0"/>
                <a:cs typeface="Arial" charset="0"/>
                <a:sym typeface="Arial" charset="0"/>
              </a:rPr>
              <a:t>landscape</a:t>
            </a:r>
            <a:endParaRPr lang="en-US" dirty="0" smtClean="0">
              <a:solidFill>
                <a:srgbClr val="000000"/>
              </a:solidFill>
              <a:ea typeface="Arial" charset="0"/>
              <a:cs typeface="Arial" charset="0"/>
              <a:sym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7"/>
          <p:cNvSpPr>
            <a:spLocks noGrp="1" noChangeArrowheads="1"/>
          </p:cNvSpPr>
          <p:nvPr>
            <p:ph type="sldNum" sz="quarter" idx="5"/>
          </p:nvPr>
        </p:nvSpPr>
        <p:spPr>
          <a:noFill/>
        </p:spPr>
        <p:txBody>
          <a:bodyPr/>
          <a:lstStyle/>
          <a:p>
            <a:fld id="{C7371713-E42D-4C37-8FA0-BE7FEEAE80C1}" type="slidenum">
              <a:rPr lang="en-US" smtClean="0">
                <a:ea typeface="ＭＳ Ｐゴシック" charset="-128"/>
              </a:rPr>
              <a:pPr/>
              <a:t>10</a:t>
            </a:fld>
            <a:endParaRPr lang="en-US" smtClean="0">
              <a:ea typeface="ＭＳ Ｐゴシック" charset="-128"/>
            </a:endParaRPr>
          </a:p>
        </p:txBody>
      </p:sp>
      <p:sp>
        <p:nvSpPr>
          <p:cNvPr id="24578"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lstStyle/>
          <a:p>
            <a:pPr algn="r" defTabSz="931863" eaLnBrk="0" hangingPunct="0">
              <a:lnSpc>
                <a:spcPct val="85000"/>
              </a:lnSpc>
              <a:spcBef>
                <a:spcPct val="50000"/>
              </a:spcBef>
              <a:spcAft>
                <a:spcPct val="5000"/>
              </a:spcAft>
              <a:buClr>
                <a:schemeClr val="bg1"/>
              </a:buClr>
              <a:buSzPct val="100000"/>
              <a:buFont typeface="Times New Roman" pitchFamily="18" charset="0"/>
              <a:buChar char="•"/>
            </a:pPr>
            <a:fld id="{BB4E5BEF-97BA-45A9-8DF5-AFB4A3874F5A}" type="slidenum">
              <a:rPr lang="en-US" sz="1000"/>
              <a:pPr algn="r" defTabSz="931863" eaLnBrk="0" hangingPunct="0">
                <a:lnSpc>
                  <a:spcPct val="85000"/>
                </a:lnSpc>
                <a:spcBef>
                  <a:spcPct val="50000"/>
                </a:spcBef>
                <a:spcAft>
                  <a:spcPct val="5000"/>
                </a:spcAft>
                <a:buClr>
                  <a:schemeClr val="bg1"/>
                </a:buClr>
                <a:buSzPct val="100000"/>
                <a:buFont typeface="Times New Roman" pitchFamily="18" charset="0"/>
                <a:buChar char="•"/>
              </a:pPr>
              <a:t>10</a:t>
            </a:fld>
            <a:endParaRPr lang="en-US" sz="1000"/>
          </a:p>
        </p:txBody>
      </p:sp>
      <p:sp>
        <p:nvSpPr>
          <p:cNvPr id="24579"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lstStyle/>
          <a:p>
            <a:pPr algn="r" defTabSz="931863" eaLnBrk="0" hangingPunct="0">
              <a:lnSpc>
                <a:spcPct val="85000"/>
              </a:lnSpc>
              <a:spcBef>
                <a:spcPct val="50000"/>
              </a:spcBef>
              <a:spcAft>
                <a:spcPct val="5000"/>
              </a:spcAft>
              <a:buClr>
                <a:schemeClr val="bg1"/>
              </a:buClr>
              <a:buSzPct val="100000"/>
              <a:buFont typeface="Times New Roman" pitchFamily="18" charset="0"/>
              <a:buChar char="•"/>
            </a:pPr>
            <a:fld id="{47160B78-3DBE-45CA-B80B-9BE53C22979C}" type="slidenum">
              <a:rPr lang="en-US" sz="1000"/>
              <a:pPr algn="r" defTabSz="931863" eaLnBrk="0" hangingPunct="0">
                <a:lnSpc>
                  <a:spcPct val="85000"/>
                </a:lnSpc>
                <a:spcBef>
                  <a:spcPct val="50000"/>
                </a:spcBef>
                <a:spcAft>
                  <a:spcPct val="5000"/>
                </a:spcAft>
                <a:buClr>
                  <a:schemeClr val="bg1"/>
                </a:buClr>
                <a:buSzPct val="100000"/>
                <a:buFont typeface="Times New Roman" pitchFamily="18" charset="0"/>
                <a:buChar char="•"/>
              </a:pPr>
              <a:t>10</a:t>
            </a:fld>
            <a:endParaRPr lang="en-US" sz="1000"/>
          </a:p>
        </p:txBody>
      </p:sp>
      <p:sp>
        <p:nvSpPr>
          <p:cNvPr id="24580" name="Rectangle 2"/>
          <p:cNvSpPr>
            <a:spLocks noGrp="1" noRot="1" noChangeAspect="1" noChangeArrowheads="1" noTextEdit="1"/>
          </p:cNvSpPr>
          <p:nvPr>
            <p:ph type="sldImg"/>
          </p:nvPr>
        </p:nvSpPr>
        <p:spPr>
          <a:xfrm>
            <a:off x="1181100" y="696913"/>
            <a:ext cx="4648200" cy="3486150"/>
          </a:xfrm>
          <a:ln/>
        </p:spPr>
      </p:sp>
      <p:sp>
        <p:nvSpPr>
          <p:cNvPr id="24581" name="Rectangle 3"/>
          <p:cNvSpPr>
            <a:spLocks noGrp="1" noChangeArrowheads="1"/>
          </p:cNvSpPr>
          <p:nvPr>
            <p:ph type="body" idx="1"/>
          </p:nvPr>
        </p:nvSpPr>
        <p:spPr>
          <a:xfrm>
            <a:off x="935038" y="4416425"/>
            <a:ext cx="5140325" cy="4183063"/>
          </a:xfrm>
          <a:noFill/>
          <a:ln/>
        </p:spPr>
        <p:txBody>
          <a:bodyPr lIns="93147" tIns="46573" rIns="93147" bIns="46573"/>
          <a:lstStyle/>
          <a:p>
            <a:pPr eaLnBrk="1" hangingPunct="1"/>
            <a:endParaRPr lang="en-US"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0356FA_PAN_PPT_title"/>
          <p:cNvPicPr>
            <a:picLocks noChangeAspect="1" noChangeArrowheads="1"/>
          </p:cNvPicPr>
          <p:nvPr userDrawn="1"/>
        </p:nvPicPr>
        <p:blipFill>
          <a:blip r:embed="rId2"/>
          <a:srcRect b="22832"/>
          <a:stretch>
            <a:fillRect/>
          </a:stretch>
        </p:blipFill>
        <p:spPr bwMode="auto">
          <a:xfrm>
            <a:off x="0" y="0"/>
            <a:ext cx="9150350" cy="5295900"/>
          </a:xfrm>
          <a:prstGeom prst="rect">
            <a:avLst/>
          </a:prstGeom>
          <a:noFill/>
          <a:ln w="9525">
            <a:noFill/>
            <a:miter lim="800000"/>
            <a:headEnd/>
            <a:tailEnd/>
          </a:ln>
        </p:spPr>
      </p:pic>
      <p:pic>
        <p:nvPicPr>
          <p:cNvPr id="5" name="Picture 10" descr="comp-logo.eps"/>
          <p:cNvPicPr>
            <a:picLocks noChangeAspect="1"/>
          </p:cNvPicPr>
          <p:nvPr userDrawn="1"/>
        </p:nvPicPr>
        <p:blipFill>
          <a:blip r:embed="rId3"/>
          <a:srcRect b="25160"/>
          <a:stretch>
            <a:fillRect/>
          </a:stretch>
        </p:blipFill>
        <p:spPr bwMode="auto">
          <a:xfrm>
            <a:off x="655638" y="5543550"/>
            <a:ext cx="2220912" cy="814388"/>
          </a:xfrm>
          <a:prstGeom prst="rect">
            <a:avLst/>
          </a:prstGeom>
          <a:noFill/>
          <a:ln w="9525">
            <a:noFill/>
            <a:miter lim="800000"/>
            <a:headEnd/>
            <a:tailEnd/>
          </a:ln>
        </p:spPr>
      </p:pic>
      <p:sp>
        <p:nvSpPr>
          <p:cNvPr id="380931" name="Rectangle 3"/>
          <p:cNvSpPr>
            <a:spLocks noGrp="1" noChangeArrowheads="1"/>
          </p:cNvSpPr>
          <p:nvPr>
            <p:ph type="ctrTitle"/>
          </p:nvPr>
        </p:nvSpPr>
        <p:spPr>
          <a:xfrm>
            <a:off x="4038600" y="2470150"/>
            <a:ext cx="4572000" cy="914400"/>
          </a:xfrm>
        </p:spPr>
        <p:txBody>
          <a:bodyPr/>
          <a:lstStyle>
            <a:lvl1pPr algn="r">
              <a:defRPr sz="3200"/>
            </a:lvl1pPr>
          </a:lstStyle>
          <a:p>
            <a:r>
              <a:rPr lang="en-US" dirty="0"/>
              <a:t>Click to edit Master title style</a:t>
            </a:r>
          </a:p>
        </p:txBody>
      </p:sp>
      <p:sp>
        <p:nvSpPr>
          <p:cNvPr id="380932" name="Rectangle 4"/>
          <p:cNvSpPr>
            <a:spLocks noGrp="1" noChangeArrowheads="1"/>
          </p:cNvSpPr>
          <p:nvPr>
            <p:ph type="subTitle" idx="1"/>
          </p:nvPr>
        </p:nvSpPr>
        <p:spPr>
          <a:xfrm>
            <a:off x="4038600" y="3460750"/>
            <a:ext cx="4572000" cy="838200"/>
          </a:xfrm>
          <a:ln w="9525">
            <a:headEnd/>
            <a:tailEnd/>
          </a:ln>
        </p:spPr>
        <p:txBody>
          <a:bodyPr lIns="91429" tIns="45714" rIns="91429" bIns="45714"/>
          <a:lstStyle>
            <a:lvl1pPr marL="0" indent="0" algn="r">
              <a:buFontTx/>
              <a:buNone/>
              <a:defRPr sz="1600" b="1" i="1">
                <a:solidFill>
                  <a:srgbClr val="FFFFFF"/>
                </a:solidFill>
              </a:defRPr>
            </a:lvl1pPr>
          </a:lstStyle>
          <a:p>
            <a:r>
              <a:rPr lang="en-US"/>
              <a:t>Click to edit Master subtitle style</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2011 Palo Alto Networks. Proprietary and Confidential.</a:t>
            </a:r>
            <a:endParaRPr lang="en-US" dirty="0"/>
          </a:p>
        </p:txBody>
      </p:sp>
      <p:sp>
        <p:nvSpPr>
          <p:cNvPr id="5" name="Rectangle 5"/>
          <p:cNvSpPr>
            <a:spLocks noGrp="1" noChangeArrowheads="1"/>
          </p:cNvSpPr>
          <p:nvPr>
            <p:ph type="sldNum" sz="quarter" idx="11"/>
          </p:nvPr>
        </p:nvSpPr>
        <p:spPr>
          <a:ln/>
        </p:spPr>
        <p:txBody>
          <a:bodyPr/>
          <a:lstStyle>
            <a:lvl1pPr>
              <a:defRPr/>
            </a:lvl1pPr>
          </a:lstStyle>
          <a:p>
            <a:pPr>
              <a:defRPr/>
            </a:pPr>
            <a:r>
              <a:rPr lang="en-US"/>
              <a:t>Page </a:t>
            </a:r>
            <a:fld id="{41D5C404-C7A6-4A7E-B08A-E596864A227E}" type="slidenum">
              <a:rPr lang="en-US"/>
              <a:pPr>
                <a:defRPr/>
              </a:pPr>
              <a:t>‹#›</a:t>
            </a:fld>
            <a:r>
              <a:rPr lang="en-US"/>
              <a:t>   |</a:t>
            </a:r>
            <a:r>
              <a:rPr lang="en-US">
                <a:solidFill>
                  <a:schemeClr val="accent1"/>
                </a:solidFill>
              </a:rPr>
              <a:t>   </a:t>
            </a:r>
            <a:endParaRPr lang="en-US">
              <a:solidFill>
                <a:schemeClr val="accent1"/>
              </a:solidFill>
              <a:latin typeface="Garamond" pitchFamily="18" charset="0"/>
            </a:endParaRPr>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096963"/>
            <a:ext cx="4129088" cy="5049837"/>
          </a:xfrm>
        </p:spPr>
        <p:txBody>
          <a:bodyPr/>
          <a:lstStyle>
            <a:lvl1pPr>
              <a:defRPr sz="2400"/>
            </a:lvl1pPr>
            <a:lvl2pPr>
              <a:defRPr sz="20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05338" y="1096963"/>
            <a:ext cx="4130675" cy="5049837"/>
          </a:xfrm>
        </p:spPr>
        <p:txBody>
          <a:bodyPr/>
          <a:lstStyle>
            <a:lvl1pPr>
              <a:defRPr sz="2400"/>
            </a:lvl1pPr>
            <a:lvl2pPr>
              <a:defRPr sz="20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2011 Palo Alto Networks. Proprietary and Confidential.</a:t>
            </a:r>
            <a:endParaRPr lang="en-US" dirty="0"/>
          </a:p>
        </p:txBody>
      </p:sp>
      <p:sp>
        <p:nvSpPr>
          <p:cNvPr id="6" name="Rectangle 5"/>
          <p:cNvSpPr>
            <a:spLocks noGrp="1" noChangeArrowheads="1"/>
          </p:cNvSpPr>
          <p:nvPr>
            <p:ph type="sldNum" sz="quarter" idx="11"/>
          </p:nvPr>
        </p:nvSpPr>
        <p:spPr>
          <a:ln/>
        </p:spPr>
        <p:txBody>
          <a:bodyPr/>
          <a:lstStyle>
            <a:lvl1pPr>
              <a:defRPr/>
            </a:lvl1pPr>
          </a:lstStyle>
          <a:p>
            <a:pPr>
              <a:defRPr/>
            </a:pPr>
            <a:r>
              <a:rPr lang="en-US"/>
              <a:t>Page </a:t>
            </a:r>
            <a:fld id="{9E3A88EF-6B5B-47A3-9C57-5682501FB5AC}" type="slidenum">
              <a:rPr lang="en-US"/>
              <a:pPr>
                <a:defRPr/>
              </a:pPr>
              <a:t>‹#›</a:t>
            </a:fld>
            <a:r>
              <a:rPr lang="en-US"/>
              <a:t>   |</a:t>
            </a:r>
            <a:r>
              <a:rPr lang="en-US">
                <a:solidFill>
                  <a:schemeClr val="accent1"/>
                </a:solidFill>
              </a:rPr>
              <a:t>   </a:t>
            </a:r>
            <a:endParaRPr lang="en-US">
              <a:solidFill>
                <a:schemeClr val="accent1"/>
              </a:solidFill>
              <a:latin typeface="Garamond" pitchFamily="18" charset="0"/>
            </a:endParaRP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 2011 Palo Alto Networks. Proprietary and Confidential.</a:t>
            </a:r>
            <a:endParaRPr lang="en-US" dirty="0"/>
          </a:p>
        </p:txBody>
      </p:sp>
      <p:sp>
        <p:nvSpPr>
          <p:cNvPr id="4" name="Rectangle 5"/>
          <p:cNvSpPr>
            <a:spLocks noGrp="1" noChangeArrowheads="1"/>
          </p:cNvSpPr>
          <p:nvPr>
            <p:ph type="sldNum" sz="quarter" idx="11"/>
          </p:nvPr>
        </p:nvSpPr>
        <p:spPr>
          <a:ln/>
        </p:spPr>
        <p:txBody>
          <a:bodyPr/>
          <a:lstStyle>
            <a:lvl1pPr>
              <a:defRPr/>
            </a:lvl1pPr>
          </a:lstStyle>
          <a:p>
            <a:pPr>
              <a:defRPr/>
            </a:pPr>
            <a:r>
              <a:rPr lang="en-US"/>
              <a:t>Page </a:t>
            </a:r>
            <a:fld id="{D908BC4E-7A90-42C8-8AA1-288F873955C4}" type="slidenum">
              <a:rPr lang="en-US"/>
              <a:pPr>
                <a:defRPr/>
              </a:pPr>
              <a:t>‹#›</a:t>
            </a:fld>
            <a:r>
              <a:rPr lang="en-US"/>
              <a:t>   |</a:t>
            </a:r>
            <a:r>
              <a:rPr lang="en-US">
                <a:solidFill>
                  <a:schemeClr val="accent1"/>
                </a:solidFill>
              </a:rPr>
              <a:t>   </a:t>
            </a:r>
            <a:endParaRPr lang="en-US">
              <a:solidFill>
                <a:schemeClr val="accent1"/>
              </a:solidFill>
              <a:latin typeface="Garamond" pitchFamily="18" charset="0"/>
            </a:endParaRPr>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 2011 Palo Alto Networks. Proprietary and Confidential.</a:t>
            </a:r>
            <a:endParaRPr lang="en-US" dirty="0"/>
          </a:p>
        </p:txBody>
      </p:sp>
      <p:sp>
        <p:nvSpPr>
          <p:cNvPr id="3" name="Rectangle 5"/>
          <p:cNvSpPr>
            <a:spLocks noGrp="1" noChangeArrowheads="1"/>
          </p:cNvSpPr>
          <p:nvPr>
            <p:ph type="sldNum" sz="quarter" idx="11"/>
          </p:nvPr>
        </p:nvSpPr>
        <p:spPr>
          <a:ln/>
        </p:spPr>
        <p:txBody>
          <a:bodyPr/>
          <a:lstStyle>
            <a:lvl1pPr>
              <a:defRPr/>
            </a:lvl1pPr>
          </a:lstStyle>
          <a:p>
            <a:pPr>
              <a:defRPr/>
            </a:pPr>
            <a:r>
              <a:rPr lang="en-US"/>
              <a:t>Page </a:t>
            </a:r>
            <a:fld id="{6F0F7591-C807-4E0A-A45B-5C7D529AD439}" type="slidenum">
              <a:rPr lang="en-US"/>
              <a:pPr>
                <a:defRPr/>
              </a:pPr>
              <a:t>‹#›</a:t>
            </a:fld>
            <a:r>
              <a:rPr lang="en-US"/>
              <a:t>   |</a:t>
            </a:r>
            <a:r>
              <a:rPr lang="en-US">
                <a:solidFill>
                  <a:schemeClr val="accent1"/>
                </a:solidFill>
              </a:rPr>
              <a:t>   </a:t>
            </a:r>
            <a:endParaRPr lang="en-US">
              <a:solidFill>
                <a:schemeClr val="accent1"/>
              </a:solidFill>
              <a:latin typeface="Garamond" pitchFamily="18" charset="0"/>
            </a:endParaRPr>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10" descr="vid-big.psd"/>
          <p:cNvPicPr>
            <a:picLocks noChangeAspect="1"/>
          </p:cNvPicPr>
          <p:nvPr userDrawn="1"/>
        </p:nvPicPr>
        <p:blipFill>
          <a:blip r:embed="rId2"/>
          <a:srcRect/>
          <a:stretch>
            <a:fillRect/>
          </a:stretch>
        </p:blipFill>
        <p:spPr bwMode="auto">
          <a:xfrm>
            <a:off x="1004888" y="1560513"/>
            <a:ext cx="7143750" cy="40195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p:txBody>
          <a:bodyPr/>
          <a:lstStyle>
            <a:lvl1pPr>
              <a:defRPr dirty="0" smtClean="0"/>
            </a:lvl1pPr>
          </a:lstStyle>
          <a:p>
            <a:pPr>
              <a:defRPr/>
            </a:pPr>
            <a:r>
              <a:rPr lang="en-US" smtClean="0"/>
              <a:t>© 2011 Palo Alto Networks. Proprietary and Confidential.</a:t>
            </a:r>
            <a:endParaRPr lang="en-US" dirty="0"/>
          </a:p>
        </p:txBody>
      </p:sp>
      <p:sp>
        <p:nvSpPr>
          <p:cNvPr id="5" name="Rectangle 5"/>
          <p:cNvSpPr>
            <a:spLocks noGrp="1" noChangeArrowheads="1"/>
          </p:cNvSpPr>
          <p:nvPr>
            <p:ph type="sldNum" sz="quarter" idx="11"/>
          </p:nvPr>
        </p:nvSpPr>
        <p:spPr/>
        <p:txBody>
          <a:bodyPr/>
          <a:lstStyle>
            <a:lvl1pPr>
              <a:defRPr/>
            </a:lvl1pPr>
          </a:lstStyle>
          <a:p>
            <a:pPr>
              <a:defRPr/>
            </a:pPr>
            <a:r>
              <a:rPr lang="en-US"/>
              <a:t>Page </a:t>
            </a:r>
            <a:fld id="{B224E78A-1FE8-4627-9CC3-3A19447225AE}" type="slidenum">
              <a:rPr lang="en-US"/>
              <a:pPr>
                <a:defRPr/>
              </a:pPr>
              <a:t>‹#›</a:t>
            </a:fld>
            <a:r>
              <a:rPr lang="en-US"/>
              <a:t>   |</a:t>
            </a:r>
            <a:r>
              <a:rPr lang="en-US">
                <a:solidFill>
                  <a:schemeClr val="accent1"/>
                </a:solidFill>
              </a:rPr>
              <a:t>   </a:t>
            </a:r>
            <a:endParaRPr lang="en-US">
              <a:solidFill>
                <a:schemeClr val="accent1"/>
              </a:solidFill>
              <a:latin typeface="Garamond" pitchFamily="18" charset="0"/>
            </a:endParaRP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2" descr="0356FA_PAN_PPT_slide"/>
          <p:cNvPicPr>
            <a:picLocks noChangeAspect="1" noChangeArrowheads="1"/>
          </p:cNvPicPr>
          <p:nvPr userDrawn="1"/>
        </p:nvPicPr>
        <p:blipFill>
          <a:blip r:embed="rId8"/>
          <a:srcRect/>
          <a:stretch>
            <a:fillRect/>
          </a:stretch>
        </p:blipFill>
        <p:spPr bwMode="auto">
          <a:xfrm>
            <a:off x="0" y="0"/>
            <a:ext cx="915035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323850" y="149225"/>
            <a:ext cx="8374063" cy="612775"/>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379908" name="Rectangle 4"/>
          <p:cNvSpPr>
            <a:spLocks noGrp="1" noChangeArrowheads="1"/>
          </p:cNvSpPr>
          <p:nvPr>
            <p:ph type="ftr" sz="quarter" idx="3"/>
          </p:nvPr>
        </p:nvSpPr>
        <p:spPr bwMode="auto">
          <a:xfrm>
            <a:off x="1157288" y="6350000"/>
            <a:ext cx="5783262"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eaLnBrk="0" hangingPunct="0">
              <a:lnSpc>
                <a:spcPct val="100000"/>
              </a:lnSpc>
              <a:spcBef>
                <a:spcPct val="0"/>
              </a:spcBef>
              <a:spcAft>
                <a:spcPct val="0"/>
              </a:spcAft>
              <a:buClrTx/>
              <a:buSzTx/>
              <a:buFontTx/>
              <a:buNone/>
              <a:defRPr sz="900" dirty="0" smtClean="0">
                <a:solidFill>
                  <a:srgbClr val="A7C439"/>
                </a:solidFill>
                <a:latin typeface="Arial" charset="0"/>
              </a:defRPr>
            </a:lvl1pPr>
          </a:lstStyle>
          <a:p>
            <a:pPr>
              <a:defRPr/>
            </a:pPr>
            <a:r>
              <a:rPr lang="en-US" smtClean="0"/>
              <a:t>© 2011 Palo Alto Networks. Proprietary and Confidential.</a:t>
            </a:r>
            <a:endParaRPr lang="en-US" dirty="0"/>
          </a:p>
        </p:txBody>
      </p:sp>
      <p:sp>
        <p:nvSpPr>
          <p:cNvPr id="379909" name="Rectangle 5"/>
          <p:cNvSpPr>
            <a:spLocks noGrp="1" noChangeArrowheads="1"/>
          </p:cNvSpPr>
          <p:nvPr>
            <p:ph type="sldNum" sz="quarter" idx="4"/>
          </p:nvPr>
        </p:nvSpPr>
        <p:spPr bwMode="auto">
          <a:xfrm>
            <a:off x="306388" y="6351588"/>
            <a:ext cx="847725"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eaLnBrk="0" hangingPunct="0">
              <a:lnSpc>
                <a:spcPct val="100000"/>
              </a:lnSpc>
              <a:spcBef>
                <a:spcPct val="0"/>
              </a:spcBef>
              <a:spcAft>
                <a:spcPct val="0"/>
              </a:spcAft>
              <a:buClrTx/>
              <a:buSzTx/>
              <a:buFontTx/>
              <a:buNone/>
              <a:defRPr sz="900" dirty="0">
                <a:solidFill>
                  <a:srgbClr val="316989"/>
                </a:solidFill>
                <a:latin typeface="Arial" charset="0"/>
              </a:defRPr>
            </a:lvl1pPr>
          </a:lstStyle>
          <a:p>
            <a:pPr>
              <a:defRPr/>
            </a:pPr>
            <a:r>
              <a:rPr lang="en-US"/>
              <a:t>Page </a:t>
            </a:r>
            <a:fld id="{2EDCD096-F540-45E2-B1A3-E3ADB838D2E8}" type="slidenum">
              <a:rPr lang="en-US"/>
              <a:pPr>
                <a:defRPr/>
              </a:pPr>
              <a:t>‹#›</a:t>
            </a:fld>
            <a:r>
              <a:rPr lang="en-US"/>
              <a:t>   |</a:t>
            </a:r>
            <a:r>
              <a:rPr lang="en-US">
                <a:solidFill>
                  <a:schemeClr val="accent1"/>
                </a:solidFill>
              </a:rPr>
              <a:t>   </a:t>
            </a:r>
            <a:endParaRPr lang="en-US">
              <a:solidFill>
                <a:schemeClr val="accent1"/>
              </a:solidFill>
              <a:latin typeface="Garamond" pitchFamily="18" charset="0"/>
            </a:endParaRPr>
          </a:p>
        </p:txBody>
      </p:sp>
      <p:sp>
        <p:nvSpPr>
          <p:cNvPr id="1030" name="Rectangle 7"/>
          <p:cNvSpPr>
            <a:spLocks noGrp="1" noChangeArrowheads="1"/>
          </p:cNvSpPr>
          <p:nvPr>
            <p:ph type="body" idx="1"/>
          </p:nvPr>
        </p:nvSpPr>
        <p:spPr bwMode="auto">
          <a:xfrm>
            <a:off x="323850" y="1096963"/>
            <a:ext cx="8412163" cy="5049837"/>
          </a:xfrm>
          <a:prstGeom prst="rect">
            <a:avLst/>
          </a:prstGeom>
          <a:noFill/>
          <a:ln w="12700">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63" r:id="rId1"/>
    <p:sldLayoutId id="2147483659" r:id="rId2"/>
    <p:sldLayoutId id="2147483660" r:id="rId3"/>
    <p:sldLayoutId id="2147483661" r:id="rId4"/>
    <p:sldLayoutId id="2147483662" r:id="rId5"/>
    <p:sldLayoutId id="2147483664" r:id="rId6"/>
  </p:sldLayoutIdLst>
  <p:transition xmlns:p14="http://schemas.microsoft.com/office/powerpoint/2010/main"/>
  <p:hf hdr="0" dt="0"/>
  <p:txStyles>
    <p:titleStyle>
      <a:lvl1pPr algn="l" rtl="0" eaLnBrk="0" fontAlgn="base" hangingPunct="0">
        <a:lnSpc>
          <a:spcPct val="90000"/>
        </a:lnSpc>
        <a:spcBef>
          <a:spcPct val="0"/>
        </a:spcBef>
        <a:spcAft>
          <a:spcPct val="0"/>
        </a:spcAft>
        <a:defRPr sz="2800" b="1">
          <a:solidFill>
            <a:srgbClr val="FFFFFF"/>
          </a:solidFill>
          <a:latin typeface="+mj-lt"/>
          <a:ea typeface="+mj-ea"/>
          <a:cs typeface="+mj-cs"/>
        </a:defRPr>
      </a:lvl1pPr>
      <a:lvl2pPr algn="l" rtl="0" eaLnBrk="0" fontAlgn="base" hangingPunct="0">
        <a:lnSpc>
          <a:spcPct val="90000"/>
        </a:lnSpc>
        <a:spcBef>
          <a:spcPct val="0"/>
        </a:spcBef>
        <a:spcAft>
          <a:spcPct val="0"/>
        </a:spcAft>
        <a:defRPr sz="2800" b="1">
          <a:solidFill>
            <a:srgbClr val="FFFFFF"/>
          </a:solidFill>
          <a:latin typeface="Arial" charset="0"/>
        </a:defRPr>
      </a:lvl2pPr>
      <a:lvl3pPr algn="l" rtl="0" eaLnBrk="0" fontAlgn="base" hangingPunct="0">
        <a:lnSpc>
          <a:spcPct val="90000"/>
        </a:lnSpc>
        <a:spcBef>
          <a:spcPct val="0"/>
        </a:spcBef>
        <a:spcAft>
          <a:spcPct val="0"/>
        </a:spcAft>
        <a:defRPr sz="2800" b="1">
          <a:solidFill>
            <a:srgbClr val="FFFFFF"/>
          </a:solidFill>
          <a:latin typeface="Arial" charset="0"/>
        </a:defRPr>
      </a:lvl3pPr>
      <a:lvl4pPr algn="l" rtl="0" eaLnBrk="0" fontAlgn="base" hangingPunct="0">
        <a:lnSpc>
          <a:spcPct val="90000"/>
        </a:lnSpc>
        <a:spcBef>
          <a:spcPct val="0"/>
        </a:spcBef>
        <a:spcAft>
          <a:spcPct val="0"/>
        </a:spcAft>
        <a:defRPr sz="2800" b="1">
          <a:solidFill>
            <a:srgbClr val="FFFFFF"/>
          </a:solidFill>
          <a:latin typeface="Arial" charset="0"/>
        </a:defRPr>
      </a:lvl4pPr>
      <a:lvl5pPr algn="l" rtl="0" eaLnBrk="0" fontAlgn="base" hangingPunct="0">
        <a:lnSpc>
          <a:spcPct val="90000"/>
        </a:lnSpc>
        <a:spcBef>
          <a:spcPct val="0"/>
        </a:spcBef>
        <a:spcAft>
          <a:spcPct val="0"/>
        </a:spcAft>
        <a:defRPr sz="2800" b="1">
          <a:solidFill>
            <a:srgbClr val="FFFFFF"/>
          </a:solidFill>
          <a:latin typeface="Arial" charset="0"/>
        </a:defRPr>
      </a:lvl5pPr>
      <a:lvl6pPr marL="457200" algn="l" rtl="0" eaLnBrk="0" fontAlgn="base" hangingPunct="0">
        <a:lnSpc>
          <a:spcPct val="90000"/>
        </a:lnSpc>
        <a:spcBef>
          <a:spcPct val="0"/>
        </a:spcBef>
        <a:spcAft>
          <a:spcPct val="0"/>
        </a:spcAft>
        <a:defRPr sz="2800" b="1">
          <a:solidFill>
            <a:srgbClr val="FFFFFF"/>
          </a:solidFill>
          <a:latin typeface="Arial" charset="0"/>
        </a:defRPr>
      </a:lvl6pPr>
      <a:lvl7pPr marL="914400" algn="l" rtl="0" eaLnBrk="0" fontAlgn="base" hangingPunct="0">
        <a:lnSpc>
          <a:spcPct val="90000"/>
        </a:lnSpc>
        <a:spcBef>
          <a:spcPct val="0"/>
        </a:spcBef>
        <a:spcAft>
          <a:spcPct val="0"/>
        </a:spcAft>
        <a:defRPr sz="2800" b="1">
          <a:solidFill>
            <a:srgbClr val="FFFFFF"/>
          </a:solidFill>
          <a:latin typeface="Arial" charset="0"/>
        </a:defRPr>
      </a:lvl7pPr>
      <a:lvl8pPr marL="1371600" algn="l" rtl="0" eaLnBrk="0" fontAlgn="base" hangingPunct="0">
        <a:lnSpc>
          <a:spcPct val="90000"/>
        </a:lnSpc>
        <a:spcBef>
          <a:spcPct val="0"/>
        </a:spcBef>
        <a:spcAft>
          <a:spcPct val="0"/>
        </a:spcAft>
        <a:defRPr sz="2800" b="1">
          <a:solidFill>
            <a:srgbClr val="FFFFFF"/>
          </a:solidFill>
          <a:latin typeface="Arial" charset="0"/>
        </a:defRPr>
      </a:lvl8pPr>
      <a:lvl9pPr marL="1828800" algn="l" rtl="0" eaLnBrk="0" fontAlgn="base" hangingPunct="0">
        <a:lnSpc>
          <a:spcPct val="90000"/>
        </a:lnSpc>
        <a:spcBef>
          <a:spcPct val="0"/>
        </a:spcBef>
        <a:spcAft>
          <a:spcPct val="0"/>
        </a:spcAft>
        <a:defRPr sz="2800" b="1">
          <a:solidFill>
            <a:srgbClr val="FFFFFF"/>
          </a:solidFill>
          <a:latin typeface="Arial" charset="0"/>
        </a:defRPr>
      </a:lvl9pPr>
    </p:titleStyle>
    <p:bodyStyle>
      <a:lvl1pPr marL="230188" indent="-230188" algn="l" rtl="0" eaLnBrk="0" fontAlgn="base" hangingPunct="0">
        <a:lnSpc>
          <a:spcPct val="85000"/>
        </a:lnSpc>
        <a:spcBef>
          <a:spcPct val="50000"/>
        </a:spcBef>
        <a:spcAft>
          <a:spcPct val="5000"/>
        </a:spcAft>
        <a:buClr>
          <a:srgbClr val="004167"/>
        </a:buClr>
        <a:buSzPct val="85000"/>
        <a:buFont typeface="Times" pitchFamily="18" charset="0"/>
        <a:buChar char="•"/>
        <a:defRPr sz="2400">
          <a:solidFill>
            <a:srgbClr val="004167"/>
          </a:solidFill>
          <a:latin typeface="+mn-lt"/>
          <a:ea typeface="+mn-ea"/>
          <a:cs typeface="+mn-cs"/>
        </a:defRPr>
      </a:lvl1pPr>
      <a:lvl2pPr marL="579438" indent="-234950" algn="l" rtl="0" eaLnBrk="0" fontAlgn="base" hangingPunct="0">
        <a:lnSpc>
          <a:spcPct val="85000"/>
        </a:lnSpc>
        <a:spcBef>
          <a:spcPct val="50000"/>
        </a:spcBef>
        <a:spcAft>
          <a:spcPct val="5000"/>
        </a:spcAft>
        <a:buClr>
          <a:srgbClr val="004167"/>
        </a:buClr>
        <a:buSzPct val="80000"/>
        <a:buFont typeface="Times" pitchFamily="18" charset="0"/>
        <a:buChar char="-"/>
        <a:defRPr sz="2000">
          <a:solidFill>
            <a:srgbClr val="004167"/>
          </a:solidFill>
          <a:latin typeface="+mn-lt"/>
        </a:defRPr>
      </a:lvl2pPr>
      <a:lvl3pPr marL="922338" indent="-228600" algn="l" rtl="0" eaLnBrk="0" fontAlgn="base" hangingPunct="0">
        <a:lnSpc>
          <a:spcPct val="85000"/>
        </a:lnSpc>
        <a:spcBef>
          <a:spcPct val="50000"/>
        </a:spcBef>
        <a:spcAft>
          <a:spcPct val="5000"/>
        </a:spcAft>
        <a:buClr>
          <a:srgbClr val="004167"/>
        </a:buClr>
        <a:buSzPct val="55000"/>
        <a:buFont typeface="Wingdings" pitchFamily="2" charset="2"/>
        <a:buChar char="Ø"/>
        <a:defRPr sz="1400" i="1">
          <a:solidFill>
            <a:srgbClr val="004167"/>
          </a:solidFill>
          <a:latin typeface="+mn-lt"/>
        </a:defRPr>
      </a:lvl3pPr>
      <a:lvl4pPr marL="1265238" indent="-228600" algn="l" rtl="0" eaLnBrk="0" fontAlgn="base" hangingPunct="0">
        <a:lnSpc>
          <a:spcPct val="85000"/>
        </a:lnSpc>
        <a:spcBef>
          <a:spcPct val="50000"/>
        </a:spcBef>
        <a:spcAft>
          <a:spcPct val="5000"/>
        </a:spcAft>
        <a:buClr>
          <a:srgbClr val="5F5F5F"/>
        </a:buClr>
        <a:buSzPct val="75000"/>
        <a:buChar char="•"/>
        <a:defRPr sz="1400">
          <a:solidFill>
            <a:schemeClr val="bg2"/>
          </a:solidFill>
          <a:latin typeface="+mn-lt"/>
        </a:defRPr>
      </a:lvl4pPr>
      <a:lvl5pPr marL="16081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5pPr>
      <a:lvl6pPr marL="20653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6pPr>
      <a:lvl7pPr marL="25225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7pPr>
      <a:lvl8pPr marL="29797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8pPr>
      <a:lvl9pPr marL="34369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image" Target="../media/image55.jpeg"/><Relationship Id="rId13" Type="http://schemas.openxmlformats.org/officeDocument/2006/relationships/image" Target="../media/image56.jpeg"/><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6.png"/><Relationship Id="rId4" Type="http://schemas.openxmlformats.org/officeDocument/2006/relationships/image" Target="../media/image47.jpe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jpeg"/><Relationship Id="rId8" Type="http://schemas.openxmlformats.org/officeDocument/2006/relationships/image" Target="../media/image51.jpeg"/><Relationship Id="rId9" Type="http://schemas.openxmlformats.org/officeDocument/2006/relationships/image" Target="../media/image52.png"/><Relationship Id="rId10" Type="http://schemas.openxmlformats.org/officeDocument/2006/relationships/image" Target="../media/image53.jpeg"/></Relationships>
</file>

<file path=ppt/slides/_rels/slide11.xml.rels><?xml version="1.0" encoding="UTF-8" standalone="yes"?>
<Relationships xmlns="http://schemas.openxmlformats.org/package/2006/relationships"><Relationship Id="rId11" Type="http://schemas.openxmlformats.org/officeDocument/2006/relationships/image" Target="../media/image55.jpeg"/><Relationship Id="rId12" Type="http://schemas.openxmlformats.org/officeDocument/2006/relationships/image" Target="../media/image56.jpeg"/><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7.jpeg"/><Relationship Id="rId4" Type="http://schemas.openxmlformats.org/officeDocument/2006/relationships/image" Target="../media/image57.jpeg"/><Relationship Id="rId5" Type="http://schemas.openxmlformats.org/officeDocument/2006/relationships/image" Target="../media/image46.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2.png"/><Relationship Id="rId9" Type="http://schemas.openxmlformats.org/officeDocument/2006/relationships/image" Target="../media/image53.jpeg"/><Relationship Id="rId10"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0" Type="http://schemas.openxmlformats.org/officeDocument/2006/relationships/image" Target="../media/image65.png"/><Relationship Id="rId11" Type="http://schemas.openxmlformats.org/officeDocument/2006/relationships/image" Target="../media/image66.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73.png"/><Relationship Id="rId5" Type="http://schemas.openxmlformats.org/officeDocument/2006/relationships/image" Target="../media/image74.tiff"/><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0.png"/><Relationship Id="rId8" Type="http://schemas.openxmlformats.org/officeDocument/2006/relationships/image" Target="../media/image81.png"/><Relationship Id="rId9" Type="http://schemas.openxmlformats.org/officeDocument/2006/relationships/image" Target="../media/image82.png"/><Relationship Id="rId10"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78.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0.png"/><Relationship Id="rId10" Type="http://schemas.openxmlformats.org/officeDocument/2006/relationships/image" Target="../media/image89.png"/><Relationship Id="rId11"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84.png"/></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ng"/><Relationship Id="rId7" Type="http://schemas.openxmlformats.org/officeDocument/2006/relationships/image" Target="../media/image94.png"/><Relationship Id="rId8" Type="http://schemas.openxmlformats.org/officeDocument/2006/relationships/image" Target="../media/image95.png"/><Relationship Id="rId9" Type="http://schemas.openxmlformats.org/officeDocument/2006/relationships/image" Target="../media/image96.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jpe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jpe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wmf"/><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5"/>
          <p:cNvSpPr>
            <a:spLocks noGrp="1"/>
          </p:cNvSpPr>
          <p:nvPr>
            <p:ph type="ctrTitle"/>
          </p:nvPr>
        </p:nvSpPr>
        <p:spPr>
          <a:xfrm>
            <a:off x="1676401" y="2470150"/>
            <a:ext cx="6934200" cy="914400"/>
          </a:xfrm>
        </p:spPr>
        <p:txBody>
          <a:bodyPr/>
          <a:lstStyle/>
          <a:p>
            <a:r>
              <a:rPr lang="en-US" dirty="0" smtClean="0"/>
              <a:t>Palo Alto Networks</a:t>
            </a:r>
          </a:p>
        </p:txBody>
      </p:sp>
      <p:sp>
        <p:nvSpPr>
          <p:cNvPr id="10242" name="Rectangle 6"/>
          <p:cNvSpPr>
            <a:spLocks noGrp="1" noChangeArrowheads="1"/>
          </p:cNvSpPr>
          <p:nvPr>
            <p:ph type="subTitle" idx="1"/>
          </p:nvPr>
        </p:nvSpPr>
        <p:spPr>
          <a:xfrm>
            <a:off x="2628900" y="3460750"/>
            <a:ext cx="5981700" cy="838200"/>
          </a:xfrm>
          <a:ln w="12700"/>
        </p:spPr>
        <p:txBody>
          <a:bodyPr/>
          <a:lstStyle/>
          <a:p>
            <a:r>
              <a:rPr lang="en-US" sz="1200" dirty="0"/>
              <a:t>Markus Laaksonen</a:t>
            </a:r>
          </a:p>
          <a:p>
            <a:r>
              <a:rPr lang="en-US" sz="1200" dirty="0" err="1"/>
              <a:t>mlaaksonen@paloaltonetworks.com</a:t>
            </a:r>
            <a:endParaRPr lang="en-US" sz="1200" dirty="0"/>
          </a:p>
        </p:txBody>
      </p:sp>
      <p:sp>
        <p:nvSpPr>
          <p:cNvPr id="3" name="TextBox 2"/>
          <p:cNvSpPr txBox="1"/>
          <p:nvPr/>
        </p:nvSpPr>
        <p:spPr>
          <a:xfrm>
            <a:off x="-1790700" y="2705100"/>
            <a:ext cx="184666" cy="338554"/>
          </a:xfrm>
          <a:prstGeom prst="rect">
            <a:avLst/>
          </a:prstGeom>
          <a:noFill/>
        </p:spPr>
        <p:txBody>
          <a:bodyPr wrap="none" rtlCol="0">
            <a:spAutoFit/>
          </a:bodyPr>
          <a:lstStyle/>
          <a:p>
            <a:endParaRPr lang="en-US" dirty="0"/>
          </a:p>
        </p:txBody>
      </p:sp>
      <p:sp>
        <p:nvSpPr>
          <p:cNvPr id="2" name="TextBox 1"/>
          <p:cNvSpPr txBox="1"/>
          <p:nvPr/>
        </p:nvSpPr>
        <p:spPr>
          <a:xfrm>
            <a:off x="-1803400" y="736600"/>
            <a:ext cx="184666" cy="338554"/>
          </a:xfrm>
          <a:prstGeom prst="rect">
            <a:avLst/>
          </a:prstGeom>
          <a:noFill/>
        </p:spPr>
        <p:txBody>
          <a:bodyPr wrap="none" rtlCol="0">
            <a:spAutoFit/>
          </a:bodyPr>
          <a:lstStyle/>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ftr" sz="quarter" idx="10"/>
          </p:nvPr>
        </p:nvSpPr>
        <p:spPr>
          <a:noFill/>
        </p:spPr>
        <p:txBody>
          <a:bodyPr/>
          <a:lstStyle/>
          <a:p>
            <a:r>
              <a:rPr lang="en-US" dirty="0"/>
              <a:t>© </a:t>
            </a:r>
            <a:r>
              <a:rPr lang="en-US" dirty="0" smtClean="0"/>
              <a:t>2011 </a:t>
            </a:r>
            <a:r>
              <a:rPr lang="en-US" dirty="0"/>
              <a:t>Palo Alto Networks. Proprietary and Confidential.</a:t>
            </a:r>
          </a:p>
        </p:txBody>
      </p:sp>
      <p:sp>
        <p:nvSpPr>
          <p:cNvPr id="23554" name="Rectangle 5"/>
          <p:cNvSpPr>
            <a:spLocks noGrp="1" noChangeArrowheads="1"/>
          </p:cNvSpPr>
          <p:nvPr>
            <p:ph type="sldNum" sz="quarter" idx="11"/>
          </p:nvPr>
        </p:nvSpPr>
        <p:spPr>
          <a:noFill/>
        </p:spPr>
        <p:txBody>
          <a:bodyPr/>
          <a:lstStyle/>
          <a:p>
            <a:r>
              <a:rPr lang="en-US" smtClean="0"/>
              <a:t>Page </a:t>
            </a:r>
            <a:fld id="{E38FF8A5-2F40-4227-8BD1-CD25857AEE0C}" type="slidenum">
              <a:rPr lang="en-US" smtClean="0"/>
              <a:pPr/>
              <a:t>10</a:t>
            </a:fld>
            <a:r>
              <a:rPr lang="en-US" smtClean="0"/>
              <a:t>   |</a:t>
            </a:r>
            <a:r>
              <a:rPr lang="en-US" smtClean="0">
                <a:solidFill>
                  <a:schemeClr val="accent1"/>
                </a:solidFill>
              </a:rPr>
              <a:t>   </a:t>
            </a:r>
            <a:endParaRPr lang="en-US" smtClean="0">
              <a:solidFill>
                <a:schemeClr val="accent1"/>
              </a:solidFill>
              <a:latin typeface="Garamond" pitchFamily="18" charset="0"/>
            </a:endParaRPr>
          </a:p>
        </p:txBody>
      </p:sp>
      <p:sp>
        <p:nvSpPr>
          <p:cNvPr id="23555" name="AutoShape 2"/>
          <p:cNvSpPr>
            <a:spLocks noChangeArrowheads="1"/>
          </p:cNvSpPr>
          <p:nvPr/>
        </p:nvSpPr>
        <p:spPr bwMode="auto">
          <a:xfrm>
            <a:off x="7304088" y="888998"/>
            <a:ext cx="1765300" cy="5317066"/>
          </a:xfrm>
          <a:prstGeom prst="roundRect">
            <a:avLst>
              <a:gd name="adj" fmla="val 2287"/>
            </a:avLst>
          </a:prstGeom>
          <a:solidFill>
            <a:srgbClr val="F8F8F8"/>
          </a:solidFill>
          <a:ln w="28575">
            <a:solidFill>
              <a:srgbClr val="DDDDDD"/>
            </a:solidFill>
            <a:round/>
            <a:headEnd/>
            <a:tailEnd/>
          </a:ln>
        </p:spPr>
        <p:txBody>
          <a:bodyPr anchor="ct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sp>
        <p:nvSpPr>
          <p:cNvPr id="23556" name="Rectangle 3"/>
          <p:cNvSpPr>
            <a:spLocks noGrp="1" noChangeArrowheads="1"/>
          </p:cNvSpPr>
          <p:nvPr>
            <p:ph type="title" idx="4294967295"/>
          </p:nvPr>
        </p:nvSpPr>
        <p:spPr/>
        <p:txBody>
          <a:bodyPr/>
          <a:lstStyle/>
          <a:p>
            <a:r>
              <a:rPr lang="en-US" smtClean="0">
                <a:ea typeface="ＭＳ Ｐゴシック" charset="-128"/>
              </a:rPr>
              <a:t>PAN-OS Core Firewall Features</a:t>
            </a:r>
          </a:p>
        </p:txBody>
      </p:sp>
      <p:sp>
        <p:nvSpPr>
          <p:cNvPr id="23557" name="Rectangle 4"/>
          <p:cNvSpPr>
            <a:spLocks noGrp="1" noChangeArrowheads="1"/>
          </p:cNvSpPr>
          <p:nvPr>
            <p:ph type="body" sz="half" idx="4294967295"/>
          </p:nvPr>
        </p:nvSpPr>
        <p:spPr>
          <a:xfrm>
            <a:off x="66675" y="1808163"/>
            <a:ext cx="3733800" cy="3657600"/>
          </a:xfrm>
        </p:spPr>
        <p:txBody>
          <a:bodyPr/>
          <a:lstStyle/>
          <a:p>
            <a:pPr marL="171450" indent="-171450">
              <a:lnSpc>
                <a:spcPct val="75000"/>
              </a:lnSpc>
            </a:pPr>
            <a:r>
              <a:rPr lang="en-US" sz="2000" dirty="0" smtClean="0">
                <a:ea typeface="ＭＳ Ｐゴシック" charset="-128"/>
              </a:rPr>
              <a:t>Strong networking foundation</a:t>
            </a:r>
          </a:p>
          <a:p>
            <a:pPr marL="514350" lvl="1" indent="-169863">
              <a:lnSpc>
                <a:spcPct val="75000"/>
              </a:lnSpc>
            </a:pPr>
            <a:r>
              <a:rPr lang="en-US" altLang="ko-KR" sz="1400" dirty="0" smtClean="0">
                <a:ea typeface="굴림" charset="-127"/>
              </a:rPr>
              <a:t>Dynamic routing (BGP, OSPF, RIPv2)</a:t>
            </a:r>
          </a:p>
          <a:p>
            <a:pPr marL="514350" lvl="1" indent="-169863">
              <a:lnSpc>
                <a:spcPct val="75000"/>
              </a:lnSpc>
            </a:pPr>
            <a:r>
              <a:rPr lang="en-US" sz="1400" dirty="0" smtClean="0">
                <a:ea typeface="ＭＳ Ｐゴシック" charset="-128"/>
              </a:rPr>
              <a:t>Tap mode – connect to SPAN port</a:t>
            </a:r>
          </a:p>
          <a:p>
            <a:pPr marL="514350" lvl="1" indent="-169863">
              <a:lnSpc>
                <a:spcPct val="75000"/>
              </a:lnSpc>
            </a:pPr>
            <a:r>
              <a:rPr lang="en-US" sz="1400" dirty="0" smtClean="0">
                <a:ea typeface="ＭＳ Ｐゴシック" charset="-128"/>
              </a:rPr>
              <a:t>Virtual wire (“Layer 1”) for true transparent in-line deployment</a:t>
            </a:r>
          </a:p>
          <a:p>
            <a:pPr marL="514350" lvl="1" indent="-169863">
              <a:lnSpc>
                <a:spcPct val="75000"/>
              </a:lnSpc>
            </a:pPr>
            <a:r>
              <a:rPr lang="en-US" sz="1400" dirty="0" smtClean="0">
                <a:ea typeface="ＭＳ Ｐゴシック" charset="-128"/>
              </a:rPr>
              <a:t>L2/L3 switching foundation</a:t>
            </a:r>
          </a:p>
          <a:p>
            <a:pPr marL="514350" lvl="1" indent="-169863">
              <a:lnSpc>
                <a:spcPct val="75000"/>
              </a:lnSpc>
            </a:pPr>
            <a:r>
              <a:rPr lang="en-US" sz="1400" dirty="0" smtClean="0">
                <a:ea typeface="ＭＳ Ｐゴシック" charset="-128"/>
              </a:rPr>
              <a:t>Policy-based forwarding</a:t>
            </a:r>
          </a:p>
          <a:p>
            <a:pPr marL="171450" indent="-171450">
              <a:lnSpc>
                <a:spcPct val="75000"/>
              </a:lnSpc>
            </a:pPr>
            <a:r>
              <a:rPr lang="en-US" sz="2000" dirty="0" smtClean="0">
                <a:ea typeface="ＭＳ Ｐゴシック" charset="-128"/>
              </a:rPr>
              <a:t>VPN</a:t>
            </a:r>
          </a:p>
          <a:p>
            <a:pPr marL="514350" lvl="1" indent="-169863">
              <a:lnSpc>
                <a:spcPct val="75000"/>
              </a:lnSpc>
            </a:pPr>
            <a:r>
              <a:rPr lang="en-US" altLang="ko-KR" sz="1400" dirty="0" smtClean="0">
                <a:ea typeface="굴림" charset="-127"/>
              </a:rPr>
              <a:t>Site-to-site IPSec VPN </a:t>
            </a:r>
          </a:p>
          <a:p>
            <a:pPr marL="514350" lvl="1" indent="-169863">
              <a:lnSpc>
                <a:spcPct val="75000"/>
              </a:lnSpc>
            </a:pPr>
            <a:r>
              <a:rPr lang="en-US" altLang="ko-KR" sz="1400" dirty="0" smtClean="0">
                <a:ea typeface="굴림" charset="-127"/>
              </a:rPr>
              <a:t>SSL VPN </a:t>
            </a:r>
            <a:endParaRPr lang="en-US" dirty="0" smtClean="0">
              <a:ea typeface="ＭＳ Ｐゴシック" charset="-128"/>
            </a:endParaRPr>
          </a:p>
          <a:p>
            <a:pPr marL="171450" indent="-171450">
              <a:lnSpc>
                <a:spcPct val="75000"/>
              </a:lnSpc>
            </a:pPr>
            <a:r>
              <a:rPr lang="en-US" sz="2000" dirty="0" err="1" smtClean="0">
                <a:ea typeface="ＭＳ Ｐゴシック" charset="-128"/>
              </a:rPr>
              <a:t>QoS</a:t>
            </a:r>
            <a:r>
              <a:rPr lang="en-US" sz="2000" dirty="0" smtClean="0">
                <a:ea typeface="ＭＳ Ｐゴシック" charset="-128"/>
              </a:rPr>
              <a:t> traffic shaping</a:t>
            </a:r>
          </a:p>
          <a:p>
            <a:pPr marL="514350" lvl="1" indent="-169863">
              <a:lnSpc>
                <a:spcPct val="75000"/>
              </a:lnSpc>
            </a:pPr>
            <a:r>
              <a:rPr lang="en-US" sz="1400" dirty="0" smtClean="0">
                <a:ea typeface="ＭＳ Ｐゴシック" charset="-128"/>
              </a:rPr>
              <a:t>Max/guaranteed and priority </a:t>
            </a:r>
          </a:p>
          <a:p>
            <a:pPr marL="514350" lvl="1" indent="-169863">
              <a:lnSpc>
                <a:spcPct val="75000"/>
              </a:lnSpc>
            </a:pPr>
            <a:r>
              <a:rPr lang="en-US" sz="1400" dirty="0" smtClean="0">
                <a:ea typeface="ＭＳ Ｐゴシック" charset="-128"/>
              </a:rPr>
              <a:t>By user, app, interface, zone, &amp; more</a:t>
            </a:r>
          </a:p>
          <a:p>
            <a:pPr marL="514350" lvl="1" indent="-169863">
              <a:lnSpc>
                <a:spcPct val="75000"/>
              </a:lnSpc>
            </a:pPr>
            <a:r>
              <a:rPr lang="en-US" sz="1400" dirty="0" smtClean="0">
                <a:ea typeface="ＭＳ Ｐゴシック" charset="-128"/>
              </a:rPr>
              <a:t>Real-time bandwidth monitor</a:t>
            </a:r>
          </a:p>
        </p:txBody>
      </p:sp>
      <p:sp>
        <p:nvSpPr>
          <p:cNvPr id="23558" name="Rectangle 5"/>
          <p:cNvSpPr>
            <a:spLocks noGrp="1" noChangeArrowheads="1"/>
          </p:cNvSpPr>
          <p:nvPr>
            <p:ph type="body" sz="half" idx="4294967295"/>
          </p:nvPr>
        </p:nvSpPr>
        <p:spPr>
          <a:xfrm>
            <a:off x="3881438" y="1803400"/>
            <a:ext cx="3349625" cy="3600450"/>
          </a:xfrm>
        </p:spPr>
        <p:txBody>
          <a:bodyPr/>
          <a:lstStyle/>
          <a:p>
            <a:pPr marL="171450" indent="-171450">
              <a:lnSpc>
                <a:spcPct val="75000"/>
              </a:lnSpc>
            </a:pPr>
            <a:r>
              <a:rPr lang="en-US" sz="2000" dirty="0" smtClean="0">
                <a:ea typeface="ＭＳ Ｐゴシック" charset="-128"/>
              </a:rPr>
              <a:t>Zone-based architecture</a:t>
            </a:r>
          </a:p>
          <a:p>
            <a:pPr marL="514350" lvl="1" indent="-169863">
              <a:lnSpc>
                <a:spcPct val="75000"/>
              </a:lnSpc>
            </a:pPr>
            <a:r>
              <a:rPr lang="en-US" sz="1400" dirty="0" smtClean="0">
                <a:ea typeface="ＭＳ Ｐゴシック" charset="-128"/>
              </a:rPr>
              <a:t>All interfaces assigned to security zones for policy enforcement </a:t>
            </a:r>
          </a:p>
          <a:p>
            <a:pPr marL="171450" indent="-171450">
              <a:lnSpc>
                <a:spcPct val="75000"/>
              </a:lnSpc>
            </a:pPr>
            <a:r>
              <a:rPr lang="en-US" sz="2000" dirty="0" smtClean="0">
                <a:ea typeface="ＭＳ Ｐゴシック" charset="-128"/>
              </a:rPr>
              <a:t>High Availability</a:t>
            </a:r>
          </a:p>
          <a:p>
            <a:pPr marL="514350" lvl="1" indent="-169863">
              <a:lnSpc>
                <a:spcPct val="80000"/>
              </a:lnSpc>
            </a:pPr>
            <a:r>
              <a:rPr lang="en-US" sz="1400" dirty="0" smtClean="0">
                <a:ea typeface="ＭＳ Ｐゴシック" charset="-128"/>
              </a:rPr>
              <a:t>Active/active, active/passive </a:t>
            </a:r>
          </a:p>
          <a:p>
            <a:pPr marL="514350" lvl="1" indent="-169863">
              <a:lnSpc>
                <a:spcPct val="80000"/>
              </a:lnSpc>
            </a:pPr>
            <a:r>
              <a:rPr lang="en-US" sz="1400" dirty="0" smtClean="0">
                <a:ea typeface="ＭＳ Ｐゴシック" charset="-128"/>
              </a:rPr>
              <a:t>Configuration and session synchronization</a:t>
            </a:r>
          </a:p>
          <a:p>
            <a:pPr marL="514350" lvl="1" indent="-169863">
              <a:lnSpc>
                <a:spcPct val="80000"/>
              </a:lnSpc>
            </a:pPr>
            <a:r>
              <a:rPr lang="en-US" sz="1400" dirty="0" smtClean="0">
                <a:ea typeface="ＭＳ Ｐゴシック" charset="-128"/>
              </a:rPr>
              <a:t>Path, link, and HA monitoring</a:t>
            </a:r>
          </a:p>
          <a:p>
            <a:pPr marL="171450" indent="-171450">
              <a:lnSpc>
                <a:spcPct val="80000"/>
              </a:lnSpc>
            </a:pPr>
            <a:r>
              <a:rPr lang="en-US" sz="2000" dirty="0" smtClean="0">
                <a:ea typeface="ＭＳ Ｐゴシック" charset="-128"/>
              </a:rPr>
              <a:t>Virtual Systems</a:t>
            </a:r>
          </a:p>
          <a:p>
            <a:pPr marL="514350" lvl="1" indent="-169863">
              <a:lnSpc>
                <a:spcPct val="80000"/>
              </a:lnSpc>
            </a:pPr>
            <a:r>
              <a:rPr lang="en-US" sz="1400" dirty="0" smtClean="0">
                <a:ea typeface="ＭＳ Ｐゴシック" charset="-128"/>
              </a:rPr>
              <a:t>Establish multiple virtual firewalls in a single device (PA-5000, PA-4000, and PA-2000 Series)</a:t>
            </a:r>
          </a:p>
          <a:p>
            <a:pPr marL="171450" indent="-171450">
              <a:lnSpc>
                <a:spcPct val="80000"/>
              </a:lnSpc>
            </a:pPr>
            <a:r>
              <a:rPr lang="en-US" sz="2000" dirty="0" smtClean="0">
                <a:ea typeface="ＭＳ Ｐゴシック" charset="-128"/>
              </a:rPr>
              <a:t>Simple, flexible management</a:t>
            </a:r>
          </a:p>
          <a:p>
            <a:pPr marL="514350" lvl="1" indent="-169863">
              <a:lnSpc>
                <a:spcPct val="80000"/>
              </a:lnSpc>
            </a:pPr>
            <a:r>
              <a:rPr lang="en-US" sz="1400" dirty="0" smtClean="0">
                <a:ea typeface="ＭＳ Ｐゴシック" charset="-128"/>
              </a:rPr>
              <a:t>CLI, Web, Panorama, SNMP, Syslog</a:t>
            </a:r>
          </a:p>
        </p:txBody>
      </p:sp>
      <p:sp>
        <p:nvSpPr>
          <p:cNvPr id="23559" name="Rectangle 6"/>
          <p:cNvSpPr>
            <a:spLocks noChangeArrowheads="1"/>
          </p:cNvSpPr>
          <p:nvPr/>
        </p:nvSpPr>
        <p:spPr bwMode="auto">
          <a:xfrm>
            <a:off x="142875" y="919163"/>
            <a:ext cx="7153275" cy="623887"/>
          </a:xfrm>
          <a:prstGeom prst="rect">
            <a:avLst/>
          </a:prstGeom>
          <a:noFill/>
          <a:ln w="12700">
            <a:noFill/>
            <a:miter lim="800000"/>
            <a:headEnd/>
            <a:tailEnd/>
          </a:ln>
        </p:spPr>
        <p:txBody>
          <a:bodyPr>
            <a:spAutoFit/>
          </a:bodyPr>
          <a:lstStyle/>
          <a:p>
            <a:pPr algn="ctr" eaLnBrk="0" hangingPunct="0">
              <a:lnSpc>
                <a:spcPct val="85000"/>
              </a:lnSpc>
              <a:spcBef>
                <a:spcPct val="50000"/>
              </a:spcBef>
              <a:spcAft>
                <a:spcPct val="5000"/>
              </a:spcAft>
              <a:buClr>
                <a:srgbClr val="004167"/>
              </a:buClr>
              <a:buSzPct val="85000"/>
              <a:buFont typeface="Times" pitchFamily="18" charset="0"/>
              <a:buNone/>
            </a:pPr>
            <a:r>
              <a:rPr lang="en-US" sz="2000" b="1">
                <a:solidFill>
                  <a:srgbClr val="004167"/>
                </a:solidFill>
              </a:rPr>
              <a:t>Visibility and control of applications, users and content complement core firewall features</a:t>
            </a:r>
            <a:r>
              <a:rPr lang="en-US" sz="2000" b="1"/>
              <a:t> </a:t>
            </a:r>
          </a:p>
        </p:txBody>
      </p:sp>
      <p:pic>
        <p:nvPicPr>
          <p:cNvPr id="23560" name="Picture 8" descr="PA-2020_FrontWtop"/>
          <p:cNvPicPr>
            <a:picLocks noChangeArrowheads="1"/>
          </p:cNvPicPr>
          <p:nvPr/>
        </p:nvPicPr>
        <p:blipFill>
          <a:blip r:embed="rId3"/>
          <a:srcRect l="5000" t="20834" r="6000" b="34378"/>
          <a:stretch>
            <a:fillRect/>
          </a:stretch>
        </p:blipFill>
        <p:spPr bwMode="auto">
          <a:xfrm>
            <a:off x="7413625" y="5256213"/>
            <a:ext cx="1531938" cy="260350"/>
          </a:xfrm>
          <a:prstGeom prst="rect">
            <a:avLst/>
          </a:prstGeom>
          <a:noFill/>
          <a:ln w="9525">
            <a:noFill/>
            <a:miter lim="800000"/>
            <a:headEnd/>
            <a:tailEnd/>
          </a:ln>
        </p:spPr>
      </p:pic>
      <p:grpSp>
        <p:nvGrpSpPr>
          <p:cNvPr id="23561" name="Group 6"/>
          <p:cNvGrpSpPr>
            <a:grpSpLocks/>
          </p:cNvGrpSpPr>
          <p:nvPr/>
        </p:nvGrpSpPr>
        <p:grpSpPr bwMode="auto">
          <a:xfrm>
            <a:off x="7421563" y="3529009"/>
            <a:ext cx="1517556" cy="360016"/>
            <a:chOff x="1254" y="2329"/>
            <a:chExt cx="4313" cy="1210"/>
          </a:xfrm>
        </p:grpSpPr>
        <p:sp>
          <p:nvSpPr>
            <p:cNvPr id="23578" name="Rectangle 7"/>
            <p:cNvSpPr>
              <a:spLocks noChangeAspect="1" noChangeArrowheads="1"/>
            </p:cNvSpPr>
            <p:nvPr/>
          </p:nvSpPr>
          <p:spPr bwMode="auto">
            <a:xfrm>
              <a:off x="3044" y="2657"/>
              <a:ext cx="729" cy="859"/>
            </a:xfrm>
            <a:prstGeom prst="rect">
              <a:avLst/>
            </a:prstGeom>
            <a:solidFill>
              <a:schemeClr val="bg1"/>
            </a:solidFill>
            <a:ln w="12700">
              <a:noFill/>
              <a:miter lim="800000"/>
              <a:headEnd/>
              <a:tailEnd/>
            </a:ln>
          </p:spPr>
          <p:txBody>
            <a:bodyPr wrap="non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23579" name="Picture 8" descr="PA4050_FrontWtop_H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54" y="2329"/>
              <a:ext cx="4313" cy="1210"/>
            </a:xfrm>
            <a:prstGeom prst="rect">
              <a:avLst/>
            </a:prstGeom>
            <a:noFill/>
            <a:ln w="9525">
              <a:noFill/>
              <a:miter lim="800000"/>
              <a:headEnd/>
              <a:tailEnd/>
            </a:ln>
          </p:spPr>
        </p:pic>
      </p:grpSp>
      <p:pic>
        <p:nvPicPr>
          <p:cNvPr id="23562" name="Picture 9" descr="PA-2050_FrontWtop"/>
          <p:cNvPicPr>
            <a:picLocks noChangeAspect="1" noChangeArrowheads="1"/>
          </p:cNvPicPr>
          <p:nvPr/>
        </p:nvPicPr>
        <p:blipFill>
          <a:blip r:embed="rId5"/>
          <a:srcRect l="5000" t="17926" r="4668" b="34909"/>
          <a:stretch>
            <a:fillRect/>
          </a:stretch>
        </p:blipFill>
        <p:spPr bwMode="auto">
          <a:xfrm>
            <a:off x="7423150" y="4754563"/>
            <a:ext cx="1514475" cy="279400"/>
          </a:xfrm>
          <a:prstGeom prst="rect">
            <a:avLst/>
          </a:prstGeom>
          <a:noFill/>
          <a:ln w="9525">
            <a:noFill/>
            <a:miter lim="800000"/>
            <a:headEnd/>
            <a:tailEnd/>
          </a:ln>
        </p:spPr>
      </p:pic>
      <p:grpSp>
        <p:nvGrpSpPr>
          <p:cNvPr id="23563" name="Group 20"/>
          <p:cNvGrpSpPr>
            <a:grpSpLocks/>
          </p:cNvGrpSpPr>
          <p:nvPr/>
        </p:nvGrpSpPr>
        <p:grpSpPr bwMode="auto">
          <a:xfrm>
            <a:off x="7402513" y="5741988"/>
            <a:ext cx="1547812" cy="293687"/>
            <a:chOff x="3003" y="1632"/>
            <a:chExt cx="2414" cy="449"/>
          </a:xfrm>
        </p:grpSpPr>
        <p:sp>
          <p:nvSpPr>
            <p:cNvPr id="23576" name="Rectangle 21"/>
            <p:cNvSpPr>
              <a:spLocks noChangeArrowheads="1"/>
            </p:cNvSpPr>
            <p:nvPr/>
          </p:nvSpPr>
          <p:spPr bwMode="auto">
            <a:xfrm>
              <a:off x="3082" y="1834"/>
              <a:ext cx="556" cy="182"/>
            </a:xfrm>
            <a:prstGeom prst="rect">
              <a:avLst/>
            </a:prstGeom>
            <a:solidFill>
              <a:schemeClr val="bg1"/>
            </a:solidFill>
            <a:ln w="12700">
              <a:noFill/>
              <a:miter lim="800000"/>
              <a:headEnd/>
              <a:tailEnd/>
            </a:ln>
          </p:spPr>
          <p:txBody>
            <a:bodyPr wrap="non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23577" name="Picture 22" descr="mockpa500"/>
            <p:cNvPicPr>
              <a:picLocks noChangeAspect="1" noChangeArrowheads="1"/>
            </p:cNvPicPr>
            <p:nvPr/>
          </p:nvPicPr>
          <p:blipFill>
            <a:blip r:embed="rId6">
              <a:clrChange>
                <a:clrFrom>
                  <a:srgbClr val="FFFFFF"/>
                </a:clrFrom>
                <a:clrTo>
                  <a:srgbClr val="FFFFFF">
                    <a:alpha val="0"/>
                  </a:srgbClr>
                </a:clrTo>
              </a:clrChange>
            </a:blip>
            <a:srcRect l="4442" t="21371" r="6938" b="18280"/>
            <a:stretch>
              <a:fillRect/>
            </a:stretch>
          </p:blipFill>
          <p:spPr bwMode="auto">
            <a:xfrm>
              <a:off x="3003" y="1632"/>
              <a:ext cx="2414" cy="449"/>
            </a:xfrm>
            <a:prstGeom prst="rect">
              <a:avLst/>
            </a:prstGeom>
            <a:noFill/>
            <a:ln w="9525">
              <a:noFill/>
              <a:miter lim="800000"/>
              <a:headEnd/>
              <a:tailEnd/>
            </a:ln>
          </p:spPr>
        </p:pic>
      </p:grpSp>
      <p:grpSp>
        <p:nvGrpSpPr>
          <p:cNvPr id="23564" name="Group 6"/>
          <p:cNvGrpSpPr>
            <a:grpSpLocks/>
          </p:cNvGrpSpPr>
          <p:nvPr/>
        </p:nvGrpSpPr>
        <p:grpSpPr bwMode="auto">
          <a:xfrm>
            <a:off x="7439025" y="4146024"/>
            <a:ext cx="1517714" cy="359473"/>
            <a:chOff x="1254" y="2329"/>
            <a:chExt cx="4313" cy="1210"/>
          </a:xfrm>
        </p:grpSpPr>
        <p:sp>
          <p:nvSpPr>
            <p:cNvPr id="23574" name="Rectangle 7"/>
            <p:cNvSpPr>
              <a:spLocks noChangeAspect="1" noChangeArrowheads="1"/>
            </p:cNvSpPr>
            <p:nvPr/>
          </p:nvSpPr>
          <p:spPr bwMode="auto">
            <a:xfrm>
              <a:off x="3034" y="2649"/>
              <a:ext cx="744" cy="876"/>
            </a:xfrm>
            <a:prstGeom prst="rect">
              <a:avLst/>
            </a:prstGeom>
            <a:solidFill>
              <a:schemeClr val="bg1"/>
            </a:solidFill>
            <a:ln w="12700">
              <a:noFill/>
              <a:miter lim="800000"/>
              <a:headEnd/>
              <a:tailEnd/>
            </a:ln>
          </p:spPr>
          <p:txBody>
            <a:bodyPr wrap="non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23575" name="Picture 8" descr="PA4050_FrontWtop_H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254" y="2329"/>
              <a:ext cx="4313" cy="1210"/>
            </a:xfrm>
            <a:prstGeom prst="rect">
              <a:avLst/>
            </a:prstGeom>
            <a:noFill/>
            <a:ln w="9525">
              <a:noFill/>
              <a:miter lim="800000"/>
              <a:headEnd/>
              <a:tailEnd/>
            </a:ln>
          </p:spPr>
        </p:pic>
      </p:grpSp>
      <p:grpSp>
        <p:nvGrpSpPr>
          <p:cNvPr id="23565" name="Group 25"/>
          <p:cNvGrpSpPr>
            <a:grpSpLocks/>
          </p:cNvGrpSpPr>
          <p:nvPr/>
        </p:nvGrpSpPr>
        <p:grpSpPr bwMode="auto">
          <a:xfrm>
            <a:off x="7405688" y="2920477"/>
            <a:ext cx="1517650" cy="366140"/>
            <a:chOff x="3869" y="1628"/>
            <a:chExt cx="1660" cy="524"/>
          </a:xfrm>
        </p:grpSpPr>
        <p:sp>
          <p:nvSpPr>
            <p:cNvPr id="23572" name="Rectangle 26"/>
            <p:cNvSpPr>
              <a:spLocks noChangeArrowheads="1"/>
            </p:cNvSpPr>
            <p:nvPr/>
          </p:nvSpPr>
          <p:spPr bwMode="auto">
            <a:xfrm>
              <a:off x="4565" y="1747"/>
              <a:ext cx="259" cy="405"/>
            </a:xfrm>
            <a:prstGeom prst="rect">
              <a:avLst/>
            </a:prstGeom>
            <a:solidFill>
              <a:schemeClr val="bg1"/>
            </a:solidFill>
            <a:ln w="12700">
              <a:noFill/>
              <a:miter lim="800000"/>
              <a:headEnd/>
              <a:tailEnd/>
            </a:ln>
          </p:spPr>
          <p:txBody>
            <a:bodyPr wrap="non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23573" name="Picture 27" descr="PA4060_FrontWtop_LR"/>
            <p:cNvPicPr>
              <a:picLocks noChangeAspect="1" noChangeArrowheads="1"/>
            </p:cNvPicPr>
            <p:nvPr/>
          </p:nvPicPr>
          <p:blipFill>
            <a:blip r:embed="rId8">
              <a:clrChange>
                <a:clrFrom>
                  <a:srgbClr val="FFFFFF"/>
                </a:clrFrom>
                <a:clrTo>
                  <a:srgbClr val="FFFFFF">
                    <a:alpha val="0"/>
                  </a:srgbClr>
                </a:clrTo>
              </a:clrChange>
            </a:blip>
            <a:srcRect l="7440" t="18806" r="8160" b="25337"/>
            <a:stretch>
              <a:fillRect/>
            </a:stretch>
          </p:blipFill>
          <p:spPr bwMode="auto">
            <a:xfrm>
              <a:off x="3869" y="1628"/>
              <a:ext cx="1660" cy="484"/>
            </a:xfrm>
            <a:prstGeom prst="rect">
              <a:avLst/>
            </a:prstGeom>
            <a:noFill/>
            <a:ln w="9525">
              <a:noFill/>
              <a:miter lim="800000"/>
              <a:headEnd/>
              <a:tailEnd/>
            </a:ln>
          </p:spPr>
        </p:pic>
      </p:grpSp>
      <p:sp>
        <p:nvSpPr>
          <p:cNvPr id="23566" name="TextBox 23"/>
          <p:cNvSpPr txBox="1">
            <a:spLocks noChangeArrowheads="1"/>
          </p:cNvSpPr>
          <p:nvPr/>
        </p:nvSpPr>
        <p:spPr bwMode="auto">
          <a:xfrm>
            <a:off x="7789863" y="5972705"/>
            <a:ext cx="769937" cy="280987"/>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sz="1400" dirty="0">
                <a:solidFill>
                  <a:schemeClr val="bg2"/>
                </a:solidFill>
              </a:rPr>
              <a:t>PA-500</a:t>
            </a:r>
          </a:p>
        </p:txBody>
      </p:sp>
      <p:sp>
        <p:nvSpPr>
          <p:cNvPr id="23567" name="TextBox 24"/>
          <p:cNvSpPr txBox="1">
            <a:spLocks noChangeArrowheads="1"/>
          </p:cNvSpPr>
          <p:nvPr/>
        </p:nvSpPr>
        <p:spPr bwMode="auto">
          <a:xfrm>
            <a:off x="7743825" y="5476875"/>
            <a:ext cx="869950" cy="280988"/>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sz="1400" dirty="0">
                <a:solidFill>
                  <a:schemeClr val="bg2"/>
                </a:solidFill>
              </a:rPr>
              <a:t>PA-2020</a:t>
            </a:r>
          </a:p>
        </p:txBody>
      </p:sp>
      <p:sp>
        <p:nvSpPr>
          <p:cNvPr id="23568" name="TextBox 25"/>
          <p:cNvSpPr txBox="1">
            <a:spLocks noChangeArrowheads="1"/>
          </p:cNvSpPr>
          <p:nvPr/>
        </p:nvSpPr>
        <p:spPr bwMode="auto">
          <a:xfrm>
            <a:off x="7743825" y="4973638"/>
            <a:ext cx="869950" cy="280987"/>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sz="1400" dirty="0">
                <a:solidFill>
                  <a:schemeClr val="bg2"/>
                </a:solidFill>
              </a:rPr>
              <a:t>PA-2050</a:t>
            </a:r>
          </a:p>
        </p:txBody>
      </p:sp>
      <p:sp>
        <p:nvSpPr>
          <p:cNvPr id="23569" name="TextBox 26"/>
          <p:cNvSpPr txBox="1">
            <a:spLocks noChangeArrowheads="1"/>
          </p:cNvSpPr>
          <p:nvPr/>
        </p:nvSpPr>
        <p:spPr bwMode="auto">
          <a:xfrm>
            <a:off x="7743825" y="4465639"/>
            <a:ext cx="869950" cy="280987"/>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sz="1400" dirty="0">
                <a:solidFill>
                  <a:schemeClr val="bg2"/>
                </a:solidFill>
              </a:rPr>
              <a:t>PA-4020</a:t>
            </a:r>
          </a:p>
        </p:txBody>
      </p:sp>
      <p:sp>
        <p:nvSpPr>
          <p:cNvPr id="23570" name="TextBox 27"/>
          <p:cNvSpPr txBox="1">
            <a:spLocks noChangeArrowheads="1"/>
          </p:cNvSpPr>
          <p:nvPr/>
        </p:nvSpPr>
        <p:spPr bwMode="auto">
          <a:xfrm>
            <a:off x="7739063" y="3858157"/>
            <a:ext cx="869950" cy="280987"/>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sz="1400" dirty="0">
                <a:solidFill>
                  <a:schemeClr val="bg2"/>
                </a:solidFill>
              </a:rPr>
              <a:t>PA-4050</a:t>
            </a:r>
          </a:p>
        </p:txBody>
      </p:sp>
      <p:sp>
        <p:nvSpPr>
          <p:cNvPr id="23571" name="TextBox 28"/>
          <p:cNvSpPr txBox="1">
            <a:spLocks noChangeArrowheads="1"/>
          </p:cNvSpPr>
          <p:nvPr/>
        </p:nvSpPr>
        <p:spPr bwMode="auto">
          <a:xfrm>
            <a:off x="7739063" y="3237445"/>
            <a:ext cx="869950" cy="280988"/>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sz="1400" dirty="0">
                <a:solidFill>
                  <a:schemeClr val="bg2"/>
                </a:solidFill>
              </a:rPr>
              <a:t>PA-4060</a:t>
            </a:r>
          </a:p>
        </p:txBody>
      </p:sp>
      <p:grpSp>
        <p:nvGrpSpPr>
          <p:cNvPr id="30" name="Group 4"/>
          <p:cNvGrpSpPr>
            <a:grpSpLocks/>
          </p:cNvGrpSpPr>
          <p:nvPr/>
        </p:nvGrpSpPr>
        <p:grpSpPr bwMode="auto">
          <a:xfrm>
            <a:off x="7406280" y="994957"/>
            <a:ext cx="1513256" cy="366601"/>
            <a:chOff x="8057356" y="1070928"/>
            <a:chExt cx="2684726" cy="739289"/>
          </a:xfrm>
        </p:grpSpPr>
        <p:pic>
          <p:nvPicPr>
            <p:cNvPr id="32" name="Picture 7"/>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57356" y="1070928"/>
              <a:ext cx="2684726" cy="6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 name="Picture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76596" y="1278384"/>
              <a:ext cx="2657905" cy="53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oup 2"/>
          <p:cNvGrpSpPr>
            <a:grpSpLocks/>
          </p:cNvGrpSpPr>
          <p:nvPr/>
        </p:nvGrpSpPr>
        <p:grpSpPr bwMode="auto">
          <a:xfrm>
            <a:off x="7370933" y="1656682"/>
            <a:ext cx="1516590" cy="357609"/>
            <a:chOff x="1058038" y="2115353"/>
            <a:chExt cx="2689489" cy="735800"/>
          </a:xfrm>
        </p:grpSpPr>
        <p:pic>
          <p:nvPicPr>
            <p:cNvPr id="37" name="Picture 7"/>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2801" y="2115353"/>
              <a:ext cx="2684726" cy="6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 name="Picture 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8038" y="2319341"/>
              <a:ext cx="26797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
          <p:cNvGrpSpPr>
            <a:grpSpLocks/>
          </p:cNvGrpSpPr>
          <p:nvPr/>
        </p:nvGrpSpPr>
        <p:grpSpPr bwMode="auto">
          <a:xfrm>
            <a:off x="7405608" y="2291295"/>
            <a:ext cx="1518812" cy="357722"/>
            <a:chOff x="5421182" y="1486698"/>
            <a:chExt cx="2692663" cy="737177"/>
          </a:xfrm>
        </p:grpSpPr>
        <p:pic>
          <p:nvPicPr>
            <p:cNvPr id="42" name="Picture 7"/>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21182" y="1486698"/>
              <a:ext cx="2684726" cy="6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3"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34145" y="1690475"/>
              <a:ext cx="2679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TextBox 28"/>
          <p:cNvSpPr txBox="1">
            <a:spLocks noChangeArrowheads="1"/>
          </p:cNvSpPr>
          <p:nvPr/>
        </p:nvSpPr>
        <p:spPr bwMode="auto">
          <a:xfrm>
            <a:off x="7751725" y="1332445"/>
            <a:ext cx="870025" cy="280846"/>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sz="1400" dirty="0">
                <a:solidFill>
                  <a:schemeClr val="bg2"/>
                </a:solidFill>
              </a:rPr>
              <a:t>PA</a:t>
            </a:r>
            <a:r>
              <a:rPr lang="en-US" sz="1400" dirty="0" smtClean="0">
                <a:solidFill>
                  <a:schemeClr val="bg2"/>
                </a:solidFill>
              </a:rPr>
              <a:t>-5060</a:t>
            </a:r>
            <a:endParaRPr lang="en-US" sz="1400" dirty="0">
              <a:solidFill>
                <a:schemeClr val="bg2"/>
              </a:solidFill>
            </a:endParaRPr>
          </a:p>
        </p:txBody>
      </p:sp>
      <p:sp>
        <p:nvSpPr>
          <p:cNvPr id="45" name="TextBox 27"/>
          <p:cNvSpPr txBox="1">
            <a:spLocks noChangeArrowheads="1"/>
          </p:cNvSpPr>
          <p:nvPr/>
        </p:nvSpPr>
        <p:spPr bwMode="auto">
          <a:xfrm>
            <a:off x="7764425" y="2003962"/>
            <a:ext cx="870025" cy="280846"/>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sz="1400" dirty="0">
                <a:solidFill>
                  <a:schemeClr val="bg2"/>
                </a:solidFill>
              </a:rPr>
              <a:t>PA</a:t>
            </a:r>
            <a:r>
              <a:rPr lang="en-US" sz="1400" dirty="0" smtClean="0">
                <a:solidFill>
                  <a:schemeClr val="bg2"/>
                </a:solidFill>
              </a:rPr>
              <a:t>-5050</a:t>
            </a:r>
            <a:endParaRPr lang="en-US" sz="1400" dirty="0">
              <a:solidFill>
                <a:schemeClr val="bg2"/>
              </a:solidFill>
            </a:endParaRPr>
          </a:p>
        </p:txBody>
      </p:sp>
      <p:sp>
        <p:nvSpPr>
          <p:cNvPr id="46" name="TextBox 26"/>
          <p:cNvSpPr txBox="1">
            <a:spLocks noChangeArrowheads="1"/>
          </p:cNvSpPr>
          <p:nvPr/>
        </p:nvSpPr>
        <p:spPr bwMode="auto">
          <a:xfrm>
            <a:off x="7756487" y="2632613"/>
            <a:ext cx="870025" cy="280846"/>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sz="1400" dirty="0">
                <a:solidFill>
                  <a:schemeClr val="bg2"/>
                </a:solidFill>
              </a:rPr>
              <a:t>PA</a:t>
            </a:r>
            <a:r>
              <a:rPr lang="en-US" sz="1400" dirty="0" smtClean="0">
                <a:solidFill>
                  <a:schemeClr val="bg2"/>
                </a:solidFill>
              </a:rPr>
              <a:t>-5020</a:t>
            </a:r>
            <a:endParaRPr lang="en-US" sz="1400" dirty="0">
              <a:solidFill>
                <a:schemeClr val="bg2"/>
              </a:solidFill>
            </a:endParaRPr>
          </a:p>
        </p:txBody>
      </p:sp>
    </p:spTree>
    <p:extLst>
      <p:ext uri="{BB962C8B-B14F-4D97-AF65-F5344CB8AC3E}">
        <p14:creationId xmlns:p14="http://schemas.microsoft.com/office/powerpoint/2010/main" val="4320996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1"/>
          <p:cNvSpPr>
            <a:spLocks noGrp="1"/>
          </p:cNvSpPr>
          <p:nvPr>
            <p:ph type="ftr" sz="quarter" idx="10"/>
          </p:nvPr>
        </p:nvSpPr>
        <p:spPr/>
        <p:txBody>
          <a:bodyPr/>
          <a:lstStyle/>
          <a:p>
            <a:r>
              <a:rPr lang="en-US" dirty="0"/>
              <a:t>© </a:t>
            </a:r>
            <a:r>
              <a:rPr lang="en-US" dirty="0" smtClean="0"/>
              <a:t>2011 </a:t>
            </a:r>
            <a:r>
              <a:rPr lang="en-US" dirty="0"/>
              <a:t>Palo Alto Networks. Proprietary and Confidential</a:t>
            </a:r>
          </a:p>
        </p:txBody>
      </p:sp>
      <p:sp>
        <p:nvSpPr>
          <p:cNvPr id="26" name="Slide Number Placeholder 2"/>
          <p:cNvSpPr>
            <a:spLocks noGrp="1"/>
          </p:cNvSpPr>
          <p:nvPr>
            <p:ph type="sldNum" sz="quarter" idx="11"/>
          </p:nvPr>
        </p:nvSpPr>
        <p:spPr/>
        <p:txBody>
          <a:bodyPr/>
          <a:lstStyle/>
          <a:p>
            <a:r>
              <a:rPr lang="en-US" dirty="0"/>
              <a:t>Page </a:t>
            </a:r>
            <a:fld id="{ECCDD90B-FFE5-6748-AA75-733DEB33CC57}" type="slidenum">
              <a:rPr lang="en-US"/>
              <a:pPr/>
              <a:t>11</a:t>
            </a:fld>
            <a:r>
              <a:rPr lang="en-US" dirty="0"/>
              <a:t>   |</a:t>
            </a:r>
            <a:r>
              <a:rPr lang="en-US" dirty="0">
                <a:solidFill>
                  <a:schemeClr val="accent1"/>
                </a:solidFill>
              </a:rPr>
              <a:t>   </a:t>
            </a:r>
            <a:endParaRPr lang="en-US" dirty="0">
              <a:solidFill>
                <a:schemeClr val="accent1"/>
              </a:solidFill>
              <a:latin typeface="Garamond" charset="0"/>
            </a:endParaRPr>
          </a:p>
        </p:txBody>
      </p:sp>
      <p:sp>
        <p:nvSpPr>
          <p:cNvPr id="1633284" name="AutoShape 2"/>
          <p:cNvSpPr>
            <a:spLocks noChangeArrowheads="1"/>
          </p:cNvSpPr>
          <p:nvPr/>
        </p:nvSpPr>
        <p:spPr bwMode="auto">
          <a:xfrm>
            <a:off x="146050" y="2857500"/>
            <a:ext cx="8805863" cy="1790700"/>
          </a:xfrm>
          <a:prstGeom prst="flowChartAlternateProcess">
            <a:avLst/>
          </a:prstGeom>
          <a:solidFill>
            <a:srgbClr val="316989">
              <a:alpha val="21960"/>
            </a:srgbClr>
          </a:solidFill>
          <a:ln w="12700">
            <a:solidFill>
              <a:schemeClr val="accent1"/>
            </a:solidFill>
            <a:miter lim="800000"/>
            <a:headEnd/>
            <a:tailEnd/>
          </a:ln>
        </p:spPr>
        <p:txBody>
          <a:bodyPr anchor="ctr"/>
          <a:lstStyle/>
          <a:p>
            <a:endParaRPr lang="en-US" sz="1600">
              <a:cs typeface="ＭＳ Ｐゴシック" charset="0"/>
            </a:endParaRPr>
          </a:p>
        </p:txBody>
      </p:sp>
      <p:sp>
        <p:nvSpPr>
          <p:cNvPr id="1633285" name="AutoShape 2"/>
          <p:cNvSpPr>
            <a:spLocks noChangeArrowheads="1"/>
          </p:cNvSpPr>
          <p:nvPr/>
        </p:nvSpPr>
        <p:spPr bwMode="auto">
          <a:xfrm>
            <a:off x="139701" y="4724400"/>
            <a:ext cx="8813800" cy="1520825"/>
          </a:xfrm>
          <a:prstGeom prst="flowChartAlternateProcess">
            <a:avLst/>
          </a:prstGeom>
          <a:solidFill>
            <a:srgbClr val="316989">
              <a:alpha val="21960"/>
            </a:srgbClr>
          </a:solidFill>
          <a:ln w="12700">
            <a:solidFill>
              <a:schemeClr val="accent1"/>
            </a:solidFill>
            <a:miter lim="800000"/>
            <a:headEnd/>
            <a:tailEnd/>
          </a:ln>
        </p:spPr>
        <p:txBody>
          <a:bodyPr anchor="ctr"/>
          <a:lstStyle/>
          <a:p>
            <a:endParaRPr lang="en-US" sz="1600">
              <a:cs typeface="ＭＳ Ｐゴシック" charset="0"/>
            </a:endParaRPr>
          </a:p>
        </p:txBody>
      </p:sp>
      <p:sp>
        <p:nvSpPr>
          <p:cNvPr id="1633286" name="Rectangle 4"/>
          <p:cNvSpPr>
            <a:spLocks noGrp="1" noChangeArrowheads="1"/>
          </p:cNvSpPr>
          <p:nvPr>
            <p:ph type="title" idx="4294967295"/>
          </p:nvPr>
        </p:nvSpPr>
        <p:spPr/>
        <p:txBody>
          <a:bodyPr/>
          <a:lstStyle/>
          <a:p>
            <a:r>
              <a:rPr lang="en-US"/>
              <a:t>Palo Alto Networks Next-Gen Firewalls</a:t>
            </a:r>
          </a:p>
        </p:txBody>
      </p:sp>
      <p:sp>
        <p:nvSpPr>
          <p:cNvPr id="1633287" name="Rectangle 6"/>
          <p:cNvSpPr>
            <a:spLocks noChangeArrowheads="1"/>
          </p:cNvSpPr>
          <p:nvPr/>
        </p:nvSpPr>
        <p:spPr bwMode="auto">
          <a:xfrm>
            <a:off x="3200400" y="3492500"/>
            <a:ext cx="27876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168275" indent="-168275" algn="l">
              <a:spcBef>
                <a:spcPct val="25000"/>
              </a:spcBef>
              <a:buFont typeface="Times New Roman" charset="0"/>
              <a:buNone/>
            </a:pPr>
            <a:r>
              <a:rPr lang="en-US" sz="2000" b="1" dirty="0">
                <a:solidFill>
                  <a:srgbClr val="004167"/>
                </a:solidFill>
                <a:latin typeface="Calibri" charset="0"/>
                <a:cs typeface="ＭＳ Ｐゴシック" charset="0"/>
              </a:rPr>
              <a:t>PA-4050</a:t>
            </a:r>
          </a:p>
          <a:p>
            <a:pPr marL="168275" indent="-168275" algn="l">
              <a:spcBef>
                <a:spcPct val="25000"/>
              </a:spcBef>
              <a:buClr>
                <a:srgbClr val="00417B"/>
              </a:buClr>
            </a:pPr>
            <a:r>
              <a:rPr lang="en-US" sz="1400" dirty="0">
                <a:solidFill>
                  <a:srgbClr val="004167"/>
                </a:solidFill>
                <a:latin typeface="Calibri" charset="0"/>
                <a:cs typeface="ＭＳ Ｐゴシック" charset="0"/>
              </a:rPr>
              <a:t>10 </a:t>
            </a:r>
            <a:r>
              <a:rPr lang="en-US" sz="1400" dirty="0" err="1">
                <a:solidFill>
                  <a:srgbClr val="004167"/>
                </a:solidFill>
                <a:latin typeface="Calibri" charset="0"/>
                <a:cs typeface="ＭＳ Ｐゴシック" charset="0"/>
              </a:rPr>
              <a:t>Gbps</a:t>
            </a:r>
            <a:r>
              <a:rPr lang="en-US" sz="1400" dirty="0">
                <a:solidFill>
                  <a:srgbClr val="004167"/>
                </a:solidFill>
                <a:latin typeface="Calibri" charset="0"/>
                <a:cs typeface="ＭＳ Ｐゴシック" charset="0"/>
              </a:rPr>
              <a:t> </a:t>
            </a:r>
            <a:r>
              <a:rPr lang="en-US" sz="1400" dirty="0" smtClean="0">
                <a:solidFill>
                  <a:srgbClr val="004167"/>
                </a:solidFill>
                <a:latin typeface="Calibri" charset="0"/>
                <a:cs typeface="ＭＳ Ｐゴシック" charset="0"/>
              </a:rPr>
              <a:t>FW/5 </a:t>
            </a:r>
            <a:r>
              <a:rPr lang="en-US" sz="1400" dirty="0" err="1">
                <a:solidFill>
                  <a:srgbClr val="004167"/>
                </a:solidFill>
                <a:latin typeface="Calibri" charset="0"/>
                <a:cs typeface="ＭＳ Ｐゴシック" charset="0"/>
              </a:rPr>
              <a:t>Gbps</a:t>
            </a:r>
            <a:r>
              <a:rPr lang="en-US" sz="1400" dirty="0">
                <a:solidFill>
                  <a:srgbClr val="004167"/>
                </a:solidFill>
                <a:latin typeface="Calibri" charset="0"/>
                <a:cs typeface="ＭＳ Ｐゴシック" charset="0"/>
              </a:rPr>
              <a:t> threat </a:t>
            </a:r>
            <a:r>
              <a:rPr lang="en-US" sz="1400" dirty="0" smtClean="0">
                <a:solidFill>
                  <a:srgbClr val="004167"/>
                </a:solidFill>
                <a:latin typeface="Calibri" charset="0"/>
                <a:cs typeface="ＭＳ Ｐゴシック" charset="0"/>
              </a:rPr>
              <a:t>prevention/2,000,000 </a:t>
            </a:r>
            <a:r>
              <a:rPr lang="en-US" sz="1400" dirty="0">
                <a:solidFill>
                  <a:srgbClr val="004167"/>
                </a:solidFill>
                <a:latin typeface="Calibri" charset="0"/>
                <a:cs typeface="ＭＳ Ｐゴシック" charset="0"/>
              </a:rPr>
              <a:t>sessions</a:t>
            </a:r>
          </a:p>
          <a:p>
            <a:pPr marL="168275" indent="-168275">
              <a:spcBef>
                <a:spcPct val="25000"/>
              </a:spcBef>
              <a:buClr>
                <a:srgbClr val="00417B"/>
              </a:buClr>
            </a:pPr>
            <a:r>
              <a:rPr lang="en-US" sz="1400" dirty="0" smtClean="0">
                <a:solidFill>
                  <a:srgbClr val="004167"/>
                </a:solidFill>
                <a:latin typeface="Calibri" charset="0"/>
                <a:cs typeface="ＭＳ Ｐゴシック" charset="0"/>
              </a:rPr>
              <a:t>8 SFP, 16 </a:t>
            </a:r>
            <a:r>
              <a:rPr lang="en-US" sz="1400" dirty="0">
                <a:solidFill>
                  <a:srgbClr val="004167"/>
                </a:solidFill>
                <a:latin typeface="Calibri" charset="0"/>
                <a:cs typeface="ＭＳ Ｐゴシック" charset="0"/>
              </a:rPr>
              <a:t>copper </a:t>
            </a:r>
            <a:r>
              <a:rPr lang="en-US" sz="1400" dirty="0" smtClean="0">
                <a:solidFill>
                  <a:srgbClr val="004167"/>
                </a:solidFill>
                <a:latin typeface="Calibri" charset="0"/>
                <a:cs typeface="ＭＳ Ｐゴシック" charset="0"/>
              </a:rPr>
              <a:t>gigabit</a:t>
            </a:r>
            <a:endParaRPr lang="en-US" sz="1400" dirty="0">
              <a:solidFill>
                <a:srgbClr val="004167"/>
              </a:solidFill>
              <a:latin typeface="Calibri" charset="0"/>
              <a:cs typeface="ＭＳ Ｐゴシック" charset="0"/>
            </a:endParaRPr>
          </a:p>
        </p:txBody>
      </p:sp>
      <p:sp>
        <p:nvSpPr>
          <p:cNvPr id="1633288" name="Rectangle 7"/>
          <p:cNvSpPr>
            <a:spLocks noChangeArrowheads="1"/>
          </p:cNvSpPr>
          <p:nvPr/>
        </p:nvSpPr>
        <p:spPr bwMode="auto">
          <a:xfrm>
            <a:off x="6142038" y="3492500"/>
            <a:ext cx="27876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168275" indent="-168275" algn="l">
              <a:spcBef>
                <a:spcPct val="25000"/>
              </a:spcBef>
              <a:buFont typeface="Times New Roman" charset="0"/>
              <a:buNone/>
            </a:pPr>
            <a:r>
              <a:rPr lang="en-US" sz="2000" b="1" dirty="0">
                <a:solidFill>
                  <a:srgbClr val="004167"/>
                </a:solidFill>
                <a:latin typeface="Calibri" charset="0"/>
                <a:cs typeface="ＭＳ Ｐゴシック" charset="0"/>
              </a:rPr>
              <a:t>PA-4020</a:t>
            </a:r>
          </a:p>
          <a:p>
            <a:pPr marL="168275" indent="-168275" algn="l">
              <a:spcBef>
                <a:spcPct val="25000"/>
              </a:spcBef>
              <a:buClr>
                <a:srgbClr val="00417B"/>
              </a:buClr>
            </a:pPr>
            <a:r>
              <a:rPr lang="en-US" sz="1400" dirty="0">
                <a:solidFill>
                  <a:srgbClr val="004167"/>
                </a:solidFill>
                <a:latin typeface="Calibri" charset="0"/>
                <a:cs typeface="ＭＳ Ｐゴシック" charset="0"/>
              </a:rPr>
              <a:t>2 </a:t>
            </a:r>
            <a:r>
              <a:rPr lang="en-US" sz="1400" dirty="0" err="1">
                <a:solidFill>
                  <a:srgbClr val="004167"/>
                </a:solidFill>
                <a:latin typeface="Calibri" charset="0"/>
                <a:cs typeface="ＭＳ Ｐゴシック" charset="0"/>
              </a:rPr>
              <a:t>Gbps</a:t>
            </a:r>
            <a:r>
              <a:rPr lang="en-US" sz="1400" dirty="0">
                <a:solidFill>
                  <a:srgbClr val="004167"/>
                </a:solidFill>
                <a:latin typeface="Calibri" charset="0"/>
                <a:cs typeface="ＭＳ Ｐゴシック" charset="0"/>
              </a:rPr>
              <a:t> </a:t>
            </a:r>
            <a:r>
              <a:rPr lang="en-US" sz="1400" dirty="0" smtClean="0">
                <a:solidFill>
                  <a:srgbClr val="004167"/>
                </a:solidFill>
                <a:latin typeface="Calibri" charset="0"/>
                <a:cs typeface="ＭＳ Ｐゴシック" charset="0"/>
              </a:rPr>
              <a:t>FW/2 </a:t>
            </a:r>
            <a:r>
              <a:rPr lang="en-US" sz="1400" dirty="0" err="1">
                <a:solidFill>
                  <a:srgbClr val="004167"/>
                </a:solidFill>
                <a:latin typeface="Calibri" charset="0"/>
                <a:cs typeface="ＭＳ Ｐゴシック" charset="0"/>
              </a:rPr>
              <a:t>Gbps</a:t>
            </a:r>
            <a:r>
              <a:rPr lang="en-US" sz="1400" dirty="0">
                <a:solidFill>
                  <a:srgbClr val="004167"/>
                </a:solidFill>
                <a:latin typeface="Calibri" charset="0"/>
                <a:cs typeface="ＭＳ Ｐゴシック" charset="0"/>
              </a:rPr>
              <a:t> threat </a:t>
            </a:r>
            <a:r>
              <a:rPr lang="en-US" sz="1400" dirty="0" smtClean="0">
                <a:solidFill>
                  <a:srgbClr val="004167"/>
                </a:solidFill>
                <a:latin typeface="Calibri" charset="0"/>
                <a:cs typeface="ＭＳ Ｐゴシック" charset="0"/>
              </a:rPr>
              <a:t>prevention/500,000 </a:t>
            </a:r>
            <a:r>
              <a:rPr lang="en-US" sz="1400" dirty="0">
                <a:solidFill>
                  <a:srgbClr val="004167"/>
                </a:solidFill>
                <a:latin typeface="Calibri" charset="0"/>
                <a:cs typeface="ＭＳ Ｐゴシック" charset="0"/>
              </a:rPr>
              <a:t>sessions</a:t>
            </a:r>
          </a:p>
          <a:p>
            <a:pPr marL="168275" indent="-168275">
              <a:spcBef>
                <a:spcPct val="25000"/>
              </a:spcBef>
              <a:buClr>
                <a:srgbClr val="00417B"/>
              </a:buClr>
            </a:pPr>
            <a:r>
              <a:rPr lang="en-US" sz="1400" dirty="0">
                <a:solidFill>
                  <a:srgbClr val="004167"/>
                </a:solidFill>
                <a:latin typeface="Calibri" charset="0"/>
                <a:cs typeface="ＭＳ Ｐゴシック" charset="0"/>
              </a:rPr>
              <a:t>8 </a:t>
            </a:r>
            <a:r>
              <a:rPr lang="en-US" sz="1400" dirty="0" smtClean="0">
                <a:solidFill>
                  <a:srgbClr val="004167"/>
                </a:solidFill>
                <a:latin typeface="Calibri" charset="0"/>
                <a:cs typeface="ＭＳ Ｐゴシック" charset="0"/>
              </a:rPr>
              <a:t>SFP, 16 </a:t>
            </a:r>
            <a:r>
              <a:rPr lang="en-US" sz="1400" dirty="0">
                <a:solidFill>
                  <a:srgbClr val="004167"/>
                </a:solidFill>
                <a:latin typeface="Calibri" charset="0"/>
                <a:cs typeface="ＭＳ Ｐゴシック" charset="0"/>
              </a:rPr>
              <a:t>copper </a:t>
            </a:r>
            <a:r>
              <a:rPr lang="en-US" sz="1400" dirty="0" smtClean="0">
                <a:solidFill>
                  <a:srgbClr val="004167"/>
                </a:solidFill>
                <a:latin typeface="Calibri" charset="0"/>
                <a:cs typeface="ＭＳ Ｐゴシック" charset="0"/>
              </a:rPr>
              <a:t>gigabit</a:t>
            </a:r>
            <a:endParaRPr lang="en-US" sz="1400" dirty="0">
              <a:solidFill>
                <a:srgbClr val="004167"/>
              </a:solidFill>
              <a:latin typeface="Calibri" charset="0"/>
              <a:cs typeface="ＭＳ Ｐゴシック" charset="0"/>
            </a:endParaRPr>
          </a:p>
        </p:txBody>
      </p:sp>
      <p:grpSp>
        <p:nvGrpSpPr>
          <p:cNvPr id="1633289" name="Group 6"/>
          <p:cNvGrpSpPr>
            <a:grpSpLocks/>
          </p:cNvGrpSpPr>
          <p:nvPr/>
        </p:nvGrpSpPr>
        <p:grpSpPr bwMode="auto">
          <a:xfrm>
            <a:off x="6326188" y="2963863"/>
            <a:ext cx="2286000" cy="548640"/>
            <a:chOff x="1254" y="2329"/>
            <a:chExt cx="4313" cy="1210"/>
          </a:xfrm>
        </p:grpSpPr>
        <p:sp>
          <p:nvSpPr>
            <p:cNvPr id="1633290" name="Rectangle 7"/>
            <p:cNvSpPr>
              <a:spLocks noChangeAspect="1" noChangeArrowheads="1"/>
            </p:cNvSpPr>
            <p:nvPr/>
          </p:nvSpPr>
          <p:spPr bwMode="auto">
            <a:xfrm>
              <a:off x="3154" y="2797"/>
              <a:ext cx="495" cy="58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sz="1600">
                <a:cs typeface="ＭＳ Ｐゴシック" charset="0"/>
              </a:endParaRPr>
            </a:p>
          </p:txBody>
        </p:sp>
        <p:pic>
          <p:nvPicPr>
            <p:cNvPr id="1633291" name="Picture 8" descr="PA4050_FrontWtop_H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4" y="2329"/>
              <a:ext cx="4313"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3292" name="Group 6"/>
          <p:cNvGrpSpPr>
            <a:grpSpLocks/>
          </p:cNvGrpSpPr>
          <p:nvPr/>
        </p:nvGrpSpPr>
        <p:grpSpPr bwMode="auto">
          <a:xfrm>
            <a:off x="3275013" y="2963863"/>
            <a:ext cx="2286000" cy="548640"/>
            <a:chOff x="1254" y="2329"/>
            <a:chExt cx="4313" cy="1210"/>
          </a:xfrm>
        </p:grpSpPr>
        <p:sp>
          <p:nvSpPr>
            <p:cNvPr id="1633293" name="Rectangle 7"/>
            <p:cNvSpPr>
              <a:spLocks noChangeAspect="1" noChangeArrowheads="1"/>
            </p:cNvSpPr>
            <p:nvPr/>
          </p:nvSpPr>
          <p:spPr bwMode="auto">
            <a:xfrm>
              <a:off x="3154" y="2797"/>
              <a:ext cx="495" cy="58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sz="1600">
                <a:cs typeface="ＭＳ Ｐゴシック" charset="0"/>
              </a:endParaRPr>
            </a:p>
          </p:txBody>
        </p:sp>
        <p:pic>
          <p:nvPicPr>
            <p:cNvPr id="1633294" name="Picture 8" descr="PA4050_FrontWtop_H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4" y="2329"/>
              <a:ext cx="4313"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3295" name="Rectangle 6"/>
          <p:cNvSpPr>
            <a:spLocks noChangeArrowheads="1"/>
          </p:cNvSpPr>
          <p:nvPr/>
        </p:nvSpPr>
        <p:spPr bwMode="auto">
          <a:xfrm>
            <a:off x="203200" y="3492500"/>
            <a:ext cx="27876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168275" indent="-168275" algn="l">
              <a:spcBef>
                <a:spcPct val="25000"/>
              </a:spcBef>
              <a:buFont typeface="Times New Roman" charset="0"/>
              <a:buNone/>
            </a:pPr>
            <a:r>
              <a:rPr lang="en-US" sz="2000" b="1" dirty="0">
                <a:solidFill>
                  <a:srgbClr val="004167"/>
                </a:solidFill>
                <a:latin typeface="Calibri" charset="0"/>
                <a:cs typeface="ＭＳ Ｐゴシック" charset="0"/>
              </a:rPr>
              <a:t>PA-4060</a:t>
            </a:r>
          </a:p>
          <a:p>
            <a:pPr marL="168275" indent="-168275" algn="l">
              <a:spcBef>
                <a:spcPct val="25000"/>
              </a:spcBef>
              <a:buClr>
                <a:srgbClr val="00417B"/>
              </a:buClr>
            </a:pPr>
            <a:r>
              <a:rPr lang="en-US" sz="1400" dirty="0">
                <a:solidFill>
                  <a:srgbClr val="004167"/>
                </a:solidFill>
                <a:latin typeface="Calibri" charset="0"/>
                <a:cs typeface="ＭＳ Ｐゴシック" charset="0"/>
              </a:rPr>
              <a:t>10 </a:t>
            </a:r>
            <a:r>
              <a:rPr lang="en-US" sz="1400" dirty="0" err="1">
                <a:solidFill>
                  <a:srgbClr val="004167"/>
                </a:solidFill>
                <a:latin typeface="Calibri" charset="0"/>
                <a:cs typeface="ＭＳ Ｐゴシック" charset="0"/>
              </a:rPr>
              <a:t>Gbps</a:t>
            </a:r>
            <a:r>
              <a:rPr lang="en-US" sz="1400" dirty="0">
                <a:solidFill>
                  <a:srgbClr val="004167"/>
                </a:solidFill>
                <a:latin typeface="Calibri" charset="0"/>
                <a:cs typeface="ＭＳ Ｐゴシック" charset="0"/>
              </a:rPr>
              <a:t> </a:t>
            </a:r>
            <a:r>
              <a:rPr lang="en-US" sz="1400" dirty="0" smtClean="0">
                <a:solidFill>
                  <a:srgbClr val="004167"/>
                </a:solidFill>
                <a:latin typeface="Calibri" charset="0"/>
                <a:cs typeface="ＭＳ Ｐゴシック" charset="0"/>
              </a:rPr>
              <a:t>FW/5 </a:t>
            </a:r>
            <a:r>
              <a:rPr lang="en-US" sz="1400" dirty="0" err="1">
                <a:solidFill>
                  <a:srgbClr val="004167"/>
                </a:solidFill>
                <a:latin typeface="Calibri" charset="0"/>
                <a:cs typeface="ＭＳ Ｐゴシック" charset="0"/>
              </a:rPr>
              <a:t>Gbps</a:t>
            </a:r>
            <a:r>
              <a:rPr lang="en-US" sz="1400" dirty="0">
                <a:solidFill>
                  <a:srgbClr val="004167"/>
                </a:solidFill>
                <a:latin typeface="Calibri" charset="0"/>
                <a:cs typeface="ＭＳ Ｐゴシック" charset="0"/>
              </a:rPr>
              <a:t> threat </a:t>
            </a:r>
            <a:r>
              <a:rPr lang="en-US" sz="1400" dirty="0" smtClean="0">
                <a:solidFill>
                  <a:srgbClr val="004167"/>
                </a:solidFill>
                <a:latin typeface="Calibri" charset="0"/>
                <a:cs typeface="ＭＳ Ｐゴシック" charset="0"/>
              </a:rPr>
              <a:t>prevention/2,000,000 </a:t>
            </a:r>
            <a:r>
              <a:rPr lang="en-US" sz="1400" dirty="0">
                <a:solidFill>
                  <a:srgbClr val="004167"/>
                </a:solidFill>
                <a:latin typeface="Calibri" charset="0"/>
                <a:cs typeface="ＭＳ Ｐゴシック" charset="0"/>
              </a:rPr>
              <a:t>sessions</a:t>
            </a:r>
          </a:p>
          <a:p>
            <a:pPr marL="168275" indent="-168275" algn="l">
              <a:spcBef>
                <a:spcPct val="25000"/>
              </a:spcBef>
              <a:buClr>
                <a:srgbClr val="00417B"/>
              </a:buClr>
            </a:pPr>
            <a:r>
              <a:rPr lang="en-US" sz="1400" dirty="0">
                <a:solidFill>
                  <a:srgbClr val="004167"/>
                </a:solidFill>
                <a:latin typeface="Calibri" charset="0"/>
                <a:cs typeface="ＭＳ Ｐゴシック" charset="0"/>
              </a:rPr>
              <a:t>4 XFP (10 Gig</a:t>
            </a:r>
            <a:r>
              <a:rPr lang="en-US" sz="1400" dirty="0" smtClean="0">
                <a:solidFill>
                  <a:srgbClr val="004167"/>
                </a:solidFill>
                <a:latin typeface="Calibri" charset="0"/>
                <a:cs typeface="ＭＳ Ｐゴシック" charset="0"/>
              </a:rPr>
              <a:t>), 4 </a:t>
            </a:r>
            <a:r>
              <a:rPr lang="en-US" sz="1400" dirty="0">
                <a:solidFill>
                  <a:srgbClr val="004167"/>
                </a:solidFill>
                <a:latin typeface="Calibri" charset="0"/>
                <a:cs typeface="ＭＳ Ｐゴシック" charset="0"/>
              </a:rPr>
              <a:t>SFP (1 Gig</a:t>
            </a:r>
            <a:r>
              <a:rPr lang="en-US" sz="1400" dirty="0" smtClean="0">
                <a:solidFill>
                  <a:srgbClr val="004167"/>
                </a:solidFill>
                <a:latin typeface="Calibri" charset="0"/>
                <a:cs typeface="ＭＳ Ｐゴシック" charset="0"/>
              </a:rPr>
              <a:t>)</a:t>
            </a:r>
            <a:endParaRPr lang="en-US" sz="1400" dirty="0">
              <a:solidFill>
                <a:srgbClr val="004167"/>
              </a:solidFill>
              <a:latin typeface="Calibri" charset="0"/>
              <a:cs typeface="ＭＳ Ｐゴシック" charset="0"/>
            </a:endParaRPr>
          </a:p>
        </p:txBody>
      </p:sp>
      <p:grpSp>
        <p:nvGrpSpPr>
          <p:cNvPr id="1633296" name="Group 23"/>
          <p:cNvGrpSpPr>
            <a:grpSpLocks/>
          </p:cNvGrpSpPr>
          <p:nvPr/>
        </p:nvGrpSpPr>
        <p:grpSpPr bwMode="auto">
          <a:xfrm>
            <a:off x="274638" y="2949575"/>
            <a:ext cx="2286000" cy="555625"/>
            <a:chOff x="3869" y="1628"/>
            <a:chExt cx="1660" cy="484"/>
          </a:xfrm>
        </p:grpSpPr>
        <p:sp>
          <p:nvSpPr>
            <p:cNvPr id="1633297" name="Rectangle 22"/>
            <p:cNvSpPr>
              <a:spLocks noChangeArrowheads="1"/>
            </p:cNvSpPr>
            <p:nvPr/>
          </p:nvSpPr>
          <p:spPr bwMode="auto">
            <a:xfrm>
              <a:off x="4599" y="1817"/>
              <a:ext cx="189" cy="2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sz="1600">
                <a:cs typeface="ＭＳ Ｐゴシック" charset="0"/>
              </a:endParaRPr>
            </a:p>
          </p:txBody>
        </p:sp>
        <p:pic>
          <p:nvPicPr>
            <p:cNvPr id="1633298" name="Picture 21" descr="PA4060_FrontWtop_L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440" t="18806" r="8160" b="25337"/>
            <a:stretch>
              <a:fillRect/>
            </a:stretch>
          </p:blipFill>
          <p:spPr bwMode="auto">
            <a:xfrm>
              <a:off x="3869" y="1628"/>
              <a:ext cx="1660"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3299" name="Rectangle 6"/>
          <p:cNvSpPr>
            <a:spLocks noChangeArrowheads="1"/>
          </p:cNvSpPr>
          <p:nvPr/>
        </p:nvSpPr>
        <p:spPr bwMode="auto">
          <a:xfrm>
            <a:off x="158750" y="5122863"/>
            <a:ext cx="29400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marL="168275" indent="-168275" algn="l">
              <a:spcBef>
                <a:spcPct val="25000"/>
              </a:spcBef>
              <a:buFont typeface="Times New Roman" charset="0"/>
              <a:buNone/>
            </a:pPr>
            <a:r>
              <a:rPr lang="en-US" sz="2000" b="1" dirty="0">
                <a:solidFill>
                  <a:srgbClr val="004167"/>
                </a:solidFill>
                <a:latin typeface="Calibri" charset="0"/>
                <a:cs typeface="ＭＳ Ｐゴシック" charset="0"/>
              </a:rPr>
              <a:t>PA-2050</a:t>
            </a:r>
          </a:p>
          <a:p>
            <a:pPr marL="168275" indent="-168275" algn="l">
              <a:spcBef>
                <a:spcPct val="25000"/>
              </a:spcBef>
              <a:buClr>
                <a:srgbClr val="00417B"/>
              </a:buClr>
            </a:pPr>
            <a:r>
              <a:rPr lang="en-US" sz="1400" dirty="0">
                <a:solidFill>
                  <a:srgbClr val="004167"/>
                </a:solidFill>
                <a:latin typeface="Calibri" charset="0"/>
                <a:cs typeface="ＭＳ Ｐゴシック" charset="0"/>
              </a:rPr>
              <a:t>1 </a:t>
            </a:r>
            <a:r>
              <a:rPr lang="en-US" sz="1400" dirty="0" err="1">
                <a:solidFill>
                  <a:srgbClr val="004167"/>
                </a:solidFill>
                <a:latin typeface="Calibri" charset="0"/>
                <a:cs typeface="ＭＳ Ｐゴシック" charset="0"/>
              </a:rPr>
              <a:t>Gbps</a:t>
            </a:r>
            <a:r>
              <a:rPr lang="en-US" sz="1400" dirty="0">
                <a:solidFill>
                  <a:srgbClr val="004167"/>
                </a:solidFill>
                <a:latin typeface="Calibri" charset="0"/>
                <a:cs typeface="ＭＳ Ｐゴシック" charset="0"/>
              </a:rPr>
              <a:t> </a:t>
            </a:r>
            <a:r>
              <a:rPr lang="en-US" sz="1400" dirty="0" smtClean="0">
                <a:solidFill>
                  <a:srgbClr val="004167"/>
                </a:solidFill>
                <a:latin typeface="Calibri" charset="0"/>
                <a:cs typeface="ＭＳ Ｐゴシック" charset="0"/>
              </a:rPr>
              <a:t>FW/500 </a:t>
            </a:r>
            <a:r>
              <a:rPr lang="en-US" sz="1400" dirty="0">
                <a:solidFill>
                  <a:srgbClr val="004167"/>
                </a:solidFill>
                <a:latin typeface="Calibri" charset="0"/>
                <a:cs typeface="ＭＳ Ｐゴシック" charset="0"/>
              </a:rPr>
              <a:t>Mbps threat </a:t>
            </a:r>
            <a:r>
              <a:rPr lang="en-US" sz="1400" dirty="0" smtClean="0">
                <a:solidFill>
                  <a:srgbClr val="004167"/>
                </a:solidFill>
                <a:latin typeface="Calibri" charset="0"/>
                <a:cs typeface="ＭＳ Ｐゴシック" charset="0"/>
              </a:rPr>
              <a:t>prevention/250,000 </a:t>
            </a:r>
            <a:r>
              <a:rPr lang="en-US" sz="1400" dirty="0">
                <a:solidFill>
                  <a:srgbClr val="004167"/>
                </a:solidFill>
                <a:latin typeface="Calibri" charset="0"/>
                <a:cs typeface="ＭＳ Ｐゴシック" charset="0"/>
              </a:rPr>
              <a:t>sessions</a:t>
            </a:r>
          </a:p>
          <a:p>
            <a:pPr marL="168275" indent="-168275">
              <a:spcBef>
                <a:spcPct val="25000"/>
              </a:spcBef>
              <a:buClr>
                <a:srgbClr val="00417B"/>
              </a:buClr>
            </a:pPr>
            <a:r>
              <a:rPr lang="en-US" sz="1400" dirty="0" smtClean="0">
                <a:solidFill>
                  <a:srgbClr val="004167"/>
                </a:solidFill>
                <a:latin typeface="Calibri" charset="0"/>
                <a:cs typeface="ＭＳ Ｐゴシック" charset="0"/>
              </a:rPr>
              <a:t>4 SFP, 16 copper gigabit</a:t>
            </a:r>
            <a:endParaRPr lang="en-US" sz="1400" dirty="0">
              <a:solidFill>
                <a:srgbClr val="004167"/>
              </a:solidFill>
              <a:latin typeface="Calibri" charset="0"/>
              <a:cs typeface="ＭＳ Ｐゴシック" charset="0"/>
            </a:endParaRPr>
          </a:p>
        </p:txBody>
      </p:sp>
      <p:sp>
        <p:nvSpPr>
          <p:cNvPr id="1633300" name="Rectangle 7"/>
          <p:cNvSpPr>
            <a:spLocks noChangeArrowheads="1"/>
          </p:cNvSpPr>
          <p:nvPr/>
        </p:nvSpPr>
        <p:spPr bwMode="auto">
          <a:xfrm>
            <a:off x="3151188" y="5122863"/>
            <a:ext cx="2932112"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marL="168275" indent="-168275" algn="l">
              <a:spcBef>
                <a:spcPct val="25000"/>
              </a:spcBef>
              <a:buFont typeface="Times New Roman" charset="0"/>
              <a:buNone/>
            </a:pPr>
            <a:r>
              <a:rPr lang="en-US" sz="2000" b="1" dirty="0">
                <a:solidFill>
                  <a:srgbClr val="004167"/>
                </a:solidFill>
                <a:latin typeface="Calibri" charset="0"/>
                <a:cs typeface="ＭＳ Ｐゴシック" charset="0"/>
              </a:rPr>
              <a:t>PA-2020</a:t>
            </a:r>
          </a:p>
          <a:p>
            <a:pPr marL="168275" indent="-168275" algn="l">
              <a:spcBef>
                <a:spcPct val="25000"/>
              </a:spcBef>
              <a:buClr>
                <a:srgbClr val="00417B"/>
              </a:buClr>
            </a:pPr>
            <a:r>
              <a:rPr lang="en-US" sz="1400" dirty="0">
                <a:solidFill>
                  <a:srgbClr val="004167"/>
                </a:solidFill>
                <a:latin typeface="Calibri" charset="0"/>
                <a:cs typeface="ＭＳ Ｐゴシック" charset="0"/>
              </a:rPr>
              <a:t>500 Mbps </a:t>
            </a:r>
            <a:r>
              <a:rPr lang="en-US" sz="1400" dirty="0" smtClean="0">
                <a:solidFill>
                  <a:srgbClr val="004167"/>
                </a:solidFill>
                <a:latin typeface="Calibri" charset="0"/>
                <a:cs typeface="ＭＳ Ｐゴシック" charset="0"/>
              </a:rPr>
              <a:t>FW/200 </a:t>
            </a:r>
            <a:r>
              <a:rPr lang="en-US" sz="1400" dirty="0">
                <a:solidFill>
                  <a:srgbClr val="004167"/>
                </a:solidFill>
                <a:latin typeface="Calibri" charset="0"/>
                <a:cs typeface="ＭＳ Ｐゴシック" charset="0"/>
              </a:rPr>
              <a:t>Mbps threat </a:t>
            </a:r>
            <a:r>
              <a:rPr lang="en-US" sz="1400" dirty="0" smtClean="0">
                <a:solidFill>
                  <a:srgbClr val="004167"/>
                </a:solidFill>
                <a:latin typeface="Calibri" charset="0"/>
                <a:cs typeface="ＭＳ Ｐゴシック" charset="0"/>
              </a:rPr>
              <a:t>prevention/125,000 </a:t>
            </a:r>
            <a:r>
              <a:rPr lang="en-US" sz="1400" dirty="0">
                <a:solidFill>
                  <a:srgbClr val="004167"/>
                </a:solidFill>
                <a:latin typeface="Calibri" charset="0"/>
                <a:cs typeface="ＭＳ Ｐゴシック" charset="0"/>
              </a:rPr>
              <a:t>sessions</a:t>
            </a:r>
          </a:p>
          <a:p>
            <a:pPr marL="168275" indent="-168275">
              <a:spcBef>
                <a:spcPct val="25000"/>
              </a:spcBef>
              <a:buClr>
                <a:srgbClr val="00417B"/>
              </a:buClr>
            </a:pPr>
            <a:r>
              <a:rPr lang="en-US" sz="1400" dirty="0">
                <a:solidFill>
                  <a:srgbClr val="004167"/>
                </a:solidFill>
                <a:latin typeface="Calibri" charset="0"/>
                <a:cs typeface="ＭＳ Ｐゴシック" charset="0"/>
              </a:rPr>
              <a:t>2 </a:t>
            </a:r>
            <a:r>
              <a:rPr lang="en-US" sz="1400" dirty="0" smtClean="0">
                <a:solidFill>
                  <a:srgbClr val="004167"/>
                </a:solidFill>
                <a:latin typeface="Calibri" charset="0"/>
                <a:cs typeface="ＭＳ Ｐゴシック" charset="0"/>
              </a:rPr>
              <a:t>SFP, 12 </a:t>
            </a:r>
            <a:r>
              <a:rPr lang="en-US" sz="1400" dirty="0">
                <a:solidFill>
                  <a:srgbClr val="004167"/>
                </a:solidFill>
                <a:latin typeface="Calibri" charset="0"/>
                <a:cs typeface="ＭＳ Ｐゴシック" charset="0"/>
              </a:rPr>
              <a:t>copper </a:t>
            </a:r>
            <a:r>
              <a:rPr lang="en-US" sz="1400" dirty="0" smtClean="0">
                <a:solidFill>
                  <a:srgbClr val="004167"/>
                </a:solidFill>
                <a:latin typeface="Calibri" charset="0"/>
                <a:cs typeface="ＭＳ Ｐゴシック" charset="0"/>
              </a:rPr>
              <a:t>gigabit</a:t>
            </a:r>
            <a:endParaRPr lang="en-US" sz="1400" dirty="0">
              <a:solidFill>
                <a:srgbClr val="004167"/>
              </a:solidFill>
              <a:latin typeface="Calibri" charset="0"/>
              <a:cs typeface="ＭＳ Ｐゴシック" charset="0"/>
            </a:endParaRPr>
          </a:p>
        </p:txBody>
      </p:sp>
      <p:pic>
        <p:nvPicPr>
          <p:cNvPr id="1633301" name="Picture 8" descr="PA-2020_FrontWtop"/>
          <p:cNvPicPr>
            <a:picLocks noChangeArrowheads="1"/>
          </p:cNvPicPr>
          <p:nvPr/>
        </p:nvPicPr>
        <p:blipFill rotWithShape="1">
          <a:blip r:embed="rId5">
            <a:extLst>
              <a:ext uri="{28A0092B-C50C-407E-A947-70E740481C1C}">
                <a14:useLocalDpi xmlns:a14="http://schemas.microsoft.com/office/drawing/2010/main" val="0"/>
              </a:ext>
            </a:extLst>
          </a:blip>
          <a:srcRect l="4725" t="14896" r="5227" b="22588"/>
          <a:stretch/>
        </p:blipFill>
        <p:spPr bwMode="auto">
          <a:xfrm>
            <a:off x="3276600" y="4838700"/>
            <a:ext cx="2286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3302" name="Picture 9" descr="PA-2050_FrontWtop"/>
          <p:cNvPicPr>
            <a:picLocks noChangeArrowheads="1"/>
          </p:cNvPicPr>
          <p:nvPr/>
        </p:nvPicPr>
        <p:blipFill rotWithShape="1">
          <a:blip r:embed="rId6">
            <a:extLst>
              <a:ext uri="{28A0092B-C50C-407E-A947-70E740481C1C}">
                <a14:useLocalDpi xmlns:a14="http://schemas.microsoft.com/office/drawing/2010/main" val="0"/>
              </a:ext>
            </a:extLst>
          </a:blip>
          <a:srcRect l="2431" t="17338" r="3403" b="31356"/>
          <a:stretch/>
        </p:blipFill>
        <p:spPr bwMode="auto">
          <a:xfrm>
            <a:off x="266700" y="4845050"/>
            <a:ext cx="2280666" cy="37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3303" name="Group 23"/>
          <p:cNvGrpSpPr>
            <a:grpSpLocks/>
          </p:cNvGrpSpPr>
          <p:nvPr/>
        </p:nvGrpSpPr>
        <p:grpSpPr bwMode="auto">
          <a:xfrm>
            <a:off x="6308725" y="4843464"/>
            <a:ext cx="2280857" cy="361694"/>
            <a:chOff x="3003" y="1632"/>
            <a:chExt cx="2414" cy="449"/>
          </a:xfrm>
        </p:grpSpPr>
        <p:sp>
          <p:nvSpPr>
            <p:cNvPr id="1633304" name="Rectangle 24"/>
            <p:cNvSpPr>
              <a:spLocks noChangeAspect="1" noChangeArrowheads="1"/>
            </p:cNvSpPr>
            <p:nvPr/>
          </p:nvSpPr>
          <p:spPr bwMode="auto">
            <a:xfrm>
              <a:off x="3082" y="1834"/>
              <a:ext cx="556" cy="18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1633305" name="Picture 25" descr="mockpa50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442" t="21371" r="6938" b="18280"/>
            <a:stretch>
              <a:fillRect/>
            </a:stretch>
          </p:blipFill>
          <p:spPr bwMode="auto">
            <a:xfrm>
              <a:off x="3003" y="1632"/>
              <a:ext cx="2414" cy="449"/>
            </a:xfrm>
            <a:prstGeom prst="rect">
              <a:avLst/>
            </a:prstGeom>
            <a:noFill/>
            <a:extLst>
              <a:ext uri="{909E8E84-426E-40dd-AFC4-6F175D3DCCD1}">
                <a14:hiddenFill xmlns:a14="http://schemas.microsoft.com/office/drawing/2010/main">
                  <a:solidFill>
                    <a:srgbClr val="FFFFFF"/>
                  </a:solidFill>
                </a14:hiddenFill>
              </a:ext>
            </a:extLst>
          </p:spPr>
        </p:pic>
      </p:grpSp>
      <p:sp>
        <p:nvSpPr>
          <p:cNvPr id="1633307" name="Rectangle 7"/>
          <p:cNvSpPr>
            <a:spLocks noChangeArrowheads="1"/>
          </p:cNvSpPr>
          <p:nvPr/>
        </p:nvSpPr>
        <p:spPr bwMode="auto">
          <a:xfrm>
            <a:off x="6165850" y="5113338"/>
            <a:ext cx="2774949"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marL="168275" indent="-168275" algn="l">
              <a:spcBef>
                <a:spcPct val="25000"/>
              </a:spcBef>
              <a:buFont typeface="Times New Roman" charset="0"/>
              <a:buNone/>
            </a:pPr>
            <a:r>
              <a:rPr lang="en-US" sz="2000" b="1" dirty="0">
                <a:solidFill>
                  <a:srgbClr val="004167"/>
                </a:solidFill>
                <a:latin typeface="Calibri" charset="0"/>
                <a:cs typeface="ＭＳ Ｐゴシック" charset="0"/>
              </a:rPr>
              <a:t>PA-500</a:t>
            </a:r>
          </a:p>
          <a:p>
            <a:pPr marL="168275" indent="-168275" algn="l">
              <a:spcBef>
                <a:spcPct val="25000"/>
              </a:spcBef>
              <a:buClr>
                <a:srgbClr val="00417B"/>
              </a:buClr>
            </a:pPr>
            <a:r>
              <a:rPr lang="en-US" sz="1400" dirty="0">
                <a:solidFill>
                  <a:srgbClr val="004167"/>
                </a:solidFill>
                <a:latin typeface="Calibri" charset="0"/>
                <a:cs typeface="ＭＳ Ｐゴシック" charset="0"/>
              </a:rPr>
              <a:t>250 Mbps </a:t>
            </a:r>
            <a:r>
              <a:rPr lang="en-US" sz="1400" dirty="0" smtClean="0">
                <a:solidFill>
                  <a:srgbClr val="004167"/>
                </a:solidFill>
                <a:latin typeface="Calibri" charset="0"/>
                <a:cs typeface="ＭＳ Ｐゴシック" charset="0"/>
              </a:rPr>
              <a:t>FW/100 </a:t>
            </a:r>
            <a:r>
              <a:rPr lang="en-US" sz="1400" dirty="0">
                <a:solidFill>
                  <a:srgbClr val="004167"/>
                </a:solidFill>
                <a:latin typeface="Calibri" charset="0"/>
                <a:cs typeface="ＭＳ Ｐゴシック" charset="0"/>
              </a:rPr>
              <a:t>Mbps threat </a:t>
            </a:r>
            <a:r>
              <a:rPr lang="en-US" sz="1400" dirty="0" smtClean="0">
                <a:solidFill>
                  <a:srgbClr val="004167"/>
                </a:solidFill>
                <a:latin typeface="Calibri" charset="0"/>
                <a:cs typeface="ＭＳ Ｐゴシック" charset="0"/>
              </a:rPr>
              <a:t>prevention/50,000 </a:t>
            </a:r>
            <a:r>
              <a:rPr lang="en-US" sz="1400" dirty="0">
                <a:solidFill>
                  <a:srgbClr val="004167"/>
                </a:solidFill>
                <a:latin typeface="Calibri" charset="0"/>
                <a:cs typeface="ＭＳ Ｐゴシック" charset="0"/>
              </a:rPr>
              <a:t>sessions</a:t>
            </a:r>
          </a:p>
          <a:p>
            <a:pPr marL="168275" indent="-168275" algn="l">
              <a:spcBef>
                <a:spcPct val="25000"/>
              </a:spcBef>
              <a:buClr>
                <a:srgbClr val="00417B"/>
              </a:buClr>
            </a:pPr>
            <a:r>
              <a:rPr lang="en-US" sz="1400" dirty="0">
                <a:solidFill>
                  <a:srgbClr val="004167"/>
                </a:solidFill>
                <a:latin typeface="Calibri" charset="0"/>
                <a:cs typeface="ＭＳ Ｐゴシック" charset="0"/>
              </a:rPr>
              <a:t>8 copper gigabit</a:t>
            </a:r>
          </a:p>
        </p:txBody>
      </p:sp>
      <p:sp>
        <p:nvSpPr>
          <p:cNvPr id="27" name="AutoShape 2"/>
          <p:cNvSpPr>
            <a:spLocks noChangeArrowheads="1"/>
          </p:cNvSpPr>
          <p:nvPr/>
        </p:nvSpPr>
        <p:spPr bwMode="auto">
          <a:xfrm>
            <a:off x="138113" y="787400"/>
            <a:ext cx="8805863" cy="1968500"/>
          </a:xfrm>
          <a:prstGeom prst="flowChartAlternateProcess">
            <a:avLst/>
          </a:prstGeom>
          <a:solidFill>
            <a:srgbClr val="316989">
              <a:alpha val="21960"/>
            </a:srgbClr>
          </a:solidFill>
          <a:ln w="12700">
            <a:solidFill>
              <a:schemeClr val="accent1"/>
            </a:solidFill>
            <a:miter lim="800000"/>
            <a:headEnd/>
            <a:tailEnd/>
          </a:ln>
        </p:spPr>
        <p:txBody>
          <a:bodyPr anchor="ctr"/>
          <a:lstStyle/>
          <a:p>
            <a:endParaRPr lang="en-US" sz="1600">
              <a:cs typeface="ＭＳ Ｐゴシック" charset="0"/>
            </a:endParaRPr>
          </a:p>
        </p:txBody>
      </p:sp>
      <p:grpSp>
        <p:nvGrpSpPr>
          <p:cNvPr id="28" name="Group 4"/>
          <p:cNvGrpSpPr>
            <a:grpSpLocks/>
          </p:cNvGrpSpPr>
          <p:nvPr/>
        </p:nvGrpSpPr>
        <p:grpSpPr bwMode="auto">
          <a:xfrm>
            <a:off x="268879" y="884867"/>
            <a:ext cx="2286000" cy="548640"/>
            <a:chOff x="8057356" y="1070928"/>
            <a:chExt cx="2684726" cy="739289"/>
          </a:xfrm>
        </p:grpSpPr>
        <p:pic>
          <p:nvPicPr>
            <p:cNvPr id="29" name="Picture 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57356" y="1070928"/>
              <a:ext cx="2684726" cy="6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 name="Picture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76596" y="1278384"/>
              <a:ext cx="2657905" cy="53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2"/>
          <p:cNvGrpSpPr>
            <a:grpSpLocks noChangeAspect="1"/>
          </p:cNvGrpSpPr>
          <p:nvPr/>
        </p:nvGrpSpPr>
        <p:grpSpPr bwMode="auto">
          <a:xfrm>
            <a:off x="3281532" y="886167"/>
            <a:ext cx="2284686" cy="545923"/>
            <a:chOff x="1058038" y="2115353"/>
            <a:chExt cx="2689489" cy="735800"/>
          </a:xfrm>
        </p:grpSpPr>
        <p:pic>
          <p:nvPicPr>
            <p:cNvPr id="32" name="Picture 7"/>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801" y="2115353"/>
              <a:ext cx="2684726" cy="6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 name="Picture 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8038" y="2319341"/>
              <a:ext cx="26797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3"/>
          <p:cNvGrpSpPr>
            <a:grpSpLocks noChangeAspect="1"/>
          </p:cNvGrpSpPr>
          <p:nvPr/>
        </p:nvGrpSpPr>
        <p:grpSpPr bwMode="auto">
          <a:xfrm>
            <a:off x="6313406" y="885819"/>
            <a:ext cx="2286441" cy="545686"/>
            <a:chOff x="5421182" y="1486698"/>
            <a:chExt cx="2692663" cy="737177"/>
          </a:xfrm>
        </p:grpSpPr>
        <p:pic>
          <p:nvPicPr>
            <p:cNvPr id="35" name="Picture 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21182" y="1486698"/>
              <a:ext cx="2684726" cy="6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 name="Picture 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34145" y="1690475"/>
              <a:ext cx="2679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Rectangle 6"/>
          <p:cNvSpPr>
            <a:spLocks noChangeArrowheads="1"/>
          </p:cNvSpPr>
          <p:nvPr/>
        </p:nvSpPr>
        <p:spPr bwMode="auto">
          <a:xfrm>
            <a:off x="3149600" y="1435100"/>
            <a:ext cx="2857500" cy="142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marL="168275" indent="-168275" algn="l">
              <a:spcBef>
                <a:spcPct val="25000"/>
              </a:spcBef>
              <a:buFont typeface="Times New Roman" charset="0"/>
              <a:buNone/>
            </a:pPr>
            <a:r>
              <a:rPr lang="en-US" sz="2000" b="1" dirty="0">
                <a:solidFill>
                  <a:srgbClr val="004167"/>
                </a:solidFill>
                <a:latin typeface="Calibri" charset="0"/>
                <a:cs typeface="ＭＳ Ｐゴシック" charset="0"/>
              </a:rPr>
              <a:t>PA</a:t>
            </a:r>
            <a:r>
              <a:rPr lang="en-US" sz="2000" b="1" dirty="0" smtClean="0">
                <a:solidFill>
                  <a:srgbClr val="004167"/>
                </a:solidFill>
                <a:latin typeface="Calibri" charset="0"/>
                <a:cs typeface="ＭＳ Ｐゴシック" charset="0"/>
              </a:rPr>
              <a:t>-5050</a:t>
            </a:r>
            <a:endParaRPr lang="en-US" sz="2000" b="1" dirty="0">
              <a:solidFill>
                <a:srgbClr val="004167"/>
              </a:solidFill>
              <a:latin typeface="Calibri" charset="0"/>
              <a:cs typeface="ＭＳ Ｐゴシック" charset="0"/>
            </a:endParaRPr>
          </a:p>
          <a:p>
            <a:pPr marL="168275" indent="-168275" algn="l">
              <a:spcBef>
                <a:spcPct val="25000"/>
              </a:spcBef>
              <a:buClr>
                <a:srgbClr val="00417B"/>
              </a:buClr>
            </a:pPr>
            <a:r>
              <a:rPr lang="en-US" sz="1400" dirty="0">
                <a:solidFill>
                  <a:srgbClr val="004167"/>
                </a:solidFill>
                <a:latin typeface="Calibri" charset="0"/>
                <a:cs typeface="ＭＳ Ｐゴシック" charset="0"/>
              </a:rPr>
              <a:t>10 </a:t>
            </a:r>
            <a:r>
              <a:rPr lang="en-US" sz="1400" dirty="0" err="1">
                <a:solidFill>
                  <a:srgbClr val="004167"/>
                </a:solidFill>
                <a:latin typeface="Calibri" charset="0"/>
                <a:cs typeface="ＭＳ Ｐゴシック" charset="0"/>
              </a:rPr>
              <a:t>Gbps</a:t>
            </a:r>
            <a:r>
              <a:rPr lang="en-US" sz="1400" dirty="0">
                <a:solidFill>
                  <a:srgbClr val="004167"/>
                </a:solidFill>
                <a:latin typeface="Calibri" charset="0"/>
                <a:cs typeface="ＭＳ Ｐゴシック" charset="0"/>
              </a:rPr>
              <a:t> </a:t>
            </a:r>
            <a:r>
              <a:rPr lang="en-US" sz="1400" dirty="0" smtClean="0">
                <a:solidFill>
                  <a:srgbClr val="004167"/>
                </a:solidFill>
                <a:latin typeface="Calibri" charset="0"/>
                <a:cs typeface="ＭＳ Ｐゴシック" charset="0"/>
              </a:rPr>
              <a:t>FW/5 </a:t>
            </a:r>
            <a:r>
              <a:rPr lang="en-US" sz="1400" dirty="0" err="1">
                <a:solidFill>
                  <a:srgbClr val="004167"/>
                </a:solidFill>
                <a:latin typeface="Calibri" charset="0"/>
                <a:cs typeface="ＭＳ Ｐゴシック" charset="0"/>
              </a:rPr>
              <a:t>Gbps</a:t>
            </a:r>
            <a:r>
              <a:rPr lang="en-US" sz="1400" dirty="0">
                <a:solidFill>
                  <a:srgbClr val="004167"/>
                </a:solidFill>
                <a:latin typeface="Calibri" charset="0"/>
                <a:cs typeface="ＭＳ Ｐゴシック" charset="0"/>
              </a:rPr>
              <a:t> threat </a:t>
            </a:r>
            <a:r>
              <a:rPr lang="en-US" sz="1400" dirty="0" smtClean="0">
                <a:solidFill>
                  <a:srgbClr val="004167"/>
                </a:solidFill>
                <a:latin typeface="Calibri" charset="0"/>
                <a:cs typeface="ＭＳ Ｐゴシック" charset="0"/>
              </a:rPr>
              <a:t>prevention/2,000,000 </a:t>
            </a:r>
            <a:r>
              <a:rPr lang="en-US" sz="1400" dirty="0">
                <a:solidFill>
                  <a:srgbClr val="004167"/>
                </a:solidFill>
                <a:latin typeface="Calibri" charset="0"/>
                <a:cs typeface="ＭＳ Ｐゴシック" charset="0"/>
              </a:rPr>
              <a:t>sessions</a:t>
            </a:r>
          </a:p>
          <a:p>
            <a:pPr marL="168275" indent="-168275">
              <a:spcBef>
                <a:spcPct val="25000"/>
              </a:spcBef>
              <a:buClr>
                <a:srgbClr val="00417B"/>
              </a:buClr>
            </a:pPr>
            <a:r>
              <a:rPr lang="en-US" sz="1400" dirty="0">
                <a:solidFill>
                  <a:srgbClr val="004167"/>
                </a:solidFill>
                <a:latin typeface="Calibri" charset="0"/>
                <a:cs typeface="ＭＳ Ｐゴシック" charset="0"/>
              </a:rPr>
              <a:t>4 SFP+ (10 Gig), 8 SFP (1 Gig</a:t>
            </a:r>
            <a:r>
              <a:rPr lang="en-US" sz="1400" dirty="0" smtClean="0">
                <a:solidFill>
                  <a:srgbClr val="004167"/>
                </a:solidFill>
                <a:latin typeface="Calibri" charset="0"/>
                <a:cs typeface="ＭＳ Ｐゴシック" charset="0"/>
              </a:rPr>
              <a:t>), 12 </a:t>
            </a:r>
            <a:r>
              <a:rPr lang="en-US" sz="1400" dirty="0">
                <a:solidFill>
                  <a:srgbClr val="004167"/>
                </a:solidFill>
                <a:latin typeface="Calibri" charset="0"/>
                <a:cs typeface="ＭＳ Ｐゴシック" charset="0"/>
              </a:rPr>
              <a:t>copper </a:t>
            </a:r>
            <a:r>
              <a:rPr lang="en-US" sz="1400" dirty="0" smtClean="0">
                <a:solidFill>
                  <a:srgbClr val="004167"/>
                </a:solidFill>
                <a:latin typeface="Calibri" charset="0"/>
                <a:cs typeface="ＭＳ Ｐゴシック" charset="0"/>
              </a:rPr>
              <a:t>gigabit</a:t>
            </a:r>
            <a:endParaRPr lang="en-US" sz="1400" dirty="0">
              <a:solidFill>
                <a:srgbClr val="004167"/>
              </a:solidFill>
              <a:latin typeface="Calibri" charset="0"/>
              <a:cs typeface="ＭＳ Ｐゴシック" charset="0"/>
            </a:endParaRPr>
          </a:p>
        </p:txBody>
      </p:sp>
      <p:sp>
        <p:nvSpPr>
          <p:cNvPr id="38" name="Rectangle 7"/>
          <p:cNvSpPr>
            <a:spLocks noChangeArrowheads="1"/>
          </p:cNvSpPr>
          <p:nvPr/>
        </p:nvSpPr>
        <p:spPr bwMode="auto">
          <a:xfrm>
            <a:off x="6142038" y="1435100"/>
            <a:ext cx="27876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marL="168275" indent="-168275" algn="l">
              <a:spcBef>
                <a:spcPct val="25000"/>
              </a:spcBef>
              <a:buFont typeface="Times New Roman" charset="0"/>
              <a:buNone/>
            </a:pPr>
            <a:r>
              <a:rPr lang="en-US" sz="2000" b="1" dirty="0">
                <a:solidFill>
                  <a:srgbClr val="004167"/>
                </a:solidFill>
                <a:latin typeface="Calibri" charset="0"/>
                <a:cs typeface="ＭＳ Ｐゴシック" charset="0"/>
              </a:rPr>
              <a:t>PA</a:t>
            </a:r>
            <a:r>
              <a:rPr lang="en-US" sz="2000" b="1" dirty="0" smtClean="0">
                <a:solidFill>
                  <a:srgbClr val="004167"/>
                </a:solidFill>
                <a:latin typeface="Calibri" charset="0"/>
                <a:cs typeface="ＭＳ Ｐゴシック" charset="0"/>
              </a:rPr>
              <a:t>-5020</a:t>
            </a:r>
            <a:endParaRPr lang="en-US" sz="2000" b="1" dirty="0">
              <a:solidFill>
                <a:srgbClr val="004167"/>
              </a:solidFill>
              <a:latin typeface="Calibri" charset="0"/>
              <a:cs typeface="ＭＳ Ｐゴシック" charset="0"/>
            </a:endParaRPr>
          </a:p>
          <a:p>
            <a:pPr marL="168275" indent="-168275" algn="l">
              <a:spcBef>
                <a:spcPct val="25000"/>
              </a:spcBef>
              <a:buClr>
                <a:srgbClr val="00417B"/>
              </a:buClr>
            </a:pPr>
            <a:r>
              <a:rPr lang="en-US" sz="1400" dirty="0" smtClean="0">
                <a:solidFill>
                  <a:srgbClr val="004167"/>
                </a:solidFill>
                <a:latin typeface="Calibri" charset="0"/>
                <a:cs typeface="ＭＳ Ｐゴシック" charset="0"/>
              </a:rPr>
              <a:t>5 </a:t>
            </a:r>
            <a:r>
              <a:rPr lang="en-US" sz="1400" dirty="0" err="1">
                <a:solidFill>
                  <a:srgbClr val="004167"/>
                </a:solidFill>
                <a:latin typeface="Calibri" charset="0"/>
                <a:cs typeface="ＭＳ Ｐゴシック" charset="0"/>
              </a:rPr>
              <a:t>Gbps</a:t>
            </a:r>
            <a:r>
              <a:rPr lang="en-US" sz="1400" dirty="0">
                <a:solidFill>
                  <a:srgbClr val="004167"/>
                </a:solidFill>
                <a:latin typeface="Calibri" charset="0"/>
                <a:cs typeface="ＭＳ Ｐゴシック" charset="0"/>
              </a:rPr>
              <a:t> </a:t>
            </a:r>
            <a:r>
              <a:rPr lang="en-US" sz="1400" dirty="0" smtClean="0">
                <a:solidFill>
                  <a:srgbClr val="004167"/>
                </a:solidFill>
                <a:latin typeface="Calibri" charset="0"/>
                <a:cs typeface="ＭＳ Ｐゴシック" charset="0"/>
              </a:rPr>
              <a:t>FW/2 </a:t>
            </a:r>
            <a:r>
              <a:rPr lang="en-US" sz="1400" dirty="0" err="1">
                <a:solidFill>
                  <a:srgbClr val="004167"/>
                </a:solidFill>
                <a:latin typeface="Calibri" charset="0"/>
                <a:cs typeface="ＭＳ Ｐゴシック" charset="0"/>
              </a:rPr>
              <a:t>Gbps</a:t>
            </a:r>
            <a:r>
              <a:rPr lang="en-US" sz="1400" dirty="0">
                <a:solidFill>
                  <a:srgbClr val="004167"/>
                </a:solidFill>
                <a:latin typeface="Calibri" charset="0"/>
                <a:cs typeface="ＭＳ Ｐゴシック" charset="0"/>
              </a:rPr>
              <a:t> threat </a:t>
            </a:r>
            <a:r>
              <a:rPr lang="en-US" sz="1400" dirty="0" smtClean="0">
                <a:solidFill>
                  <a:srgbClr val="004167"/>
                </a:solidFill>
                <a:latin typeface="Calibri" charset="0"/>
                <a:cs typeface="ＭＳ Ｐゴシック" charset="0"/>
              </a:rPr>
              <a:t>prevention/1,000,000 </a:t>
            </a:r>
            <a:r>
              <a:rPr lang="en-US" sz="1400" dirty="0">
                <a:solidFill>
                  <a:srgbClr val="004167"/>
                </a:solidFill>
                <a:latin typeface="Calibri" charset="0"/>
                <a:cs typeface="ＭＳ Ｐゴシック" charset="0"/>
              </a:rPr>
              <a:t>sessions</a:t>
            </a:r>
          </a:p>
          <a:p>
            <a:pPr marL="168275" indent="-168275" algn="l">
              <a:spcBef>
                <a:spcPct val="25000"/>
              </a:spcBef>
              <a:buClr>
                <a:srgbClr val="00417B"/>
              </a:buClr>
            </a:pPr>
            <a:r>
              <a:rPr lang="en-US" sz="1400" dirty="0" smtClean="0">
                <a:solidFill>
                  <a:srgbClr val="004167"/>
                </a:solidFill>
                <a:latin typeface="Calibri" charset="0"/>
                <a:cs typeface="ＭＳ Ｐゴシック" charset="0"/>
              </a:rPr>
              <a:t>8 SFP, 12 </a:t>
            </a:r>
            <a:r>
              <a:rPr lang="en-US" sz="1400" dirty="0">
                <a:solidFill>
                  <a:srgbClr val="004167"/>
                </a:solidFill>
                <a:latin typeface="Calibri" charset="0"/>
                <a:cs typeface="ＭＳ Ｐゴシック" charset="0"/>
              </a:rPr>
              <a:t>copper </a:t>
            </a:r>
            <a:r>
              <a:rPr lang="en-US" sz="1400" dirty="0" smtClean="0">
                <a:solidFill>
                  <a:srgbClr val="004167"/>
                </a:solidFill>
                <a:latin typeface="Calibri" charset="0"/>
                <a:cs typeface="ＭＳ Ｐゴシック" charset="0"/>
              </a:rPr>
              <a:t>gigabit</a:t>
            </a:r>
            <a:endParaRPr lang="en-US" sz="1400" dirty="0">
              <a:solidFill>
                <a:srgbClr val="004167"/>
              </a:solidFill>
              <a:latin typeface="Calibri" charset="0"/>
              <a:cs typeface="ＭＳ Ｐゴシック" charset="0"/>
            </a:endParaRPr>
          </a:p>
        </p:txBody>
      </p:sp>
      <p:sp>
        <p:nvSpPr>
          <p:cNvPr id="39" name="Rectangle 6"/>
          <p:cNvSpPr>
            <a:spLocks noChangeArrowheads="1"/>
          </p:cNvSpPr>
          <p:nvPr/>
        </p:nvSpPr>
        <p:spPr bwMode="auto">
          <a:xfrm>
            <a:off x="177800" y="1435100"/>
            <a:ext cx="288290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marL="168275" indent="-168275" algn="l">
              <a:spcBef>
                <a:spcPct val="25000"/>
              </a:spcBef>
              <a:buFont typeface="Times New Roman" charset="0"/>
              <a:buNone/>
            </a:pPr>
            <a:r>
              <a:rPr lang="en-US" sz="2000" b="1" dirty="0">
                <a:solidFill>
                  <a:srgbClr val="004167"/>
                </a:solidFill>
                <a:latin typeface="Calibri" charset="0"/>
                <a:cs typeface="ＭＳ Ｐゴシック" charset="0"/>
              </a:rPr>
              <a:t>PA</a:t>
            </a:r>
            <a:r>
              <a:rPr lang="en-US" sz="2000" b="1" dirty="0" smtClean="0">
                <a:solidFill>
                  <a:srgbClr val="004167"/>
                </a:solidFill>
                <a:latin typeface="Calibri" charset="0"/>
                <a:cs typeface="ＭＳ Ｐゴシック" charset="0"/>
              </a:rPr>
              <a:t>-5060</a:t>
            </a:r>
            <a:endParaRPr lang="en-US" sz="2000" b="1" dirty="0">
              <a:solidFill>
                <a:srgbClr val="004167"/>
              </a:solidFill>
              <a:latin typeface="Calibri" charset="0"/>
              <a:cs typeface="ＭＳ Ｐゴシック" charset="0"/>
            </a:endParaRPr>
          </a:p>
          <a:p>
            <a:pPr marL="168275" indent="-168275" algn="l">
              <a:spcBef>
                <a:spcPct val="25000"/>
              </a:spcBef>
              <a:buClr>
                <a:srgbClr val="00417B"/>
              </a:buClr>
            </a:pPr>
            <a:r>
              <a:rPr lang="en-US" sz="1400" dirty="0" smtClean="0">
                <a:solidFill>
                  <a:srgbClr val="004167"/>
                </a:solidFill>
                <a:latin typeface="Calibri" charset="0"/>
                <a:cs typeface="ＭＳ Ｐゴシック" charset="0"/>
              </a:rPr>
              <a:t>20 </a:t>
            </a:r>
            <a:r>
              <a:rPr lang="en-US" sz="1400" dirty="0" err="1">
                <a:solidFill>
                  <a:srgbClr val="004167"/>
                </a:solidFill>
                <a:latin typeface="Calibri" charset="0"/>
                <a:cs typeface="ＭＳ Ｐゴシック" charset="0"/>
              </a:rPr>
              <a:t>Gbps</a:t>
            </a:r>
            <a:r>
              <a:rPr lang="en-US" sz="1400" dirty="0">
                <a:solidFill>
                  <a:srgbClr val="004167"/>
                </a:solidFill>
                <a:latin typeface="Calibri" charset="0"/>
                <a:cs typeface="ＭＳ Ｐゴシック" charset="0"/>
              </a:rPr>
              <a:t> </a:t>
            </a:r>
            <a:r>
              <a:rPr lang="en-US" sz="1400" dirty="0" smtClean="0">
                <a:solidFill>
                  <a:srgbClr val="004167"/>
                </a:solidFill>
                <a:latin typeface="Calibri" charset="0"/>
                <a:cs typeface="ＭＳ Ｐゴシック" charset="0"/>
              </a:rPr>
              <a:t>FW/10 </a:t>
            </a:r>
            <a:r>
              <a:rPr lang="en-US" sz="1400" dirty="0" err="1">
                <a:solidFill>
                  <a:srgbClr val="004167"/>
                </a:solidFill>
                <a:latin typeface="Calibri" charset="0"/>
                <a:cs typeface="ＭＳ Ｐゴシック" charset="0"/>
              </a:rPr>
              <a:t>Gbps</a:t>
            </a:r>
            <a:r>
              <a:rPr lang="en-US" sz="1400" dirty="0">
                <a:solidFill>
                  <a:srgbClr val="004167"/>
                </a:solidFill>
                <a:latin typeface="Calibri" charset="0"/>
                <a:cs typeface="ＭＳ Ｐゴシック" charset="0"/>
              </a:rPr>
              <a:t> threat </a:t>
            </a:r>
            <a:r>
              <a:rPr lang="en-US" sz="1400" dirty="0" smtClean="0">
                <a:solidFill>
                  <a:srgbClr val="004167"/>
                </a:solidFill>
                <a:latin typeface="Calibri" charset="0"/>
                <a:cs typeface="ＭＳ Ｐゴシック" charset="0"/>
              </a:rPr>
              <a:t>prevention/4,000,000 </a:t>
            </a:r>
            <a:r>
              <a:rPr lang="en-US" sz="1400" dirty="0">
                <a:solidFill>
                  <a:srgbClr val="004167"/>
                </a:solidFill>
                <a:latin typeface="Calibri" charset="0"/>
                <a:cs typeface="ＭＳ Ｐゴシック" charset="0"/>
              </a:rPr>
              <a:t>sessions</a:t>
            </a:r>
          </a:p>
          <a:p>
            <a:pPr marL="168275" indent="-168275" algn="l">
              <a:spcBef>
                <a:spcPct val="25000"/>
              </a:spcBef>
              <a:buClr>
                <a:srgbClr val="00417B"/>
              </a:buClr>
            </a:pPr>
            <a:r>
              <a:rPr lang="en-US" sz="1400" dirty="0">
                <a:solidFill>
                  <a:srgbClr val="004167"/>
                </a:solidFill>
                <a:latin typeface="Calibri" charset="0"/>
                <a:cs typeface="ＭＳ Ｐゴシック" charset="0"/>
              </a:rPr>
              <a:t>4 </a:t>
            </a:r>
            <a:r>
              <a:rPr lang="en-US" sz="1400" dirty="0" smtClean="0">
                <a:solidFill>
                  <a:srgbClr val="004167"/>
                </a:solidFill>
                <a:latin typeface="Calibri" charset="0"/>
                <a:cs typeface="ＭＳ Ｐゴシック" charset="0"/>
              </a:rPr>
              <a:t>SFP+ </a:t>
            </a:r>
            <a:r>
              <a:rPr lang="en-US" sz="1400" dirty="0">
                <a:solidFill>
                  <a:srgbClr val="004167"/>
                </a:solidFill>
                <a:latin typeface="Calibri" charset="0"/>
                <a:cs typeface="ＭＳ Ｐゴシック" charset="0"/>
              </a:rPr>
              <a:t>(10 Gig</a:t>
            </a:r>
            <a:r>
              <a:rPr lang="en-US" sz="1400" dirty="0" smtClean="0">
                <a:solidFill>
                  <a:srgbClr val="004167"/>
                </a:solidFill>
                <a:latin typeface="Calibri" charset="0"/>
                <a:cs typeface="ＭＳ Ｐゴシック" charset="0"/>
              </a:rPr>
              <a:t>), 8 </a:t>
            </a:r>
            <a:r>
              <a:rPr lang="en-US" sz="1400" dirty="0">
                <a:solidFill>
                  <a:srgbClr val="004167"/>
                </a:solidFill>
                <a:latin typeface="Calibri" charset="0"/>
                <a:cs typeface="ＭＳ Ｐゴシック" charset="0"/>
              </a:rPr>
              <a:t>SFP (1 Gig</a:t>
            </a:r>
            <a:r>
              <a:rPr lang="en-US" sz="1400" dirty="0" smtClean="0">
                <a:solidFill>
                  <a:srgbClr val="004167"/>
                </a:solidFill>
                <a:latin typeface="Calibri" charset="0"/>
                <a:cs typeface="ＭＳ Ｐゴシック" charset="0"/>
              </a:rPr>
              <a:t>), 12 copper gigabit</a:t>
            </a:r>
            <a:endParaRPr lang="en-US" sz="1400" dirty="0">
              <a:solidFill>
                <a:srgbClr val="004167"/>
              </a:solidFill>
              <a:latin typeface="Calibri" charset="0"/>
              <a:cs typeface="ＭＳ Ｐゴシック" charset="0"/>
            </a:endParaRPr>
          </a:p>
        </p:txBody>
      </p:sp>
    </p:spTree>
    <p:extLst>
      <p:ext uri="{BB962C8B-B14F-4D97-AF65-F5344CB8AC3E}">
        <p14:creationId xmlns:p14="http://schemas.microsoft.com/office/powerpoint/2010/main" val="22840528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876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AutoShape 2"/>
          <p:cNvSpPr>
            <a:spLocks/>
          </p:cNvSpPr>
          <p:nvPr/>
        </p:nvSpPr>
        <p:spPr bwMode="auto">
          <a:xfrm>
            <a:off x="217488" y="1098550"/>
            <a:ext cx="2486025" cy="5100638"/>
          </a:xfrm>
          <a:prstGeom prst="roundRect">
            <a:avLst>
              <a:gd name="adj" fmla="val 4440"/>
            </a:avLst>
          </a:prstGeom>
          <a:noFill/>
          <a:ln w="19080">
            <a:solidFill>
              <a:srgbClr val="2B85B8"/>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60" name="AutoShape 3"/>
          <p:cNvSpPr>
            <a:spLocks/>
          </p:cNvSpPr>
          <p:nvPr/>
        </p:nvSpPr>
        <p:spPr bwMode="auto">
          <a:xfrm>
            <a:off x="2895600" y="1093788"/>
            <a:ext cx="6200775" cy="5100637"/>
          </a:xfrm>
          <a:prstGeom prst="roundRect">
            <a:avLst>
              <a:gd name="adj" fmla="val 1648"/>
            </a:avLst>
          </a:prstGeom>
          <a:noFill/>
          <a:ln w="19080">
            <a:solidFill>
              <a:srgbClr val="DF5449"/>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61" name="Rectangle 4"/>
          <p:cNvSpPr>
            <a:spLocks noGrp="1" noChangeArrowheads="1"/>
          </p:cNvSpPr>
          <p:nvPr>
            <p:ph type="title"/>
          </p:nvPr>
        </p:nvSpPr>
        <p:spPr>
          <a:xfrm>
            <a:off x="323850" y="0"/>
            <a:ext cx="8378825" cy="763588"/>
          </a:xfrm>
        </p:spPr>
        <p:txBody>
          <a:bodyPr rIns="40639"/>
          <a:lstStyle/>
          <a:p>
            <a:pPr indent="0" eaLnBrk="1" hangingPunct="1">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a:t>Purpose-Built Architecture: PA-4000 Series </a:t>
            </a:r>
          </a:p>
        </p:txBody>
      </p:sp>
      <p:sp>
        <p:nvSpPr>
          <p:cNvPr id="96262" name="AutoShape 5"/>
          <p:cNvSpPr>
            <a:spLocks/>
          </p:cNvSpPr>
          <p:nvPr/>
        </p:nvSpPr>
        <p:spPr bwMode="auto">
          <a:xfrm>
            <a:off x="4133850" y="2540000"/>
            <a:ext cx="373063" cy="360363"/>
          </a:xfrm>
          <a:custGeom>
            <a:avLst/>
            <a:gdLst>
              <a:gd name="T0" fmla="*/ 0 w 21600"/>
              <a:gd name="T1" fmla="*/ 0 h 21600"/>
              <a:gd name="T2" fmla="*/ 21600 w 21600"/>
              <a:gd name="T3" fmla="*/ 21600 h 21600"/>
            </a:gdLst>
            <a:ahLst/>
            <a:cxnLst/>
            <a:rect l="T0" t="T1" r="T2" b="T3"/>
            <a:pathLst>
              <a:path w="21600" h="21600">
                <a:moveTo>
                  <a:pt x="10800" y="0"/>
                </a:moveTo>
                <a:lnTo>
                  <a:pt x="21600" y="6470"/>
                </a:lnTo>
                <a:lnTo>
                  <a:pt x="16361" y="6470"/>
                </a:lnTo>
                <a:lnTo>
                  <a:pt x="16361" y="15130"/>
                </a:lnTo>
                <a:lnTo>
                  <a:pt x="21600" y="15130"/>
                </a:lnTo>
                <a:lnTo>
                  <a:pt x="10800" y="21600"/>
                </a:lnTo>
                <a:lnTo>
                  <a:pt x="0" y="15130"/>
                </a:lnTo>
                <a:lnTo>
                  <a:pt x="5239" y="15130"/>
                </a:lnTo>
                <a:lnTo>
                  <a:pt x="5239" y="6470"/>
                </a:lnTo>
                <a:lnTo>
                  <a:pt x="0" y="6470"/>
                </a:lnTo>
                <a:close/>
                <a:moveTo>
                  <a:pt x="10800" y="0"/>
                </a:moveTo>
              </a:path>
            </a:pathLst>
          </a:custGeom>
          <a:solidFill>
            <a:srgbClr val="11184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63" name="Freeform 6"/>
          <p:cNvSpPr>
            <a:spLocks/>
          </p:cNvSpPr>
          <p:nvPr/>
        </p:nvSpPr>
        <p:spPr bwMode="auto">
          <a:xfrm>
            <a:off x="1962150" y="3779838"/>
            <a:ext cx="1443038" cy="1379537"/>
          </a:xfrm>
          <a:custGeom>
            <a:avLst/>
            <a:gdLst>
              <a:gd name="T0" fmla="*/ 0 w 21600"/>
              <a:gd name="T1" fmla="*/ 0 h 21600"/>
              <a:gd name="T2" fmla="*/ 12618 w 21600"/>
              <a:gd name="T3" fmla="*/ 0 h 21600"/>
              <a:gd name="T4" fmla="*/ 12618 w 21600"/>
              <a:gd name="T5" fmla="*/ 21600 h 21600"/>
              <a:gd name="T6" fmla="*/ 21600 w 21600"/>
              <a:gd name="T7" fmla="*/ 21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12618" y="0"/>
                </a:lnTo>
                <a:lnTo>
                  <a:pt x="12618" y="21600"/>
                </a:lnTo>
                <a:lnTo>
                  <a:pt x="21600" y="21600"/>
                </a:lnTo>
              </a:path>
            </a:pathLst>
          </a:custGeom>
          <a:noFill/>
          <a:ln w="19080">
            <a:solidFill>
              <a:srgbClr val="5F5F5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64" name="Freeform 7"/>
          <p:cNvSpPr>
            <a:spLocks/>
          </p:cNvSpPr>
          <p:nvPr/>
        </p:nvSpPr>
        <p:spPr bwMode="auto">
          <a:xfrm rot="10800000" flipH="1">
            <a:off x="2071688" y="1844675"/>
            <a:ext cx="1958975" cy="1484313"/>
          </a:xfrm>
          <a:custGeom>
            <a:avLst/>
            <a:gdLst>
              <a:gd name="T0" fmla="*/ 0 w 21600"/>
              <a:gd name="T1" fmla="*/ 0 h 21600"/>
              <a:gd name="T2" fmla="*/ 8051 w 21600"/>
              <a:gd name="T3" fmla="*/ 0 h 21600"/>
              <a:gd name="T4" fmla="*/ 8051 w 21600"/>
              <a:gd name="T5" fmla="*/ 21600 h 21600"/>
              <a:gd name="T6" fmla="*/ 21600 w 21600"/>
              <a:gd name="T7" fmla="*/ 21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8051" y="0"/>
                </a:lnTo>
                <a:lnTo>
                  <a:pt x="8051" y="21600"/>
                </a:lnTo>
                <a:lnTo>
                  <a:pt x="21600" y="21600"/>
                </a:lnTo>
              </a:path>
            </a:pathLst>
          </a:custGeom>
          <a:noFill/>
          <a:ln w="19080">
            <a:solidFill>
              <a:srgbClr val="5F5F5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96265" name="Group 8"/>
          <p:cNvGrpSpPr>
            <a:grpSpLocks/>
          </p:cNvGrpSpPr>
          <p:nvPr/>
        </p:nvGrpSpPr>
        <p:grpSpPr bwMode="auto">
          <a:xfrm>
            <a:off x="5767388" y="1290638"/>
            <a:ext cx="3111500" cy="1263650"/>
            <a:chOff x="0" y="0"/>
            <a:chExt cx="1959" cy="795"/>
          </a:xfrm>
        </p:grpSpPr>
        <p:sp>
          <p:nvSpPr>
            <p:cNvPr id="96355" name="Line 9"/>
            <p:cNvSpPr>
              <a:spLocks noChangeShapeType="1"/>
            </p:cNvSpPr>
            <p:nvPr/>
          </p:nvSpPr>
          <p:spPr bwMode="auto">
            <a:xfrm>
              <a:off x="0" y="0"/>
              <a:ext cx="1878" cy="0"/>
            </a:xfrm>
            <a:prstGeom prst="line">
              <a:avLst/>
            </a:prstGeom>
            <a:noFill/>
            <a:ln w="9360">
              <a:solidFill>
                <a:srgbClr val="11184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6356" name="Rectangle 10"/>
            <p:cNvSpPr>
              <a:spLocks/>
            </p:cNvSpPr>
            <p:nvPr/>
          </p:nvSpPr>
          <p:spPr bwMode="auto">
            <a:xfrm>
              <a:off x="119" y="47"/>
              <a:ext cx="1839" cy="748"/>
            </a:xfrm>
            <a:prstGeom prst="rect">
              <a:avLst/>
            </a:prstGeom>
            <a:solidFill>
              <a:srgbClr val="EAEAEA">
                <a:alpha val="49803"/>
              </a:srgbClr>
            </a:solidFill>
            <a:ln>
              <a:noFill/>
            </a:ln>
            <a:extLst>
              <a:ext uri="{91240B29-F687-4f45-9708-019B960494DF}">
                <a14:hiddenLine xmlns:a14="http://schemas.microsoft.com/office/drawing/2010/main" w="9360">
                  <a:solidFill>
                    <a:srgbClr val="000000"/>
                  </a:solidFill>
                  <a:miter lim="800000"/>
                  <a:headEnd/>
                  <a:tailEnd/>
                </a14:hiddenLine>
              </a:ext>
            </a:extLst>
          </p:spPr>
          <p:txBody>
            <a:bodyPr lIns="0" tIns="0" rIns="0" bIns="0"/>
            <a:lstStyle/>
            <a:p>
              <a:endParaRPr lang="en-US"/>
            </a:p>
          </p:txBody>
        </p:sp>
        <p:sp>
          <p:nvSpPr>
            <p:cNvPr id="96357" name="Rectangle 11"/>
            <p:cNvSpPr>
              <a:spLocks/>
            </p:cNvSpPr>
            <p:nvPr/>
          </p:nvSpPr>
          <p:spPr bwMode="auto">
            <a:xfrm>
              <a:off x="119" y="105"/>
              <a:ext cx="1840"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9200" bIns="0" anchor="ctr"/>
            <a:lstStyle/>
            <a:p>
              <a:pPr marL="144463" indent="-106363" algn="l">
                <a:lnSpc>
                  <a:spcPct val="95000"/>
                </a:lnSpc>
                <a:spcBef>
                  <a:spcPts val="150"/>
                </a:spcBef>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200" b="1">
                  <a:solidFill>
                    <a:srgbClr val="111844"/>
                  </a:solidFill>
                  <a:ea typeface="Arial" charset="0"/>
                  <a:cs typeface="Arial" charset="0"/>
                </a:rPr>
                <a:t>Signature Match HW Engine</a:t>
              </a:r>
            </a:p>
            <a:p>
              <a:pPr marL="144463" indent="-106363" algn="l">
                <a:lnSpc>
                  <a:spcPct val="95000"/>
                </a:lnSpc>
                <a:spcBef>
                  <a:spcPts val="150"/>
                </a:spcBef>
                <a:buClr>
                  <a:srgbClr val="111844"/>
                </a:buClr>
                <a:buSzPct val="100000"/>
                <a:buFont typeface="Arial" charset="0"/>
                <a:buChar char="•"/>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200">
                  <a:solidFill>
                    <a:srgbClr val="111844"/>
                  </a:solidFill>
                  <a:ea typeface="Arial" charset="0"/>
                  <a:cs typeface="Arial" charset="0"/>
                </a:rPr>
                <a:t>Palo Alto Networks</a:t>
              </a:r>
              <a:r>
                <a:rPr lang="ja-JP" altLang="en-US" sz="1200">
                  <a:solidFill>
                    <a:srgbClr val="111844"/>
                  </a:solidFill>
                  <a:ea typeface="Arial" charset="0"/>
                  <a:cs typeface="Arial" charset="0"/>
                </a:rPr>
                <a:t>’</a:t>
              </a:r>
              <a:r>
                <a:rPr lang="en-US" sz="1200">
                  <a:solidFill>
                    <a:srgbClr val="111844"/>
                  </a:solidFill>
                  <a:ea typeface="Arial" charset="0"/>
                  <a:cs typeface="Arial" charset="0"/>
                </a:rPr>
                <a:t> uniform signatures</a:t>
              </a:r>
            </a:p>
            <a:p>
              <a:pPr marL="144463" indent="-106363" algn="l">
                <a:lnSpc>
                  <a:spcPct val="95000"/>
                </a:lnSpc>
                <a:spcBef>
                  <a:spcPts val="150"/>
                </a:spcBef>
                <a:buClr>
                  <a:srgbClr val="111844"/>
                </a:buClr>
                <a:buSzPct val="100000"/>
                <a:buFont typeface="Arial" charset="0"/>
                <a:buChar char="•"/>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200">
                  <a:solidFill>
                    <a:srgbClr val="111844"/>
                  </a:solidFill>
                  <a:ea typeface="Arial" charset="0"/>
                  <a:cs typeface="Arial" charset="0"/>
                </a:rPr>
                <a:t>Vulnerability exploits (IPS), virus, spyware, CC#, SSN, and other signatures</a:t>
              </a:r>
            </a:p>
          </p:txBody>
        </p:sp>
      </p:grpSp>
      <p:grpSp>
        <p:nvGrpSpPr>
          <p:cNvPr id="96266" name="Group 12"/>
          <p:cNvGrpSpPr>
            <a:grpSpLocks/>
          </p:cNvGrpSpPr>
          <p:nvPr/>
        </p:nvGrpSpPr>
        <p:grpSpPr bwMode="auto">
          <a:xfrm>
            <a:off x="5791200" y="3036888"/>
            <a:ext cx="3163888" cy="1319212"/>
            <a:chOff x="0" y="0"/>
            <a:chExt cx="1992" cy="830"/>
          </a:xfrm>
        </p:grpSpPr>
        <p:sp>
          <p:nvSpPr>
            <p:cNvPr id="96352" name="Line 13"/>
            <p:cNvSpPr>
              <a:spLocks noChangeShapeType="1"/>
            </p:cNvSpPr>
            <p:nvPr/>
          </p:nvSpPr>
          <p:spPr bwMode="auto">
            <a:xfrm>
              <a:off x="0" y="0"/>
              <a:ext cx="1919" cy="0"/>
            </a:xfrm>
            <a:prstGeom prst="line">
              <a:avLst/>
            </a:prstGeom>
            <a:noFill/>
            <a:ln w="9360">
              <a:solidFill>
                <a:srgbClr val="11184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6353" name="Rectangle 14"/>
            <p:cNvSpPr>
              <a:spLocks/>
            </p:cNvSpPr>
            <p:nvPr/>
          </p:nvSpPr>
          <p:spPr bwMode="auto">
            <a:xfrm>
              <a:off x="104" y="48"/>
              <a:ext cx="1888" cy="782"/>
            </a:xfrm>
            <a:prstGeom prst="rect">
              <a:avLst/>
            </a:prstGeom>
            <a:solidFill>
              <a:srgbClr val="EAEAEA">
                <a:alpha val="49803"/>
              </a:srgbClr>
            </a:solidFill>
            <a:ln>
              <a:noFill/>
            </a:ln>
            <a:extLst>
              <a:ext uri="{91240B29-F687-4f45-9708-019B960494DF}">
                <a14:hiddenLine xmlns:a14="http://schemas.microsoft.com/office/drawing/2010/main" w="9360">
                  <a:solidFill>
                    <a:srgbClr val="000000"/>
                  </a:solidFill>
                  <a:miter lim="800000"/>
                  <a:headEnd/>
                  <a:tailEnd/>
                </a14:hiddenLine>
              </a:ext>
            </a:extLst>
          </p:spPr>
          <p:txBody>
            <a:bodyPr lIns="0" tIns="0" rIns="0" bIns="0"/>
            <a:lstStyle/>
            <a:p>
              <a:endParaRPr lang="en-US"/>
            </a:p>
          </p:txBody>
        </p:sp>
        <p:sp>
          <p:nvSpPr>
            <p:cNvPr id="96354" name="Rectangle 15"/>
            <p:cNvSpPr>
              <a:spLocks/>
            </p:cNvSpPr>
            <p:nvPr/>
          </p:nvSpPr>
          <p:spPr bwMode="auto">
            <a:xfrm>
              <a:off x="104" y="71"/>
              <a:ext cx="1888"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9200" bIns="0" anchor="ctr"/>
            <a:lstStyle/>
            <a:p>
              <a:pPr marL="144463" indent="-106363" algn="l">
                <a:lnSpc>
                  <a:spcPct val="95000"/>
                </a:lnSpc>
                <a:spcBef>
                  <a:spcPts val="150"/>
                </a:spcBef>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200" b="1">
                  <a:solidFill>
                    <a:srgbClr val="111844"/>
                  </a:solidFill>
                  <a:ea typeface="Arial" charset="0"/>
                  <a:cs typeface="Arial" charset="0"/>
                </a:rPr>
                <a:t>Multi-Core Security Processor</a:t>
              </a:r>
            </a:p>
            <a:p>
              <a:pPr marL="144463" indent="-106363" algn="l">
                <a:lnSpc>
                  <a:spcPct val="95000"/>
                </a:lnSpc>
                <a:spcBef>
                  <a:spcPts val="150"/>
                </a:spcBef>
                <a:buClr>
                  <a:srgbClr val="111844"/>
                </a:buClr>
                <a:buSzPct val="100000"/>
                <a:buFont typeface="Arial" charset="0"/>
                <a:buChar char="•"/>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200">
                  <a:solidFill>
                    <a:srgbClr val="111844"/>
                  </a:solidFill>
                  <a:ea typeface="Arial" charset="0"/>
                  <a:cs typeface="Arial" charset="0"/>
                </a:rPr>
                <a:t>High density processing for flexible security functionality</a:t>
              </a:r>
            </a:p>
            <a:p>
              <a:pPr marL="144463" indent="-106363" algn="l">
                <a:lnSpc>
                  <a:spcPct val="95000"/>
                </a:lnSpc>
                <a:spcBef>
                  <a:spcPts val="150"/>
                </a:spcBef>
                <a:buClr>
                  <a:srgbClr val="111844"/>
                </a:buClr>
                <a:buSzPct val="100000"/>
                <a:buFont typeface="Arial" charset="0"/>
                <a:buChar char="•"/>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200">
                  <a:solidFill>
                    <a:srgbClr val="111844"/>
                  </a:solidFill>
                  <a:ea typeface="Arial" charset="0"/>
                  <a:cs typeface="Arial" charset="0"/>
                </a:rPr>
                <a:t>Hardware-acceleration for standardized complex functions (SSL, IPSec, decompression)</a:t>
              </a:r>
            </a:p>
          </p:txBody>
        </p:sp>
      </p:grpSp>
      <p:grpSp>
        <p:nvGrpSpPr>
          <p:cNvPr id="96267" name="Group 16"/>
          <p:cNvGrpSpPr>
            <a:grpSpLocks/>
          </p:cNvGrpSpPr>
          <p:nvPr/>
        </p:nvGrpSpPr>
        <p:grpSpPr bwMode="auto">
          <a:xfrm>
            <a:off x="474663" y="1630363"/>
            <a:ext cx="2084387" cy="1406525"/>
            <a:chOff x="0" y="0"/>
            <a:chExt cx="1312" cy="886"/>
          </a:xfrm>
        </p:grpSpPr>
        <p:sp>
          <p:nvSpPr>
            <p:cNvPr id="96349" name="Line 17"/>
            <p:cNvSpPr>
              <a:spLocks noChangeShapeType="1"/>
            </p:cNvSpPr>
            <p:nvPr/>
          </p:nvSpPr>
          <p:spPr bwMode="auto">
            <a:xfrm rot="10800000" flipH="1">
              <a:off x="0" y="71"/>
              <a:ext cx="0" cy="815"/>
            </a:xfrm>
            <a:prstGeom prst="line">
              <a:avLst/>
            </a:prstGeom>
            <a:noFill/>
            <a:ln w="9360">
              <a:solidFill>
                <a:srgbClr val="11184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6350" name="Rectangle 18"/>
            <p:cNvSpPr>
              <a:spLocks/>
            </p:cNvSpPr>
            <p:nvPr/>
          </p:nvSpPr>
          <p:spPr bwMode="auto">
            <a:xfrm>
              <a:off x="54" y="0"/>
              <a:ext cx="1258" cy="802"/>
            </a:xfrm>
            <a:prstGeom prst="rect">
              <a:avLst/>
            </a:prstGeom>
            <a:solidFill>
              <a:srgbClr val="EAEAEA">
                <a:alpha val="49803"/>
              </a:srgbClr>
            </a:solidFill>
            <a:ln>
              <a:noFill/>
            </a:ln>
            <a:extLst>
              <a:ext uri="{91240B29-F687-4f45-9708-019B960494DF}">
                <a14:hiddenLine xmlns:a14="http://schemas.microsoft.com/office/drawing/2010/main" w="9360">
                  <a:solidFill>
                    <a:srgbClr val="000000"/>
                  </a:solidFill>
                  <a:miter lim="800000"/>
                  <a:headEnd/>
                  <a:tailEnd/>
                </a14:hiddenLine>
              </a:ext>
            </a:extLst>
          </p:spPr>
          <p:txBody>
            <a:bodyPr lIns="0" tIns="0" rIns="0" bIns="0"/>
            <a:lstStyle/>
            <a:p>
              <a:endParaRPr lang="en-US"/>
            </a:p>
          </p:txBody>
        </p:sp>
        <p:sp>
          <p:nvSpPr>
            <p:cNvPr id="96351" name="Rectangle 19"/>
            <p:cNvSpPr>
              <a:spLocks/>
            </p:cNvSpPr>
            <p:nvPr/>
          </p:nvSpPr>
          <p:spPr bwMode="auto">
            <a:xfrm>
              <a:off x="54" y="141"/>
              <a:ext cx="1256"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9200" bIns="0" anchor="ctr"/>
            <a:lstStyle/>
            <a:p>
              <a:pPr marL="144463" indent="-106363" algn="l">
                <a:lnSpc>
                  <a:spcPct val="95000"/>
                </a:lnSpc>
                <a:spcBef>
                  <a:spcPts val="150"/>
                </a:spcBef>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200" b="1">
                  <a:solidFill>
                    <a:srgbClr val="111844"/>
                  </a:solidFill>
                  <a:ea typeface="Arial" charset="0"/>
                  <a:cs typeface="Arial" charset="0"/>
                </a:rPr>
                <a:t>Dedicated Control Plane</a:t>
              </a:r>
            </a:p>
            <a:p>
              <a:pPr marL="144463" indent="-106363" algn="l">
                <a:lnSpc>
                  <a:spcPct val="95000"/>
                </a:lnSpc>
                <a:spcBef>
                  <a:spcPts val="150"/>
                </a:spcBef>
                <a:buClr>
                  <a:srgbClr val="111844"/>
                </a:buClr>
                <a:buSzPct val="100000"/>
                <a:buFont typeface="Arial" charset="0"/>
                <a:buChar char="•"/>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200">
                  <a:solidFill>
                    <a:srgbClr val="111844"/>
                  </a:solidFill>
                  <a:ea typeface="Arial" charset="0"/>
                  <a:cs typeface="Arial" charset="0"/>
                </a:rPr>
                <a:t>Highly available mgmt</a:t>
              </a:r>
            </a:p>
            <a:p>
              <a:pPr marL="144463" indent="-106363" algn="l">
                <a:lnSpc>
                  <a:spcPct val="95000"/>
                </a:lnSpc>
                <a:spcBef>
                  <a:spcPts val="150"/>
                </a:spcBef>
                <a:buClr>
                  <a:srgbClr val="111844"/>
                </a:buClr>
                <a:buSzPct val="100000"/>
                <a:buFont typeface="Arial" charset="0"/>
                <a:buChar char="•"/>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200">
                  <a:solidFill>
                    <a:srgbClr val="111844"/>
                  </a:solidFill>
                  <a:ea typeface="Arial" charset="0"/>
                  <a:cs typeface="Arial" charset="0"/>
                </a:rPr>
                <a:t>High speed logging and route updates</a:t>
              </a:r>
            </a:p>
          </p:txBody>
        </p:sp>
      </p:grpSp>
      <p:sp>
        <p:nvSpPr>
          <p:cNvPr id="96268" name="Freeform 20"/>
          <p:cNvSpPr>
            <a:spLocks/>
          </p:cNvSpPr>
          <p:nvPr/>
        </p:nvSpPr>
        <p:spPr bwMode="auto">
          <a:xfrm flipH="1">
            <a:off x="2087563" y="3557588"/>
            <a:ext cx="941387" cy="4762"/>
          </a:xfrm>
          <a:custGeom>
            <a:avLst/>
            <a:gdLst>
              <a:gd name="T0" fmla="*/ 0 w 21600"/>
              <a:gd name="T1" fmla="*/ 0 h 21600"/>
              <a:gd name="T2" fmla="*/ 10800 w 21600"/>
              <a:gd name="T3" fmla="*/ 0 h 21600"/>
              <a:gd name="T4" fmla="*/ 10800 w 21600"/>
              <a:gd name="T5" fmla="*/ 21600 h 21600"/>
              <a:gd name="T6" fmla="*/ 21600 w 21600"/>
              <a:gd name="T7" fmla="*/ 21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10800" y="0"/>
                </a:lnTo>
                <a:lnTo>
                  <a:pt x="10800" y="21600"/>
                </a:lnTo>
                <a:lnTo>
                  <a:pt x="21600" y="21600"/>
                </a:lnTo>
              </a:path>
            </a:pathLst>
          </a:custGeom>
          <a:noFill/>
          <a:ln w="19080">
            <a:solidFill>
              <a:srgbClr val="5F5F5F"/>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69" name="Rectangle 21"/>
          <p:cNvSpPr>
            <a:spLocks/>
          </p:cNvSpPr>
          <p:nvPr/>
        </p:nvSpPr>
        <p:spPr bwMode="auto">
          <a:xfrm>
            <a:off x="4765675" y="4262438"/>
            <a:ext cx="723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39200" bIns="0"/>
          <a:lstStyle/>
          <a:p>
            <a:pPr marL="144463" indent="-106363" algn="l">
              <a:lnSpc>
                <a:spcPct val="100000"/>
              </a:lnSpc>
              <a:spcBef>
                <a:spcPct val="0"/>
              </a:spcBef>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000">
                <a:solidFill>
                  <a:srgbClr val="111844"/>
                </a:solidFill>
                <a:latin typeface="Calibri Bold" charset="0"/>
                <a:ea typeface="Calibri Bold" charset="0"/>
                <a:cs typeface="Calibri Bold" charset="0"/>
                <a:sym typeface="Calibri Bold" charset="0"/>
              </a:rPr>
              <a:t>10Gbps</a:t>
            </a:r>
          </a:p>
        </p:txBody>
      </p:sp>
      <p:grpSp>
        <p:nvGrpSpPr>
          <p:cNvPr id="96270" name="Group 22"/>
          <p:cNvGrpSpPr>
            <a:grpSpLocks/>
          </p:cNvGrpSpPr>
          <p:nvPr/>
        </p:nvGrpSpPr>
        <p:grpSpPr bwMode="auto">
          <a:xfrm>
            <a:off x="3816350" y="1166813"/>
            <a:ext cx="1957388" cy="1355725"/>
            <a:chOff x="0" y="0"/>
            <a:chExt cx="1233" cy="854"/>
          </a:xfrm>
        </p:grpSpPr>
        <p:sp>
          <p:nvSpPr>
            <p:cNvPr id="96333" name="AutoShape 23"/>
            <p:cNvSpPr>
              <a:spLocks/>
            </p:cNvSpPr>
            <p:nvPr/>
          </p:nvSpPr>
          <p:spPr bwMode="auto">
            <a:xfrm>
              <a:off x="0" y="0"/>
              <a:ext cx="1233" cy="854"/>
            </a:xfrm>
            <a:prstGeom prst="roundRect">
              <a:avLst>
                <a:gd name="adj" fmla="val 5505"/>
              </a:avLst>
            </a:prstGeom>
            <a:solidFill>
              <a:srgbClr val="DDDDDD"/>
            </a:solidFill>
            <a:ln w="19080">
              <a:solidFill>
                <a:srgbClr val="C0C0C0"/>
              </a:solidFill>
              <a:miter lim="800000"/>
              <a:headEnd/>
              <a:tailEnd/>
            </a:ln>
          </p:spPr>
          <p:txBody>
            <a:bodyPr lIns="0" tIns="0" rIns="0" bIns="0"/>
            <a:lstStyle/>
            <a:p>
              <a:endParaRPr lang="en-US"/>
            </a:p>
          </p:txBody>
        </p:sp>
        <p:grpSp>
          <p:nvGrpSpPr>
            <p:cNvPr id="96334" name="Group 24"/>
            <p:cNvGrpSpPr>
              <a:grpSpLocks/>
            </p:cNvGrpSpPr>
            <p:nvPr/>
          </p:nvGrpSpPr>
          <p:grpSpPr bwMode="auto">
            <a:xfrm>
              <a:off x="36" y="37"/>
              <a:ext cx="665" cy="784"/>
              <a:chOff x="0" y="0"/>
              <a:chExt cx="665" cy="784"/>
            </a:xfrm>
          </p:grpSpPr>
          <p:sp>
            <p:nvSpPr>
              <p:cNvPr id="96347" name="AutoShape 25"/>
              <p:cNvSpPr>
                <a:spLocks/>
              </p:cNvSpPr>
              <p:nvPr/>
            </p:nvSpPr>
            <p:spPr bwMode="auto">
              <a:xfrm>
                <a:off x="0" y="0"/>
                <a:ext cx="665" cy="784"/>
              </a:xfrm>
              <a:prstGeom prst="roundRect">
                <a:avLst>
                  <a:gd name="adj" fmla="val 5505"/>
                </a:avLst>
              </a:prstGeom>
              <a:solidFill>
                <a:srgbClr val="E95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48" name="Rectangle 26"/>
              <p:cNvSpPr>
                <a:spLocks/>
              </p:cNvSpPr>
              <p:nvPr/>
            </p:nvSpPr>
            <p:spPr bwMode="auto">
              <a:xfrm>
                <a:off x="12" y="248"/>
                <a:ext cx="6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7748" bIns="0" anchor="ctr"/>
              <a:lstStyle/>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200">
                    <a:solidFill>
                      <a:srgbClr val="FFFFFF"/>
                    </a:solidFill>
                    <a:ea typeface="Arial" charset="0"/>
                    <a:cs typeface="Arial" charset="0"/>
                  </a:rPr>
                  <a:t>Signature Match</a:t>
                </a:r>
              </a:p>
            </p:txBody>
          </p:sp>
        </p:grpSp>
        <p:grpSp>
          <p:nvGrpSpPr>
            <p:cNvPr id="96335" name="Group 27"/>
            <p:cNvGrpSpPr>
              <a:grpSpLocks/>
            </p:cNvGrpSpPr>
            <p:nvPr/>
          </p:nvGrpSpPr>
          <p:grpSpPr bwMode="auto">
            <a:xfrm>
              <a:off x="730" y="646"/>
              <a:ext cx="463" cy="175"/>
              <a:chOff x="0" y="0"/>
              <a:chExt cx="463" cy="175"/>
            </a:xfrm>
          </p:grpSpPr>
          <p:sp>
            <p:nvSpPr>
              <p:cNvPr id="96345" name="AutoShape 28"/>
              <p:cNvSpPr>
                <a:spLocks/>
              </p:cNvSpPr>
              <p:nvPr/>
            </p:nvSpPr>
            <p:spPr bwMode="auto">
              <a:xfrm>
                <a:off x="0" y="0"/>
                <a:ext cx="463" cy="175"/>
              </a:xfrm>
              <a:prstGeom prst="roundRect">
                <a:avLst>
                  <a:gd name="adj" fmla="val 9144"/>
                </a:avLst>
              </a:prstGeom>
              <a:solidFill>
                <a:srgbClr val="56912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46" name="Rectangle 29"/>
              <p:cNvSpPr>
                <a:spLocks/>
              </p:cNvSpPr>
              <p:nvPr/>
            </p:nvSpPr>
            <p:spPr bwMode="auto">
              <a:xfrm>
                <a:off x="94" y="11"/>
                <a:ext cx="27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8289" bIns="0" anchor="ctr">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RAM</a:t>
                </a:r>
              </a:p>
            </p:txBody>
          </p:sp>
        </p:grpSp>
        <p:grpSp>
          <p:nvGrpSpPr>
            <p:cNvPr id="96336" name="Group 30"/>
            <p:cNvGrpSpPr>
              <a:grpSpLocks/>
            </p:cNvGrpSpPr>
            <p:nvPr/>
          </p:nvGrpSpPr>
          <p:grpSpPr bwMode="auto">
            <a:xfrm>
              <a:off x="730" y="443"/>
              <a:ext cx="463" cy="175"/>
              <a:chOff x="0" y="0"/>
              <a:chExt cx="463" cy="175"/>
            </a:xfrm>
          </p:grpSpPr>
          <p:sp>
            <p:nvSpPr>
              <p:cNvPr id="96343" name="AutoShape 31"/>
              <p:cNvSpPr>
                <a:spLocks/>
              </p:cNvSpPr>
              <p:nvPr/>
            </p:nvSpPr>
            <p:spPr bwMode="auto">
              <a:xfrm>
                <a:off x="0" y="0"/>
                <a:ext cx="463" cy="175"/>
              </a:xfrm>
              <a:prstGeom prst="roundRect">
                <a:avLst>
                  <a:gd name="adj" fmla="val 9144"/>
                </a:avLst>
              </a:prstGeom>
              <a:solidFill>
                <a:srgbClr val="56912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44" name="Rectangle 32"/>
              <p:cNvSpPr>
                <a:spLocks/>
              </p:cNvSpPr>
              <p:nvPr/>
            </p:nvSpPr>
            <p:spPr bwMode="auto">
              <a:xfrm>
                <a:off x="94" y="11"/>
                <a:ext cx="27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8289" bIns="0" anchor="ctr">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RAM</a:t>
                </a:r>
              </a:p>
            </p:txBody>
          </p:sp>
        </p:grpSp>
        <p:grpSp>
          <p:nvGrpSpPr>
            <p:cNvPr id="96337" name="Group 33"/>
            <p:cNvGrpSpPr>
              <a:grpSpLocks/>
            </p:cNvGrpSpPr>
            <p:nvPr/>
          </p:nvGrpSpPr>
          <p:grpSpPr bwMode="auto">
            <a:xfrm>
              <a:off x="730" y="239"/>
              <a:ext cx="463" cy="175"/>
              <a:chOff x="0" y="0"/>
              <a:chExt cx="463" cy="175"/>
            </a:xfrm>
          </p:grpSpPr>
          <p:sp>
            <p:nvSpPr>
              <p:cNvPr id="96341" name="AutoShape 34"/>
              <p:cNvSpPr>
                <a:spLocks/>
              </p:cNvSpPr>
              <p:nvPr/>
            </p:nvSpPr>
            <p:spPr bwMode="auto">
              <a:xfrm>
                <a:off x="0" y="0"/>
                <a:ext cx="463" cy="175"/>
              </a:xfrm>
              <a:prstGeom prst="roundRect">
                <a:avLst>
                  <a:gd name="adj" fmla="val 9144"/>
                </a:avLst>
              </a:prstGeom>
              <a:solidFill>
                <a:srgbClr val="56912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42" name="Rectangle 35"/>
              <p:cNvSpPr>
                <a:spLocks/>
              </p:cNvSpPr>
              <p:nvPr/>
            </p:nvSpPr>
            <p:spPr bwMode="auto">
              <a:xfrm>
                <a:off x="94" y="11"/>
                <a:ext cx="27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8289" bIns="0" anchor="ctr">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RAM</a:t>
                </a:r>
              </a:p>
            </p:txBody>
          </p:sp>
        </p:grpSp>
        <p:grpSp>
          <p:nvGrpSpPr>
            <p:cNvPr id="96338" name="Group 36"/>
            <p:cNvGrpSpPr>
              <a:grpSpLocks/>
            </p:cNvGrpSpPr>
            <p:nvPr/>
          </p:nvGrpSpPr>
          <p:grpSpPr bwMode="auto">
            <a:xfrm>
              <a:off x="730" y="36"/>
              <a:ext cx="463" cy="175"/>
              <a:chOff x="0" y="0"/>
              <a:chExt cx="463" cy="175"/>
            </a:xfrm>
          </p:grpSpPr>
          <p:sp>
            <p:nvSpPr>
              <p:cNvPr id="96339" name="AutoShape 37"/>
              <p:cNvSpPr>
                <a:spLocks/>
              </p:cNvSpPr>
              <p:nvPr/>
            </p:nvSpPr>
            <p:spPr bwMode="auto">
              <a:xfrm>
                <a:off x="0" y="0"/>
                <a:ext cx="463" cy="175"/>
              </a:xfrm>
              <a:prstGeom prst="roundRect">
                <a:avLst>
                  <a:gd name="adj" fmla="val 9144"/>
                </a:avLst>
              </a:prstGeom>
              <a:solidFill>
                <a:srgbClr val="56912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40" name="Rectangle 38"/>
              <p:cNvSpPr>
                <a:spLocks/>
              </p:cNvSpPr>
              <p:nvPr/>
            </p:nvSpPr>
            <p:spPr bwMode="auto">
              <a:xfrm>
                <a:off x="94" y="11"/>
                <a:ext cx="27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8289" bIns="0" anchor="ctr">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RAM</a:t>
                </a:r>
              </a:p>
            </p:txBody>
          </p:sp>
        </p:grpSp>
      </p:grpSp>
      <p:sp>
        <p:nvSpPr>
          <p:cNvPr id="96271" name="AutoShape 39"/>
          <p:cNvSpPr>
            <a:spLocks/>
          </p:cNvSpPr>
          <p:nvPr/>
        </p:nvSpPr>
        <p:spPr bwMode="auto">
          <a:xfrm>
            <a:off x="309563" y="3027363"/>
            <a:ext cx="1793875" cy="1071562"/>
          </a:xfrm>
          <a:prstGeom prst="roundRect">
            <a:avLst>
              <a:gd name="adj" fmla="val 5509"/>
            </a:avLst>
          </a:prstGeom>
          <a:solidFill>
            <a:srgbClr val="DDDDDD"/>
          </a:solidFill>
          <a:ln w="19080">
            <a:solidFill>
              <a:srgbClr val="C0C0C0"/>
            </a:solidFill>
            <a:miter lim="800000"/>
            <a:headEnd/>
            <a:tailEnd/>
          </a:ln>
        </p:spPr>
        <p:txBody>
          <a:bodyPr lIns="0" tIns="0" rIns="0" bIns="0"/>
          <a:lstStyle/>
          <a:p>
            <a:endParaRPr lang="en-US"/>
          </a:p>
        </p:txBody>
      </p:sp>
      <p:grpSp>
        <p:nvGrpSpPr>
          <p:cNvPr id="96272" name="Group 40"/>
          <p:cNvGrpSpPr>
            <a:grpSpLocks/>
          </p:cNvGrpSpPr>
          <p:nvPr/>
        </p:nvGrpSpPr>
        <p:grpSpPr bwMode="auto">
          <a:xfrm>
            <a:off x="360363" y="3092450"/>
            <a:ext cx="889000" cy="949325"/>
            <a:chOff x="0" y="0"/>
            <a:chExt cx="560" cy="598"/>
          </a:xfrm>
        </p:grpSpPr>
        <p:sp>
          <p:nvSpPr>
            <p:cNvPr id="96331" name="AutoShape 41"/>
            <p:cNvSpPr>
              <a:spLocks/>
            </p:cNvSpPr>
            <p:nvPr/>
          </p:nvSpPr>
          <p:spPr bwMode="auto">
            <a:xfrm>
              <a:off x="0" y="0"/>
              <a:ext cx="560" cy="598"/>
            </a:xfrm>
            <a:prstGeom prst="roundRect">
              <a:avLst>
                <a:gd name="adj" fmla="val 5505"/>
              </a:avLst>
            </a:prstGeom>
            <a:solidFill>
              <a:srgbClr val="2B85B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32" name="Rectangle 42"/>
            <p:cNvSpPr>
              <a:spLocks/>
            </p:cNvSpPr>
            <p:nvPr/>
          </p:nvSpPr>
          <p:spPr bwMode="auto">
            <a:xfrm>
              <a:off x="58" y="179"/>
              <a:ext cx="44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7748" bIns="0" anchor="ctr">
              <a:spAutoFit/>
            </a:bodyPr>
            <a:lstStyle/>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Dual-core</a:t>
              </a:r>
            </a:p>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CPU</a:t>
              </a:r>
            </a:p>
          </p:txBody>
        </p:sp>
      </p:grpSp>
      <p:grpSp>
        <p:nvGrpSpPr>
          <p:cNvPr id="96273" name="Group 43"/>
          <p:cNvGrpSpPr>
            <a:grpSpLocks/>
          </p:cNvGrpSpPr>
          <p:nvPr/>
        </p:nvGrpSpPr>
        <p:grpSpPr bwMode="auto">
          <a:xfrm>
            <a:off x="1312863" y="3427413"/>
            <a:ext cx="735012" cy="277812"/>
            <a:chOff x="0" y="0"/>
            <a:chExt cx="463" cy="175"/>
          </a:xfrm>
        </p:grpSpPr>
        <p:sp>
          <p:nvSpPr>
            <p:cNvPr id="96329" name="AutoShape 44"/>
            <p:cNvSpPr>
              <a:spLocks/>
            </p:cNvSpPr>
            <p:nvPr/>
          </p:nvSpPr>
          <p:spPr bwMode="auto">
            <a:xfrm>
              <a:off x="0" y="0"/>
              <a:ext cx="463" cy="175"/>
            </a:xfrm>
            <a:prstGeom prst="roundRect">
              <a:avLst>
                <a:gd name="adj" fmla="val 9144"/>
              </a:avLst>
            </a:prstGeom>
            <a:solidFill>
              <a:srgbClr val="56912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30" name="Rectangle 45"/>
            <p:cNvSpPr>
              <a:spLocks/>
            </p:cNvSpPr>
            <p:nvPr/>
          </p:nvSpPr>
          <p:spPr bwMode="auto">
            <a:xfrm>
              <a:off x="94" y="11"/>
              <a:ext cx="27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8289" bIns="0" anchor="ctr">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RAM</a:t>
              </a:r>
            </a:p>
          </p:txBody>
        </p:sp>
      </p:grpSp>
      <p:grpSp>
        <p:nvGrpSpPr>
          <p:cNvPr id="96274" name="Group 46"/>
          <p:cNvGrpSpPr>
            <a:grpSpLocks/>
          </p:cNvGrpSpPr>
          <p:nvPr/>
        </p:nvGrpSpPr>
        <p:grpSpPr bwMode="auto">
          <a:xfrm>
            <a:off x="1312863" y="3092450"/>
            <a:ext cx="735012" cy="277813"/>
            <a:chOff x="0" y="0"/>
            <a:chExt cx="463" cy="175"/>
          </a:xfrm>
        </p:grpSpPr>
        <p:sp>
          <p:nvSpPr>
            <p:cNvPr id="96327" name="AutoShape 47"/>
            <p:cNvSpPr>
              <a:spLocks/>
            </p:cNvSpPr>
            <p:nvPr/>
          </p:nvSpPr>
          <p:spPr bwMode="auto">
            <a:xfrm>
              <a:off x="0" y="0"/>
              <a:ext cx="463" cy="175"/>
            </a:xfrm>
            <a:prstGeom prst="roundRect">
              <a:avLst>
                <a:gd name="adj" fmla="val 9144"/>
              </a:avLst>
            </a:prstGeom>
            <a:solidFill>
              <a:srgbClr val="56912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28" name="Rectangle 48"/>
            <p:cNvSpPr>
              <a:spLocks/>
            </p:cNvSpPr>
            <p:nvPr/>
          </p:nvSpPr>
          <p:spPr bwMode="auto">
            <a:xfrm>
              <a:off x="94" y="11"/>
              <a:ext cx="27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8289" bIns="0" anchor="ctr">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RAM</a:t>
              </a:r>
            </a:p>
          </p:txBody>
        </p:sp>
      </p:grpSp>
      <p:grpSp>
        <p:nvGrpSpPr>
          <p:cNvPr id="96275" name="Group 49"/>
          <p:cNvGrpSpPr>
            <a:grpSpLocks/>
          </p:cNvGrpSpPr>
          <p:nvPr/>
        </p:nvGrpSpPr>
        <p:grpSpPr bwMode="auto">
          <a:xfrm>
            <a:off x="1312863" y="3759200"/>
            <a:ext cx="735012" cy="277813"/>
            <a:chOff x="0" y="0"/>
            <a:chExt cx="463" cy="175"/>
          </a:xfrm>
        </p:grpSpPr>
        <p:sp>
          <p:nvSpPr>
            <p:cNvPr id="96325" name="AutoShape 50"/>
            <p:cNvSpPr>
              <a:spLocks/>
            </p:cNvSpPr>
            <p:nvPr/>
          </p:nvSpPr>
          <p:spPr bwMode="auto">
            <a:xfrm>
              <a:off x="0" y="0"/>
              <a:ext cx="463" cy="175"/>
            </a:xfrm>
            <a:prstGeom prst="roundRect">
              <a:avLst>
                <a:gd name="adj" fmla="val 9144"/>
              </a:avLst>
            </a:prstGeom>
            <a:solidFill>
              <a:srgbClr val="56912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26" name="Rectangle 51"/>
            <p:cNvSpPr>
              <a:spLocks/>
            </p:cNvSpPr>
            <p:nvPr/>
          </p:nvSpPr>
          <p:spPr bwMode="auto">
            <a:xfrm>
              <a:off x="96" y="11"/>
              <a:ext cx="27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8289" bIns="0" anchor="ctr">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HDD</a:t>
              </a:r>
            </a:p>
          </p:txBody>
        </p:sp>
      </p:grpSp>
      <p:sp>
        <p:nvSpPr>
          <p:cNvPr id="96276" name="AutoShape 52"/>
          <p:cNvSpPr>
            <a:spLocks/>
          </p:cNvSpPr>
          <p:nvPr/>
        </p:nvSpPr>
        <p:spPr bwMode="auto">
          <a:xfrm>
            <a:off x="4595813" y="2540000"/>
            <a:ext cx="373062" cy="360363"/>
          </a:xfrm>
          <a:custGeom>
            <a:avLst/>
            <a:gdLst>
              <a:gd name="T0" fmla="*/ 0 w 21600"/>
              <a:gd name="T1" fmla="*/ 0 h 21600"/>
              <a:gd name="T2" fmla="*/ 21600 w 21600"/>
              <a:gd name="T3" fmla="*/ 21600 h 21600"/>
            </a:gdLst>
            <a:ahLst/>
            <a:cxnLst/>
            <a:rect l="T0" t="T1" r="T2" b="T3"/>
            <a:pathLst>
              <a:path w="21600" h="21600">
                <a:moveTo>
                  <a:pt x="10800" y="0"/>
                </a:moveTo>
                <a:lnTo>
                  <a:pt x="21600" y="6470"/>
                </a:lnTo>
                <a:lnTo>
                  <a:pt x="16361" y="6470"/>
                </a:lnTo>
                <a:lnTo>
                  <a:pt x="16361" y="15130"/>
                </a:lnTo>
                <a:lnTo>
                  <a:pt x="21600" y="15130"/>
                </a:lnTo>
                <a:lnTo>
                  <a:pt x="10800" y="21600"/>
                </a:lnTo>
                <a:lnTo>
                  <a:pt x="0" y="15130"/>
                </a:lnTo>
                <a:lnTo>
                  <a:pt x="5239" y="15130"/>
                </a:lnTo>
                <a:lnTo>
                  <a:pt x="5239" y="6470"/>
                </a:lnTo>
                <a:lnTo>
                  <a:pt x="0" y="6470"/>
                </a:lnTo>
                <a:close/>
                <a:moveTo>
                  <a:pt x="10800" y="0"/>
                </a:moveTo>
              </a:path>
            </a:pathLst>
          </a:custGeom>
          <a:solidFill>
            <a:srgbClr val="11184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77" name="AutoShape 53"/>
          <p:cNvSpPr>
            <a:spLocks/>
          </p:cNvSpPr>
          <p:nvPr/>
        </p:nvSpPr>
        <p:spPr bwMode="auto">
          <a:xfrm>
            <a:off x="3995738" y="4219575"/>
            <a:ext cx="373062" cy="360363"/>
          </a:xfrm>
          <a:custGeom>
            <a:avLst/>
            <a:gdLst>
              <a:gd name="T0" fmla="*/ 0 w 21600"/>
              <a:gd name="T1" fmla="*/ 0 h 21600"/>
              <a:gd name="T2" fmla="*/ 21600 w 21600"/>
              <a:gd name="T3" fmla="*/ 21600 h 21600"/>
            </a:gdLst>
            <a:ahLst/>
            <a:cxnLst/>
            <a:rect l="T0" t="T1" r="T2" b="T3"/>
            <a:pathLst>
              <a:path w="21600" h="21600">
                <a:moveTo>
                  <a:pt x="10800" y="0"/>
                </a:moveTo>
                <a:lnTo>
                  <a:pt x="21600" y="6470"/>
                </a:lnTo>
                <a:lnTo>
                  <a:pt x="16361" y="6470"/>
                </a:lnTo>
                <a:lnTo>
                  <a:pt x="16361" y="15130"/>
                </a:lnTo>
                <a:lnTo>
                  <a:pt x="21600" y="15130"/>
                </a:lnTo>
                <a:lnTo>
                  <a:pt x="10800" y="21600"/>
                </a:lnTo>
                <a:lnTo>
                  <a:pt x="0" y="15130"/>
                </a:lnTo>
                <a:lnTo>
                  <a:pt x="5239" y="15130"/>
                </a:lnTo>
                <a:lnTo>
                  <a:pt x="5239" y="6470"/>
                </a:lnTo>
                <a:lnTo>
                  <a:pt x="0" y="6470"/>
                </a:lnTo>
                <a:close/>
                <a:moveTo>
                  <a:pt x="10800" y="0"/>
                </a:moveTo>
              </a:path>
            </a:pathLst>
          </a:custGeom>
          <a:solidFill>
            <a:srgbClr val="11184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78" name="AutoShape 54"/>
          <p:cNvSpPr>
            <a:spLocks/>
          </p:cNvSpPr>
          <p:nvPr/>
        </p:nvSpPr>
        <p:spPr bwMode="auto">
          <a:xfrm>
            <a:off x="4457700" y="4219575"/>
            <a:ext cx="373063" cy="360363"/>
          </a:xfrm>
          <a:custGeom>
            <a:avLst/>
            <a:gdLst>
              <a:gd name="T0" fmla="*/ 0 w 21600"/>
              <a:gd name="T1" fmla="*/ 0 h 21600"/>
              <a:gd name="T2" fmla="*/ 21600 w 21600"/>
              <a:gd name="T3" fmla="*/ 21600 h 21600"/>
            </a:gdLst>
            <a:ahLst/>
            <a:cxnLst/>
            <a:rect l="T0" t="T1" r="T2" b="T3"/>
            <a:pathLst>
              <a:path w="21600" h="21600">
                <a:moveTo>
                  <a:pt x="10800" y="0"/>
                </a:moveTo>
                <a:lnTo>
                  <a:pt x="21600" y="6470"/>
                </a:lnTo>
                <a:lnTo>
                  <a:pt x="16361" y="6470"/>
                </a:lnTo>
                <a:lnTo>
                  <a:pt x="16361" y="15130"/>
                </a:lnTo>
                <a:lnTo>
                  <a:pt x="21600" y="15130"/>
                </a:lnTo>
                <a:lnTo>
                  <a:pt x="10800" y="21600"/>
                </a:lnTo>
                <a:lnTo>
                  <a:pt x="0" y="15130"/>
                </a:lnTo>
                <a:lnTo>
                  <a:pt x="5239" y="15130"/>
                </a:lnTo>
                <a:lnTo>
                  <a:pt x="5239" y="6470"/>
                </a:lnTo>
                <a:lnTo>
                  <a:pt x="0" y="6470"/>
                </a:lnTo>
                <a:close/>
                <a:moveTo>
                  <a:pt x="10800" y="0"/>
                </a:moveTo>
              </a:path>
            </a:pathLst>
          </a:custGeom>
          <a:solidFill>
            <a:srgbClr val="11184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nvGrpSpPr>
          <p:cNvPr id="96279" name="Group 55"/>
          <p:cNvGrpSpPr>
            <a:grpSpLocks/>
          </p:cNvGrpSpPr>
          <p:nvPr/>
        </p:nvGrpSpPr>
        <p:grpSpPr bwMode="auto">
          <a:xfrm>
            <a:off x="5392738" y="4694238"/>
            <a:ext cx="3319462" cy="1171575"/>
            <a:chOff x="0" y="0"/>
            <a:chExt cx="2090" cy="737"/>
          </a:xfrm>
        </p:grpSpPr>
        <p:sp>
          <p:nvSpPr>
            <p:cNvPr id="96322" name="Line 56"/>
            <p:cNvSpPr>
              <a:spLocks noChangeShapeType="1"/>
            </p:cNvSpPr>
            <p:nvPr/>
          </p:nvSpPr>
          <p:spPr bwMode="auto">
            <a:xfrm>
              <a:off x="0" y="0"/>
              <a:ext cx="2005" cy="0"/>
            </a:xfrm>
            <a:prstGeom prst="line">
              <a:avLst/>
            </a:prstGeom>
            <a:noFill/>
            <a:ln w="9360">
              <a:solidFill>
                <a:srgbClr val="11184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6323" name="Rectangle 57"/>
            <p:cNvSpPr>
              <a:spLocks/>
            </p:cNvSpPr>
            <p:nvPr/>
          </p:nvSpPr>
          <p:spPr bwMode="auto">
            <a:xfrm>
              <a:off x="130" y="48"/>
              <a:ext cx="1958" cy="689"/>
            </a:xfrm>
            <a:prstGeom prst="rect">
              <a:avLst/>
            </a:prstGeom>
            <a:solidFill>
              <a:srgbClr val="EAEAEA">
                <a:alpha val="49803"/>
              </a:srgbClr>
            </a:solidFill>
            <a:ln>
              <a:noFill/>
            </a:ln>
            <a:extLst>
              <a:ext uri="{91240B29-F687-4f45-9708-019B960494DF}">
                <a14:hiddenLine xmlns:a14="http://schemas.microsoft.com/office/drawing/2010/main" w="9360">
                  <a:solidFill>
                    <a:srgbClr val="000000"/>
                  </a:solidFill>
                  <a:miter lim="800000"/>
                  <a:headEnd/>
                  <a:tailEnd/>
                </a14:hiddenLine>
              </a:ext>
            </a:extLst>
          </p:spPr>
          <p:txBody>
            <a:bodyPr lIns="0" tIns="0" rIns="0" bIns="0"/>
            <a:lstStyle/>
            <a:p>
              <a:endParaRPr lang="en-US"/>
            </a:p>
          </p:txBody>
        </p:sp>
        <p:sp>
          <p:nvSpPr>
            <p:cNvPr id="96324" name="Rectangle 58"/>
            <p:cNvSpPr>
              <a:spLocks/>
            </p:cNvSpPr>
            <p:nvPr/>
          </p:nvSpPr>
          <p:spPr bwMode="auto">
            <a:xfrm>
              <a:off x="130" y="76"/>
              <a:ext cx="1960"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9200" bIns="0" anchor="ctr"/>
            <a:lstStyle/>
            <a:p>
              <a:pPr marL="144463" indent="-106363" algn="l">
                <a:lnSpc>
                  <a:spcPct val="95000"/>
                </a:lnSpc>
                <a:spcBef>
                  <a:spcPts val="150"/>
                </a:spcBef>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200" b="1">
                  <a:solidFill>
                    <a:srgbClr val="111844"/>
                  </a:solidFill>
                  <a:ea typeface="Arial" charset="0"/>
                  <a:cs typeface="Arial" charset="0"/>
                </a:rPr>
                <a:t>10 Gig Network Processor</a:t>
              </a:r>
            </a:p>
            <a:p>
              <a:pPr marL="144463" indent="-106363" algn="l">
                <a:lnSpc>
                  <a:spcPct val="95000"/>
                </a:lnSpc>
                <a:spcBef>
                  <a:spcPts val="150"/>
                </a:spcBef>
                <a:buClr>
                  <a:srgbClr val="111844"/>
                </a:buClr>
                <a:buSzPct val="100000"/>
                <a:buFont typeface="Arial" charset="0"/>
                <a:buChar char="•"/>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200">
                  <a:solidFill>
                    <a:srgbClr val="111844"/>
                  </a:solidFill>
                  <a:ea typeface="Arial" charset="0"/>
                  <a:cs typeface="Arial" charset="0"/>
                </a:rPr>
                <a:t>Front-end network processing offloads security processors</a:t>
              </a:r>
            </a:p>
            <a:p>
              <a:pPr marL="144463" indent="-106363" algn="l">
                <a:lnSpc>
                  <a:spcPct val="95000"/>
                </a:lnSpc>
                <a:spcBef>
                  <a:spcPts val="150"/>
                </a:spcBef>
                <a:buClr>
                  <a:srgbClr val="111844"/>
                </a:buClr>
                <a:buSzPct val="100000"/>
                <a:buFont typeface="Arial" charset="0"/>
                <a:buChar char="•"/>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200">
                  <a:solidFill>
                    <a:srgbClr val="111844"/>
                  </a:solidFill>
                  <a:ea typeface="Arial" charset="0"/>
                  <a:cs typeface="Arial" charset="0"/>
                </a:rPr>
                <a:t>Hardware accelerated QoS, route lookup, MAC lookup and NAT</a:t>
              </a:r>
            </a:p>
          </p:txBody>
        </p:sp>
      </p:grpSp>
      <p:sp>
        <p:nvSpPr>
          <p:cNvPr id="96280" name="AutoShape 59"/>
          <p:cNvSpPr>
            <a:spLocks/>
          </p:cNvSpPr>
          <p:nvPr/>
        </p:nvSpPr>
        <p:spPr bwMode="auto">
          <a:xfrm>
            <a:off x="3044825" y="2917825"/>
            <a:ext cx="2754313" cy="1281113"/>
          </a:xfrm>
          <a:prstGeom prst="roundRect">
            <a:avLst>
              <a:gd name="adj" fmla="val 5505"/>
            </a:avLst>
          </a:prstGeom>
          <a:solidFill>
            <a:srgbClr val="DDDDDD"/>
          </a:solidFill>
          <a:ln w="19080">
            <a:solidFill>
              <a:srgbClr val="C0C0C0"/>
            </a:solidFill>
            <a:miter lim="800000"/>
            <a:headEnd/>
            <a:tailEnd/>
          </a:ln>
        </p:spPr>
        <p:txBody>
          <a:bodyPr lIns="0" tIns="0" rIns="0" bIns="0"/>
          <a:lstStyle/>
          <a:p>
            <a:endParaRPr lang="en-US"/>
          </a:p>
        </p:txBody>
      </p:sp>
      <p:grpSp>
        <p:nvGrpSpPr>
          <p:cNvPr id="96281" name="Group 60"/>
          <p:cNvGrpSpPr>
            <a:grpSpLocks/>
          </p:cNvGrpSpPr>
          <p:nvPr/>
        </p:nvGrpSpPr>
        <p:grpSpPr bwMode="auto">
          <a:xfrm>
            <a:off x="4535488" y="2978150"/>
            <a:ext cx="419100" cy="587375"/>
            <a:chOff x="0" y="0"/>
            <a:chExt cx="263" cy="370"/>
          </a:xfrm>
        </p:grpSpPr>
        <p:sp>
          <p:nvSpPr>
            <p:cNvPr id="96320" name="AutoShape 61"/>
            <p:cNvSpPr>
              <a:spLocks/>
            </p:cNvSpPr>
            <p:nvPr/>
          </p:nvSpPr>
          <p:spPr bwMode="auto">
            <a:xfrm>
              <a:off x="0" y="0"/>
              <a:ext cx="263" cy="370"/>
            </a:xfrm>
            <a:prstGeom prst="roundRect">
              <a:avLst>
                <a:gd name="adj" fmla="val 9880"/>
              </a:avLst>
            </a:prstGeom>
            <a:solidFill>
              <a:srgbClr val="2B85B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21" name="Rectangle 62"/>
            <p:cNvSpPr>
              <a:spLocks/>
            </p:cNvSpPr>
            <p:nvPr/>
          </p:nvSpPr>
          <p:spPr bwMode="auto">
            <a:xfrm>
              <a:off x="0" y="65"/>
              <a:ext cx="26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595" bIns="0" anchor="ctr">
              <a:spAutoFit/>
            </a:bodyPr>
            <a:lstStyle/>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CPU</a:t>
              </a:r>
            </a:p>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16</a:t>
              </a:r>
            </a:p>
          </p:txBody>
        </p:sp>
      </p:grpSp>
      <p:sp>
        <p:nvSpPr>
          <p:cNvPr id="96282" name="Rectangle 63"/>
          <p:cNvSpPr>
            <a:spLocks/>
          </p:cNvSpPr>
          <p:nvPr/>
        </p:nvSpPr>
        <p:spPr bwMode="auto">
          <a:xfrm>
            <a:off x="4343400" y="3078163"/>
            <a:ext cx="2889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39200" bIns="0">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400">
                <a:solidFill>
                  <a:srgbClr val="111844"/>
                </a:solidFill>
                <a:latin typeface="Calibri Bold" charset="0"/>
                <a:ea typeface="Calibri Bold" charset="0"/>
                <a:cs typeface="Calibri Bold" charset="0"/>
                <a:sym typeface="Calibri Bold" charset="0"/>
              </a:rPr>
              <a:t>. .</a:t>
            </a:r>
          </a:p>
        </p:txBody>
      </p:sp>
      <p:grpSp>
        <p:nvGrpSpPr>
          <p:cNvPr id="96283" name="Group 64"/>
          <p:cNvGrpSpPr>
            <a:grpSpLocks/>
          </p:cNvGrpSpPr>
          <p:nvPr/>
        </p:nvGrpSpPr>
        <p:grpSpPr bwMode="auto">
          <a:xfrm>
            <a:off x="3086100" y="3624263"/>
            <a:ext cx="735013" cy="512762"/>
            <a:chOff x="0" y="0"/>
            <a:chExt cx="463" cy="323"/>
          </a:xfrm>
        </p:grpSpPr>
        <p:sp>
          <p:nvSpPr>
            <p:cNvPr id="96318" name="AutoShape 65"/>
            <p:cNvSpPr>
              <a:spLocks/>
            </p:cNvSpPr>
            <p:nvPr/>
          </p:nvSpPr>
          <p:spPr bwMode="auto">
            <a:xfrm>
              <a:off x="0" y="0"/>
              <a:ext cx="463" cy="323"/>
            </a:xfrm>
            <a:prstGeom prst="roundRect">
              <a:avLst>
                <a:gd name="adj" fmla="val 5505"/>
              </a:avLst>
            </a:prstGeom>
            <a:solidFill>
              <a:srgbClr val="E95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19" name="Rectangle 66"/>
            <p:cNvSpPr>
              <a:spLocks/>
            </p:cNvSpPr>
            <p:nvPr/>
          </p:nvSpPr>
          <p:spPr bwMode="auto">
            <a:xfrm>
              <a:off x="92" y="73"/>
              <a:ext cx="27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8187" bIns="0" anchor="ctr">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200">
                  <a:solidFill>
                    <a:srgbClr val="FFFFFF"/>
                  </a:solidFill>
                  <a:ea typeface="Arial" charset="0"/>
                  <a:cs typeface="Arial" charset="0"/>
                </a:rPr>
                <a:t>SSL</a:t>
              </a:r>
            </a:p>
          </p:txBody>
        </p:sp>
      </p:grpSp>
      <p:grpSp>
        <p:nvGrpSpPr>
          <p:cNvPr id="96284" name="Group 67"/>
          <p:cNvGrpSpPr>
            <a:grpSpLocks/>
          </p:cNvGrpSpPr>
          <p:nvPr/>
        </p:nvGrpSpPr>
        <p:grpSpPr bwMode="auto">
          <a:xfrm>
            <a:off x="3867150" y="3624263"/>
            <a:ext cx="709613" cy="512762"/>
            <a:chOff x="0" y="0"/>
            <a:chExt cx="447" cy="323"/>
          </a:xfrm>
        </p:grpSpPr>
        <p:sp>
          <p:nvSpPr>
            <p:cNvPr id="96316" name="AutoShape 68"/>
            <p:cNvSpPr>
              <a:spLocks/>
            </p:cNvSpPr>
            <p:nvPr/>
          </p:nvSpPr>
          <p:spPr bwMode="auto">
            <a:xfrm>
              <a:off x="0" y="0"/>
              <a:ext cx="447" cy="323"/>
            </a:xfrm>
            <a:prstGeom prst="roundRect">
              <a:avLst>
                <a:gd name="adj" fmla="val 5505"/>
              </a:avLst>
            </a:prstGeom>
            <a:solidFill>
              <a:srgbClr val="E95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17" name="Rectangle 69"/>
            <p:cNvSpPr>
              <a:spLocks/>
            </p:cNvSpPr>
            <p:nvPr/>
          </p:nvSpPr>
          <p:spPr bwMode="auto">
            <a:xfrm>
              <a:off x="47" y="73"/>
              <a:ext cx="35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8152" bIns="0" anchor="ctr">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200">
                  <a:solidFill>
                    <a:srgbClr val="FFFFFF"/>
                  </a:solidFill>
                  <a:ea typeface="Arial" charset="0"/>
                  <a:cs typeface="Arial" charset="0"/>
                </a:rPr>
                <a:t>IPSec</a:t>
              </a:r>
            </a:p>
          </p:txBody>
        </p:sp>
      </p:grpSp>
      <p:grpSp>
        <p:nvGrpSpPr>
          <p:cNvPr id="96285" name="Group 70"/>
          <p:cNvGrpSpPr>
            <a:grpSpLocks/>
          </p:cNvGrpSpPr>
          <p:nvPr/>
        </p:nvGrpSpPr>
        <p:grpSpPr bwMode="auto">
          <a:xfrm>
            <a:off x="4605338" y="3624263"/>
            <a:ext cx="1133475" cy="512762"/>
            <a:chOff x="0" y="0"/>
            <a:chExt cx="714" cy="323"/>
          </a:xfrm>
        </p:grpSpPr>
        <p:sp>
          <p:nvSpPr>
            <p:cNvPr id="96314" name="AutoShape 71"/>
            <p:cNvSpPr>
              <a:spLocks/>
            </p:cNvSpPr>
            <p:nvPr/>
          </p:nvSpPr>
          <p:spPr bwMode="auto">
            <a:xfrm>
              <a:off x="0" y="0"/>
              <a:ext cx="714" cy="323"/>
            </a:xfrm>
            <a:prstGeom prst="roundRect">
              <a:avLst>
                <a:gd name="adj" fmla="val 5505"/>
              </a:avLst>
            </a:prstGeom>
            <a:solidFill>
              <a:srgbClr val="E95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15" name="Rectangle 72"/>
            <p:cNvSpPr>
              <a:spLocks/>
            </p:cNvSpPr>
            <p:nvPr/>
          </p:nvSpPr>
          <p:spPr bwMode="auto">
            <a:xfrm>
              <a:off x="5" y="17"/>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8544" bIns="0" anchor="ct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200">
                  <a:solidFill>
                    <a:srgbClr val="FFFFFF"/>
                  </a:solidFill>
                  <a:ea typeface="Arial" charset="0"/>
                  <a:cs typeface="Arial" charset="0"/>
                </a:rPr>
                <a:t>De-Compression</a:t>
              </a:r>
            </a:p>
          </p:txBody>
        </p:sp>
      </p:grpSp>
      <p:grpSp>
        <p:nvGrpSpPr>
          <p:cNvPr id="96286" name="Group 73"/>
          <p:cNvGrpSpPr>
            <a:grpSpLocks/>
          </p:cNvGrpSpPr>
          <p:nvPr/>
        </p:nvGrpSpPr>
        <p:grpSpPr bwMode="auto">
          <a:xfrm>
            <a:off x="3084513" y="2978150"/>
            <a:ext cx="419100" cy="587375"/>
            <a:chOff x="0" y="0"/>
            <a:chExt cx="263" cy="370"/>
          </a:xfrm>
        </p:grpSpPr>
        <p:sp>
          <p:nvSpPr>
            <p:cNvPr id="96312" name="AutoShape 74"/>
            <p:cNvSpPr>
              <a:spLocks/>
            </p:cNvSpPr>
            <p:nvPr/>
          </p:nvSpPr>
          <p:spPr bwMode="auto">
            <a:xfrm>
              <a:off x="0" y="0"/>
              <a:ext cx="263" cy="370"/>
            </a:xfrm>
            <a:prstGeom prst="roundRect">
              <a:avLst>
                <a:gd name="adj" fmla="val 9880"/>
              </a:avLst>
            </a:prstGeom>
            <a:solidFill>
              <a:srgbClr val="2B85B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13" name="Rectangle 75"/>
            <p:cNvSpPr>
              <a:spLocks/>
            </p:cNvSpPr>
            <p:nvPr/>
          </p:nvSpPr>
          <p:spPr bwMode="auto">
            <a:xfrm>
              <a:off x="0" y="65"/>
              <a:ext cx="26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595" bIns="0" anchor="ctr">
              <a:spAutoFit/>
            </a:bodyPr>
            <a:lstStyle/>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CPU</a:t>
              </a:r>
            </a:p>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1</a:t>
              </a:r>
            </a:p>
          </p:txBody>
        </p:sp>
      </p:grpSp>
      <p:grpSp>
        <p:nvGrpSpPr>
          <p:cNvPr id="96287" name="Group 76"/>
          <p:cNvGrpSpPr>
            <a:grpSpLocks/>
          </p:cNvGrpSpPr>
          <p:nvPr/>
        </p:nvGrpSpPr>
        <p:grpSpPr bwMode="auto">
          <a:xfrm>
            <a:off x="3527425" y="2978150"/>
            <a:ext cx="419100" cy="587375"/>
            <a:chOff x="0" y="0"/>
            <a:chExt cx="263" cy="370"/>
          </a:xfrm>
        </p:grpSpPr>
        <p:sp>
          <p:nvSpPr>
            <p:cNvPr id="96310" name="AutoShape 77"/>
            <p:cNvSpPr>
              <a:spLocks/>
            </p:cNvSpPr>
            <p:nvPr/>
          </p:nvSpPr>
          <p:spPr bwMode="auto">
            <a:xfrm>
              <a:off x="0" y="0"/>
              <a:ext cx="263" cy="370"/>
            </a:xfrm>
            <a:prstGeom prst="roundRect">
              <a:avLst>
                <a:gd name="adj" fmla="val 9880"/>
              </a:avLst>
            </a:prstGeom>
            <a:solidFill>
              <a:srgbClr val="2B85B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11" name="Rectangle 78"/>
            <p:cNvSpPr>
              <a:spLocks/>
            </p:cNvSpPr>
            <p:nvPr/>
          </p:nvSpPr>
          <p:spPr bwMode="auto">
            <a:xfrm>
              <a:off x="0" y="65"/>
              <a:ext cx="26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595" bIns="0" anchor="ctr">
              <a:spAutoFit/>
            </a:bodyPr>
            <a:lstStyle/>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CPU</a:t>
              </a:r>
            </a:p>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2</a:t>
              </a:r>
            </a:p>
          </p:txBody>
        </p:sp>
      </p:grpSp>
      <p:sp>
        <p:nvSpPr>
          <p:cNvPr id="96288" name="Rectangle 79"/>
          <p:cNvSpPr>
            <a:spLocks/>
          </p:cNvSpPr>
          <p:nvPr/>
        </p:nvSpPr>
        <p:spPr bwMode="auto">
          <a:xfrm>
            <a:off x="4918075" y="2593975"/>
            <a:ext cx="723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39200" bIns="0"/>
          <a:lstStyle/>
          <a:p>
            <a:pPr marL="144463" indent="-106363" algn="l">
              <a:lnSpc>
                <a:spcPct val="100000"/>
              </a:lnSpc>
              <a:spcBef>
                <a:spcPct val="0"/>
              </a:spcBef>
              <a:tabLst>
                <a:tab pos="139700" algn="l"/>
                <a:tab pos="596900" algn="l"/>
                <a:tab pos="1054100" algn="l"/>
                <a:tab pos="1511300" algn="l"/>
                <a:tab pos="1968500" algn="l"/>
                <a:tab pos="2425700" algn="l"/>
                <a:tab pos="2882900" algn="l"/>
                <a:tab pos="3340100" algn="l"/>
                <a:tab pos="3797300" algn="l"/>
                <a:tab pos="4254500" algn="l"/>
                <a:tab pos="4711700" algn="l"/>
                <a:tab pos="5168900" algn="l"/>
                <a:tab pos="5626100" algn="l"/>
                <a:tab pos="6083300" algn="l"/>
                <a:tab pos="6540500" algn="l"/>
                <a:tab pos="6997700" algn="l"/>
                <a:tab pos="7454900" algn="l"/>
                <a:tab pos="7912100" algn="l"/>
                <a:tab pos="8369300" algn="l"/>
                <a:tab pos="8826500" algn="l"/>
                <a:tab pos="9283700" algn="l"/>
                <a:tab pos="9639300" algn="l"/>
              </a:tabLst>
            </a:pPr>
            <a:r>
              <a:rPr lang="en-US" sz="1000">
                <a:solidFill>
                  <a:srgbClr val="111844"/>
                </a:solidFill>
                <a:latin typeface="Calibri Bold" charset="0"/>
                <a:ea typeface="Calibri Bold" charset="0"/>
                <a:cs typeface="Calibri Bold" charset="0"/>
                <a:sym typeface="Calibri Bold" charset="0"/>
              </a:rPr>
              <a:t>10Gbps</a:t>
            </a:r>
          </a:p>
        </p:txBody>
      </p:sp>
      <p:sp>
        <p:nvSpPr>
          <p:cNvPr id="96289" name="Rectangle 80"/>
          <p:cNvSpPr>
            <a:spLocks/>
          </p:cNvSpPr>
          <p:nvPr/>
        </p:nvSpPr>
        <p:spPr bwMode="auto">
          <a:xfrm>
            <a:off x="639763" y="5824538"/>
            <a:ext cx="15763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39200" bIns="0">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2000">
                <a:solidFill>
                  <a:srgbClr val="111844"/>
                </a:solidFill>
                <a:latin typeface="Calibri Bold" charset="0"/>
                <a:ea typeface="Calibri Bold" charset="0"/>
                <a:cs typeface="Calibri Bold" charset="0"/>
                <a:sym typeface="Calibri Bold" charset="0"/>
              </a:rPr>
              <a:t>Control Plane</a:t>
            </a:r>
          </a:p>
        </p:txBody>
      </p:sp>
      <p:sp>
        <p:nvSpPr>
          <p:cNvPr id="96290" name="Rectangle 81"/>
          <p:cNvSpPr>
            <a:spLocks/>
          </p:cNvSpPr>
          <p:nvPr/>
        </p:nvSpPr>
        <p:spPr bwMode="auto">
          <a:xfrm>
            <a:off x="5443538" y="5834063"/>
            <a:ext cx="12906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39200" bIns="0">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2000">
                <a:solidFill>
                  <a:srgbClr val="111844"/>
                </a:solidFill>
                <a:latin typeface="Calibri Bold" charset="0"/>
                <a:ea typeface="Calibri Bold" charset="0"/>
                <a:cs typeface="Calibri Bold" charset="0"/>
                <a:sym typeface="Calibri Bold" charset="0"/>
              </a:rPr>
              <a:t>Data Plane</a:t>
            </a:r>
          </a:p>
        </p:txBody>
      </p:sp>
      <p:grpSp>
        <p:nvGrpSpPr>
          <p:cNvPr id="96291" name="Group 82"/>
          <p:cNvGrpSpPr>
            <a:grpSpLocks/>
          </p:cNvGrpSpPr>
          <p:nvPr/>
        </p:nvGrpSpPr>
        <p:grpSpPr bwMode="auto">
          <a:xfrm>
            <a:off x="5005388" y="3308350"/>
            <a:ext cx="735012" cy="277813"/>
            <a:chOff x="0" y="0"/>
            <a:chExt cx="463" cy="175"/>
          </a:xfrm>
        </p:grpSpPr>
        <p:sp>
          <p:nvSpPr>
            <p:cNvPr id="96308" name="AutoShape 83"/>
            <p:cNvSpPr>
              <a:spLocks/>
            </p:cNvSpPr>
            <p:nvPr/>
          </p:nvSpPr>
          <p:spPr bwMode="auto">
            <a:xfrm>
              <a:off x="0" y="0"/>
              <a:ext cx="463" cy="175"/>
            </a:xfrm>
            <a:prstGeom prst="roundRect">
              <a:avLst>
                <a:gd name="adj" fmla="val 9144"/>
              </a:avLst>
            </a:prstGeom>
            <a:solidFill>
              <a:srgbClr val="56912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09" name="Rectangle 84"/>
            <p:cNvSpPr>
              <a:spLocks/>
            </p:cNvSpPr>
            <p:nvPr/>
          </p:nvSpPr>
          <p:spPr bwMode="auto">
            <a:xfrm>
              <a:off x="94" y="11"/>
              <a:ext cx="27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8289" bIns="0" anchor="ctr">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RAM</a:t>
              </a:r>
            </a:p>
          </p:txBody>
        </p:sp>
      </p:grpSp>
      <p:grpSp>
        <p:nvGrpSpPr>
          <p:cNvPr id="96292" name="Group 85"/>
          <p:cNvGrpSpPr>
            <a:grpSpLocks/>
          </p:cNvGrpSpPr>
          <p:nvPr/>
        </p:nvGrpSpPr>
        <p:grpSpPr bwMode="auto">
          <a:xfrm>
            <a:off x="5005388" y="2973388"/>
            <a:ext cx="735012" cy="277812"/>
            <a:chOff x="0" y="0"/>
            <a:chExt cx="463" cy="175"/>
          </a:xfrm>
        </p:grpSpPr>
        <p:sp>
          <p:nvSpPr>
            <p:cNvPr id="96306" name="AutoShape 86"/>
            <p:cNvSpPr>
              <a:spLocks/>
            </p:cNvSpPr>
            <p:nvPr/>
          </p:nvSpPr>
          <p:spPr bwMode="auto">
            <a:xfrm>
              <a:off x="0" y="0"/>
              <a:ext cx="463" cy="175"/>
            </a:xfrm>
            <a:prstGeom prst="roundRect">
              <a:avLst>
                <a:gd name="adj" fmla="val 9144"/>
              </a:avLst>
            </a:prstGeom>
            <a:solidFill>
              <a:srgbClr val="56912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07" name="Rectangle 87"/>
            <p:cNvSpPr>
              <a:spLocks/>
            </p:cNvSpPr>
            <p:nvPr/>
          </p:nvSpPr>
          <p:spPr bwMode="auto">
            <a:xfrm>
              <a:off x="94" y="11"/>
              <a:ext cx="27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8289" bIns="0" anchor="ctr">
              <a:spAutoFit/>
            </a:bodyPr>
            <a:lstStyle/>
            <a:p>
              <a:pPr marL="38100">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RAM</a:t>
              </a:r>
            </a:p>
          </p:txBody>
        </p:sp>
      </p:grpSp>
      <p:grpSp>
        <p:nvGrpSpPr>
          <p:cNvPr id="96293" name="Group 88"/>
          <p:cNvGrpSpPr>
            <a:grpSpLocks/>
          </p:cNvGrpSpPr>
          <p:nvPr/>
        </p:nvGrpSpPr>
        <p:grpSpPr bwMode="auto">
          <a:xfrm>
            <a:off x="3979863" y="2973388"/>
            <a:ext cx="419100" cy="587375"/>
            <a:chOff x="0" y="0"/>
            <a:chExt cx="263" cy="370"/>
          </a:xfrm>
        </p:grpSpPr>
        <p:sp>
          <p:nvSpPr>
            <p:cNvPr id="96304" name="AutoShape 89"/>
            <p:cNvSpPr>
              <a:spLocks/>
            </p:cNvSpPr>
            <p:nvPr/>
          </p:nvSpPr>
          <p:spPr bwMode="auto">
            <a:xfrm>
              <a:off x="0" y="0"/>
              <a:ext cx="263" cy="370"/>
            </a:xfrm>
            <a:prstGeom prst="roundRect">
              <a:avLst>
                <a:gd name="adj" fmla="val 9880"/>
              </a:avLst>
            </a:prstGeom>
            <a:solidFill>
              <a:srgbClr val="2B85B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05" name="Rectangle 90"/>
            <p:cNvSpPr>
              <a:spLocks/>
            </p:cNvSpPr>
            <p:nvPr/>
          </p:nvSpPr>
          <p:spPr bwMode="auto">
            <a:xfrm>
              <a:off x="0" y="65"/>
              <a:ext cx="26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6595" bIns="0" anchor="ctr">
              <a:spAutoFit/>
            </a:bodyPr>
            <a:lstStyle/>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CPU</a:t>
              </a:r>
            </a:p>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3</a:t>
              </a:r>
            </a:p>
          </p:txBody>
        </p:sp>
      </p:grpSp>
      <p:sp>
        <p:nvSpPr>
          <p:cNvPr id="96294" name="AutoShape 91"/>
          <p:cNvSpPr>
            <a:spLocks/>
          </p:cNvSpPr>
          <p:nvPr/>
        </p:nvSpPr>
        <p:spPr bwMode="auto">
          <a:xfrm>
            <a:off x="3414713" y="4606925"/>
            <a:ext cx="2000250" cy="1103313"/>
          </a:xfrm>
          <a:prstGeom prst="roundRect">
            <a:avLst>
              <a:gd name="adj" fmla="val 5509"/>
            </a:avLst>
          </a:prstGeom>
          <a:solidFill>
            <a:srgbClr val="DDDDDD"/>
          </a:solidFill>
          <a:ln w="19080">
            <a:solidFill>
              <a:srgbClr val="C0C0C0"/>
            </a:solidFill>
            <a:miter lim="800000"/>
            <a:headEnd/>
            <a:tailEnd/>
          </a:ln>
        </p:spPr>
        <p:txBody>
          <a:bodyPr lIns="0" tIns="0" rIns="0" bIns="0"/>
          <a:lstStyle/>
          <a:p>
            <a:endParaRPr lang="en-US"/>
          </a:p>
        </p:txBody>
      </p:sp>
      <p:grpSp>
        <p:nvGrpSpPr>
          <p:cNvPr id="96295" name="Group 92"/>
          <p:cNvGrpSpPr>
            <a:grpSpLocks/>
          </p:cNvGrpSpPr>
          <p:nvPr/>
        </p:nvGrpSpPr>
        <p:grpSpPr bwMode="auto">
          <a:xfrm>
            <a:off x="3473450" y="4667250"/>
            <a:ext cx="541338" cy="984250"/>
            <a:chOff x="0" y="0"/>
            <a:chExt cx="341" cy="620"/>
          </a:xfrm>
        </p:grpSpPr>
        <p:sp>
          <p:nvSpPr>
            <p:cNvPr id="96302" name="AutoShape 93"/>
            <p:cNvSpPr>
              <a:spLocks/>
            </p:cNvSpPr>
            <p:nvPr/>
          </p:nvSpPr>
          <p:spPr bwMode="auto">
            <a:xfrm>
              <a:off x="0" y="0"/>
              <a:ext cx="341" cy="620"/>
            </a:xfrm>
            <a:prstGeom prst="roundRect">
              <a:avLst>
                <a:gd name="adj" fmla="val 5505"/>
              </a:avLst>
            </a:prstGeom>
            <a:solidFill>
              <a:srgbClr val="E95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03" name="Rectangle 94"/>
            <p:cNvSpPr>
              <a:spLocks/>
            </p:cNvSpPr>
            <p:nvPr/>
          </p:nvSpPr>
          <p:spPr bwMode="auto">
            <a:xfrm>
              <a:off x="42" y="234"/>
              <a:ext cx="2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37748" bIns="0" anchor="ctr">
              <a:spAutoFit/>
            </a:bodyPr>
            <a:lstStyle/>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QoS</a:t>
              </a:r>
            </a:p>
          </p:txBody>
        </p:sp>
      </p:grpSp>
      <p:grpSp>
        <p:nvGrpSpPr>
          <p:cNvPr id="96296" name="Group 95"/>
          <p:cNvGrpSpPr>
            <a:grpSpLocks/>
          </p:cNvGrpSpPr>
          <p:nvPr/>
        </p:nvGrpSpPr>
        <p:grpSpPr bwMode="auto">
          <a:xfrm>
            <a:off x="4079875" y="4668838"/>
            <a:ext cx="679450" cy="982662"/>
            <a:chOff x="0" y="0"/>
            <a:chExt cx="428" cy="619"/>
          </a:xfrm>
        </p:grpSpPr>
        <p:sp>
          <p:nvSpPr>
            <p:cNvPr id="96300" name="AutoShape 96"/>
            <p:cNvSpPr>
              <a:spLocks/>
            </p:cNvSpPr>
            <p:nvPr/>
          </p:nvSpPr>
          <p:spPr bwMode="auto">
            <a:xfrm>
              <a:off x="0" y="0"/>
              <a:ext cx="428" cy="619"/>
            </a:xfrm>
            <a:prstGeom prst="roundRect">
              <a:avLst>
                <a:gd name="adj" fmla="val 5509"/>
              </a:avLst>
            </a:prstGeom>
            <a:solidFill>
              <a:srgbClr val="E95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01" name="Rectangle 97"/>
            <p:cNvSpPr>
              <a:spLocks/>
            </p:cNvSpPr>
            <p:nvPr/>
          </p:nvSpPr>
          <p:spPr bwMode="auto">
            <a:xfrm>
              <a:off x="6" y="101"/>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7748" bIns="0" anchor="ctr"/>
            <a:lstStyle/>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Route, ARP, MAC lookup</a:t>
              </a:r>
            </a:p>
          </p:txBody>
        </p:sp>
      </p:grpSp>
      <p:grpSp>
        <p:nvGrpSpPr>
          <p:cNvPr id="96297" name="Group 98"/>
          <p:cNvGrpSpPr>
            <a:grpSpLocks/>
          </p:cNvGrpSpPr>
          <p:nvPr/>
        </p:nvGrpSpPr>
        <p:grpSpPr bwMode="auto">
          <a:xfrm>
            <a:off x="4824413" y="4668838"/>
            <a:ext cx="527050" cy="982662"/>
            <a:chOff x="0" y="0"/>
            <a:chExt cx="332" cy="619"/>
          </a:xfrm>
        </p:grpSpPr>
        <p:sp>
          <p:nvSpPr>
            <p:cNvPr id="96298" name="AutoShape 99"/>
            <p:cNvSpPr>
              <a:spLocks/>
            </p:cNvSpPr>
            <p:nvPr/>
          </p:nvSpPr>
          <p:spPr bwMode="auto">
            <a:xfrm>
              <a:off x="0" y="0"/>
              <a:ext cx="332" cy="619"/>
            </a:xfrm>
            <a:prstGeom prst="roundRect">
              <a:avLst>
                <a:gd name="adj" fmla="val 5509"/>
              </a:avLst>
            </a:prstGeom>
            <a:solidFill>
              <a:srgbClr val="E9544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99" name="Rectangle 100"/>
            <p:cNvSpPr>
              <a:spLocks/>
            </p:cNvSpPr>
            <p:nvPr/>
          </p:nvSpPr>
          <p:spPr bwMode="auto">
            <a:xfrm>
              <a:off x="6" y="233"/>
              <a:ext cx="32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7748" bIns="0" anchor="ctr"/>
            <a:lstStyle/>
            <a:p>
              <a:pPr marL="36513">
                <a:lnSpc>
                  <a:spcPct val="100000"/>
                </a:lnSpc>
                <a:spcBef>
                  <a:spcPct val="0"/>
                </a:spcBef>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FFFFFF"/>
                  </a:solidFill>
                  <a:ea typeface="Arial" charset="0"/>
                  <a:cs typeface="Arial" charset="0"/>
                </a:rPr>
                <a:t>NAT</a:t>
              </a:r>
            </a:p>
          </p:txBody>
        </p:sp>
      </p:grpSp>
      <p:sp>
        <p:nvSpPr>
          <p:cNvPr id="102" name="Footer Placeholder 1"/>
          <p:cNvSpPr>
            <a:spLocks noGrp="1"/>
          </p:cNvSpPr>
          <p:nvPr>
            <p:ph type="ftr" sz="quarter" idx="10"/>
          </p:nvPr>
        </p:nvSpPr>
        <p:spPr>
          <a:xfrm>
            <a:off x="1157288" y="6350000"/>
            <a:ext cx="5783262" cy="457200"/>
          </a:xfrm>
          <a:noFill/>
        </p:spPr>
        <p:txBody>
          <a:bodyPr/>
          <a:lstStyle/>
          <a:p>
            <a:r>
              <a:rPr lang="en-US" dirty="0" smtClean="0"/>
              <a:t>© 2011 Palo Alto Networks. Proprietary and Confidential</a:t>
            </a:r>
          </a:p>
        </p:txBody>
      </p:sp>
    </p:spTree>
    <p:extLst>
      <p:ext uri="{BB962C8B-B14F-4D97-AF65-F5344CB8AC3E}">
        <p14:creationId xmlns:p14="http://schemas.microsoft.com/office/powerpoint/2010/main" val="35821488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Flexible Deployment Options</a:t>
            </a:r>
          </a:p>
        </p:txBody>
      </p:sp>
      <p:sp>
        <p:nvSpPr>
          <p:cNvPr id="35842" name="Footer Placeholder 3"/>
          <p:cNvSpPr>
            <a:spLocks noGrp="1"/>
          </p:cNvSpPr>
          <p:nvPr>
            <p:ph type="ftr" sz="quarter" idx="10"/>
          </p:nvPr>
        </p:nvSpPr>
        <p:spPr>
          <a:noFill/>
        </p:spPr>
        <p:txBody>
          <a:bodyPr/>
          <a:lstStyle/>
          <a:p>
            <a:r>
              <a:rPr lang="en-US" dirty="0"/>
              <a:t>© </a:t>
            </a:r>
            <a:r>
              <a:rPr lang="en-US" dirty="0" smtClean="0"/>
              <a:t>2011 </a:t>
            </a:r>
            <a:r>
              <a:rPr lang="en-US" dirty="0"/>
              <a:t>Palo Alto Networks. Proprietary and Confidential.</a:t>
            </a:r>
          </a:p>
        </p:txBody>
      </p:sp>
      <p:sp>
        <p:nvSpPr>
          <p:cNvPr id="35843" name="Slide Number Placeholder 4"/>
          <p:cNvSpPr>
            <a:spLocks noGrp="1"/>
          </p:cNvSpPr>
          <p:nvPr>
            <p:ph type="sldNum" sz="quarter" idx="11"/>
          </p:nvPr>
        </p:nvSpPr>
        <p:spPr>
          <a:noFill/>
        </p:spPr>
        <p:txBody>
          <a:bodyPr/>
          <a:lstStyle/>
          <a:p>
            <a:r>
              <a:rPr lang="en-US" smtClean="0"/>
              <a:t>Page </a:t>
            </a:r>
            <a:fld id="{937B82C5-7301-4D4F-B506-A321C90C7F60}" type="slidenum">
              <a:rPr lang="en-US" smtClean="0"/>
              <a:pPr/>
              <a:t>13</a:t>
            </a:fld>
            <a:r>
              <a:rPr lang="en-US" smtClean="0"/>
              <a:t>   |</a:t>
            </a:r>
            <a:r>
              <a:rPr lang="en-US" smtClean="0">
                <a:solidFill>
                  <a:schemeClr val="accent1"/>
                </a:solidFill>
              </a:rPr>
              <a:t>   </a:t>
            </a:r>
            <a:endParaRPr lang="en-US" smtClean="0">
              <a:solidFill>
                <a:schemeClr val="accent1"/>
              </a:solidFill>
              <a:latin typeface="Garamond" pitchFamily="18" charset="0"/>
            </a:endParaRPr>
          </a:p>
        </p:txBody>
      </p:sp>
      <p:sp>
        <p:nvSpPr>
          <p:cNvPr id="35844" name="Oval 78"/>
          <p:cNvSpPr>
            <a:spLocks/>
          </p:cNvSpPr>
          <p:nvPr/>
        </p:nvSpPr>
        <p:spPr bwMode="auto">
          <a:xfrm>
            <a:off x="6716713" y="2298700"/>
            <a:ext cx="1549400" cy="482600"/>
          </a:xfrm>
          <a:prstGeom prst="ellipse">
            <a:avLst/>
          </a:prstGeom>
          <a:solidFill>
            <a:srgbClr val="E9D666">
              <a:alpha val="36078"/>
            </a:srgbClr>
          </a:solidFill>
          <a:ln w="12700">
            <a:noFill/>
            <a:round/>
            <a:headEnd/>
            <a:tailEnd/>
          </a:ln>
        </p:spPr>
        <p:txBody>
          <a:bodyPr lIns="0" tIns="0" rIns="0" bIns="0"/>
          <a:lstStyle/>
          <a:p>
            <a:endParaRPr lang="en-US" sz="2400">
              <a:solidFill>
                <a:srgbClr val="000000"/>
              </a:solidFill>
              <a:latin typeface="Times New Roman" pitchFamily="18" charset="0"/>
              <a:ea typeface="ヒラギノ明朝 ProN W3"/>
              <a:cs typeface="ヒラギノ明朝 ProN W3"/>
              <a:sym typeface="Times New Roman" pitchFamily="18" charset="0"/>
            </a:endParaRPr>
          </a:p>
        </p:txBody>
      </p:sp>
      <p:sp>
        <p:nvSpPr>
          <p:cNvPr id="35845" name="Oval 78"/>
          <p:cNvSpPr>
            <a:spLocks/>
          </p:cNvSpPr>
          <p:nvPr/>
        </p:nvSpPr>
        <p:spPr bwMode="auto">
          <a:xfrm>
            <a:off x="3746500" y="2692400"/>
            <a:ext cx="1549400" cy="482600"/>
          </a:xfrm>
          <a:prstGeom prst="ellipse">
            <a:avLst/>
          </a:prstGeom>
          <a:solidFill>
            <a:srgbClr val="E9D666">
              <a:alpha val="36078"/>
            </a:srgbClr>
          </a:solidFill>
          <a:ln w="12700">
            <a:noFill/>
            <a:round/>
            <a:headEnd/>
            <a:tailEnd/>
          </a:ln>
        </p:spPr>
        <p:txBody>
          <a:bodyPr lIns="0" tIns="0" rIns="0" bIns="0"/>
          <a:lstStyle/>
          <a:p>
            <a:endParaRPr lang="en-US" sz="2400">
              <a:solidFill>
                <a:srgbClr val="000000"/>
              </a:solidFill>
              <a:latin typeface="Times New Roman" pitchFamily="18" charset="0"/>
              <a:ea typeface="ヒラギノ明朝 ProN W3"/>
              <a:cs typeface="ヒラギノ明朝 ProN W3"/>
              <a:sym typeface="Times New Roman" pitchFamily="18" charset="0"/>
            </a:endParaRPr>
          </a:p>
        </p:txBody>
      </p:sp>
      <p:sp>
        <p:nvSpPr>
          <p:cNvPr id="35846" name="Oval 40"/>
          <p:cNvSpPr>
            <a:spLocks/>
          </p:cNvSpPr>
          <p:nvPr/>
        </p:nvSpPr>
        <p:spPr bwMode="auto">
          <a:xfrm>
            <a:off x="2082800" y="3060700"/>
            <a:ext cx="812800" cy="482600"/>
          </a:xfrm>
          <a:prstGeom prst="ellipse">
            <a:avLst/>
          </a:prstGeom>
          <a:solidFill>
            <a:srgbClr val="E9D666">
              <a:alpha val="36078"/>
            </a:srgbClr>
          </a:solidFill>
          <a:ln w="12700">
            <a:noFill/>
            <a:round/>
            <a:headEnd/>
            <a:tailEnd/>
          </a:ln>
        </p:spPr>
        <p:txBody>
          <a:bodyPr lIns="0" tIns="0" rIns="0" bIns="0"/>
          <a:lstStyle/>
          <a:p>
            <a:endParaRPr lang="en-US" sz="2400">
              <a:solidFill>
                <a:srgbClr val="000000"/>
              </a:solidFill>
              <a:latin typeface="Times New Roman" pitchFamily="18" charset="0"/>
              <a:ea typeface="ヒラギノ明朝 ProN W3"/>
              <a:cs typeface="ヒラギノ明朝 ProN W3"/>
              <a:sym typeface="Times New Roman" pitchFamily="18" charset="0"/>
            </a:endParaRPr>
          </a:p>
        </p:txBody>
      </p:sp>
      <p:sp>
        <p:nvSpPr>
          <p:cNvPr id="35847" name="AutoShape 2"/>
          <p:cNvSpPr>
            <a:spLocks noChangeArrowheads="1"/>
          </p:cNvSpPr>
          <p:nvPr/>
        </p:nvSpPr>
        <p:spPr bwMode="auto">
          <a:xfrm>
            <a:off x="130175" y="819150"/>
            <a:ext cx="2854325" cy="3963988"/>
          </a:xfrm>
          <a:prstGeom prst="roundRect">
            <a:avLst>
              <a:gd name="adj" fmla="val 2287"/>
            </a:avLst>
          </a:prstGeom>
          <a:solidFill>
            <a:schemeClr val="bg1">
              <a:alpha val="14902"/>
            </a:schemeClr>
          </a:solidFill>
          <a:ln w="28575">
            <a:solidFill>
              <a:srgbClr val="DDDDDD"/>
            </a:solidFill>
            <a:round/>
            <a:headEnd/>
            <a:tailEnd/>
          </a:ln>
        </p:spPr>
        <p:txBody>
          <a:bodyPr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sp>
        <p:nvSpPr>
          <p:cNvPr id="35848" name="Line 3"/>
          <p:cNvSpPr>
            <a:spLocks noChangeShapeType="1"/>
          </p:cNvSpPr>
          <p:nvPr/>
        </p:nvSpPr>
        <p:spPr bwMode="auto">
          <a:xfrm flipH="1" flipV="1">
            <a:off x="1301750" y="2024063"/>
            <a:ext cx="409575" cy="3175"/>
          </a:xfrm>
          <a:prstGeom prst="line">
            <a:avLst/>
          </a:prstGeom>
          <a:noFill/>
          <a:ln w="19050">
            <a:solidFill>
              <a:schemeClr val="accent1"/>
            </a:solidFill>
            <a:round/>
            <a:headEnd/>
            <a:tailEnd/>
          </a:ln>
        </p:spPr>
        <p:txBody>
          <a:bodyPr anchor="ctr">
            <a:spAutoFit/>
          </a:bodyPr>
          <a:lstStyle/>
          <a:p>
            <a:endParaRPr lang="en-US"/>
          </a:p>
        </p:txBody>
      </p:sp>
      <p:sp>
        <p:nvSpPr>
          <p:cNvPr id="35849" name="Line 4"/>
          <p:cNvSpPr>
            <a:spLocks noChangeShapeType="1"/>
          </p:cNvSpPr>
          <p:nvPr/>
        </p:nvSpPr>
        <p:spPr bwMode="auto">
          <a:xfrm flipH="1" flipV="1">
            <a:off x="1285875" y="2541588"/>
            <a:ext cx="409575" cy="3175"/>
          </a:xfrm>
          <a:prstGeom prst="line">
            <a:avLst/>
          </a:prstGeom>
          <a:noFill/>
          <a:ln w="19050">
            <a:solidFill>
              <a:schemeClr val="accent1"/>
            </a:solidFill>
            <a:round/>
            <a:headEnd/>
            <a:tailEnd/>
          </a:ln>
        </p:spPr>
        <p:txBody>
          <a:bodyPr anchor="ctr">
            <a:spAutoFit/>
          </a:bodyPr>
          <a:lstStyle/>
          <a:p>
            <a:endParaRPr lang="en-US"/>
          </a:p>
        </p:txBody>
      </p:sp>
      <p:sp>
        <p:nvSpPr>
          <p:cNvPr id="35850" name="Line 5"/>
          <p:cNvSpPr>
            <a:spLocks noChangeShapeType="1"/>
          </p:cNvSpPr>
          <p:nvPr/>
        </p:nvSpPr>
        <p:spPr bwMode="auto">
          <a:xfrm flipH="1" flipV="1">
            <a:off x="1247775" y="3046413"/>
            <a:ext cx="409575" cy="3175"/>
          </a:xfrm>
          <a:prstGeom prst="line">
            <a:avLst/>
          </a:prstGeom>
          <a:noFill/>
          <a:ln w="19050">
            <a:solidFill>
              <a:schemeClr val="accent1"/>
            </a:solidFill>
            <a:round/>
            <a:headEnd/>
            <a:tailEnd/>
          </a:ln>
        </p:spPr>
        <p:txBody>
          <a:bodyPr anchor="ctr">
            <a:spAutoFit/>
          </a:bodyPr>
          <a:lstStyle/>
          <a:p>
            <a:endParaRPr lang="en-US"/>
          </a:p>
        </p:txBody>
      </p:sp>
      <p:sp>
        <p:nvSpPr>
          <p:cNvPr id="35851" name="AutoShape 6"/>
          <p:cNvSpPr>
            <a:spLocks noChangeArrowheads="1"/>
          </p:cNvSpPr>
          <p:nvPr/>
        </p:nvSpPr>
        <p:spPr bwMode="auto">
          <a:xfrm>
            <a:off x="6146800" y="819150"/>
            <a:ext cx="2854325" cy="3963988"/>
          </a:xfrm>
          <a:prstGeom prst="roundRect">
            <a:avLst>
              <a:gd name="adj" fmla="val 2287"/>
            </a:avLst>
          </a:prstGeom>
          <a:solidFill>
            <a:schemeClr val="bg1">
              <a:alpha val="14902"/>
            </a:schemeClr>
          </a:solidFill>
          <a:ln w="28575">
            <a:solidFill>
              <a:srgbClr val="DDDDDD"/>
            </a:solidFill>
            <a:round/>
            <a:headEnd/>
            <a:tailEnd/>
          </a:ln>
        </p:spPr>
        <p:txBody>
          <a:bodyPr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sp>
        <p:nvSpPr>
          <p:cNvPr id="35852" name="Line 7"/>
          <p:cNvSpPr>
            <a:spLocks noChangeShapeType="1"/>
          </p:cNvSpPr>
          <p:nvPr/>
        </p:nvSpPr>
        <p:spPr bwMode="auto">
          <a:xfrm flipH="1" flipV="1">
            <a:off x="7335838" y="2011363"/>
            <a:ext cx="409575" cy="3175"/>
          </a:xfrm>
          <a:prstGeom prst="line">
            <a:avLst/>
          </a:prstGeom>
          <a:noFill/>
          <a:ln w="19050">
            <a:solidFill>
              <a:schemeClr val="accent1"/>
            </a:solidFill>
            <a:round/>
            <a:headEnd/>
            <a:tailEnd/>
          </a:ln>
        </p:spPr>
        <p:txBody>
          <a:bodyPr anchor="ctr">
            <a:spAutoFit/>
          </a:bodyPr>
          <a:lstStyle/>
          <a:p>
            <a:endParaRPr lang="en-US"/>
          </a:p>
        </p:txBody>
      </p:sp>
      <p:sp>
        <p:nvSpPr>
          <p:cNvPr id="35853" name="Line 8"/>
          <p:cNvSpPr>
            <a:spLocks noChangeShapeType="1"/>
          </p:cNvSpPr>
          <p:nvPr/>
        </p:nvSpPr>
        <p:spPr bwMode="auto">
          <a:xfrm flipH="1" flipV="1">
            <a:off x="7319963" y="2528888"/>
            <a:ext cx="409575" cy="3175"/>
          </a:xfrm>
          <a:prstGeom prst="line">
            <a:avLst/>
          </a:prstGeom>
          <a:noFill/>
          <a:ln w="19050">
            <a:solidFill>
              <a:schemeClr val="accent1"/>
            </a:solidFill>
            <a:round/>
            <a:headEnd/>
            <a:tailEnd/>
          </a:ln>
        </p:spPr>
        <p:txBody>
          <a:bodyPr anchor="ctr">
            <a:spAutoFit/>
          </a:bodyPr>
          <a:lstStyle/>
          <a:p>
            <a:endParaRPr lang="en-US"/>
          </a:p>
        </p:txBody>
      </p:sp>
      <p:sp>
        <p:nvSpPr>
          <p:cNvPr id="35854" name="Line 9"/>
          <p:cNvSpPr>
            <a:spLocks noChangeShapeType="1"/>
          </p:cNvSpPr>
          <p:nvPr/>
        </p:nvSpPr>
        <p:spPr bwMode="auto">
          <a:xfrm flipH="1" flipV="1">
            <a:off x="7281863" y="3033713"/>
            <a:ext cx="409575" cy="3175"/>
          </a:xfrm>
          <a:prstGeom prst="line">
            <a:avLst/>
          </a:prstGeom>
          <a:noFill/>
          <a:ln w="19050">
            <a:solidFill>
              <a:schemeClr val="accent1"/>
            </a:solidFill>
            <a:round/>
            <a:headEnd/>
            <a:tailEnd/>
          </a:ln>
        </p:spPr>
        <p:txBody>
          <a:bodyPr anchor="ctr">
            <a:spAutoFit/>
          </a:bodyPr>
          <a:lstStyle/>
          <a:p>
            <a:endParaRPr lang="en-US"/>
          </a:p>
        </p:txBody>
      </p:sp>
      <p:sp>
        <p:nvSpPr>
          <p:cNvPr id="35855" name="AutoShape 10"/>
          <p:cNvSpPr>
            <a:spLocks noChangeArrowheads="1"/>
          </p:cNvSpPr>
          <p:nvPr/>
        </p:nvSpPr>
        <p:spPr bwMode="auto">
          <a:xfrm>
            <a:off x="3140075" y="819150"/>
            <a:ext cx="2854325" cy="3963988"/>
          </a:xfrm>
          <a:prstGeom prst="roundRect">
            <a:avLst>
              <a:gd name="adj" fmla="val 2287"/>
            </a:avLst>
          </a:prstGeom>
          <a:solidFill>
            <a:schemeClr val="bg1">
              <a:alpha val="14902"/>
            </a:schemeClr>
          </a:solidFill>
          <a:ln w="28575">
            <a:solidFill>
              <a:srgbClr val="DDDDDD"/>
            </a:solidFill>
            <a:round/>
            <a:headEnd/>
            <a:tailEnd/>
          </a:ln>
        </p:spPr>
        <p:txBody>
          <a:bodyPr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sp>
        <p:nvSpPr>
          <p:cNvPr id="35856" name="Line 11"/>
          <p:cNvSpPr>
            <a:spLocks noChangeShapeType="1"/>
          </p:cNvSpPr>
          <p:nvPr/>
        </p:nvSpPr>
        <p:spPr bwMode="auto">
          <a:xfrm flipH="1" flipV="1">
            <a:off x="4300538" y="2035175"/>
            <a:ext cx="409575" cy="3175"/>
          </a:xfrm>
          <a:prstGeom prst="line">
            <a:avLst/>
          </a:prstGeom>
          <a:noFill/>
          <a:ln w="19050">
            <a:solidFill>
              <a:schemeClr val="accent1"/>
            </a:solidFill>
            <a:round/>
            <a:headEnd/>
            <a:tailEnd/>
          </a:ln>
        </p:spPr>
        <p:txBody>
          <a:bodyPr anchor="ctr">
            <a:spAutoFit/>
          </a:bodyPr>
          <a:lstStyle/>
          <a:p>
            <a:endParaRPr lang="en-US"/>
          </a:p>
        </p:txBody>
      </p:sp>
      <p:sp>
        <p:nvSpPr>
          <p:cNvPr id="35857" name="Line 12"/>
          <p:cNvSpPr>
            <a:spLocks noChangeShapeType="1"/>
          </p:cNvSpPr>
          <p:nvPr/>
        </p:nvSpPr>
        <p:spPr bwMode="auto">
          <a:xfrm flipH="1" flipV="1">
            <a:off x="4313238" y="2524125"/>
            <a:ext cx="409575" cy="3175"/>
          </a:xfrm>
          <a:prstGeom prst="line">
            <a:avLst/>
          </a:prstGeom>
          <a:noFill/>
          <a:ln w="19050">
            <a:solidFill>
              <a:schemeClr val="accent1"/>
            </a:solidFill>
            <a:round/>
            <a:headEnd/>
            <a:tailEnd/>
          </a:ln>
        </p:spPr>
        <p:txBody>
          <a:bodyPr anchor="ctr">
            <a:spAutoFit/>
          </a:bodyPr>
          <a:lstStyle/>
          <a:p>
            <a:endParaRPr lang="en-US"/>
          </a:p>
        </p:txBody>
      </p:sp>
      <p:sp>
        <p:nvSpPr>
          <p:cNvPr id="35858" name="Line 13"/>
          <p:cNvSpPr>
            <a:spLocks noChangeShapeType="1"/>
          </p:cNvSpPr>
          <p:nvPr/>
        </p:nvSpPr>
        <p:spPr bwMode="auto">
          <a:xfrm flipH="1" flipV="1">
            <a:off x="4303713" y="2952750"/>
            <a:ext cx="409575" cy="3175"/>
          </a:xfrm>
          <a:prstGeom prst="line">
            <a:avLst/>
          </a:prstGeom>
          <a:noFill/>
          <a:ln w="19050">
            <a:solidFill>
              <a:schemeClr val="accent1"/>
            </a:solidFill>
            <a:round/>
            <a:headEnd/>
            <a:tailEnd/>
          </a:ln>
        </p:spPr>
        <p:txBody>
          <a:bodyPr anchor="ctr">
            <a:spAutoFit/>
          </a:bodyPr>
          <a:lstStyle/>
          <a:p>
            <a:endParaRPr lang="en-US"/>
          </a:p>
        </p:txBody>
      </p:sp>
      <p:sp>
        <p:nvSpPr>
          <p:cNvPr id="35859" name="Line 14"/>
          <p:cNvSpPr>
            <a:spLocks noChangeShapeType="1"/>
          </p:cNvSpPr>
          <p:nvPr/>
        </p:nvSpPr>
        <p:spPr bwMode="auto">
          <a:xfrm flipH="1" flipV="1">
            <a:off x="4275138" y="3354388"/>
            <a:ext cx="409575" cy="3175"/>
          </a:xfrm>
          <a:prstGeom prst="line">
            <a:avLst/>
          </a:prstGeom>
          <a:noFill/>
          <a:ln w="19050">
            <a:solidFill>
              <a:schemeClr val="accent1"/>
            </a:solidFill>
            <a:round/>
            <a:headEnd/>
            <a:tailEnd/>
          </a:ln>
        </p:spPr>
        <p:txBody>
          <a:bodyPr anchor="ctr">
            <a:spAutoFit/>
          </a:bodyPr>
          <a:lstStyle/>
          <a:p>
            <a:endParaRPr lang="en-US"/>
          </a:p>
        </p:txBody>
      </p:sp>
      <p:sp>
        <p:nvSpPr>
          <p:cNvPr id="35860" name="Line 15"/>
          <p:cNvSpPr>
            <a:spLocks noChangeShapeType="1"/>
          </p:cNvSpPr>
          <p:nvPr/>
        </p:nvSpPr>
        <p:spPr bwMode="auto">
          <a:xfrm>
            <a:off x="1257300" y="3128963"/>
            <a:ext cx="1014413" cy="195262"/>
          </a:xfrm>
          <a:prstGeom prst="line">
            <a:avLst/>
          </a:prstGeom>
          <a:noFill/>
          <a:ln w="19050">
            <a:solidFill>
              <a:schemeClr val="accent1"/>
            </a:solidFill>
            <a:round/>
            <a:headEnd/>
            <a:tailEnd/>
          </a:ln>
        </p:spPr>
        <p:txBody>
          <a:bodyPr anchor="ctr">
            <a:spAutoFit/>
          </a:bodyPr>
          <a:lstStyle/>
          <a:p>
            <a:endParaRPr lang="en-US"/>
          </a:p>
        </p:txBody>
      </p:sp>
      <p:sp>
        <p:nvSpPr>
          <p:cNvPr id="35861" name="Line 16"/>
          <p:cNvSpPr>
            <a:spLocks noChangeShapeType="1"/>
          </p:cNvSpPr>
          <p:nvPr/>
        </p:nvSpPr>
        <p:spPr bwMode="auto">
          <a:xfrm>
            <a:off x="1824038" y="3067050"/>
            <a:ext cx="614362" cy="171450"/>
          </a:xfrm>
          <a:prstGeom prst="line">
            <a:avLst/>
          </a:prstGeom>
          <a:noFill/>
          <a:ln w="19050">
            <a:solidFill>
              <a:schemeClr val="accent1"/>
            </a:solidFill>
            <a:round/>
            <a:headEnd/>
            <a:tailEnd/>
          </a:ln>
        </p:spPr>
        <p:txBody>
          <a:bodyPr anchor="ctr">
            <a:spAutoFit/>
          </a:bodyPr>
          <a:lstStyle/>
          <a:p>
            <a:endParaRPr lang="en-US"/>
          </a:p>
        </p:txBody>
      </p:sp>
      <p:sp>
        <p:nvSpPr>
          <p:cNvPr id="35862" name="Line 17"/>
          <p:cNvSpPr>
            <a:spLocks noChangeShapeType="1"/>
          </p:cNvSpPr>
          <p:nvPr/>
        </p:nvSpPr>
        <p:spPr bwMode="auto">
          <a:xfrm flipH="1">
            <a:off x="1157288" y="1628775"/>
            <a:ext cx="185737" cy="342900"/>
          </a:xfrm>
          <a:prstGeom prst="line">
            <a:avLst/>
          </a:prstGeom>
          <a:noFill/>
          <a:ln w="19050">
            <a:solidFill>
              <a:schemeClr val="accent1"/>
            </a:solidFill>
            <a:round/>
            <a:headEnd/>
            <a:tailEnd/>
          </a:ln>
        </p:spPr>
        <p:txBody>
          <a:bodyPr anchor="ctr">
            <a:spAutoFit/>
          </a:bodyPr>
          <a:lstStyle/>
          <a:p>
            <a:endParaRPr lang="en-US"/>
          </a:p>
        </p:txBody>
      </p:sp>
      <p:sp>
        <p:nvSpPr>
          <p:cNvPr id="35863" name="Line 18"/>
          <p:cNvSpPr>
            <a:spLocks noChangeShapeType="1"/>
          </p:cNvSpPr>
          <p:nvPr/>
        </p:nvSpPr>
        <p:spPr bwMode="auto">
          <a:xfrm>
            <a:off x="1657350" y="1628775"/>
            <a:ext cx="200025" cy="357188"/>
          </a:xfrm>
          <a:prstGeom prst="line">
            <a:avLst/>
          </a:prstGeom>
          <a:noFill/>
          <a:ln w="19050">
            <a:solidFill>
              <a:schemeClr val="accent1"/>
            </a:solidFill>
            <a:round/>
            <a:headEnd/>
            <a:tailEnd/>
          </a:ln>
        </p:spPr>
        <p:txBody>
          <a:bodyPr anchor="ctr">
            <a:spAutoFit/>
          </a:bodyPr>
          <a:lstStyle/>
          <a:p>
            <a:endParaRPr lang="en-US"/>
          </a:p>
        </p:txBody>
      </p:sp>
      <p:sp>
        <p:nvSpPr>
          <p:cNvPr id="35864" name="Line 19"/>
          <p:cNvSpPr>
            <a:spLocks noChangeShapeType="1"/>
          </p:cNvSpPr>
          <p:nvPr/>
        </p:nvSpPr>
        <p:spPr bwMode="auto">
          <a:xfrm>
            <a:off x="1143000" y="2071688"/>
            <a:ext cx="0" cy="1543050"/>
          </a:xfrm>
          <a:prstGeom prst="line">
            <a:avLst/>
          </a:prstGeom>
          <a:noFill/>
          <a:ln w="19050">
            <a:solidFill>
              <a:schemeClr val="accent1"/>
            </a:solidFill>
            <a:round/>
            <a:headEnd/>
            <a:tailEnd/>
          </a:ln>
        </p:spPr>
        <p:txBody>
          <a:bodyPr anchor="ctr">
            <a:spAutoFit/>
          </a:bodyPr>
          <a:lstStyle/>
          <a:p>
            <a:endParaRPr lang="en-US"/>
          </a:p>
        </p:txBody>
      </p:sp>
      <p:sp>
        <p:nvSpPr>
          <p:cNvPr id="35865" name="Line 20"/>
          <p:cNvSpPr>
            <a:spLocks noChangeShapeType="1"/>
          </p:cNvSpPr>
          <p:nvPr/>
        </p:nvSpPr>
        <p:spPr bwMode="auto">
          <a:xfrm>
            <a:off x="1852613" y="2081213"/>
            <a:ext cx="0" cy="1528762"/>
          </a:xfrm>
          <a:prstGeom prst="line">
            <a:avLst/>
          </a:prstGeom>
          <a:noFill/>
          <a:ln w="19050">
            <a:solidFill>
              <a:schemeClr val="accent1"/>
            </a:solidFill>
            <a:round/>
            <a:headEnd/>
            <a:tailEnd/>
          </a:ln>
        </p:spPr>
        <p:txBody>
          <a:bodyPr anchor="ctr">
            <a:spAutoFit/>
          </a:bodyPr>
          <a:lstStyle/>
          <a:p>
            <a:endParaRPr lang="en-US"/>
          </a:p>
        </p:txBody>
      </p:sp>
      <p:sp>
        <p:nvSpPr>
          <p:cNvPr id="35866" name="Oval 21"/>
          <p:cNvSpPr>
            <a:spLocks noChangeArrowheads="1"/>
          </p:cNvSpPr>
          <p:nvPr/>
        </p:nvSpPr>
        <p:spPr bwMode="auto">
          <a:xfrm>
            <a:off x="257175" y="3543300"/>
            <a:ext cx="2614613" cy="1128713"/>
          </a:xfrm>
          <a:prstGeom prst="ellipse">
            <a:avLst/>
          </a:prstGeom>
          <a:solidFill>
            <a:srgbClr val="5D87A1">
              <a:alpha val="50195"/>
            </a:srgbClr>
          </a:solidFill>
          <a:ln w="12700">
            <a:noFill/>
            <a:round/>
            <a:headEnd/>
            <a:tailEnd/>
          </a:ln>
        </p:spPr>
        <p:txBody>
          <a:bodyPr wrap="non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35867" name="Picture 23" descr="Untitled-24"/>
          <p:cNvPicPr>
            <a:picLocks noChangeAspect="1" noChangeArrowheads="1"/>
          </p:cNvPicPr>
          <p:nvPr/>
        </p:nvPicPr>
        <p:blipFill>
          <a:blip r:embed="rId3"/>
          <a:srcRect/>
          <a:stretch>
            <a:fillRect/>
          </a:stretch>
        </p:blipFill>
        <p:spPr bwMode="auto">
          <a:xfrm>
            <a:off x="658813" y="3814763"/>
            <a:ext cx="233362" cy="255587"/>
          </a:xfrm>
          <a:prstGeom prst="rect">
            <a:avLst/>
          </a:prstGeom>
          <a:noFill/>
          <a:ln w="9525">
            <a:noFill/>
            <a:miter lim="800000"/>
            <a:headEnd/>
            <a:tailEnd/>
          </a:ln>
        </p:spPr>
      </p:pic>
      <p:grpSp>
        <p:nvGrpSpPr>
          <p:cNvPr id="35868" name="Group 24"/>
          <p:cNvGrpSpPr>
            <a:grpSpLocks/>
          </p:cNvGrpSpPr>
          <p:nvPr/>
        </p:nvGrpSpPr>
        <p:grpSpPr bwMode="auto">
          <a:xfrm>
            <a:off x="1160463" y="3778250"/>
            <a:ext cx="357187" cy="347663"/>
            <a:chOff x="4113" y="3011"/>
            <a:chExt cx="225" cy="219"/>
          </a:xfrm>
        </p:grpSpPr>
        <p:pic>
          <p:nvPicPr>
            <p:cNvPr id="35950" name="Picture 25" descr="Untitled-4"/>
            <p:cNvPicPr>
              <a:picLocks noChangeAspect="1" noChangeArrowheads="1"/>
            </p:cNvPicPr>
            <p:nvPr/>
          </p:nvPicPr>
          <p:blipFill>
            <a:blip r:embed="rId4"/>
            <a:srcRect/>
            <a:stretch>
              <a:fillRect/>
            </a:stretch>
          </p:blipFill>
          <p:spPr bwMode="auto">
            <a:xfrm>
              <a:off x="4113" y="3043"/>
              <a:ext cx="156" cy="184"/>
            </a:xfrm>
            <a:prstGeom prst="rect">
              <a:avLst/>
            </a:prstGeom>
            <a:noFill/>
            <a:ln w="9525">
              <a:noFill/>
              <a:miter lim="800000"/>
              <a:headEnd/>
              <a:tailEnd/>
            </a:ln>
          </p:spPr>
        </p:pic>
        <p:pic>
          <p:nvPicPr>
            <p:cNvPr id="35951" name="Picture 26" descr="Untitled-5"/>
            <p:cNvPicPr>
              <a:picLocks noChangeAspect="1" noChangeArrowheads="1"/>
            </p:cNvPicPr>
            <p:nvPr/>
          </p:nvPicPr>
          <p:blipFill>
            <a:blip r:embed="rId5"/>
            <a:srcRect/>
            <a:stretch>
              <a:fillRect/>
            </a:stretch>
          </p:blipFill>
          <p:spPr bwMode="auto">
            <a:xfrm>
              <a:off x="4225" y="3011"/>
              <a:ext cx="113" cy="219"/>
            </a:xfrm>
            <a:prstGeom prst="rect">
              <a:avLst/>
            </a:prstGeom>
            <a:noFill/>
            <a:ln w="9525">
              <a:noFill/>
              <a:miter lim="800000"/>
              <a:headEnd/>
              <a:tailEnd/>
            </a:ln>
          </p:spPr>
        </p:pic>
      </p:grpSp>
      <p:grpSp>
        <p:nvGrpSpPr>
          <p:cNvPr id="35869" name="Group 32"/>
          <p:cNvGrpSpPr>
            <a:grpSpLocks/>
          </p:cNvGrpSpPr>
          <p:nvPr/>
        </p:nvGrpSpPr>
        <p:grpSpPr bwMode="auto">
          <a:xfrm>
            <a:off x="1312863" y="3930650"/>
            <a:ext cx="357187" cy="347663"/>
            <a:chOff x="4113" y="3011"/>
            <a:chExt cx="225" cy="219"/>
          </a:xfrm>
        </p:grpSpPr>
        <p:pic>
          <p:nvPicPr>
            <p:cNvPr id="35948" name="Picture 33" descr="Untitled-4"/>
            <p:cNvPicPr>
              <a:picLocks noChangeAspect="1" noChangeArrowheads="1"/>
            </p:cNvPicPr>
            <p:nvPr/>
          </p:nvPicPr>
          <p:blipFill>
            <a:blip r:embed="rId4"/>
            <a:srcRect/>
            <a:stretch>
              <a:fillRect/>
            </a:stretch>
          </p:blipFill>
          <p:spPr bwMode="auto">
            <a:xfrm>
              <a:off x="4113" y="3043"/>
              <a:ext cx="156" cy="184"/>
            </a:xfrm>
            <a:prstGeom prst="rect">
              <a:avLst/>
            </a:prstGeom>
            <a:noFill/>
            <a:ln w="9525">
              <a:noFill/>
              <a:miter lim="800000"/>
              <a:headEnd/>
              <a:tailEnd/>
            </a:ln>
          </p:spPr>
        </p:pic>
        <p:pic>
          <p:nvPicPr>
            <p:cNvPr id="35949" name="Picture 34" descr="Untitled-5"/>
            <p:cNvPicPr>
              <a:picLocks noChangeAspect="1" noChangeArrowheads="1"/>
            </p:cNvPicPr>
            <p:nvPr/>
          </p:nvPicPr>
          <p:blipFill>
            <a:blip r:embed="rId5"/>
            <a:srcRect/>
            <a:stretch>
              <a:fillRect/>
            </a:stretch>
          </p:blipFill>
          <p:spPr bwMode="auto">
            <a:xfrm>
              <a:off x="4225" y="3011"/>
              <a:ext cx="113" cy="219"/>
            </a:xfrm>
            <a:prstGeom prst="rect">
              <a:avLst/>
            </a:prstGeom>
            <a:noFill/>
            <a:ln w="9525">
              <a:noFill/>
              <a:miter lim="800000"/>
              <a:headEnd/>
              <a:tailEnd/>
            </a:ln>
          </p:spPr>
        </p:pic>
      </p:grpSp>
      <p:grpSp>
        <p:nvGrpSpPr>
          <p:cNvPr id="35870" name="Group 35"/>
          <p:cNvGrpSpPr>
            <a:grpSpLocks/>
          </p:cNvGrpSpPr>
          <p:nvPr/>
        </p:nvGrpSpPr>
        <p:grpSpPr bwMode="auto">
          <a:xfrm>
            <a:off x="1465263" y="4083050"/>
            <a:ext cx="357187" cy="347663"/>
            <a:chOff x="4113" y="3011"/>
            <a:chExt cx="225" cy="219"/>
          </a:xfrm>
        </p:grpSpPr>
        <p:pic>
          <p:nvPicPr>
            <p:cNvPr id="35946" name="Picture 36" descr="Untitled-4"/>
            <p:cNvPicPr>
              <a:picLocks noChangeAspect="1" noChangeArrowheads="1"/>
            </p:cNvPicPr>
            <p:nvPr/>
          </p:nvPicPr>
          <p:blipFill>
            <a:blip r:embed="rId4"/>
            <a:srcRect/>
            <a:stretch>
              <a:fillRect/>
            </a:stretch>
          </p:blipFill>
          <p:spPr bwMode="auto">
            <a:xfrm>
              <a:off x="4113" y="3043"/>
              <a:ext cx="156" cy="184"/>
            </a:xfrm>
            <a:prstGeom prst="rect">
              <a:avLst/>
            </a:prstGeom>
            <a:noFill/>
            <a:ln w="9525">
              <a:noFill/>
              <a:miter lim="800000"/>
              <a:headEnd/>
              <a:tailEnd/>
            </a:ln>
          </p:spPr>
        </p:pic>
        <p:pic>
          <p:nvPicPr>
            <p:cNvPr id="35947" name="Picture 37" descr="Untitled-5"/>
            <p:cNvPicPr>
              <a:picLocks noChangeAspect="1" noChangeArrowheads="1"/>
            </p:cNvPicPr>
            <p:nvPr/>
          </p:nvPicPr>
          <p:blipFill>
            <a:blip r:embed="rId5"/>
            <a:srcRect/>
            <a:stretch>
              <a:fillRect/>
            </a:stretch>
          </p:blipFill>
          <p:spPr bwMode="auto">
            <a:xfrm>
              <a:off x="4225" y="3011"/>
              <a:ext cx="113" cy="219"/>
            </a:xfrm>
            <a:prstGeom prst="rect">
              <a:avLst/>
            </a:prstGeom>
            <a:noFill/>
            <a:ln w="9525">
              <a:noFill/>
              <a:miter lim="800000"/>
              <a:headEnd/>
              <a:tailEnd/>
            </a:ln>
          </p:spPr>
        </p:pic>
      </p:grpSp>
      <p:pic>
        <p:nvPicPr>
          <p:cNvPr id="35871" name="Picture 38" descr="Untitled-24"/>
          <p:cNvPicPr>
            <a:picLocks noChangeAspect="1" noChangeArrowheads="1"/>
          </p:cNvPicPr>
          <p:nvPr/>
        </p:nvPicPr>
        <p:blipFill>
          <a:blip r:embed="rId3"/>
          <a:srcRect/>
          <a:stretch>
            <a:fillRect/>
          </a:stretch>
        </p:blipFill>
        <p:spPr bwMode="auto">
          <a:xfrm>
            <a:off x="811213" y="3967163"/>
            <a:ext cx="233362" cy="255587"/>
          </a:xfrm>
          <a:prstGeom prst="rect">
            <a:avLst/>
          </a:prstGeom>
          <a:noFill/>
          <a:ln w="9525">
            <a:noFill/>
            <a:miter lim="800000"/>
            <a:headEnd/>
            <a:tailEnd/>
          </a:ln>
        </p:spPr>
      </p:pic>
      <p:pic>
        <p:nvPicPr>
          <p:cNvPr id="35872" name="Picture 39" descr="Untitled-24"/>
          <p:cNvPicPr>
            <a:picLocks noChangeAspect="1" noChangeArrowheads="1"/>
          </p:cNvPicPr>
          <p:nvPr/>
        </p:nvPicPr>
        <p:blipFill>
          <a:blip r:embed="rId3"/>
          <a:srcRect/>
          <a:stretch>
            <a:fillRect/>
          </a:stretch>
        </p:blipFill>
        <p:spPr bwMode="auto">
          <a:xfrm>
            <a:off x="963613" y="4119563"/>
            <a:ext cx="233362" cy="255587"/>
          </a:xfrm>
          <a:prstGeom prst="rect">
            <a:avLst/>
          </a:prstGeom>
          <a:noFill/>
          <a:ln w="9525">
            <a:noFill/>
            <a:miter lim="800000"/>
            <a:headEnd/>
            <a:tailEnd/>
          </a:ln>
        </p:spPr>
      </p:pic>
      <p:pic>
        <p:nvPicPr>
          <p:cNvPr id="35873" name="Picture 40" descr="Untitled-10"/>
          <p:cNvPicPr>
            <a:picLocks noChangeAspect="1" noChangeArrowheads="1"/>
          </p:cNvPicPr>
          <p:nvPr/>
        </p:nvPicPr>
        <p:blipFill>
          <a:blip r:embed="rId6"/>
          <a:srcRect/>
          <a:stretch>
            <a:fillRect/>
          </a:stretch>
        </p:blipFill>
        <p:spPr bwMode="auto">
          <a:xfrm>
            <a:off x="1881188" y="3763963"/>
            <a:ext cx="255587" cy="369887"/>
          </a:xfrm>
          <a:prstGeom prst="rect">
            <a:avLst/>
          </a:prstGeom>
          <a:noFill/>
          <a:ln w="9525">
            <a:noFill/>
            <a:miter lim="800000"/>
            <a:headEnd/>
            <a:tailEnd/>
          </a:ln>
        </p:spPr>
      </p:pic>
      <p:pic>
        <p:nvPicPr>
          <p:cNvPr id="35874" name="Picture 41" descr="Untitled-10"/>
          <p:cNvPicPr>
            <a:picLocks noChangeAspect="1" noChangeArrowheads="1"/>
          </p:cNvPicPr>
          <p:nvPr/>
        </p:nvPicPr>
        <p:blipFill>
          <a:blip r:embed="rId6"/>
          <a:srcRect/>
          <a:stretch>
            <a:fillRect/>
          </a:stretch>
        </p:blipFill>
        <p:spPr bwMode="auto">
          <a:xfrm>
            <a:off x="2033588" y="3916363"/>
            <a:ext cx="255587" cy="369887"/>
          </a:xfrm>
          <a:prstGeom prst="rect">
            <a:avLst/>
          </a:prstGeom>
          <a:noFill/>
          <a:ln w="9525">
            <a:noFill/>
            <a:miter lim="800000"/>
            <a:headEnd/>
            <a:tailEnd/>
          </a:ln>
        </p:spPr>
      </p:pic>
      <p:pic>
        <p:nvPicPr>
          <p:cNvPr id="35875" name="Picture 42" descr="Untitled-10"/>
          <p:cNvPicPr>
            <a:picLocks noChangeAspect="1" noChangeArrowheads="1"/>
          </p:cNvPicPr>
          <p:nvPr/>
        </p:nvPicPr>
        <p:blipFill>
          <a:blip r:embed="rId6"/>
          <a:srcRect/>
          <a:stretch>
            <a:fillRect/>
          </a:stretch>
        </p:blipFill>
        <p:spPr bwMode="auto">
          <a:xfrm>
            <a:off x="2185988" y="4068763"/>
            <a:ext cx="255587" cy="369887"/>
          </a:xfrm>
          <a:prstGeom prst="rect">
            <a:avLst/>
          </a:prstGeom>
          <a:noFill/>
          <a:ln w="9525">
            <a:noFill/>
            <a:miter lim="800000"/>
            <a:headEnd/>
            <a:tailEnd/>
          </a:ln>
        </p:spPr>
      </p:pic>
      <p:sp>
        <p:nvSpPr>
          <p:cNvPr id="35876" name="Text Box 46"/>
          <p:cNvSpPr txBox="1">
            <a:spLocks noChangeArrowheads="1"/>
          </p:cNvSpPr>
          <p:nvPr/>
        </p:nvSpPr>
        <p:spPr bwMode="auto">
          <a:xfrm>
            <a:off x="992188" y="857250"/>
            <a:ext cx="1057275" cy="307975"/>
          </a:xfrm>
          <a:prstGeom prst="rect">
            <a:avLst/>
          </a:prstGeom>
          <a:noFill/>
          <a:ln w="12700">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b="1">
                <a:solidFill>
                  <a:srgbClr val="326A89"/>
                </a:solidFill>
              </a:rPr>
              <a:t>Visibility</a:t>
            </a:r>
          </a:p>
        </p:txBody>
      </p:sp>
      <p:sp>
        <p:nvSpPr>
          <p:cNvPr id="35877" name="Line 47"/>
          <p:cNvSpPr>
            <a:spLocks noChangeShapeType="1"/>
          </p:cNvSpPr>
          <p:nvPr/>
        </p:nvSpPr>
        <p:spPr bwMode="auto">
          <a:xfrm flipH="1">
            <a:off x="4167188" y="1624013"/>
            <a:ext cx="185737" cy="342900"/>
          </a:xfrm>
          <a:prstGeom prst="line">
            <a:avLst/>
          </a:prstGeom>
          <a:noFill/>
          <a:ln w="19050">
            <a:solidFill>
              <a:schemeClr val="accent1"/>
            </a:solidFill>
            <a:round/>
            <a:headEnd/>
            <a:tailEnd/>
          </a:ln>
        </p:spPr>
        <p:txBody>
          <a:bodyPr anchor="ctr">
            <a:spAutoFit/>
          </a:bodyPr>
          <a:lstStyle/>
          <a:p>
            <a:endParaRPr lang="en-US"/>
          </a:p>
        </p:txBody>
      </p:sp>
      <p:sp>
        <p:nvSpPr>
          <p:cNvPr id="35878" name="Line 48"/>
          <p:cNvSpPr>
            <a:spLocks noChangeShapeType="1"/>
          </p:cNvSpPr>
          <p:nvPr/>
        </p:nvSpPr>
        <p:spPr bwMode="auto">
          <a:xfrm>
            <a:off x="4667250" y="1624013"/>
            <a:ext cx="200025" cy="357187"/>
          </a:xfrm>
          <a:prstGeom prst="line">
            <a:avLst/>
          </a:prstGeom>
          <a:noFill/>
          <a:ln w="19050">
            <a:solidFill>
              <a:schemeClr val="accent1"/>
            </a:solidFill>
            <a:round/>
            <a:headEnd/>
            <a:tailEnd/>
          </a:ln>
        </p:spPr>
        <p:txBody>
          <a:bodyPr anchor="ctr">
            <a:spAutoFit/>
          </a:bodyPr>
          <a:lstStyle/>
          <a:p>
            <a:endParaRPr lang="en-US"/>
          </a:p>
        </p:txBody>
      </p:sp>
      <p:sp>
        <p:nvSpPr>
          <p:cNvPr id="35879" name="Line 49"/>
          <p:cNvSpPr>
            <a:spLocks noChangeShapeType="1"/>
          </p:cNvSpPr>
          <p:nvPr/>
        </p:nvSpPr>
        <p:spPr bwMode="auto">
          <a:xfrm>
            <a:off x="4152900" y="2066925"/>
            <a:ext cx="0" cy="1543050"/>
          </a:xfrm>
          <a:prstGeom prst="line">
            <a:avLst/>
          </a:prstGeom>
          <a:noFill/>
          <a:ln w="19050">
            <a:solidFill>
              <a:schemeClr val="accent1"/>
            </a:solidFill>
            <a:round/>
            <a:headEnd/>
            <a:tailEnd/>
          </a:ln>
        </p:spPr>
        <p:txBody>
          <a:bodyPr anchor="ctr">
            <a:spAutoFit/>
          </a:bodyPr>
          <a:lstStyle/>
          <a:p>
            <a:endParaRPr lang="en-US"/>
          </a:p>
        </p:txBody>
      </p:sp>
      <p:sp>
        <p:nvSpPr>
          <p:cNvPr id="35880" name="Line 50"/>
          <p:cNvSpPr>
            <a:spLocks noChangeShapeType="1"/>
          </p:cNvSpPr>
          <p:nvPr/>
        </p:nvSpPr>
        <p:spPr bwMode="auto">
          <a:xfrm>
            <a:off x="4862513" y="2076450"/>
            <a:ext cx="0" cy="1528763"/>
          </a:xfrm>
          <a:prstGeom prst="line">
            <a:avLst/>
          </a:prstGeom>
          <a:noFill/>
          <a:ln w="19050">
            <a:solidFill>
              <a:schemeClr val="accent1"/>
            </a:solidFill>
            <a:round/>
            <a:headEnd/>
            <a:tailEnd/>
          </a:ln>
        </p:spPr>
        <p:txBody>
          <a:bodyPr anchor="ctr">
            <a:spAutoFit/>
          </a:bodyPr>
          <a:lstStyle/>
          <a:p>
            <a:endParaRPr lang="en-US"/>
          </a:p>
        </p:txBody>
      </p:sp>
      <p:sp>
        <p:nvSpPr>
          <p:cNvPr id="35881" name="Oval 51"/>
          <p:cNvSpPr>
            <a:spLocks noChangeArrowheads="1"/>
          </p:cNvSpPr>
          <p:nvPr/>
        </p:nvSpPr>
        <p:spPr bwMode="auto">
          <a:xfrm>
            <a:off x="3267075" y="3538538"/>
            <a:ext cx="2614613" cy="1128712"/>
          </a:xfrm>
          <a:prstGeom prst="ellipse">
            <a:avLst/>
          </a:prstGeom>
          <a:solidFill>
            <a:srgbClr val="5D87A1">
              <a:alpha val="50195"/>
            </a:srgbClr>
          </a:solidFill>
          <a:ln w="12700">
            <a:noFill/>
            <a:round/>
            <a:headEnd/>
            <a:tailEnd/>
          </a:ln>
        </p:spPr>
        <p:txBody>
          <a:bodyPr wrap="non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35882" name="Picture 52" descr="Untitled-24"/>
          <p:cNvPicPr>
            <a:picLocks noChangeAspect="1" noChangeArrowheads="1"/>
          </p:cNvPicPr>
          <p:nvPr/>
        </p:nvPicPr>
        <p:blipFill>
          <a:blip r:embed="rId3"/>
          <a:srcRect/>
          <a:stretch>
            <a:fillRect/>
          </a:stretch>
        </p:blipFill>
        <p:spPr bwMode="auto">
          <a:xfrm>
            <a:off x="3668713" y="3810000"/>
            <a:ext cx="233362" cy="255588"/>
          </a:xfrm>
          <a:prstGeom prst="rect">
            <a:avLst/>
          </a:prstGeom>
          <a:noFill/>
          <a:ln w="9525">
            <a:noFill/>
            <a:miter lim="800000"/>
            <a:headEnd/>
            <a:tailEnd/>
          </a:ln>
        </p:spPr>
      </p:pic>
      <p:grpSp>
        <p:nvGrpSpPr>
          <p:cNvPr id="35883" name="Group 53"/>
          <p:cNvGrpSpPr>
            <a:grpSpLocks/>
          </p:cNvGrpSpPr>
          <p:nvPr/>
        </p:nvGrpSpPr>
        <p:grpSpPr bwMode="auto">
          <a:xfrm>
            <a:off x="4170363" y="3773488"/>
            <a:ext cx="357187" cy="347662"/>
            <a:chOff x="4113" y="3011"/>
            <a:chExt cx="225" cy="219"/>
          </a:xfrm>
        </p:grpSpPr>
        <p:pic>
          <p:nvPicPr>
            <p:cNvPr id="35944" name="Picture 54" descr="Untitled-4"/>
            <p:cNvPicPr>
              <a:picLocks noChangeAspect="1" noChangeArrowheads="1"/>
            </p:cNvPicPr>
            <p:nvPr/>
          </p:nvPicPr>
          <p:blipFill>
            <a:blip r:embed="rId4"/>
            <a:srcRect/>
            <a:stretch>
              <a:fillRect/>
            </a:stretch>
          </p:blipFill>
          <p:spPr bwMode="auto">
            <a:xfrm>
              <a:off x="4113" y="3043"/>
              <a:ext cx="156" cy="184"/>
            </a:xfrm>
            <a:prstGeom prst="rect">
              <a:avLst/>
            </a:prstGeom>
            <a:noFill/>
            <a:ln w="9525">
              <a:noFill/>
              <a:miter lim="800000"/>
              <a:headEnd/>
              <a:tailEnd/>
            </a:ln>
          </p:spPr>
        </p:pic>
        <p:pic>
          <p:nvPicPr>
            <p:cNvPr id="35945" name="Picture 55" descr="Untitled-5"/>
            <p:cNvPicPr>
              <a:picLocks noChangeAspect="1" noChangeArrowheads="1"/>
            </p:cNvPicPr>
            <p:nvPr/>
          </p:nvPicPr>
          <p:blipFill>
            <a:blip r:embed="rId5"/>
            <a:srcRect/>
            <a:stretch>
              <a:fillRect/>
            </a:stretch>
          </p:blipFill>
          <p:spPr bwMode="auto">
            <a:xfrm>
              <a:off x="4225" y="3011"/>
              <a:ext cx="113" cy="219"/>
            </a:xfrm>
            <a:prstGeom prst="rect">
              <a:avLst/>
            </a:prstGeom>
            <a:noFill/>
            <a:ln w="9525">
              <a:noFill/>
              <a:miter lim="800000"/>
              <a:headEnd/>
              <a:tailEnd/>
            </a:ln>
          </p:spPr>
        </p:pic>
      </p:grpSp>
      <p:grpSp>
        <p:nvGrpSpPr>
          <p:cNvPr id="35884" name="Group 61"/>
          <p:cNvGrpSpPr>
            <a:grpSpLocks/>
          </p:cNvGrpSpPr>
          <p:nvPr/>
        </p:nvGrpSpPr>
        <p:grpSpPr bwMode="auto">
          <a:xfrm>
            <a:off x="4322763" y="3925888"/>
            <a:ext cx="357187" cy="347662"/>
            <a:chOff x="4113" y="3011"/>
            <a:chExt cx="225" cy="219"/>
          </a:xfrm>
        </p:grpSpPr>
        <p:pic>
          <p:nvPicPr>
            <p:cNvPr id="35942" name="Picture 62" descr="Untitled-4"/>
            <p:cNvPicPr>
              <a:picLocks noChangeAspect="1" noChangeArrowheads="1"/>
            </p:cNvPicPr>
            <p:nvPr/>
          </p:nvPicPr>
          <p:blipFill>
            <a:blip r:embed="rId4"/>
            <a:srcRect/>
            <a:stretch>
              <a:fillRect/>
            </a:stretch>
          </p:blipFill>
          <p:spPr bwMode="auto">
            <a:xfrm>
              <a:off x="4113" y="3043"/>
              <a:ext cx="156" cy="184"/>
            </a:xfrm>
            <a:prstGeom prst="rect">
              <a:avLst/>
            </a:prstGeom>
            <a:noFill/>
            <a:ln w="9525">
              <a:noFill/>
              <a:miter lim="800000"/>
              <a:headEnd/>
              <a:tailEnd/>
            </a:ln>
          </p:spPr>
        </p:pic>
        <p:pic>
          <p:nvPicPr>
            <p:cNvPr id="35943" name="Picture 63" descr="Untitled-5"/>
            <p:cNvPicPr>
              <a:picLocks noChangeAspect="1" noChangeArrowheads="1"/>
            </p:cNvPicPr>
            <p:nvPr/>
          </p:nvPicPr>
          <p:blipFill>
            <a:blip r:embed="rId5"/>
            <a:srcRect/>
            <a:stretch>
              <a:fillRect/>
            </a:stretch>
          </p:blipFill>
          <p:spPr bwMode="auto">
            <a:xfrm>
              <a:off x="4225" y="3011"/>
              <a:ext cx="113" cy="219"/>
            </a:xfrm>
            <a:prstGeom prst="rect">
              <a:avLst/>
            </a:prstGeom>
            <a:noFill/>
            <a:ln w="9525">
              <a:noFill/>
              <a:miter lim="800000"/>
              <a:headEnd/>
              <a:tailEnd/>
            </a:ln>
          </p:spPr>
        </p:pic>
      </p:grpSp>
      <p:grpSp>
        <p:nvGrpSpPr>
          <p:cNvPr id="35885" name="Group 64"/>
          <p:cNvGrpSpPr>
            <a:grpSpLocks/>
          </p:cNvGrpSpPr>
          <p:nvPr/>
        </p:nvGrpSpPr>
        <p:grpSpPr bwMode="auto">
          <a:xfrm>
            <a:off x="4475163" y="4078288"/>
            <a:ext cx="357187" cy="347662"/>
            <a:chOff x="4113" y="3011"/>
            <a:chExt cx="225" cy="219"/>
          </a:xfrm>
        </p:grpSpPr>
        <p:pic>
          <p:nvPicPr>
            <p:cNvPr id="35940" name="Picture 65" descr="Untitled-4"/>
            <p:cNvPicPr>
              <a:picLocks noChangeAspect="1" noChangeArrowheads="1"/>
            </p:cNvPicPr>
            <p:nvPr/>
          </p:nvPicPr>
          <p:blipFill>
            <a:blip r:embed="rId4"/>
            <a:srcRect/>
            <a:stretch>
              <a:fillRect/>
            </a:stretch>
          </p:blipFill>
          <p:spPr bwMode="auto">
            <a:xfrm>
              <a:off x="4113" y="3043"/>
              <a:ext cx="156" cy="184"/>
            </a:xfrm>
            <a:prstGeom prst="rect">
              <a:avLst/>
            </a:prstGeom>
            <a:noFill/>
            <a:ln w="9525">
              <a:noFill/>
              <a:miter lim="800000"/>
              <a:headEnd/>
              <a:tailEnd/>
            </a:ln>
          </p:spPr>
        </p:pic>
        <p:pic>
          <p:nvPicPr>
            <p:cNvPr id="35941" name="Picture 66" descr="Untitled-5"/>
            <p:cNvPicPr>
              <a:picLocks noChangeAspect="1" noChangeArrowheads="1"/>
            </p:cNvPicPr>
            <p:nvPr/>
          </p:nvPicPr>
          <p:blipFill>
            <a:blip r:embed="rId5"/>
            <a:srcRect/>
            <a:stretch>
              <a:fillRect/>
            </a:stretch>
          </p:blipFill>
          <p:spPr bwMode="auto">
            <a:xfrm>
              <a:off x="4225" y="3011"/>
              <a:ext cx="113" cy="219"/>
            </a:xfrm>
            <a:prstGeom prst="rect">
              <a:avLst/>
            </a:prstGeom>
            <a:noFill/>
            <a:ln w="9525">
              <a:noFill/>
              <a:miter lim="800000"/>
              <a:headEnd/>
              <a:tailEnd/>
            </a:ln>
          </p:spPr>
        </p:pic>
      </p:grpSp>
      <p:pic>
        <p:nvPicPr>
          <p:cNvPr id="35886" name="Picture 67" descr="Untitled-24"/>
          <p:cNvPicPr>
            <a:picLocks noChangeAspect="1" noChangeArrowheads="1"/>
          </p:cNvPicPr>
          <p:nvPr/>
        </p:nvPicPr>
        <p:blipFill>
          <a:blip r:embed="rId3"/>
          <a:srcRect/>
          <a:stretch>
            <a:fillRect/>
          </a:stretch>
        </p:blipFill>
        <p:spPr bwMode="auto">
          <a:xfrm>
            <a:off x="3821113" y="3962400"/>
            <a:ext cx="233362" cy="255588"/>
          </a:xfrm>
          <a:prstGeom prst="rect">
            <a:avLst/>
          </a:prstGeom>
          <a:noFill/>
          <a:ln w="9525">
            <a:noFill/>
            <a:miter lim="800000"/>
            <a:headEnd/>
            <a:tailEnd/>
          </a:ln>
        </p:spPr>
      </p:pic>
      <p:pic>
        <p:nvPicPr>
          <p:cNvPr id="35887" name="Picture 68" descr="Untitled-24"/>
          <p:cNvPicPr>
            <a:picLocks noChangeAspect="1" noChangeArrowheads="1"/>
          </p:cNvPicPr>
          <p:nvPr/>
        </p:nvPicPr>
        <p:blipFill>
          <a:blip r:embed="rId3"/>
          <a:srcRect/>
          <a:stretch>
            <a:fillRect/>
          </a:stretch>
        </p:blipFill>
        <p:spPr bwMode="auto">
          <a:xfrm>
            <a:off x="3973513" y="4114800"/>
            <a:ext cx="233362" cy="255588"/>
          </a:xfrm>
          <a:prstGeom prst="rect">
            <a:avLst/>
          </a:prstGeom>
          <a:noFill/>
          <a:ln w="9525">
            <a:noFill/>
            <a:miter lim="800000"/>
            <a:headEnd/>
            <a:tailEnd/>
          </a:ln>
        </p:spPr>
      </p:pic>
      <p:pic>
        <p:nvPicPr>
          <p:cNvPr id="35888" name="Picture 69" descr="Untitled-10"/>
          <p:cNvPicPr>
            <a:picLocks noChangeAspect="1" noChangeArrowheads="1"/>
          </p:cNvPicPr>
          <p:nvPr/>
        </p:nvPicPr>
        <p:blipFill>
          <a:blip r:embed="rId6"/>
          <a:srcRect/>
          <a:stretch>
            <a:fillRect/>
          </a:stretch>
        </p:blipFill>
        <p:spPr bwMode="auto">
          <a:xfrm>
            <a:off x="4891088" y="3759200"/>
            <a:ext cx="255587" cy="369888"/>
          </a:xfrm>
          <a:prstGeom prst="rect">
            <a:avLst/>
          </a:prstGeom>
          <a:noFill/>
          <a:ln w="9525">
            <a:noFill/>
            <a:miter lim="800000"/>
            <a:headEnd/>
            <a:tailEnd/>
          </a:ln>
        </p:spPr>
      </p:pic>
      <p:pic>
        <p:nvPicPr>
          <p:cNvPr id="35889" name="Picture 70" descr="Untitled-10"/>
          <p:cNvPicPr>
            <a:picLocks noChangeAspect="1" noChangeArrowheads="1"/>
          </p:cNvPicPr>
          <p:nvPr/>
        </p:nvPicPr>
        <p:blipFill>
          <a:blip r:embed="rId6"/>
          <a:srcRect/>
          <a:stretch>
            <a:fillRect/>
          </a:stretch>
        </p:blipFill>
        <p:spPr bwMode="auto">
          <a:xfrm>
            <a:off x="5043488" y="3911600"/>
            <a:ext cx="255587" cy="369888"/>
          </a:xfrm>
          <a:prstGeom prst="rect">
            <a:avLst/>
          </a:prstGeom>
          <a:noFill/>
          <a:ln w="9525">
            <a:noFill/>
            <a:miter lim="800000"/>
            <a:headEnd/>
            <a:tailEnd/>
          </a:ln>
        </p:spPr>
      </p:pic>
      <p:pic>
        <p:nvPicPr>
          <p:cNvPr id="35890" name="Picture 71" descr="Untitled-10"/>
          <p:cNvPicPr>
            <a:picLocks noChangeAspect="1" noChangeArrowheads="1"/>
          </p:cNvPicPr>
          <p:nvPr/>
        </p:nvPicPr>
        <p:blipFill>
          <a:blip r:embed="rId6"/>
          <a:srcRect/>
          <a:stretch>
            <a:fillRect/>
          </a:stretch>
        </p:blipFill>
        <p:spPr bwMode="auto">
          <a:xfrm>
            <a:off x="5195888" y="4064000"/>
            <a:ext cx="255587" cy="369888"/>
          </a:xfrm>
          <a:prstGeom prst="rect">
            <a:avLst/>
          </a:prstGeom>
          <a:noFill/>
          <a:ln w="9525">
            <a:noFill/>
            <a:miter lim="800000"/>
            <a:headEnd/>
            <a:tailEnd/>
          </a:ln>
        </p:spPr>
      </p:pic>
      <p:sp>
        <p:nvSpPr>
          <p:cNvPr id="35891" name="Text Box 75"/>
          <p:cNvSpPr txBox="1">
            <a:spLocks noChangeArrowheads="1"/>
          </p:cNvSpPr>
          <p:nvPr/>
        </p:nvSpPr>
        <p:spPr bwMode="auto">
          <a:xfrm>
            <a:off x="3563938" y="852488"/>
            <a:ext cx="2087562" cy="307975"/>
          </a:xfrm>
          <a:prstGeom prst="rect">
            <a:avLst/>
          </a:prstGeom>
          <a:noFill/>
          <a:ln w="12700">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b="1">
                <a:solidFill>
                  <a:srgbClr val="326A89"/>
                </a:solidFill>
              </a:rPr>
              <a:t>Transparent In-Line</a:t>
            </a:r>
          </a:p>
        </p:txBody>
      </p:sp>
      <p:sp>
        <p:nvSpPr>
          <p:cNvPr id="35892" name="Line 76"/>
          <p:cNvSpPr>
            <a:spLocks noChangeShapeType="1"/>
          </p:cNvSpPr>
          <p:nvPr/>
        </p:nvSpPr>
        <p:spPr bwMode="auto">
          <a:xfrm flipH="1">
            <a:off x="7173913" y="1619250"/>
            <a:ext cx="185737" cy="342900"/>
          </a:xfrm>
          <a:prstGeom prst="line">
            <a:avLst/>
          </a:prstGeom>
          <a:noFill/>
          <a:ln w="19050">
            <a:solidFill>
              <a:schemeClr val="accent1"/>
            </a:solidFill>
            <a:round/>
            <a:headEnd/>
            <a:tailEnd/>
          </a:ln>
        </p:spPr>
        <p:txBody>
          <a:bodyPr anchor="ctr">
            <a:spAutoFit/>
          </a:bodyPr>
          <a:lstStyle/>
          <a:p>
            <a:endParaRPr lang="en-US"/>
          </a:p>
        </p:txBody>
      </p:sp>
      <p:sp>
        <p:nvSpPr>
          <p:cNvPr id="35893" name="Line 77"/>
          <p:cNvSpPr>
            <a:spLocks noChangeShapeType="1"/>
          </p:cNvSpPr>
          <p:nvPr/>
        </p:nvSpPr>
        <p:spPr bwMode="auto">
          <a:xfrm>
            <a:off x="7673975" y="1619250"/>
            <a:ext cx="200025" cy="357188"/>
          </a:xfrm>
          <a:prstGeom prst="line">
            <a:avLst/>
          </a:prstGeom>
          <a:noFill/>
          <a:ln w="19050">
            <a:solidFill>
              <a:schemeClr val="accent1"/>
            </a:solidFill>
            <a:round/>
            <a:headEnd/>
            <a:tailEnd/>
          </a:ln>
        </p:spPr>
        <p:txBody>
          <a:bodyPr anchor="ctr">
            <a:spAutoFit/>
          </a:bodyPr>
          <a:lstStyle/>
          <a:p>
            <a:endParaRPr lang="en-US"/>
          </a:p>
        </p:txBody>
      </p:sp>
      <p:sp>
        <p:nvSpPr>
          <p:cNvPr id="35894" name="Line 78"/>
          <p:cNvSpPr>
            <a:spLocks noChangeShapeType="1"/>
          </p:cNvSpPr>
          <p:nvPr/>
        </p:nvSpPr>
        <p:spPr bwMode="auto">
          <a:xfrm>
            <a:off x="7159625" y="2062163"/>
            <a:ext cx="0" cy="1543050"/>
          </a:xfrm>
          <a:prstGeom prst="line">
            <a:avLst/>
          </a:prstGeom>
          <a:noFill/>
          <a:ln w="19050">
            <a:solidFill>
              <a:schemeClr val="accent1"/>
            </a:solidFill>
            <a:round/>
            <a:headEnd/>
            <a:tailEnd/>
          </a:ln>
        </p:spPr>
        <p:txBody>
          <a:bodyPr anchor="ctr">
            <a:spAutoFit/>
          </a:bodyPr>
          <a:lstStyle/>
          <a:p>
            <a:endParaRPr lang="en-US"/>
          </a:p>
        </p:txBody>
      </p:sp>
      <p:sp>
        <p:nvSpPr>
          <p:cNvPr id="35895" name="Line 79"/>
          <p:cNvSpPr>
            <a:spLocks noChangeShapeType="1"/>
          </p:cNvSpPr>
          <p:nvPr/>
        </p:nvSpPr>
        <p:spPr bwMode="auto">
          <a:xfrm>
            <a:off x="7869238" y="2071688"/>
            <a:ext cx="0" cy="1528762"/>
          </a:xfrm>
          <a:prstGeom prst="line">
            <a:avLst/>
          </a:prstGeom>
          <a:noFill/>
          <a:ln w="19050">
            <a:solidFill>
              <a:schemeClr val="accent1"/>
            </a:solidFill>
            <a:round/>
            <a:headEnd/>
            <a:tailEnd/>
          </a:ln>
        </p:spPr>
        <p:txBody>
          <a:bodyPr anchor="ctr">
            <a:spAutoFit/>
          </a:bodyPr>
          <a:lstStyle/>
          <a:p>
            <a:endParaRPr lang="en-US"/>
          </a:p>
        </p:txBody>
      </p:sp>
      <p:sp>
        <p:nvSpPr>
          <p:cNvPr id="35896" name="Oval 80"/>
          <p:cNvSpPr>
            <a:spLocks noChangeArrowheads="1"/>
          </p:cNvSpPr>
          <p:nvPr/>
        </p:nvSpPr>
        <p:spPr bwMode="auto">
          <a:xfrm>
            <a:off x="6273800" y="3533775"/>
            <a:ext cx="2614613" cy="1128713"/>
          </a:xfrm>
          <a:prstGeom prst="ellipse">
            <a:avLst/>
          </a:prstGeom>
          <a:solidFill>
            <a:srgbClr val="5D87A1">
              <a:alpha val="50195"/>
            </a:srgbClr>
          </a:solidFill>
          <a:ln w="12700">
            <a:noFill/>
            <a:round/>
            <a:headEnd/>
            <a:tailEnd/>
          </a:ln>
        </p:spPr>
        <p:txBody>
          <a:bodyPr wrap="non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35897" name="Picture 81" descr="Untitled-24"/>
          <p:cNvPicPr>
            <a:picLocks noChangeAspect="1" noChangeArrowheads="1"/>
          </p:cNvPicPr>
          <p:nvPr/>
        </p:nvPicPr>
        <p:blipFill>
          <a:blip r:embed="rId3"/>
          <a:srcRect/>
          <a:stretch>
            <a:fillRect/>
          </a:stretch>
        </p:blipFill>
        <p:spPr bwMode="auto">
          <a:xfrm>
            <a:off x="6675438" y="3805238"/>
            <a:ext cx="233362" cy="255587"/>
          </a:xfrm>
          <a:prstGeom prst="rect">
            <a:avLst/>
          </a:prstGeom>
          <a:noFill/>
          <a:ln w="9525">
            <a:noFill/>
            <a:miter lim="800000"/>
            <a:headEnd/>
            <a:tailEnd/>
          </a:ln>
        </p:spPr>
      </p:pic>
      <p:grpSp>
        <p:nvGrpSpPr>
          <p:cNvPr id="35898" name="Group 82"/>
          <p:cNvGrpSpPr>
            <a:grpSpLocks/>
          </p:cNvGrpSpPr>
          <p:nvPr/>
        </p:nvGrpSpPr>
        <p:grpSpPr bwMode="auto">
          <a:xfrm>
            <a:off x="7177088" y="3768725"/>
            <a:ext cx="357187" cy="347663"/>
            <a:chOff x="4113" y="3011"/>
            <a:chExt cx="225" cy="219"/>
          </a:xfrm>
        </p:grpSpPr>
        <p:pic>
          <p:nvPicPr>
            <p:cNvPr id="35938" name="Picture 83" descr="Untitled-4"/>
            <p:cNvPicPr>
              <a:picLocks noChangeAspect="1" noChangeArrowheads="1"/>
            </p:cNvPicPr>
            <p:nvPr/>
          </p:nvPicPr>
          <p:blipFill>
            <a:blip r:embed="rId4"/>
            <a:srcRect/>
            <a:stretch>
              <a:fillRect/>
            </a:stretch>
          </p:blipFill>
          <p:spPr bwMode="auto">
            <a:xfrm>
              <a:off x="4113" y="3043"/>
              <a:ext cx="156" cy="184"/>
            </a:xfrm>
            <a:prstGeom prst="rect">
              <a:avLst/>
            </a:prstGeom>
            <a:noFill/>
            <a:ln w="9525">
              <a:noFill/>
              <a:miter lim="800000"/>
              <a:headEnd/>
              <a:tailEnd/>
            </a:ln>
          </p:spPr>
        </p:pic>
        <p:pic>
          <p:nvPicPr>
            <p:cNvPr id="35939" name="Picture 84" descr="Untitled-5"/>
            <p:cNvPicPr>
              <a:picLocks noChangeAspect="1" noChangeArrowheads="1"/>
            </p:cNvPicPr>
            <p:nvPr/>
          </p:nvPicPr>
          <p:blipFill>
            <a:blip r:embed="rId5"/>
            <a:srcRect/>
            <a:stretch>
              <a:fillRect/>
            </a:stretch>
          </p:blipFill>
          <p:spPr bwMode="auto">
            <a:xfrm>
              <a:off x="4225" y="3011"/>
              <a:ext cx="113" cy="219"/>
            </a:xfrm>
            <a:prstGeom prst="rect">
              <a:avLst/>
            </a:prstGeom>
            <a:noFill/>
            <a:ln w="9525">
              <a:noFill/>
              <a:miter lim="800000"/>
              <a:headEnd/>
              <a:tailEnd/>
            </a:ln>
          </p:spPr>
        </p:pic>
      </p:grpSp>
      <p:grpSp>
        <p:nvGrpSpPr>
          <p:cNvPr id="35899" name="Group 89"/>
          <p:cNvGrpSpPr>
            <a:grpSpLocks/>
          </p:cNvGrpSpPr>
          <p:nvPr/>
        </p:nvGrpSpPr>
        <p:grpSpPr bwMode="auto">
          <a:xfrm>
            <a:off x="7329488" y="3921125"/>
            <a:ext cx="357187" cy="347663"/>
            <a:chOff x="4113" y="3011"/>
            <a:chExt cx="225" cy="219"/>
          </a:xfrm>
        </p:grpSpPr>
        <p:pic>
          <p:nvPicPr>
            <p:cNvPr id="35936" name="Picture 90" descr="Untitled-4"/>
            <p:cNvPicPr>
              <a:picLocks noChangeAspect="1" noChangeArrowheads="1"/>
            </p:cNvPicPr>
            <p:nvPr/>
          </p:nvPicPr>
          <p:blipFill>
            <a:blip r:embed="rId4"/>
            <a:srcRect/>
            <a:stretch>
              <a:fillRect/>
            </a:stretch>
          </p:blipFill>
          <p:spPr bwMode="auto">
            <a:xfrm>
              <a:off x="4113" y="3043"/>
              <a:ext cx="156" cy="184"/>
            </a:xfrm>
            <a:prstGeom prst="rect">
              <a:avLst/>
            </a:prstGeom>
            <a:noFill/>
            <a:ln w="9525">
              <a:noFill/>
              <a:miter lim="800000"/>
              <a:headEnd/>
              <a:tailEnd/>
            </a:ln>
          </p:spPr>
        </p:pic>
        <p:pic>
          <p:nvPicPr>
            <p:cNvPr id="35937" name="Picture 91" descr="Untitled-5"/>
            <p:cNvPicPr>
              <a:picLocks noChangeAspect="1" noChangeArrowheads="1"/>
            </p:cNvPicPr>
            <p:nvPr/>
          </p:nvPicPr>
          <p:blipFill>
            <a:blip r:embed="rId5"/>
            <a:srcRect/>
            <a:stretch>
              <a:fillRect/>
            </a:stretch>
          </p:blipFill>
          <p:spPr bwMode="auto">
            <a:xfrm>
              <a:off x="4225" y="3011"/>
              <a:ext cx="113" cy="219"/>
            </a:xfrm>
            <a:prstGeom prst="rect">
              <a:avLst/>
            </a:prstGeom>
            <a:noFill/>
            <a:ln w="9525">
              <a:noFill/>
              <a:miter lim="800000"/>
              <a:headEnd/>
              <a:tailEnd/>
            </a:ln>
          </p:spPr>
        </p:pic>
      </p:grpSp>
      <p:grpSp>
        <p:nvGrpSpPr>
          <p:cNvPr id="35900" name="Group 92"/>
          <p:cNvGrpSpPr>
            <a:grpSpLocks/>
          </p:cNvGrpSpPr>
          <p:nvPr/>
        </p:nvGrpSpPr>
        <p:grpSpPr bwMode="auto">
          <a:xfrm>
            <a:off x="7481888" y="4073525"/>
            <a:ext cx="357187" cy="347663"/>
            <a:chOff x="4113" y="3011"/>
            <a:chExt cx="225" cy="219"/>
          </a:xfrm>
        </p:grpSpPr>
        <p:pic>
          <p:nvPicPr>
            <p:cNvPr id="35934" name="Picture 93" descr="Untitled-4"/>
            <p:cNvPicPr>
              <a:picLocks noChangeAspect="1" noChangeArrowheads="1"/>
            </p:cNvPicPr>
            <p:nvPr/>
          </p:nvPicPr>
          <p:blipFill>
            <a:blip r:embed="rId4"/>
            <a:srcRect/>
            <a:stretch>
              <a:fillRect/>
            </a:stretch>
          </p:blipFill>
          <p:spPr bwMode="auto">
            <a:xfrm>
              <a:off x="4113" y="3043"/>
              <a:ext cx="156" cy="184"/>
            </a:xfrm>
            <a:prstGeom prst="rect">
              <a:avLst/>
            </a:prstGeom>
            <a:noFill/>
            <a:ln w="9525">
              <a:noFill/>
              <a:miter lim="800000"/>
              <a:headEnd/>
              <a:tailEnd/>
            </a:ln>
          </p:spPr>
        </p:pic>
        <p:pic>
          <p:nvPicPr>
            <p:cNvPr id="35935" name="Picture 94" descr="Untitled-5"/>
            <p:cNvPicPr>
              <a:picLocks noChangeAspect="1" noChangeArrowheads="1"/>
            </p:cNvPicPr>
            <p:nvPr/>
          </p:nvPicPr>
          <p:blipFill>
            <a:blip r:embed="rId5"/>
            <a:srcRect/>
            <a:stretch>
              <a:fillRect/>
            </a:stretch>
          </p:blipFill>
          <p:spPr bwMode="auto">
            <a:xfrm>
              <a:off x="4225" y="3011"/>
              <a:ext cx="113" cy="219"/>
            </a:xfrm>
            <a:prstGeom prst="rect">
              <a:avLst/>
            </a:prstGeom>
            <a:noFill/>
            <a:ln w="9525">
              <a:noFill/>
              <a:miter lim="800000"/>
              <a:headEnd/>
              <a:tailEnd/>
            </a:ln>
          </p:spPr>
        </p:pic>
      </p:grpSp>
      <p:pic>
        <p:nvPicPr>
          <p:cNvPr id="35901" name="Picture 95" descr="Untitled-24"/>
          <p:cNvPicPr>
            <a:picLocks noChangeAspect="1" noChangeArrowheads="1"/>
          </p:cNvPicPr>
          <p:nvPr/>
        </p:nvPicPr>
        <p:blipFill>
          <a:blip r:embed="rId3"/>
          <a:srcRect/>
          <a:stretch>
            <a:fillRect/>
          </a:stretch>
        </p:blipFill>
        <p:spPr bwMode="auto">
          <a:xfrm>
            <a:off x="6827838" y="3957638"/>
            <a:ext cx="233362" cy="255587"/>
          </a:xfrm>
          <a:prstGeom prst="rect">
            <a:avLst/>
          </a:prstGeom>
          <a:noFill/>
          <a:ln w="9525">
            <a:noFill/>
            <a:miter lim="800000"/>
            <a:headEnd/>
            <a:tailEnd/>
          </a:ln>
        </p:spPr>
      </p:pic>
      <p:pic>
        <p:nvPicPr>
          <p:cNvPr id="35902" name="Picture 96" descr="Untitled-24"/>
          <p:cNvPicPr>
            <a:picLocks noChangeAspect="1" noChangeArrowheads="1"/>
          </p:cNvPicPr>
          <p:nvPr/>
        </p:nvPicPr>
        <p:blipFill>
          <a:blip r:embed="rId3"/>
          <a:srcRect/>
          <a:stretch>
            <a:fillRect/>
          </a:stretch>
        </p:blipFill>
        <p:spPr bwMode="auto">
          <a:xfrm>
            <a:off x="6980238" y="4110038"/>
            <a:ext cx="233362" cy="255587"/>
          </a:xfrm>
          <a:prstGeom prst="rect">
            <a:avLst/>
          </a:prstGeom>
          <a:noFill/>
          <a:ln w="9525">
            <a:noFill/>
            <a:miter lim="800000"/>
            <a:headEnd/>
            <a:tailEnd/>
          </a:ln>
        </p:spPr>
      </p:pic>
      <p:pic>
        <p:nvPicPr>
          <p:cNvPr id="35903" name="Picture 97" descr="Untitled-10"/>
          <p:cNvPicPr>
            <a:picLocks noChangeAspect="1" noChangeArrowheads="1"/>
          </p:cNvPicPr>
          <p:nvPr/>
        </p:nvPicPr>
        <p:blipFill>
          <a:blip r:embed="rId6"/>
          <a:srcRect/>
          <a:stretch>
            <a:fillRect/>
          </a:stretch>
        </p:blipFill>
        <p:spPr bwMode="auto">
          <a:xfrm>
            <a:off x="7897813" y="3754438"/>
            <a:ext cx="255587" cy="369887"/>
          </a:xfrm>
          <a:prstGeom prst="rect">
            <a:avLst/>
          </a:prstGeom>
          <a:noFill/>
          <a:ln w="9525">
            <a:noFill/>
            <a:miter lim="800000"/>
            <a:headEnd/>
            <a:tailEnd/>
          </a:ln>
        </p:spPr>
      </p:pic>
      <p:pic>
        <p:nvPicPr>
          <p:cNvPr id="35904" name="Picture 98" descr="Untitled-10"/>
          <p:cNvPicPr>
            <a:picLocks noChangeAspect="1" noChangeArrowheads="1"/>
          </p:cNvPicPr>
          <p:nvPr/>
        </p:nvPicPr>
        <p:blipFill>
          <a:blip r:embed="rId6"/>
          <a:srcRect/>
          <a:stretch>
            <a:fillRect/>
          </a:stretch>
        </p:blipFill>
        <p:spPr bwMode="auto">
          <a:xfrm>
            <a:off x="8050213" y="3906838"/>
            <a:ext cx="255587" cy="369887"/>
          </a:xfrm>
          <a:prstGeom prst="rect">
            <a:avLst/>
          </a:prstGeom>
          <a:noFill/>
          <a:ln w="9525">
            <a:noFill/>
            <a:miter lim="800000"/>
            <a:headEnd/>
            <a:tailEnd/>
          </a:ln>
        </p:spPr>
      </p:pic>
      <p:pic>
        <p:nvPicPr>
          <p:cNvPr id="35905" name="Picture 99" descr="Untitled-10"/>
          <p:cNvPicPr>
            <a:picLocks noChangeAspect="1" noChangeArrowheads="1"/>
          </p:cNvPicPr>
          <p:nvPr/>
        </p:nvPicPr>
        <p:blipFill>
          <a:blip r:embed="rId6"/>
          <a:srcRect/>
          <a:stretch>
            <a:fillRect/>
          </a:stretch>
        </p:blipFill>
        <p:spPr bwMode="auto">
          <a:xfrm>
            <a:off x="8202613" y="4059238"/>
            <a:ext cx="255587" cy="369887"/>
          </a:xfrm>
          <a:prstGeom prst="rect">
            <a:avLst/>
          </a:prstGeom>
          <a:noFill/>
          <a:ln w="9525">
            <a:noFill/>
            <a:miter lim="800000"/>
            <a:headEnd/>
            <a:tailEnd/>
          </a:ln>
        </p:spPr>
      </p:pic>
      <p:sp>
        <p:nvSpPr>
          <p:cNvPr id="35906" name="Text Box 102"/>
          <p:cNvSpPr txBox="1">
            <a:spLocks noChangeArrowheads="1"/>
          </p:cNvSpPr>
          <p:nvPr/>
        </p:nvSpPr>
        <p:spPr bwMode="auto">
          <a:xfrm>
            <a:off x="6472238" y="847725"/>
            <a:ext cx="2282825" cy="307975"/>
          </a:xfrm>
          <a:prstGeom prst="rect">
            <a:avLst/>
          </a:prstGeom>
          <a:noFill/>
          <a:ln w="12700">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b="1">
                <a:solidFill>
                  <a:srgbClr val="326A89"/>
                </a:solidFill>
              </a:rPr>
              <a:t>Firewall Replacement</a:t>
            </a:r>
          </a:p>
        </p:txBody>
      </p:sp>
      <p:sp>
        <p:nvSpPr>
          <p:cNvPr id="35907" name="AutoShape 105"/>
          <p:cNvSpPr>
            <a:spLocks noChangeArrowheads="1"/>
          </p:cNvSpPr>
          <p:nvPr/>
        </p:nvSpPr>
        <p:spPr bwMode="auto">
          <a:xfrm>
            <a:off x="130175" y="4897438"/>
            <a:ext cx="2840038" cy="1317625"/>
          </a:xfrm>
          <a:prstGeom prst="roundRect">
            <a:avLst>
              <a:gd name="adj" fmla="val 6505"/>
            </a:avLst>
          </a:prstGeom>
          <a:solidFill>
            <a:schemeClr val="bg1">
              <a:alpha val="14902"/>
            </a:schemeClr>
          </a:solidFill>
          <a:ln w="28575">
            <a:solidFill>
              <a:srgbClr val="DDDDDD"/>
            </a:solidFill>
            <a:round/>
            <a:headEnd/>
            <a:tailEnd/>
          </a:ln>
        </p:spPr>
        <p:txBody>
          <a:bodyPr/>
          <a:lstStyle/>
          <a:p>
            <a:pPr marL="171450" indent="-171450" eaLnBrk="0" hangingPunct="0">
              <a:lnSpc>
                <a:spcPct val="85000"/>
              </a:lnSpc>
              <a:spcBef>
                <a:spcPct val="25000"/>
              </a:spcBef>
              <a:spcAft>
                <a:spcPct val="5000"/>
              </a:spcAft>
              <a:buSzPct val="100000"/>
              <a:buFontTx/>
              <a:buChar char="•"/>
            </a:pPr>
            <a:r>
              <a:rPr lang="en-US" sz="1400">
                <a:solidFill>
                  <a:srgbClr val="326A89"/>
                </a:solidFill>
              </a:rPr>
              <a:t>Application, user and content visibility without inline deployment</a:t>
            </a:r>
          </a:p>
        </p:txBody>
      </p:sp>
      <p:sp>
        <p:nvSpPr>
          <p:cNvPr id="35908" name="AutoShape 106"/>
          <p:cNvSpPr>
            <a:spLocks noChangeArrowheads="1"/>
          </p:cNvSpPr>
          <p:nvPr/>
        </p:nvSpPr>
        <p:spPr bwMode="auto">
          <a:xfrm>
            <a:off x="3140075" y="4897438"/>
            <a:ext cx="2840038" cy="1317625"/>
          </a:xfrm>
          <a:prstGeom prst="roundRect">
            <a:avLst>
              <a:gd name="adj" fmla="val 4458"/>
            </a:avLst>
          </a:prstGeom>
          <a:solidFill>
            <a:schemeClr val="bg1">
              <a:alpha val="14902"/>
            </a:schemeClr>
          </a:solidFill>
          <a:ln w="28575">
            <a:solidFill>
              <a:srgbClr val="DDDDDD"/>
            </a:solidFill>
            <a:round/>
            <a:headEnd/>
            <a:tailEnd/>
          </a:ln>
        </p:spPr>
        <p:txBody>
          <a:bodyPr/>
          <a:lstStyle/>
          <a:p>
            <a:pPr marL="171450" indent="-171450" eaLnBrk="0" hangingPunct="0">
              <a:lnSpc>
                <a:spcPct val="85000"/>
              </a:lnSpc>
              <a:spcBef>
                <a:spcPct val="25000"/>
              </a:spcBef>
              <a:spcAft>
                <a:spcPct val="5000"/>
              </a:spcAft>
              <a:buSzPct val="100000"/>
              <a:buFontTx/>
              <a:buChar char="•"/>
            </a:pPr>
            <a:r>
              <a:rPr lang="en-US" sz="1400">
                <a:solidFill>
                  <a:srgbClr val="326A89"/>
                </a:solidFill>
              </a:rPr>
              <a:t>IPS with app visibility &amp; control</a:t>
            </a:r>
          </a:p>
          <a:p>
            <a:pPr marL="171450" indent="-171450" eaLnBrk="0" hangingPunct="0">
              <a:lnSpc>
                <a:spcPct val="85000"/>
              </a:lnSpc>
              <a:spcBef>
                <a:spcPct val="25000"/>
              </a:spcBef>
              <a:spcAft>
                <a:spcPct val="5000"/>
              </a:spcAft>
              <a:buSzPct val="100000"/>
              <a:buFontTx/>
              <a:buChar char="•"/>
            </a:pPr>
            <a:r>
              <a:rPr lang="en-US" sz="1400">
                <a:solidFill>
                  <a:srgbClr val="326A89"/>
                </a:solidFill>
              </a:rPr>
              <a:t>Consolidation of IPS &amp; URL filtering</a:t>
            </a:r>
          </a:p>
        </p:txBody>
      </p:sp>
      <p:sp>
        <p:nvSpPr>
          <p:cNvPr id="35909" name="AutoShape 107"/>
          <p:cNvSpPr>
            <a:spLocks noChangeArrowheads="1"/>
          </p:cNvSpPr>
          <p:nvPr/>
        </p:nvSpPr>
        <p:spPr bwMode="auto">
          <a:xfrm>
            <a:off x="6146800" y="4897438"/>
            <a:ext cx="2840038" cy="1317625"/>
          </a:xfrm>
          <a:prstGeom prst="roundRect">
            <a:avLst>
              <a:gd name="adj" fmla="val 5181"/>
            </a:avLst>
          </a:prstGeom>
          <a:solidFill>
            <a:schemeClr val="bg1">
              <a:alpha val="14902"/>
            </a:schemeClr>
          </a:solidFill>
          <a:ln w="28575">
            <a:solidFill>
              <a:srgbClr val="DDDDDD"/>
            </a:solidFill>
            <a:round/>
            <a:headEnd/>
            <a:tailEnd/>
          </a:ln>
        </p:spPr>
        <p:txBody>
          <a:bodyPr/>
          <a:lstStyle/>
          <a:p>
            <a:pPr marL="171450" indent="-171450" eaLnBrk="0" hangingPunct="0">
              <a:lnSpc>
                <a:spcPct val="85000"/>
              </a:lnSpc>
              <a:spcBef>
                <a:spcPct val="25000"/>
              </a:spcBef>
              <a:spcAft>
                <a:spcPct val="5000"/>
              </a:spcAft>
              <a:buSzPct val="100000"/>
              <a:buFontTx/>
              <a:buChar char="•"/>
            </a:pPr>
            <a:r>
              <a:rPr lang="en-US" sz="1400">
                <a:solidFill>
                  <a:srgbClr val="326A89"/>
                </a:solidFill>
              </a:rPr>
              <a:t>Firewall replacement with app visibility &amp; control</a:t>
            </a:r>
          </a:p>
          <a:p>
            <a:pPr marL="171450" indent="-171450" eaLnBrk="0" hangingPunct="0">
              <a:lnSpc>
                <a:spcPct val="85000"/>
              </a:lnSpc>
              <a:spcBef>
                <a:spcPct val="25000"/>
              </a:spcBef>
              <a:spcAft>
                <a:spcPct val="5000"/>
              </a:spcAft>
              <a:buSzPct val="100000"/>
              <a:buFontTx/>
              <a:buChar char="•"/>
            </a:pPr>
            <a:r>
              <a:rPr lang="en-US" sz="1400">
                <a:solidFill>
                  <a:srgbClr val="326A89"/>
                </a:solidFill>
              </a:rPr>
              <a:t>Firewall + IPS</a:t>
            </a:r>
          </a:p>
          <a:p>
            <a:pPr marL="171450" indent="-171450" eaLnBrk="0" hangingPunct="0">
              <a:lnSpc>
                <a:spcPct val="85000"/>
              </a:lnSpc>
              <a:spcBef>
                <a:spcPct val="25000"/>
              </a:spcBef>
              <a:spcAft>
                <a:spcPct val="5000"/>
              </a:spcAft>
              <a:buSzPct val="100000"/>
              <a:buFontTx/>
              <a:buChar char="•"/>
            </a:pPr>
            <a:r>
              <a:rPr lang="en-US" sz="1400">
                <a:solidFill>
                  <a:srgbClr val="326A89"/>
                </a:solidFill>
              </a:rPr>
              <a:t>Firewall + IPS + URL filtering</a:t>
            </a:r>
          </a:p>
        </p:txBody>
      </p:sp>
      <p:pic>
        <p:nvPicPr>
          <p:cNvPr id="35910" name="Picture 112" descr="Untitled-5"/>
          <p:cNvPicPr>
            <a:picLocks noChangeAspect="1" noChangeArrowheads="1"/>
          </p:cNvPicPr>
          <p:nvPr/>
        </p:nvPicPr>
        <p:blipFill>
          <a:blip r:embed="rId7"/>
          <a:srcRect/>
          <a:stretch>
            <a:fillRect/>
          </a:stretch>
        </p:blipFill>
        <p:spPr bwMode="auto">
          <a:xfrm>
            <a:off x="895350" y="2916238"/>
            <a:ext cx="438150" cy="309562"/>
          </a:xfrm>
          <a:prstGeom prst="rect">
            <a:avLst/>
          </a:prstGeom>
          <a:noFill/>
          <a:ln w="9525">
            <a:noFill/>
            <a:miter lim="800000"/>
            <a:headEnd/>
            <a:tailEnd/>
          </a:ln>
        </p:spPr>
      </p:pic>
      <p:pic>
        <p:nvPicPr>
          <p:cNvPr id="35911" name="Picture 113" descr="Untitled-6"/>
          <p:cNvPicPr>
            <a:picLocks noChangeAspect="1" noChangeArrowheads="1"/>
          </p:cNvPicPr>
          <p:nvPr/>
        </p:nvPicPr>
        <p:blipFill>
          <a:blip r:embed="rId8"/>
          <a:srcRect/>
          <a:stretch>
            <a:fillRect/>
          </a:stretch>
        </p:blipFill>
        <p:spPr bwMode="auto">
          <a:xfrm>
            <a:off x="998538" y="1895475"/>
            <a:ext cx="338137" cy="236538"/>
          </a:xfrm>
          <a:prstGeom prst="rect">
            <a:avLst/>
          </a:prstGeom>
          <a:noFill/>
          <a:ln w="9525">
            <a:noFill/>
            <a:miter lim="800000"/>
            <a:headEnd/>
            <a:tailEnd/>
          </a:ln>
        </p:spPr>
      </p:pic>
      <p:pic>
        <p:nvPicPr>
          <p:cNvPr id="35912" name="Picture 114" descr="Untitled-8"/>
          <p:cNvPicPr>
            <a:picLocks noChangeAspect="1" noChangeArrowheads="1"/>
          </p:cNvPicPr>
          <p:nvPr/>
        </p:nvPicPr>
        <p:blipFill>
          <a:blip r:embed="rId9"/>
          <a:srcRect/>
          <a:stretch>
            <a:fillRect/>
          </a:stretch>
        </p:blipFill>
        <p:spPr bwMode="auto">
          <a:xfrm>
            <a:off x="1076325" y="1255713"/>
            <a:ext cx="831850" cy="455612"/>
          </a:xfrm>
          <a:prstGeom prst="rect">
            <a:avLst/>
          </a:prstGeom>
          <a:noFill/>
          <a:ln w="9525">
            <a:noFill/>
            <a:miter lim="800000"/>
            <a:headEnd/>
            <a:tailEnd/>
          </a:ln>
        </p:spPr>
      </p:pic>
      <p:pic>
        <p:nvPicPr>
          <p:cNvPr id="35913" name="Picture 115" descr="Untitled-11"/>
          <p:cNvPicPr>
            <a:picLocks noChangeAspect="1" noChangeArrowheads="1"/>
          </p:cNvPicPr>
          <p:nvPr/>
        </p:nvPicPr>
        <p:blipFill>
          <a:blip r:embed="rId10"/>
          <a:srcRect/>
          <a:stretch>
            <a:fillRect/>
          </a:stretch>
        </p:blipFill>
        <p:spPr bwMode="auto">
          <a:xfrm>
            <a:off x="3844925" y="2762250"/>
            <a:ext cx="615950" cy="342900"/>
          </a:xfrm>
          <a:prstGeom prst="rect">
            <a:avLst/>
          </a:prstGeom>
          <a:noFill/>
          <a:ln w="9525">
            <a:noFill/>
            <a:miter lim="800000"/>
            <a:headEnd/>
            <a:tailEnd/>
          </a:ln>
        </p:spPr>
      </p:pic>
      <p:pic>
        <p:nvPicPr>
          <p:cNvPr id="35914" name="Picture 116" descr="Untitled-5"/>
          <p:cNvPicPr>
            <a:picLocks noChangeAspect="1" noChangeArrowheads="1"/>
          </p:cNvPicPr>
          <p:nvPr/>
        </p:nvPicPr>
        <p:blipFill>
          <a:blip r:embed="rId7"/>
          <a:srcRect/>
          <a:stretch>
            <a:fillRect/>
          </a:stretch>
        </p:blipFill>
        <p:spPr bwMode="auto">
          <a:xfrm>
            <a:off x="1620838" y="2916238"/>
            <a:ext cx="438150" cy="309562"/>
          </a:xfrm>
          <a:prstGeom prst="rect">
            <a:avLst/>
          </a:prstGeom>
          <a:noFill/>
          <a:ln w="9525">
            <a:noFill/>
            <a:miter lim="800000"/>
            <a:headEnd/>
            <a:tailEnd/>
          </a:ln>
        </p:spPr>
      </p:pic>
      <p:pic>
        <p:nvPicPr>
          <p:cNvPr id="35915" name="Picture 117" descr="Untitled-5"/>
          <p:cNvPicPr>
            <a:picLocks noChangeAspect="1" noChangeArrowheads="1"/>
          </p:cNvPicPr>
          <p:nvPr/>
        </p:nvPicPr>
        <p:blipFill>
          <a:blip r:embed="rId7"/>
          <a:srcRect/>
          <a:stretch>
            <a:fillRect/>
          </a:stretch>
        </p:blipFill>
        <p:spPr bwMode="auto">
          <a:xfrm>
            <a:off x="3935413" y="3189288"/>
            <a:ext cx="438150" cy="309562"/>
          </a:xfrm>
          <a:prstGeom prst="rect">
            <a:avLst/>
          </a:prstGeom>
          <a:noFill/>
          <a:ln w="9525">
            <a:noFill/>
            <a:miter lim="800000"/>
            <a:headEnd/>
            <a:tailEnd/>
          </a:ln>
        </p:spPr>
      </p:pic>
      <p:pic>
        <p:nvPicPr>
          <p:cNvPr id="35916" name="Picture 118" descr="Untitled-5"/>
          <p:cNvPicPr>
            <a:picLocks noChangeAspect="1" noChangeArrowheads="1"/>
          </p:cNvPicPr>
          <p:nvPr/>
        </p:nvPicPr>
        <p:blipFill>
          <a:blip r:embed="rId7"/>
          <a:srcRect/>
          <a:stretch>
            <a:fillRect/>
          </a:stretch>
        </p:blipFill>
        <p:spPr bwMode="auto">
          <a:xfrm>
            <a:off x="4576763" y="3189288"/>
            <a:ext cx="438150" cy="309562"/>
          </a:xfrm>
          <a:prstGeom prst="rect">
            <a:avLst/>
          </a:prstGeom>
          <a:noFill/>
          <a:ln w="9525">
            <a:noFill/>
            <a:miter lim="800000"/>
            <a:headEnd/>
            <a:tailEnd/>
          </a:ln>
        </p:spPr>
      </p:pic>
      <p:pic>
        <p:nvPicPr>
          <p:cNvPr id="35917" name="Picture 119" descr="Untitled-5"/>
          <p:cNvPicPr>
            <a:picLocks noChangeAspect="1" noChangeArrowheads="1"/>
          </p:cNvPicPr>
          <p:nvPr/>
        </p:nvPicPr>
        <p:blipFill>
          <a:blip r:embed="rId7"/>
          <a:srcRect/>
          <a:stretch>
            <a:fillRect/>
          </a:stretch>
        </p:blipFill>
        <p:spPr bwMode="auto">
          <a:xfrm>
            <a:off x="6935788" y="2870200"/>
            <a:ext cx="438150" cy="309563"/>
          </a:xfrm>
          <a:prstGeom prst="rect">
            <a:avLst/>
          </a:prstGeom>
          <a:noFill/>
          <a:ln w="9525">
            <a:noFill/>
            <a:miter lim="800000"/>
            <a:headEnd/>
            <a:tailEnd/>
          </a:ln>
        </p:spPr>
      </p:pic>
      <p:pic>
        <p:nvPicPr>
          <p:cNvPr id="35918" name="Picture 120" descr="Untitled-5"/>
          <p:cNvPicPr>
            <a:picLocks noChangeAspect="1" noChangeArrowheads="1"/>
          </p:cNvPicPr>
          <p:nvPr/>
        </p:nvPicPr>
        <p:blipFill>
          <a:blip r:embed="rId7"/>
          <a:srcRect/>
          <a:stretch>
            <a:fillRect/>
          </a:stretch>
        </p:blipFill>
        <p:spPr bwMode="auto">
          <a:xfrm>
            <a:off x="7596188" y="2870200"/>
            <a:ext cx="438150" cy="309563"/>
          </a:xfrm>
          <a:prstGeom prst="rect">
            <a:avLst/>
          </a:prstGeom>
          <a:noFill/>
          <a:ln w="9525">
            <a:noFill/>
            <a:miter lim="800000"/>
            <a:headEnd/>
            <a:tailEnd/>
          </a:ln>
        </p:spPr>
      </p:pic>
      <p:pic>
        <p:nvPicPr>
          <p:cNvPr id="35919" name="Picture 124" descr="Untitled-6"/>
          <p:cNvPicPr>
            <a:picLocks noChangeAspect="1" noChangeArrowheads="1"/>
          </p:cNvPicPr>
          <p:nvPr/>
        </p:nvPicPr>
        <p:blipFill>
          <a:blip r:embed="rId8"/>
          <a:srcRect/>
          <a:stretch>
            <a:fillRect/>
          </a:stretch>
        </p:blipFill>
        <p:spPr bwMode="auto">
          <a:xfrm>
            <a:off x="1668463" y="1895475"/>
            <a:ext cx="338137" cy="236538"/>
          </a:xfrm>
          <a:prstGeom prst="rect">
            <a:avLst/>
          </a:prstGeom>
          <a:noFill/>
          <a:ln w="9525">
            <a:noFill/>
            <a:miter lim="800000"/>
            <a:headEnd/>
            <a:tailEnd/>
          </a:ln>
        </p:spPr>
      </p:pic>
      <p:pic>
        <p:nvPicPr>
          <p:cNvPr id="35920" name="Picture 125" descr="Untitled-6"/>
          <p:cNvPicPr>
            <a:picLocks noChangeAspect="1" noChangeArrowheads="1"/>
          </p:cNvPicPr>
          <p:nvPr/>
        </p:nvPicPr>
        <p:blipFill>
          <a:blip r:embed="rId8"/>
          <a:srcRect/>
          <a:stretch>
            <a:fillRect/>
          </a:stretch>
        </p:blipFill>
        <p:spPr bwMode="auto">
          <a:xfrm>
            <a:off x="4014788" y="1892300"/>
            <a:ext cx="338137" cy="236538"/>
          </a:xfrm>
          <a:prstGeom prst="rect">
            <a:avLst/>
          </a:prstGeom>
          <a:noFill/>
          <a:ln w="9525">
            <a:noFill/>
            <a:miter lim="800000"/>
            <a:headEnd/>
            <a:tailEnd/>
          </a:ln>
        </p:spPr>
      </p:pic>
      <p:pic>
        <p:nvPicPr>
          <p:cNvPr id="35921" name="Picture 126" descr="Untitled-6"/>
          <p:cNvPicPr>
            <a:picLocks noChangeAspect="1" noChangeArrowheads="1"/>
          </p:cNvPicPr>
          <p:nvPr/>
        </p:nvPicPr>
        <p:blipFill>
          <a:blip r:embed="rId8"/>
          <a:srcRect/>
          <a:stretch>
            <a:fillRect/>
          </a:stretch>
        </p:blipFill>
        <p:spPr bwMode="auto">
          <a:xfrm>
            <a:off x="4684713" y="1892300"/>
            <a:ext cx="338137" cy="236538"/>
          </a:xfrm>
          <a:prstGeom prst="rect">
            <a:avLst/>
          </a:prstGeom>
          <a:noFill/>
          <a:ln w="9525">
            <a:noFill/>
            <a:miter lim="800000"/>
            <a:headEnd/>
            <a:tailEnd/>
          </a:ln>
        </p:spPr>
      </p:pic>
      <p:pic>
        <p:nvPicPr>
          <p:cNvPr id="35922" name="Picture 127" descr="Untitled-6"/>
          <p:cNvPicPr>
            <a:picLocks noChangeAspect="1" noChangeArrowheads="1"/>
          </p:cNvPicPr>
          <p:nvPr/>
        </p:nvPicPr>
        <p:blipFill>
          <a:blip r:embed="rId8"/>
          <a:srcRect/>
          <a:stretch>
            <a:fillRect/>
          </a:stretch>
        </p:blipFill>
        <p:spPr bwMode="auto">
          <a:xfrm>
            <a:off x="7013575" y="1895475"/>
            <a:ext cx="338138" cy="236538"/>
          </a:xfrm>
          <a:prstGeom prst="rect">
            <a:avLst/>
          </a:prstGeom>
          <a:noFill/>
          <a:ln w="9525">
            <a:noFill/>
            <a:miter lim="800000"/>
            <a:headEnd/>
            <a:tailEnd/>
          </a:ln>
        </p:spPr>
      </p:pic>
      <p:pic>
        <p:nvPicPr>
          <p:cNvPr id="35923" name="Picture 128" descr="Untitled-6"/>
          <p:cNvPicPr>
            <a:picLocks noChangeAspect="1" noChangeArrowheads="1"/>
          </p:cNvPicPr>
          <p:nvPr/>
        </p:nvPicPr>
        <p:blipFill>
          <a:blip r:embed="rId8"/>
          <a:srcRect/>
          <a:stretch>
            <a:fillRect/>
          </a:stretch>
        </p:blipFill>
        <p:spPr bwMode="auto">
          <a:xfrm>
            <a:off x="7683500" y="1895475"/>
            <a:ext cx="338138" cy="236538"/>
          </a:xfrm>
          <a:prstGeom prst="rect">
            <a:avLst/>
          </a:prstGeom>
          <a:noFill/>
          <a:ln w="9525">
            <a:noFill/>
            <a:miter lim="800000"/>
            <a:headEnd/>
            <a:tailEnd/>
          </a:ln>
        </p:spPr>
      </p:pic>
      <p:pic>
        <p:nvPicPr>
          <p:cNvPr id="35924" name="Picture 129" descr="Untitled-8"/>
          <p:cNvPicPr>
            <a:picLocks noChangeAspect="1" noChangeArrowheads="1"/>
          </p:cNvPicPr>
          <p:nvPr/>
        </p:nvPicPr>
        <p:blipFill>
          <a:blip r:embed="rId9"/>
          <a:srcRect/>
          <a:stretch>
            <a:fillRect/>
          </a:stretch>
        </p:blipFill>
        <p:spPr bwMode="auto">
          <a:xfrm>
            <a:off x="4073525" y="1233488"/>
            <a:ext cx="831850" cy="455612"/>
          </a:xfrm>
          <a:prstGeom prst="rect">
            <a:avLst/>
          </a:prstGeom>
          <a:noFill/>
          <a:ln w="9525">
            <a:noFill/>
            <a:miter lim="800000"/>
            <a:headEnd/>
            <a:tailEnd/>
          </a:ln>
        </p:spPr>
      </p:pic>
      <p:pic>
        <p:nvPicPr>
          <p:cNvPr id="35925" name="Picture 130" descr="Untitled-8"/>
          <p:cNvPicPr>
            <a:picLocks noChangeAspect="1" noChangeArrowheads="1"/>
          </p:cNvPicPr>
          <p:nvPr/>
        </p:nvPicPr>
        <p:blipFill>
          <a:blip r:embed="rId9"/>
          <a:srcRect/>
          <a:stretch>
            <a:fillRect/>
          </a:stretch>
        </p:blipFill>
        <p:spPr bwMode="auto">
          <a:xfrm>
            <a:off x="7102475" y="1231900"/>
            <a:ext cx="831850" cy="455613"/>
          </a:xfrm>
          <a:prstGeom prst="rect">
            <a:avLst/>
          </a:prstGeom>
          <a:noFill/>
          <a:ln w="9525">
            <a:noFill/>
            <a:miter lim="800000"/>
            <a:headEnd/>
            <a:tailEnd/>
          </a:ln>
        </p:spPr>
      </p:pic>
      <p:pic>
        <p:nvPicPr>
          <p:cNvPr id="35926" name="Picture 131" descr="Untitled-11"/>
          <p:cNvPicPr>
            <a:picLocks noChangeAspect="1" noChangeArrowheads="1"/>
          </p:cNvPicPr>
          <p:nvPr/>
        </p:nvPicPr>
        <p:blipFill>
          <a:blip r:embed="rId10"/>
          <a:srcRect/>
          <a:stretch>
            <a:fillRect/>
          </a:stretch>
        </p:blipFill>
        <p:spPr bwMode="auto">
          <a:xfrm>
            <a:off x="2179638" y="3140075"/>
            <a:ext cx="615950" cy="342900"/>
          </a:xfrm>
          <a:prstGeom prst="rect">
            <a:avLst/>
          </a:prstGeom>
          <a:noFill/>
          <a:ln w="9525">
            <a:noFill/>
            <a:miter lim="800000"/>
            <a:headEnd/>
            <a:tailEnd/>
          </a:ln>
        </p:spPr>
      </p:pic>
      <p:pic>
        <p:nvPicPr>
          <p:cNvPr id="35927" name="Picture 132" descr="Untitled-11"/>
          <p:cNvPicPr>
            <a:picLocks noChangeAspect="1" noChangeArrowheads="1"/>
          </p:cNvPicPr>
          <p:nvPr/>
        </p:nvPicPr>
        <p:blipFill>
          <a:blip r:embed="rId10"/>
          <a:srcRect/>
          <a:stretch>
            <a:fillRect/>
          </a:stretch>
        </p:blipFill>
        <p:spPr bwMode="auto">
          <a:xfrm>
            <a:off x="4589463" y="2762250"/>
            <a:ext cx="615950" cy="342900"/>
          </a:xfrm>
          <a:prstGeom prst="rect">
            <a:avLst/>
          </a:prstGeom>
          <a:noFill/>
          <a:ln w="9525">
            <a:noFill/>
            <a:miter lim="800000"/>
            <a:headEnd/>
            <a:tailEnd/>
          </a:ln>
        </p:spPr>
      </p:pic>
      <p:pic>
        <p:nvPicPr>
          <p:cNvPr id="35928" name="Picture 133" descr="Untitled-11"/>
          <p:cNvPicPr>
            <a:picLocks noChangeAspect="1" noChangeArrowheads="1"/>
          </p:cNvPicPr>
          <p:nvPr/>
        </p:nvPicPr>
        <p:blipFill>
          <a:blip r:embed="rId10"/>
          <a:srcRect/>
          <a:stretch>
            <a:fillRect/>
          </a:stretch>
        </p:blipFill>
        <p:spPr bwMode="auto">
          <a:xfrm>
            <a:off x="6823075" y="2360613"/>
            <a:ext cx="615950" cy="342900"/>
          </a:xfrm>
          <a:prstGeom prst="rect">
            <a:avLst/>
          </a:prstGeom>
          <a:noFill/>
          <a:ln w="9525">
            <a:noFill/>
            <a:miter lim="800000"/>
            <a:headEnd/>
            <a:tailEnd/>
          </a:ln>
        </p:spPr>
      </p:pic>
      <p:pic>
        <p:nvPicPr>
          <p:cNvPr id="35929" name="Picture 134" descr="Untitled-11"/>
          <p:cNvPicPr>
            <a:picLocks noChangeAspect="1" noChangeArrowheads="1"/>
          </p:cNvPicPr>
          <p:nvPr/>
        </p:nvPicPr>
        <p:blipFill>
          <a:blip r:embed="rId10"/>
          <a:srcRect/>
          <a:stretch>
            <a:fillRect/>
          </a:stretch>
        </p:blipFill>
        <p:spPr bwMode="auto">
          <a:xfrm>
            <a:off x="7567613" y="2360613"/>
            <a:ext cx="615950" cy="342900"/>
          </a:xfrm>
          <a:prstGeom prst="rect">
            <a:avLst/>
          </a:prstGeom>
          <a:noFill/>
          <a:ln w="9525">
            <a:noFill/>
            <a:miter lim="800000"/>
            <a:headEnd/>
            <a:tailEnd/>
          </a:ln>
        </p:spPr>
      </p:pic>
      <p:pic>
        <p:nvPicPr>
          <p:cNvPr id="35930" name="Picture 135" descr="Untitled-14"/>
          <p:cNvPicPr>
            <a:picLocks noChangeAspect="1" noChangeArrowheads="1"/>
          </p:cNvPicPr>
          <p:nvPr/>
        </p:nvPicPr>
        <p:blipFill>
          <a:blip r:embed="rId11"/>
          <a:srcRect/>
          <a:stretch>
            <a:fillRect/>
          </a:stretch>
        </p:blipFill>
        <p:spPr bwMode="auto">
          <a:xfrm>
            <a:off x="954088" y="2324100"/>
            <a:ext cx="392112" cy="358775"/>
          </a:xfrm>
          <a:prstGeom prst="rect">
            <a:avLst/>
          </a:prstGeom>
          <a:noFill/>
          <a:ln w="9525">
            <a:noFill/>
            <a:miter lim="800000"/>
            <a:headEnd/>
            <a:tailEnd/>
          </a:ln>
        </p:spPr>
      </p:pic>
      <p:pic>
        <p:nvPicPr>
          <p:cNvPr id="35931" name="Picture 136" descr="Untitled-14"/>
          <p:cNvPicPr>
            <a:picLocks noChangeAspect="1" noChangeArrowheads="1"/>
          </p:cNvPicPr>
          <p:nvPr/>
        </p:nvPicPr>
        <p:blipFill>
          <a:blip r:embed="rId11"/>
          <a:srcRect/>
          <a:stretch>
            <a:fillRect/>
          </a:stretch>
        </p:blipFill>
        <p:spPr bwMode="auto">
          <a:xfrm>
            <a:off x="1641475" y="2324100"/>
            <a:ext cx="392113" cy="358775"/>
          </a:xfrm>
          <a:prstGeom prst="rect">
            <a:avLst/>
          </a:prstGeom>
          <a:noFill/>
          <a:ln w="9525">
            <a:noFill/>
            <a:miter lim="800000"/>
            <a:headEnd/>
            <a:tailEnd/>
          </a:ln>
        </p:spPr>
      </p:pic>
      <p:pic>
        <p:nvPicPr>
          <p:cNvPr id="35932" name="Picture 137" descr="Untitled-14"/>
          <p:cNvPicPr>
            <a:picLocks noChangeAspect="1" noChangeArrowheads="1"/>
          </p:cNvPicPr>
          <p:nvPr/>
        </p:nvPicPr>
        <p:blipFill>
          <a:blip r:embed="rId11"/>
          <a:srcRect/>
          <a:stretch>
            <a:fillRect/>
          </a:stretch>
        </p:blipFill>
        <p:spPr bwMode="auto">
          <a:xfrm>
            <a:off x="3992563" y="2324100"/>
            <a:ext cx="392112" cy="358775"/>
          </a:xfrm>
          <a:prstGeom prst="rect">
            <a:avLst/>
          </a:prstGeom>
          <a:noFill/>
          <a:ln w="9525">
            <a:noFill/>
            <a:miter lim="800000"/>
            <a:headEnd/>
            <a:tailEnd/>
          </a:ln>
        </p:spPr>
      </p:pic>
      <p:pic>
        <p:nvPicPr>
          <p:cNvPr id="35933" name="Picture 138" descr="Untitled-14"/>
          <p:cNvPicPr>
            <a:picLocks noChangeAspect="1" noChangeArrowheads="1"/>
          </p:cNvPicPr>
          <p:nvPr/>
        </p:nvPicPr>
        <p:blipFill>
          <a:blip r:embed="rId11"/>
          <a:srcRect/>
          <a:stretch>
            <a:fillRect/>
          </a:stretch>
        </p:blipFill>
        <p:spPr bwMode="auto">
          <a:xfrm>
            <a:off x="4648200" y="2324100"/>
            <a:ext cx="392113" cy="358775"/>
          </a:xfrm>
          <a:prstGeom prst="rect">
            <a:avLst/>
          </a:prstGeom>
          <a:noFill/>
          <a:ln w="9525">
            <a:noFill/>
            <a:miter lim="800000"/>
            <a:headEnd/>
            <a:tailEnd/>
          </a:ln>
        </p:spPr>
      </p:pic>
      <p:sp>
        <p:nvSpPr>
          <p:cNvPr id="2" name="TextBox 1"/>
          <p:cNvSpPr txBox="1"/>
          <p:nvPr/>
        </p:nvSpPr>
        <p:spPr>
          <a:xfrm>
            <a:off x="-1257300" y="4445000"/>
            <a:ext cx="184666" cy="338554"/>
          </a:xfrm>
          <a:prstGeom prst="rect">
            <a:avLst/>
          </a:prstGeom>
          <a:noFill/>
        </p:spPr>
        <p:txBody>
          <a:bodyPr wrap="none" rtlCol="0">
            <a:spAutoFit/>
          </a:bodyPr>
          <a:lstStyle/>
          <a:p>
            <a:endParaRPr lang="en-US" dirty="0"/>
          </a:p>
        </p:txBody>
      </p:sp>
      <p:pic>
        <p:nvPicPr>
          <p:cNvPr id="114" name="Picture 81" descr="Untitled-24"/>
          <p:cNvPicPr>
            <a:picLocks noChangeAspect="1" noChangeArrowheads="1"/>
          </p:cNvPicPr>
          <p:nvPr/>
        </p:nvPicPr>
        <p:blipFill>
          <a:blip r:embed="rId3"/>
          <a:srcRect/>
          <a:stretch>
            <a:fillRect/>
          </a:stretch>
        </p:blipFill>
        <p:spPr bwMode="auto">
          <a:xfrm>
            <a:off x="7132638" y="4262438"/>
            <a:ext cx="233362" cy="255587"/>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 2011 Palo Alto Networks. Proprietary and Confidential.</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D908BC4E-7A90-42C8-8AA1-288F873955C4}" type="slidenum">
              <a:rPr lang="en-US" smtClean="0"/>
              <a:pPr>
                <a:defRPr/>
              </a:pPr>
              <a:t>14</a:t>
            </a:fld>
            <a:r>
              <a:rPr lang="en-US" smtClean="0"/>
              <a:t>   |</a:t>
            </a:r>
            <a:r>
              <a:rPr lang="en-US" smtClean="0">
                <a:solidFill>
                  <a:schemeClr val="accent1"/>
                </a:solidFill>
              </a:rPr>
              <a:t>   </a:t>
            </a:r>
            <a:endParaRPr lang="en-US">
              <a:solidFill>
                <a:schemeClr val="accent1"/>
              </a:solidFill>
              <a:latin typeface="Garamond" pitchFamily="18" charset="0"/>
            </a:endParaRPr>
          </a:p>
        </p:txBody>
      </p:sp>
      <p:pic>
        <p:nvPicPr>
          <p:cNvPr id="5" name="Picture 4" descr="Screen shot 2011-06-15 at 13.44.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60443"/>
          </a:xfrm>
          <a:prstGeom prst="rect">
            <a:avLst/>
          </a:prstGeom>
        </p:spPr>
      </p:pic>
    </p:spTree>
    <p:extLst>
      <p:ext uri="{BB962C8B-B14F-4D97-AF65-F5344CB8AC3E}">
        <p14:creationId xmlns:p14="http://schemas.microsoft.com/office/powerpoint/2010/main" val="23309122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 2011 Palo Alto Networks. Proprietary and Confidential.</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D908BC4E-7A90-42C8-8AA1-288F873955C4}" type="slidenum">
              <a:rPr lang="en-US" smtClean="0"/>
              <a:pPr>
                <a:defRPr/>
              </a:pPr>
              <a:t>15</a:t>
            </a:fld>
            <a:r>
              <a:rPr lang="en-US" smtClean="0"/>
              <a:t>   |</a:t>
            </a:r>
            <a:r>
              <a:rPr lang="en-US" smtClean="0">
                <a:solidFill>
                  <a:schemeClr val="accent1"/>
                </a:solidFill>
              </a:rPr>
              <a:t>   </a:t>
            </a:r>
            <a:endParaRPr lang="en-US">
              <a:solidFill>
                <a:schemeClr val="accent1"/>
              </a:solidFill>
              <a:latin typeface="Garamond" pitchFamily="18" charset="0"/>
            </a:endParaRPr>
          </a:p>
        </p:txBody>
      </p:sp>
      <p:pic>
        <p:nvPicPr>
          <p:cNvPr id="5" name="Picture 4" descr="Screen shot 2011-06-15 at 13.45.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161"/>
            <a:ext cx="9144000" cy="6723839"/>
          </a:xfrm>
          <a:prstGeom prst="rect">
            <a:avLst/>
          </a:prstGeom>
        </p:spPr>
      </p:pic>
    </p:spTree>
    <p:extLst>
      <p:ext uri="{BB962C8B-B14F-4D97-AF65-F5344CB8AC3E}">
        <p14:creationId xmlns:p14="http://schemas.microsoft.com/office/powerpoint/2010/main" val="6819365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 2011 Palo Alto Networks. Proprietary and Confidential.</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D908BC4E-7A90-42C8-8AA1-288F873955C4}" type="slidenum">
              <a:rPr lang="en-US" smtClean="0"/>
              <a:pPr>
                <a:defRPr/>
              </a:pPr>
              <a:t>16</a:t>
            </a:fld>
            <a:r>
              <a:rPr lang="en-US" smtClean="0"/>
              <a:t>   |</a:t>
            </a:r>
            <a:r>
              <a:rPr lang="en-US" smtClean="0">
                <a:solidFill>
                  <a:schemeClr val="accent1"/>
                </a:solidFill>
              </a:rPr>
              <a:t>   </a:t>
            </a:r>
            <a:endParaRPr lang="en-US">
              <a:solidFill>
                <a:schemeClr val="accent1"/>
              </a:solidFill>
              <a:latin typeface="Garamond" pitchFamily="18" charset="0"/>
            </a:endParaRPr>
          </a:p>
        </p:txBody>
      </p:sp>
      <p:pic>
        <p:nvPicPr>
          <p:cNvPr id="5" name="Picture 4" descr="Screen shot 2011-06-15 at 13.45.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13316"/>
          </a:xfrm>
          <a:prstGeom prst="rect">
            <a:avLst/>
          </a:prstGeom>
        </p:spPr>
      </p:pic>
    </p:spTree>
    <p:extLst>
      <p:ext uri="{BB962C8B-B14F-4D97-AF65-F5344CB8AC3E}">
        <p14:creationId xmlns:p14="http://schemas.microsoft.com/office/powerpoint/2010/main" val="4191128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 2011 Palo Alto Networks. Proprietary and Confidential.</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D908BC4E-7A90-42C8-8AA1-288F873955C4}" type="slidenum">
              <a:rPr lang="en-US" smtClean="0"/>
              <a:pPr>
                <a:defRPr/>
              </a:pPr>
              <a:t>17</a:t>
            </a:fld>
            <a:r>
              <a:rPr lang="en-US" smtClean="0"/>
              <a:t>   |</a:t>
            </a:r>
            <a:r>
              <a:rPr lang="en-US" smtClean="0">
                <a:solidFill>
                  <a:schemeClr val="accent1"/>
                </a:solidFill>
              </a:rPr>
              <a:t>   </a:t>
            </a:r>
            <a:endParaRPr lang="en-US">
              <a:solidFill>
                <a:schemeClr val="accent1"/>
              </a:solidFill>
              <a:latin typeface="Garamond" pitchFamily="18" charset="0"/>
            </a:endParaRPr>
          </a:p>
        </p:txBody>
      </p:sp>
      <p:pic>
        <p:nvPicPr>
          <p:cNvPr id="5" name="Picture 4" descr="Screen shot 2011-06-15 at 13.45.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70990"/>
          </a:xfrm>
          <a:prstGeom prst="rect">
            <a:avLst/>
          </a:prstGeom>
        </p:spPr>
      </p:pic>
    </p:spTree>
    <p:extLst>
      <p:ext uri="{BB962C8B-B14F-4D97-AF65-F5344CB8AC3E}">
        <p14:creationId xmlns:p14="http://schemas.microsoft.com/office/powerpoint/2010/main" val="30540047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 2011 Palo Alto Networks. Proprietary and Confidential.</a:t>
            </a:r>
            <a:endParaRPr lang="en-US" dirty="0"/>
          </a:p>
        </p:txBody>
      </p:sp>
      <p:sp>
        <p:nvSpPr>
          <p:cNvPr id="4" name="Slide Number Placeholder 3"/>
          <p:cNvSpPr>
            <a:spLocks noGrp="1"/>
          </p:cNvSpPr>
          <p:nvPr>
            <p:ph type="sldNum" sz="quarter" idx="11"/>
          </p:nvPr>
        </p:nvSpPr>
        <p:spPr/>
        <p:txBody>
          <a:bodyPr/>
          <a:lstStyle/>
          <a:p>
            <a:pPr>
              <a:defRPr/>
            </a:pPr>
            <a:r>
              <a:rPr lang="en-US" smtClean="0"/>
              <a:t>Page </a:t>
            </a:r>
            <a:fld id="{D908BC4E-7A90-42C8-8AA1-288F873955C4}" type="slidenum">
              <a:rPr lang="en-US" smtClean="0"/>
              <a:pPr>
                <a:defRPr/>
              </a:pPr>
              <a:t>18</a:t>
            </a:fld>
            <a:r>
              <a:rPr lang="en-US" smtClean="0"/>
              <a:t>   |</a:t>
            </a:r>
            <a:r>
              <a:rPr lang="en-US" smtClean="0">
                <a:solidFill>
                  <a:schemeClr val="accent1"/>
                </a:solidFill>
              </a:rPr>
              <a:t>   </a:t>
            </a:r>
            <a:endParaRPr lang="en-US">
              <a:solidFill>
                <a:schemeClr val="accent1"/>
              </a:solidFill>
              <a:latin typeface="Garamond" pitchFamily="18" charset="0"/>
            </a:endParaRPr>
          </a:p>
        </p:txBody>
      </p:sp>
      <p:pic>
        <p:nvPicPr>
          <p:cNvPr id="5" name="Picture 4" descr="Screen shot 2011-06-15 at 13.45.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54932"/>
          </a:xfrm>
          <a:prstGeom prst="rect">
            <a:avLst/>
          </a:prstGeom>
        </p:spPr>
      </p:pic>
    </p:spTree>
    <p:extLst>
      <p:ext uri="{BB962C8B-B14F-4D97-AF65-F5344CB8AC3E}">
        <p14:creationId xmlns:p14="http://schemas.microsoft.com/office/powerpoint/2010/main" val="40205064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5273" y="2470150"/>
            <a:ext cx="6255327" cy="914400"/>
          </a:xfrm>
        </p:spPr>
        <p:txBody>
          <a:bodyPr/>
          <a:lstStyle/>
          <a:p>
            <a:r>
              <a:rPr lang="en-US" dirty="0" smtClean="0"/>
              <a:t>User-ID XML API use case:</a:t>
            </a:r>
            <a:br>
              <a:rPr lang="en-US" dirty="0" smtClean="0"/>
            </a:br>
            <a:r>
              <a:rPr lang="en-US" dirty="0" smtClean="0"/>
              <a:t>Virtualization Security Visibility</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2812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smtClean="0"/>
              <a:t>About Palo Alto Networks</a:t>
            </a:r>
          </a:p>
        </p:txBody>
      </p:sp>
      <p:sp>
        <p:nvSpPr>
          <p:cNvPr id="6" name="Rectangle 3"/>
          <p:cNvSpPr txBox="1">
            <a:spLocks noChangeArrowheads="1"/>
          </p:cNvSpPr>
          <p:nvPr/>
        </p:nvSpPr>
        <p:spPr bwMode="auto">
          <a:xfrm>
            <a:off x="174625" y="2028825"/>
            <a:ext cx="8801100" cy="3392488"/>
          </a:xfrm>
          <a:prstGeom prst="rect">
            <a:avLst/>
          </a:prstGeom>
          <a:noFill/>
          <a:ln w="12700">
            <a:noFill/>
            <a:miter lim="800000"/>
            <a:headEnd type="none" w="sm" len="sm"/>
            <a:tailEnd type="none" w="sm" len="sm"/>
          </a:ln>
        </p:spPr>
        <p:txBody>
          <a:bodyPr/>
          <a:lstStyle/>
          <a:p>
            <a:pPr marL="230188" indent="-230188">
              <a:lnSpc>
                <a:spcPct val="85000"/>
              </a:lnSpc>
              <a:spcBef>
                <a:spcPct val="50000"/>
              </a:spcBef>
              <a:spcAft>
                <a:spcPct val="5000"/>
              </a:spcAft>
              <a:buClr>
                <a:srgbClr val="326A89"/>
              </a:buClr>
              <a:buSzPct val="85000"/>
              <a:buFont typeface="Times" charset="0"/>
              <a:buChar char="•"/>
              <a:defRPr/>
            </a:pPr>
            <a:r>
              <a:rPr lang="en-US" sz="2000" kern="0" dirty="0">
                <a:solidFill>
                  <a:srgbClr val="326A89"/>
                </a:solidFill>
                <a:latin typeface="+mn-lt"/>
              </a:rPr>
              <a:t>Palo Alto Networks is the </a:t>
            </a:r>
            <a:r>
              <a:rPr lang="en-US" sz="2000" b="1" kern="0" dirty="0">
                <a:solidFill>
                  <a:srgbClr val="326A89"/>
                </a:solidFill>
                <a:latin typeface="+mn-lt"/>
              </a:rPr>
              <a:t>Network </a:t>
            </a:r>
            <a:r>
              <a:rPr lang="en-US" sz="2000" b="1" kern="0" dirty="0">
                <a:solidFill>
                  <a:srgbClr val="A7C541"/>
                </a:solidFill>
                <a:latin typeface="+mn-lt"/>
              </a:rPr>
              <a:t>Security </a:t>
            </a:r>
            <a:r>
              <a:rPr lang="en-US" sz="2000" b="1" kern="0" dirty="0">
                <a:solidFill>
                  <a:srgbClr val="326A89"/>
                </a:solidFill>
                <a:latin typeface="+mn-lt"/>
              </a:rPr>
              <a:t>Company</a:t>
            </a:r>
          </a:p>
          <a:p>
            <a:pPr marL="230188" indent="-230188">
              <a:lnSpc>
                <a:spcPct val="85000"/>
              </a:lnSpc>
              <a:spcBef>
                <a:spcPct val="50000"/>
              </a:spcBef>
              <a:spcAft>
                <a:spcPct val="5000"/>
              </a:spcAft>
              <a:buClr>
                <a:srgbClr val="326A89"/>
              </a:buClr>
              <a:buSzPct val="85000"/>
              <a:buFont typeface="Times" charset="0"/>
              <a:buChar char="•"/>
              <a:defRPr/>
            </a:pPr>
            <a:r>
              <a:rPr lang="en-US" sz="2000" kern="0" dirty="0">
                <a:solidFill>
                  <a:srgbClr val="326A89"/>
                </a:solidFill>
                <a:latin typeface="+mn-lt"/>
              </a:rPr>
              <a:t>World-class team with strong security and networking experience  </a:t>
            </a:r>
          </a:p>
          <a:p>
            <a:pPr marL="687388" lvl="1" indent="-230188">
              <a:lnSpc>
                <a:spcPct val="85000"/>
              </a:lnSpc>
              <a:spcBef>
                <a:spcPct val="50000"/>
              </a:spcBef>
              <a:spcAft>
                <a:spcPct val="5000"/>
              </a:spcAft>
              <a:buClr>
                <a:srgbClr val="326A89"/>
              </a:buClr>
              <a:buSzPct val="85000"/>
              <a:buFont typeface="Lucida Grande"/>
              <a:buChar char="-"/>
              <a:defRPr/>
            </a:pPr>
            <a:r>
              <a:rPr lang="en-US" kern="0" dirty="0">
                <a:solidFill>
                  <a:srgbClr val="326A89"/>
                </a:solidFill>
                <a:latin typeface="+mn-lt"/>
              </a:rPr>
              <a:t>Founded in 2005 by security visionary </a:t>
            </a:r>
            <a:r>
              <a:rPr lang="en-US" kern="0" dirty="0" err="1">
                <a:solidFill>
                  <a:srgbClr val="326A89"/>
                </a:solidFill>
                <a:latin typeface="+mn-lt"/>
              </a:rPr>
              <a:t>Nir</a:t>
            </a:r>
            <a:r>
              <a:rPr lang="en-US" kern="0" dirty="0">
                <a:solidFill>
                  <a:srgbClr val="326A89"/>
                </a:solidFill>
                <a:latin typeface="+mn-lt"/>
              </a:rPr>
              <a:t> </a:t>
            </a:r>
            <a:r>
              <a:rPr lang="en-US" kern="0" dirty="0" err="1">
                <a:solidFill>
                  <a:srgbClr val="326A89"/>
                </a:solidFill>
                <a:latin typeface="+mn-lt"/>
              </a:rPr>
              <a:t>Zuk</a:t>
            </a:r>
            <a:endParaRPr lang="en-US" kern="0" dirty="0">
              <a:solidFill>
                <a:srgbClr val="326A89"/>
              </a:solidFill>
              <a:latin typeface="+mn-lt"/>
            </a:endParaRPr>
          </a:p>
          <a:p>
            <a:pPr marL="687388" lvl="1" indent="-230188">
              <a:lnSpc>
                <a:spcPct val="85000"/>
              </a:lnSpc>
              <a:spcBef>
                <a:spcPct val="50000"/>
              </a:spcBef>
              <a:spcAft>
                <a:spcPct val="5000"/>
              </a:spcAft>
              <a:buClr>
                <a:srgbClr val="326A89"/>
              </a:buClr>
              <a:buSzPct val="85000"/>
              <a:buFont typeface="Lucida Grande"/>
              <a:buChar char="-"/>
              <a:defRPr/>
            </a:pPr>
            <a:r>
              <a:rPr lang="en-US" kern="0" dirty="0">
                <a:solidFill>
                  <a:srgbClr val="326A89"/>
                </a:solidFill>
                <a:latin typeface="+mn-lt"/>
              </a:rPr>
              <a:t>Top-tier investors</a:t>
            </a:r>
          </a:p>
          <a:p>
            <a:pPr marL="230188" indent="-230188">
              <a:lnSpc>
                <a:spcPct val="85000"/>
              </a:lnSpc>
              <a:spcBef>
                <a:spcPct val="50000"/>
              </a:spcBef>
              <a:spcAft>
                <a:spcPct val="5000"/>
              </a:spcAft>
              <a:buClr>
                <a:srgbClr val="326A89"/>
              </a:buClr>
              <a:buSzPct val="85000"/>
              <a:buFont typeface="Times" charset="0"/>
              <a:buChar char="•"/>
              <a:defRPr/>
            </a:pPr>
            <a:r>
              <a:rPr lang="en-US" sz="2000" kern="0" dirty="0">
                <a:solidFill>
                  <a:srgbClr val="326A89"/>
                </a:solidFill>
                <a:latin typeface="+mn-lt"/>
              </a:rPr>
              <a:t>Builds next-generation firewalls that identify </a:t>
            </a:r>
            <a:r>
              <a:rPr lang="en-US" sz="2000" kern="0" dirty="0">
                <a:solidFill>
                  <a:srgbClr val="004167"/>
                </a:solidFill>
                <a:latin typeface="+mn-lt"/>
              </a:rPr>
              <a:t>/ </a:t>
            </a:r>
            <a:r>
              <a:rPr lang="en-US" sz="2000" kern="0" dirty="0">
                <a:solidFill>
                  <a:srgbClr val="326A89"/>
                </a:solidFill>
                <a:latin typeface="+mn-lt"/>
              </a:rPr>
              <a:t>control</a:t>
            </a:r>
            <a:r>
              <a:rPr lang="en-US" sz="2000" kern="0" dirty="0" smtClean="0">
                <a:solidFill>
                  <a:srgbClr val="326A89"/>
                </a:solidFill>
                <a:latin typeface="+mn-lt"/>
              </a:rPr>
              <a:t> 1300+ </a:t>
            </a:r>
            <a:r>
              <a:rPr lang="en-US" sz="2000" kern="0" dirty="0">
                <a:solidFill>
                  <a:srgbClr val="326A89"/>
                </a:solidFill>
                <a:latin typeface="+mn-lt"/>
              </a:rPr>
              <a:t>applications</a:t>
            </a:r>
            <a:endParaRPr lang="en-US" sz="2000" kern="0" dirty="0">
              <a:solidFill>
                <a:srgbClr val="004167"/>
              </a:solidFill>
              <a:latin typeface="+mn-lt"/>
            </a:endParaRPr>
          </a:p>
          <a:p>
            <a:pPr marL="687388" lvl="1" indent="-230188">
              <a:lnSpc>
                <a:spcPct val="85000"/>
              </a:lnSpc>
              <a:spcBef>
                <a:spcPct val="50000"/>
              </a:spcBef>
              <a:spcAft>
                <a:spcPct val="5000"/>
              </a:spcAft>
              <a:buClr>
                <a:schemeClr val="accent1"/>
              </a:buClr>
              <a:buSzPct val="85000"/>
              <a:buFont typeface="Lucida Grande"/>
              <a:buChar char="-"/>
              <a:defRPr/>
            </a:pPr>
            <a:r>
              <a:rPr lang="en-US" kern="0" dirty="0">
                <a:solidFill>
                  <a:schemeClr val="accent1"/>
                </a:solidFill>
                <a:latin typeface="+mn-lt"/>
              </a:rPr>
              <a:t>Restores the firewall as the core of the enterprise network security infrastructure</a:t>
            </a:r>
          </a:p>
          <a:p>
            <a:pPr marL="687388" lvl="1" indent="-230188">
              <a:lnSpc>
                <a:spcPct val="85000"/>
              </a:lnSpc>
              <a:spcBef>
                <a:spcPct val="50000"/>
              </a:spcBef>
              <a:spcAft>
                <a:spcPct val="5000"/>
              </a:spcAft>
              <a:buClr>
                <a:srgbClr val="326A89"/>
              </a:buClr>
              <a:buSzPct val="85000"/>
              <a:buFont typeface="Lucida Grande"/>
              <a:buChar char="-"/>
              <a:defRPr/>
            </a:pPr>
            <a:r>
              <a:rPr lang="en-US" kern="0" dirty="0">
                <a:solidFill>
                  <a:srgbClr val="326A89"/>
                </a:solidFill>
                <a:latin typeface="+mn-lt"/>
              </a:rPr>
              <a:t>Innovations:  App-ID™, User-ID™, Content-ID™</a:t>
            </a:r>
          </a:p>
          <a:p>
            <a:pPr marL="230188" indent="-230188">
              <a:lnSpc>
                <a:spcPct val="85000"/>
              </a:lnSpc>
              <a:spcBef>
                <a:spcPct val="50000"/>
              </a:spcBef>
              <a:spcAft>
                <a:spcPct val="5000"/>
              </a:spcAft>
              <a:buClr>
                <a:srgbClr val="326A89"/>
              </a:buClr>
              <a:buSzPct val="85000"/>
              <a:buFont typeface="Times" charset="0"/>
              <a:buChar char="•"/>
              <a:defRPr/>
            </a:pPr>
            <a:r>
              <a:rPr lang="en-US" sz="2000" kern="0" dirty="0">
                <a:solidFill>
                  <a:srgbClr val="326A89"/>
                </a:solidFill>
                <a:latin typeface="+mn-lt"/>
              </a:rPr>
              <a:t>Global footprint:</a:t>
            </a:r>
            <a:r>
              <a:rPr lang="en-US" sz="2000" kern="0" dirty="0" smtClean="0">
                <a:solidFill>
                  <a:srgbClr val="326A89"/>
                </a:solidFill>
                <a:latin typeface="+mn-lt"/>
              </a:rPr>
              <a:t> 3,500+ customers in </a:t>
            </a:r>
            <a:r>
              <a:rPr lang="en-US" sz="2000" kern="0" dirty="0">
                <a:solidFill>
                  <a:srgbClr val="326A89"/>
                </a:solidFill>
                <a:latin typeface="+mn-lt"/>
              </a:rPr>
              <a:t>7</a:t>
            </a:r>
            <a:r>
              <a:rPr lang="en-US" sz="2000" kern="0" dirty="0" smtClean="0">
                <a:solidFill>
                  <a:srgbClr val="326A89"/>
                </a:solidFill>
                <a:latin typeface="+mn-lt"/>
              </a:rPr>
              <a:t>0</a:t>
            </a:r>
            <a:r>
              <a:rPr lang="en-US" sz="2000" kern="0" dirty="0">
                <a:solidFill>
                  <a:srgbClr val="326A89"/>
                </a:solidFill>
                <a:latin typeface="+mn-lt"/>
              </a:rPr>
              <a:t>+ countries, 24/7 support</a:t>
            </a:r>
          </a:p>
          <a:p>
            <a:pPr marL="230188" indent="-230188">
              <a:lnSpc>
                <a:spcPct val="85000"/>
              </a:lnSpc>
              <a:spcBef>
                <a:spcPct val="50000"/>
              </a:spcBef>
              <a:spcAft>
                <a:spcPct val="5000"/>
              </a:spcAft>
              <a:buClr>
                <a:srgbClr val="326A89"/>
              </a:buClr>
              <a:buSzPct val="85000"/>
              <a:buFont typeface="Times" charset="0"/>
              <a:buChar char="•"/>
              <a:defRPr/>
            </a:pPr>
            <a:endParaRPr lang="en-US" sz="2000" kern="0" dirty="0">
              <a:solidFill>
                <a:srgbClr val="326A89"/>
              </a:solidFill>
              <a:latin typeface="+mn-lt"/>
            </a:endParaRPr>
          </a:p>
          <a:p>
            <a:pPr marL="230188" indent="-230188">
              <a:lnSpc>
                <a:spcPct val="85000"/>
              </a:lnSpc>
              <a:spcBef>
                <a:spcPct val="50000"/>
              </a:spcBef>
              <a:spcAft>
                <a:spcPct val="5000"/>
              </a:spcAft>
              <a:buClr>
                <a:srgbClr val="326A89"/>
              </a:buClr>
              <a:buSzPct val="85000"/>
              <a:buFont typeface="Times" charset="0"/>
              <a:buChar char="•"/>
              <a:defRPr/>
            </a:pPr>
            <a:endParaRPr lang="en-US" sz="2000" kern="0" dirty="0">
              <a:solidFill>
                <a:srgbClr val="326A89"/>
              </a:solidFill>
              <a:latin typeface="+mn-lt"/>
            </a:endParaRPr>
          </a:p>
        </p:txBody>
      </p:sp>
      <p:pic>
        <p:nvPicPr>
          <p:cNvPr id="12293" name="Picture 4"/>
          <p:cNvPicPr>
            <a:picLocks noChangeArrowheads="1"/>
          </p:cNvPicPr>
          <p:nvPr/>
        </p:nvPicPr>
        <p:blipFill>
          <a:blip r:embed="rId3"/>
          <a:srcRect/>
          <a:stretch>
            <a:fillRect/>
          </a:stretch>
        </p:blipFill>
        <p:spPr bwMode="auto">
          <a:xfrm>
            <a:off x="3425825" y="1233488"/>
            <a:ext cx="3260725" cy="747712"/>
          </a:xfrm>
          <a:prstGeom prst="rect">
            <a:avLst/>
          </a:prstGeom>
          <a:noFill/>
          <a:ln w="12700">
            <a:noFill/>
            <a:miter lim="800000"/>
            <a:headEnd/>
            <a:tailEnd/>
          </a:ln>
        </p:spPr>
      </p:pic>
      <p:sp>
        <p:nvSpPr>
          <p:cNvPr id="12300" name="Rectangle 12"/>
          <p:cNvSpPr>
            <a:spLocks noChangeArrowheads="1"/>
          </p:cNvSpPr>
          <p:nvPr/>
        </p:nvSpPr>
        <p:spPr bwMode="auto">
          <a:xfrm>
            <a:off x="0" y="6191250"/>
            <a:ext cx="9144000" cy="666750"/>
          </a:xfrm>
          <a:prstGeom prst="rect">
            <a:avLst/>
          </a:prstGeom>
          <a:solidFill>
            <a:schemeClr val="bg1"/>
          </a:solidFill>
          <a:ln w="9525">
            <a:noFill/>
            <a:miter lim="800000"/>
            <a:headEnd/>
            <a:tailEnd/>
          </a:ln>
          <a:effectLst/>
        </p:spPr>
        <p:txBody>
          <a:bodyPr wrap="none" anchor="ctr"/>
          <a:lstStyle/>
          <a:p>
            <a:endParaRPr lang="en-US"/>
          </a:p>
        </p:txBody>
      </p:sp>
      <p:pic>
        <p:nvPicPr>
          <p:cNvPr id="12294" name="Picture 9"/>
          <p:cNvPicPr>
            <a:picLocks noChangeAspect="1"/>
          </p:cNvPicPr>
          <p:nvPr/>
        </p:nvPicPr>
        <p:blipFill>
          <a:blip r:embed="rId4"/>
          <a:srcRect/>
          <a:stretch>
            <a:fillRect/>
          </a:stretch>
        </p:blipFill>
        <p:spPr bwMode="auto">
          <a:xfrm>
            <a:off x="2162048" y="5512859"/>
            <a:ext cx="979488" cy="828675"/>
          </a:xfrm>
          <a:prstGeom prst="rect">
            <a:avLst/>
          </a:prstGeom>
          <a:noFill/>
          <a:ln w="9525">
            <a:noFill/>
            <a:miter lim="800000"/>
            <a:headEnd/>
            <a:tailEnd/>
          </a:ln>
        </p:spPr>
      </p:pic>
      <p:pic>
        <p:nvPicPr>
          <p:cNvPr id="12295" name="Picture 10"/>
          <p:cNvPicPr>
            <a:picLocks noChangeAspect="1"/>
          </p:cNvPicPr>
          <p:nvPr/>
        </p:nvPicPr>
        <p:blipFill>
          <a:blip r:embed="rId5"/>
          <a:srcRect/>
          <a:stretch>
            <a:fillRect/>
          </a:stretch>
        </p:blipFill>
        <p:spPr bwMode="auto">
          <a:xfrm>
            <a:off x="215894" y="5575301"/>
            <a:ext cx="1577975" cy="703263"/>
          </a:xfrm>
          <a:prstGeom prst="rect">
            <a:avLst/>
          </a:prstGeom>
          <a:noFill/>
          <a:ln w="9525">
            <a:noFill/>
            <a:miter lim="800000"/>
            <a:headEnd/>
            <a:tailEnd/>
          </a:ln>
        </p:spPr>
      </p:pic>
      <p:pic>
        <p:nvPicPr>
          <p:cNvPr id="12296" name="Picture 11"/>
          <p:cNvPicPr>
            <a:picLocks noChangeAspect="1"/>
          </p:cNvPicPr>
          <p:nvPr/>
        </p:nvPicPr>
        <p:blipFill>
          <a:blip r:embed="rId6"/>
          <a:srcRect/>
          <a:stretch>
            <a:fillRect/>
          </a:stretch>
        </p:blipFill>
        <p:spPr bwMode="auto">
          <a:xfrm>
            <a:off x="5020894" y="5398560"/>
            <a:ext cx="661988" cy="1050925"/>
          </a:xfrm>
          <a:prstGeom prst="rect">
            <a:avLst/>
          </a:prstGeom>
          <a:noFill/>
          <a:ln w="9525">
            <a:noFill/>
            <a:miter lim="800000"/>
            <a:headEnd/>
            <a:tailEnd/>
          </a:ln>
        </p:spPr>
      </p:pic>
      <p:pic>
        <p:nvPicPr>
          <p:cNvPr id="12297" name="Picture 13"/>
          <p:cNvPicPr>
            <a:picLocks noChangeAspect="1"/>
          </p:cNvPicPr>
          <p:nvPr/>
        </p:nvPicPr>
        <p:blipFill>
          <a:blip r:embed="rId7"/>
          <a:srcRect/>
          <a:stretch>
            <a:fillRect/>
          </a:stretch>
        </p:blipFill>
        <p:spPr bwMode="auto">
          <a:xfrm>
            <a:off x="3509715" y="5428193"/>
            <a:ext cx="1143000" cy="982663"/>
          </a:xfrm>
          <a:prstGeom prst="rect">
            <a:avLst/>
          </a:prstGeom>
          <a:noFill/>
          <a:ln w="9525">
            <a:noFill/>
            <a:miter lim="800000"/>
            <a:headEnd/>
            <a:tailEnd/>
          </a:ln>
        </p:spPr>
      </p:pic>
      <p:pic>
        <p:nvPicPr>
          <p:cNvPr id="12298" name="Picture 15"/>
          <p:cNvPicPr>
            <a:picLocks noChangeAspect="1"/>
          </p:cNvPicPr>
          <p:nvPr/>
        </p:nvPicPr>
        <p:blipFill>
          <a:blip r:embed="rId8"/>
          <a:srcRect/>
          <a:stretch>
            <a:fillRect/>
          </a:stretch>
        </p:blipFill>
        <p:spPr bwMode="auto">
          <a:xfrm>
            <a:off x="7468663" y="5645151"/>
            <a:ext cx="1397000" cy="571500"/>
          </a:xfrm>
          <a:prstGeom prst="rect">
            <a:avLst/>
          </a:prstGeom>
          <a:noFill/>
          <a:ln w="9525">
            <a:noFill/>
            <a:miter lim="800000"/>
            <a:headEnd/>
            <a:tailEnd/>
          </a:ln>
        </p:spPr>
      </p:pic>
      <p:pic>
        <p:nvPicPr>
          <p:cNvPr id="12" name="Picture 11" descr="PaloAltoNetworks.jpg"/>
          <p:cNvPicPr>
            <a:picLocks noChangeAspect="1"/>
          </p:cNvPicPr>
          <p:nvPr/>
        </p:nvPicPr>
        <p:blipFill>
          <a:blip r:embed="rId9"/>
          <a:stretch>
            <a:fillRect/>
          </a:stretch>
        </p:blipFill>
        <p:spPr>
          <a:xfrm>
            <a:off x="6051061" y="5444662"/>
            <a:ext cx="1049423" cy="956141"/>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5"/>
          <p:cNvSpPr>
            <a:spLocks noChangeArrowheads="1"/>
          </p:cNvSpPr>
          <p:nvPr/>
        </p:nvSpPr>
        <p:spPr bwMode="auto">
          <a:xfrm>
            <a:off x="5105400" y="3657600"/>
            <a:ext cx="3810000" cy="2286000"/>
          </a:xfrm>
          <a:prstGeom prst="roundRect">
            <a:avLst>
              <a:gd name="adj" fmla="val 9861"/>
            </a:avLst>
          </a:prstGeom>
          <a:solidFill>
            <a:schemeClr val="accent1"/>
          </a:solidFill>
          <a:ln w="9525">
            <a:solidFill>
              <a:srgbClr val="99CC00"/>
            </a:solidFill>
            <a:round/>
            <a:headEnd/>
            <a:tailEnd/>
          </a:ln>
        </p:spPr>
        <p:txBody>
          <a:bodyPr wrap="none" anchor="ctr">
            <a:prstTxWarp prst="textNoShape">
              <a:avLst/>
            </a:prstTxWarp>
          </a:bodyPr>
          <a:lstStyle/>
          <a:p>
            <a:endParaRPr lang="en-US"/>
          </a:p>
        </p:txBody>
      </p:sp>
      <p:sp>
        <p:nvSpPr>
          <p:cNvPr id="16387" name="Title 2"/>
          <p:cNvSpPr>
            <a:spLocks noGrp="1"/>
          </p:cNvSpPr>
          <p:nvPr>
            <p:ph type="title"/>
          </p:nvPr>
        </p:nvSpPr>
        <p:spPr/>
        <p:txBody>
          <a:bodyPr>
            <a:normAutofit/>
          </a:bodyPr>
          <a:lstStyle/>
          <a:p>
            <a:pPr eaLnBrk="1" hangingPunct="1"/>
            <a:r>
              <a:rPr lang="en-US" smtClean="0"/>
              <a:t>The Situation Today:  Islands of Management</a:t>
            </a:r>
          </a:p>
        </p:txBody>
      </p:sp>
      <p:sp>
        <p:nvSpPr>
          <p:cNvPr id="16388" name="Oval 3"/>
          <p:cNvSpPr>
            <a:spLocks noChangeArrowheads="1"/>
          </p:cNvSpPr>
          <p:nvPr/>
        </p:nvSpPr>
        <p:spPr bwMode="auto">
          <a:xfrm>
            <a:off x="838200" y="1676400"/>
            <a:ext cx="2057400" cy="2362200"/>
          </a:xfrm>
          <a:prstGeom prst="ellipse">
            <a:avLst/>
          </a:prstGeom>
          <a:solidFill>
            <a:srgbClr val="ADB9C4"/>
          </a:solidFill>
          <a:ln w="9525">
            <a:noFill/>
            <a:round/>
            <a:headEnd/>
            <a:tailEnd/>
          </a:ln>
        </p:spPr>
        <p:txBody>
          <a:bodyPr wrap="none" anchor="ctr">
            <a:prstTxWarp prst="textNoShape">
              <a:avLst/>
            </a:prstTxWarp>
          </a:bodyPr>
          <a:lstStyle/>
          <a:p>
            <a:endParaRPr lang="en-US"/>
          </a:p>
        </p:txBody>
      </p:sp>
      <p:sp>
        <p:nvSpPr>
          <p:cNvPr id="16389" name="Oval 4"/>
          <p:cNvSpPr>
            <a:spLocks noChangeArrowheads="1"/>
          </p:cNvSpPr>
          <p:nvPr/>
        </p:nvSpPr>
        <p:spPr bwMode="auto">
          <a:xfrm>
            <a:off x="3124200" y="1676400"/>
            <a:ext cx="2057400" cy="2362200"/>
          </a:xfrm>
          <a:prstGeom prst="ellipse">
            <a:avLst/>
          </a:prstGeom>
          <a:solidFill>
            <a:srgbClr val="ADB9C4"/>
          </a:solidFill>
          <a:ln w="9525">
            <a:noFill/>
            <a:round/>
            <a:headEnd/>
            <a:tailEnd/>
          </a:ln>
        </p:spPr>
        <p:txBody>
          <a:bodyPr wrap="none" anchor="ctr">
            <a:prstTxWarp prst="textNoShape">
              <a:avLst/>
            </a:prstTxWarp>
          </a:bodyPr>
          <a:lstStyle/>
          <a:p>
            <a:endParaRPr lang="en-US"/>
          </a:p>
        </p:txBody>
      </p:sp>
      <p:sp>
        <p:nvSpPr>
          <p:cNvPr id="16390" name="Oval 5"/>
          <p:cNvSpPr>
            <a:spLocks noChangeArrowheads="1"/>
          </p:cNvSpPr>
          <p:nvPr/>
        </p:nvSpPr>
        <p:spPr bwMode="auto">
          <a:xfrm>
            <a:off x="1981200" y="3733800"/>
            <a:ext cx="2057400" cy="2286000"/>
          </a:xfrm>
          <a:prstGeom prst="ellipse">
            <a:avLst/>
          </a:prstGeom>
          <a:solidFill>
            <a:srgbClr val="92D050"/>
          </a:solidFill>
          <a:ln w="9525">
            <a:noFill/>
            <a:round/>
            <a:headEnd/>
            <a:tailEnd/>
          </a:ln>
        </p:spPr>
        <p:txBody>
          <a:bodyPr wrap="none" anchor="ctr">
            <a:prstTxWarp prst="textNoShape">
              <a:avLst/>
            </a:prstTxWarp>
          </a:bodyPr>
          <a:lstStyle/>
          <a:p>
            <a:endParaRPr lang="en-US"/>
          </a:p>
        </p:txBody>
      </p:sp>
      <p:sp>
        <p:nvSpPr>
          <p:cNvPr id="16391" name="Text Box 6"/>
          <p:cNvSpPr txBox="1">
            <a:spLocks noChangeArrowheads="1"/>
          </p:cNvSpPr>
          <p:nvPr/>
        </p:nvSpPr>
        <p:spPr bwMode="auto">
          <a:xfrm>
            <a:off x="1284669" y="2506318"/>
            <a:ext cx="1150175" cy="307777"/>
          </a:xfrm>
          <a:prstGeom prst="rect">
            <a:avLst/>
          </a:prstGeom>
          <a:noFill/>
          <a:ln w="9525">
            <a:noFill/>
            <a:miter lim="800000"/>
            <a:headEnd/>
            <a:tailEnd/>
          </a:ln>
        </p:spPr>
        <p:txBody>
          <a:bodyPr wrap="none">
            <a:prstTxWarp prst="textNoShape">
              <a:avLst/>
            </a:prstTxWarp>
            <a:spAutoFit/>
          </a:bodyPr>
          <a:lstStyle/>
          <a:p>
            <a:pPr>
              <a:buNone/>
            </a:pPr>
            <a:r>
              <a:rPr lang="en-US" dirty="0">
                <a:solidFill>
                  <a:schemeClr val="bg1"/>
                </a:solidFill>
              </a:rPr>
              <a:t>Workloads</a:t>
            </a:r>
          </a:p>
        </p:txBody>
      </p:sp>
      <p:sp>
        <p:nvSpPr>
          <p:cNvPr id="16392" name="Text Box 7"/>
          <p:cNvSpPr txBox="1">
            <a:spLocks noChangeArrowheads="1"/>
          </p:cNvSpPr>
          <p:nvPr/>
        </p:nvSpPr>
        <p:spPr bwMode="auto">
          <a:xfrm>
            <a:off x="3675669" y="2524326"/>
            <a:ext cx="1039768" cy="307777"/>
          </a:xfrm>
          <a:prstGeom prst="rect">
            <a:avLst/>
          </a:prstGeom>
          <a:noFill/>
          <a:ln w="9525">
            <a:noFill/>
            <a:miter lim="800000"/>
            <a:headEnd/>
            <a:tailEnd/>
          </a:ln>
        </p:spPr>
        <p:txBody>
          <a:bodyPr wrap="none">
            <a:prstTxWarp prst="textNoShape">
              <a:avLst/>
            </a:prstTxWarp>
            <a:spAutoFit/>
          </a:bodyPr>
          <a:lstStyle/>
          <a:p>
            <a:pPr>
              <a:buNone/>
            </a:pPr>
            <a:r>
              <a:rPr lang="en-US" dirty="0">
                <a:solidFill>
                  <a:schemeClr val="bg1"/>
                </a:solidFill>
              </a:rPr>
              <a:t>Networks</a:t>
            </a:r>
          </a:p>
        </p:txBody>
      </p:sp>
      <p:sp>
        <p:nvSpPr>
          <p:cNvPr id="16393" name="Text Box 8"/>
          <p:cNvSpPr txBox="1">
            <a:spLocks noChangeArrowheads="1"/>
          </p:cNvSpPr>
          <p:nvPr/>
        </p:nvSpPr>
        <p:spPr bwMode="auto">
          <a:xfrm>
            <a:off x="2568234" y="4724400"/>
            <a:ext cx="891690" cy="307777"/>
          </a:xfrm>
          <a:prstGeom prst="rect">
            <a:avLst/>
          </a:prstGeom>
          <a:noFill/>
          <a:ln w="9525">
            <a:noFill/>
            <a:miter lim="800000"/>
            <a:headEnd/>
            <a:tailEnd/>
          </a:ln>
        </p:spPr>
        <p:txBody>
          <a:bodyPr wrap="none">
            <a:prstTxWarp prst="textNoShape">
              <a:avLst/>
            </a:prstTxWarp>
            <a:spAutoFit/>
          </a:bodyPr>
          <a:lstStyle/>
          <a:p>
            <a:pPr>
              <a:buNone/>
            </a:pPr>
            <a:r>
              <a:rPr lang="en-US" dirty="0">
                <a:solidFill>
                  <a:schemeClr val="bg1"/>
                </a:solidFill>
              </a:rPr>
              <a:t>Policies</a:t>
            </a:r>
          </a:p>
        </p:txBody>
      </p:sp>
      <p:sp>
        <p:nvSpPr>
          <p:cNvPr id="16394" name="Text Box 9"/>
          <p:cNvSpPr txBox="1">
            <a:spLocks noChangeArrowheads="1"/>
          </p:cNvSpPr>
          <p:nvPr/>
        </p:nvSpPr>
        <p:spPr bwMode="auto">
          <a:xfrm>
            <a:off x="985757" y="1291260"/>
            <a:ext cx="1813317" cy="307777"/>
          </a:xfrm>
          <a:prstGeom prst="rect">
            <a:avLst/>
          </a:prstGeom>
          <a:noFill/>
          <a:ln w="9525">
            <a:noFill/>
            <a:miter lim="800000"/>
            <a:headEnd/>
            <a:tailEnd/>
          </a:ln>
        </p:spPr>
        <p:txBody>
          <a:bodyPr wrap="none">
            <a:prstTxWarp prst="textNoShape">
              <a:avLst/>
            </a:prstTxWarp>
            <a:spAutoFit/>
          </a:bodyPr>
          <a:lstStyle/>
          <a:p>
            <a:r>
              <a:rPr lang="en-US" dirty="0">
                <a:solidFill>
                  <a:schemeClr val="tx2"/>
                </a:solidFill>
              </a:rPr>
              <a:t>VM Management</a:t>
            </a:r>
          </a:p>
        </p:txBody>
      </p:sp>
      <p:sp>
        <p:nvSpPr>
          <p:cNvPr id="16395" name="Text Box 10"/>
          <p:cNvSpPr txBox="1">
            <a:spLocks noChangeArrowheads="1"/>
          </p:cNvSpPr>
          <p:nvPr/>
        </p:nvSpPr>
        <p:spPr bwMode="auto">
          <a:xfrm>
            <a:off x="1937620" y="6019800"/>
            <a:ext cx="2249334" cy="307777"/>
          </a:xfrm>
          <a:prstGeom prst="rect">
            <a:avLst/>
          </a:prstGeom>
          <a:noFill/>
          <a:ln w="9525">
            <a:noFill/>
            <a:miter lim="800000"/>
            <a:headEnd/>
            <a:tailEnd/>
          </a:ln>
        </p:spPr>
        <p:txBody>
          <a:bodyPr wrap="none">
            <a:prstTxWarp prst="textNoShape">
              <a:avLst/>
            </a:prstTxWarp>
            <a:spAutoFit/>
          </a:bodyPr>
          <a:lstStyle/>
          <a:p>
            <a:r>
              <a:rPr lang="en-US" dirty="0">
                <a:solidFill>
                  <a:schemeClr val="tx2"/>
                </a:solidFill>
              </a:rPr>
              <a:t>Security Management</a:t>
            </a:r>
          </a:p>
        </p:txBody>
      </p:sp>
      <p:sp>
        <p:nvSpPr>
          <p:cNvPr id="16396" name="Text Box 11"/>
          <p:cNvSpPr txBox="1">
            <a:spLocks noChangeArrowheads="1"/>
          </p:cNvSpPr>
          <p:nvPr/>
        </p:nvSpPr>
        <p:spPr bwMode="auto">
          <a:xfrm>
            <a:off x="2976300" y="1309273"/>
            <a:ext cx="2262158" cy="307777"/>
          </a:xfrm>
          <a:prstGeom prst="rect">
            <a:avLst/>
          </a:prstGeom>
          <a:noFill/>
          <a:ln w="9525">
            <a:noFill/>
            <a:miter lim="800000"/>
            <a:headEnd/>
            <a:tailEnd/>
          </a:ln>
        </p:spPr>
        <p:txBody>
          <a:bodyPr wrap="none">
            <a:prstTxWarp prst="textNoShape">
              <a:avLst/>
            </a:prstTxWarp>
            <a:spAutoFit/>
          </a:bodyPr>
          <a:lstStyle/>
          <a:p>
            <a:r>
              <a:rPr lang="en-US" dirty="0">
                <a:solidFill>
                  <a:schemeClr val="tx2"/>
                </a:solidFill>
              </a:rPr>
              <a:t>Network Management</a:t>
            </a:r>
          </a:p>
        </p:txBody>
      </p:sp>
      <p:grpSp>
        <p:nvGrpSpPr>
          <p:cNvPr id="2" name="Group 1"/>
          <p:cNvGrpSpPr/>
          <p:nvPr/>
        </p:nvGrpSpPr>
        <p:grpSpPr>
          <a:xfrm>
            <a:off x="2209800" y="2667000"/>
            <a:ext cx="1676400" cy="1905000"/>
            <a:chOff x="2209800" y="2667000"/>
            <a:chExt cx="1676400" cy="1905000"/>
          </a:xfrm>
        </p:grpSpPr>
        <p:sp>
          <p:nvSpPr>
            <p:cNvPr id="16397" name="Oval 12"/>
            <p:cNvSpPr>
              <a:spLocks noChangeArrowheads="1"/>
            </p:cNvSpPr>
            <p:nvPr/>
          </p:nvSpPr>
          <p:spPr bwMode="auto">
            <a:xfrm>
              <a:off x="2209800" y="2667000"/>
              <a:ext cx="1676400" cy="1905000"/>
            </a:xfrm>
            <a:prstGeom prst="ellipse">
              <a:avLst/>
            </a:prstGeom>
            <a:noFill/>
            <a:ln w="9525">
              <a:solidFill>
                <a:schemeClr val="tx2"/>
              </a:solidFill>
              <a:prstDash val="dash"/>
              <a:round/>
              <a:headEnd/>
              <a:tailEnd/>
            </a:ln>
          </p:spPr>
          <p:txBody>
            <a:bodyPr wrap="none" anchor="ctr">
              <a:prstTxWarp prst="textNoShape">
                <a:avLst/>
              </a:prstTxWarp>
            </a:bodyPr>
            <a:lstStyle/>
            <a:p>
              <a:endParaRPr lang="en-US"/>
            </a:p>
          </p:txBody>
        </p:sp>
        <p:sp>
          <p:nvSpPr>
            <p:cNvPr id="16398" name="Text Box 13"/>
            <p:cNvSpPr txBox="1">
              <a:spLocks noChangeArrowheads="1"/>
            </p:cNvSpPr>
            <p:nvPr/>
          </p:nvSpPr>
          <p:spPr bwMode="auto">
            <a:xfrm>
              <a:off x="2747984" y="3407569"/>
              <a:ext cx="572492" cy="652486"/>
            </a:xfrm>
            <a:prstGeom prst="rect">
              <a:avLst/>
            </a:prstGeom>
            <a:noFill/>
            <a:ln w="9525">
              <a:noFill/>
              <a:miter lim="800000"/>
              <a:headEnd/>
              <a:tailEnd/>
            </a:ln>
          </p:spPr>
          <p:txBody>
            <a:bodyPr wrap="none">
              <a:prstTxWarp prst="textNoShape">
                <a:avLst/>
              </a:prstTxWarp>
              <a:spAutoFit/>
            </a:bodyPr>
            <a:lstStyle/>
            <a:p>
              <a:pPr algn="ctr">
                <a:buNone/>
              </a:pPr>
              <a:r>
                <a:rPr lang="en-US" sz="1600" dirty="0" smtClean="0">
                  <a:solidFill>
                    <a:schemeClr val="tx2"/>
                  </a:solidFill>
                </a:rPr>
                <a:t>Gap</a:t>
              </a:r>
              <a:endParaRPr lang="en-US" sz="1600" dirty="0">
                <a:solidFill>
                  <a:schemeClr val="tx2"/>
                </a:solidFill>
              </a:endParaRPr>
            </a:p>
            <a:p>
              <a:pPr algn="ctr"/>
              <a:endParaRPr lang="en-US" sz="1600" dirty="0"/>
            </a:p>
          </p:txBody>
        </p:sp>
      </p:grpSp>
      <p:sp>
        <p:nvSpPr>
          <p:cNvPr id="16399" name="Text Box 14"/>
          <p:cNvSpPr txBox="1">
            <a:spLocks noChangeArrowheads="1"/>
          </p:cNvSpPr>
          <p:nvPr/>
        </p:nvSpPr>
        <p:spPr bwMode="auto">
          <a:xfrm>
            <a:off x="5403245" y="4067175"/>
            <a:ext cx="3211135" cy="1387303"/>
          </a:xfrm>
          <a:prstGeom prst="rect">
            <a:avLst/>
          </a:prstGeom>
          <a:noFill/>
          <a:ln w="9525">
            <a:noFill/>
            <a:miter lim="800000"/>
            <a:headEnd/>
            <a:tailEnd/>
          </a:ln>
        </p:spPr>
        <p:txBody>
          <a:bodyPr wrap="none">
            <a:prstTxWarp prst="textNoShape">
              <a:avLst/>
            </a:prstTxWarp>
            <a:spAutoFit/>
          </a:bodyPr>
          <a:lstStyle/>
          <a:p>
            <a:pPr>
              <a:spcBef>
                <a:spcPct val="100000"/>
              </a:spcBef>
              <a:buFontTx/>
              <a:buChar char="•"/>
            </a:pPr>
            <a:r>
              <a:rPr lang="en-US" sz="1800" i="1" dirty="0">
                <a:solidFill>
                  <a:schemeClr val="bg1"/>
                </a:solidFill>
              </a:rPr>
              <a:t> No data synchronization</a:t>
            </a:r>
          </a:p>
          <a:p>
            <a:pPr>
              <a:spcBef>
                <a:spcPct val="100000"/>
              </a:spcBef>
              <a:buFontTx/>
              <a:buChar char="•"/>
            </a:pPr>
            <a:r>
              <a:rPr lang="en-US" sz="1800" i="1" dirty="0">
                <a:solidFill>
                  <a:schemeClr val="bg1"/>
                </a:solidFill>
              </a:rPr>
              <a:t> No visibility across functions</a:t>
            </a:r>
          </a:p>
          <a:p>
            <a:pPr>
              <a:spcBef>
                <a:spcPct val="100000"/>
              </a:spcBef>
              <a:buFontTx/>
              <a:buChar char="•"/>
            </a:pPr>
            <a:r>
              <a:rPr lang="en-US" sz="1800" i="1" dirty="0">
                <a:solidFill>
                  <a:schemeClr val="bg1"/>
                </a:solidFill>
              </a:rPr>
              <a:t> Manual, error-prone</a:t>
            </a:r>
          </a:p>
        </p:txBody>
      </p:sp>
    </p:spTree>
    <p:extLst>
      <p:ext uri="{BB962C8B-B14F-4D97-AF65-F5344CB8AC3E}">
        <p14:creationId xmlns:p14="http://schemas.microsoft.com/office/powerpoint/2010/main" val="10438352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5"/>
          <p:cNvSpPr>
            <a:spLocks noChangeArrowheads="1"/>
          </p:cNvSpPr>
          <p:nvPr/>
        </p:nvSpPr>
        <p:spPr bwMode="auto">
          <a:xfrm>
            <a:off x="5105400" y="3657600"/>
            <a:ext cx="3810000" cy="2286000"/>
          </a:xfrm>
          <a:prstGeom prst="roundRect">
            <a:avLst>
              <a:gd name="adj" fmla="val 9861"/>
            </a:avLst>
          </a:prstGeom>
          <a:solidFill>
            <a:schemeClr val="accent1"/>
          </a:solidFill>
          <a:ln w="9525">
            <a:solidFill>
              <a:srgbClr val="99CC00"/>
            </a:solidFill>
            <a:round/>
            <a:headEnd/>
            <a:tailEnd/>
          </a:ln>
        </p:spPr>
        <p:txBody>
          <a:bodyPr wrap="none" anchor="ctr">
            <a:prstTxWarp prst="textNoShape">
              <a:avLst/>
            </a:prstTxWarp>
          </a:bodyPr>
          <a:lstStyle/>
          <a:p>
            <a:endParaRPr lang="en-US"/>
          </a:p>
        </p:txBody>
      </p:sp>
      <p:sp>
        <p:nvSpPr>
          <p:cNvPr id="16387" name="Title 2"/>
          <p:cNvSpPr>
            <a:spLocks noGrp="1"/>
          </p:cNvSpPr>
          <p:nvPr>
            <p:ph type="title"/>
          </p:nvPr>
        </p:nvSpPr>
        <p:spPr/>
        <p:txBody>
          <a:bodyPr>
            <a:normAutofit/>
          </a:bodyPr>
          <a:lstStyle/>
          <a:p>
            <a:pPr eaLnBrk="1" hangingPunct="1"/>
            <a:r>
              <a:rPr lang="en-US" dirty="0" smtClean="0"/>
              <a:t>Palo Alto Networks Eliminates the Gap</a:t>
            </a:r>
          </a:p>
        </p:txBody>
      </p:sp>
      <p:sp>
        <p:nvSpPr>
          <p:cNvPr id="16388" name="Oval 3"/>
          <p:cNvSpPr>
            <a:spLocks noChangeArrowheads="1"/>
          </p:cNvSpPr>
          <p:nvPr/>
        </p:nvSpPr>
        <p:spPr bwMode="auto">
          <a:xfrm>
            <a:off x="838200" y="1676400"/>
            <a:ext cx="2057400" cy="2362200"/>
          </a:xfrm>
          <a:prstGeom prst="ellipse">
            <a:avLst/>
          </a:prstGeom>
          <a:solidFill>
            <a:srgbClr val="ADB9C4"/>
          </a:solidFill>
          <a:ln w="9525">
            <a:noFill/>
            <a:round/>
            <a:headEnd/>
            <a:tailEnd/>
          </a:ln>
        </p:spPr>
        <p:txBody>
          <a:bodyPr wrap="none" anchor="ctr">
            <a:prstTxWarp prst="textNoShape">
              <a:avLst/>
            </a:prstTxWarp>
          </a:bodyPr>
          <a:lstStyle/>
          <a:p>
            <a:endParaRPr lang="en-US"/>
          </a:p>
        </p:txBody>
      </p:sp>
      <p:sp>
        <p:nvSpPr>
          <p:cNvPr id="16389" name="Oval 4"/>
          <p:cNvSpPr>
            <a:spLocks noChangeArrowheads="1"/>
          </p:cNvSpPr>
          <p:nvPr/>
        </p:nvSpPr>
        <p:spPr bwMode="auto">
          <a:xfrm>
            <a:off x="3124200" y="1676400"/>
            <a:ext cx="2057400" cy="2362200"/>
          </a:xfrm>
          <a:prstGeom prst="ellipse">
            <a:avLst/>
          </a:prstGeom>
          <a:solidFill>
            <a:srgbClr val="ADB9C4"/>
          </a:solidFill>
          <a:ln w="9525">
            <a:noFill/>
            <a:round/>
            <a:headEnd/>
            <a:tailEnd/>
          </a:ln>
        </p:spPr>
        <p:txBody>
          <a:bodyPr wrap="none" anchor="ctr">
            <a:prstTxWarp prst="textNoShape">
              <a:avLst/>
            </a:prstTxWarp>
          </a:bodyPr>
          <a:lstStyle/>
          <a:p>
            <a:endParaRPr lang="en-US"/>
          </a:p>
        </p:txBody>
      </p:sp>
      <p:sp>
        <p:nvSpPr>
          <p:cNvPr id="16390" name="Oval 5"/>
          <p:cNvSpPr>
            <a:spLocks noChangeArrowheads="1"/>
          </p:cNvSpPr>
          <p:nvPr/>
        </p:nvSpPr>
        <p:spPr bwMode="auto">
          <a:xfrm>
            <a:off x="1981201" y="3733828"/>
            <a:ext cx="2057400" cy="2286000"/>
          </a:xfrm>
          <a:prstGeom prst="ellipse">
            <a:avLst/>
          </a:prstGeom>
          <a:solidFill>
            <a:srgbClr val="92D050"/>
          </a:solidFill>
          <a:ln w="9525">
            <a:noFill/>
            <a:round/>
            <a:headEnd/>
            <a:tailEnd/>
          </a:ln>
        </p:spPr>
        <p:txBody>
          <a:bodyPr wrap="none" anchor="ctr">
            <a:prstTxWarp prst="textNoShape">
              <a:avLst/>
            </a:prstTxWarp>
          </a:bodyPr>
          <a:lstStyle/>
          <a:p>
            <a:endParaRPr lang="en-US"/>
          </a:p>
        </p:txBody>
      </p:sp>
      <p:sp>
        <p:nvSpPr>
          <p:cNvPr id="16391" name="Text Box 6"/>
          <p:cNvSpPr txBox="1">
            <a:spLocks noChangeArrowheads="1"/>
          </p:cNvSpPr>
          <p:nvPr/>
        </p:nvSpPr>
        <p:spPr bwMode="auto">
          <a:xfrm>
            <a:off x="1284669" y="2506318"/>
            <a:ext cx="1150175" cy="307777"/>
          </a:xfrm>
          <a:prstGeom prst="rect">
            <a:avLst/>
          </a:prstGeom>
          <a:noFill/>
          <a:ln w="9525">
            <a:noFill/>
            <a:miter lim="800000"/>
            <a:headEnd/>
            <a:tailEnd/>
          </a:ln>
        </p:spPr>
        <p:txBody>
          <a:bodyPr wrap="none">
            <a:prstTxWarp prst="textNoShape">
              <a:avLst/>
            </a:prstTxWarp>
            <a:spAutoFit/>
          </a:bodyPr>
          <a:lstStyle/>
          <a:p>
            <a:pPr>
              <a:buNone/>
            </a:pPr>
            <a:r>
              <a:rPr lang="en-US" dirty="0">
                <a:solidFill>
                  <a:schemeClr val="bg1"/>
                </a:solidFill>
              </a:rPr>
              <a:t>Workloads</a:t>
            </a:r>
          </a:p>
        </p:txBody>
      </p:sp>
      <p:sp>
        <p:nvSpPr>
          <p:cNvPr id="16392" name="Text Box 7"/>
          <p:cNvSpPr txBox="1">
            <a:spLocks noChangeArrowheads="1"/>
          </p:cNvSpPr>
          <p:nvPr/>
        </p:nvSpPr>
        <p:spPr bwMode="auto">
          <a:xfrm>
            <a:off x="3675669" y="2524326"/>
            <a:ext cx="1039768" cy="307777"/>
          </a:xfrm>
          <a:prstGeom prst="rect">
            <a:avLst/>
          </a:prstGeom>
          <a:noFill/>
          <a:ln w="9525">
            <a:noFill/>
            <a:miter lim="800000"/>
            <a:headEnd/>
            <a:tailEnd/>
          </a:ln>
        </p:spPr>
        <p:txBody>
          <a:bodyPr wrap="none">
            <a:prstTxWarp prst="textNoShape">
              <a:avLst/>
            </a:prstTxWarp>
            <a:spAutoFit/>
          </a:bodyPr>
          <a:lstStyle/>
          <a:p>
            <a:pPr>
              <a:buNone/>
            </a:pPr>
            <a:r>
              <a:rPr lang="en-US" dirty="0">
                <a:solidFill>
                  <a:schemeClr val="bg1"/>
                </a:solidFill>
              </a:rPr>
              <a:t>Networks</a:t>
            </a:r>
          </a:p>
        </p:txBody>
      </p:sp>
      <p:sp>
        <p:nvSpPr>
          <p:cNvPr id="16393" name="Text Box 8"/>
          <p:cNvSpPr txBox="1">
            <a:spLocks noChangeArrowheads="1"/>
          </p:cNvSpPr>
          <p:nvPr/>
        </p:nvSpPr>
        <p:spPr bwMode="auto">
          <a:xfrm>
            <a:off x="2568235" y="4724428"/>
            <a:ext cx="891690" cy="307777"/>
          </a:xfrm>
          <a:prstGeom prst="rect">
            <a:avLst/>
          </a:prstGeom>
          <a:noFill/>
          <a:ln w="9525">
            <a:noFill/>
            <a:miter lim="800000"/>
            <a:headEnd/>
            <a:tailEnd/>
          </a:ln>
        </p:spPr>
        <p:txBody>
          <a:bodyPr wrap="none">
            <a:prstTxWarp prst="textNoShape">
              <a:avLst/>
            </a:prstTxWarp>
            <a:spAutoFit/>
          </a:bodyPr>
          <a:lstStyle/>
          <a:p>
            <a:pPr>
              <a:buNone/>
            </a:pPr>
            <a:r>
              <a:rPr lang="en-US" dirty="0">
                <a:solidFill>
                  <a:schemeClr val="bg1"/>
                </a:solidFill>
              </a:rPr>
              <a:t>Policies</a:t>
            </a:r>
          </a:p>
        </p:txBody>
      </p:sp>
      <p:sp>
        <p:nvSpPr>
          <p:cNvPr id="16394" name="Text Box 9"/>
          <p:cNvSpPr txBox="1">
            <a:spLocks noChangeArrowheads="1"/>
          </p:cNvSpPr>
          <p:nvPr/>
        </p:nvSpPr>
        <p:spPr bwMode="auto">
          <a:xfrm>
            <a:off x="985757" y="1291260"/>
            <a:ext cx="1813317" cy="307777"/>
          </a:xfrm>
          <a:prstGeom prst="rect">
            <a:avLst/>
          </a:prstGeom>
          <a:noFill/>
          <a:ln w="9525">
            <a:noFill/>
            <a:miter lim="800000"/>
            <a:headEnd/>
            <a:tailEnd/>
          </a:ln>
        </p:spPr>
        <p:txBody>
          <a:bodyPr wrap="none">
            <a:prstTxWarp prst="textNoShape">
              <a:avLst/>
            </a:prstTxWarp>
            <a:spAutoFit/>
          </a:bodyPr>
          <a:lstStyle/>
          <a:p>
            <a:r>
              <a:rPr lang="en-US" dirty="0">
                <a:solidFill>
                  <a:schemeClr val="tx2"/>
                </a:solidFill>
              </a:rPr>
              <a:t>VM Management</a:t>
            </a:r>
          </a:p>
        </p:txBody>
      </p:sp>
      <p:sp>
        <p:nvSpPr>
          <p:cNvPr id="16395" name="Text Box 10"/>
          <p:cNvSpPr txBox="1">
            <a:spLocks noChangeArrowheads="1"/>
          </p:cNvSpPr>
          <p:nvPr/>
        </p:nvSpPr>
        <p:spPr bwMode="auto">
          <a:xfrm>
            <a:off x="1937621" y="6019828"/>
            <a:ext cx="2249334" cy="307777"/>
          </a:xfrm>
          <a:prstGeom prst="rect">
            <a:avLst/>
          </a:prstGeom>
          <a:noFill/>
          <a:ln w="9525">
            <a:noFill/>
            <a:miter lim="800000"/>
            <a:headEnd/>
            <a:tailEnd/>
          </a:ln>
        </p:spPr>
        <p:txBody>
          <a:bodyPr wrap="none">
            <a:prstTxWarp prst="textNoShape">
              <a:avLst/>
            </a:prstTxWarp>
            <a:spAutoFit/>
          </a:bodyPr>
          <a:lstStyle/>
          <a:p>
            <a:r>
              <a:rPr lang="en-US" dirty="0">
                <a:solidFill>
                  <a:schemeClr val="tx2"/>
                </a:solidFill>
              </a:rPr>
              <a:t>Security Management</a:t>
            </a:r>
          </a:p>
        </p:txBody>
      </p:sp>
      <p:sp>
        <p:nvSpPr>
          <p:cNvPr id="16396" name="Text Box 11"/>
          <p:cNvSpPr txBox="1">
            <a:spLocks noChangeArrowheads="1"/>
          </p:cNvSpPr>
          <p:nvPr/>
        </p:nvSpPr>
        <p:spPr bwMode="auto">
          <a:xfrm>
            <a:off x="2976300" y="1309273"/>
            <a:ext cx="2262158" cy="307777"/>
          </a:xfrm>
          <a:prstGeom prst="rect">
            <a:avLst/>
          </a:prstGeom>
          <a:noFill/>
          <a:ln w="9525">
            <a:noFill/>
            <a:miter lim="800000"/>
            <a:headEnd/>
            <a:tailEnd/>
          </a:ln>
        </p:spPr>
        <p:txBody>
          <a:bodyPr wrap="none">
            <a:prstTxWarp prst="textNoShape">
              <a:avLst/>
            </a:prstTxWarp>
            <a:spAutoFit/>
          </a:bodyPr>
          <a:lstStyle/>
          <a:p>
            <a:r>
              <a:rPr lang="en-US" dirty="0">
                <a:solidFill>
                  <a:schemeClr val="tx2"/>
                </a:solidFill>
              </a:rPr>
              <a:t>Network Management</a:t>
            </a:r>
          </a:p>
        </p:txBody>
      </p:sp>
      <p:sp>
        <p:nvSpPr>
          <p:cNvPr id="16399" name="Text Box 14"/>
          <p:cNvSpPr txBox="1">
            <a:spLocks noChangeArrowheads="1"/>
          </p:cNvSpPr>
          <p:nvPr/>
        </p:nvSpPr>
        <p:spPr bwMode="auto">
          <a:xfrm>
            <a:off x="5056997" y="4067175"/>
            <a:ext cx="3903633" cy="1387303"/>
          </a:xfrm>
          <a:prstGeom prst="rect">
            <a:avLst/>
          </a:prstGeom>
          <a:noFill/>
          <a:ln w="9525">
            <a:noFill/>
            <a:miter lim="800000"/>
            <a:headEnd/>
            <a:tailEnd/>
          </a:ln>
        </p:spPr>
        <p:txBody>
          <a:bodyPr wrap="none">
            <a:prstTxWarp prst="textNoShape">
              <a:avLst/>
            </a:prstTxWarp>
            <a:spAutoFit/>
          </a:bodyPr>
          <a:lstStyle/>
          <a:p>
            <a:pPr>
              <a:spcBef>
                <a:spcPct val="100000"/>
              </a:spcBef>
              <a:buFontTx/>
              <a:buChar char="•"/>
            </a:pPr>
            <a:r>
              <a:rPr lang="en-US" sz="1800" i="1" dirty="0">
                <a:solidFill>
                  <a:schemeClr val="bg1"/>
                </a:solidFill>
              </a:rPr>
              <a:t> </a:t>
            </a:r>
            <a:r>
              <a:rPr lang="en-US" sz="1800" i="1" dirty="0" smtClean="0">
                <a:solidFill>
                  <a:schemeClr val="bg1"/>
                </a:solidFill>
              </a:rPr>
              <a:t>Cross-functional visibility &amp; Control</a:t>
            </a:r>
            <a:endParaRPr lang="en-US" sz="1800" i="1" dirty="0">
              <a:solidFill>
                <a:schemeClr val="bg1"/>
              </a:solidFill>
            </a:endParaRPr>
          </a:p>
          <a:p>
            <a:pPr>
              <a:spcBef>
                <a:spcPct val="100000"/>
              </a:spcBef>
              <a:buFontTx/>
              <a:buChar char="•"/>
            </a:pPr>
            <a:r>
              <a:rPr lang="en-US" sz="1800" i="1" dirty="0">
                <a:solidFill>
                  <a:schemeClr val="bg1"/>
                </a:solidFill>
              </a:rPr>
              <a:t> </a:t>
            </a:r>
            <a:r>
              <a:rPr lang="en-US" sz="1800" i="1" dirty="0" smtClean="0">
                <a:solidFill>
                  <a:schemeClr val="bg1"/>
                </a:solidFill>
              </a:rPr>
              <a:t>Real-time</a:t>
            </a:r>
            <a:endParaRPr lang="en-US" sz="1800" i="1" dirty="0">
              <a:solidFill>
                <a:schemeClr val="bg1"/>
              </a:solidFill>
            </a:endParaRPr>
          </a:p>
          <a:p>
            <a:pPr>
              <a:spcBef>
                <a:spcPct val="100000"/>
              </a:spcBef>
              <a:buFontTx/>
              <a:buChar char="•"/>
            </a:pPr>
            <a:r>
              <a:rPr lang="en-US" sz="1800" i="1" dirty="0">
                <a:solidFill>
                  <a:schemeClr val="bg1"/>
                </a:solidFill>
              </a:rPr>
              <a:t> </a:t>
            </a:r>
            <a:r>
              <a:rPr lang="en-US" sz="1800" i="1" dirty="0" smtClean="0">
                <a:solidFill>
                  <a:schemeClr val="bg1"/>
                </a:solidFill>
              </a:rPr>
              <a:t>Fully automated</a:t>
            </a:r>
            <a:endParaRPr lang="en-US" sz="1800" i="1" dirty="0">
              <a:solidFill>
                <a:schemeClr val="bg1"/>
              </a:solidFill>
            </a:endParaRPr>
          </a:p>
        </p:txBody>
      </p:sp>
      <p:grpSp>
        <p:nvGrpSpPr>
          <p:cNvPr id="3" name="Group 2"/>
          <p:cNvGrpSpPr/>
          <p:nvPr/>
        </p:nvGrpSpPr>
        <p:grpSpPr>
          <a:xfrm>
            <a:off x="2209800" y="2667000"/>
            <a:ext cx="1676400" cy="1905000"/>
            <a:chOff x="2209800" y="2667000"/>
            <a:chExt cx="1676400" cy="1905000"/>
          </a:xfrm>
        </p:grpSpPr>
        <p:sp>
          <p:nvSpPr>
            <p:cNvPr id="16" name="Oval 12"/>
            <p:cNvSpPr>
              <a:spLocks noChangeArrowheads="1"/>
            </p:cNvSpPr>
            <p:nvPr/>
          </p:nvSpPr>
          <p:spPr bwMode="auto">
            <a:xfrm>
              <a:off x="2209800" y="2667000"/>
              <a:ext cx="1676400" cy="1905000"/>
            </a:xfrm>
            <a:prstGeom prst="ellipse">
              <a:avLst/>
            </a:prstGeom>
            <a:solidFill>
              <a:schemeClr val="accent1"/>
            </a:solidFill>
            <a:ln w="57150" cmpd="sng">
              <a:solidFill>
                <a:schemeClr val="tx2"/>
              </a:solidFill>
              <a:prstDash val="solid"/>
              <a:round/>
              <a:headEnd/>
              <a:tailEnd/>
            </a:ln>
          </p:spPr>
          <p:txBody>
            <a:bodyPr wrap="none" anchor="ctr">
              <a:prstTxWarp prst="textNoShape">
                <a:avLst/>
              </a:prstTxWarp>
            </a:bodyPr>
            <a:lstStyle/>
            <a:p>
              <a:endParaRPr lang="en-US"/>
            </a:p>
          </p:txBody>
        </p:sp>
        <p:sp>
          <p:nvSpPr>
            <p:cNvPr id="18" name="Text Box 13"/>
            <p:cNvSpPr txBox="1">
              <a:spLocks noChangeArrowheads="1"/>
            </p:cNvSpPr>
            <p:nvPr/>
          </p:nvSpPr>
          <p:spPr bwMode="auto">
            <a:xfrm>
              <a:off x="2423747" y="3308476"/>
              <a:ext cx="1332028" cy="1071063"/>
            </a:xfrm>
            <a:prstGeom prst="rect">
              <a:avLst/>
            </a:prstGeom>
            <a:noFill/>
            <a:ln w="9525">
              <a:noFill/>
              <a:miter lim="800000"/>
              <a:headEnd/>
              <a:tailEnd/>
            </a:ln>
          </p:spPr>
          <p:txBody>
            <a:bodyPr wrap="square">
              <a:prstTxWarp prst="textNoShape">
                <a:avLst/>
              </a:prstTxWarp>
              <a:spAutoFit/>
            </a:bodyPr>
            <a:lstStyle/>
            <a:p>
              <a:pPr algn="ctr">
                <a:buNone/>
              </a:pPr>
              <a:r>
                <a:rPr lang="en-US" sz="1600" dirty="0" smtClean="0">
                  <a:solidFill>
                    <a:schemeClr val="bg1"/>
                  </a:solidFill>
                </a:rPr>
                <a:t>Palo Alto Networks VM-ID</a:t>
              </a:r>
              <a:endParaRPr lang="en-US" sz="1600" dirty="0">
                <a:solidFill>
                  <a:schemeClr val="bg1"/>
                </a:solidFill>
              </a:endParaRPr>
            </a:p>
            <a:p>
              <a:pPr algn="ctr"/>
              <a:endParaRPr lang="en-US" sz="1600" dirty="0"/>
            </a:p>
          </p:txBody>
        </p:sp>
      </p:grpSp>
    </p:spTree>
    <p:extLst>
      <p:ext uri="{BB962C8B-B14F-4D97-AF65-F5344CB8AC3E}">
        <p14:creationId xmlns:p14="http://schemas.microsoft.com/office/powerpoint/2010/main" val="10109807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664921" y="765634"/>
            <a:ext cx="2134576" cy="5539544"/>
          </a:xfrm>
          <a:prstGeom prst="roundRect">
            <a:avLst/>
          </a:prstGeom>
          <a:solidFill>
            <a:schemeClr val="tx1">
              <a:lumMod val="60000"/>
              <a:lumOff val="40000"/>
              <a:alpha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VM</a:t>
            </a:r>
            <a:r>
              <a:rPr lang="en-US" dirty="0"/>
              <a:t>-ID vSphere </a:t>
            </a:r>
            <a:r>
              <a:rPr lang="en-US" dirty="0" smtClean="0"/>
              <a:t>Polling</a:t>
            </a:r>
            <a:endParaRPr lang="en-US" dirty="0"/>
          </a:p>
        </p:txBody>
      </p:sp>
      <p:sp>
        <p:nvSpPr>
          <p:cNvPr id="4" name="Footer Placeholder 3"/>
          <p:cNvSpPr>
            <a:spLocks noGrp="1"/>
          </p:cNvSpPr>
          <p:nvPr>
            <p:ph type="ftr" sz="quarter" idx="10"/>
          </p:nvPr>
        </p:nvSpPr>
        <p:spPr/>
        <p:txBody>
          <a:bodyPr/>
          <a:lstStyle/>
          <a:p>
            <a:pPr>
              <a:defRPr/>
            </a:pPr>
            <a:r>
              <a:rPr lang="en-US" smtClean="0"/>
              <a:t>© 2011 Palo Alto Networks. Proprietary and Confidential.</a:t>
            </a:r>
            <a:endParaRPr lang="en-US" dirty="0"/>
          </a:p>
        </p:txBody>
      </p:sp>
      <p:sp>
        <p:nvSpPr>
          <p:cNvPr id="5" name="Slide Number Placeholder 4"/>
          <p:cNvSpPr>
            <a:spLocks noGrp="1"/>
          </p:cNvSpPr>
          <p:nvPr>
            <p:ph type="sldNum" sz="quarter" idx="11"/>
          </p:nvPr>
        </p:nvSpPr>
        <p:spPr/>
        <p:txBody>
          <a:bodyPr/>
          <a:lstStyle/>
          <a:p>
            <a:pPr>
              <a:defRPr/>
            </a:pPr>
            <a:r>
              <a:rPr lang="en-US" smtClean="0"/>
              <a:t>Page </a:t>
            </a:r>
            <a:fld id="{D97BCB43-C779-4DC2-A55D-CBE7F62051D4}" type="slidenum">
              <a:rPr lang="en-US" smtClean="0"/>
              <a:pPr>
                <a:defRPr/>
              </a:pPr>
              <a:t>22</a:t>
            </a:fld>
            <a:r>
              <a:rPr lang="en-US" smtClean="0"/>
              <a:t>   |   </a:t>
            </a:r>
            <a:endParaRPr lang="en-US" dirty="0">
              <a:latin typeface="Garamond" pitchFamily="18" charset="0"/>
            </a:endParaRPr>
          </a:p>
        </p:txBody>
      </p:sp>
      <p:pic>
        <p:nvPicPr>
          <p:cNvPr id="8" name="Picture 3" descr="C:\Users\testuser\AppData\Local\Temp\VMwareDnD\3b7e69bf\DGRM_Server_VMs_basic_6_VMware_Q408_Comm.png"/>
          <p:cNvPicPr>
            <a:picLocks noChangeAspect="1" noChangeArrowheads="1"/>
          </p:cNvPicPr>
          <p:nvPr/>
        </p:nvPicPr>
        <p:blipFill>
          <a:blip r:embed="rId2" cstate="print"/>
          <a:srcRect/>
          <a:stretch>
            <a:fillRect/>
          </a:stretch>
        </p:blipFill>
        <p:spPr bwMode="auto">
          <a:xfrm>
            <a:off x="6922970" y="1368430"/>
            <a:ext cx="1685324" cy="1775137"/>
          </a:xfrm>
          <a:prstGeom prst="rect">
            <a:avLst/>
          </a:prstGeom>
          <a:noFill/>
        </p:spPr>
      </p:pic>
      <p:pic>
        <p:nvPicPr>
          <p:cNvPr id="9" name="Picture 3" descr="C:\Users\testuser\AppData\Local\Temp\VMwareDnD\3b7e69bf\DGRM_Server_VMs_basic_6_VMware_Q408_Comm.png"/>
          <p:cNvPicPr>
            <a:picLocks noChangeAspect="1" noChangeArrowheads="1"/>
          </p:cNvPicPr>
          <p:nvPr/>
        </p:nvPicPr>
        <p:blipFill>
          <a:blip r:embed="rId2" cstate="print"/>
          <a:srcRect/>
          <a:stretch>
            <a:fillRect/>
          </a:stretch>
        </p:blipFill>
        <p:spPr bwMode="auto">
          <a:xfrm>
            <a:off x="6931263" y="2646775"/>
            <a:ext cx="1685324" cy="1775137"/>
          </a:xfrm>
          <a:prstGeom prst="rect">
            <a:avLst/>
          </a:prstGeom>
          <a:noFill/>
        </p:spPr>
      </p:pic>
      <p:pic>
        <p:nvPicPr>
          <p:cNvPr id="10" name="Picture 3" descr="C:\Users\testuser\AppData\Local\Temp\VMwareDnD\3b7e69bf\DGRM_Server_VMs_basic_6_VMware_Q408_Comm.png"/>
          <p:cNvPicPr>
            <a:picLocks noChangeAspect="1" noChangeArrowheads="1"/>
          </p:cNvPicPr>
          <p:nvPr/>
        </p:nvPicPr>
        <p:blipFill>
          <a:blip r:embed="rId2" cstate="print"/>
          <a:srcRect/>
          <a:stretch>
            <a:fillRect/>
          </a:stretch>
        </p:blipFill>
        <p:spPr bwMode="auto">
          <a:xfrm>
            <a:off x="6922970" y="3917528"/>
            <a:ext cx="1685324" cy="1775137"/>
          </a:xfrm>
          <a:prstGeom prst="rect">
            <a:avLst/>
          </a:prstGeom>
          <a:noFill/>
        </p:spPr>
      </p:pic>
      <p:sp>
        <p:nvSpPr>
          <p:cNvPr id="6" name="Rectangle 5"/>
          <p:cNvSpPr/>
          <p:nvPr/>
        </p:nvSpPr>
        <p:spPr bwMode="auto">
          <a:xfrm>
            <a:off x="6664914" y="5737497"/>
            <a:ext cx="2134582" cy="307777"/>
          </a:xfrm>
          <a:prstGeom prst="rect">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None/>
              <a:tabLst/>
            </a:pPr>
            <a:r>
              <a:rPr lang="en-US" dirty="0" err="1" smtClean="0">
                <a:solidFill>
                  <a:schemeClr val="bg1"/>
                </a:solidFill>
              </a:rPr>
              <a:t>vCenter</a:t>
            </a:r>
            <a:endParaRPr kumimoji="0" lang="en-US" sz="1600" b="0" i="0" u="none" strike="noStrike" cap="none" normalizeH="0" baseline="0" dirty="0" smtClean="0">
              <a:ln>
                <a:noFill/>
              </a:ln>
              <a:solidFill>
                <a:schemeClr val="bg1"/>
              </a:solidFill>
              <a:effectLst/>
            </a:endParaRPr>
          </a:p>
        </p:txBody>
      </p:sp>
      <p:sp>
        <p:nvSpPr>
          <p:cNvPr id="15" name="Rectangle 14"/>
          <p:cNvSpPr/>
          <p:nvPr/>
        </p:nvSpPr>
        <p:spPr bwMode="auto">
          <a:xfrm>
            <a:off x="6664201" y="1052930"/>
            <a:ext cx="2134582" cy="307777"/>
          </a:xfrm>
          <a:prstGeom prst="rect">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None/>
              <a:tabLst/>
            </a:pPr>
            <a:r>
              <a:rPr lang="en-US" dirty="0" smtClean="0">
                <a:solidFill>
                  <a:schemeClr val="bg1"/>
                </a:solidFill>
              </a:rPr>
              <a:t>vSphere</a:t>
            </a:r>
            <a:endParaRPr kumimoji="0" lang="en-US" sz="1600" b="0" i="0" u="none" strike="noStrike" cap="none" normalizeH="0" baseline="0" dirty="0" smtClean="0">
              <a:ln>
                <a:noFill/>
              </a:ln>
              <a:solidFill>
                <a:schemeClr val="bg1"/>
              </a:solidFill>
              <a:effectLst/>
            </a:endParaRPr>
          </a:p>
        </p:txBody>
      </p:sp>
      <p:grpSp>
        <p:nvGrpSpPr>
          <p:cNvPr id="16" name="Group 25"/>
          <p:cNvGrpSpPr>
            <a:grpSpLocks/>
          </p:cNvGrpSpPr>
          <p:nvPr/>
        </p:nvGrpSpPr>
        <p:grpSpPr bwMode="auto">
          <a:xfrm>
            <a:off x="550842" y="1818658"/>
            <a:ext cx="1880167" cy="767017"/>
            <a:chOff x="3869" y="1628"/>
            <a:chExt cx="1660" cy="524"/>
          </a:xfrm>
        </p:grpSpPr>
        <p:sp>
          <p:nvSpPr>
            <p:cNvPr id="17" name="Rectangle 26"/>
            <p:cNvSpPr>
              <a:spLocks noChangeArrowheads="1"/>
            </p:cNvSpPr>
            <p:nvPr/>
          </p:nvSpPr>
          <p:spPr bwMode="auto">
            <a:xfrm>
              <a:off x="4565" y="1747"/>
              <a:ext cx="259" cy="405"/>
            </a:xfrm>
            <a:prstGeom prst="rect">
              <a:avLst/>
            </a:prstGeom>
            <a:solidFill>
              <a:schemeClr val="bg1"/>
            </a:solidFill>
            <a:ln w="12700">
              <a:noFill/>
              <a:miter lim="800000"/>
              <a:headEnd/>
              <a:tailEnd/>
            </a:ln>
          </p:spPr>
          <p:txBody>
            <a:bodyPr wrap="non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18" name="Picture 27" descr="PA4060_FrontWtop_LR"/>
            <p:cNvPicPr>
              <a:picLocks noChangeAspect="1" noChangeArrowheads="1"/>
            </p:cNvPicPr>
            <p:nvPr/>
          </p:nvPicPr>
          <p:blipFill>
            <a:blip r:embed="rId3">
              <a:clrChange>
                <a:clrFrom>
                  <a:srgbClr val="FFFFFF"/>
                </a:clrFrom>
                <a:clrTo>
                  <a:srgbClr val="FFFFFF">
                    <a:alpha val="0"/>
                  </a:srgbClr>
                </a:clrTo>
              </a:clrChange>
            </a:blip>
            <a:srcRect l="7440" t="18806" r="8160" b="25337"/>
            <a:stretch>
              <a:fillRect/>
            </a:stretch>
          </p:blipFill>
          <p:spPr bwMode="auto">
            <a:xfrm>
              <a:off x="3869" y="1628"/>
              <a:ext cx="1660" cy="484"/>
            </a:xfrm>
            <a:prstGeom prst="rect">
              <a:avLst/>
            </a:prstGeom>
            <a:noFill/>
            <a:ln w="9525">
              <a:noFill/>
              <a:miter lim="800000"/>
              <a:headEnd/>
              <a:tailEnd/>
            </a:ln>
          </p:spPr>
        </p:pic>
      </p:grpSp>
      <p:cxnSp>
        <p:nvCxnSpPr>
          <p:cNvPr id="25" name="Elbow Connector 24"/>
          <p:cNvCxnSpPr/>
          <p:nvPr/>
        </p:nvCxnSpPr>
        <p:spPr bwMode="auto">
          <a:xfrm>
            <a:off x="4458291" y="2215817"/>
            <a:ext cx="2201185" cy="545177"/>
          </a:xfrm>
          <a:prstGeom prst="bentConnector3">
            <a:avLst>
              <a:gd name="adj1" fmla="val 50000"/>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a:stCxn id="19" idx="1"/>
          </p:cNvCxnSpPr>
          <p:nvPr/>
        </p:nvCxnSpPr>
        <p:spPr bwMode="auto">
          <a:xfrm flipH="1" flipV="1">
            <a:off x="2401894" y="2217787"/>
            <a:ext cx="1298030" cy="1864"/>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47" name="TextBox 46"/>
          <p:cNvSpPr txBox="1"/>
          <p:nvPr/>
        </p:nvSpPr>
        <p:spPr>
          <a:xfrm>
            <a:off x="549608" y="2935990"/>
            <a:ext cx="3616648" cy="280846"/>
          </a:xfrm>
          <a:prstGeom prst="rect">
            <a:avLst/>
          </a:prstGeom>
          <a:noFill/>
        </p:spPr>
        <p:txBody>
          <a:bodyPr wrap="square" rtlCol="0">
            <a:spAutoFit/>
          </a:bodyPr>
          <a:lstStyle/>
          <a:p>
            <a:pPr algn="l"/>
            <a:r>
              <a:rPr lang="en-US" sz="1400" dirty="0" smtClean="0">
                <a:solidFill>
                  <a:schemeClr val="tx2"/>
                </a:solidFill>
              </a:rPr>
              <a:t>1. User-ID Agent Polls </a:t>
            </a:r>
            <a:r>
              <a:rPr lang="en-US" sz="1400" dirty="0" err="1" smtClean="0">
                <a:solidFill>
                  <a:schemeClr val="tx2"/>
                </a:solidFill>
              </a:rPr>
              <a:t>vCenter</a:t>
            </a:r>
            <a:r>
              <a:rPr lang="en-US" sz="1400" dirty="0">
                <a:solidFill>
                  <a:schemeClr val="tx2"/>
                </a:solidFill>
              </a:rPr>
              <a:t> </a:t>
            </a:r>
            <a:r>
              <a:rPr lang="en-US" sz="1400" dirty="0" smtClean="0">
                <a:solidFill>
                  <a:schemeClr val="tx2"/>
                </a:solidFill>
              </a:rPr>
              <a:t>or ESX(</a:t>
            </a:r>
            <a:r>
              <a:rPr lang="en-US" sz="1400" dirty="0" err="1" smtClean="0">
                <a:solidFill>
                  <a:schemeClr val="tx2"/>
                </a:solidFill>
              </a:rPr>
              <a:t>i</a:t>
            </a:r>
            <a:r>
              <a:rPr lang="en-US" sz="1400" dirty="0" smtClean="0">
                <a:solidFill>
                  <a:schemeClr val="tx2"/>
                </a:solidFill>
              </a:rPr>
              <a:t>)</a:t>
            </a:r>
            <a:endParaRPr lang="en-US" sz="1400" dirty="0">
              <a:solidFill>
                <a:schemeClr val="tx2"/>
              </a:solidFill>
            </a:endParaRPr>
          </a:p>
        </p:txBody>
      </p:sp>
      <p:sp>
        <p:nvSpPr>
          <p:cNvPr id="49" name="TextBox 48"/>
          <p:cNvSpPr txBox="1"/>
          <p:nvPr/>
        </p:nvSpPr>
        <p:spPr>
          <a:xfrm>
            <a:off x="554760" y="3148087"/>
            <a:ext cx="3616648" cy="280846"/>
          </a:xfrm>
          <a:prstGeom prst="rect">
            <a:avLst/>
          </a:prstGeom>
          <a:noFill/>
        </p:spPr>
        <p:txBody>
          <a:bodyPr wrap="square" rtlCol="0">
            <a:spAutoFit/>
          </a:bodyPr>
          <a:lstStyle/>
          <a:p>
            <a:pPr algn="l"/>
            <a:r>
              <a:rPr lang="en-US" sz="1400" dirty="0" smtClean="0">
                <a:solidFill>
                  <a:schemeClr val="tx2"/>
                </a:solidFill>
              </a:rPr>
              <a:t>2. Agent Publishes VM Mapping</a:t>
            </a:r>
            <a:endParaRPr lang="en-US" sz="1400" dirty="0">
              <a:solidFill>
                <a:schemeClr val="tx2"/>
              </a:solidFill>
            </a:endParaRPr>
          </a:p>
        </p:txBody>
      </p:sp>
      <p:sp>
        <p:nvSpPr>
          <p:cNvPr id="50" name="TextBox 49"/>
          <p:cNvSpPr txBox="1"/>
          <p:nvPr/>
        </p:nvSpPr>
        <p:spPr>
          <a:xfrm>
            <a:off x="554760" y="3350531"/>
            <a:ext cx="3616648" cy="280846"/>
          </a:xfrm>
          <a:prstGeom prst="rect">
            <a:avLst/>
          </a:prstGeom>
          <a:noFill/>
        </p:spPr>
        <p:txBody>
          <a:bodyPr wrap="square" rtlCol="0">
            <a:spAutoFit/>
          </a:bodyPr>
          <a:lstStyle/>
          <a:p>
            <a:pPr algn="l"/>
            <a:r>
              <a:rPr lang="en-US" sz="1400" dirty="0" smtClean="0">
                <a:solidFill>
                  <a:schemeClr val="tx2"/>
                </a:solidFill>
              </a:rPr>
              <a:t>3. VM Visibility in ACC</a:t>
            </a:r>
            <a:endParaRPr lang="en-US" sz="1400" dirty="0">
              <a:solidFill>
                <a:schemeClr val="tx2"/>
              </a:solidFill>
            </a:endParaRPr>
          </a:p>
        </p:txBody>
      </p:sp>
      <p:grpSp>
        <p:nvGrpSpPr>
          <p:cNvPr id="23" name="Group 22"/>
          <p:cNvGrpSpPr/>
          <p:nvPr/>
        </p:nvGrpSpPr>
        <p:grpSpPr>
          <a:xfrm>
            <a:off x="3699924" y="1699528"/>
            <a:ext cx="1242961" cy="1040246"/>
            <a:chOff x="3635505" y="2904990"/>
            <a:chExt cx="1242961" cy="1040246"/>
          </a:xfrm>
        </p:grpSpPr>
        <p:pic>
          <p:nvPicPr>
            <p:cNvPr id="19" name="Picture 18"/>
            <p:cNvPicPr>
              <a:picLocks noChangeAspect="1"/>
            </p:cNvPicPr>
            <p:nvPr/>
          </p:nvPicPr>
          <p:blipFill>
            <a:blip r:embed="rId4"/>
            <a:stretch>
              <a:fillRect/>
            </a:stretch>
          </p:blipFill>
          <p:spPr>
            <a:xfrm>
              <a:off x="3635505" y="2904990"/>
              <a:ext cx="1242961" cy="1040246"/>
            </a:xfrm>
            <a:prstGeom prst="rect">
              <a:avLst/>
            </a:prstGeom>
          </p:spPr>
        </p:pic>
        <p:sp>
          <p:nvSpPr>
            <p:cNvPr id="20" name="TextBox 19"/>
            <p:cNvSpPr txBox="1"/>
            <p:nvPr/>
          </p:nvSpPr>
          <p:spPr>
            <a:xfrm>
              <a:off x="4258733" y="3618264"/>
              <a:ext cx="537633" cy="231602"/>
            </a:xfrm>
            <a:prstGeom prst="rect">
              <a:avLst/>
            </a:prstGeom>
            <a:solidFill>
              <a:srgbClr val="9DCA6E"/>
            </a:solidFill>
          </p:spPr>
          <p:txBody>
            <a:bodyPr wrap="square" rtlCol="0">
              <a:spAutoFit/>
            </a:bodyPr>
            <a:lstStyle/>
            <a:p>
              <a:pPr>
                <a:buNone/>
              </a:pPr>
              <a:r>
                <a:rPr lang="en-US" sz="700" dirty="0" smtClean="0">
                  <a:solidFill>
                    <a:schemeClr val="tx2"/>
                  </a:solidFill>
                  <a:latin typeface="Lucida Sans"/>
                  <a:cs typeface="Lucida Sans"/>
                </a:rPr>
                <a:t>vSphere</a:t>
              </a:r>
            </a:p>
            <a:p>
              <a:pPr>
                <a:buNone/>
              </a:pPr>
              <a:endParaRPr lang="en-US" sz="200" dirty="0">
                <a:solidFill>
                  <a:schemeClr val="tx2"/>
                </a:solidFill>
                <a:latin typeface="Lucida Sans"/>
                <a:cs typeface="Lucida Sans"/>
              </a:endParaRPr>
            </a:p>
          </p:txBody>
        </p:sp>
      </p:grpSp>
      <p:pic>
        <p:nvPicPr>
          <p:cNvPr id="57" name="Picture 56" descr="VM-ID.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225" y="3899640"/>
            <a:ext cx="6142532" cy="1272864"/>
          </a:xfrm>
          <a:prstGeom prst="rect">
            <a:avLst/>
          </a:prstGeom>
        </p:spPr>
      </p:pic>
      <p:sp>
        <p:nvSpPr>
          <p:cNvPr id="62" name="TextBox 61"/>
          <p:cNvSpPr txBox="1"/>
          <p:nvPr/>
        </p:nvSpPr>
        <p:spPr>
          <a:xfrm>
            <a:off x="554050" y="3556977"/>
            <a:ext cx="3616648" cy="280846"/>
          </a:xfrm>
          <a:prstGeom prst="rect">
            <a:avLst/>
          </a:prstGeom>
          <a:noFill/>
        </p:spPr>
        <p:txBody>
          <a:bodyPr wrap="square" rtlCol="0">
            <a:spAutoFit/>
          </a:bodyPr>
          <a:lstStyle/>
          <a:p>
            <a:pPr algn="l"/>
            <a:r>
              <a:rPr lang="en-US" sz="1400" dirty="0">
                <a:solidFill>
                  <a:schemeClr val="tx2"/>
                </a:solidFill>
              </a:rPr>
              <a:t>4</a:t>
            </a:r>
            <a:r>
              <a:rPr lang="en-US" sz="1400" dirty="0" smtClean="0">
                <a:solidFill>
                  <a:schemeClr val="tx2"/>
                </a:solidFill>
              </a:rPr>
              <a:t>. Dynamic VM Adds/Moves auto-sync</a:t>
            </a:r>
            <a:endParaRPr lang="en-US" sz="1400" dirty="0">
              <a:solidFill>
                <a:schemeClr val="tx2"/>
              </a:solidFill>
            </a:endParaRPr>
          </a:p>
        </p:txBody>
      </p:sp>
      <p:sp>
        <p:nvSpPr>
          <p:cNvPr id="63" name="Rounded Rectangle 62"/>
          <p:cNvSpPr/>
          <p:nvPr/>
        </p:nvSpPr>
        <p:spPr bwMode="auto">
          <a:xfrm>
            <a:off x="594439" y="4566746"/>
            <a:ext cx="3602661" cy="22518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64" name="TextBox 63"/>
          <p:cNvSpPr txBox="1"/>
          <p:nvPr/>
        </p:nvSpPr>
        <p:spPr>
          <a:xfrm>
            <a:off x="576427" y="5359396"/>
            <a:ext cx="2395768" cy="669414"/>
          </a:xfrm>
          <a:prstGeom prst="rect">
            <a:avLst/>
          </a:prstGeom>
          <a:noFill/>
          <a:ln w="38100" cmpd="sng">
            <a:solidFill>
              <a:srgbClr val="FF0000"/>
            </a:solidFill>
          </a:ln>
        </p:spPr>
        <p:txBody>
          <a:bodyPr wrap="square" rtlCol="0">
            <a:spAutoFit/>
          </a:bodyPr>
          <a:lstStyle/>
          <a:p>
            <a:r>
              <a:rPr lang="en-US" sz="1200" b="1" i="1" dirty="0" smtClean="0">
                <a:solidFill>
                  <a:srgbClr val="FF0000"/>
                </a:solidFill>
              </a:rPr>
              <a:t>Binds VM-&gt;IP</a:t>
            </a:r>
          </a:p>
          <a:p>
            <a:r>
              <a:rPr lang="en-US" sz="1200" b="1" i="1" dirty="0" smtClean="0">
                <a:solidFill>
                  <a:srgbClr val="FF0000"/>
                </a:solidFill>
              </a:rPr>
              <a:t>Report on VM and User-&gt;VM Activity</a:t>
            </a:r>
            <a:endParaRPr lang="en-US" sz="1200" b="1" i="1" dirty="0">
              <a:solidFill>
                <a:srgbClr val="FF0000"/>
              </a:solidFill>
            </a:endParaRPr>
          </a:p>
        </p:txBody>
      </p:sp>
      <p:cxnSp>
        <p:nvCxnSpPr>
          <p:cNvPr id="66" name="Straight Connector 65"/>
          <p:cNvCxnSpPr>
            <a:stCxn id="63" idx="2"/>
          </p:cNvCxnSpPr>
          <p:nvPr/>
        </p:nvCxnSpPr>
        <p:spPr bwMode="auto">
          <a:xfrm flipH="1">
            <a:off x="2044510" y="4791931"/>
            <a:ext cx="351260" cy="558457"/>
          </a:xfrm>
          <a:prstGeom prst="line">
            <a:avLst/>
          </a:prstGeom>
          <a:solidFill>
            <a:srgbClr val="316989"/>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714802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62"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ctrTitle"/>
          </p:nvPr>
        </p:nvSpPr>
        <p:spPr>
          <a:xfrm>
            <a:off x="1849736" y="2470150"/>
            <a:ext cx="6760864" cy="914400"/>
          </a:xfrm>
        </p:spPr>
        <p:txBody>
          <a:bodyPr rIns="132058"/>
          <a:lstStyle/>
          <a:p>
            <a:pPr indent="0" algn="r" eaLnBrk="1" hangingPunct="1"/>
            <a:r>
              <a:rPr lang="en-US" altLang="ko-KR" sz="3200" dirty="0" smtClean="0">
                <a:ea typeface="굴림" charset="-127"/>
                <a:cs typeface="굴림" charset="-127"/>
              </a:rPr>
              <a:t>GlobalProtect™</a:t>
            </a:r>
            <a:endParaRPr lang="en-US" sz="3200" dirty="0" smtClean="0"/>
          </a:p>
        </p:txBody>
      </p:sp>
      <p:sp>
        <p:nvSpPr>
          <p:cNvPr id="4" name="Subtitle 3"/>
          <p:cNvSpPr>
            <a:spLocks noGrp="1"/>
          </p:cNvSpPr>
          <p:nvPr>
            <p:ph type="subTitle" idx="1"/>
          </p:nvPr>
        </p:nvSpPr>
        <p:spPr/>
        <p:txBody>
          <a:bodyPr/>
          <a:lstStyle/>
          <a:p>
            <a:r>
              <a:rPr lang="en-US" altLang="ko-KR" dirty="0" smtClean="0">
                <a:ea typeface="굴림" charset="-127"/>
                <a:cs typeface="굴림" charset="-127"/>
              </a:rPr>
              <a:t>Securing Users and Data in an Always Connected World</a:t>
            </a:r>
            <a:endParaRPr lang="en-US" dirty="0"/>
          </a:p>
        </p:txBody>
      </p:sp>
    </p:spTree>
    <p:extLst>
      <p:ext uri="{BB962C8B-B14F-4D97-AF65-F5344CB8AC3E}">
        <p14:creationId xmlns:p14="http://schemas.microsoft.com/office/powerpoint/2010/main" val="2382397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flipV="1">
            <a:off x="3997900" y="2542246"/>
            <a:ext cx="5130517" cy="3419744"/>
          </a:xfrm>
          <a:prstGeom prst="rect">
            <a:avLst/>
          </a:prstGeom>
          <a:gradFill flip="none" rotWithShape="1">
            <a:gsLst>
              <a:gs pos="0">
                <a:schemeClr val="accent4">
                  <a:lumMod val="75000"/>
                  <a:lumOff val="25000"/>
                  <a:alpha val="81000"/>
                </a:schemeClr>
              </a:gs>
              <a:gs pos="66000">
                <a:srgbClr val="FFFFFF">
                  <a:alpha val="86000"/>
                </a:srgbClr>
              </a:gs>
            </a:gsLst>
            <a:path path="circle">
              <a:fillToRect l="50000" t="50000" r="50000" b="50000"/>
            </a:path>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dirty="0" smtClean="0">
              <a:ln>
                <a:noFill/>
              </a:ln>
              <a:solidFill>
                <a:schemeClr val="tx1"/>
              </a:solidFill>
              <a:effectLst/>
              <a:latin typeface="Arial" charset="0"/>
            </a:endParaRPr>
          </a:p>
        </p:txBody>
      </p:sp>
      <p:cxnSp>
        <p:nvCxnSpPr>
          <p:cNvPr id="37" name="Straight Connector 36"/>
          <p:cNvCxnSpPr/>
          <p:nvPr/>
        </p:nvCxnSpPr>
        <p:spPr bwMode="auto">
          <a:xfrm flipV="1">
            <a:off x="4970311" y="3076049"/>
            <a:ext cx="0" cy="879126"/>
          </a:xfrm>
          <a:prstGeom prst="line">
            <a:avLst/>
          </a:prstGeom>
          <a:solidFill>
            <a:srgbClr val="316989"/>
          </a:solidFill>
          <a:ln w="28575"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sz="2400" dirty="0" smtClean="0"/>
              <a:t>Introducing GlobalProtect</a:t>
            </a:r>
            <a:endParaRPr lang="en-US" sz="2400" b="0" dirty="0">
              <a:solidFill>
                <a:srgbClr val="FFFF00"/>
              </a:solidFill>
            </a:endParaRPr>
          </a:p>
        </p:txBody>
      </p:sp>
      <p:sp>
        <p:nvSpPr>
          <p:cNvPr id="4" name="TextBox 3"/>
          <p:cNvSpPr txBox="1"/>
          <p:nvPr/>
        </p:nvSpPr>
        <p:spPr>
          <a:xfrm>
            <a:off x="9708446" y="2208383"/>
            <a:ext cx="184666" cy="307777"/>
          </a:xfrm>
          <a:prstGeom prst="rect">
            <a:avLst/>
          </a:prstGeom>
          <a:noFill/>
        </p:spPr>
        <p:txBody>
          <a:bodyPr wrap="none" rtlCol="0">
            <a:spAutoFit/>
          </a:bodyPr>
          <a:lstStyle/>
          <a:p>
            <a:pPr>
              <a:buNone/>
            </a:pPr>
            <a:endParaRPr lang="en-US" dirty="0"/>
          </a:p>
        </p:txBody>
      </p:sp>
      <p:sp>
        <p:nvSpPr>
          <p:cNvPr id="14" name="Content Placeholder 2"/>
          <p:cNvSpPr txBox="1">
            <a:spLocks/>
          </p:cNvSpPr>
          <p:nvPr/>
        </p:nvSpPr>
        <p:spPr bwMode="auto">
          <a:xfrm>
            <a:off x="155014" y="1022261"/>
            <a:ext cx="8571179" cy="526982"/>
          </a:xfrm>
          <a:prstGeom prst="rect">
            <a:avLst/>
          </a:prstGeom>
          <a:noFill/>
          <a:ln w="12700">
            <a:noFill/>
            <a:miter lim="800000"/>
            <a:headEnd type="none" w="sm" len="sm"/>
            <a:tailEnd type="none" w="sm" len="sm"/>
          </a:ln>
        </p:spPr>
        <p:txBody>
          <a:bodyPr vert="horz" wrap="square" lIns="0" tIns="45720" rIns="0" bIns="45720" numCol="1" anchor="t" anchorCtr="0" compatLnSpc="1">
            <a:prstTxWarp prst="textNoShape">
              <a:avLst/>
            </a:prstTxWarp>
          </a:bodyPr>
          <a:lstStyle>
            <a:lvl1pPr marL="230188" indent="-230188" algn="l" rtl="0" eaLnBrk="0" fontAlgn="base" hangingPunct="0">
              <a:lnSpc>
                <a:spcPct val="85000"/>
              </a:lnSpc>
              <a:spcBef>
                <a:spcPct val="50000"/>
              </a:spcBef>
              <a:spcAft>
                <a:spcPct val="5000"/>
              </a:spcAft>
              <a:buClr>
                <a:srgbClr val="004167"/>
              </a:buClr>
              <a:buSzPct val="85000"/>
              <a:buFont typeface="Times" charset="0"/>
              <a:buChar char="•"/>
              <a:defRPr sz="2400">
                <a:solidFill>
                  <a:srgbClr val="004167"/>
                </a:solidFill>
                <a:latin typeface="+mn-lt"/>
                <a:ea typeface="+mn-ea"/>
                <a:cs typeface="+mn-cs"/>
              </a:defRPr>
            </a:lvl1pPr>
            <a:lvl2pPr marL="579438" indent="-234950" algn="l" rtl="0" eaLnBrk="0" fontAlgn="base" hangingPunct="0">
              <a:lnSpc>
                <a:spcPct val="85000"/>
              </a:lnSpc>
              <a:spcBef>
                <a:spcPct val="50000"/>
              </a:spcBef>
              <a:spcAft>
                <a:spcPct val="5000"/>
              </a:spcAft>
              <a:buClr>
                <a:srgbClr val="004167"/>
              </a:buClr>
              <a:buSzPct val="80000"/>
              <a:buFont typeface="Times" charset="0"/>
              <a:buChar char="-"/>
              <a:defRPr sz="2000">
                <a:solidFill>
                  <a:srgbClr val="004167"/>
                </a:solidFill>
                <a:latin typeface="+mn-lt"/>
              </a:defRPr>
            </a:lvl2pPr>
            <a:lvl3pPr marL="922338" indent="-228600" algn="l" rtl="0" eaLnBrk="0" fontAlgn="base" hangingPunct="0">
              <a:lnSpc>
                <a:spcPct val="85000"/>
              </a:lnSpc>
              <a:spcBef>
                <a:spcPct val="50000"/>
              </a:spcBef>
              <a:spcAft>
                <a:spcPct val="5000"/>
              </a:spcAft>
              <a:buClr>
                <a:srgbClr val="004167"/>
              </a:buClr>
              <a:buSzPct val="55000"/>
              <a:buFont typeface="Wingdings" pitchFamily="2" charset="2"/>
              <a:buChar char="Ø"/>
              <a:defRPr sz="1400" i="1">
                <a:solidFill>
                  <a:srgbClr val="004167"/>
                </a:solidFill>
                <a:latin typeface="+mn-lt"/>
              </a:defRPr>
            </a:lvl3pPr>
            <a:lvl4pPr marL="1265238" indent="-228600" algn="l" rtl="0" eaLnBrk="0" fontAlgn="base" hangingPunct="0">
              <a:lnSpc>
                <a:spcPct val="85000"/>
              </a:lnSpc>
              <a:spcBef>
                <a:spcPct val="50000"/>
              </a:spcBef>
              <a:spcAft>
                <a:spcPct val="5000"/>
              </a:spcAft>
              <a:buClr>
                <a:srgbClr val="5F5F5F"/>
              </a:buClr>
              <a:buSzPct val="75000"/>
              <a:buChar char="•"/>
              <a:defRPr sz="1400">
                <a:solidFill>
                  <a:schemeClr val="bg2"/>
                </a:solidFill>
                <a:latin typeface="+mn-lt"/>
              </a:defRPr>
            </a:lvl4pPr>
            <a:lvl5pPr marL="16081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5pPr>
            <a:lvl6pPr marL="20653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6pPr>
            <a:lvl7pPr marL="25225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7pPr>
            <a:lvl8pPr marL="29797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8pPr>
            <a:lvl9pPr marL="34369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9pPr>
          </a:lstStyle>
          <a:p>
            <a:r>
              <a:rPr lang="en-US" dirty="0" smtClean="0"/>
              <a:t>Users </a:t>
            </a:r>
            <a:r>
              <a:rPr lang="en-US" dirty="0"/>
              <a:t>never go “off-network” regardless of </a:t>
            </a:r>
            <a:r>
              <a:rPr lang="en-US" dirty="0" smtClean="0"/>
              <a:t>location</a:t>
            </a:r>
            <a:endParaRPr lang="en-US" dirty="0"/>
          </a:p>
          <a:p>
            <a:r>
              <a:rPr lang="en-US" dirty="0"/>
              <a:t>All </a:t>
            </a:r>
            <a:r>
              <a:rPr lang="en-US" dirty="0" smtClean="0"/>
              <a:t>firewalls </a:t>
            </a:r>
            <a:r>
              <a:rPr lang="en-US" dirty="0"/>
              <a:t>work together </a:t>
            </a:r>
            <a:r>
              <a:rPr lang="en-US" dirty="0" smtClean="0"/>
              <a:t>to </a:t>
            </a:r>
            <a:r>
              <a:rPr lang="en-US" dirty="0"/>
              <a:t>provide </a:t>
            </a:r>
            <a:r>
              <a:rPr lang="en-US" dirty="0" smtClean="0"/>
              <a:t>“cloud” of network security</a:t>
            </a:r>
          </a:p>
        </p:txBody>
      </p:sp>
      <p:pic>
        <p:nvPicPr>
          <p:cNvPr id="30" name="Picture 29" descr="clou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7938" y="2159755"/>
            <a:ext cx="5431600" cy="1530402"/>
          </a:xfrm>
          <a:prstGeom prst="rect">
            <a:avLst/>
          </a:prstGeom>
        </p:spPr>
      </p:pic>
      <p:pic>
        <p:nvPicPr>
          <p:cNvPr id="31" name="Picture 30" descr="Bit-Tor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5667" y="3016319"/>
            <a:ext cx="1156082" cy="333416"/>
          </a:xfrm>
          <a:prstGeom prst="rect">
            <a:avLst/>
          </a:prstGeom>
        </p:spPr>
      </p:pic>
      <p:pic>
        <p:nvPicPr>
          <p:cNvPr id="32" name="Picture 31" descr="google_tal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8470" y="2695445"/>
            <a:ext cx="612864" cy="312937"/>
          </a:xfrm>
          <a:prstGeom prst="rect">
            <a:avLst/>
          </a:prstGeom>
        </p:spPr>
      </p:pic>
      <p:pic>
        <p:nvPicPr>
          <p:cNvPr id="34" name="Picture 33" descr="WebE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3857" y="2928262"/>
            <a:ext cx="1054780" cy="454727"/>
          </a:xfrm>
          <a:prstGeom prst="rect">
            <a:avLst/>
          </a:prstGeom>
        </p:spPr>
      </p:pic>
      <p:pic>
        <p:nvPicPr>
          <p:cNvPr id="35" name="Picture 34" descr="to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043" y="2634872"/>
            <a:ext cx="582306" cy="355701"/>
          </a:xfrm>
          <a:prstGeom prst="rect">
            <a:avLst/>
          </a:prstGeom>
        </p:spPr>
      </p:pic>
      <p:pic>
        <p:nvPicPr>
          <p:cNvPr id="36" name="Picture 35" descr="SAP.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9676" y="2529993"/>
            <a:ext cx="834089" cy="448277"/>
          </a:xfrm>
          <a:prstGeom prst="rect">
            <a:avLst/>
          </a:prstGeom>
        </p:spPr>
      </p:pic>
      <p:pic>
        <p:nvPicPr>
          <p:cNvPr id="6" name="Picture 5" descr="external_cones.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5157" y="3469663"/>
            <a:ext cx="2917836" cy="2270991"/>
          </a:xfrm>
          <a:prstGeom prst="rect">
            <a:avLst/>
          </a:prstGeom>
        </p:spPr>
      </p:pic>
      <p:pic>
        <p:nvPicPr>
          <p:cNvPr id="7" name="Picture 6" descr="hq_con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30912" y="3789861"/>
            <a:ext cx="1491529" cy="1832450"/>
          </a:xfrm>
          <a:prstGeom prst="rect">
            <a:avLst/>
          </a:prstGeom>
        </p:spPr>
      </p:pic>
      <p:sp>
        <p:nvSpPr>
          <p:cNvPr id="3" name="Footer Placeholder 2"/>
          <p:cNvSpPr>
            <a:spLocks noGrp="1"/>
          </p:cNvSpPr>
          <p:nvPr>
            <p:ph type="ftr" sz="quarter" idx="10"/>
          </p:nvPr>
        </p:nvSpPr>
        <p:spPr/>
        <p:txBody>
          <a:bodyPr/>
          <a:lstStyle/>
          <a:p>
            <a:pPr>
              <a:defRPr/>
            </a:pPr>
            <a:r>
              <a:rPr lang="en-US" smtClean="0"/>
              <a:t>© 2011 Palo Alto Networks. Proprietary and Confidential.</a:t>
            </a:r>
            <a:endParaRPr lang="en-US" dirty="0"/>
          </a:p>
        </p:txBody>
      </p:sp>
      <p:sp>
        <p:nvSpPr>
          <p:cNvPr id="5" name="Slide Number Placeholder 4"/>
          <p:cNvSpPr>
            <a:spLocks noGrp="1"/>
          </p:cNvSpPr>
          <p:nvPr>
            <p:ph type="sldNum" sz="quarter" idx="11"/>
          </p:nvPr>
        </p:nvSpPr>
        <p:spPr/>
        <p:txBody>
          <a:bodyPr/>
          <a:lstStyle/>
          <a:p>
            <a:pPr>
              <a:defRPr/>
            </a:pPr>
            <a:r>
              <a:rPr lang="en-US" smtClean="0"/>
              <a:t>Page </a:t>
            </a:r>
            <a:fld id="{D97BCB43-C779-4DC2-A55D-CBE7F62051D4}" type="slidenum">
              <a:rPr lang="en-US" smtClean="0"/>
              <a:pPr>
                <a:defRPr/>
              </a:pPr>
              <a:t>24</a:t>
            </a:fld>
            <a:r>
              <a:rPr lang="en-US" smtClean="0"/>
              <a:t>   |</a:t>
            </a:r>
            <a:r>
              <a:rPr lang="en-US" smtClean="0">
                <a:solidFill>
                  <a:schemeClr val="accent1"/>
                </a:solidFill>
              </a:rPr>
              <a:t>   </a:t>
            </a:r>
            <a:endParaRPr lang="en-US" dirty="0">
              <a:solidFill>
                <a:schemeClr val="accent1"/>
              </a:solidFill>
              <a:latin typeface="Garamond" pitchFamily="18" charset="0"/>
            </a:endParaRPr>
          </a:p>
        </p:txBody>
      </p:sp>
      <p:sp>
        <p:nvSpPr>
          <p:cNvPr id="19" name="Content Placeholder 2"/>
          <p:cNvSpPr txBox="1">
            <a:spLocks/>
          </p:cNvSpPr>
          <p:nvPr/>
        </p:nvSpPr>
        <p:spPr bwMode="auto">
          <a:xfrm>
            <a:off x="149658" y="2215933"/>
            <a:ext cx="3881038" cy="526982"/>
          </a:xfrm>
          <a:prstGeom prst="rect">
            <a:avLst/>
          </a:prstGeom>
          <a:noFill/>
          <a:ln w="12700">
            <a:noFill/>
            <a:miter lim="800000"/>
            <a:headEnd type="none" w="sm" len="sm"/>
            <a:tailEnd type="none" w="sm" len="sm"/>
          </a:ln>
        </p:spPr>
        <p:txBody>
          <a:bodyPr vert="horz" wrap="square" lIns="0" tIns="45720" rIns="0" bIns="45720" numCol="1" anchor="t" anchorCtr="0" compatLnSpc="1">
            <a:prstTxWarp prst="textNoShape">
              <a:avLst/>
            </a:prstTxWarp>
          </a:bodyPr>
          <a:lstStyle>
            <a:lvl1pPr marL="230188" indent="-230188" algn="l" rtl="0" eaLnBrk="0" fontAlgn="base" hangingPunct="0">
              <a:lnSpc>
                <a:spcPct val="85000"/>
              </a:lnSpc>
              <a:spcBef>
                <a:spcPct val="50000"/>
              </a:spcBef>
              <a:spcAft>
                <a:spcPct val="5000"/>
              </a:spcAft>
              <a:buClr>
                <a:srgbClr val="004167"/>
              </a:buClr>
              <a:buSzPct val="85000"/>
              <a:buFont typeface="Times" charset="0"/>
              <a:buChar char="•"/>
              <a:defRPr sz="2400">
                <a:solidFill>
                  <a:srgbClr val="004167"/>
                </a:solidFill>
                <a:latin typeface="+mn-lt"/>
                <a:ea typeface="+mn-ea"/>
                <a:cs typeface="+mn-cs"/>
              </a:defRPr>
            </a:lvl1pPr>
            <a:lvl2pPr marL="579438" indent="-234950" algn="l" rtl="0" eaLnBrk="0" fontAlgn="base" hangingPunct="0">
              <a:lnSpc>
                <a:spcPct val="85000"/>
              </a:lnSpc>
              <a:spcBef>
                <a:spcPct val="50000"/>
              </a:spcBef>
              <a:spcAft>
                <a:spcPct val="5000"/>
              </a:spcAft>
              <a:buClr>
                <a:srgbClr val="004167"/>
              </a:buClr>
              <a:buSzPct val="80000"/>
              <a:buFont typeface="Times" charset="0"/>
              <a:buChar char="-"/>
              <a:defRPr sz="2000">
                <a:solidFill>
                  <a:srgbClr val="004167"/>
                </a:solidFill>
                <a:latin typeface="+mn-lt"/>
              </a:defRPr>
            </a:lvl2pPr>
            <a:lvl3pPr marL="922338" indent="-228600" algn="l" rtl="0" eaLnBrk="0" fontAlgn="base" hangingPunct="0">
              <a:lnSpc>
                <a:spcPct val="85000"/>
              </a:lnSpc>
              <a:spcBef>
                <a:spcPct val="50000"/>
              </a:spcBef>
              <a:spcAft>
                <a:spcPct val="5000"/>
              </a:spcAft>
              <a:buClr>
                <a:srgbClr val="004167"/>
              </a:buClr>
              <a:buSzPct val="55000"/>
              <a:buFont typeface="Wingdings" pitchFamily="2" charset="2"/>
              <a:buChar char="Ø"/>
              <a:defRPr sz="1400" i="1">
                <a:solidFill>
                  <a:srgbClr val="004167"/>
                </a:solidFill>
                <a:latin typeface="+mn-lt"/>
              </a:defRPr>
            </a:lvl3pPr>
            <a:lvl4pPr marL="1265238" indent="-228600" algn="l" rtl="0" eaLnBrk="0" fontAlgn="base" hangingPunct="0">
              <a:lnSpc>
                <a:spcPct val="85000"/>
              </a:lnSpc>
              <a:spcBef>
                <a:spcPct val="50000"/>
              </a:spcBef>
              <a:spcAft>
                <a:spcPct val="5000"/>
              </a:spcAft>
              <a:buClr>
                <a:srgbClr val="5F5F5F"/>
              </a:buClr>
              <a:buSzPct val="75000"/>
              <a:buChar char="•"/>
              <a:defRPr sz="1400">
                <a:solidFill>
                  <a:schemeClr val="bg2"/>
                </a:solidFill>
                <a:latin typeface="+mn-lt"/>
              </a:defRPr>
            </a:lvl4pPr>
            <a:lvl5pPr marL="16081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5pPr>
            <a:lvl6pPr marL="20653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6pPr>
            <a:lvl7pPr marL="25225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7pPr>
            <a:lvl8pPr marL="29797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8pPr>
            <a:lvl9pPr marL="34369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9pPr>
          </a:lstStyle>
          <a:p>
            <a:r>
              <a:rPr lang="en-US" dirty="0" smtClean="0"/>
              <a:t>How it works:</a:t>
            </a:r>
          </a:p>
          <a:p>
            <a:pPr lvl="1"/>
            <a:r>
              <a:rPr lang="en-US" sz="1600" dirty="0" smtClean="0"/>
              <a:t>Small agent determines network location (on or off the enterprise network)</a:t>
            </a:r>
          </a:p>
          <a:p>
            <a:pPr lvl="1"/>
            <a:r>
              <a:rPr lang="en-US" sz="1600" dirty="0" smtClean="0"/>
              <a:t>If off-network, the agent automatically connects the laptop to the nearest firewall via SSL VPN</a:t>
            </a:r>
          </a:p>
          <a:p>
            <a:pPr lvl="1"/>
            <a:r>
              <a:rPr lang="en-US" sz="1600" dirty="0" smtClean="0"/>
              <a:t>Agent submits host information profile (patch level, asset type, disk encryption, and more) to the gateway</a:t>
            </a:r>
          </a:p>
          <a:p>
            <a:pPr lvl="1"/>
            <a:r>
              <a:rPr lang="en-US" sz="1600" dirty="0" smtClean="0"/>
              <a:t>Gateway enforces security policy using App-ID, User-ID, Content-ID AND host information profile</a:t>
            </a:r>
          </a:p>
          <a:p>
            <a:endParaRPr lang="en-US" dirty="0" smtClean="0"/>
          </a:p>
          <a:p>
            <a:pPr marL="0" indent="0">
              <a:buFont typeface="Times" charset="0"/>
              <a:buNone/>
            </a:pPr>
            <a:endParaRPr lang="en-US" b="1" dirty="0" smtClean="0">
              <a:solidFill>
                <a:srgbClr val="254F67"/>
              </a:solidFill>
            </a:endParaRPr>
          </a:p>
        </p:txBody>
      </p:sp>
      <p:pic>
        <p:nvPicPr>
          <p:cNvPr id="20" name="Picture 19" descr="yousendit.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44263" y="2717598"/>
            <a:ext cx="920783" cy="465429"/>
          </a:xfrm>
          <a:prstGeom prst="rect">
            <a:avLst/>
          </a:prstGeom>
        </p:spPr>
      </p:pic>
    </p:spTree>
    <p:extLst>
      <p:ext uri="{BB962C8B-B14F-4D97-AF65-F5344CB8AC3E}">
        <p14:creationId xmlns:p14="http://schemas.microsoft.com/office/powerpoint/2010/main" val="4113511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flipV="1">
            <a:off x="0" y="1179213"/>
            <a:ext cx="9144000" cy="5094845"/>
          </a:xfrm>
          <a:prstGeom prst="rect">
            <a:avLst/>
          </a:prstGeom>
          <a:gradFill flip="none" rotWithShape="1">
            <a:gsLst>
              <a:gs pos="43000">
                <a:schemeClr val="accent5">
                  <a:lumMod val="60000"/>
                  <a:lumOff val="40000"/>
                </a:schemeClr>
              </a:gs>
              <a:gs pos="0">
                <a:schemeClr val="bg1"/>
              </a:gs>
            </a:gsLst>
            <a:lin ang="16200000" scaled="0"/>
            <a:tileRect/>
          </a:gra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dirty="0" smtClean="0">
              <a:ln>
                <a:noFill/>
              </a:ln>
              <a:solidFill>
                <a:schemeClr val="tx1"/>
              </a:solidFill>
              <a:effectLst/>
              <a:latin typeface="Arial" charset="0"/>
            </a:endParaRPr>
          </a:p>
        </p:txBody>
      </p:sp>
      <p:sp>
        <p:nvSpPr>
          <p:cNvPr id="9" name="Rounded Rectangle 8"/>
          <p:cNvSpPr/>
          <p:nvPr/>
        </p:nvSpPr>
        <p:spPr bwMode="auto">
          <a:xfrm>
            <a:off x="120960" y="4550583"/>
            <a:ext cx="8890737" cy="1693240"/>
          </a:xfrm>
          <a:prstGeom prst="roundRect">
            <a:avLst>
              <a:gd name="adj" fmla="val 10416"/>
            </a:avLst>
          </a:prstGeom>
          <a:solidFill>
            <a:schemeClr val="accent4">
              <a:lumMod val="75000"/>
              <a:lumOff val="25000"/>
            </a:schemeClr>
          </a:solidFill>
          <a:ln w="28575" cap="flat" cmpd="sng" algn="ctr">
            <a:solidFill>
              <a:schemeClr val="accent4">
                <a:lumMod val="75000"/>
                <a:lumOff val="2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2400" dirty="0" smtClean="0"/>
              <a:t>A Modern Architecture for Enterprise Network Security</a:t>
            </a:r>
            <a:endParaRPr lang="en-US" sz="2400" dirty="0"/>
          </a:p>
        </p:txBody>
      </p:sp>
      <p:sp>
        <p:nvSpPr>
          <p:cNvPr id="4" name="Footer Placeholder 3"/>
          <p:cNvSpPr>
            <a:spLocks noGrp="1"/>
          </p:cNvSpPr>
          <p:nvPr>
            <p:ph type="ftr" sz="quarter" idx="10"/>
          </p:nvPr>
        </p:nvSpPr>
        <p:spPr/>
        <p:txBody>
          <a:bodyPr/>
          <a:lstStyle/>
          <a:p>
            <a:pPr>
              <a:defRPr/>
            </a:pPr>
            <a:r>
              <a:rPr lang="en-US" smtClean="0"/>
              <a:t>© 2011 Palo Alto Networks. Proprietary and Confidential.</a:t>
            </a:r>
            <a:endParaRPr lang="en-US" dirty="0"/>
          </a:p>
        </p:txBody>
      </p:sp>
      <p:sp>
        <p:nvSpPr>
          <p:cNvPr id="5" name="Slide Number Placeholder 4"/>
          <p:cNvSpPr>
            <a:spLocks noGrp="1"/>
          </p:cNvSpPr>
          <p:nvPr>
            <p:ph type="sldNum" sz="quarter" idx="11"/>
          </p:nvPr>
        </p:nvSpPr>
        <p:spPr/>
        <p:txBody>
          <a:bodyPr/>
          <a:lstStyle/>
          <a:p>
            <a:pPr>
              <a:defRPr/>
            </a:pPr>
            <a:r>
              <a:rPr lang="en-US" dirty="0" smtClean="0"/>
              <a:t>Page </a:t>
            </a:r>
            <a:fld id="{D97BCB43-C779-4DC2-A55D-CBE7F62051D4}" type="slidenum">
              <a:rPr lang="en-US" smtClean="0"/>
              <a:pPr>
                <a:defRPr/>
              </a:pPr>
              <a:t>25</a:t>
            </a:fld>
            <a:r>
              <a:rPr lang="en-US" dirty="0" smtClean="0"/>
              <a:t>   |</a:t>
            </a:r>
            <a:r>
              <a:rPr lang="en-US" dirty="0" smtClean="0">
                <a:solidFill>
                  <a:schemeClr val="accent1"/>
                </a:solidFill>
              </a:rPr>
              <a:t>   </a:t>
            </a:r>
            <a:endParaRPr lang="en-US" dirty="0">
              <a:solidFill>
                <a:schemeClr val="accent1"/>
              </a:solidFill>
              <a:latin typeface="Garamond" pitchFamily="18" charset="0"/>
            </a:endParaRPr>
          </a:p>
        </p:txBody>
      </p:sp>
      <p:sp>
        <p:nvSpPr>
          <p:cNvPr id="36" name="Content Placeholder 2"/>
          <p:cNvSpPr>
            <a:spLocks noGrp="1"/>
          </p:cNvSpPr>
          <p:nvPr>
            <p:ph idx="1"/>
          </p:nvPr>
        </p:nvSpPr>
        <p:spPr>
          <a:xfrm>
            <a:off x="181440" y="4655924"/>
            <a:ext cx="8971349" cy="1941797"/>
          </a:xfrm>
        </p:spPr>
        <p:txBody>
          <a:bodyPr/>
          <a:lstStyle/>
          <a:p>
            <a:pPr>
              <a:buClrTx/>
            </a:pPr>
            <a:r>
              <a:rPr lang="en-US" sz="1800" dirty="0" smtClean="0">
                <a:solidFill>
                  <a:srgbClr val="FFFFFF"/>
                </a:solidFill>
              </a:rPr>
              <a:t>Establishes a logical perimeter that is not bound to physical limitations</a:t>
            </a:r>
          </a:p>
          <a:p>
            <a:pPr>
              <a:buClrTx/>
            </a:pPr>
            <a:r>
              <a:rPr lang="en-US" sz="1800" dirty="0" smtClean="0">
                <a:solidFill>
                  <a:srgbClr val="FFFFFF"/>
                </a:solidFill>
              </a:rPr>
              <a:t>Users receive the same depth and quality of protection both inside and out</a:t>
            </a:r>
          </a:p>
          <a:p>
            <a:pPr>
              <a:buClrTx/>
            </a:pPr>
            <a:r>
              <a:rPr lang="en-US" sz="1800" dirty="0" smtClean="0">
                <a:solidFill>
                  <a:srgbClr val="FFFFFF"/>
                </a:solidFill>
              </a:rPr>
              <a:t>Security work performed by purpose-built firewalls, not end-user laptops</a:t>
            </a:r>
          </a:p>
          <a:p>
            <a:pPr>
              <a:buClrTx/>
            </a:pPr>
            <a:r>
              <a:rPr lang="en-US" sz="1800" dirty="0" smtClean="0">
                <a:solidFill>
                  <a:srgbClr val="FFFFFF"/>
                </a:solidFill>
              </a:rPr>
              <a:t>Unified visibility, compliance and reporting</a:t>
            </a:r>
          </a:p>
        </p:txBody>
      </p:sp>
      <p:cxnSp>
        <p:nvCxnSpPr>
          <p:cNvPr id="17" name="Straight Connector 16"/>
          <p:cNvCxnSpPr/>
          <p:nvPr/>
        </p:nvCxnSpPr>
        <p:spPr bwMode="auto">
          <a:xfrm flipV="1">
            <a:off x="2018976" y="1914442"/>
            <a:ext cx="0" cy="799205"/>
          </a:xfrm>
          <a:prstGeom prst="line">
            <a:avLst/>
          </a:prstGeom>
          <a:solidFill>
            <a:srgbClr val="316989"/>
          </a:solidFill>
          <a:ln w="28575" cap="flat" cmpd="sng" algn="ctr">
            <a:solidFill>
              <a:schemeClr val="tx1"/>
            </a:solidFill>
            <a:prstDash val="solid"/>
            <a:round/>
            <a:headEnd type="none" w="med" len="med"/>
            <a:tailEnd type="none" w="med" len="med"/>
          </a:ln>
          <a:effectLst/>
        </p:spPr>
      </p:cxnSp>
      <p:pic>
        <p:nvPicPr>
          <p:cNvPr id="33" name="Picture 32" descr="clou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129" y="528197"/>
            <a:ext cx="8134720" cy="2292030"/>
          </a:xfrm>
          <a:prstGeom prst="rect">
            <a:avLst/>
          </a:prstGeom>
        </p:spPr>
      </p:pic>
      <p:pic>
        <p:nvPicPr>
          <p:cNvPr id="20" name="Picture 19" descr="Bit-Tor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36" y="1786714"/>
            <a:ext cx="1539371" cy="443957"/>
          </a:xfrm>
          <a:prstGeom prst="rect">
            <a:avLst/>
          </a:prstGeom>
        </p:spPr>
      </p:pic>
      <p:pic>
        <p:nvPicPr>
          <p:cNvPr id="22" name="Picture 21" descr="google_tal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898" y="1297579"/>
            <a:ext cx="816054" cy="416688"/>
          </a:xfrm>
          <a:prstGeom prst="rect">
            <a:avLst/>
          </a:prstGeom>
        </p:spPr>
      </p:pic>
      <p:pic>
        <p:nvPicPr>
          <p:cNvPr id="24" name="Picture 23" descr="salesforce_co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1655" y="1722984"/>
            <a:ext cx="1891380" cy="559740"/>
          </a:xfrm>
          <a:prstGeom prst="rect">
            <a:avLst/>
          </a:prstGeom>
        </p:spPr>
      </p:pic>
      <p:pic>
        <p:nvPicPr>
          <p:cNvPr id="26" name="Picture 25" descr="WebE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7022" y="1096506"/>
            <a:ext cx="1404483" cy="605488"/>
          </a:xfrm>
          <a:prstGeom prst="rect">
            <a:avLst/>
          </a:prstGeom>
        </p:spPr>
      </p:pic>
      <p:pic>
        <p:nvPicPr>
          <p:cNvPr id="27" name="Picture 26" descr="yousendi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0811" y="1664076"/>
            <a:ext cx="1363596" cy="689258"/>
          </a:xfrm>
          <a:prstGeom prst="rect">
            <a:avLst/>
          </a:prstGeom>
        </p:spPr>
      </p:pic>
      <p:pic>
        <p:nvPicPr>
          <p:cNvPr id="28" name="Picture 27" descr="tor.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5701" y="1788394"/>
            <a:ext cx="775365" cy="473631"/>
          </a:xfrm>
          <a:prstGeom prst="rect">
            <a:avLst/>
          </a:prstGeom>
        </p:spPr>
      </p:pic>
      <p:pic>
        <p:nvPicPr>
          <p:cNvPr id="25" name="Picture 24" descr="SAP.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16947" y="1172058"/>
            <a:ext cx="1107119" cy="595015"/>
          </a:xfrm>
          <a:prstGeom prst="rect">
            <a:avLst/>
          </a:prstGeom>
        </p:spPr>
      </p:pic>
      <p:sp>
        <p:nvSpPr>
          <p:cNvPr id="35" name="Oval 34"/>
          <p:cNvSpPr/>
          <p:nvPr/>
        </p:nvSpPr>
        <p:spPr bwMode="auto">
          <a:xfrm>
            <a:off x="970094" y="1396039"/>
            <a:ext cx="907218" cy="357339"/>
          </a:xfrm>
          <a:prstGeom prst="ellipse">
            <a:avLst/>
          </a:prstGeom>
          <a:solidFill>
            <a:srgbClr val="800000"/>
          </a:solidFill>
          <a:ln w="12700" cap="flat" cmpd="sng" algn="ctr">
            <a:noFill/>
            <a:prstDash val="solid"/>
            <a:round/>
            <a:headEnd type="none" w="med" len="med"/>
            <a:tailEnd type="none" w="med" len="med"/>
          </a:ln>
          <a:effectLst>
            <a:outerShdw blurRad="50800" dist="38100" dir="2700000" algn="tl" rotWithShape="0">
              <a:srgbClr val="000000">
                <a:alpha val="43000"/>
              </a:srgbClr>
            </a:outerShdw>
          </a:effectLst>
          <a:scene3d>
            <a:camera prst="orthographicFront"/>
            <a:lightRig rig="threePt" dir="t"/>
          </a:scene3d>
          <a:sp3d>
            <a:bevelT w="101600" prst="riblet"/>
          </a:sp3d>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963708" y="1435081"/>
            <a:ext cx="960018" cy="279797"/>
          </a:xfrm>
          <a:prstGeom prst="rect">
            <a:avLst/>
          </a:prstGeom>
          <a:noFill/>
        </p:spPr>
        <p:txBody>
          <a:bodyPr wrap="none" rtlCol="0">
            <a:spAutoFit/>
          </a:bodyPr>
          <a:lstStyle/>
          <a:p>
            <a:pPr>
              <a:buNone/>
            </a:pPr>
            <a:r>
              <a:rPr lang="en-US" dirty="0" smtClean="0">
                <a:solidFill>
                  <a:srgbClr val="FFFFFF"/>
                </a:solidFill>
              </a:rPr>
              <a:t>malware</a:t>
            </a:r>
            <a:endParaRPr lang="en-US" dirty="0">
              <a:solidFill>
                <a:srgbClr val="FFFFFF"/>
              </a:solidFill>
            </a:endParaRPr>
          </a:p>
        </p:txBody>
      </p:sp>
      <p:sp>
        <p:nvSpPr>
          <p:cNvPr id="32" name="Oval 31"/>
          <p:cNvSpPr/>
          <p:nvPr/>
        </p:nvSpPr>
        <p:spPr bwMode="auto">
          <a:xfrm>
            <a:off x="4068558" y="1742540"/>
            <a:ext cx="907218" cy="357339"/>
          </a:xfrm>
          <a:prstGeom prst="ellipse">
            <a:avLst/>
          </a:prstGeom>
          <a:solidFill>
            <a:srgbClr val="800000"/>
          </a:solidFill>
          <a:ln w="12700" cap="flat" cmpd="sng" algn="ctr">
            <a:noFill/>
            <a:prstDash val="solid"/>
            <a:round/>
            <a:headEnd type="none" w="med" len="med"/>
            <a:tailEnd type="none" w="med" len="med"/>
          </a:ln>
          <a:effectLst>
            <a:outerShdw blurRad="50800" dist="38100" dir="2700000" algn="tl" rotWithShape="0">
              <a:srgbClr val="000000">
                <a:alpha val="43000"/>
              </a:srgbClr>
            </a:outerShdw>
          </a:effectLst>
          <a:scene3d>
            <a:camera prst="orthographicFront"/>
            <a:lightRig rig="threePt" dir="t"/>
          </a:scene3d>
          <a:sp3d>
            <a:bevelT w="101600" prst="riblet"/>
          </a:sp3d>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dirty="0" smtClean="0">
              <a:ln>
                <a:noFill/>
              </a:ln>
              <a:solidFill>
                <a:schemeClr val="tx1"/>
              </a:solidFill>
              <a:effectLst/>
              <a:latin typeface="Arial" charset="0"/>
            </a:endParaRPr>
          </a:p>
        </p:txBody>
      </p:sp>
      <p:sp>
        <p:nvSpPr>
          <p:cNvPr id="29" name="TextBox 28"/>
          <p:cNvSpPr txBox="1"/>
          <p:nvPr/>
        </p:nvSpPr>
        <p:spPr>
          <a:xfrm>
            <a:off x="4100593" y="1784018"/>
            <a:ext cx="857727" cy="279797"/>
          </a:xfrm>
          <a:prstGeom prst="rect">
            <a:avLst/>
          </a:prstGeom>
          <a:noFill/>
        </p:spPr>
        <p:txBody>
          <a:bodyPr wrap="none" rtlCol="0">
            <a:spAutoFit/>
          </a:bodyPr>
          <a:lstStyle/>
          <a:p>
            <a:pPr>
              <a:buNone/>
            </a:pPr>
            <a:r>
              <a:rPr lang="en-US" dirty="0" smtClean="0">
                <a:solidFill>
                  <a:srgbClr val="FFFFFF"/>
                </a:solidFill>
              </a:rPr>
              <a:t>botnets</a:t>
            </a:r>
            <a:endParaRPr lang="en-US" dirty="0">
              <a:solidFill>
                <a:srgbClr val="FFFFFF"/>
              </a:solidFill>
            </a:endParaRPr>
          </a:p>
        </p:txBody>
      </p:sp>
      <p:sp>
        <p:nvSpPr>
          <p:cNvPr id="7" name="Oval 6"/>
          <p:cNvSpPr/>
          <p:nvPr/>
        </p:nvSpPr>
        <p:spPr bwMode="auto">
          <a:xfrm>
            <a:off x="6611966" y="1293916"/>
            <a:ext cx="907218" cy="357339"/>
          </a:xfrm>
          <a:prstGeom prst="ellipse">
            <a:avLst/>
          </a:prstGeom>
          <a:solidFill>
            <a:srgbClr val="800000"/>
          </a:solidFill>
          <a:ln w="12700" cap="flat" cmpd="sng" algn="ctr">
            <a:noFill/>
            <a:prstDash val="solid"/>
            <a:round/>
            <a:headEnd type="none" w="med" len="med"/>
            <a:tailEnd type="none" w="med" len="med"/>
          </a:ln>
          <a:effectLst>
            <a:outerShdw blurRad="50800" dist="38100" dir="2700000" algn="tl" rotWithShape="0">
              <a:srgbClr val="000000">
                <a:alpha val="43000"/>
              </a:srgbClr>
            </a:outerShdw>
          </a:effectLst>
          <a:scene3d>
            <a:camera prst="orthographicFront"/>
            <a:lightRig rig="threePt" dir="t"/>
          </a:scene3d>
          <a:sp3d>
            <a:bevelT w="101600" prst="riblet"/>
          </a:sp3d>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dirty="0" smtClean="0">
              <a:ln>
                <a:noFill/>
              </a:ln>
              <a:solidFill>
                <a:schemeClr val="tx1"/>
              </a:solidFill>
              <a:effectLst/>
              <a:latin typeface="Arial" charset="0"/>
            </a:endParaRPr>
          </a:p>
        </p:txBody>
      </p:sp>
      <p:sp>
        <p:nvSpPr>
          <p:cNvPr id="31" name="TextBox 30"/>
          <p:cNvSpPr txBox="1"/>
          <p:nvPr/>
        </p:nvSpPr>
        <p:spPr>
          <a:xfrm>
            <a:off x="6635076" y="1322712"/>
            <a:ext cx="880369" cy="279797"/>
          </a:xfrm>
          <a:prstGeom prst="rect">
            <a:avLst/>
          </a:prstGeom>
          <a:noFill/>
        </p:spPr>
        <p:txBody>
          <a:bodyPr wrap="none" rtlCol="0">
            <a:spAutoFit/>
          </a:bodyPr>
          <a:lstStyle/>
          <a:p>
            <a:pPr>
              <a:buNone/>
            </a:pPr>
            <a:r>
              <a:rPr lang="en-US" dirty="0" smtClean="0">
                <a:solidFill>
                  <a:srgbClr val="FFFFFF"/>
                </a:solidFill>
              </a:rPr>
              <a:t>exploits</a:t>
            </a:r>
            <a:endParaRPr lang="en-US" dirty="0">
              <a:solidFill>
                <a:srgbClr val="FFFFFF"/>
              </a:solidFill>
            </a:endParaRPr>
          </a:p>
        </p:txBody>
      </p:sp>
      <p:pic>
        <p:nvPicPr>
          <p:cNvPr id="34" name="Picture 33" descr="external_cones.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27202" y="2424974"/>
            <a:ext cx="2563191" cy="1994966"/>
          </a:xfrm>
          <a:prstGeom prst="rect">
            <a:avLst/>
          </a:prstGeom>
        </p:spPr>
      </p:pic>
      <p:pic>
        <p:nvPicPr>
          <p:cNvPr id="37" name="Picture 36" descr="hq_con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73626" y="2635089"/>
            <a:ext cx="1393377" cy="1711863"/>
          </a:xfrm>
          <a:prstGeom prst="rect">
            <a:avLst/>
          </a:prstGeom>
        </p:spPr>
      </p:pic>
    </p:spTree>
    <p:extLst>
      <p:ext uri="{BB962C8B-B14F-4D97-AF65-F5344CB8AC3E}">
        <p14:creationId xmlns:p14="http://schemas.microsoft.com/office/powerpoint/2010/main" val="15481264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0"/>
          </p:nvPr>
        </p:nvSpPr>
        <p:spPr/>
        <p:txBody>
          <a:bodyPr/>
          <a:lstStyle/>
          <a:p>
            <a:fld id="{D6329881-DC73-3B43-A393-871B4CA197DA}" type="slidenum">
              <a:rPr lang="en-US"/>
              <a:pPr/>
              <a:t>26</a:t>
            </a:fld>
            <a:endParaRPr lang="en-US"/>
          </a:p>
        </p:txBody>
      </p:sp>
      <p:pic>
        <p:nvPicPr>
          <p:cNvPr id="13313" name="Picture 1"/>
          <p:cNvPicPr>
            <a:picLocks noChangeAspect="1" noChangeArrowheads="1"/>
          </p:cNvPicPr>
          <p:nvPr/>
        </p:nvPicPr>
        <p:blipFill>
          <a:blip r:embed="rId2"/>
          <a:srcRect/>
          <a:stretch>
            <a:fillRect/>
          </a:stretch>
        </p:blipFill>
        <p:spPr bwMode="auto">
          <a:xfrm>
            <a:off x="0" y="0"/>
            <a:ext cx="9148763" cy="6862763"/>
          </a:xfrm>
          <a:prstGeom prst="rect">
            <a:avLst/>
          </a:prstGeom>
          <a:noFill/>
          <a:ln w="9525" cap="flat">
            <a:noFill/>
            <a:miter lim="800000"/>
            <a:headEnd/>
            <a:tailEnd/>
          </a:ln>
        </p:spPr>
      </p:pic>
      <p:sp>
        <p:nvSpPr>
          <p:cNvPr id="13314" name="Rectangle 2"/>
          <p:cNvSpPr>
            <a:spLocks/>
          </p:cNvSpPr>
          <p:nvPr/>
        </p:nvSpPr>
        <p:spPr bwMode="auto">
          <a:xfrm>
            <a:off x="1474788" y="6388100"/>
            <a:ext cx="5791200" cy="203200"/>
          </a:xfrm>
          <a:prstGeom prst="rect">
            <a:avLst/>
          </a:prstGeom>
          <a:noFill/>
          <a:ln w="9525" cap="flat">
            <a:noFill/>
            <a:round/>
            <a:headEnd type="none" w="med" len="med"/>
            <a:tailEnd type="none" w="med" len="med"/>
          </a:ln>
        </p:spPr>
        <p:txBody>
          <a:bodyPr lIns="38100" tIns="38100" rIns="38100" bIns="38100">
            <a:prstTxWarp prst="textNoShape">
              <a:avLst/>
            </a:prstTxWarp>
          </a:bodyPr>
          <a:lstStyle/>
          <a:p>
            <a:pPr algn="l"/>
            <a:r>
              <a:rPr lang="en-US" sz="900" dirty="0">
                <a:solidFill>
                  <a:srgbClr val="A7C439"/>
                </a:solidFill>
                <a:latin typeface="Arial" charset="0"/>
                <a:ea typeface="Arial" charset="0"/>
                <a:cs typeface="Arial" charset="0"/>
                <a:sym typeface="Arial" charset="0"/>
              </a:rPr>
              <a:t>© </a:t>
            </a:r>
            <a:r>
              <a:rPr lang="en-US" sz="900" dirty="0" smtClean="0">
                <a:solidFill>
                  <a:srgbClr val="A7C439"/>
                </a:solidFill>
                <a:latin typeface="Arial" charset="0"/>
                <a:ea typeface="Arial" charset="0"/>
                <a:cs typeface="Arial" charset="0"/>
                <a:sym typeface="Arial" charset="0"/>
              </a:rPr>
              <a:t>2011 </a:t>
            </a:r>
            <a:r>
              <a:rPr lang="en-US" sz="900" dirty="0">
                <a:solidFill>
                  <a:srgbClr val="A7C439"/>
                </a:solidFill>
                <a:latin typeface="Arial" charset="0"/>
                <a:ea typeface="Arial" charset="0"/>
                <a:cs typeface="Arial" charset="0"/>
                <a:sym typeface="Arial" charset="0"/>
              </a:rPr>
              <a:t>Palo Alto Networks. Proprietary and Confidential.</a:t>
            </a:r>
          </a:p>
        </p:txBody>
      </p:sp>
      <p:pic>
        <p:nvPicPr>
          <p:cNvPr id="13315" name="Picture 3"/>
          <p:cNvPicPr>
            <a:picLocks noChangeAspect="1" noChangeArrowheads="1"/>
          </p:cNvPicPr>
          <p:nvPr/>
        </p:nvPicPr>
        <p:blipFill>
          <a:blip r:embed="rId3"/>
          <a:srcRect/>
          <a:stretch>
            <a:fillRect/>
          </a:stretch>
        </p:blipFill>
        <p:spPr bwMode="auto">
          <a:xfrm>
            <a:off x="328613" y="6300788"/>
            <a:ext cx="981075" cy="361950"/>
          </a:xfrm>
          <a:prstGeom prst="rect">
            <a:avLst/>
          </a:prstGeom>
          <a:noFill/>
          <a:ln w="12700" cap="rnd">
            <a:noFill/>
            <a:round/>
            <a:headEnd/>
            <a:tailEnd/>
          </a:ln>
        </p:spPr>
      </p:pic>
      <p:pic>
        <p:nvPicPr>
          <p:cNvPr id="13316" name="Picture 4"/>
          <p:cNvPicPr>
            <a:picLocks noChangeAspect="1" noChangeArrowheads="1"/>
          </p:cNvPicPr>
          <p:nvPr/>
        </p:nvPicPr>
        <p:blipFill>
          <a:blip r:embed="rId4">
            <a:alphaModFix amt="24000"/>
          </a:blip>
          <a:srcRect l="5836" t="1151" r="4807" b="8340"/>
          <a:stretch>
            <a:fillRect/>
          </a:stretch>
        </p:blipFill>
        <p:spPr bwMode="auto">
          <a:xfrm>
            <a:off x="-292100" y="-63500"/>
            <a:ext cx="9601200" cy="6350000"/>
          </a:xfrm>
          <a:prstGeom prst="rect">
            <a:avLst/>
          </a:prstGeom>
          <a:noFill/>
          <a:ln w="12700" cap="flat">
            <a:noFill/>
            <a:miter lim="800000"/>
            <a:headEnd/>
            <a:tailEnd/>
          </a:ln>
        </p:spPr>
      </p:pic>
      <p:sp>
        <p:nvSpPr>
          <p:cNvPr id="13317" name="Rectangle 5"/>
          <p:cNvSpPr>
            <a:spLocks noGrp="1" noChangeArrowheads="1"/>
          </p:cNvSpPr>
          <p:nvPr>
            <p:ph type="title"/>
          </p:nvPr>
        </p:nvSpPr>
        <p:spPr>
          <a:ln/>
        </p:spPr>
        <p:txBody>
          <a:bodyPr/>
          <a:lstStyle/>
          <a:p>
            <a:r>
              <a:rPr lang="en-US"/>
              <a:t>GlobalProtect Topology</a:t>
            </a:r>
          </a:p>
        </p:txBody>
      </p:sp>
      <p:sp>
        <p:nvSpPr>
          <p:cNvPr id="13318" name="Text Box 6"/>
          <p:cNvSpPr txBox="1">
            <a:spLocks noChangeArrowheads="1"/>
          </p:cNvSpPr>
          <p:nvPr/>
        </p:nvSpPr>
        <p:spPr bwMode="auto">
          <a:xfrm>
            <a:off x="344488" y="6605588"/>
            <a:ext cx="215900" cy="203200"/>
          </a:xfrm>
          <a:prstGeom prst="rect">
            <a:avLst/>
          </a:prstGeom>
          <a:noFill/>
          <a:ln w="9525">
            <a:noFill/>
            <a:miter lim="800000"/>
            <a:headEnd/>
            <a:tailEnd/>
          </a:ln>
        </p:spPr>
        <p:txBody>
          <a:bodyPr wrap="none">
            <a:prstTxWarp prst="textNoShape">
              <a:avLst/>
            </a:prstTxWarp>
          </a:bodyPr>
          <a:lstStyle/>
          <a:p>
            <a:pPr algn="l"/>
            <a:fld id="{5403E8FF-B8A9-BE4B-94AD-8B082999D76C}" type="slidenum">
              <a:rPr lang="en-US" sz="900">
                <a:solidFill>
                  <a:srgbClr val="316989"/>
                </a:solidFill>
                <a:latin typeface="Arial" charset="0"/>
                <a:ea typeface="Arial" charset="0"/>
                <a:cs typeface="Arial" charset="0"/>
                <a:sym typeface="Arial" charset="0"/>
              </a:rPr>
              <a:pPr algn="l"/>
              <a:t>26</a:t>
            </a:fld>
            <a:endParaRPr lang="en-US" sz="900">
              <a:solidFill>
                <a:srgbClr val="316989"/>
              </a:solidFill>
              <a:latin typeface="Arial" charset="0"/>
              <a:ea typeface="Arial" charset="0"/>
              <a:cs typeface="Arial" charset="0"/>
              <a:sym typeface="Arial" charset="0"/>
            </a:endParaRPr>
          </a:p>
        </p:txBody>
      </p:sp>
      <p:sp>
        <p:nvSpPr>
          <p:cNvPr id="13319" name="AutoShape 7"/>
          <p:cNvSpPr>
            <a:spLocks/>
          </p:cNvSpPr>
          <p:nvPr/>
        </p:nvSpPr>
        <p:spPr bwMode="auto">
          <a:xfrm>
            <a:off x="127000" y="1562100"/>
            <a:ext cx="1892300" cy="457200"/>
          </a:xfrm>
          <a:prstGeom prst="roundRect">
            <a:avLst>
              <a:gd name="adj" fmla="val 19444"/>
            </a:avLst>
          </a:prstGeom>
          <a:solidFill>
            <a:schemeClr val="accent1"/>
          </a:solidFill>
          <a:ln w="25400" cap="flat">
            <a:noFill/>
            <a:miter lim="800000"/>
            <a:headEnd type="none" w="med" len="med"/>
            <a:tailEnd type="none" w="med" len="med"/>
          </a:ln>
          <a:effectLst>
            <a:outerShdw blurRad="63500" dist="38099" dir="2700000" algn="ctr" rotWithShape="0">
              <a:schemeClr val="bg2">
                <a:alpha val="75000"/>
              </a:schemeClr>
            </a:outerShdw>
          </a:effectLst>
        </p:spPr>
        <p:txBody>
          <a:bodyPr lIns="0" tIns="0" rIns="0" bIns="0" anchor="ctr">
            <a:prstTxWarp prst="textNoShape">
              <a:avLst/>
            </a:prstTxWarp>
          </a:bodyPr>
          <a:lstStyle/>
          <a:p>
            <a:pPr>
              <a:spcBef>
                <a:spcPts val="950"/>
              </a:spcBef>
              <a:buNone/>
            </a:pPr>
            <a:r>
              <a:rPr lang="en-US" sz="1900" dirty="0">
                <a:solidFill>
                  <a:schemeClr val="tx1"/>
                </a:solidFill>
                <a:latin typeface="Calibri Bold" charset="0"/>
                <a:ea typeface="Calibri Bold" charset="0"/>
                <a:cs typeface="Calibri Bold" charset="0"/>
                <a:sym typeface="Calibri Bold" charset="0"/>
              </a:rPr>
              <a:t>Portal</a:t>
            </a:r>
          </a:p>
        </p:txBody>
      </p:sp>
      <p:sp>
        <p:nvSpPr>
          <p:cNvPr id="13320" name="AutoShape 8"/>
          <p:cNvSpPr>
            <a:spLocks/>
          </p:cNvSpPr>
          <p:nvPr/>
        </p:nvSpPr>
        <p:spPr bwMode="auto">
          <a:xfrm>
            <a:off x="127000" y="2070100"/>
            <a:ext cx="1892300" cy="622300"/>
          </a:xfrm>
          <a:prstGeom prst="roundRect">
            <a:avLst>
              <a:gd name="adj" fmla="val 14282"/>
            </a:avLst>
          </a:prstGeom>
          <a:solidFill>
            <a:srgbClr val="5B7B98"/>
          </a:solidFill>
          <a:ln w="25400" cap="flat">
            <a:noFill/>
            <a:miter lim="800000"/>
            <a:headEnd type="none" w="med" len="med"/>
            <a:tailEnd type="none" w="med" len="med"/>
          </a:ln>
          <a:effectLst>
            <a:outerShdw blurRad="63500" dist="38099" dir="2700000" algn="ctr" rotWithShape="0">
              <a:schemeClr val="bg2">
                <a:alpha val="75000"/>
              </a:schemeClr>
            </a:outerShdw>
          </a:effectLst>
        </p:spPr>
        <p:txBody>
          <a:bodyPr lIns="0" tIns="0" rIns="0" bIns="0" anchor="ctr">
            <a:prstTxWarp prst="textNoShape">
              <a:avLst/>
            </a:prstTxWarp>
          </a:bodyPr>
          <a:lstStyle/>
          <a:p>
            <a:pPr>
              <a:spcBef>
                <a:spcPts val="950"/>
              </a:spcBef>
              <a:buNone/>
            </a:pPr>
            <a:r>
              <a:rPr lang="en-US" sz="1900">
                <a:solidFill>
                  <a:schemeClr val="tx1"/>
                </a:solidFill>
                <a:latin typeface="Calibri Bold" charset="0"/>
                <a:ea typeface="Calibri Bold" charset="0"/>
                <a:cs typeface="Calibri Bold" charset="0"/>
                <a:sym typeface="Calibri Bold" charset="0"/>
              </a:rPr>
              <a:t>Gateway</a:t>
            </a:r>
          </a:p>
        </p:txBody>
      </p:sp>
      <p:sp>
        <p:nvSpPr>
          <p:cNvPr id="13321" name="AutoShape 9"/>
          <p:cNvSpPr>
            <a:spLocks/>
          </p:cNvSpPr>
          <p:nvPr/>
        </p:nvSpPr>
        <p:spPr bwMode="auto">
          <a:xfrm>
            <a:off x="3479800" y="1663700"/>
            <a:ext cx="1892300" cy="622300"/>
          </a:xfrm>
          <a:prstGeom prst="roundRect">
            <a:avLst>
              <a:gd name="adj" fmla="val 14282"/>
            </a:avLst>
          </a:prstGeom>
          <a:solidFill>
            <a:srgbClr val="5B7B98"/>
          </a:solidFill>
          <a:ln w="25400" cap="flat">
            <a:noFill/>
            <a:miter lim="800000"/>
            <a:headEnd type="none" w="med" len="med"/>
            <a:tailEnd type="none" w="med" len="med"/>
          </a:ln>
          <a:effectLst>
            <a:outerShdw blurRad="63500" dist="38099" dir="2700000" algn="ctr" rotWithShape="0">
              <a:schemeClr val="bg2">
                <a:alpha val="75000"/>
              </a:schemeClr>
            </a:outerShdw>
          </a:effectLst>
        </p:spPr>
        <p:txBody>
          <a:bodyPr lIns="0" tIns="0" rIns="0" bIns="0" anchor="ctr">
            <a:prstTxWarp prst="textNoShape">
              <a:avLst/>
            </a:prstTxWarp>
          </a:bodyPr>
          <a:lstStyle/>
          <a:p>
            <a:pPr>
              <a:spcBef>
                <a:spcPts val="950"/>
              </a:spcBef>
              <a:buNone/>
            </a:pPr>
            <a:r>
              <a:rPr lang="en-US" sz="1900">
                <a:solidFill>
                  <a:schemeClr val="tx1"/>
                </a:solidFill>
                <a:latin typeface="Calibri Bold" charset="0"/>
                <a:ea typeface="Calibri Bold" charset="0"/>
                <a:cs typeface="Calibri Bold" charset="0"/>
                <a:sym typeface="Calibri Bold" charset="0"/>
              </a:rPr>
              <a:t>Gateway</a:t>
            </a:r>
          </a:p>
        </p:txBody>
      </p:sp>
      <p:sp>
        <p:nvSpPr>
          <p:cNvPr id="13322" name="AutoShape 10"/>
          <p:cNvSpPr>
            <a:spLocks/>
          </p:cNvSpPr>
          <p:nvPr/>
        </p:nvSpPr>
        <p:spPr bwMode="auto">
          <a:xfrm>
            <a:off x="6845300" y="2082800"/>
            <a:ext cx="1892300" cy="622300"/>
          </a:xfrm>
          <a:prstGeom prst="roundRect">
            <a:avLst>
              <a:gd name="adj" fmla="val 14282"/>
            </a:avLst>
          </a:prstGeom>
          <a:solidFill>
            <a:srgbClr val="5B7B98"/>
          </a:solidFill>
          <a:ln w="25400" cap="flat">
            <a:noFill/>
            <a:miter lim="800000"/>
            <a:headEnd type="none" w="med" len="med"/>
            <a:tailEnd type="none" w="med" len="med"/>
          </a:ln>
          <a:effectLst>
            <a:outerShdw blurRad="63500" dist="38099" dir="2700000" algn="ctr" rotWithShape="0">
              <a:schemeClr val="bg2">
                <a:alpha val="75000"/>
              </a:schemeClr>
            </a:outerShdw>
          </a:effectLst>
        </p:spPr>
        <p:txBody>
          <a:bodyPr lIns="0" tIns="0" rIns="0" bIns="0" anchor="ctr">
            <a:prstTxWarp prst="textNoShape">
              <a:avLst/>
            </a:prstTxWarp>
          </a:bodyPr>
          <a:lstStyle/>
          <a:p>
            <a:pPr>
              <a:spcBef>
                <a:spcPts val="950"/>
              </a:spcBef>
              <a:buNone/>
            </a:pPr>
            <a:r>
              <a:rPr lang="en-US" sz="1900">
                <a:solidFill>
                  <a:schemeClr val="tx1"/>
                </a:solidFill>
                <a:latin typeface="Calibri Bold" charset="0"/>
                <a:ea typeface="Calibri Bold" charset="0"/>
                <a:cs typeface="Calibri Bold" charset="0"/>
                <a:sym typeface="Calibri Bold" charset="0"/>
              </a:rPr>
              <a:t>Gateway</a:t>
            </a:r>
          </a:p>
        </p:txBody>
      </p:sp>
      <p:sp>
        <p:nvSpPr>
          <p:cNvPr id="13323" name="AutoShape 11"/>
          <p:cNvSpPr>
            <a:spLocks/>
          </p:cNvSpPr>
          <p:nvPr/>
        </p:nvSpPr>
        <p:spPr bwMode="auto">
          <a:xfrm>
            <a:off x="6464300" y="4673600"/>
            <a:ext cx="1892300" cy="622300"/>
          </a:xfrm>
          <a:prstGeom prst="roundRect">
            <a:avLst>
              <a:gd name="adj" fmla="val 14282"/>
            </a:avLst>
          </a:prstGeom>
          <a:solidFill>
            <a:srgbClr val="5B7B98"/>
          </a:solidFill>
          <a:ln w="25400" cap="flat">
            <a:noFill/>
            <a:miter lim="800000"/>
            <a:headEnd type="none" w="med" len="med"/>
            <a:tailEnd type="none" w="med" len="med"/>
          </a:ln>
          <a:effectLst>
            <a:outerShdw blurRad="63500" dist="38099" dir="2700000" algn="ctr" rotWithShape="0">
              <a:schemeClr val="bg2">
                <a:alpha val="75000"/>
              </a:schemeClr>
            </a:outerShdw>
          </a:effectLst>
        </p:spPr>
        <p:txBody>
          <a:bodyPr lIns="0" tIns="0" rIns="0" bIns="0" anchor="ctr">
            <a:prstTxWarp prst="textNoShape">
              <a:avLst/>
            </a:prstTxWarp>
          </a:bodyPr>
          <a:lstStyle/>
          <a:p>
            <a:pPr>
              <a:lnSpc>
                <a:spcPct val="85000"/>
              </a:lnSpc>
              <a:spcBef>
                <a:spcPts val="950"/>
              </a:spcBef>
              <a:buNone/>
            </a:pPr>
            <a:r>
              <a:rPr lang="en-US" sz="1900">
                <a:solidFill>
                  <a:schemeClr val="tx1"/>
                </a:solidFill>
                <a:latin typeface="Calibri Bold" charset="0"/>
                <a:ea typeface="Calibri Bold" charset="0"/>
                <a:cs typeface="Calibri Bold" charset="0"/>
                <a:sym typeface="Calibri Bold" charset="0"/>
              </a:rPr>
              <a:t>Gateway</a:t>
            </a:r>
          </a:p>
        </p:txBody>
      </p:sp>
      <p:sp>
        <p:nvSpPr>
          <p:cNvPr id="13324" name="AutoShape 12"/>
          <p:cNvSpPr>
            <a:spLocks/>
          </p:cNvSpPr>
          <p:nvPr/>
        </p:nvSpPr>
        <p:spPr bwMode="auto">
          <a:xfrm>
            <a:off x="3838575" y="3025775"/>
            <a:ext cx="1325563" cy="436563"/>
          </a:xfrm>
          <a:prstGeom prst="roundRect">
            <a:avLst>
              <a:gd name="adj" fmla="val 20389"/>
            </a:avLst>
          </a:prstGeom>
          <a:solidFill>
            <a:srgbClr val="FBA800"/>
          </a:solidFill>
          <a:ln w="25400" cap="flat">
            <a:noFill/>
            <a:miter lim="800000"/>
            <a:headEnd type="none" w="med" len="med"/>
            <a:tailEnd type="none" w="med" len="med"/>
          </a:ln>
          <a:effectLst>
            <a:outerShdw blurRad="63500" dist="38099" dir="2700000" algn="ctr" rotWithShape="0">
              <a:schemeClr val="bg2">
                <a:alpha val="75000"/>
              </a:schemeClr>
            </a:outerShdw>
          </a:effectLst>
        </p:spPr>
        <p:txBody>
          <a:bodyPr lIns="0" tIns="0" rIns="0" bIns="0" anchor="ctr">
            <a:prstTxWarp prst="textNoShape">
              <a:avLst/>
            </a:prstTxWarp>
          </a:bodyPr>
          <a:lstStyle/>
          <a:p>
            <a:pPr>
              <a:spcBef>
                <a:spcPts val="950"/>
              </a:spcBef>
              <a:buNone/>
            </a:pPr>
            <a:r>
              <a:rPr lang="en-US" sz="1900" dirty="0">
                <a:solidFill>
                  <a:schemeClr val="tx1"/>
                </a:solidFill>
                <a:latin typeface="Calibri Bold" charset="0"/>
                <a:ea typeface="Calibri Bold" charset="0"/>
                <a:cs typeface="Calibri Bold" charset="0"/>
                <a:sym typeface="Calibri Bold" charset="0"/>
              </a:rPr>
              <a:t>Client</a:t>
            </a:r>
          </a:p>
        </p:txBody>
      </p:sp>
      <p:sp>
        <p:nvSpPr>
          <p:cNvPr id="13325" name="AutoShape 13"/>
          <p:cNvSpPr>
            <a:spLocks/>
          </p:cNvSpPr>
          <p:nvPr/>
        </p:nvSpPr>
        <p:spPr bwMode="auto">
          <a:xfrm>
            <a:off x="165100" y="3797299"/>
            <a:ext cx="5778500" cy="2525367"/>
          </a:xfrm>
          <a:prstGeom prst="roundRect">
            <a:avLst>
              <a:gd name="adj" fmla="val 8106"/>
            </a:avLst>
          </a:prstGeom>
          <a:solidFill>
            <a:srgbClr val="FBA800">
              <a:alpha val="34901"/>
            </a:srgbClr>
          </a:solidFill>
          <a:ln w="25400" cap="flat">
            <a:solidFill>
              <a:schemeClr val="tx1"/>
            </a:solidFill>
            <a:prstDash val="solid"/>
            <a:miter lim="800000"/>
            <a:headEnd type="none" w="med" len="med"/>
            <a:tailEnd type="none" w="med" len="med"/>
          </a:ln>
        </p:spPr>
        <p:txBody>
          <a:bodyPr lIns="0" tIns="0" rIns="0" bIns="0" anchor="ctr">
            <a:prstTxWarp prst="textNoShape">
              <a:avLst/>
            </a:prstTxWarp>
          </a:bodyPr>
          <a:lstStyle/>
          <a:p>
            <a:pPr marL="298450" indent="-228600" algn="l">
              <a:lnSpc>
                <a:spcPct val="85000"/>
              </a:lnSpc>
              <a:spcBef>
                <a:spcPts val="950"/>
              </a:spcBef>
              <a:buClr>
                <a:schemeClr val="tx1"/>
              </a:buClr>
              <a:buFontTx/>
              <a:buAutoNum type="arabicPeriod"/>
            </a:pPr>
            <a:r>
              <a:rPr lang="en-US" sz="1500" dirty="0">
                <a:solidFill>
                  <a:schemeClr val="tx1"/>
                </a:solidFill>
                <a:latin typeface="Calibri" charset="0"/>
                <a:ea typeface="Calibri" charset="0"/>
                <a:cs typeface="Calibri" charset="0"/>
                <a:sym typeface="Calibri" charset="0"/>
              </a:rPr>
              <a:t>Client attempts SSL connection to Portal to retrieve latest configuration</a:t>
            </a:r>
          </a:p>
          <a:p>
            <a:pPr marL="298450" indent="-228600" algn="l">
              <a:lnSpc>
                <a:spcPct val="85000"/>
              </a:lnSpc>
              <a:spcBef>
                <a:spcPts val="950"/>
              </a:spcBef>
              <a:buClr>
                <a:schemeClr val="tx1"/>
              </a:buClr>
              <a:buFontTx/>
              <a:buAutoNum type="arabicPeriod"/>
            </a:pPr>
            <a:r>
              <a:rPr lang="en-US" sz="1500" dirty="0">
                <a:solidFill>
                  <a:schemeClr val="tx1"/>
                </a:solidFill>
                <a:latin typeface="Calibri" charset="0"/>
                <a:ea typeface="Calibri" charset="0"/>
                <a:cs typeface="Calibri" charset="0"/>
                <a:sym typeface="Calibri" charset="0"/>
              </a:rPr>
              <a:t>Client does reverse DNS lookup per configuration to determine whether on or off network (e.g. lookup 10.10.10.10 and see if it resolves to </a:t>
            </a:r>
            <a:r>
              <a:rPr lang="en-US" sz="1500" dirty="0" err="1">
                <a:solidFill>
                  <a:schemeClr val="tx1"/>
                </a:solidFill>
                <a:latin typeface="Calibri" charset="0"/>
                <a:ea typeface="Calibri" charset="0"/>
                <a:cs typeface="Calibri" charset="0"/>
                <a:sym typeface="Calibri" charset="0"/>
              </a:rPr>
              <a:t>internal.paloalto.local</a:t>
            </a:r>
            <a:r>
              <a:rPr lang="en-US" sz="1500" dirty="0">
                <a:solidFill>
                  <a:schemeClr val="tx1"/>
                </a:solidFill>
                <a:latin typeface="Calibri" charset="0"/>
                <a:ea typeface="Calibri" charset="0"/>
                <a:cs typeface="Calibri" charset="0"/>
                <a:sym typeface="Calibri" charset="0"/>
              </a:rPr>
              <a:t>)</a:t>
            </a:r>
          </a:p>
          <a:p>
            <a:pPr marL="298450" indent="-228600" algn="l">
              <a:lnSpc>
                <a:spcPct val="85000"/>
              </a:lnSpc>
              <a:spcBef>
                <a:spcPts val="950"/>
              </a:spcBef>
              <a:buClr>
                <a:schemeClr val="tx1"/>
              </a:buClr>
              <a:buFontTx/>
              <a:buAutoNum type="arabicPeriod"/>
            </a:pPr>
            <a:r>
              <a:rPr lang="en-US" sz="1500" dirty="0">
                <a:solidFill>
                  <a:schemeClr val="tx1"/>
                </a:solidFill>
                <a:latin typeface="Calibri" charset="0"/>
                <a:ea typeface="Calibri" charset="0"/>
                <a:cs typeface="Calibri" charset="0"/>
                <a:sym typeface="Calibri" charset="0"/>
              </a:rPr>
              <a:t>If external, client attempts to connect to all external gateways via SSL and then uses one with quickest response</a:t>
            </a:r>
          </a:p>
          <a:p>
            <a:pPr marL="298450" indent="-228600" algn="l">
              <a:lnSpc>
                <a:spcPct val="85000"/>
              </a:lnSpc>
              <a:spcBef>
                <a:spcPts val="950"/>
              </a:spcBef>
              <a:buClr>
                <a:schemeClr val="tx1"/>
              </a:buClr>
              <a:buFontTx/>
              <a:buAutoNum type="arabicPeriod"/>
            </a:pPr>
            <a:r>
              <a:rPr lang="en-US" sz="1500" dirty="0">
                <a:solidFill>
                  <a:schemeClr val="tx1"/>
                </a:solidFill>
                <a:latin typeface="Calibri" charset="0"/>
                <a:ea typeface="Calibri" charset="0"/>
                <a:cs typeface="Calibri" charset="0"/>
                <a:sym typeface="Calibri" charset="0"/>
              </a:rPr>
              <a:t>SSL or IPSec tunnel is established and default routes inserted to direct all traffic through the tunnel for policy control and threat scanning</a:t>
            </a:r>
          </a:p>
        </p:txBody>
      </p:sp>
      <p:grpSp>
        <p:nvGrpSpPr>
          <p:cNvPr id="2" name="Group 14"/>
          <p:cNvGrpSpPr>
            <a:grpSpLocks/>
          </p:cNvGrpSpPr>
          <p:nvPr/>
        </p:nvGrpSpPr>
        <p:grpSpPr bwMode="auto">
          <a:xfrm>
            <a:off x="2082800" y="1816100"/>
            <a:ext cx="1828800" cy="1460500"/>
            <a:chOff x="0" y="0"/>
            <a:chExt cx="1152" cy="919"/>
          </a:xfrm>
        </p:grpSpPr>
        <p:pic>
          <p:nvPicPr>
            <p:cNvPr id="13327" name="Picture 15"/>
            <p:cNvPicPr>
              <a:picLocks noChangeArrowheads="1"/>
            </p:cNvPicPr>
            <p:nvPr/>
          </p:nvPicPr>
          <p:blipFill>
            <a:blip r:embed="rId5"/>
            <a:srcRect/>
            <a:stretch>
              <a:fillRect/>
            </a:stretch>
          </p:blipFill>
          <p:spPr bwMode="auto">
            <a:xfrm>
              <a:off x="-48" y="-48"/>
              <a:ext cx="1248" cy="1016"/>
            </a:xfrm>
            <a:prstGeom prst="rect">
              <a:avLst/>
            </a:prstGeom>
            <a:noFill/>
            <a:ln w="12700" cap="flat">
              <a:noFill/>
              <a:miter lim="800000"/>
              <a:headEnd/>
              <a:tailEnd/>
            </a:ln>
          </p:spPr>
        </p:pic>
        <p:sp>
          <p:nvSpPr>
            <p:cNvPr id="13328" name="Oval 16"/>
            <p:cNvSpPr>
              <a:spLocks/>
            </p:cNvSpPr>
            <p:nvPr/>
          </p:nvSpPr>
          <p:spPr bwMode="auto">
            <a:xfrm>
              <a:off x="480" y="360"/>
              <a:ext cx="216" cy="216"/>
            </a:xfrm>
            <a:prstGeom prst="ellipse">
              <a:avLst/>
            </a:prstGeom>
            <a:solidFill>
              <a:srgbClr val="AAC700"/>
            </a:solidFill>
            <a:ln w="25400" cap="flat">
              <a:noFill/>
              <a:miter lim="800000"/>
              <a:headEnd type="none" w="med" len="med"/>
              <a:tailEnd type="none" w="med" len="med"/>
            </a:ln>
          </p:spPr>
          <p:txBody>
            <a:bodyPr lIns="0" tIns="0" rIns="0" bIns="0" anchor="ctr">
              <a:prstTxWarp prst="textNoShape">
                <a:avLst/>
              </a:prstTxWarp>
            </a:bodyPr>
            <a:lstStyle/>
            <a:p>
              <a:pPr>
                <a:spcBef>
                  <a:spcPts val="950"/>
                </a:spcBef>
                <a:buNone/>
              </a:pPr>
              <a:r>
                <a:rPr lang="en-US" sz="1600">
                  <a:solidFill>
                    <a:schemeClr val="tx1"/>
                  </a:solidFill>
                  <a:latin typeface="Calibri Bold" charset="0"/>
                  <a:ea typeface="Calibri Bold" charset="0"/>
                  <a:cs typeface="Calibri Bold" charset="0"/>
                  <a:sym typeface="Calibri Bold" charset="0"/>
                </a:rPr>
                <a:t>1</a:t>
              </a:r>
            </a:p>
          </p:txBody>
        </p:sp>
      </p:grpSp>
      <p:sp>
        <p:nvSpPr>
          <p:cNvPr id="13329" name="Oval 17"/>
          <p:cNvSpPr>
            <a:spLocks/>
          </p:cNvSpPr>
          <p:nvPr/>
        </p:nvSpPr>
        <p:spPr bwMode="auto">
          <a:xfrm>
            <a:off x="4953000" y="2857500"/>
            <a:ext cx="342900" cy="342900"/>
          </a:xfrm>
          <a:prstGeom prst="ellipse">
            <a:avLst/>
          </a:prstGeom>
          <a:solidFill>
            <a:srgbClr val="AAC700"/>
          </a:solidFill>
          <a:ln w="25400" cap="flat">
            <a:noFill/>
            <a:miter lim="800000"/>
            <a:headEnd type="none" w="med" len="med"/>
            <a:tailEnd type="none" w="med" len="med"/>
          </a:ln>
        </p:spPr>
        <p:txBody>
          <a:bodyPr lIns="0" tIns="0" rIns="0" bIns="0" anchor="ctr">
            <a:prstTxWarp prst="textNoShape">
              <a:avLst/>
            </a:prstTxWarp>
          </a:bodyPr>
          <a:lstStyle/>
          <a:p>
            <a:pPr>
              <a:lnSpc>
                <a:spcPct val="85000"/>
              </a:lnSpc>
              <a:spcBef>
                <a:spcPts val="950"/>
              </a:spcBef>
              <a:buNone/>
            </a:pPr>
            <a:r>
              <a:rPr lang="en-US" sz="1600">
                <a:solidFill>
                  <a:schemeClr val="tx1"/>
                </a:solidFill>
                <a:latin typeface="Calibri Bold" charset="0"/>
                <a:ea typeface="Calibri Bold" charset="0"/>
                <a:cs typeface="Calibri Bold" charset="0"/>
                <a:sym typeface="Calibri Bold" charset="0"/>
              </a:rPr>
              <a:t>2</a:t>
            </a:r>
          </a:p>
        </p:txBody>
      </p:sp>
      <p:grpSp>
        <p:nvGrpSpPr>
          <p:cNvPr id="3" name="Group 18"/>
          <p:cNvGrpSpPr>
            <a:grpSpLocks/>
          </p:cNvGrpSpPr>
          <p:nvPr/>
        </p:nvGrpSpPr>
        <p:grpSpPr bwMode="auto">
          <a:xfrm>
            <a:off x="2032000" y="2286000"/>
            <a:ext cx="4838700" cy="2463800"/>
            <a:chOff x="0" y="0"/>
            <a:chExt cx="3048" cy="1552"/>
          </a:xfrm>
        </p:grpSpPr>
        <p:sp>
          <p:nvSpPr>
            <p:cNvPr id="13331" name="Oval 19"/>
            <p:cNvSpPr>
              <a:spLocks/>
            </p:cNvSpPr>
            <p:nvPr/>
          </p:nvSpPr>
          <p:spPr bwMode="auto">
            <a:xfrm>
              <a:off x="1824" y="344"/>
              <a:ext cx="216" cy="216"/>
            </a:xfrm>
            <a:prstGeom prst="ellipse">
              <a:avLst/>
            </a:prstGeom>
            <a:solidFill>
              <a:srgbClr val="AAC700"/>
            </a:solidFill>
            <a:ln w="25400" cap="flat">
              <a:noFill/>
              <a:miter lim="800000"/>
              <a:headEnd type="none" w="med" len="med"/>
              <a:tailEnd type="none" w="med" len="med"/>
            </a:ln>
          </p:spPr>
          <p:txBody>
            <a:bodyPr lIns="0" tIns="0" rIns="0" bIns="0" anchor="ctr">
              <a:prstTxWarp prst="textNoShape">
                <a:avLst/>
              </a:prstTxWarp>
            </a:bodyPr>
            <a:lstStyle/>
            <a:p>
              <a:pPr>
                <a:spcBef>
                  <a:spcPts val="950"/>
                </a:spcBef>
                <a:buNone/>
              </a:pPr>
              <a:r>
                <a:rPr lang="en-US" sz="1600">
                  <a:solidFill>
                    <a:schemeClr val="tx1"/>
                  </a:solidFill>
                  <a:latin typeface="Calibri Bold" charset="0"/>
                  <a:ea typeface="Calibri Bold" charset="0"/>
                  <a:cs typeface="Calibri Bold" charset="0"/>
                  <a:sym typeface="Calibri Bold" charset="0"/>
                </a:rPr>
                <a:t>3</a:t>
              </a:r>
            </a:p>
          </p:txBody>
        </p:sp>
        <p:pic>
          <p:nvPicPr>
            <p:cNvPr id="13332" name="Picture 20"/>
            <p:cNvPicPr>
              <a:picLocks noChangeArrowheads="1"/>
            </p:cNvPicPr>
            <p:nvPr/>
          </p:nvPicPr>
          <p:blipFill>
            <a:blip r:embed="rId6"/>
            <a:srcRect/>
            <a:stretch>
              <a:fillRect/>
            </a:stretch>
          </p:blipFill>
          <p:spPr bwMode="auto">
            <a:xfrm>
              <a:off x="-48" y="96"/>
              <a:ext cx="1240" cy="568"/>
            </a:xfrm>
            <a:prstGeom prst="rect">
              <a:avLst/>
            </a:prstGeom>
            <a:noFill/>
            <a:ln w="12700" cap="flat">
              <a:noFill/>
              <a:miter lim="800000"/>
              <a:headEnd/>
              <a:tailEnd/>
            </a:ln>
          </p:spPr>
        </p:pic>
        <p:pic>
          <p:nvPicPr>
            <p:cNvPr id="13333" name="Picture 21"/>
            <p:cNvPicPr>
              <a:picLocks noChangeArrowheads="1"/>
            </p:cNvPicPr>
            <p:nvPr/>
          </p:nvPicPr>
          <p:blipFill>
            <a:blip r:embed="rId7"/>
            <a:srcRect/>
            <a:stretch>
              <a:fillRect/>
            </a:stretch>
          </p:blipFill>
          <p:spPr bwMode="auto">
            <a:xfrm>
              <a:off x="1336" y="-48"/>
              <a:ext cx="416" cy="584"/>
            </a:xfrm>
            <a:prstGeom prst="rect">
              <a:avLst/>
            </a:prstGeom>
            <a:noFill/>
            <a:ln w="12700" cap="flat">
              <a:noFill/>
              <a:miter lim="800000"/>
              <a:headEnd/>
              <a:tailEnd/>
            </a:ln>
          </p:spPr>
        </p:pic>
        <p:pic>
          <p:nvPicPr>
            <p:cNvPr id="13334" name="Picture 22"/>
            <p:cNvPicPr>
              <a:picLocks noChangeArrowheads="1"/>
            </p:cNvPicPr>
            <p:nvPr/>
          </p:nvPicPr>
          <p:blipFill>
            <a:blip r:embed="rId8"/>
            <a:srcRect/>
            <a:stretch>
              <a:fillRect/>
            </a:stretch>
          </p:blipFill>
          <p:spPr bwMode="auto">
            <a:xfrm>
              <a:off x="1888" y="64"/>
              <a:ext cx="1208" cy="568"/>
            </a:xfrm>
            <a:prstGeom prst="rect">
              <a:avLst/>
            </a:prstGeom>
            <a:noFill/>
            <a:ln w="12700" cap="flat">
              <a:noFill/>
              <a:miter lim="800000"/>
              <a:headEnd/>
              <a:tailEnd/>
            </a:ln>
          </p:spPr>
        </p:pic>
        <p:pic>
          <p:nvPicPr>
            <p:cNvPr id="13335" name="Picture 23"/>
            <p:cNvPicPr>
              <a:picLocks noChangeArrowheads="1"/>
            </p:cNvPicPr>
            <p:nvPr/>
          </p:nvPicPr>
          <p:blipFill>
            <a:blip r:embed="rId9"/>
            <a:srcRect/>
            <a:stretch>
              <a:fillRect/>
            </a:stretch>
          </p:blipFill>
          <p:spPr bwMode="auto">
            <a:xfrm>
              <a:off x="1848" y="688"/>
              <a:ext cx="1016" cy="912"/>
            </a:xfrm>
            <a:prstGeom prst="rect">
              <a:avLst/>
            </a:prstGeom>
            <a:noFill/>
            <a:ln w="12700" cap="flat">
              <a:noFill/>
              <a:miter lim="800000"/>
              <a:headEnd/>
              <a:tailEnd/>
            </a:ln>
          </p:spPr>
        </p:pic>
      </p:grpSp>
      <p:grpSp>
        <p:nvGrpSpPr>
          <p:cNvPr id="4" name="Group 24"/>
          <p:cNvGrpSpPr>
            <a:grpSpLocks/>
          </p:cNvGrpSpPr>
          <p:nvPr/>
        </p:nvGrpSpPr>
        <p:grpSpPr bwMode="auto">
          <a:xfrm>
            <a:off x="4470400" y="2286000"/>
            <a:ext cx="381000" cy="774700"/>
            <a:chOff x="0" y="0"/>
            <a:chExt cx="240" cy="488"/>
          </a:xfrm>
        </p:grpSpPr>
        <p:sp>
          <p:nvSpPr>
            <p:cNvPr id="13337" name="Oval 25"/>
            <p:cNvSpPr>
              <a:spLocks/>
            </p:cNvSpPr>
            <p:nvPr/>
          </p:nvSpPr>
          <p:spPr bwMode="auto">
            <a:xfrm>
              <a:off x="24" y="264"/>
              <a:ext cx="216" cy="216"/>
            </a:xfrm>
            <a:prstGeom prst="ellipse">
              <a:avLst/>
            </a:prstGeom>
            <a:solidFill>
              <a:srgbClr val="AAC700"/>
            </a:solidFill>
            <a:ln w="25400" cap="flat">
              <a:noFill/>
              <a:miter lim="800000"/>
              <a:headEnd type="none" w="med" len="med"/>
              <a:tailEnd type="none" w="med" len="med"/>
            </a:ln>
          </p:spPr>
          <p:txBody>
            <a:bodyPr lIns="0" tIns="0" rIns="0" bIns="0" anchor="ctr">
              <a:prstTxWarp prst="textNoShape">
                <a:avLst/>
              </a:prstTxWarp>
            </a:bodyPr>
            <a:lstStyle/>
            <a:p>
              <a:pPr>
                <a:spcBef>
                  <a:spcPts val="950"/>
                </a:spcBef>
                <a:buNone/>
              </a:pPr>
              <a:r>
                <a:rPr lang="en-US" sz="1600">
                  <a:solidFill>
                    <a:schemeClr val="tx1"/>
                  </a:solidFill>
                  <a:latin typeface="Calibri Bold" charset="0"/>
                  <a:ea typeface="Calibri Bold" charset="0"/>
                  <a:cs typeface="Calibri Bold" charset="0"/>
                  <a:sym typeface="Calibri Bold" charset="0"/>
                </a:rPr>
                <a:t>4</a:t>
              </a:r>
            </a:p>
          </p:txBody>
        </p:sp>
        <p:pic>
          <p:nvPicPr>
            <p:cNvPr id="13338" name="Picture 26"/>
            <p:cNvPicPr>
              <a:picLocks noChangeArrowheads="1"/>
            </p:cNvPicPr>
            <p:nvPr/>
          </p:nvPicPr>
          <p:blipFill>
            <a:blip r:embed="rId7"/>
            <a:srcRect/>
            <a:stretch>
              <a:fillRect/>
            </a:stretch>
          </p:blipFill>
          <p:spPr bwMode="auto">
            <a:xfrm>
              <a:off x="-200" y="-48"/>
              <a:ext cx="416" cy="584"/>
            </a:xfrm>
            <a:prstGeom prst="rect">
              <a:avLst/>
            </a:prstGeom>
            <a:noFill/>
            <a:ln w="12700" cap="flat">
              <a:noFill/>
              <a:miter lim="800000"/>
              <a:headEnd/>
              <a:tailEnd/>
            </a:ln>
          </p:spPr>
        </p:pic>
      </p:grpSp>
    </p:spTree>
    <p:extLst>
      <p:ext uri="{BB962C8B-B14F-4D97-AF65-F5344CB8AC3E}">
        <p14:creationId xmlns:p14="http://schemas.microsoft.com/office/powerpoint/2010/main" val="11141419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13329"/>
                                        </p:tgtEl>
                                        <p:attrNameLst>
                                          <p:attrName>style.visibility</p:attrName>
                                        </p:attrNameLst>
                                      </p:cBhvr>
                                      <p:to>
                                        <p:strVal val="visible"/>
                                      </p:to>
                                    </p:set>
                                    <p:animEffect transition="in" filter="strips(downLeft)">
                                      <p:cBhvr>
                                        <p:cTn id="16" dur="500"/>
                                        <p:tgtEl>
                                          <p:spTgt spid="1332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xit" presetSubtype="12" fill="hold" grpId="1" nodeType="clickEffect">
                                  <p:stCondLst>
                                    <p:cond delay="0"/>
                                  </p:stCondLst>
                                  <p:childTnLst>
                                    <p:animEffect transition="out" filter="strips(downLeft)">
                                      <p:cBhvr>
                                        <p:cTn id="20" dur="500"/>
                                        <p:tgtEl>
                                          <p:spTgt spid="13329"/>
                                        </p:tgtEl>
                                      </p:cBhvr>
                                    </p:animEffect>
                                    <p:set>
                                      <p:cBhvr>
                                        <p:cTn id="21" dur="1" fill="hold">
                                          <p:stCondLst>
                                            <p:cond delay="499"/>
                                          </p:stCondLst>
                                        </p:cTn>
                                        <p:tgtEl>
                                          <p:spTgt spid="13329"/>
                                        </p:tgtEl>
                                        <p:attrNameLst>
                                          <p:attrName>style.visibility</p:attrName>
                                        </p:attrNameLst>
                                      </p:cBhvr>
                                      <p:to>
                                        <p:strVal val="hidden"/>
                                      </p:to>
                                    </p:set>
                                  </p:childTnLst>
                                </p:cTn>
                              </p:par>
                            </p:childTnLst>
                          </p:cTn>
                        </p:par>
                        <p:par>
                          <p:cTn id="22" fill="hold">
                            <p:stCondLst>
                              <p:cond delay="500"/>
                            </p:stCondLst>
                            <p:childTnLst>
                              <p:par>
                                <p:cTn id="23" presetID="18" presetClass="entr" presetSubtype="3"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trips(upRigh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xit" presetSubtype="12" fill="hold" nodeType="clickEffect">
                                  <p:stCondLst>
                                    <p:cond delay="0"/>
                                  </p:stCondLst>
                                  <p:childTnLst>
                                    <p:animEffect transition="out" filter="strips(downLeft)">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9" grpId="0" animBg="1" autoUpdateAnimBg="0"/>
      <p:bldP spid="13329" grpId="1"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5"/>
          <p:cNvSpPr>
            <a:spLocks noGrp="1"/>
          </p:cNvSpPr>
          <p:nvPr>
            <p:ph type="title"/>
          </p:nvPr>
        </p:nvSpPr>
        <p:spPr/>
        <p:txBody>
          <a:bodyPr/>
          <a:lstStyle/>
          <a:p>
            <a:r>
              <a:rPr lang="en-US" smtClean="0"/>
              <a:t>Thank You</a:t>
            </a:r>
          </a:p>
        </p:txBody>
      </p:sp>
      <p:sp>
        <p:nvSpPr>
          <p:cNvPr id="26626" name="Footer Placeholder 3"/>
          <p:cNvSpPr>
            <a:spLocks noGrp="1"/>
          </p:cNvSpPr>
          <p:nvPr>
            <p:ph type="ftr" sz="quarter" idx="10"/>
          </p:nvPr>
        </p:nvSpPr>
        <p:spPr>
          <a:noFill/>
        </p:spPr>
        <p:txBody>
          <a:bodyPr/>
          <a:lstStyle/>
          <a:p>
            <a:r>
              <a:rPr lang="en-US"/>
              <a:t>© 2010 Palo Alto Networks. Proprietary and Confidential.</a:t>
            </a:r>
          </a:p>
        </p:txBody>
      </p:sp>
      <p:sp>
        <p:nvSpPr>
          <p:cNvPr id="26627" name="Slide Number Placeholder 4"/>
          <p:cNvSpPr>
            <a:spLocks noGrp="1"/>
          </p:cNvSpPr>
          <p:nvPr>
            <p:ph type="sldNum" sz="quarter" idx="11"/>
          </p:nvPr>
        </p:nvSpPr>
        <p:spPr>
          <a:noFill/>
        </p:spPr>
        <p:txBody>
          <a:bodyPr/>
          <a:lstStyle/>
          <a:p>
            <a:r>
              <a:rPr lang="en-US" smtClean="0"/>
              <a:t>Page </a:t>
            </a:r>
            <a:fld id="{99FCD813-9754-486C-B7A8-1CAF8C29F340}" type="slidenum">
              <a:rPr lang="en-US" smtClean="0"/>
              <a:pPr/>
              <a:t>27</a:t>
            </a:fld>
            <a:r>
              <a:rPr lang="en-US" smtClean="0"/>
              <a:t>   |</a:t>
            </a:r>
            <a:r>
              <a:rPr lang="en-US" smtClean="0">
                <a:solidFill>
                  <a:schemeClr val="accent1"/>
                </a:solidFill>
              </a:rPr>
              <a:t>   </a:t>
            </a:r>
            <a:endParaRPr lang="en-US" smtClean="0">
              <a:solidFill>
                <a:schemeClr val="accent1"/>
              </a:solidFill>
              <a:latin typeface="Garamond" pitchFamily="18" charset="0"/>
            </a:endParaRPr>
          </a:p>
        </p:txBody>
      </p:sp>
      <p:sp>
        <p:nvSpPr>
          <p:cNvPr id="26630" name="Rectangle 6"/>
          <p:cNvSpPr>
            <a:spLocks noChangeArrowheads="1"/>
          </p:cNvSpPr>
          <p:nvPr/>
        </p:nvSpPr>
        <p:spPr bwMode="auto">
          <a:xfrm>
            <a:off x="0" y="6191250"/>
            <a:ext cx="9144000" cy="666750"/>
          </a:xfrm>
          <a:prstGeom prst="rect">
            <a:avLst/>
          </a:prstGeom>
          <a:solidFill>
            <a:schemeClr val="bg1"/>
          </a:solidFill>
          <a:ln w="9525">
            <a:noFill/>
            <a:miter lim="800000"/>
            <a:headEnd/>
            <a:tailEnd/>
          </a:ln>
          <a:effectLst/>
        </p:spPr>
        <p:txBody>
          <a:bodyPr wrap="none" anchor="ctr"/>
          <a:lstStyle/>
          <a:p>
            <a:endParaRPr lang="en-US"/>
          </a:p>
        </p:txBody>
      </p:sp>
    </p:spTree>
    <p:extLst>
      <p:ext uri="{BB962C8B-B14F-4D97-AF65-F5344CB8AC3E}">
        <p14:creationId xmlns:p14="http://schemas.microsoft.com/office/powerpoint/2010/main" val="22975541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z="2600" smtClean="0"/>
              <a:t>Technology Sprawl &amp; Creep Are Not The Answer</a:t>
            </a:r>
          </a:p>
        </p:txBody>
      </p:sp>
      <p:sp>
        <p:nvSpPr>
          <p:cNvPr id="17410" name="Content Placeholder 4"/>
          <p:cNvSpPr>
            <a:spLocks noGrp="1"/>
          </p:cNvSpPr>
          <p:nvPr>
            <p:ph idx="1"/>
          </p:nvPr>
        </p:nvSpPr>
        <p:spPr>
          <a:xfrm>
            <a:off x="323850" y="3460750"/>
            <a:ext cx="8412163" cy="2686050"/>
          </a:xfrm>
        </p:spPr>
        <p:txBody>
          <a:bodyPr/>
          <a:lstStyle/>
          <a:p>
            <a:pPr>
              <a:buClrTx/>
            </a:pPr>
            <a:r>
              <a:rPr lang="en-US" dirty="0" smtClean="0">
                <a:solidFill>
                  <a:srgbClr val="326A89"/>
                </a:solidFill>
              </a:rPr>
              <a:t>“More stuff” doesn’t solve the problem</a:t>
            </a:r>
          </a:p>
          <a:p>
            <a:pPr>
              <a:buClrTx/>
            </a:pPr>
            <a:r>
              <a:rPr lang="en-US" dirty="0" smtClean="0">
                <a:solidFill>
                  <a:srgbClr val="326A89"/>
                </a:solidFill>
              </a:rPr>
              <a:t>Firewall “helpers” have limited view of traffic</a:t>
            </a:r>
          </a:p>
          <a:p>
            <a:pPr>
              <a:buClrTx/>
            </a:pPr>
            <a:r>
              <a:rPr lang="en-US" dirty="0" smtClean="0">
                <a:solidFill>
                  <a:srgbClr val="326A89"/>
                </a:solidFill>
              </a:rPr>
              <a:t>Complex and costly to buy and maintain</a:t>
            </a:r>
          </a:p>
        </p:txBody>
      </p:sp>
      <p:sp>
        <p:nvSpPr>
          <p:cNvPr id="17411" name="Footer Placeholder 2"/>
          <p:cNvSpPr>
            <a:spLocks noGrp="1"/>
          </p:cNvSpPr>
          <p:nvPr>
            <p:ph type="ftr" sz="quarter" idx="10"/>
          </p:nvPr>
        </p:nvSpPr>
        <p:spPr>
          <a:noFill/>
        </p:spPr>
        <p:txBody>
          <a:bodyPr/>
          <a:lstStyle/>
          <a:p>
            <a:r>
              <a:rPr lang="en-US" dirty="0"/>
              <a:t>© </a:t>
            </a:r>
            <a:r>
              <a:rPr lang="en-US" dirty="0" smtClean="0"/>
              <a:t>2011 </a:t>
            </a:r>
            <a:r>
              <a:rPr lang="en-US" dirty="0"/>
              <a:t>Palo Alto Networks. Proprietary and Confidential.</a:t>
            </a:r>
          </a:p>
        </p:txBody>
      </p:sp>
      <p:sp>
        <p:nvSpPr>
          <p:cNvPr id="17412" name="Slide Number Placeholder 3"/>
          <p:cNvSpPr>
            <a:spLocks noGrp="1"/>
          </p:cNvSpPr>
          <p:nvPr>
            <p:ph type="sldNum" sz="quarter" idx="11"/>
          </p:nvPr>
        </p:nvSpPr>
        <p:spPr>
          <a:noFill/>
        </p:spPr>
        <p:txBody>
          <a:bodyPr/>
          <a:lstStyle/>
          <a:p>
            <a:r>
              <a:rPr lang="en-US" smtClean="0"/>
              <a:t>Page </a:t>
            </a:r>
            <a:fld id="{57FA2BCF-6635-4641-B134-43CDE04D2EDA}" type="slidenum">
              <a:rPr lang="en-US" smtClean="0"/>
              <a:pPr/>
              <a:t>3</a:t>
            </a:fld>
            <a:r>
              <a:rPr lang="en-US" smtClean="0"/>
              <a:t>   |</a:t>
            </a:r>
            <a:r>
              <a:rPr lang="en-US" smtClean="0">
                <a:solidFill>
                  <a:schemeClr val="accent1"/>
                </a:solidFill>
              </a:rPr>
              <a:t>   </a:t>
            </a:r>
            <a:endParaRPr lang="en-US" smtClean="0">
              <a:solidFill>
                <a:schemeClr val="accent1"/>
              </a:solidFill>
              <a:latin typeface="Garamond" pitchFamily="18" charset="0"/>
            </a:endParaRPr>
          </a:p>
        </p:txBody>
      </p:sp>
      <p:pic>
        <p:nvPicPr>
          <p:cNvPr id="6" name="Picture 66"/>
          <p:cNvPicPr>
            <a:picLocks noChangeAspect="1"/>
          </p:cNvPicPr>
          <p:nvPr/>
        </p:nvPicPr>
        <p:blipFill>
          <a:blip r:embed="rId3"/>
          <a:srcRect/>
          <a:stretch>
            <a:fillRect/>
          </a:stretch>
        </p:blipFill>
        <p:spPr bwMode="auto">
          <a:xfrm>
            <a:off x="3857625" y="1716088"/>
            <a:ext cx="820738" cy="550862"/>
          </a:xfrm>
          <a:prstGeom prst="rect">
            <a:avLst/>
          </a:prstGeom>
          <a:noFill/>
          <a:ln w="9525">
            <a:noFill/>
            <a:miter lim="800000"/>
            <a:headEnd/>
            <a:tailEnd/>
          </a:ln>
        </p:spPr>
      </p:pic>
      <p:sp>
        <p:nvSpPr>
          <p:cNvPr id="17414" name="Line 4"/>
          <p:cNvSpPr>
            <a:spLocks noChangeShapeType="1"/>
          </p:cNvSpPr>
          <p:nvPr/>
        </p:nvSpPr>
        <p:spPr bwMode="auto">
          <a:xfrm>
            <a:off x="1360488" y="2417763"/>
            <a:ext cx="6794500" cy="0"/>
          </a:xfrm>
          <a:prstGeom prst="line">
            <a:avLst/>
          </a:prstGeom>
          <a:noFill/>
          <a:ln w="12700">
            <a:solidFill>
              <a:schemeClr val="accent1"/>
            </a:solidFill>
            <a:round/>
            <a:headEnd/>
            <a:tailEnd/>
          </a:ln>
        </p:spPr>
        <p:txBody>
          <a:bodyPr>
            <a:spAutoFit/>
          </a:bodyPr>
          <a:lstStyle/>
          <a:p>
            <a:endParaRPr lang="en-US"/>
          </a:p>
        </p:txBody>
      </p:sp>
      <p:pic>
        <p:nvPicPr>
          <p:cNvPr id="17415" name="Picture 15" descr="internet_cloud.gif                                             001623CFkristinweimers                 BB7CB7DD:"/>
          <p:cNvPicPr>
            <a:picLocks noChangeAspect="1" noChangeArrowheads="1"/>
          </p:cNvPicPr>
          <p:nvPr/>
        </p:nvPicPr>
        <p:blipFill>
          <a:blip r:embed="rId4"/>
          <a:srcRect/>
          <a:stretch>
            <a:fillRect/>
          </a:stretch>
        </p:blipFill>
        <p:spPr bwMode="auto">
          <a:xfrm>
            <a:off x="7418388" y="1806575"/>
            <a:ext cx="1628775" cy="1069975"/>
          </a:xfrm>
          <a:prstGeom prst="rect">
            <a:avLst/>
          </a:prstGeom>
          <a:noFill/>
          <a:ln w="9525">
            <a:noFill/>
            <a:miter lim="800000"/>
            <a:headEnd/>
            <a:tailEnd/>
          </a:ln>
        </p:spPr>
      </p:pic>
      <p:sp>
        <p:nvSpPr>
          <p:cNvPr id="17416" name="Text Box 101"/>
          <p:cNvSpPr txBox="1">
            <a:spLocks noChangeArrowheads="1"/>
          </p:cNvSpPr>
          <p:nvPr/>
        </p:nvSpPr>
        <p:spPr bwMode="auto">
          <a:xfrm>
            <a:off x="7775575" y="2165350"/>
            <a:ext cx="1030288" cy="334963"/>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b="1">
                <a:solidFill>
                  <a:srgbClr val="326A89"/>
                </a:solidFill>
              </a:rPr>
              <a:t>Internet</a:t>
            </a:r>
          </a:p>
        </p:txBody>
      </p:sp>
      <p:grpSp>
        <p:nvGrpSpPr>
          <p:cNvPr id="17417" name="Group 2"/>
          <p:cNvGrpSpPr>
            <a:grpSpLocks noChangeAspect="1"/>
          </p:cNvGrpSpPr>
          <p:nvPr/>
        </p:nvGrpSpPr>
        <p:grpSpPr bwMode="auto">
          <a:xfrm>
            <a:off x="79375" y="1800225"/>
            <a:ext cx="1592263" cy="1401763"/>
            <a:chOff x="251" y="2033"/>
            <a:chExt cx="1141" cy="958"/>
          </a:xfrm>
        </p:grpSpPr>
        <p:grpSp>
          <p:nvGrpSpPr>
            <p:cNvPr id="17439" name="Group 3"/>
            <p:cNvGrpSpPr>
              <a:grpSpLocks/>
            </p:cNvGrpSpPr>
            <p:nvPr/>
          </p:nvGrpSpPr>
          <p:grpSpPr bwMode="auto">
            <a:xfrm>
              <a:off x="251" y="2031"/>
              <a:ext cx="1141" cy="802"/>
              <a:chOff x="211" y="1235"/>
              <a:chExt cx="1013" cy="595"/>
            </a:xfrm>
          </p:grpSpPr>
          <p:pic>
            <p:nvPicPr>
              <p:cNvPr id="17441" name="Picture 4" descr="round_blue.gif                                                 001623CFkristinweimers                 BB7CB7DD:"/>
              <p:cNvPicPr>
                <a:picLocks noChangeAspect="1" noChangeArrowheads="1"/>
              </p:cNvPicPr>
              <p:nvPr/>
            </p:nvPicPr>
            <p:blipFill>
              <a:blip r:embed="rId5"/>
              <a:srcRect/>
              <a:stretch>
                <a:fillRect/>
              </a:stretch>
            </p:blipFill>
            <p:spPr bwMode="auto">
              <a:xfrm>
                <a:off x="211" y="1328"/>
                <a:ext cx="1013" cy="502"/>
              </a:xfrm>
              <a:prstGeom prst="rect">
                <a:avLst/>
              </a:prstGeom>
              <a:noFill/>
              <a:ln w="9525">
                <a:noFill/>
                <a:miter lim="800000"/>
                <a:headEnd/>
                <a:tailEnd/>
              </a:ln>
            </p:spPr>
          </p:pic>
          <p:pic>
            <p:nvPicPr>
              <p:cNvPr id="17442" name="Picture 5" descr="servers.gif                                                    001623CFkristinweimers                 BB7CB7DD:"/>
              <p:cNvPicPr>
                <a:picLocks noChangeAspect="1" noChangeArrowheads="1"/>
              </p:cNvPicPr>
              <p:nvPr/>
            </p:nvPicPr>
            <p:blipFill>
              <a:blip r:embed="rId6"/>
              <a:srcRect/>
              <a:stretch>
                <a:fillRect/>
              </a:stretch>
            </p:blipFill>
            <p:spPr bwMode="auto">
              <a:xfrm>
                <a:off x="532" y="1235"/>
                <a:ext cx="391" cy="430"/>
              </a:xfrm>
              <a:prstGeom prst="rect">
                <a:avLst/>
              </a:prstGeom>
              <a:noFill/>
              <a:ln w="9525">
                <a:noFill/>
                <a:miter lim="800000"/>
                <a:headEnd/>
                <a:tailEnd/>
              </a:ln>
            </p:spPr>
          </p:pic>
          <p:grpSp>
            <p:nvGrpSpPr>
              <p:cNvPr id="17443" name="Group 6"/>
              <p:cNvGrpSpPr>
                <a:grpSpLocks/>
              </p:cNvGrpSpPr>
              <p:nvPr/>
            </p:nvGrpSpPr>
            <p:grpSpPr bwMode="auto">
              <a:xfrm>
                <a:off x="280" y="1269"/>
                <a:ext cx="316" cy="399"/>
                <a:chOff x="156" y="1577"/>
                <a:chExt cx="413" cy="522"/>
              </a:xfrm>
            </p:grpSpPr>
            <p:pic>
              <p:nvPicPr>
                <p:cNvPr id="17447" name="Picture 7" descr="database.gif                                                   001623CFkristinweimers                 BB7CB7DD:"/>
                <p:cNvPicPr>
                  <a:picLocks noChangeAspect="1" noChangeArrowheads="1"/>
                </p:cNvPicPr>
                <p:nvPr/>
              </p:nvPicPr>
              <p:blipFill>
                <a:blip r:embed="rId7"/>
                <a:srcRect/>
                <a:stretch>
                  <a:fillRect/>
                </a:stretch>
              </p:blipFill>
              <p:spPr bwMode="auto">
                <a:xfrm>
                  <a:off x="156" y="1577"/>
                  <a:ext cx="282" cy="344"/>
                </a:xfrm>
                <a:prstGeom prst="rect">
                  <a:avLst/>
                </a:prstGeom>
                <a:noFill/>
                <a:ln w="9525">
                  <a:noFill/>
                  <a:miter lim="800000"/>
                  <a:headEnd/>
                  <a:tailEnd/>
                </a:ln>
              </p:spPr>
            </p:pic>
            <p:pic>
              <p:nvPicPr>
                <p:cNvPr id="17448" name="Picture 8" descr="database.gif                                                   001623CFkristinweimers                 BB7CB7DD:"/>
                <p:cNvPicPr>
                  <a:picLocks noChangeAspect="1" noChangeArrowheads="1"/>
                </p:cNvPicPr>
                <p:nvPr/>
              </p:nvPicPr>
              <p:blipFill>
                <a:blip r:embed="rId7"/>
                <a:srcRect/>
                <a:stretch>
                  <a:fillRect/>
                </a:stretch>
              </p:blipFill>
              <p:spPr bwMode="auto">
                <a:xfrm>
                  <a:off x="219" y="1662"/>
                  <a:ext cx="282" cy="344"/>
                </a:xfrm>
                <a:prstGeom prst="rect">
                  <a:avLst/>
                </a:prstGeom>
                <a:noFill/>
                <a:ln w="9525">
                  <a:noFill/>
                  <a:miter lim="800000"/>
                  <a:headEnd/>
                  <a:tailEnd/>
                </a:ln>
              </p:spPr>
            </p:pic>
            <p:pic>
              <p:nvPicPr>
                <p:cNvPr id="17449" name="Picture 9" descr="database.gif                                                   001623CFkristinweimers                 BB7CB7DD:"/>
                <p:cNvPicPr>
                  <a:picLocks noChangeAspect="1" noChangeArrowheads="1"/>
                </p:cNvPicPr>
                <p:nvPr/>
              </p:nvPicPr>
              <p:blipFill>
                <a:blip r:embed="rId7"/>
                <a:srcRect/>
                <a:stretch>
                  <a:fillRect/>
                </a:stretch>
              </p:blipFill>
              <p:spPr bwMode="auto">
                <a:xfrm>
                  <a:off x="287" y="1755"/>
                  <a:ext cx="282" cy="344"/>
                </a:xfrm>
                <a:prstGeom prst="rect">
                  <a:avLst/>
                </a:prstGeom>
                <a:noFill/>
                <a:ln w="9525">
                  <a:noFill/>
                  <a:miter lim="800000"/>
                  <a:headEnd/>
                  <a:tailEnd/>
                </a:ln>
              </p:spPr>
            </p:pic>
          </p:grpSp>
          <p:pic>
            <p:nvPicPr>
              <p:cNvPr id="17444" name="Picture 10" descr="user.gif                                                       001623CFkristinweimers                 BB7CB7DD:"/>
              <p:cNvPicPr>
                <a:picLocks noChangeAspect="1" noChangeArrowheads="1"/>
              </p:cNvPicPr>
              <p:nvPr/>
            </p:nvPicPr>
            <p:blipFill>
              <a:blip r:embed="rId8"/>
              <a:srcRect/>
              <a:stretch>
                <a:fillRect/>
              </a:stretch>
            </p:blipFill>
            <p:spPr bwMode="auto">
              <a:xfrm>
                <a:off x="869" y="1385"/>
                <a:ext cx="271" cy="223"/>
              </a:xfrm>
              <a:prstGeom prst="rect">
                <a:avLst/>
              </a:prstGeom>
              <a:noFill/>
              <a:ln w="9525">
                <a:noFill/>
                <a:miter lim="800000"/>
                <a:headEnd/>
                <a:tailEnd/>
              </a:ln>
            </p:spPr>
          </p:pic>
          <p:pic>
            <p:nvPicPr>
              <p:cNvPr id="17445" name="Picture 11" descr="user.gif                                                       001623CFkristinweimers                 BB7CB7DD:"/>
              <p:cNvPicPr>
                <a:picLocks noChangeAspect="1" noChangeArrowheads="1"/>
              </p:cNvPicPr>
              <p:nvPr/>
            </p:nvPicPr>
            <p:blipFill>
              <a:blip r:embed="rId8"/>
              <a:srcRect/>
              <a:stretch>
                <a:fillRect/>
              </a:stretch>
            </p:blipFill>
            <p:spPr bwMode="auto">
              <a:xfrm>
                <a:off x="759" y="1473"/>
                <a:ext cx="271" cy="223"/>
              </a:xfrm>
              <a:prstGeom prst="rect">
                <a:avLst/>
              </a:prstGeom>
              <a:noFill/>
              <a:ln w="9525">
                <a:noFill/>
                <a:miter lim="800000"/>
                <a:headEnd/>
                <a:tailEnd/>
              </a:ln>
            </p:spPr>
          </p:pic>
          <p:pic>
            <p:nvPicPr>
              <p:cNvPr id="17446" name="Picture 12" descr="user.gif                                                       001623CFkristinweimers                 BB7CB7DD:"/>
              <p:cNvPicPr>
                <a:picLocks noChangeAspect="1" noChangeArrowheads="1"/>
              </p:cNvPicPr>
              <p:nvPr/>
            </p:nvPicPr>
            <p:blipFill>
              <a:blip r:embed="rId8"/>
              <a:srcRect/>
              <a:stretch>
                <a:fillRect/>
              </a:stretch>
            </p:blipFill>
            <p:spPr bwMode="auto">
              <a:xfrm>
                <a:off x="607" y="1533"/>
                <a:ext cx="271" cy="223"/>
              </a:xfrm>
              <a:prstGeom prst="rect">
                <a:avLst/>
              </a:prstGeom>
              <a:noFill/>
              <a:ln w="9525">
                <a:noFill/>
                <a:miter lim="800000"/>
                <a:headEnd/>
                <a:tailEnd/>
              </a:ln>
            </p:spPr>
          </p:pic>
        </p:grpSp>
        <p:sp>
          <p:nvSpPr>
            <p:cNvPr id="17440" name="Text Box 13"/>
            <p:cNvSpPr txBox="1">
              <a:spLocks noChangeArrowheads="1"/>
            </p:cNvSpPr>
            <p:nvPr/>
          </p:nvSpPr>
          <p:spPr bwMode="auto">
            <a:xfrm>
              <a:off x="320" y="2799"/>
              <a:ext cx="116" cy="192"/>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sz="1400" b="1"/>
            </a:p>
          </p:txBody>
        </p:sp>
      </p:grpSp>
      <p:pic>
        <p:nvPicPr>
          <p:cNvPr id="17418" name="Picture 12" descr="Untitled-16"/>
          <p:cNvPicPr>
            <a:picLocks noChangeAspect="1" noChangeArrowheads="1"/>
          </p:cNvPicPr>
          <p:nvPr/>
        </p:nvPicPr>
        <p:blipFill>
          <a:blip r:embed="rId9"/>
          <a:srcRect/>
          <a:stretch>
            <a:fillRect/>
          </a:stretch>
        </p:blipFill>
        <p:spPr bwMode="auto">
          <a:xfrm>
            <a:off x="6545263" y="2124075"/>
            <a:ext cx="557212" cy="509588"/>
          </a:xfrm>
          <a:prstGeom prst="rect">
            <a:avLst/>
          </a:prstGeom>
          <a:noFill/>
          <a:ln w="9525">
            <a:noFill/>
            <a:miter lim="800000"/>
            <a:headEnd/>
            <a:tailEnd/>
          </a:ln>
        </p:spPr>
      </p:pic>
      <p:pic>
        <p:nvPicPr>
          <p:cNvPr id="23" name="Picture 54" descr="Untitled-10"/>
          <p:cNvPicPr>
            <a:picLocks noChangeAspect="1" noChangeArrowheads="1"/>
          </p:cNvPicPr>
          <p:nvPr/>
        </p:nvPicPr>
        <p:blipFill>
          <a:blip r:embed="rId10"/>
          <a:srcRect/>
          <a:stretch>
            <a:fillRect/>
          </a:stretch>
        </p:blipFill>
        <p:spPr bwMode="auto">
          <a:xfrm>
            <a:off x="5130800" y="2101850"/>
            <a:ext cx="1044575" cy="596900"/>
          </a:xfrm>
          <a:prstGeom prst="rect">
            <a:avLst/>
          </a:prstGeom>
          <a:noFill/>
          <a:ln w="9525">
            <a:noFill/>
            <a:miter lim="800000"/>
            <a:headEnd/>
            <a:tailEnd/>
          </a:ln>
        </p:spPr>
      </p:pic>
      <p:pic>
        <p:nvPicPr>
          <p:cNvPr id="24" name="Picture 49" descr="Untitled-15"/>
          <p:cNvPicPr>
            <a:picLocks noChangeArrowheads="1"/>
          </p:cNvPicPr>
          <p:nvPr/>
        </p:nvPicPr>
        <p:blipFill>
          <a:blip r:embed="rId11"/>
          <a:srcRect/>
          <a:stretch>
            <a:fillRect/>
          </a:stretch>
        </p:blipFill>
        <p:spPr bwMode="auto">
          <a:xfrm>
            <a:off x="1949450" y="1746250"/>
            <a:ext cx="823913" cy="473075"/>
          </a:xfrm>
          <a:prstGeom prst="rect">
            <a:avLst/>
          </a:prstGeom>
          <a:noFill/>
          <a:ln w="9525">
            <a:noFill/>
            <a:miter lim="800000"/>
            <a:headEnd/>
            <a:tailEnd/>
          </a:ln>
        </p:spPr>
      </p:pic>
      <p:pic>
        <p:nvPicPr>
          <p:cNvPr id="25" name="Picture 69" descr="_png"/>
          <p:cNvPicPr>
            <a:picLocks noChangeAspect="1" noChangeArrowheads="1"/>
          </p:cNvPicPr>
          <p:nvPr/>
        </p:nvPicPr>
        <p:blipFill>
          <a:blip r:embed="rId12"/>
          <a:srcRect/>
          <a:stretch>
            <a:fillRect/>
          </a:stretch>
        </p:blipFill>
        <p:spPr bwMode="auto">
          <a:xfrm>
            <a:off x="3730625" y="2692400"/>
            <a:ext cx="819150" cy="466725"/>
          </a:xfrm>
          <a:prstGeom prst="rect">
            <a:avLst/>
          </a:prstGeom>
          <a:noFill/>
          <a:ln w="9525">
            <a:noFill/>
            <a:miter lim="800000"/>
            <a:headEnd/>
            <a:tailEnd/>
          </a:ln>
        </p:spPr>
      </p:pic>
      <p:pic>
        <p:nvPicPr>
          <p:cNvPr id="26" name="Picture 26" descr="Untitled-8"/>
          <p:cNvPicPr>
            <a:picLocks noChangeAspect="1" noChangeArrowheads="1"/>
          </p:cNvPicPr>
          <p:nvPr/>
        </p:nvPicPr>
        <p:blipFill>
          <a:blip r:embed="rId13"/>
          <a:srcRect/>
          <a:stretch>
            <a:fillRect/>
          </a:stretch>
        </p:blipFill>
        <p:spPr bwMode="auto">
          <a:xfrm>
            <a:off x="2925763" y="1768475"/>
            <a:ext cx="815975" cy="466725"/>
          </a:xfrm>
          <a:prstGeom prst="rect">
            <a:avLst/>
          </a:prstGeom>
          <a:noFill/>
          <a:ln w="9525">
            <a:noFill/>
            <a:miter lim="800000"/>
            <a:headEnd/>
            <a:tailEnd/>
          </a:ln>
        </p:spPr>
      </p:pic>
      <p:pic>
        <p:nvPicPr>
          <p:cNvPr id="27" name="Picture 67"/>
          <p:cNvPicPr>
            <a:picLocks noChangeAspect="1"/>
          </p:cNvPicPr>
          <p:nvPr/>
        </p:nvPicPr>
        <p:blipFill>
          <a:blip r:embed="rId14">
            <a:clrChange>
              <a:clrFrom>
                <a:srgbClr val="FFFFFF"/>
              </a:clrFrom>
              <a:clrTo>
                <a:srgbClr val="FFFFFF">
                  <a:alpha val="0"/>
                </a:srgbClr>
              </a:clrTo>
            </a:clrChange>
          </a:blip>
          <a:srcRect/>
          <a:stretch>
            <a:fillRect/>
          </a:stretch>
        </p:blipFill>
        <p:spPr bwMode="auto">
          <a:xfrm>
            <a:off x="2847975" y="2613025"/>
            <a:ext cx="822325" cy="549275"/>
          </a:xfrm>
          <a:prstGeom prst="rect">
            <a:avLst/>
          </a:prstGeom>
          <a:noFill/>
          <a:ln w="9525">
            <a:noFill/>
            <a:miter lim="800000"/>
            <a:headEnd/>
            <a:tailEnd/>
          </a:ln>
        </p:spPr>
      </p:pic>
      <p:grpSp>
        <p:nvGrpSpPr>
          <p:cNvPr id="28" name="Group 27"/>
          <p:cNvGrpSpPr>
            <a:grpSpLocks/>
          </p:cNvGrpSpPr>
          <p:nvPr/>
        </p:nvGrpSpPr>
        <p:grpSpPr bwMode="auto">
          <a:xfrm>
            <a:off x="2349500" y="2078038"/>
            <a:ext cx="1846263" cy="706437"/>
            <a:chOff x="2349500" y="2078038"/>
            <a:chExt cx="1846263" cy="706437"/>
          </a:xfrm>
        </p:grpSpPr>
        <p:sp>
          <p:nvSpPr>
            <p:cNvPr id="17436" name="Line 35"/>
            <p:cNvSpPr>
              <a:spLocks noChangeShapeType="1"/>
            </p:cNvSpPr>
            <p:nvPr/>
          </p:nvSpPr>
          <p:spPr bwMode="auto">
            <a:xfrm>
              <a:off x="2349500" y="2078038"/>
              <a:ext cx="4763" cy="706437"/>
            </a:xfrm>
            <a:prstGeom prst="line">
              <a:avLst/>
            </a:prstGeom>
            <a:noFill/>
            <a:ln w="12700">
              <a:solidFill>
                <a:schemeClr val="accent1"/>
              </a:solidFill>
              <a:round/>
              <a:headEnd/>
              <a:tailEnd/>
            </a:ln>
          </p:spPr>
          <p:txBody>
            <a:bodyPr>
              <a:spAutoFit/>
            </a:bodyPr>
            <a:lstStyle/>
            <a:p>
              <a:endParaRPr lang="en-US"/>
            </a:p>
          </p:txBody>
        </p:sp>
        <p:sp>
          <p:nvSpPr>
            <p:cNvPr id="17437" name="Line 36"/>
            <p:cNvSpPr>
              <a:spLocks noChangeShapeType="1"/>
            </p:cNvSpPr>
            <p:nvPr/>
          </p:nvSpPr>
          <p:spPr bwMode="auto">
            <a:xfrm>
              <a:off x="4191000" y="2168525"/>
              <a:ext cx="4763" cy="592138"/>
            </a:xfrm>
            <a:prstGeom prst="line">
              <a:avLst/>
            </a:prstGeom>
            <a:noFill/>
            <a:ln w="12700">
              <a:solidFill>
                <a:schemeClr val="accent1"/>
              </a:solidFill>
              <a:round/>
              <a:headEnd/>
              <a:tailEnd/>
            </a:ln>
          </p:spPr>
          <p:txBody>
            <a:bodyPr>
              <a:spAutoFit/>
            </a:bodyPr>
            <a:lstStyle/>
            <a:p>
              <a:endParaRPr lang="en-US"/>
            </a:p>
          </p:txBody>
        </p:sp>
        <p:sp>
          <p:nvSpPr>
            <p:cNvPr id="17438" name="Line 36"/>
            <p:cNvSpPr>
              <a:spLocks noChangeShapeType="1"/>
            </p:cNvSpPr>
            <p:nvPr/>
          </p:nvSpPr>
          <p:spPr bwMode="auto">
            <a:xfrm>
              <a:off x="3348038" y="2157413"/>
              <a:ext cx="4762" cy="593725"/>
            </a:xfrm>
            <a:prstGeom prst="line">
              <a:avLst/>
            </a:prstGeom>
            <a:noFill/>
            <a:ln w="12700">
              <a:solidFill>
                <a:schemeClr val="accent1"/>
              </a:solidFill>
              <a:round/>
              <a:headEnd/>
              <a:tailEnd/>
            </a:ln>
          </p:spPr>
          <p:txBody>
            <a:bodyPr>
              <a:spAutoFit/>
            </a:bodyPr>
            <a:lstStyle/>
            <a:p>
              <a:endParaRPr lang="en-US"/>
            </a:p>
          </p:txBody>
        </p:sp>
      </p:grpSp>
      <p:pic>
        <p:nvPicPr>
          <p:cNvPr id="32" name="Picture 30" descr="Untitled-4"/>
          <p:cNvPicPr>
            <a:picLocks noChangeAspect="1" noChangeArrowheads="1"/>
          </p:cNvPicPr>
          <p:nvPr/>
        </p:nvPicPr>
        <p:blipFill>
          <a:blip r:embed="rId15"/>
          <a:srcRect/>
          <a:stretch>
            <a:fillRect/>
          </a:stretch>
        </p:blipFill>
        <p:spPr bwMode="auto">
          <a:xfrm>
            <a:off x="1944688" y="2689225"/>
            <a:ext cx="815975" cy="466725"/>
          </a:xfrm>
          <a:prstGeom prst="rect">
            <a:avLst/>
          </a:prstGeom>
          <a:noFill/>
          <a:ln w="9525">
            <a:noFill/>
            <a:miter lim="800000"/>
            <a:headEnd/>
            <a:tailEnd/>
          </a:ln>
        </p:spPr>
      </p:pic>
      <p:grpSp>
        <p:nvGrpSpPr>
          <p:cNvPr id="33" name="Group 32"/>
          <p:cNvGrpSpPr>
            <a:grpSpLocks/>
          </p:cNvGrpSpPr>
          <p:nvPr/>
        </p:nvGrpSpPr>
        <p:grpSpPr bwMode="auto">
          <a:xfrm>
            <a:off x="4886325" y="1065213"/>
            <a:ext cx="2178050" cy="1582737"/>
            <a:chOff x="4886161" y="1065148"/>
            <a:chExt cx="2178050" cy="1582737"/>
          </a:xfrm>
        </p:grpSpPr>
        <p:sp>
          <p:nvSpPr>
            <p:cNvPr id="17427" name="Isosceles Triangle 32"/>
            <p:cNvSpPr>
              <a:spLocks/>
            </p:cNvSpPr>
            <p:nvPr/>
          </p:nvSpPr>
          <p:spPr bwMode="auto">
            <a:xfrm rot="6983294">
              <a:off x="5506080" y="1270729"/>
              <a:ext cx="1109662" cy="1473200"/>
            </a:xfrm>
            <a:prstGeom prst="triangle">
              <a:avLst>
                <a:gd name="adj" fmla="val 50000"/>
              </a:avLst>
            </a:prstGeom>
            <a:solidFill>
              <a:srgbClr val="316989">
                <a:alpha val="72156"/>
              </a:srgbClr>
            </a:solidFill>
            <a:ln w="12700">
              <a:noFill/>
              <a:round/>
              <a:headEnd/>
              <a:tailEnd/>
            </a:ln>
          </p:spPr>
          <p:txBody>
            <a:bodyPr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17428" name="Picture 30" descr="Untitled-4"/>
            <p:cNvPicPr>
              <a:picLocks noChangeAspect="1" noChangeArrowheads="1"/>
            </p:cNvPicPr>
            <p:nvPr/>
          </p:nvPicPr>
          <p:blipFill>
            <a:blip r:embed="rId15"/>
            <a:srcRect/>
            <a:stretch>
              <a:fillRect/>
            </a:stretch>
          </p:blipFill>
          <p:spPr bwMode="auto">
            <a:xfrm>
              <a:off x="4886161" y="1881123"/>
              <a:ext cx="815975" cy="466725"/>
            </a:xfrm>
            <a:prstGeom prst="rect">
              <a:avLst/>
            </a:prstGeom>
            <a:noFill/>
            <a:ln w="9525">
              <a:noFill/>
              <a:miter lim="800000"/>
              <a:headEnd/>
              <a:tailEnd/>
            </a:ln>
          </p:spPr>
        </p:pic>
        <p:pic>
          <p:nvPicPr>
            <p:cNvPr id="17429" name="Picture 66"/>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886161" y="1669985"/>
              <a:ext cx="820738" cy="550863"/>
            </a:xfrm>
            <a:prstGeom prst="rect">
              <a:avLst/>
            </a:prstGeom>
            <a:noFill/>
            <a:ln w="9525">
              <a:noFill/>
              <a:miter lim="800000"/>
              <a:headEnd/>
              <a:tailEnd/>
            </a:ln>
          </p:spPr>
        </p:pic>
        <p:pic>
          <p:nvPicPr>
            <p:cNvPr id="17430" name="Picture 12" descr="Untitled-16"/>
            <p:cNvPicPr>
              <a:picLocks noChangeAspect="1" noChangeArrowheads="1"/>
            </p:cNvPicPr>
            <p:nvPr/>
          </p:nvPicPr>
          <p:blipFill>
            <a:blip r:embed="rId9"/>
            <a:srcRect/>
            <a:stretch>
              <a:fillRect/>
            </a:stretch>
          </p:blipFill>
          <p:spPr bwMode="auto">
            <a:xfrm>
              <a:off x="6506999" y="2138298"/>
              <a:ext cx="557212" cy="509587"/>
            </a:xfrm>
            <a:prstGeom prst="rect">
              <a:avLst/>
            </a:prstGeom>
            <a:noFill/>
            <a:ln w="9525">
              <a:noFill/>
              <a:miter lim="800000"/>
              <a:headEnd/>
              <a:tailEnd/>
            </a:ln>
          </p:spPr>
        </p:pic>
        <p:pic>
          <p:nvPicPr>
            <p:cNvPr id="17431" name="Picture 49" descr="Untitled-15"/>
            <p:cNvPicPr>
              <a:picLocks noChangeArrowheads="1"/>
            </p:cNvPicPr>
            <p:nvPr/>
          </p:nvPicPr>
          <p:blipFill>
            <a:blip r:embed="rId11"/>
            <a:srcRect/>
            <a:stretch>
              <a:fillRect/>
            </a:stretch>
          </p:blipFill>
          <p:spPr bwMode="auto">
            <a:xfrm>
              <a:off x="4890924" y="1603310"/>
              <a:ext cx="823912" cy="473075"/>
            </a:xfrm>
            <a:prstGeom prst="rect">
              <a:avLst/>
            </a:prstGeom>
            <a:noFill/>
            <a:ln w="9525">
              <a:noFill/>
              <a:miter lim="800000"/>
              <a:headEnd/>
              <a:tailEnd/>
            </a:ln>
          </p:spPr>
        </p:pic>
        <p:pic>
          <p:nvPicPr>
            <p:cNvPr id="17432" name="Picture 26" descr="Untitled-8"/>
            <p:cNvPicPr>
              <a:picLocks noChangeAspect="1" noChangeArrowheads="1"/>
            </p:cNvPicPr>
            <p:nvPr/>
          </p:nvPicPr>
          <p:blipFill>
            <a:blip r:embed="rId13"/>
            <a:srcRect/>
            <a:stretch>
              <a:fillRect/>
            </a:stretch>
          </p:blipFill>
          <p:spPr bwMode="auto">
            <a:xfrm>
              <a:off x="4889336" y="1481073"/>
              <a:ext cx="815975" cy="466725"/>
            </a:xfrm>
            <a:prstGeom prst="rect">
              <a:avLst/>
            </a:prstGeom>
            <a:noFill/>
            <a:ln w="9525">
              <a:noFill/>
              <a:miter lim="800000"/>
              <a:headEnd/>
              <a:tailEnd/>
            </a:ln>
          </p:spPr>
        </p:pic>
        <p:pic>
          <p:nvPicPr>
            <p:cNvPr id="17433" name="Picture 67"/>
            <p:cNvPicPr>
              <a:picLocks noChangeAspect="1"/>
            </p:cNvPicPr>
            <p:nvPr/>
          </p:nvPicPr>
          <p:blipFill>
            <a:blip r:embed="rId14">
              <a:clrChange>
                <a:clrFrom>
                  <a:srgbClr val="FFFFFF"/>
                </a:clrFrom>
                <a:clrTo>
                  <a:srgbClr val="FFFFFF">
                    <a:alpha val="0"/>
                  </a:srgbClr>
                </a:clrTo>
              </a:clrChange>
            </a:blip>
            <a:srcRect/>
            <a:stretch>
              <a:fillRect/>
            </a:stretch>
          </p:blipFill>
          <p:spPr bwMode="auto">
            <a:xfrm>
              <a:off x="4892511" y="1263585"/>
              <a:ext cx="822325" cy="549275"/>
            </a:xfrm>
            <a:prstGeom prst="rect">
              <a:avLst/>
            </a:prstGeom>
            <a:noFill/>
            <a:ln w="9525">
              <a:noFill/>
              <a:miter lim="800000"/>
              <a:headEnd/>
              <a:tailEnd/>
            </a:ln>
          </p:spPr>
        </p:pic>
        <p:pic>
          <p:nvPicPr>
            <p:cNvPr id="17434" name="Picture 69" descr="_png"/>
            <p:cNvPicPr>
              <a:picLocks noChangeAspect="1" noChangeArrowheads="1"/>
            </p:cNvPicPr>
            <p:nvPr/>
          </p:nvPicPr>
          <p:blipFill>
            <a:blip r:embed="rId12"/>
            <a:srcRect/>
            <a:stretch>
              <a:fillRect/>
            </a:stretch>
          </p:blipFill>
          <p:spPr bwMode="auto">
            <a:xfrm>
              <a:off x="4894099" y="1198498"/>
              <a:ext cx="819150" cy="466725"/>
            </a:xfrm>
            <a:prstGeom prst="rect">
              <a:avLst/>
            </a:prstGeom>
            <a:noFill/>
            <a:ln w="9525">
              <a:noFill/>
              <a:miter lim="800000"/>
              <a:headEnd/>
              <a:tailEnd/>
            </a:ln>
          </p:spPr>
        </p:pic>
        <p:pic>
          <p:nvPicPr>
            <p:cNvPr id="17435" name="Picture 54" descr="Untitled-10"/>
            <p:cNvPicPr>
              <a:picLocks noChangeAspect="1" noChangeArrowheads="1"/>
            </p:cNvPicPr>
            <p:nvPr/>
          </p:nvPicPr>
          <p:blipFill>
            <a:blip r:embed="rId10"/>
            <a:srcRect/>
            <a:stretch>
              <a:fillRect/>
            </a:stretch>
          </p:blipFill>
          <p:spPr bwMode="auto">
            <a:xfrm>
              <a:off x="4897274" y="1065148"/>
              <a:ext cx="804862" cy="460375"/>
            </a:xfrm>
            <a:prstGeom prst="rect">
              <a:avLst/>
            </a:prstGeom>
            <a:noFill/>
            <a:ln w="9525">
              <a:noFill/>
              <a:miter lim="800000"/>
              <a:headEnd/>
              <a:tailEnd/>
            </a:ln>
          </p:spPr>
        </p:pic>
      </p:grpSp>
      <p:sp>
        <p:nvSpPr>
          <p:cNvPr id="43" name="Content Placeholder 4"/>
          <p:cNvSpPr txBox="1">
            <a:spLocks/>
          </p:cNvSpPr>
          <p:nvPr/>
        </p:nvSpPr>
        <p:spPr bwMode="auto">
          <a:xfrm>
            <a:off x="323844" y="4976337"/>
            <a:ext cx="8412163" cy="340783"/>
          </a:xfrm>
          <a:prstGeom prst="rect">
            <a:avLst/>
          </a:prstGeom>
          <a:noFill/>
          <a:ln w="12700">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230188" marR="0" lvl="0" indent="-230188" algn="l" defTabSz="914400" rtl="0" eaLnBrk="0" fontAlgn="base" latinLnBrk="0" hangingPunct="0">
              <a:lnSpc>
                <a:spcPct val="85000"/>
              </a:lnSpc>
              <a:spcBef>
                <a:spcPct val="50000"/>
              </a:spcBef>
              <a:spcAft>
                <a:spcPct val="5000"/>
              </a:spcAft>
              <a:buClrTx/>
              <a:buSzPct val="85000"/>
              <a:buFont typeface="Times" pitchFamily="18" charset="0"/>
              <a:buChar char="•"/>
              <a:tabLst/>
              <a:defRPr/>
            </a:pPr>
            <a:r>
              <a:rPr kumimoji="0" lang="en-US" sz="2400" b="0" i="0" u="none" strike="noStrike" kern="0" cap="none" spc="0" normalizeH="0" baseline="0" noProof="0" dirty="0" smtClean="0">
                <a:ln>
                  <a:noFill/>
                </a:ln>
                <a:solidFill>
                  <a:srgbClr val="326A89"/>
                </a:solidFill>
                <a:effectLst/>
                <a:uLnTx/>
                <a:uFillTx/>
                <a:latin typeface="+mn-lt"/>
                <a:ea typeface="+mn-ea"/>
                <a:cs typeface="+mn-cs"/>
              </a:rPr>
              <a:t>Putting all of this in the same box is just slow</a:t>
            </a:r>
          </a:p>
          <a:p>
            <a:pPr marL="230188" marR="0" lvl="0" indent="-230188" algn="l" defTabSz="914400" rtl="0" eaLnBrk="0" fontAlgn="base" latinLnBrk="0" hangingPunct="0">
              <a:lnSpc>
                <a:spcPct val="85000"/>
              </a:lnSpc>
              <a:spcBef>
                <a:spcPct val="50000"/>
              </a:spcBef>
              <a:spcAft>
                <a:spcPct val="5000"/>
              </a:spcAft>
              <a:buClr>
                <a:srgbClr val="004167"/>
              </a:buClr>
              <a:buSzPct val="85000"/>
              <a:buFont typeface="Times" pitchFamily="18" charset="0"/>
              <a:buChar char="•"/>
              <a:tabLst/>
              <a:defRPr/>
            </a:pPr>
            <a:endParaRPr kumimoji="0" lang="en-US" sz="2400" b="0" i="0" u="none" strike="noStrike" kern="0" cap="none" spc="0" normalizeH="0" baseline="0" noProof="0" dirty="0" smtClean="0">
              <a:ln>
                <a:noFill/>
              </a:ln>
              <a:solidFill>
                <a:srgbClr val="004167"/>
              </a:solidFill>
              <a:effectLst/>
              <a:uLnTx/>
              <a:uFillTx/>
              <a:latin typeface="+mn-lt"/>
              <a:ea typeface="+mn-ea"/>
              <a:cs typeface="+mn-cs"/>
            </a:endParaRPr>
          </a:p>
          <a:p>
            <a:pPr marL="230188" marR="0" lvl="0" indent="-230188" algn="l" defTabSz="914400" rtl="0" eaLnBrk="0" fontAlgn="base" latinLnBrk="0" hangingPunct="0">
              <a:lnSpc>
                <a:spcPct val="85000"/>
              </a:lnSpc>
              <a:spcBef>
                <a:spcPct val="50000"/>
              </a:spcBef>
              <a:spcAft>
                <a:spcPct val="5000"/>
              </a:spcAft>
              <a:buClr>
                <a:srgbClr val="004167"/>
              </a:buClr>
              <a:buSzPct val="85000"/>
              <a:buFont typeface="Times" pitchFamily="18" charset="0"/>
              <a:buChar char="•"/>
              <a:tabLst/>
              <a:defRPr/>
            </a:pPr>
            <a:endParaRPr kumimoji="0" lang="en-US" sz="2400" b="0" i="0" u="none" strike="noStrike" kern="0" cap="none" spc="0" normalizeH="0" baseline="0" noProof="0" dirty="0" smtClean="0">
              <a:ln>
                <a:noFill/>
              </a:ln>
              <a:solidFill>
                <a:srgbClr val="004167"/>
              </a:solidFill>
              <a:effectLst/>
              <a:uLnTx/>
              <a:uFillTx/>
              <a:latin typeface="+mn-lt"/>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97466E-6 -6.98358E-6 L -0.0295 -0.07704 " pathEditMode="relative" ptsTypes="AA">
                                      <p:cBhvr>
                                        <p:cTn id="6" dur="2000" fill="hold"/>
                                        <p:tgtEl>
                                          <p:spTgt spid="2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2.24575E-6 7.17095E-6 L 0.12704 -0.14411 " pathEditMode="relative" ptsTypes="AA">
                                      <p:cBhvr>
                                        <p:cTn id="8" dur="2000" fill="hold"/>
                                        <p:tgtEl>
                                          <p:spTgt spid="2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8983E-6 -7.92043E-6 L 0.10917 -0.0273 " pathEditMode="relative" ptsTypes="AA">
                                      <p:cBhvr>
                                        <p:cTn id="10" dur="2000" fill="hold"/>
                                        <p:tgtEl>
                                          <p:spTgt spid="6"/>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1.3051E-6 -8.67453E-6 L 0.20964 -0.03123 " pathEditMode="relative" ptsTypes="AA">
                                      <p:cBhvr>
                                        <p:cTn id="12" dur="2000" fill="hold"/>
                                        <p:tgtEl>
                                          <p:spTgt spid="26"/>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4.4915E-6 5.47074E-6 L 0.22146 -0.15567 " pathEditMode="relative" ptsTypes="AA">
                                      <p:cBhvr>
                                        <p:cTn id="14" dur="2000" fill="hold"/>
                                        <p:tgtEl>
                                          <p:spTgt spid="27"/>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2.8983E-6 2.26694E-6 L 0.31621 -0.01966 " pathEditMode="relative" ptsTypes="AA">
                                      <p:cBhvr>
                                        <p:cTn id="16" dur="2000" fill="hold"/>
                                        <p:tgtEl>
                                          <p:spTgt spid="24"/>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5.5085E-6 -1.12885E-6 L 0.31917 -0.14758 " pathEditMode="relative" ptsTypes="AA">
                                      <p:cBhvr>
                                        <p:cTn id="18" dur="2000" fill="hold"/>
                                        <p:tgtEl>
                                          <p:spTgt spid="32"/>
                                        </p:tgtEl>
                                        <p:attrNameLst>
                                          <p:attrName>ppt_x</p:attrName>
                                          <p:attrName>ppt_y</p:attrName>
                                        </p:attrNameLst>
                                      </p:cBhvr>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28"/>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6"/>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6"/>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7"/>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4"/>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2000"/>
                                        <p:tgtEl>
                                          <p:spTgt spid="33"/>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76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2"/>
          <p:cNvSpPr>
            <a:spLocks noGrp="1" noChangeArrowheads="1"/>
          </p:cNvSpPr>
          <p:nvPr>
            <p:ph type="title"/>
          </p:nvPr>
        </p:nvSpPr>
        <p:spPr/>
        <p:txBody>
          <a:bodyPr rIns="81258"/>
          <a:lstStyle/>
          <a:p>
            <a:pPr indent="0" eaLnBrk="1" hangingPunct="1"/>
            <a:r>
              <a:rPr lang="en-US"/>
              <a:t>Traditional Multi-Pass Architectures are Slow</a:t>
            </a:r>
          </a:p>
        </p:txBody>
      </p:sp>
      <p:grpSp>
        <p:nvGrpSpPr>
          <p:cNvPr id="94212" name="Group 3"/>
          <p:cNvGrpSpPr>
            <a:grpSpLocks/>
          </p:cNvGrpSpPr>
          <p:nvPr/>
        </p:nvGrpSpPr>
        <p:grpSpPr bwMode="auto">
          <a:xfrm>
            <a:off x="428625" y="4127500"/>
            <a:ext cx="1728788" cy="533400"/>
            <a:chOff x="0" y="0"/>
            <a:chExt cx="1089" cy="336"/>
          </a:xfrm>
        </p:grpSpPr>
        <p:sp>
          <p:nvSpPr>
            <p:cNvPr id="71684" name="AutoShape 4"/>
            <p:cNvSpPr>
              <a:spLocks/>
            </p:cNvSpPr>
            <p:nvPr/>
          </p:nvSpPr>
          <p:spPr bwMode="auto">
            <a:xfrm>
              <a:off x="0" y="0"/>
              <a:ext cx="1089" cy="336"/>
            </a:xfrm>
            <a:prstGeom prst="roundRect">
              <a:avLst>
                <a:gd name="adj" fmla="val 16667"/>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324" name="Rectangle 5"/>
            <p:cNvSpPr>
              <a:spLocks/>
            </p:cNvSpPr>
            <p:nvPr/>
          </p:nvSpPr>
          <p:spPr bwMode="auto">
            <a:xfrm>
              <a:off x="16" y="88"/>
              <a:ext cx="10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0063"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Port/Protocol-based ID</a:t>
              </a:r>
            </a:p>
          </p:txBody>
        </p:sp>
      </p:grpSp>
      <p:grpSp>
        <p:nvGrpSpPr>
          <p:cNvPr id="94213" name="Group 6"/>
          <p:cNvGrpSpPr>
            <a:grpSpLocks/>
          </p:cNvGrpSpPr>
          <p:nvPr/>
        </p:nvGrpSpPr>
        <p:grpSpPr bwMode="auto">
          <a:xfrm>
            <a:off x="433388" y="5087938"/>
            <a:ext cx="1728787" cy="830262"/>
            <a:chOff x="0" y="0"/>
            <a:chExt cx="1089" cy="523"/>
          </a:xfrm>
        </p:grpSpPr>
        <p:sp>
          <p:nvSpPr>
            <p:cNvPr id="71687" name="AutoShape 7"/>
            <p:cNvSpPr>
              <a:spLocks/>
            </p:cNvSpPr>
            <p:nvPr/>
          </p:nvSpPr>
          <p:spPr bwMode="auto">
            <a:xfrm>
              <a:off x="0" y="0"/>
              <a:ext cx="1089" cy="523"/>
            </a:xfrm>
            <a:prstGeom prst="roundRect">
              <a:avLst>
                <a:gd name="adj" fmla="val 16662"/>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322" name="Rectangle 8"/>
            <p:cNvSpPr>
              <a:spLocks/>
            </p:cNvSpPr>
            <p:nvPr/>
          </p:nvSpPr>
          <p:spPr bwMode="auto">
            <a:xfrm>
              <a:off x="24" y="69"/>
              <a:ext cx="104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89297"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L2/L3 Networking, HA, Config Management, Reporting</a:t>
              </a:r>
            </a:p>
          </p:txBody>
        </p:sp>
      </p:grpSp>
      <p:grpSp>
        <p:nvGrpSpPr>
          <p:cNvPr id="94214" name="Group 9"/>
          <p:cNvGrpSpPr>
            <a:grpSpLocks/>
          </p:cNvGrpSpPr>
          <p:nvPr/>
        </p:nvGrpSpPr>
        <p:grpSpPr bwMode="auto">
          <a:xfrm rot="5400000" flipH="1">
            <a:off x="92075" y="5330825"/>
            <a:ext cx="304800" cy="336550"/>
            <a:chOff x="0" y="0"/>
            <a:chExt cx="192" cy="212"/>
          </a:xfrm>
        </p:grpSpPr>
        <p:sp>
          <p:nvSpPr>
            <p:cNvPr id="71690" name="AutoShape 10"/>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15" name="Group 11"/>
          <p:cNvGrpSpPr>
            <a:grpSpLocks/>
          </p:cNvGrpSpPr>
          <p:nvPr/>
        </p:nvGrpSpPr>
        <p:grpSpPr bwMode="auto">
          <a:xfrm>
            <a:off x="612775" y="4681538"/>
            <a:ext cx="304800" cy="334962"/>
            <a:chOff x="0" y="0"/>
            <a:chExt cx="192" cy="211"/>
          </a:xfrm>
        </p:grpSpPr>
        <p:sp>
          <p:nvSpPr>
            <p:cNvPr id="71692" name="AutoShape 12"/>
            <p:cNvSpPr>
              <a:spLocks/>
            </p:cNvSpPr>
            <p:nvPr/>
          </p:nvSpPr>
          <p:spPr bwMode="auto">
            <a:xfrm>
              <a:off x="0" y="0"/>
              <a:ext cx="192" cy="211"/>
            </a:xfrm>
            <a:custGeom>
              <a:avLst/>
              <a:gdLst>
                <a:gd name="T0" fmla="*/ 10800 w 21600"/>
                <a:gd name="T1" fmla="*/ 10800 h 21600"/>
              </a:gdLst>
              <a:ahLst/>
              <a:cxnLst>
                <a:cxn ang="0">
                  <a:pos x="T0" y="T1"/>
                </a:cxn>
              </a:cxnLst>
              <a:rect l="0" t="0" r="r" b="b"/>
              <a:pathLst>
                <a:path w="21600" h="21600">
                  <a:moveTo>
                    <a:pt x="0" y="9828"/>
                  </a:moveTo>
                  <a:lnTo>
                    <a:pt x="5400" y="9828"/>
                  </a:lnTo>
                  <a:lnTo>
                    <a:pt x="5400" y="21600"/>
                  </a:lnTo>
                  <a:lnTo>
                    <a:pt x="16200" y="21600"/>
                  </a:lnTo>
                  <a:lnTo>
                    <a:pt x="16200" y="9828"/>
                  </a:lnTo>
                  <a:lnTo>
                    <a:pt x="21600" y="9828"/>
                  </a:lnTo>
                  <a:lnTo>
                    <a:pt x="10800" y="0"/>
                  </a:lnTo>
                  <a:close/>
                  <a:moveTo>
                    <a:pt x="0" y="9828"/>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16" name="Group 13"/>
          <p:cNvGrpSpPr>
            <a:grpSpLocks/>
          </p:cNvGrpSpPr>
          <p:nvPr/>
        </p:nvGrpSpPr>
        <p:grpSpPr bwMode="auto">
          <a:xfrm rot="10800000" flipH="1">
            <a:off x="1673225" y="4711700"/>
            <a:ext cx="304800" cy="336550"/>
            <a:chOff x="0" y="0"/>
            <a:chExt cx="192" cy="212"/>
          </a:xfrm>
        </p:grpSpPr>
        <p:sp>
          <p:nvSpPr>
            <p:cNvPr id="71694" name="AutoShape 14"/>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17" name="Group 15"/>
          <p:cNvGrpSpPr>
            <a:grpSpLocks/>
          </p:cNvGrpSpPr>
          <p:nvPr/>
        </p:nvGrpSpPr>
        <p:grpSpPr bwMode="auto">
          <a:xfrm rot="5400000" flipH="1">
            <a:off x="2243138" y="5314950"/>
            <a:ext cx="304800" cy="336550"/>
            <a:chOff x="0" y="0"/>
            <a:chExt cx="192" cy="212"/>
          </a:xfrm>
        </p:grpSpPr>
        <p:sp>
          <p:nvSpPr>
            <p:cNvPr id="71696" name="AutoShape 16"/>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18" name="Group 17"/>
          <p:cNvGrpSpPr>
            <a:grpSpLocks/>
          </p:cNvGrpSpPr>
          <p:nvPr/>
        </p:nvGrpSpPr>
        <p:grpSpPr bwMode="auto">
          <a:xfrm>
            <a:off x="2589213" y="4108450"/>
            <a:ext cx="1728787" cy="533400"/>
            <a:chOff x="0" y="0"/>
            <a:chExt cx="1089" cy="336"/>
          </a:xfrm>
        </p:grpSpPr>
        <p:sp>
          <p:nvSpPr>
            <p:cNvPr id="71698" name="AutoShape 18"/>
            <p:cNvSpPr>
              <a:spLocks/>
            </p:cNvSpPr>
            <p:nvPr/>
          </p:nvSpPr>
          <p:spPr bwMode="auto">
            <a:xfrm>
              <a:off x="0" y="0"/>
              <a:ext cx="1089" cy="336"/>
            </a:xfrm>
            <a:prstGeom prst="roundRect">
              <a:avLst>
                <a:gd name="adj" fmla="val 16667"/>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316" name="Rectangle 19"/>
            <p:cNvSpPr>
              <a:spLocks/>
            </p:cNvSpPr>
            <p:nvPr/>
          </p:nvSpPr>
          <p:spPr bwMode="auto">
            <a:xfrm>
              <a:off x="16" y="88"/>
              <a:ext cx="10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0063"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Port/Protocol-based ID</a:t>
              </a:r>
            </a:p>
          </p:txBody>
        </p:sp>
      </p:grpSp>
      <p:grpSp>
        <p:nvGrpSpPr>
          <p:cNvPr id="94219" name="Group 20"/>
          <p:cNvGrpSpPr>
            <a:grpSpLocks/>
          </p:cNvGrpSpPr>
          <p:nvPr/>
        </p:nvGrpSpPr>
        <p:grpSpPr bwMode="auto">
          <a:xfrm>
            <a:off x="2601913" y="3160713"/>
            <a:ext cx="1722437" cy="533400"/>
            <a:chOff x="0" y="0"/>
            <a:chExt cx="1085" cy="336"/>
          </a:xfrm>
        </p:grpSpPr>
        <p:sp>
          <p:nvSpPr>
            <p:cNvPr id="71701" name="AutoShape 21"/>
            <p:cNvSpPr>
              <a:spLocks/>
            </p:cNvSpPr>
            <p:nvPr/>
          </p:nvSpPr>
          <p:spPr bwMode="auto">
            <a:xfrm>
              <a:off x="0" y="0"/>
              <a:ext cx="1085" cy="336"/>
            </a:xfrm>
            <a:prstGeom prst="roundRect">
              <a:avLst>
                <a:gd name="adj" fmla="val 16667"/>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314" name="Rectangle 22"/>
            <p:cNvSpPr>
              <a:spLocks/>
            </p:cNvSpPr>
            <p:nvPr/>
          </p:nvSpPr>
          <p:spPr bwMode="auto">
            <a:xfrm>
              <a:off x="14" y="88"/>
              <a:ext cx="10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0058"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HTTP Decoder</a:t>
              </a:r>
            </a:p>
          </p:txBody>
        </p:sp>
      </p:grpSp>
      <p:grpSp>
        <p:nvGrpSpPr>
          <p:cNvPr id="94220" name="Group 23"/>
          <p:cNvGrpSpPr>
            <a:grpSpLocks/>
          </p:cNvGrpSpPr>
          <p:nvPr/>
        </p:nvGrpSpPr>
        <p:grpSpPr bwMode="auto">
          <a:xfrm>
            <a:off x="2803525" y="2757488"/>
            <a:ext cx="304800" cy="334962"/>
            <a:chOff x="0" y="0"/>
            <a:chExt cx="192" cy="211"/>
          </a:xfrm>
        </p:grpSpPr>
        <p:sp>
          <p:nvSpPr>
            <p:cNvPr id="71704" name="AutoShape 24"/>
            <p:cNvSpPr>
              <a:spLocks/>
            </p:cNvSpPr>
            <p:nvPr/>
          </p:nvSpPr>
          <p:spPr bwMode="auto">
            <a:xfrm>
              <a:off x="0" y="0"/>
              <a:ext cx="192" cy="211"/>
            </a:xfrm>
            <a:custGeom>
              <a:avLst/>
              <a:gdLst>
                <a:gd name="T0" fmla="*/ 10800 w 21600"/>
                <a:gd name="T1" fmla="*/ 10800 h 21600"/>
              </a:gdLst>
              <a:ahLst/>
              <a:cxnLst>
                <a:cxn ang="0">
                  <a:pos x="T0" y="T1"/>
                </a:cxn>
              </a:cxnLst>
              <a:rect l="0" t="0" r="r" b="b"/>
              <a:pathLst>
                <a:path w="21600" h="21600">
                  <a:moveTo>
                    <a:pt x="0" y="9828"/>
                  </a:moveTo>
                  <a:lnTo>
                    <a:pt x="5400" y="9828"/>
                  </a:lnTo>
                  <a:lnTo>
                    <a:pt x="5400" y="21600"/>
                  </a:lnTo>
                  <a:lnTo>
                    <a:pt x="16200" y="21600"/>
                  </a:lnTo>
                  <a:lnTo>
                    <a:pt x="16200" y="9828"/>
                  </a:lnTo>
                  <a:lnTo>
                    <a:pt x="21600" y="9828"/>
                  </a:lnTo>
                  <a:lnTo>
                    <a:pt x="10800" y="0"/>
                  </a:lnTo>
                  <a:close/>
                  <a:moveTo>
                    <a:pt x="0" y="9828"/>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21" name="Group 25"/>
          <p:cNvGrpSpPr>
            <a:grpSpLocks/>
          </p:cNvGrpSpPr>
          <p:nvPr/>
        </p:nvGrpSpPr>
        <p:grpSpPr bwMode="auto">
          <a:xfrm rot="10800000" flipH="1">
            <a:off x="3863975" y="2787650"/>
            <a:ext cx="304800" cy="336550"/>
            <a:chOff x="0" y="0"/>
            <a:chExt cx="192" cy="212"/>
          </a:xfrm>
        </p:grpSpPr>
        <p:sp>
          <p:nvSpPr>
            <p:cNvPr id="71706" name="AutoShape 26"/>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22" name="Group 27"/>
          <p:cNvGrpSpPr>
            <a:grpSpLocks/>
          </p:cNvGrpSpPr>
          <p:nvPr/>
        </p:nvGrpSpPr>
        <p:grpSpPr bwMode="auto">
          <a:xfrm>
            <a:off x="2593975" y="5068888"/>
            <a:ext cx="1728788" cy="830262"/>
            <a:chOff x="0" y="0"/>
            <a:chExt cx="1089" cy="523"/>
          </a:xfrm>
        </p:grpSpPr>
        <p:sp>
          <p:nvSpPr>
            <p:cNvPr id="71708" name="AutoShape 28"/>
            <p:cNvSpPr>
              <a:spLocks/>
            </p:cNvSpPr>
            <p:nvPr/>
          </p:nvSpPr>
          <p:spPr bwMode="auto">
            <a:xfrm>
              <a:off x="0" y="0"/>
              <a:ext cx="1089" cy="523"/>
            </a:xfrm>
            <a:prstGeom prst="roundRect">
              <a:avLst>
                <a:gd name="adj" fmla="val 16662"/>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310" name="Rectangle 29"/>
            <p:cNvSpPr>
              <a:spLocks/>
            </p:cNvSpPr>
            <p:nvPr/>
          </p:nvSpPr>
          <p:spPr bwMode="auto">
            <a:xfrm>
              <a:off x="24" y="69"/>
              <a:ext cx="104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89297"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L2/L3 Networking, HA, Config Management, Reporting</a:t>
              </a:r>
            </a:p>
          </p:txBody>
        </p:sp>
      </p:grpSp>
      <p:grpSp>
        <p:nvGrpSpPr>
          <p:cNvPr id="94223" name="Group 30"/>
          <p:cNvGrpSpPr>
            <a:grpSpLocks/>
          </p:cNvGrpSpPr>
          <p:nvPr/>
        </p:nvGrpSpPr>
        <p:grpSpPr bwMode="auto">
          <a:xfrm>
            <a:off x="2600325" y="2232025"/>
            <a:ext cx="1722438" cy="533400"/>
            <a:chOff x="0" y="0"/>
            <a:chExt cx="1085" cy="336"/>
          </a:xfrm>
        </p:grpSpPr>
        <p:sp>
          <p:nvSpPr>
            <p:cNvPr id="71711" name="AutoShape 31"/>
            <p:cNvSpPr>
              <a:spLocks/>
            </p:cNvSpPr>
            <p:nvPr/>
          </p:nvSpPr>
          <p:spPr bwMode="auto">
            <a:xfrm>
              <a:off x="0" y="0"/>
              <a:ext cx="1085" cy="336"/>
            </a:xfrm>
            <a:prstGeom prst="roundRect">
              <a:avLst>
                <a:gd name="adj" fmla="val 16667"/>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308" name="Rectangle 32"/>
            <p:cNvSpPr>
              <a:spLocks/>
            </p:cNvSpPr>
            <p:nvPr/>
          </p:nvSpPr>
          <p:spPr bwMode="auto">
            <a:xfrm>
              <a:off x="14" y="88"/>
              <a:ext cx="10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0058"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URL Filtering Policy</a:t>
              </a:r>
            </a:p>
          </p:txBody>
        </p:sp>
      </p:grpSp>
      <p:grpSp>
        <p:nvGrpSpPr>
          <p:cNvPr id="94224" name="Group 33"/>
          <p:cNvGrpSpPr>
            <a:grpSpLocks/>
          </p:cNvGrpSpPr>
          <p:nvPr/>
        </p:nvGrpSpPr>
        <p:grpSpPr bwMode="auto">
          <a:xfrm>
            <a:off x="2789238" y="3702050"/>
            <a:ext cx="304800" cy="334963"/>
            <a:chOff x="0" y="0"/>
            <a:chExt cx="192" cy="211"/>
          </a:xfrm>
        </p:grpSpPr>
        <p:sp>
          <p:nvSpPr>
            <p:cNvPr id="71714" name="AutoShape 34"/>
            <p:cNvSpPr>
              <a:spLocks/>
            </p:cNvSpPr>
            <p:nvPr/>
          </p:nvSpPr>
          <p:spPr bwMode="auto">
            <a:xfrm>
              <a:off x="0" y="0"/>
              <a:ext cx="192" cy="211"/>
            </a:xfrm>
            <a:custGeom>
              <a:avLst/>
              <a:gdLst>
                <a:gd name="T0" fmla="*/ 10800 w 21600"/>
                <a:gd name="T1" fmla="*/ 10800 h 21600"/>
              </a:gdLst>
              <a:ahLst/>
              <a:cxnLst>
                <a:cxn ang="0">
                  <a:pos x="T0" y="T1"/>
                </a:cxn>
              </a:cxnLst>
              <a:rect l="0" t="0" r="r" b="b"/>
              <a:pathLst>
                <a:path w="21600" h="21600">
                  <a:moveTo>
                    <a:pt x="0" y="9828"/>
                  </a:moveTo>
                  <a:lnTo>
                    <a:pt x="5400" y="9828"/>
                  </a:lnTo>
                  <a:lnTo>
                    <a:pt x="5400" y="21600"/>
                  </a:lnTo>
                  <a:lnTo>
                    <a:pt x="16200" y="21600"/>
                  </a:lnTo>
                  <a:lnTo>
                    <a:pt x="16200" y="9828"/>
                  </a:lnTo>
                  <a:lnTo>
                    <a:pt x="21600" y="9828"/>
                  </a:lnTo>
                  <a:lnTo>
                    <a:pt x="10800" y="0"/>
                  </a:lnTo>
                  <a:close/>
                  <a:moveTo>
                    <a:pt x="0" y="9828"/>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25" name="Group 35"/>
          <p:cNvGrpSpPr>
            <a:grpSpLocks/>
          </p:cNvGrpSpPr>
          <p:nvPr/>
        </p:nvGrpSpPr>
        <p:grpSpPr bwMode="auto">
          <a:xfrm rot="10800000" flipH="1">
            <a:off x="3849688" y="3732213"/>
            <a:ext cx="304800" cy="336550"/>
            <a:chOff x="0" y="0"/>
            <a:chExt cx="192" cy="212"/>
          </a:xfrm>
        </p:grpSpPr>
        <p:sp>
          <p:nvSpPr>
            <p:cNvPr id="71716" name="AutoShape 36"/>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26" name="Group 37"/>
          <p:cNvGrpSpPr>
            <a:grpSpLocks/>
          </p:cNvGrpSpPr>
          <p:nvPr/>
        </p:nvGrpSpPr>
        <p:grpSpPr bwMode="auto">
          <a:xfrm>
            <a:off x="2773363" y="4662488"/>
            <a:ext cx="304800" cy="334962"/>
            <a:chOff x="0" y="0"/>
            <a:chExt cx="192" cy="211"/>
          </a:xfrm>
        </p:grpSpPr>
        <p:sp>
          <p:nvSpPr>
            <p:cNvPr id="71718" name="AutoShape 38"/>
            <p:cNvSpPr>
              <a:spLocks/>
            </p:cNvSpPr>
            <p:nvPr/>
          </p:nvSpPr>
          <p:spPr bwMode="auto">
            <a:xfrm>
              <a:off x="0" y="0"/>
              <a:ext cx="192" cy="211"/>
            </a:xfrm>
            <a:custGeom>
              <a:avLst/>
              <a:gdLst>
                <a:gd name="T0" fmla="*/ 10800 w 21600"/>
                <a:gd name="T1" fmla="*/ 10800 h 21600"/>
              </a:gdLst>
              <a:ahLst/>
              <a:cxnLst>
                <a:cxn ang="0">
                  <a:pos x="T0" y="T1"/>
                </a:cxn>
              </a:cxnLst>
              <a:rect l="0" t="0" r="r" b="b"/>
              <a:pathLst>
                <a:path w="21600" h="21600">
                  <a:moveTo>
                    <a:pt x="0" y="9828"/>
                  </a:moveTo>
                  <a:lnTo>
                    <a:pt x="5400" y="9828"/>
                  </a:lnTo>
                  <a:lnTo>
                    <a:pt x="5400" y="21600"/>
                  </a:lnTo>
                  <a:lnTo>
                    <a:pt x="16200" y="21600"/>
                  </a:lnTo>
                  <a:lnTo>
                    <a:pt x="16200" y="9828"/>
                  </a:lnTo>
                  <a:lnTo>
                    <a:pt x="21600" y="9828"/>
                  </a:lnTo>
                  <a:lnTo>
                    <a:pt x="10800" y="0"/>
                  </a:lnTo>
                  <a:close/>
                  <a:moveTo>
                    <a:pt x="0" y="9828"/>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27" name="Group 39"/>
          <p:cNvGrpSpPr>
            <a:grpSpLocks/>
          </p:cNvGrpSpPr>
          <p:nvPr/>
        </p:nvGrpSpPr>
        <p:grpSpPr bwMode="auto">
          <a:xfrm rot="10800000" flipH="1">
            <a:off x="3833813" y="4692650"/>
            <a:ext cx="304800" cy="336550"/>
            <a:chOff x="0" y="0"/>
            <a:chExt cx="192" cy="212"/>
          </a:xfrm>
        </p:grpSpPr>
        <p:sp>
          <p:nvSpPr>
            <p:cNvPr id="71720" name="AutoShape 40"/>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28" name="Group 41"/>
          <p:cNvGrpSpPr>
            <a:grpSpLocks/>
          </p:cNvGrpSpPr>
          <p:nvPr/>
        </p:nvGrpSpPr>
        <p:grpSpPr bwMode="auto">
          <a:xfrm rot="5400000" flipH="1">
            <a:off x="4403725" y="5297488"/>
            <a:ext cx="304800" cy="336550"/>
            <a:chOff x="0" y="0"/>
            <a:chExt cx="192" cy="212"/>
          </a:xfrm>
        </p:grpSpPr>
        <p:sp>
          <p:nvSpPr>
            <p:cNvPr id="71722" name="AutoShape 42"/>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29" name="Group 43"/>
          <p:cNvGrpSpPr>
            <a:grpSpLocks/>
          </p:cNvGrpSpPr>
          <p:nvPr/>
        </p:nvGrpSpPr>
        <p:grpSpPr bwMode="auto">
          <a:xfrm>
            <a:off x="4743450" y="4108450"/>
            <a:ext cx="1728788" cy="533400"/>
            <a:chOff x="0" y="0"/>
            <a:chExt cx="1089" cy="336"/>
          </a:xfrm>
        </p:grpSpPr>
        <p:sp>
          <p:nvSpPr>
            <p:cNvPr id="71724" name="AutoShape 44"/>
            <p:cNvSpPr>
              <a:spLocks/>
            </p:cNvSpPr>
            <p:nvPr/>
          </p:nvSpPr>
          <p:spPr bwMode="auto">
            <a:xfrm>
              <a:off x="0" y="0"/>
              <a:ext cx="1089" cy="336"/>
            </a:xfrm>
            <a:prstGeom prst="roundRect">
              <a:avLst>
                <a:gd name="adj" fmla="val 16667"/>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301" name="Rectangle 45"/>
            <p:cNvSpPr>
              <a:spLocks/>
            </p:cNvSpPr>
            <p:nvPr/>
          </p:nvSpPr>
          <p:spPr bwMode="auto">
            <a:xfrm>
              <a:off x="16" y="88"/>
              <a:ext cx="10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0063"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Port/Protocol-based ID</a:t>
              </a:r>
            </a:p>
          </p:txBody>
        </p:sp>
      </p:grpSp>
      <p:grpSp>
        <p:nvGrpSpPr>
          <p:cNvPr id="94230" name="Group 46"/>
          <p:cNvGrpSpPr>
            <a:grpSpLocks/>
          </p:cNvGrpSpPr>
          <p:nvPr/>
        </p:nvGrpSpPr>
        <p:grpSpPr bwMode="auto">
          <a:xfrm>
            <a:off x="4756150" y="2208213"/>
            <a:ext cx="1722438" cy="533400"/>
            <a:chOff x="0" y="0"/>
            <a:chExt cx="1085" cy="336"/>
          </a:xfrm>
        </p:grpSpPr>
        <p:sp>
          <p:nvSpPr>
            <p:cNvPr id="71727" name="AutoShape 47"/>
            <p:cNvSpPr>
              <a:spLocks/>
            </p:cNvSpPr>
            <p:nvPr/>
          </p:nvSpPr>
          <p:spPr bwMode="auto">
            <a:xfrm>
              <a:off x="0" y="0"/>
              <a:ext cx="1085" cy="336"/>
            </a:xfrm>
            <a:prstGeom prst="roundRect">
              <a:avLst>
                <a:gd name="adj" fmla="val 16667"/>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299" name="Rectangle 48"/>
            <p:cNvSpPr>
              <a:spLocks/>
            </p:cNvSpPr>
            <p:nvPr/>
          </p:nvSpPr>
          <p:spPr bwMode="auto">
            <a:xfrm>
              <a:off x="14" y="88"/>
              <a:ext cx="10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0058"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IPS Signatures</a:t>
              </a:r>
            </a:p>
          </p:txBody>
        </p:sp>
      </p:grpSp>
      <p:grpSp>
        <p:nvGrpSpPr>
          <p:cNvPr id="94231" name="Group 49"/>
          <p:cNvGrpSpPr>
            <a:grpSpLocks/>
          </p:cNvGrpSpPr>
          <p:nvPr/>
        </p:nvGrpSpPr>
        <p:grpSpPr bwMode="auto">
          <a:xfrm>
            <a:off x="4957763" y="1804988"/>
            <a:ext cx="304800" cy="334962"/>
            <a:chOff x="0" y="0"/>
            <a:chExt cx="192" cy="211"/>
          </a:xfrm>
        </p:grpSpPr>
        <p:sp>
          <p:nvSpPr>
            <p:cNvPr id="71730" name="AutoShape 50"/>
            <p:cNvSpPr>
              <a:spLocks/>
            </p:cNvSpPr>
            <p:nvPr/>
          </p:nvSpPr>
          <p:spPr bwMode="auto">
            <a:xfrm>
              <a:off x="0" y="0"/>
              <a:ext cx="192" cy="211"/>
            </a:xfrm>
            <a:custGeom>
              <a:avLst/>
              <a:gdLst>
                <a:gd name="T0" fmla="*/ 10800 w 21600"/>
                <a:gd name="T1" fmla="*/ 10800 h 21600"/>
              </a:gdLst>
              <a:ahLst/>
              <a:cxnLst>
                <a:cxn ang="0">
                  <a:pos x="T0" y="T1"/>
                </a:cxn>
              </a:cxnLst>
              <a:rect l="0" t="0" r="r" b="b"/>
              <a:pathLst>
                <a:path w="21600" h="21600">
                  <a:moveTo>
                    <a:pt x="0" y="9828"/>
                  </a:moveTo>
                  <a:lnTo>
                    <a:pt x="5400" y="9828"/>
                  </a:lnTo>
                  <a:lnTo>
                    <a:pt x="5400" y="21600"/>
                  </a:lnTo>
                  <a:lnTo>
                    <a:pt x="16200" y="21600"/>
                  </a:lnTo>
                  <a:lnTo>
                    <a:pt x="16200" y="9828"/>
                  </a:lnTo>
                  <a:lnTo>
                    <a:pt x="21600" y="9828"/>
                  </a:lnTo>
                  <a:lnTo>
                    <a:pt x="10800" y="0"/>
                  </a:lnTo>
                  <a:close/>
                  <a:moveTo>
                    <a:pt x="0" y="9828"/>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32" name="Group 51"/>
          <p:cNvGrpSpPr>
            <a:grpSpLocks/>
          </p:cNvGrpSpPr>
          <p:nvPr/>
        </p:nvGrpSpPr>
        <p:grpSpPr bwMode="auto">
          <a:xfrm rot="10800000" flipH="1">
            <a:off x="6018213" y="1835150"/>
            <a:ext cx="304800" cy="336550"/>
            <a:chOff x="0" y="0"/>
            <a:chExt cx="192" cy="212"/>
          </a:xfrm>
        </p:grpSpPr>
        <p:sp>
          <p:nvSpPr>
            <p:cNvPr id="71732" name="AutoShape 52"/>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33" name="Group 53"/>
          <p:cNvGrpSpPr>
            <a:grpSpLocks/>
          </p:cNvGrpSpPr>
          <p:nvPr/>
        </p:nvGrpSpPr>
        <p:grpSpPr bwMode="auto">
          <a:xfrm>
            <a:off x="4748213" y="5068888"/>
            <a:ext cx="1728787" cy="830262"/>
            <a:chOff x="0" y="0"/>
            <a:chExt cx="1089" cy="523"/>
          </a:xfrm>
        </p:grpSpPr>
        <p:sp>
          <p:nvSpPr>
            <p:cNvPr id="71734" name="AutoShape 54"/>
            <p:cNvSpPr>
              <a:spLocks/>
            </p:cNvSpPr>
            <p:nvPr/>
          </p:nvSpPr>
          <p:spPr bwMode="auto">
            <a:xfrm>
              <a:off x="0" y="0"/>
              <a:ext cx="1089" cy="523"/>
            </a:xfrm>
            <a:prstGeom prst="roundRect">
              <a:avLst>
                <a:gd name="adj" fmla="val 16662"/>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295" name="Rectangle 55"/>
            <p:cNvSpPr>
              <a:spLocks/>
            </p:cNvSpPr>
            <p:nvPr/>
          </p:nvSpPr>
          <p:spPr bwMode="auto">
            <a:xfrm>
              <a:off x="24" y="69"/>
              <a:ext cx="104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89297"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L2/L3 Networking, HA, Config Management, Reporting</a:t>
              </a:r>
            </a:p>
          </p:txBody>
        </p:sp>
      </p:grpSp>
      <p:grpSp>
        <p:nvGrpSpPr>
          <p:cNvPr id="94234" name="Group 56"/>
          <p:cNvGrpSpPr>
            <a:grpSpLocks/>
          </p:cNvGrpSpPr>
          <p:nvPr/>
        </p:nvGrpSpPr>
        <p:grpSpPr bwMode="auto">
          <a:xfrm>
            <a:off x="4754563" y="1279525"/>
            <a:ext cx="1722437" cy="533400"/>
            <a:chOff x="0" y="0"/>
            <a:chExt cx="1085" cy="336"/>
          </a:xfrm>
        </p:grpSpPr>
        <p:sp>
          <p:nvSpPr>
            <p:cNvPr id="71737" name="AutoShape 57"/>
            <p:cNvSpPr>
              <a:spLocks/>
            </p:cNvSpPr>
            <p:nvPr/>
          </p:nvSpPr>
          <p:spPr bwMode="auto">
            <a:xfrm>
              <a:off x="0" y="0"/>
              <a:ext cx="1085" cy="336"/>
            </a:xfrm>
            <a:prstGeom prst="roundRect">
              <a:avLst>
                <a:gd name="adj" fmla="val 16667"/>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293" name="Rectangle 58"/>
            <p:cNvSpPr>
              <a:spLocks/>
            </p:cNvSpPr>
            <p:nvPr/>
          </p:nvSpPr>
          <p:spPr bwMode="auto">
            <a:xfrm>
              <a:off x="14" y="88"/>
              <a:ext cx="10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0058"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IPS Policy</a:t>
              </a:r>
            </a:p>
          </p:txBody>
        </p:sp>
      </p:grpSp>
      <p:grpSp>
        <p:nvGrpSpPr>
          <p:cNvPr id="94235" name="Group 59"/>
          <p:cNvGrpSpPr>
            <a:grpSpLocks/>
          </p:cNvGrpSpPr>
          <p:nvPr/>
        </p:nvGrpSpPr>
        <p:grpSpPr bwMode="auto">
          <a:xfrm>
            <a:off x="4943475" y="2749550"/>
            <a:ext cx="304800" cy="334963"/>
            <a:chOff x="0" y="0"/>
            <a:chExt cx="192" cy="211"/>
          </a:xfrm>
        </p:grpSpPr>
        <p:sp>
          <p:nvSpPr>
            <p:cNvPr id="71740" name="AutoShape 60"/>
            <p:cNvSpPr>
              <a:spLocks/>
            </p:cNvSpPr>
            <p:nvPr/>
          </p:nvSpPr>
          <p:spPr bwMode="auto">
            <a:xfrm>
              <a:off x="0" y="0"/>
              <a:ext cx="192" cy="211"/>
            </a:xfrm>
            <a:custGeom>
              <a:avLst/>
              <a:gdLst>
                <a:gd name="T0" fmla="*/ 10800 w 21600"/>
                <a:gd name="T1" fmla="*/ 10800 h 21600"/>
              </a:gdLst>
              <a:ahLst/>
              <a:cxnLst>
                <a:cxn ang="0">
                  <a:pos x="T0" y="T1"/>
                </a:cxn>
              </a:cxnLst>
              <a:rect l="0" t="0" r="r" b="b"/>
              <a:pathLst>
                <a:path w="21600" h="21600">
                  <a:moveTo>
                    <a:pt x="0" y="9828"/>
                  </a:moveTo>
                  <a:lnTo>
                    <a:pt x="5400" y="9828"/>
                  </a:lnTo>
                  <a:lnTo>
                    <a:pt x="5400" y="21600"/>
                  </a:lnTo>
                  <a:lnTo>
                    <a:pt x="16200" y="21600"/>
                  </a:lnTo>
                  <a:lnTo>
                    <a:pt x="16200" y="9828"/>
                  </a:lnTo>
                  <a:lnTo>
                    <a:pt x="21600" y="9828"/>
                  </a:lnTo>
                  <a:lnTo>
                    <a:pt x="10800" y="0"/>
                  </a:lnTo>
                  <a:close/>
                  <a:moveTo>
                    <a:pt x="0" y="9828"/>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36" name="Group 61"/>
          <p:cNvGrpSpPr>
            <a:grpSpLocks/>
          </p:cNvGrpSpPr>
          <p:nvPr/>
        </p:nvGrpSpPr>
        <p:grpSpPr bwMode="auto">
          <a:xfrm rot="10800000" flipH="1">
            <a:off x="6003925" y="2779713"/>
            <a:ext cx="304800" cy="336550"/>
            <a:chOff x="0" y="0"/>
            <a:chExt cx="192" cy="212"/>
          </a:xfrm>
        </p:grpSpPr>
        <p:sp>
          <p:nvSpPr>
            <p:cNvPr id="71742" name="AutoShape 62"/>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37" name="Group 63"/>
          <p:cNvGrpSpPr>
            <a:grpSpLocks/>
          </p:cNvGrpSpPr>
          <p:nvPr/>
        </p:nvGrpSpPr>
        <p:grpSpPr bwMode="auto">
          <a:xfrm>
            <a:off x="4927600" y="4662488"/>
            <a:ext cx="304800" cy="334962"/>
            <a:chOff x="0" y="0"/>
            <a:chExt cx="192" cy="211"/>
          </a:xfrm>
        </p:grpSpPr>
        <p:sp>
          <p:nvSpPr>
            <p:cNvPr id="71744" name="AutoShape 64"/>
            <p:cNvSpPr>
              <a:spLocks/>
            </p:cNvSpPr>
            <p:nvPr/>
          </p:nvSpPr>
          <p:spPr bwMode="auto">
            <a:xfrm>
              <a:off x="0" y="0"/>
              <a:ext cx="192" cy="211"/>
            </a:xfrm>
            <a:custGeom>
              <a:avLst/>
              <a:gdLst>
                <a:gd name="T0" fmla="*/ 10800 w 21600"/>
                <a:gd name="T1" fmla="*/ 10800 h 21600"/>
              </a:gdLst>
              <a:ahLst/>
              <a:cxnLst>
                <a:cxn ang="0">
                  <a:pos x="T0" y="T1"/>
                </a:cxn>
              </a:cxnLst>
              <a:rect l="0" t="0" r="r" b="b"/>
              <a:pathLst>
                <a:path w="21600" h="21600">
                  <a:moveTo>
                    <a:pt x="0" y="9828"/>
                  </a:moveTo>
                  <a:lnTo>
                    <a:pt x="5400" y="9828"/>
                  </a:lnTo>
                  <a:lnTo>
                    <a:pt x="5400" y="21600"/>
                  </a:lnTo>
                  <a:lnTo>
                    <a:pt x="16200" y="21600"/>
                  </a:lnTo>
                  <a:lnTo>
                    <a:pt x="16200" y="9828"/>
                  </a:lnTo>
                  <a:lnTo>
                    <a:pt x="21600" y="9828"/>
                  </a:lnTo>
                  <a:lnTo>
                    <a:pt x="10800" y="0"/>
                  </a:lnTo>
                  <a:close/>
                  <a:moveTo>
                    <a:pt x="0" y="9828"/>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38" name="Group 65"/>
          <p:cNvGrpSpPr>
            <a:grpSpLocks/>
          </p:cNvGrpSpPr>
          <p:nvPr/>
        </p:nvGrpSpPr>
        <p:grpSpPr bwMode="auto">
          <a:xfrm rot="10800000" flipH="1">
            <a:off x="5988050" y="4692650"/>
            <a:ext cx="304800" cy="336550"/>
            <a:chOff x="0" y="0"/>
            <a:chExt cx="192" cy="212"/>
          </a:xfrm>
        </p:grpSpPr>
        <p:sp>
          <p:nvSpPr>
            <p:cNvPr id="71746" name="AutoShape 66"/>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39" name="Group 67"/>
          <p:cNvGrpSpPr>
            <a:grpSpLocks/>
          </p:cNvGrpSpPr>
          <p:nvPr/>
        </p:nvGrpSpPr>
        <p:grpSpPr bwMode="auto">
          <a:xfrm rot="5400000" flipH="1">
            <a:off x="6550025" y="5295900"/>
            <a:ext cx="304800" cy="336550"/>
            <a:chOff x="0" y="0"/>
            <a:chExt cx="192" cy="212"/>
          </a:xfrm>
        </p:grpSpPr>
        <p:sp>
          <p:nvSpPr>
            <p:cNvPr id="71748" name="AutoShape 68"/>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40" name="Group 69"/>
          <p:cNvGrpSpPr>
            <a:grpSpLocks/>
          </p:cNvGrpSpPr>
          <p:nvPr/>
        </p:nvGrpSpPr>
        <p:grpSpPr bwMode="auto">
          <a:xfrm>
            <a:off x="6907213" y="4116388"/>
            <a:ext cx="1728787" cy="533400"/>
            <a:chOff x="0" y="0"/>
            <a:chExt cx="1089" cy="336"/>
          </a:xfrm>
        </p:grpSpPr>
        <p:sp>
          <p:nvSpPr>
            <p:cNvPr id="71750" name="AutoShape 70"/>
            <p:cNvSpPr>
              <a:spLocks/>
            </p:cNvSpPr>
            <p:nvPr/>
          </p:nvSpPr>
          <p:spPr bwMode="auto">
            <a:xfrm>
              <a:off x="0" y="0"/>
              <a:ext cx="1089" cy="336"/>
            </a:xfrm>
            <a:prstGeom prst="roundRect">
              <a:avLst>
                <a:gd name="adj" fmla="val 16667"/>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286" name="Rectangle 71"/>
            <p:cNvSpPr>
              <a:spLocks/>
            </p:cNvSpPr>
            <p:nvPr/>
          </p:nvSpPr>
          <p:spPr bwMode="auto">
            <a:xfrm>
              <a:off x="16" y="88"/>
              <a:ext cx="10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0063"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Port/Protocol-based ID</a:t>
              </a:r>
            </a:p>
          </p:txBody>
        </p:sp>
      </p:grpSp>
      <p:grpSp>
        <p:nvGrpSpPr>
          <p:cNvPr id="94241" name="Group 72"/>
          <p:cNvGrpSpPr>
            <a:grpSpLocks/>
          </p:cNvGrpSpPr>
          <p:nvPr/>
        </p:nvGrpSpPr>
        <p:grpSpPr bwMode="auto">
          <a:xfrm>
            <a:off x="6919913" y="2216150"/>
            <a:ext cx="1722437" cy="533400"/>
            <a:chOff x="0" y="0"/>
            <a:chExt cx="1085" cy="336"/>
          </a:xfrm>
        </p:grpSpPr>
        <p:sp>
          <p:nvSpPr>
            <p:cNvPr id="71753" name="AutoShape 73"/>
            <p:cNvSpPr>
              <a:spLocks/>
            </p:cNvSpPr>
            <p:nvPr/>
          </p:nvSpPr>
          <p:spPr bwMode="auto">
            <a:xfrm>
              <a:off x="0" y="0"/>
              <a:ext cx="1085" cy="336"/>
            </a:xfrm>
            <a:prstGeom prst="roundRect">
              <a:avLst>
                <a:gd name="adj" fmla="val 16667"/>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284" name="Rectangle 74"/>
            <p:cNvSpPr>
              <a:spLocks/>
            </p:cNvSpPr>
            <p:nvPr/>
          </p:nvSpPr>
          <p:spPr bwMode="auto">
            <a:xfrm>
              <a:off x="14" y="88"/>
              <a:ext cx="10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0058"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AV Signatures</a:t>
              </a:r>
            </a:p>
          </p:txBody>
        </p:sp>
      </p:grpSp>
      <p:grpSp>
        <p:nvGrpSpPr>
          <p:cNvPr id="94242" name="Group 75"/>
          <p:cNvGrpSpPr>
            <a:grpSpLocks/>
          </p:cNvGrpSpPr>
          <p:nvPr/>
        </p:nvGrpSpPr>
        <p:grpSpPr bwMode="auto">
          <a:xfrm>
            <a:off x="7121525" y="1812925"/>
            <a:ext cx="304800" cy="334963"/>
            <a:chOff x="0" y="0"/>
            <a:chExt cx="192" cy="211"/>
          </a:xfrm>
        </p:grpSpPr>
        <p:sp>
          <p:nvSpPr>
            <p:cNvPr id="71756" name="AutoShape 76"/>
            <p:cNvSpPr>
              <a:spLocks/>
            </p:cNvSpPr>
            <p:nvPr/>
          </p:nvSpPr>
          <p:spPr bwMode="auto">
            <a:xfrm>
              <a:off x="0" y="0"/>
              <a:ext cx="192" cy="211"/>
            </a:xfrm>
            <a:custGeom>
              <a:avLst/>
              <a:gdLst>
                <a:gd name="T0" fmla="*/ 10800 w 21600"/>
                <a:gd name="T1" fmla="*/ 10800 h 21600"/>
              </a:gdLst>
              <a:ahLst/>
              <a:cxnLst>
                <a:cxn ang="0">
                  <a:pos x="T0" y="T1"/>
                </a:cxn>
              </a:cxnLst>
              <a:rect l="0" t="0" r="r" b="b"/>
              <a:pathLst>
                <a:path w="21600" h="21600">
                  <a:moveTo>
                    <a:pt x="0" y="9828"/>
                  </a:moveTo>
                  <a:lnTo>
                    <a:pt x="5400" y="9828"/>
                  </a:lnTo>
                  <a:lnTo>
                    <a:pt x="5400" y="21600"/>
                  </a:lnTo>
                  <a:lnTo>
                    <a:pt x="16200" y="21600"/>
                  </a:lnTo>
                  <a:lnTo>
                    <a:pt x="16200" y="9828"/>
                  </a:lnTo>
                  <a:lnTo>
                    <a:pt x="21600" y="9828"/>
                  </a:lnTo>
                  <a:lnTo>
                    <a:pt x="10800" y="0"/>
                  </a:lnTo>
                  <a:close/>
                  <a:moveTo>
                    <a:pt x="0" y="9828"/>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43" name="Group 77"/>
          <p:cNvGrpSpPr>
            <a:grpSpLocks/>
          </p:cNvGrpSpPr>
          <p:nvPr/>
        </p:nvGrpSpPr>
        <p:grpSpPr bwMode="auto">
          <a:xfrm rot="10800000" flipH="1">
            <a:off x="8181975" y="1843088"/>
            <a:ext cx="304800" cy="336550"/>
            <a:chOff x="0" y="0"/>
            <a:chExt cx="192" cy="212"/>
          </a:xfrm>
        </p:grpSpPr>
        <p:sp>
          <p:nvSpPr>
            <p:cNvPr id="71758" name="AutoShape 78"/>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44" name="Group 79"/>
          <p:cNvGrpSpPr>
            <a:grpSpLocks/>
          </p:cNvGrpSpPr>
          <p:nvPr/>
        </p:nvGrpSpPr>
        <p:grpSpPr bwMode="auto">
          <a:xfrm>
            <a:off x="6911975" y="5076825"/>
            <a:ext cx="1728788" cy="830263"/>
            <a:chOff x="0" y="0"/>
            <a:chExt cx="1089" cy="523"/>
          </a:xfrm>
        </p:grpSpPr>
        <p:sp>
          <p:nvSpPr>
            <p:cNvPr id="71760" name="AutoShape 80"/>
            <p:cNvSpPr>
              <a:spLocks/>
            </p:cNvSpPr>
            <p:nvPr/>
          </p:nvSpPr>
          <p:spPr bwMode="auto">
            <a:xfrm>
              <a:off x="0" y="0"/>
              <a:ext cx="1089" cy="523"/>
            </a:xfrm>
            <a:prstGeom prst="roundRect">
              <a:avLst>
                <a:gd name="adj" fmla="val 16662"/>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280" name="Rectangle 81"/>
            <p:cNvSpPr>
              <a:spLocks/>
            </p:cNvSpPr>
            <p:nvPr/>
          </p:nvSpPr>
          <p:spPr bwMode="auto">
            <a:xfrm>
              <a:off x="24" y="69"/>
              <a:ext cx="104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89297"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L2/L3 Networking, HA, Config Management, Reporting</a:t>
              </a:r>
            </a:p>
          </p:txBody>
        </p:sp>
      </p:grpSp>
      <p:grpSp>
        <p:nvGrpSpPr>
          <p:cNvPr id="94245" name="Group 82"/>
          <p:cNvGrpSpPr>
            <a:grpSpLocks/>
          </p:cNvGrpSpPr>
          <p:nvPr/>
        </p:nvGrpSpPr>
        <p:grpSpPr bwMode="auto">
          <a:xfrm>
            <a:off x="6918325" y="1287463"/>
            <a:ext cx="1722438" cy="533400"/>
            <a:chOff x="0" y="0"/>
            <a:chExt cx="1085" cy="336"/>
          </a:xfrm>
        </p:grpSpPr>
        <p:sp>
          <p:nvSpPr>
            <p:cNvPr id="71763" name="AutoShape 83"/>
            <p:cNvSpPr>
              <a:spLocks/>
            </p:cNvSpPr>
            <p:nvPr/>
          </p:nvSpPr>
          <p:spPr bwMode="auto">
            <a:xfrm>
              <a:off x="0" y="0"/>
              <a:ext cx="1085" cy="336"/>
            </a:xfrm>
            <a:prstGeom prst="roundRect">
              <a:avLst>
                <a:gd name="adj" fmla="val 16667"/>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278" name="Rectangle 84"/>
            <p:cNvSpPr>
              <a:spLocks/>
            </p:cNvSpPr>
            <p:nvPr/>
          </p:nvSpPr>
          <p:spPr bwMode="auto">
            <a:xfrm>
              <a:off x="14" y="88"/>
              <a:ext cx="10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0058"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AV Policy</a:t>
              </a:r>
            </a:p>
          </p:txBody>
        </p:sp>
      </p:grpSp>
      <p:grpSp>
        <p:nvGrpSpPr>
          <p:cNvPr id="94246" name="Group 85"/>
          <p:cNvGrpSpPr>
            <a:grpSpLocks/>
          </p:cNvGrpSpPr>
          <p:nvPr/>
        </p:nvGrpSpPr>
        <p:grpSpPr bwMode="auto">
          <a:xfrm>
            <a:off x="7107238" y="2757488"/>
            <a:ext cx="304800" cy="334962"/>
            <a:chOff x="0" y="0"/>
            <a:chExt cx="192" cy="211"/>
          </a:xfrm>
        </p:grpSpPr>
        <p:sp>
          <p:nvSpPr>
            <p:cNvPr id="71766" name="AutoShape 86"/>
            <p:cNvSpPr>
              <a:spLocks/>
            </p:cNvSpPr>
            <p:nvPr/>
          </p:nvSpPr>
          <p:spPr bwMode="auto">
            <a:xfrm>
              <a:off x="0" y="0"/>
              <a:ext cx="192" cy="211"/>
            </a:xfrm>
            <a:custGeom>
              <a:avLst/>
              <a:gdLst>
                <a:gd name="T0" fmla="*/ 10800 w 21600"/>
                <a:gd name="T1" fmla="*/ 10800 h 21600"/>
              </a:gdLst>
              <a:ahLst/>
              <a:cxnLst>
                <a:cxn ang="0">
                  <a:pos x="T0" y="T1"/>
                </a:cxn>
              </a:cxnLst>
              <a:rect l="0" t="0" r="r" b="b"/>
              <a:pathLst>
                <a:path w="21600" h="21600">
                  <a:moveTo>
                    <a:pt x="0" y="9828"/>
                  </a:moveTo>
                  <a:lnTo>
                    <a:pt x="5400" y="9828"/>
                  </a:lnTo>
                  <a:lnTo>
                    <a:pt x="5400" y="21600"/>
                  </a:lnTo>
                  <a:lnTo>
                    <a:pt x="16200" y="21600"/>
                  </a:lnTo>
                  <a:lnTo>
                    <a:pt x="16200" y="9828"/>
                  </a:lnTo>
                  <a:lnTo>
                    <a:pt x="21600" y="9828"/>
                  </a:lnTo>
                  <a:lnTo>
                    <a:pt x="10800" y="0"/>
                  </a:lnTo>
                  <a:close/>
                  <a:moveTo>
                    <a:pt x="0" y="9828"/>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47" name="Group 87"/>
          <p:cNvGrpSpPr>
            <a:grpSpLocks/>
          </p:cNvGrpSpPr>
          <p:nvPr/>
        </p:nvGrpSpPr>
        <p:grpSpPr bwMode="auto">
          <a:xfrm rot="10800000" flipH="1">
            <a:off x="8167688" y="2787650"/>
            <a:ext cx="304800" cy="336550"/>
            <a:chOff x="0" y="0"/>
            <a:chExt cx="192" cy="212"/>
          </a:xfrm>
        </p:grpSpPr>
        <p:sp>
          <p:nvSpPr>
            <p:cNvPr id="71768" name="AutoShape 88"/>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48" name="Group 89"/>
          <p:cNvGrpSpPr>
            <a:grpSpLocks/>
          </p:cNvGrpSpPr>
          <p:nvPr/>
        </p:nvGrpSpPr>
        <p:grpSpPr bwMode="auto">
          <a:xfrm>
            <a:off x="7091363" y="4670425"/>
            <a:ext cx="304800" cy="334963"/>
            <a:chOff x="0" y="0"/>
            <a:chExt cx="192" cy="211"/>
          </a:xfrm>
        </p:grpSpPr>
        <p:sp>
          <p:nvSpPr>
            <p:cNvPr id="71770" name="AutoShape 90"/>
            <p:cNvSpPr>
              <a:spLocks/>
            </p:cNvSpPr>
            <p:nvPr/>
          </p:nvSpPr>
          <p:spPr bwMode="auto">
            <a:xfrm>
              <a:off x="0" y="0"/>
              <a:ext cx="192" cy="211"/>
            </a:xfrm>
            <a:custGeom>
              <a:avLst/>
              <a:gdLst>
                <a:gd name="T0" fmla="*/ 10800 w 21600"/>
                <a:gd name="T1" fmla="*/ 10800 h 21600"/>
              </a:gdLst>
              <a:ahLst/>
              <a:cxnLst>
                <a:cxn ang="0">
                  <a:pos x="T0" y="T1"/>
                </a:cxn>
              </a:cxnLst>
              <a:rect l="0" t="0" r="r" b="b"/>
              <a:pathLst>
                <a:path w="21600" h="21600">
                  <a:moveTo>
                    <a:pt x="0" y="9828"/>
                  </a:moveTo>
                  <a:lnTo>
                    <a:pt x="5400" y="9828"/>
                  </a:lnTo>
                  <a:lnTo>
                    <a:pt x="5400" y="21600"/>
                  </a:lnTo>
                  <a:lnTo>
                    <a:pt x="16200" y="21600"/>
                  </a:lnTo>
                  <a:lnTo>
                    <a:pt x="16200" y="9828"/>
                  </a:lnTo>
                  <a:lnTo>
                    <a:pt x="21600" y="9828"/>
                  </a:lnTo>
                  <a:lnTo>
                    <a:pt x="10800" y="0"/>
                  </a:lnTo>
                  <a:close/>
                  <a:moveTo>
                    <a:pt x="0" y="9828"/>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49" name="Group 91"/>
          <p:cNvGrpSpPr>
            <a:grpSpLocks/>
          </p:cNvGrpSpPr>
          <p:nvPr/>
        </p:nvGrpSpPr>
        <p:grpSpPr bwMode="auto">
          <a:xfrm rot="10800000" flipH="1">
            <a:off x="8151813" y="4700588"/>
            <a:ext cx="304800" cy="336550"/>
            <a:chOff x="0" y="0"/>
            <a:chExt cx="192" cy="212"/>
          </a:xfrm>
        </p:grpSpPr>
        <p:sp>
          <p:nvSpPr>
            <p:cNvPr id="71772" name="AutoShape 92"/>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50" name="Group 93"/>
          <p:cNvGrpSpPr>
            <a:grpSpLocks/>
          </p:cNvGrpSpPr>
          <p:nvPr/>
        </p:nvGrpSpPr>
        <p:grpSpPr bwMode="auto">
          <a:xfrm rot="5400000" flipH="1">
            <a:off x="8721725" y="5303838"/>
            <a:ext cx="304800" cy="336550"/>
            <a:chOff x="0" y="0"/>
            <a:chExt cx="192" cy="212"/>
          </a:xfrm>
        </p:grpSpPr>
        <p:sp>
          <p:nvSpPr>
            <p:cNvPr id="71774" name="AutoShape 94"/>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51" name="Group 95"/>
          <p:cNvGrpSpPr>
            <a:grpSpLocks/>
          </p:cNvGrpSpPr>
          <p:nvPr/>
        </p:nvGrpSpPr>
        <p:grpSpPr bwMode="auto">
          <a:xfrm>
            <a:off x="433388" y="3182938"/>
            <a:ext cx="1722437" cy="533400"/>
            <a:chOff x="0" y="0"/>
            <a:chExt cx="1085" cy="336"/>
          </a:xfrm>
        </p:grpSpPr>
        <p:sp>
          <p:nvSpPr>
            <p:cNvPr id="71776" name="AutoShape 96"/>
            <p:cNvSpPr>
              <a:spLocks/>
            </p:cNvSpPr>
            <p:nvPr/>
          </p:nvSpPr>
          <p:spPr bwMode="auto">
            <a:xfrm>
              <a:off x="0" y="0"/>
              <a:ext cx="1085" cy="336"/>
            </a:xfrm>
            <a:prstGeom prst="roundRect">
              <a:avLst>
                <a:gd name="adj" fmla="val 16667"/>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271" name="Rectangle 97"/>
            <p:cNvSpPr>
              <a:spLocks/>
            </p:cNvSpPr>
            <p:nvPr/>
          </p:nvSpPr>
          <p:spPr bwMode="auto">
            <a:xfrm>
              <a:off x="14" y="88"/>
              <a:ext cx="10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0058"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Firewall Policy</a:t>
              </a:r>
            </a:p>
          </p:txBody>
        </p:sp>
      </p:grpSp>
      <p:grpSp>
        <p:nvGrpSpPr>
          <p:cNvPr id="94252" name="Group 98"/>
          <p:cNvGrpSpPr>
            <a:grpSpLocks/>
          </p:cNvGrpSpPr>
          <p:nvPr/>
        </p:nvGrpSpPr>
        <p:grpSpPr bwMode="auto">
          <a:xfrm>
            <a:off x="620713" y="3724275"/>
            <a:ext cx="304800" cy="334963"/>
            <a:chOff x="0" y="0"/>
            <a:chExt cx="192" cy="211"/>
          </a:xfrm>
        </p:grpSpPr>
        <p:sp>
          <p:nvSpPr>
            <p:cNvPr id="71779" name="AutoShape 99"/>
            <p:cNvSpPr>
              <a:spLocks/>
            </p:cNvSpPr>
            <p:nvPr/>
          </p:nvSpPr>
          <p:spPr bwMode="auto">
            <a:xfrm>
              <a:off x="0" y="0"/>
              <a:ext cx="192" cy="211"/>
            </a:xfrm>
            <a:custGeom>
              <a:avLst/>
              <a:gdLst>
                <a:gd name="T0" fmla="*/ 10800 w 21600"/>
                <a:gd name="T1" fmla="*/ 10800 h 21600"/>
              </a:gdLst>
              <a:ahLst/>
              <a:cxnLst>
                <a:cxn ang="0">
                  <a:pos x="T0" y="T1"/>
                </a:cxn>
              </a:cxnLst>
              <a:rect l="0" t="0" r="r" b="b"/>
              <a:pathLst>
                <a:path w="21600" h="21600">
                  <a:moveTo>
                    <a:pt x="0" y="9828"/>
                  </a:moveTo>
                  <a:lnTo>
                    <a:pt x="5400" y="9828"/>
                  </a:lnTo>
                  <a:lnTo>
                    <a:pt x="5400" y="21600"/>
                  </a:lnTo>
                  <a:lnTo>
                    <a:pt x="16200" y="21600"/>
                  </a:lnTo>
                  <a:lnTo>
                    <a:pt x="16200" y="9828"/>
                  </a:lnTo>
                  <a:lnTo>
                    <a:pt x="21600" y="9828"/>
                  </a:lnTo>
                  <a:lnTo>
                    <a:pt x="10800" y="0"/>
                  </a:lnTo>
                  <a:close/>
                  <a:moveTo>
                    <a:pt x="0" y="9828"/>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53" name="Group 100"/>
          <p:cNvGrpSpPr>
            <a:grpSpLocks/>
          </p:cNvGrpSpPr>
          <p:nvPr/>
        </p:nvGrpSpPr>
        <p:grpSpPr bwMode="auto">
          <a:xfrm rot="10800000" flipH="1">
            <a:off x="1681163" y="3754438"/>
            <a:ext cx="304800" cy="336550"/>
            <a:chOff x="0" y="0"/>
            <a:chExt cx="192" cy="212"/>
          </a:xfrm>
        </p:grpSpPr>
        <p:sp>
          <p:nvSpPr>
            <p:cNvPr id="71781" name="AutoShape 101"/>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54" name="Group 102"/>
          <p:cNvGrpSpPr>
            <a:grpSpLocks/>
          </p:cNvGrpSpPr>
          <p:nvPr/>
        </p:nvGrpSpPr>
        <p:grpSpPr bwMode="auto">
          <a:xfrm>
            <a:off x="4748213" y="3163888"/>
            <a:ext cx="1722437" cy="533400"/>
            <a:chOff x="0" y="0"/>
            <a:chExt cx="1085" cy="336"/>
          </a:xfrm>
        </p:grpSpPr>
        <p:sp>
          <p:nvSpPr>
            <p:cNvPr id="71783" name="AutoShape 103"/>
            <p:cNvSpPr>
              <a:spLocks/>
            </p:cNvSpPr>
            <p:nvPr/>
          </p:nvSpPr>
          <p:spPr bwMode="auto">
            <a:xfrm>
              <a:off x="0" y="0"/>
              <a:ext cx="1085" cy="336"/>
            </a:xfrm>
            <a:prstGeom prst="roundRect">
              <a:avLst>
                <a:gd name="adj" fmla="val 16667"/>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267" name="Rectangle 104"/>
            <p:cNvSpPr>
              <a:spLocks/>
            </p:cNvSpPr>
            <p:nvPr/>
          </p:nvSpPr>
          <p:spPr bwMode="auto">
            <a:xfrm>
              <a:off x="14" y="88"/>
              <a:ext cx="10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0058"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IPS Decoder</a:t>
              </a:r>
            </a:p>
          </p:txBody>
        </p:sp>
      </p:grpSp>
      <p:grpSp>
        <p:nvGrpSpPr>
          <p:cNvPr id="94255" name="Group 105"/>
          <p:cNvGrpSpPr>
            <a:grpSpLocks/>
          </p:cNvGrpSpPr>
          <p:nvPr/>
        </p:nvGrpSpPr>
        <p:grpSpPr bwMode="auto">
          <a:xfrm>
            <a:off x="4935538" y="3705225"/>
            <a:ext cx="304800" cy="334963"/>
            <a:chOff x="0" y="0"/>
            <a:chExt cx="192" cy="211"/>
          </a:xfrm>
        </p:grpSpPr>
        <p:sp>
          <p:nvSpPr>
            <p:cNvPr id="71786" name="AutoShape 106"/>
            <p:cNvSpPr>
              <a:spLocks/>
            </p:cNvSpPr>
            <p:nvPr/>
          </p:nvSpPr>
          <p:spPr bwMode="auto">
            <a:xfrm>
              <a:off x="0" y="0"/>
              <a:ext cx="192" cy="211"/>
            </a:xfrm>
            <a:custGeom>
              <a:avLst/>
              <a:gdLst>
                <a:gd name="T0" fmla="*/ 10800 w 21600"/>
                <a:gd name="T1" fmla="*/ 10800 h 21600"/>
              </a:gdLst>
              <a:ahLst/>
              <a:cxnLst>
                <a:cxn ang="0">
                  <a:pos x="T0" y="T1"/>
                </a:cxn>
              </a:cxnLst>
              <a:rect l="0" t="0" r="r" b="b"/>
              <a:pathLst>
                <a:path w="21600" h="21600">
                  <a:moveTo>
                    <a:pt x="0" y="9828"/>
                  </a:moveTo>
                  <a:lnTo>
                    <a:pt x="5400" y="9828"/>
                  </a:lnTo>
                  <a:lnTo>
                    <a:pt x="5400" y="21600"/>
                  </a:lnTo>
                  <a:lnTo>
                    <a:pt x="16200" y="21600"/>
                  </a:lnTo>
                  <a:lnTo>
                    <a:pt x="16200" y="9828"/>
                  </a:lnTo>
                  <a:lnTo>
                    <a:pt x="21600" y="9828"/>
                  </a:lnTo>
                  <a:lnTo>
                    <a:pt x="10800" y="0"/>
                  </a:lnTo>
                  <a:close/>
                  <a:moveTo>
                    <a:pt x="0" y="9828"/>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56" name="Group 107"/>
          <p:cNvGrpSpPr>
            <a:grpSpLocks/>
          </p:cNvGrpSpPr>
          <p:nvPr/>
        </p:nvGrpSpPr>
        <p:grpSpPr bwMode="auto">
          <a:xfrm rot="10800000" flipH="1">
            <a:off x="5995988" y="3735388"/>
            <a:ext cx="304800" cy="336550"/>
            <a:chOff x="0" y="0"/>
            <a:chExt cx="192" cy="212"/>
          </a:xfrm>
        </p:grpSpPr>
        <p:sp>
          <p:nvSpPr>
            <p:cNvPr id="71788" name="AutoShape 108"/>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57" name="Group 109"/>
          <p:cNvGrpSpPr>
            <a:grpSpLocks/>
          </p:cNvGrpSpPr>
          <p:nvPr/>
        </p:nvGrpSpPr>
        <p:grpSpPr bwMode="auto">
          <a:xfrm>
            <a:off x="6911975" y="3171825"/>
            <a:ext cx="1722438" cy="533400"/>
            <a:chOff x="0" y="0"/>
            <a:chExt cx="1085" cy="336"/>
          </a:xfrm>
        </p:grpSpPr>
        <p:sp>
          <p:nvSpPr>
            <p:cNvPr id="71790" name="AutoShape 110"/>
            <p:cNvSpPr>
              <a:spLocks/>
            </p:cNvSpPr>
            <p:nvPr/>
          </p:nvSpPr>
          <p:spPr bwMode="auto">
            <a:xfrm>
              <a:off x="0" y="0"/>
              <a:ext cx="1085" cy="336"/>
            </a:xfrm>
            <a:prstGeom prst="roundRect">
              <a:avLst>
                <a:gd name="adj" fmla="val 16667"/>
              </a:avLst>
            </a:prstGeom>
            <a:gradFill rotWithShape="0">
              <a:gsLst>
                <a:gs pos="0">
                  <a:srgbClr val="A9C8E5"/>
                </a:gs>
                <a:gs pos="100000">
                  <a:srgbClr val="246D96"/>
                </a:gs>
              </a:gsLst>
              <a:lin ang="5400000" scaled="1"/>
            </a:gradFill>
            <a:ln w="12700" cap="flat">
              <a:solidFill>
                <a:srgbClr val="2E6788"/>
              </a:solidFill>
              <a:prstDash val="solid"/>
              <a:round/>
              <a:headEnd type="none" w="med" len="med"/>
              <a:tailEnd type="none" w="med" len="med"/>
            </a:ln>
            <a:effectLst>
              <a:outerShdw blurRad="38100" dist="25399" dir="5400000" algn="ctr" rotWithShape="0">
                <a:schemeClr val="bg2">
                  <a:alpha val="34998"/>
                </a:schemeClr>
              </a:outerShdw>
            </a:effectLst>
          </p:spPr>
          <p:txBody>
            <a:bodyPr lIns="0" tIns="0" rIns="0" bIns="0"/>
            <a:lstStyle/>
            <a:p>
              <a:endParaRPr lang="en-US"/>
            </a:p>
          </p:txBody>
        </p:sp>
        <p:sp>
          <p:nvSpPr>
            <p:cNvPr id="94263" name="Rectangle 111"/>
            <p:cNvSpPr>
              <a:spLocks/>
            </p:cNvSpPr>
            <p:nvPr/>
          </p:nvSpPr>
          <p:spPr bwMode="auto">
            <a:xfrm>
              <a:off x="14" y="88"/>
              <a:ext cx="10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90058" bIns="38100" anchor="ctr"/>
            <a:lstStyle/>
            <a:p>
              <a:pPr>
                <a:lnSpc>
                  <a:spcPct val="100000"/>
                </a:lnSpc>
                <a:spcBef>
                  <a:spcPts val="88"/>
                </a:spcBef>
                <a:buClr>
                  <a:srgbClr val="FFFFFF"/>
                </a:buClr>
                <a:buSzPct val="100000"/>
                <a:buFont typeface="Times New Roman" charset="0"/>
                <a:buChar char="•"/>
              </a:pPr>
              <a:r>
                <a:rPr lang="en-US" sz="1200">
                  <a:solidFill>
                    <a:srgbClr val="FFFFFF"/>
                  </a:solidFill>
                  <a:latin typeface="Calibri" charset="0"/>
                  <a:ea typeface="Calibri" charset="0"/>
                  <a:cs typeface="Calibri" charset="0"/>
                  <a:sym typeface="Calibri" charset="0"/>
                </a:rPr>
                <a:t>AV Decoder &amp; Proxy</a:t>
              </a:r>
            </a:p>
          </p:txBody>
        </p:sp>
      </p:grpSp>
      <p:grpSp>
        <p:nvGrpSpPr>
          <p:cNvPr id="94258" name="Group 112"/>
          <p:cNvGrpSpPr>
            <a:grpSpLocks/>
          </p:cNvGrpSpPr>
          <p:nvPr/>
        </p:nvGrpSpPr>
        <p:grpSpPr bwMode="auto">
          <a:xfrm>
            <a:off x="7099300" y="3713163"/>
            <a:ext cx="304800" cy="334962"/>
            <a:chOff x="0" y="0"/>
            <a:chExt cx="192" cy="211"/>
          </a:xfrm>
        </p:grpSpPr>
        <p:sp>
          <p:nvSpPr>
            <p:cNvPr id="71793" name="AutoShape 113"/>
            <p:cNvSpPr>
              <a:spLocks/>
            </p:cNvSpPr>
            <p:nvPr/>
          </p:nvSpPr>
          <p:spPr bwMode="auto">
            <a:xfrm>
              <a:off x="0" y="0"/>
              <a:ext cx="192" cy="211"/>
            </a:xfrm>
            <a:custGeom>
              <a:avLst/>
              <a:gdLst>
                <a:gd name="T0" fmla="*/ 10800 w 21600"/>
                <a:gd name="T1" fmla="*/ 10800 h 21600"/>
              </a:gdLst>
              <a:ahLst/>
              <a:cxnLst>
                <a:cxn ang="0">
                  <a:pos x="T0" y="T1"/>
                </a:cxn>
              </a:cxnLst>
              <a:rect l="0" t="0" r="r" b="b"/>
              <a:pathLst>
                <a:path w="21600" h="21600">
                  <a:moveTo>
                    <a:pt x="0" y="9828"/>
                  </a:moveTo>
                  <a:lnTo>
                    <a:pt x="5400" y="9828"/>
                  </a:lnTo>
                  <a:lnTo>
                    <a:pt x="5400" y="21600"/>
                  </a:lnTo>
                  <a:lnTo>
                    <a:pt x="16200" y="21600"/>
                  </a:lnTo>
                  <a:lnTo>
                    <a:pt x="16200" y="9828"/>
                  </a:lnTo>
                  <a:lnTo>
                    <a:pt x="21600" y="9828"/>
                  </a:lnTo>
                  <a:lnTo>
                    <a:pt x="10800" y="0"/>
                  </a:lnTo>
                  <a:close/>
                  <a:moveTo>
                    <a:pt x="0" y="9828"/>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grpSp>
        <p:nvGrpSpPr>
          <p:cNvPr id="94259" name="Group 114"/>
          <p:cNvGrpSpPr>
            <a:grpSpLocks/>
          </p:cNvGrpSpPr>
          <p:nvPr/>
        </p:nvGrpSpPr>
        <p:grpSpPr bwMode="auto">
          <a:xfrm rot="10800000" flipH="1">
            <a:off x="8159750" y="3743325"/>
            <a:ext cx="304800" cy="336550"/>
            <a:chOff x="0" y="0"/>
            <a:chExt cx="192" cy="212"/>
          </a:xfrm>
        </p:grpSpPr>
        <p:sp>
          <p:nvSpPr>
            <p:cNvPr id="71795" name="AutoShape 115"/>
            <p:cNvSpPr>
              <a:spLocks/>
            </p:cNvSpPr>
            <p:nvPr/>
          </p:nvSpPr>
          <p:spPr bwMode="auto">
            <a:xfrm>
              <a:off x="0" y="0"/>
              <a:ext cx="192" cy="212"/>
            </a:xfrm>
            <a:custGeom>
              <a:avLst/>
              <a:gdLst>
                <a:gd name="T0" fmla="*/ 10800 w 21600"/>
                <a:gd name="T1" fmla="*/ 10800 h 21600"/>
              </a:gdLst>
              <a:ahLst/>
              <a:cxnLst>
                <a:cxn ang="0">
                  <a:pos x="T0" y="T1"/>
                </a:cxn>
              </a:cxnLst>
              <a:rect l="0" t="0" r="r" b="b"/>
              <a:pathLst>
                <a:path w="21600" h="21600">
                  <a:moveTo>
                    <a:pt x="0" y="9730"/>
                  </a:moveTo>
                  <a:lnTo>
                    <a:pt x="5400" y="9730"/>
                  </a:lnTo>
                  <a:lnTo>
                    <a:pt x="5400" y="21600"/>
                  </a:lnTo>
                  <a:lnTo>
                    <a:pt x="16200" y="21600"/>
                  </a:lnTo>
                  <a:lnTo>
                    <a:pt x="16200" y="9730"/>
                  </a:lnTo>
                  <a:lnTo>
                    <a:pt x="21600" y="9730"/>
                  </a:lnTo>
                  <a:lnTo>
                    <a:pt x="10800" y="0"/>
                  </a:lnTo>
                  <a:close/>
                  <a:moveTo>
                    <a:pt x="0" y="9730"/>
                  </a:moveTo>
                </a:path>
              </a:pathLst>
            </a:custGeom>
            <a:solidFill>
              <a:srgbClr val="E46C0A"/>
            </a:solidFill>
            <a:ln w="12700" cap="flat">
              <a:solidFill>
                <a:srgbClr val="984807"/>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en-US"/>
            </a:p>
          </p:txBody>
        </p:sp>
      </p:grpSp>
    </p:spTree>
    <p:extLst>
      <p:ext uri="{BB962C8B-B14F-4D97-AF65-F5344CB8AC3E}">
        <p14:creationId xmlns:p14="http://schemas.microsoft.com/office/powerpoint/2010/main" val="1247318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ko-KR" dirty="0" smtClean="0">
                <a:ea typeface="굴림" charset="-127"/>
              </a:rPr>
              <a:t>The Right Answer:  Make the Firewall Do Its Job</a:t>
            </a:r>
            <a:endParaRPr lang="en-US" dirty="0" smtClean="0"/>
          </a:p>
        </p:txBody>
      </p:sp>
      <p:sp>
        <p:nvSpPr>
          <p:cNvPr id="18434" name="Footer Placeholder 3"/>
          <p:cNvSpPr>
            <a:spLocks noGrp="1"/>
          </p:cNvSpPr>
          <p:nvPr>
            <p:ph type="ftr" sz="quarter" idx="10"/>
          </p:nvPr>
        </p:nvSpPr>
        <p:spPr>
          <a:noFill/>
        </p:spPr>
        <p:txBody>
          <a:bodyPr/>
          <a:lstStyle/>
          <a:p>
            <a:r>
              <a:rPr lang="en-US" dirty="0"/>
              <a:t>© </a:t>
            </a:r>
            <a:r>
              <a:rPr lang="en-US" dirty="0" smtClean="0"/>
              <a:t>2011 </a:t>
            </a:r>
            <a:r>
              <a:rPr lang="en-US" dirty="0"/>
              <a:t>Palo Alto Networks. Proprietary and Confidential.</a:t>
            </a:r>
          </a:p>
        </p:txBody>
      </p:sp>
      <p:sp>
        <p:nvSpPr>
          <p:cNvPr id="18435" name="Slide Number Placeholder 4"/>
          <p:cNvSpPr>
            <a:spLocks noGrp="1"/>
          </p:cNvSpPr>
          <p:nvPr>
            <p:ph type="sldNum" sz="quarter" idx="11"/>
          </p:nvPr>
        </p:nvSpPr>
        <p:spPr>
          <a:noFill/>
        </p:spPr>
        <p:txBody>
          <a:bodyPr/>
          <a:lstStyle/>
          <a:p>
            <a:r>
              <a:rPr lang="en-US" smtClean="0"/>
              <a:t>Page </a:t>
            </a:r>
            <a:fld id="{0AE91F57-CA4A-4AEB-9CF3-E7A065A26439}" type="slidenum">
              <a:rPr lang="en-US" smtClean="0"/>
              <a:pPr/>
              <a:t>5</a:t>
            </a:fld>
            <a:r>
              <a:rPr lang="en-US" smtClean="0"/>
              <a:t>   |</a:t>
            </a:r>
            <a:r>
              <a:rPr lang="en-US" smtClean="0">
                <a:solidFill>
                  <a:schemeClr val="accent1"/>
                </a:solidFill>
              </a:rPr>
              <a:t>   </a:t>
            </a:r>
            <a:endParaRPr lang="en-US" smtClean="0">
              <a:solidFill>
                <a:schemeClr val="accent1"/>
              </a:solidFill>
              <a:latin typeface="Garamond" pitchFamily="18" charset="0"/>
            </a:endParaRPr>
          </a:p>
        </p:txBody>
      </p:sp>
      <p:grpSp>
        <p:nvGrpSpPr>
          <p:cNvPr id="18436" name="Group 2"/>
          <p:cNvGrpSpPr>
            <a:grpSpLocks/>
          </p:cNvGrpSpPr>
          <p:nvPr/>
        </p:nvGrpSpPr>
        <p:grpSpPr bwMode="auto">
          <a:xfrm>
            <a:off x="1333500" y="1158875"/>
            <a:ext cx="7518400" cy="4719638"/>
            <a:chOff x="840" y="730"/>
            <a:chExt cx="4736" cy="2973"/>
          </a:xfrm>
        </p:grpSpPr>
        <p:sp>
          <p:nvSpPr>
            <p:cNvPr id="18465" name="AutoShape 3"/>
            <p:cNvSpPr>
              <a:spLocks noChangeArrowheads="1"/>
            </p:cNvSpPr>
            <p:nvPr/>
          </p:nvSpPr>
          <p:spPr bwMode="auto">
            <a:xfrm>
              <a:off x="840" y="730"/>
              <a:ext cx="4736" cy="2973"/>
            </a:xfrm>
            <a:prstGeom prst="roundRect">
              <a:avLst>
                <a:gd name="adj" fmla="val 16667"/>
              </a:avLst>
            </a:prstGeom>
            <a:solidFill>
              <a:srgbClr val="316989"/>
            </a:solidFill>
            <a:ln w="12700">
              <a:noFill/>
              <a:round/>
              <a:headEnd/>
              <a:tailEnd/>
            </a:ln>
          </p:spPr>
          <p:txBody>
            <a:bodyPr wrap="non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sp>
          <p:nvSpPr>
            <p:cNvPr id="18466" name="AutoShape 4"/>
            <p:cNvSpPr>
              <a:spLocks noChangeArrowheads="1"/>
            </p:cNvSpPr>
            <p:nvPr/>
          </p:nvSpPr>
          <p:spPr bwMode="auto">
            <a:xfrm>
              <a:off x="2290" y="838"/>
              <a:ext cx="3190" cy="2732"/>
            </a:xfrm>
            <a:prstGeom prst="roundRect">
              <a:avLst>
                <a:gd name="adj" fmla="val 16667"/>
              </a:avLst>
            </a:prstGeom>
            <a:solidFill>
              <a:schemeClr val="bg1"/>
            </a:solidFill>
            <a:ln w="12700">
              <a:noFill/>
              <a:round/>
              <a:headEnd/>
              <a:tailEnd/>
            </a:ln>
          </p:spPr>
          <p:txBody>
            <a:bodyPr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grpSp>
      <p:sp>
        <p:nvSpPr>
          <p:cNvPr id="18437" name="AutoShape 5"/>
          <p:cNvSpPr>
            <a:spLocks noChangeArrowheads="1"/>
          </p:cNvSpPr>
          <p:nvPr/>
        </p:nvSpPr>
        <p:spPr bwMode="auto">
          <a:xfrm>
            <a:off x="284163" y="1158875"/>
            <a:ext cx="4267200" cy="4719638"/>
          </a:xfrm>
          <a:prstGeom prst="roundRect">
            <a:avLst>
              <a:gd name="adj" fmla="val 16667"/>
            </a:avLst>
          </a:prstGeom>
          <a:solidFill>
            <a:srgbClr val="316989"/>
          </a:solidFill>
          <a:ln w="12700">
            <a:noFill/>
            <a:round/>
            <a:headEnd/>
            <a:tailEnd/>
          </a:ln>
        </p:spPr>
        <p:txBody>
          <a:bodyPr wrap="non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graphicFrame>
        <p:nvGraphicFramePr>
          <p:cNvPr id="10" name="Group 35"/>
          <p:cNvGraphicFramePr>
            <a:graphicFrameLocks noGrp="1"/>
          </p:cNvGraphicFramePr>
          <p:nvPr/>
        </p:nvGraphicFramePr>
        <p:xfrm>
          <a:off x="387350" y="1236663"/>
          <a:ext cx="4025900" cy="4494214"/>
        </p:xfrm>
        <a:graphic>
          <a:graphicData uri="http://schemas.openxmlformats.org/drawingml/2006/table">
            <a:tbl>
              <a:tblPr/>
              <a:tblGrid>
                <a:gridCol w="4025900"/>
              </a:tblGrid>
              <a:tr h="825500">
                <a:tc>
                  <a:txBody>
                    <a:bodyPr/>
                    <a:lstStyle/>
                    <a:p>
                      <a:pPr marL="0" marR="0" lvl="0" indent="0" algn="ctr" defTabSz="914400" rtl="0" eaLnBrk="0" fontAlgn="base" latinLnBrk="0" hangingPunct="0">
                        <a:lnSpc>
                          <a:spcPct val="90000"/>
                        </a:lnSpc>
                        <a:spcBef>
                          <a:spcPct val="45000"/>
                        </a:spcBef>
                        <a:spcAft>
                          <a:spcPct val="0"/>
                        </a:spcAft>
                        <a:buClr>
                          <a:srgbClr val="004167"/>
                        </a:buClr>
                        <a:buSzPct val="85000"/>
                        <a:buFont typeface="Times" charset="0"/>
                        <a:buNone/>
                        <a:tabLst/>
                      </a:pPr>
                      <a:endParaRPr kumimoji="0" lang="en-US" sz="1200" b="1" i="0" u="none" strike="noStrike" cap="none" normalizeH="0" baseline="0">
                        <a:ln>
                          <a:noFill/>
                        </a:ln>
                        <a:solidFill>
                          <a:schemeClr val="bg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1" i="0" u="none" strike="noStrike" cap="none" normalizeH="0" baseline="0">
                          <a:ln>
                            <a:noFill/>
                          </a:ln>
                          <a:solidFill>
                            <a:schemeClr val="bg1"/>
                          </a:solidFill>
                          <a:effectLst/>
                          <a:latin typeface="Arial" charset="0"/>
                          <a:ea typeface="ＭＳ Ｐゴシック" charset="-128"/>
                          <a:cs typeface="ＭＳ Ｐゴシック" charset="-128"/>
                        </a:rPr>
                        <a:t>New Requirements for the Firewall</a:t>
                      </a:r>
                    </a:p>
                  </a:txBody>
                  <a:tcPr horzOverflow="overflow">
                    <a:lnL>
                      <a:noFill/>
                    </a:lnL>
                    <a:lnR>
                      <a:noFill/>
                    </a:lnR>
                    <a:lnT>
                      <a:noFill/>
                    </a:lnT>
                    <a:lnB w="28575" cap="flat" cmpd="sng" algn="ctr">
                      <a:solidFill>
                        <a:srgbClr val="579CC3"/>
                      </a:solidFill>
                      <a:prstDash val="solid"/>
                      <a:round/>
                      <a:headEnd type="none" w="med" len="med"/>
                      <a:tailEnd type="none" w="med" len="med"/>
                    </a:lnB>
                    <a:lnTlToBr>
                      <a:noFill/>
                    </a:lnTlToBr>
                    <a:lnBlToTr>
                      <a:noFill/>
                    </a:lnBlToTr>
                    <a:noFill/>
                  </a:tcPr>
                </a:tc>
              </a:tr>
              <a:tr h="650875">
                <a:tc>
                  <a:txBody>
                    <a:bodyPr/>
                    <a:lstStyle/>
                    <a:p>
                      <a:pPr marL="279400" marR="0" lvl="0" indent="-27940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1.  Identify applications regardless of</a:t>
                      </a:r>
                      <a:r>
                        <a:rPr kumimoji="0" lang="en-US" sz="1600" b="0" i="0" u="none" strike="noStrike" cap="none" normalizeH="0" baseline="0" dirty="0" smtClean="0">
                          <a:ln>
                            <a:noFill/>
                          </a:ln>
                          <a:solidFill>
                            <a:schemeClr val="bg1"/>
                          </a:solidFill>
                          <a:effectLst/>
                          <a:latin typeface="Arial" charset="0"/>
                          <a:ea typeface="ＭＳ Ｐゴシック" charset="-128"/>
                          <a:cs typeface="ＭＳ Ｐゴシック" charset="-128"/>
                        </a:rPr>
                        <a:t> port</a:t>
                      </a: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 protocol, evasive tactic or SSL</a:t>
                      </a:r>
                    </a:p>
                  </a:txBody>
                  <a:tcPr anchor="ctr" horzOverflow="overflow">
                    <a:lnL>
                      <a:noFill/>
                    </a:lnL>
                    <a:lnR>
                      <a:noFill/>
                    </a:lnR>
                    <a:lnT w="28575" cap="flat" cmpd="sng" algn="ctr">
                      <a:solidFill>
                        <a:srgbClr val="579CC3"/>
                      </a:solidFill>
                      <a:prstDash val="solid"/>
                      <a:round/>
                      <a:headEnd type="none" w="med" len="med"/>
                      <a:tailEnd type="none" w="med" len="med"/>
                    </a:lnT>
                    <a:lnB w="12700" cap="flat" cmpd="sng" algn="ctr">
                      <a:solidFill>
                        <a:srgbClr val="579CC3"/>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0" fontAlgn="base" latinLnBrk="0" hangingPunct="0">
                        <a:lnSpc>
                          <a:spcPct val="90000"/>
                        </a:lnSpc>
                        <a:spcBef>
                          <a:spcPct val="45000"/>
                        </a:spcBef>
                        <a:spcAft>
                          <a:spcPct val="0"/>
                        </a:spcAft>
                        <a:buClr>
                          <a:srgbClr val="004167"/>
                        </a:buClr>
                        <a:buSzPct val="85000"/>
                        <a:buFont typeface="Times" charset="0"/>
                        <a:buNone/>
                        <a:tabLst>
                          <a:tab pos="396875" algn="l"/>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2.  Identify users regardless of IP address </a:t>
                      </a:r>
                    </a:p>
                  </a:txBody>
                  <a:tcPr anchor="ctr" horzOverflow="overflow">
                    <a:lnL>
                      <a:noFill/>
                    </a:lnL>
                    <a:lnR>
                      <a:noFill/>
                    </a:lnR>
                    <a:lnT w="12700" cap="flat" cmpd="sng" algn="ctr">
                      <a:solidFill>
                        <a:srgbClr val="579CC3"/>
                      </a:solidFill>
                      <a:prstDash val="solid"/>
                      <a:round/>
                      <a:headEnd type="none" w="med" len="med"/>
                      <a:tailEnd type="none" w="med" len="med"/>
                    </a:lnT>
                    <a:lnB w="12700" cap="flat" cmpd="sng" algn="ctr">
                      <a:solidFill>
                        <a:srgbClr val="579CC3"/>
                      </a:solidFill>
                      <a:prstDash val="solid"/>
                      <a:round/>
                      <a:headEnd type="none" w="med" len="med"/>
                      <a:tailEnd type="none" w="med" len="med"/>
                    </a:lnB>
                    <a:lnTlToBr>
                      <a:noFill/>
                    </a:lnTlToBr>
                    <a:lnBlToTr>
                      <a:noFill/>
                    </a:lnBlToTr>
                    <a:noFill/>
                  </a:tcPr>
                </a:tc>
              </a:tr>
              <a:tr h="814388">
                <a:tc>
                  <a:txBody>
                    <a:bodyPr/>
                    <a:lstStyle/>
                    <a:p>
                      <a:pPr marL="279400" marR="0" lvl="0" indent="-27940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3.</a:t>
                      </a:r>
                      <a:r>
                        <a:rPr kumimoji="0" lang="en-US" sz="1600" b="0" i="0" u="none" strike="noStrike" cap="none" normalizeH="0" baseline="0" dirty="0" smtClean="0">
                          <a:ln>
                            <a:noFill/>
                          </a:ln>
                          <a:solidFill>
                            <a:schemeClr val="bg1"/>
                          </a:solidFill>
                          <a:effectLst/>
                          <a:latin typeface="Arial" charset="0"/>
                          <a:ea typeface="ＭＳ Ｐゴシック" charset="-128"/>
                          <a:cs typeface="ＭＳ Ｐゴシック" charset="-128"/>
                        </a:rPr>
                        <a:t>  Protect in real-time against threats embedded across applications</a:t>
                      </a:r>
                      <a:endPar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a:noFill/>
                    </a:lnL>
                    <a:lnR>
                      <a:noFill/>
                    </a:lnR>
                    <a:lnT w="12700" cap="flat" cmpd="sng" algn="ctr">
                      <a:solidFill>
                        <a:srgbClr val="579CC3"/>
                      </a:solidFill>
                      <a:prstDash val="solid"/>
                      <a:round/>
                      <a:headEnd type="none" w="med" len="med"/>
                      <a:tailEnd type="none" w="med" len="med"/>
                    </a:lnT>
                    <a:lnB w="12700" cap="flat" cmpd="sng" algn="ctr">
                      <a:solidFill>
                        <a:srgbClr val="579CC3"/>
                      </a:solidFill>
                      <a:prstDash val="solid"/>
                      <a:round/>
                      <a:headEnd type="none" w="med" len="med"/>
                      <a:tailEnd type="none" w="med" len="med"/>
                    </a:lnB>
                    <a:lnTlToBr>
                      <a:noFill/>
                    </a:lnTlToBr>
                    <a:lnBlToTr>
                      <a:noFill/>
                    </a:lnBlToTr>
                    <a:noFill/>
                  </a:tcPr>
                </a:tc>
              </a:tr>
              <a:tr h="815975">
                <a:tc>
                  <a:txBody>
                    <a:bodyPr/>
                    <a:lstStyle/>
                    <a:p>
                      <a:pPr marL="285750" marR="0" lvl="0" indent="-28575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4.</a:t>
                      </a:r>
                      <a:r>
                        <a:rPr kumimoji="0" lang="en-US" sz="1600" b="0" i="0" u="none" strike="noStrike" cap="none" normalizeH="0" baseline="0" dirty="0" smtClean="0">
                          <a:ln>
                            <a:noFill/>
                          </a:ln>
                          <a:solidFill>
                            <a:schemeClr val="bg1"/>
                          </a:solidFill>
                          <a:effectLst/>
                          <a:latin typeface="Arial" charset="0"/>
                          <a:ea typeface="ＭＳ Ｐゴシック" charset="-128"/>
                          <a:cs typeface="ＭＳ Ｐゴシック" charset="-128"/>
                        </a:rPr>
                        <a:t>  Fine-grained visibility and policy control over application access / functionality</a:t>
                      </a:r>
                      <a:endPar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a:noFill/>
                    </a:lnL>
                    <a:lnR>
                      <a:noFill/>
                    </a:lnR>
                    <a:lnT w="12700" cap="flat" cmpd="sng" algn="ctr">
                      <a:solidFill>
                        <a:srgbClr val="579CC3"/>
                      </a:solidFill>
                      <a:prstDash val="solid"/>
                      <a:round/>
                      <a:headEnd type="none" w="med" len="med"/>
                      <a:tailEnd type="none" w="med" len="med"/>
                    </a:lnT>
                    <a:lnB w="12700" cap="flat" cmpd="sng" algn="ctr">
                      <a:solidFill>
                        <a:srgbClr val="579CC3"/>
                      </a:solidFill>
                      <a:prstDash val="solid"/>
                      <a:round/>
                      <a:headEnd type="none" w="med" len="med"/>
                      <a:tailEnd type="none" w="med" len="med"/>
                    </a:lnB>
                    <a:lnTlToBr>
                      <a:noFill/>
                    </a:lnTlToBr>
                    <a:lnBlToTr>
                      <a:noFill/>
                    </a:lnBlToTr>
                    <a:noFill/>
                  </a:tcPr>
                </a:tc>
              </a:tr>
              <a:tr h="693738">
                <a:tc>
                  <a:txBody>
                    <a:bodyPr/>
                    <a:lstStyle/>
                    <a:p>
                      <a:pPr marL="279400" marR="0" lvl="0" indent="-27940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5.  Multi-gigabit, in-line deployment with</a:t>
                      </a:r>
                      <a:r>
                        <a:rPr kumimoji="0" lang="en-US" sz="1600" b="0" i="0" u="none" strike="noStrike" cap="none" normalizeH="0" baseline="0" dirty="0" smtClean="0">
                          <a:ln>
                            <a:noFill/>
                          </a:ln>
                          <a:solidFill>
                            <a:schemeClr val="bg1"/>
                          </a:solidFill>
                          <a:effectLst/>
                          <a:latin typeface="Arial" charset="0"/>
                          <a:ea typeface="ＭＳ Ｐゴシック" charset="-128"/>
                          <a:cs typeface="ＭＳ Ｐゴシック" charset="-128"/>
                        </a:rPr>
                        <a:t> no </a:t>
                      </a: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performance degradation</a:t>
                      </a:r>
                    </a:p>
                  </a:txBody>
                  <a:tcPr anchor="ctr" horzOverflow="overflow">
                    <a:lnL>
                      <a:noFill/>
                    </a:lnL>
                    <a:lnR>
                      <a:noFill/>
                    </a:lnR>
                    <a:lnT w="12700" cap="flat" cmpd="sng" algn="ctr">
                      <a:solidFill>
                        <a:srgbClr val="579CC3"/>
                      </a:solidFill>
                      <a:prstDash val="solid"/>
                      <a:round/>
                      <a:headEnd type="none" w="med" len="med"/>
                      <a:tailEnd type="none" w="med" len="med"/>
                    </a:lnT>
                    <a:lnB>
                      <a:noFill/>
                    </a:lnB>
                    <a:lnTlToBr>
                      <a:noFill/>
                    </a:lnTlToBr>
                    <a:lnBlToTr>
                      <a:noFill/>
                    </a:lnBlToTr>
                    <a:noFill/>
                  </a:tcPr>
                </a:tc>
              </a:tr>
            </a:tbl>
          </a:graphicData>
        </a:graphic>
      </p:graphicFrame>
      <p:pic>
        <p:nvPicPr>
          <p:cNvPr id="18450" name="Picture 33" descr="skyp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15225" y="2322513"/>
            <a:ext cx="728663" cy="374650"/>
          </a:xfrm>
          <a:prstGeom prst="rect">
            <a:avLst/>
          </a:prstGeom>
          <a:noFill/>
          <a:ln w="9525">
            <a:noFill/>
            <a:miter lim="800000"/>
            <a:headEnd/>
            <a:tailEnd/>
          </a:ln>
        </p:spPr>
      </p:pic>
      <p:pic>
        <p:nvPicPr>
          <p:cNvPr id="18451" name="Picture 34" descr="bittorrent_log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18063" y="2306638"/>
            <a:ext cx="1155700" cy="404812"/>
          </a:xfrm>
          <a:prstGeom prst="rect">
            <a:avLst/>
          </a:prstGeom>
          <a:noFill/>
          <a:ln w="9525">
            <a:noFill/>
            <a:miter lim="800000"/>
            <a:headEnd/>
            <a:tailEnd/>
          </a:ln>
        </p:spPr>
      </p:pic>
      <p:pic>
        <p:nvPicPr>
          <p:cNvPr id="18452" name="Picture 35" descr="MCj04059800000[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18063" y="1782763"/>
            <a:ext cx="490537" cy="493712"/>
          </a:xfrm>
          <a:prstGeom prst="rect">
            <a:avLst/>
          </a:prstGeom>
          <a:noFill/>
          <a:ln w="9525">
            <a:noFill/>
            <a:miter lim="800000"/>
            <a:headEnd/>
            <a:tailEnd/>
          </a:ln>
        </p:spPr>
      </p:pic>
      <p:pic>
        <p:nvPicPr>
          <p:cNvPr id="18453" name="Picture 36" descr="spy"/>
          <p:cNvPicPr>
            <a:picLocks noChangeAspect="1" noChangeArrowheads="1"/>
          </p:cNvPicPr>
          <p:nvPr/>
        </p:nvPicPr>
        <p:blipFill>
          <a:blip r:embed="rId6">
            <a:clrChange>
              <a:clrFrom>
                <a:srgbClr val="FFFFFF"/>
              </a:clrFrom>
              <a:clrTo>
                <a:srgbClr val="FFFFFF">
                  <a:alpha val="0"/>
                </a:srgbClr>
              </a:clrTo>
            </a:clrChange>
          </a:blip>
          <a:srcRect l="9891" t="5495" r="12363" b="7692"/>
          <a:stretch>
            <a:fillRect/>
          </a:stretch>
        </p:blipFill>
        <p:spPr bwMode="auto">
          <a:xfrm>
            <a:off x="7926388" y="1762125"/>
            <a:ext cx="641350" cy="536575"/>
          </a:xfrm>
          <a:prstGeom prst="rect">
            <a:avLst/>
          </a:prstGeom>
          <a:noFill/>
          <a:ln w="9525">
            <a:noFill/>
            <a:miter lim="800000"/>
            <a:headEnd/>
            <a:tailEnd/>
          </a:ln>
        </p:spPr>
      </p:pic>
      <p:pic>
        <p:nvPicPr>
          <p:cNvPr id="18454" name="Picture 37" descr="saplogo"/>
          <p:cNvPicPr>
            <a:picLocks noChangeAspect="1" noChangeArrowheads="1"/>
          </p:cNvPicPr>
          <p:nvPr/>
        </p:nvPicPr>
        <p:blipFill>
          <a:blip r:embed="rId7"/>
          <a:srcRect/>
          <a:stretch>
            <a:fillRect/>
          </a:stretch>
        </p:blipFill>
        <p:spPr bwMode="auto">
          <a:xfrm>
            <a:off x="5495925" y="1865313"/>
            <a:ext cx="666750" cy="328612"/>
          </a:xfrm>
          <a:prstGeom prst="rect">
            <a:avLst/>
          </a:prstGeom>
          <a:noFill/>
          <a:ln w="9525">
            <a:noFill/>
            <a:miter lim="800000"/>
            <a:headEnd/>
            <a:tailEnd/>
          </a:ln>
        </p:spPr>
      </p:pic>
      <p:pic>
        <p:nvPicPr>
          <p:cNvPr id="18455" name="Picture 38" descr="sfdc_223x78"/>
          <p:cNvPicPr>
            <a:picLocks noChangeAspect="1" noChangeArrowheads="1"/>
          </p:cNvPicPr>
          <p:nvPr/>
        </p:nvPicPr>
        <p:blipFill>
          <a:blip r:embed="rId8"/>
          <a:srcRect/>
          <a:stretch>
            <a:fillRect/>
          </a:stretch>
        </p:blipFill>
        <p:spPr bwMode="auto">
          <a:xfrm>
            <a:off x="6030913" y="1392238"/>
            <a:ext cx="1135062" cy="396875"/>
          </a:xfrm>
          <a:prstGeom prst="rect">
            <a:avLst/>
          </a:prstGeom>
          <a:noFill/>
          <a:ln w="9525">
            <a:noFill/>
            <a:miter lim="800000"/>
            <a:headEnd/>
            <a:tailEnd/>
          </a:ln>
        </p:spPr>
      </p:pic>
      <p:pic>
        <p:nvPicPr>
          <p:cNvPr id="18456" name="Picture 39" descr="logo"/>
          <p:cNvPicPr>
            <a:picLocks noChangeAspect="1" noChangeArrowheads="1"/>
          </p:cNvPicPr>
          <p:nvPr/>
        </p:nvPicPr>
        <p:blipFill>
          <a:blip r:embed="rId9"/>
          <a:srcRect/>
          <a:stretch>
            <a:fillRect/>
          </a:stretch>
        </p:blipFill>
        <p:spPr bwMode="auto">
          <a:xfrm>
            <a:off x="7224713" y="1849438"/>
            <a:ext cx="628650" cy="361950"/>
          </a:xfrm>
          <a:prstGeom prst="rect">
            <a:avLst/>
          </a:prstGeom>
          <a:noFill/>
          <a:ln w="9525">
            <a:noFill/>
            <a:miter lim="800000"/>
            <a:headEnd/>
            <a:tailEnd/>
          </a:ln>
        </p:spPr>
      </p:pic>
      <p:pic>
        <p:nvPicPr>
          <p:cNvPr id="18457" name="Picture 40" descr="474186244_f81b62c852"/>
          <p:cNvPicPr>
            <a:picLocks noChangeAspect="1" noChangeArrowheads="1"/>
          </p:cNvPicPr>
          <p:nvPr/>
        </p:nvPicPr>
        <p:blipFill>
          <a:blip r:embed="rId10"/>
          <a:srcRect/>
          <a:stretch>
            <a:fillRect/>
          </a:stretch>
        </p:blipFill>
        <p:spPr bwMode="auto">
          <a:xfrm>
            <a:off x="4818063" y="1419225"/>
            <a:ext cx="874712" cy="344488"/>
          </a:xfrm>
          <a:prstGeom prst="rect">
            <a:avLst/>
          </a:prstGeom>
          <a:noFill/>
          <a:ln w="9525">
            <a:noFill/>
            <a:miter lim="800000"/>
            <a:headEnd/>
            <a:tailEnd/>
          </a:ln>
        </p:spPr>
      </p:pic>
      <p:pic>
        <p:nvPicPr>
          <p:cNvPr id="18458" name="Picture 41" descr="Gmail"/>
          <p:cNvPicPr>
            <a:picLocks noChangeAspect="1" noChangeArrowheads="1"/>
          </p:cNvPicPr>
          <p:nvPr/>
        </p:nvPicPr>
        <p:blipFill>
          <a:blip r:embed="rId11"/>
          <a:srcRect/>
          <a:stretch>
            <a:fillRect/>
          </a:stretch>
        </p:blipFill>
        <p:spPr bwMode="auto">
          <a:xfrm>
            <a:off x="6311900" y="1887538"/>
            <a:ext cx="687388" cy="284162"/>
          </a:xfrm>
          <a:prstGeom prst="rect">
            <a:avLst/>
          </a:prstGeom>
          <a:noFill/>
          <a:ln w="9525">
            <a:noFill/>
            <a:miter lim="800000"/>
            <a:headEnd/>
            <a:tailEnd/>
          </a:ln>
        </p:spPr>
      </p:pic>
      <p:pic>
        <p:nvPicPr>
          <p:cNvPr id="18459" name="Picture 42" descr="Webex_4color"/>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7505700" y="1462088"/>
            <a:ext cx="673100" cy="257175"/>
          </a:xfrm>
          <a:prstGeom prst="rect">
            <a:avLst/>
          </a:prstGeom>
          <a:noFill/>
          <a:ln w="9525">
            <a:noFill/>
            <a:miter lim="800000"/>
            <a:headEnd/>
            <a:tailEnd/>
          </a:ln>
        </p:spPr>
      </p:pic>
      <p:pic>
        <p:nvPicPr>
          <p:cNvPr id="18460" name="Picture 47" descr="meebo_logo1"/>
          <p:cNvPicPr>
            <a:picLocks noChangeAspect="1" noChangeArrowheads="1"/>
          </p:cNvPicPr>
          <p:nvPr/>
        </p:nvPicPr>
        <p:blipFill>
          <a:blip r:embed="rId13"/>
          <a:srcRect/>
          <a:stretch>
            <a:fillRect/>
          </a:stretch>
        </p:blipFill>
        <p:spPr bwMode="auto">
          <a:xfrm>
            <a:off x="6343650" y="2376488"/>
            <a:ext cx="801688" cy="265112"/>
          </a:xfrm>
          <a:prstGeom prst="rect">
            <a:avLst/>
          </a:prstGeom>
          <a:noFill/>
          <a:ln w="9525">
            <a:noFill/>
            <a:miter lim="800000"/>
            <a:headEnd/>
            <a:tailEnd/>
          </a:ln>
        </p:spPr>
      </p:pic>
      <p:pic>
        <p:nvPicPr>
          <p:cNvPr id="18461" name="Picture 57" descr="user-group-128x128.png"/>
          <p:cNvPicPr>
            <a:picLocks noChangeAspect="1"/>
          </p:cNvPicPr>
          <p:nvPr/>
        </p:nvPicPr>
        <p:blipFill>
          <a:blip r:embed="rId14"/>
          <a:srcRect/>
          <a:stretch>
            <a:fillRect/>
          </a:stretch>
        </p:blipFill>
        <p:spPr bwMode="auto">
          <a:xfrm>
            <a:off x="5922963" y="4262438"/>
            <a:ext cx="1435100" cy="1433512"/>
          </a:xfrm>
          <a:prstGeom prst="rect">
            <a:avLst/>
          </a:prstGeom>
          <a:noFill/>
          <a:ln w="9525">
            <a:noFill/>
            <a:miter lim="800000"/>
            <a:headEnd/>
            <a:tailEnd/>
          </a:ln>
        </p:spPr>
      </p:pic>
      <p:grpSp>
        <p:nvGrpSpPr>
          <p:cNvPr id="18462" name="Group 6"/>
          <p:cNvGrpSpPr>
            <a:grpSpLocks noChangeAspect="1"/>
          </p:cNvGrpSpPr>
          <p:nvPr/>
        </p:nvGrpSpPr>
        <p:grpSpPr bwMode="auto">
          <a:xfrm>
            <a:off x="4906963" y="2967038"/>
            <a:ext cx="3508375" cy="982662"/>
            <a:chOff x="1254" y="2329"/>
            <a:chExt cx="4313" cy="1210"/>
          </a:xfrm>
        </p:grpSpPr>
        <p:sp>
          <p:nvSpPr>
            <p:cNvPr id="18463" name="Rectangle 7"/>
            <p:cNvSpPr>
              <a:spLocks noChangeAspect="1" noChangeArrowheads="1"/>
            </p:cNvSpPr>
            <p:nvPr/>
          </p:nvSpPr>
          <p:spPr bwMode="auto">
            <a:xfrm>
              <a:off x="3154" y="2797"/>
              <a:ext cx="495" cy="582"/>
            </a:xfrm>
            <a:prstGeom prst="rect">
              <a:avLst/>
            </a:prstGeom>
            <a:solidFill>
              <a:schemeClr val="bg1"/>
            </a:solidFill>
            <a:ln w="12700">
              <a:noFill/>
              <a:miter lim="800000"/>
              <a:headEnd/>
              <a:tailEnd/>
            </a:ln>
          </p:spPr>
          <p:txBody>
            <a:bodyPr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18464" name="Picture 8" descr="PA4050_FrontWtop_HR"/>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254" y="2329"/>
              <a:ext cx="4313" cy="1210"/>
            </a:xfrm>
            <a:prstGeom prst="rect">
              <a:avLst/>
            </a:prstGeom>
            <a:noFill/>
            <a:ln w="9525">
              <a:noFill/>
              <a:miter lim="800000"/>
              <a:headEnd/>
              <a:tailEnd/>
            </a:ln>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900" smtClean="0">
                <a:solidFill>
                  <a:srgbClr val="A7C439"/>
                </a:solidFill>
              </a:rPr>
              <a:t>© 2011 Palo Alto Networks. Proprietary and Confidential.</a:t>
            </a:r>
          </a:p>
        </p:txBody>
      </p:sp>
      <p:sp>
        <p:nvSpPr>
          <p:cNvPr id="7171" name="Rectangle 5"/>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en-US" sz="900" smtClean="0">
                <a:solidFill>
                  <a:srgbClr val="316989"/>
                </a:solidFill>
              </a:rPr>
              <a:t>Page </a:t>
            </a:r>
            <a:fld id="{21D9A686-A06E-4090-9A01-E7FFA496F4CA}" type="slidenum">
              <a:rPr lang="en-US" sz="900" smtClean="0">
                <a:solidFill>
                  <a:srgbClr val="316989"/>
                </a:solidFill>
              </a:rPr>
              <a:pPr eaLnBrk="1" hangingPunct="1"/>
              <a:t>6</a:t>
            </a:fld>
            <a:r>
              <a:rPr lang="en-US" sz="900" smtClean="0">
                <a:solidFill>
                  <a:srgbClr val="316989"/>
                </a:solidFill>
              </a:rPr>
              <a:t>   |</a:t>
            </a:r>
            <a:r>
              <a:rPr lang="en-US" sz="900" smtClean="0">
                <a:solidFill>
                  <a:schemeClr val="accent1"/>
                </a:solidFill>
              </a:rPr>
              <a:t>   </a:t>
            </a:r>
            <a:endParaRPr lang="en-US" sz="900" smtClean="0">
              <a:solidFill>
                <a:schemeClr val="accent1"/>
              </a:solidFill>
              <a:latin typeface="Garamond" pitchFamily="18" charset="0"/>
            </a:endParaRPr>
          </a:p>
        </p:txBody>
      </p:sp>
      <p:sp>
        <p:nvSpPr>
          <p:cNvPr id="41988" name="Rectangle 4"/>
          <p:cNvSpPr>
            <a:spLocks noGrp="1" noChangeArrowheads="1"/>
          </p:cNvSpPr>
          <p:nvPr>
            <p:ph type="body" sz="half" idx="2"/>
          </p:nvPr>
        </p:nvSpPr>
        <p:spPr>
          <a:xfrm>
            <a:off x="309563" y="3790950"/>
            <a:ext cx="4398962" cy="2522538"/>
          </a:xfrm>
        </p:spPr>
        <p:txBody>
          <a:bodyPr/>
          <a:lstStyle/>
          <a:p>
            <a:pPr marL="0" indent="0" eaLnBrk="1" hangingPunct="1">
              <a:buFont typeface="Times" charset="0"/>
              <a:buNone/>
              <a:defRPr/>
            </a:pPr>
            <a:r>
              <a:rPr lang="en-US" sz="1800" b="1" dirty="0" smtClean="0"/>
              <a:t>Hidden application traffic</a:t>
            </a:r>
          </a:p>
          <a:p>
            <a:pPr eaLnBrk="1" hangingPunct="1">
              <a:defRPr/>
            </a:pPr>
            <a:r>
              <a:rPr lang="en-US" sz="1800" dirty="0" smtClean="0"/>
              <a:t>41% of </a:t>
            </a:r>
            <a:r>
              <a:rPr lang="en-US" sz="1800" dirty="0"/>
              <a:t>the applications </a:t>
            </a:r>
            <a:r>
              <a:rPr lang="en-US" sz="1800" dirty="0" smtClean="0"/>
              <a:t>(433) found can </a:t>
            </a:r>
            <a:r>
              <a:rPr lang="en-US" sz="1800" dirty="0"/>
              <a:t>use SSL or hop </a:t>
            </a:r>
            <a:r>
              <a:rPr lang="en-US" sz="1800" dirty="0" smtClean="0"/>
              <a:t>ports</a:t>
            </a:r>
          </a:p>
          <a:p>
            <a:pPr eaLnBrk="1" hangingPunct="1">
              <a:defRPr/>
            </a:pPr>
            <a:r>
              <a:rPr lang="en-US" sz="1800" dirty="0" smtClean="0"/>
              <a:t>Consuming </a:t>
            </a:r>
            <a:r>
              <a:rPr lang="en-US" sz="1800" dirty="0"/>
              <a:t>roughly 36% of overall </a:t>
            </a:r>
            <a:r>
              <a:rPr lang="en-US" sz="1800" dirty="0" smtClean="0"/>
              <a:t>bandwidth</a:t>
            </a:r>
          </a:p>
          <a:p>
            <a:pPr eaLnBrk="1" hangingPunct="1">
              <a:defRPr/>
            </a:pPr>
            <a:r>
              <a:rPr lang="en-US" sz="1800" dirty="0" smtClean="0"/>
              <a:t>Only 43% use the browser</a:t>
            </a:r>
          </a:p>
          <a:p>
            <a:pPr marL="0" indent="0" eaLnBrk="1" hangingPunct="1">
              <a:buFont typeface="Times" charset="0"/>
              <a:buNone/>
              <a:defRPr/>
            </a:pPr>
            <a:endParaRPr lang="en-US" sz="1800" dirty="0"/>
          </a:p>
        </p:txBody>
      </p:sp>
      <p:sp>
        <p:nvSpPr>
          <p:cNvPr id="7173" name="Title 1"/>
          <p:cNvSpPr>
            <a:spLocks noGrp="1"/>
          </p:cNvSpPr>
          <p:nvPr>
            <p:ph type="title"/>
          </p:nvPr>
        </p:nvSpPr>
        <p:spPr/>
        <p:txBody>
          <a:bodyPr/>
          <a:lstStyle/>
          <a:p>
            <a:pPr eaLnBrk="1" hangingPunct="1"/>
            <a:r>
              <a:rPr lang="en-US" dirty="0" smtClean="0"/>
              <a:t>Application Usage Report</a:t>
            </a:r>
          </a:p>
        </p:txBody>
      </p:sp>
      <p:pic>
        <p:nvPicPr>
          <p:cNvPr id="71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787400"/>
            <a:ext cx="7115175"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02025"/>
            <a:ext cx="364648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65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2600" smtClean="0"/>
              <a:t>Identification Technologies Transform the Firewall</a:t>
            </a:r>
          </a:p>
        </p:txBody>
      </p:sp>
      <p:sp>
        <p:nvSpPr>
          <p:cNvPr id="19458" name="Footer Placeholder 2"/>
          <p:cNvSpPr>
            <a:spLocks noGrp="1"/>
          </p:cNvSpPr>
          <p:nvPr>
            <p:ph type="ftr" sz="quarter" idx="10"/>
          </p:nvPr>
        </p:nvSpPr>
        <p:spPr>
          <a:noFill/>
        </p:spPr>
        <p:txBody>
          <a:bodyPr/>
          <a:lstStyle/>
          <a:p>
            <a:r>
              <a:rPr lang="en-US" dirty="0"/>
              <a:t>© </a:t>
            </a:r>
            <a:r>
              <a:rPr lang="en-US" dirty="0" smtClean="0"/>
              <a:t>2011 </a:t>
            </a:r>
            <a:r>
              <a:rPr lang="en-US" dirty="0"/>
              <a:t>Palo Alto Networks. Proprietary and Confidential.</a:t>
            </a:r>
          </a:p>
        </p:txBody>
      </p:sp>
      <p:sp>
        <p:nvSpPr>
          <p:cNvPr id="19459" name="Slide Number Placeholder 3"/>
          <p:cNvSpPr>
            <a:spLocks noGrp="1"/>
          </p:cNvSpPr>
          <p:nvPr>
            <p:ph type="sldNum" sz="quarter" idx="11"/>
          </p:nvPr>
        </p:nvSpPr>
        <p:spPr>
          <a:noFill/>
        </p:spPr>
        <p:txBody>
          <a:bodyPr/>
          <a:lstStyle/>
          <a:p>
            <a:r>
              <a:rPr lang="en-US" smtClean="0"/>
              <a:t>Page </a:t>
            </a:r>
            <a:fld id="{B55FDDE2-F39A-43A8-954D-EF098EB66651}" type="slidenum">
              <a:rPr lang="en-US" smtClean="0"/>
              <a:pPr/>
              <a:t>7</a:t>
            </a:fld>
            <a:r>
              <a:rPr lang="en-US" smtClean="0"/>
              <a:t>   |</a:t>
            </a:r>
            <a:r>
              <a:rPr lang="en-US" smtClean="0">
                <a:solidFill>
                  <a:schemeClr val="accent1"/>
                </a:solidFill>
              </a:rPr>
              <a:t>   </a:t>
            </a:r>
            <a:endParaRPr lang="en-US" smtClean="0">
              <a:solidFill>
                <a:schemeClr val="accent1"/>
              </a:solidFill>
              <a:latin typeface="Garamond" pitchFamily="18" charset="0"/>
            </a:endParaRPr>
          </a:p>
        </p:txBody>
      </p:sp>
      <p:pic>
        <p:nvPicPr>
          <p:cNvPr id="19460" name="Picture 25" descr="App_id_logos"/>
          <p:cNvPicPr>
            <a:picLocks noChangeAspect="1" noChangeArrowheads="1"/>
          </p:cNvPicPr>
          <p:nvPr/>
        </p:nvPicPr>
        <p:blipFill>
          <a:blip r:embed="rId3"/>
          <a:srcRect/>
          <a:stretch>
            <a:fillRect/>
          </a:stretch>
        </p:blipFill>
        <p:spPr bwMode="auto">
          <a:xfrm>
            <a:off x="3881438" y="873125"/>
            <a:ext cx="4287837" cy="1874838"/>
          </a:xfrm>
          <a:prstGeom prst="rect">
            <a:avLst/>
          </a:prstGeom>
          <a:noFill/>
          <a:ln w="9525">
            <a:noFill/>
            <a:miter lim="800000"/>
            <a:headEnd/>
            <a:tailEnd/>
          </a:ln>
        </p:spPr>
      </p:pic>
      <p:sp>
        <p:nvSpPr>
          <p:cNvPr id="19461" name="Line 33"/>
          <p:cNvSpPr>
            <a:spLocks noChangeShapeType="1"/>
          </p:cNvSpPr>
          <p:nvPr/>
        </p:nvSpPr>
        <p:spPr bwMode="auto">
          <a:xfrm>
            <a:off x="520700" y="2855913"/>
            <a:ext cx="8169275" cy="0"/>
          </a:xfrm>
          <a:prstGeom prst="line">
            <a:avLst/>
          </a:prstGeom>
          <a:noFill/>
          <a:ln w="6350">
            <a:solidFill>
              <a:srgbClr val="004167"/>
            </a:solidFill>
            <a:round/>
            <a:headEnd/>
            <a:tailEnd/>
          </a:ln>
        </p:spPr>
        <p:txBody>
          <a:bodyPr anchor="ctr">
            <a:spAutoFit/>
          </a:bodyPr>
          <a:lstStyle/>
          <a:p>
            <a:endParaRPr lang="en-US"/>
          </a:p>
        </p:txBody>
      </p:sp>
      <p:sp>
        <p:nvSpPr>
          <p:cNvPr id="19462" name="Line 34"/>
          <p:cNvSpPr>
            <a:spLocks noChangeShapeType="1"/>
          </p:cNvSpPr>
          <p:nvPr/>
        </p:nvSpPr>
        <p:spPr bwMode="auto">
          <a:xfrm>
            <a:off x="463550" y="4748213"/>
            <a:ext cx="8169275" cy="0"/>
          </a:xfrm>
          <a:prstGeom prst="line">
            <a:avLst/>
          </a:prstGeom>
          <a:noFill/>
          <a:ln w="6350">
            <a:solidFill>
              <a:srgbClr val="004167"/>
            </a:solidFill>
            <a:round/>
            <a:headEnd/>
            <a:tailEnd/>
          </a:ln>
        </p:spPr>
        <p:txBody>
          <a:bodyPr anchor="ctr">
            <a:spAutoFit/>
          </a:bodyPr>
          <a:lstStyle/>
          <a:p>
            <a:endParaRPr lang="en-US"/>
          </a:p>
        </p:txBody>
      </p:sp>
      <p:pic>
        <p:nvPicPr>
          <p:cNvPr id="19463" name="Picture 5" descr="C:\Documents and Settings\bkee\Desktop\users-id_final1.jpg"/>
          <p:cNvPicPr>
            <a:picLocks noChangeAspect="1" noChangeArrowheads="1"/>
          </p:cNvPicPr>
          <p:nvPr/>
        </p:nvPicPr>
        <p:blipFill>
          <a:blip r:embed="rId4"/>
          <a:srcRect/>
          <a:stretch>
            <a:fillRect/>
          </a:stretch>
        </p:blipFill>
        <p:spPr bwMode="auto">
          <a:xfrm>
            <a:off x="4070350" y="2951163"/>
            <a:ext cx="3910013" cy="1644650"/>
          </a:xfrm>
          <a:prstGeom prst="rect">
            <a:avLst/>
          </a:prstGeom>
          <a:noFill/>
          <a:ln w="9525">
            <a:noFill/>
            <a:miter lim="800000"/>
            <a:headEnd/>
            <a:tailEnd/>
          </a:ln>
        </p:spPr>
      </p:pic>
      <p:pic>
        <p:nvPicPr>
          <p:cNvPr id="19464" name="Picture 6" descr="C:\Documents and Settings\bkee\Desktop\content_id.png"/>
          <p:cNvPicPr>
            <a:picLocks noChangeAspect="1" noChangeArrowheads="1"/>
          </p:cNvPicPr>
          <p:nvPr/>
        </p:nvPicPr>
        <p:blipFill>
          <a:blip r:embed="rId5"/>
          <a:srcRect/>
          <a:stretch>
            <a:fillRect/>
          </a:stretch>
        </p:blipFill>
        <p:spPr bwMode="auto">
          <a:xfrm>
            <a:off x="4635500" y="4849813"/>
            <a:ext cx="2971800" cy="1343025"/>
          </a:xfrm>
          <a:prstGeom prst="rect">
            <a:avLst/>
          </a:prstGeom>
          <a:noFill/>
          <a:ln w="9525">
            <a:noFill/>
            <a:miter lim="800000"/>
            <a:headEnd/>
            <a:tailEnd/>
          </a:ln>
        </p:spPr>
      </p:pic>
      <p:sp>
        <p:nvSpPr>
          <p:cNvPr id="19465" name="TextBox 9"/>
          <p:cNvSpPr txBox="1">
            <a:spLocks noChangeArrowheads="1"/>
          </p:cNvSpPr>
          <p:nvPr/>
        </p:nvSpPr>
        <p:spPr bwMode="auto">
          <a:xfrm>
            <a:off x="565150" y="1344613"/>
            <a:ext cx="3351213" cy="931862"/>
          </a:xfrm>
          <a:prstGeom prst="rect">
            <a:avLst/>
          </a:prstGeom>
          <a:noFill/>
          <a:ln w="9525">
            <a:noFill/>
            <a:miter lim="800000"/>
            <a:headEnd/>
            <a:tailEnd/>
          </a:ln>
        </p:spPr>
        <p:txBody>
          <a:bodyPr wrap="none">
            <a:spAutoFit/>
          </a:bodyPr>
          <a:lstStyle/>
          <a:p>
            <a:pPr eaLnBrk="0" hangingPunct="0">
              <a:lnSpc>
                <a:spcPct val="85000"/>
              </a:lnSpc>
              <a:spcBef>
                <a:spcPct val="50000"/>
              </a:spcBef>
              <a:spcAft>
                <a:spcPct val="5000"/>
              </a:spcAft>
              <a:buClr>
                <a:schemeClr val="bg1"/>
              </a:buClr>
              <a:buSzPct val="100000"/>
              <a:buFont typeface="Times New Roman" pitchFamily="18" charset="0"/>
              <a:buChar char="•"/>
            </a:pPr>
            <a:r>
              <a:rPr lang="en-US" sz="2400">
                <a:solidFill>
                  <a:srgbClr val="326A89"/>
                </a:solidFill>
              </a:rPr>
              <a:t>App-ID™</a:t>
            </a:r>
          </a:p>
          <a:p>
            <a:pPr eaLnBrk="0" hangingPunct="0">
              <a:lnSpc>
                <a:spcPct val="85000"/>
              </a:lnSpc>
              <a:spcBef>
                <a:spcPct val="50000"/>
              </a:spcBef>
              <a:spcAft>
                <a:spcPct val="5000"/>
              </a:spcAft>
              <a:buClr>
                <a:schemeClr val="bg1"/>
              </a:buClr>
              <a:buSzPct val="100000"/>
              <a:buFont typeface="Times New Roman" pitchFamily="18" charset="0"/>
              <a:buChar char="•"/>
            </a:pPr>
            <a:r>
              <a:rPr lang="en-US" sz="2400" i="1">
                <a:solidFill>
                  <a:srgbClr val="A7C541"/>
                </a:solidFill>
              </a:rPr>
              <a:t>Identify the application</a:t>
            </a:r>
          </a:p>
        </p:txBody>
      </p:sp>
      <p:sp>
        <p:nvSpPr>
          <p:cNvPr id="19466" name="TextBox 10"/>
          <p:cNvSpPr txBox="1">
            <a:spLocks noChangeArrowheads="1"/>
          </p:cNvSpPr>
          <p:nvPr/>
        </p:nvSpPr>
        <p:spPr bwMode="auto">
          <a:xfrm>
            <a:off x="565150" y="3306763"/>
            <a:ext cx="2505075" cy="933450"/>
          </a:xfrm>
          <a:prstGeom prst="rect">
            <a:avLst/>
          </a:prstGeom>
          <a:noFill/>
          <a:ln w="9525">
            <a:noFill/>
            <a:miter lim="800000"/>
            <a:headEnd/>
            <a:tailEnd/>
          </a:ln>
        </p:spPr>
        <p:txBody>
          <a:bodyPr wrap="none">
            <a:spAutoFit/>
          </a:bodyPr>
          <a:lstStyle/>
          <a:p>
            <a:pPr eaLnBrk="0" hangingPunct="0">
              <a:lnSpc>
                <a:spcPct val="85000"/>
              </a:lnSpc>
              <a:spcBef>
                <a:spcPct val="50000"/>
              </a:spcBef>
              <a:spcAft>
                <a:spcPct val="5000"/>
              </a:spcAft>
              <a:buClr>
                <a:schemeClr val="bg1"/>
              </a:buClr>
              <a:buSzPct val="100000"/>
              <a:buFont typeface="Times New Roman" pitchFamily="18" charset="0"/>
              <a:buChar char="•"/>
            </a:pPr>
            <a:r>
              <a:rPr lang="en-US" sz="2400">
                <a:solidFill>
                  <a:srgbClr val="326A89"/>
                </a:solidFill>
              </a:rPr>
              <a:t>User-ID™</a:t>
            </a:r>
          </a:p>
          <a:p>
            <a:pPr eaLnBrk="0" hangingPunct="0">
              <a:lnSpc>
                <a:spcPct val="85000"/>
              </a:lnSpc>
              <a:spcBef>
                <a:spcPct val="50000"/>
              </a:spcBef>
              <a:spcAft>
                <a:spcPct val="5000"/>
              </a:spcAft>
              <a:buClr>
                <a:schemeClr val="bg1"/>
              </a:buClr>
              <a:buSzPct val="100000"/>
              <a:buFont typeface="Times New Roman" pitchFamily="18" charset="0"/>
              <a:buChar char="•"/>
            </a:pPr>
            <a:r>
              <a:rPr lang="en-US" sz="2400" i="1">
                <a:solidFill>
                  <a:srgbClr val="A7C541"/>
                </a:solidFill>
              </a:rPr>
              <a:t>Identify the user</a:t>
            </a:r>
          </a:p>
        </p:txBody>
      </p:sp>
      <p:sp>
        <p:nvSpPr>
          <p:cNvPr id="19467" name="TextBox 11"/>
          <p:cNvSpPr txBox="1">
            <a:spLocks noChangeArrowheads="1"/>
          </p:cNvSpPr>
          <p:nvPr/>
        </p:nvSpPr>
        <p:spPr bwMode="auto">
          <a:xfrm>
            <a:off x="565150" y="5054600"/>
            <a:ext cx="2620963" cy="933450"/>
          </a:xfrm>
          <a:prstGeom prst="rect">
            <a:avLst/>
          </a:prstGeom>
          <a:noFill/>
          <a:ln w="9525">
            <a:noFill/>
            <a:miter lim="800000"/>
            <a:headEnd/>
            <a:tailEnd/>
          </a:ln>
        </p:spPr>
        <p:txBody>
          <a:bodyPr wrap="none">
            <a:spAutoFit/>
          </a:bodyPr>
          <a:lstStyle/>
          <a:p>
            <a:pPr eaLnBrk="0" hangingPunct="0">
              <a:lnSpc>
                <a:spcPct val="85000"/>
              </a:lnSpc>
              <a:spcBef>
                <a:spcPct val="50000"/>
              </a:spcBef>
              <a:spcAft>
                <a:spcPct val="5000"/>
              </a:spcAft>
              <a:buClr>
                <a:schemeClr val="bg1"/>
              </a:buClr>
              <a:buSzPct val="100000"/>
              <a:buFont typeface="Times New Roman" pitchFamily="18" charset="0"/>
              <a:buChar char="•"/>
            </a:pPr>
            <a:r>
              <a:rPr lang="en-US" sz="2400" dirty="0">
                <a:solidFill>
                  <a:srgbClr val="326A89"/>
                </a:solidFill>
              </a:rPr>
              <a:t>Content-ID™</a:t>
            </a:r>
          </a:p>
          <a:p>
            <a:pPr eaLnBrk="0" hangingPunct="0">
              <a:lnSpc>
                <a:spcPct val="85000"/>
              </a:lnSpc>
              <a:spcBef>
                <a:spcPct val="50000"/>
              </a:spcBef>
              <a:spcAft>
                <a:spcPct val="5000"/>
              </a:spcAft>
              <a:buClr>
                <a:schemeClr val="bg1"/>
              </a:buClr>
              <a:buSzPct val="100000"/>
              <a:buFont typeface="Times New Roman" pitchFamily="18" charset="0"/>
              <a:buChar char="•"/>
            </a:pPr>
            <a:r>
              <a:rPr lang="en-US" sz="2400" i="1" dirty="0">
                <a:solidFill>
                  <a:srgbClr val="A7C541"/>
                </a:solidFill>
              </a:rPr>
              <a:t>Scan the content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rrowheads="1"/>
          </p:cNvPicPr>
          <p:nvPr/>
        </p:nvPicPr>
        <p:blipFill>
          <a:blip r:embed="rId3">
            <a:extLst>
              <a:ext uri="{28A0092B-C50C-407E-A947-70E740481C1C}">
                <a14:useLocalDpi xmlns:a14="http://schemas.microsoft.com/office/drawing/2010/main" val="0"/>
              </a:ext>
            </a:extLst>
          </a:blip>
          <a:srcRect b="88586"/>
          <a:stretch>
            <a:fillRect/>
          </a:stretch>
        </p:blipFill>
        <p:spPr bwMode="auto">
          <a:xfrm>
            <a:off x="0" y="0"/>
            <a:ext cx="91503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6626"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175" y="6359525"/>
            <a:ext cx="13223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6627" name="Line 3"/>
          <p:cNvSpPr>
            <a:spLocks noChangeShapeType="1"/>
          </p:cNvSpPr>
          <p:nvPr/>
        </p:nvSpPr>
        <p:spPr bwMode="auto">
          <a:xfrm>
            <a:off x="0" y="6289675"/>
            <a:ext cx="8701088" cy="1588"/>
          </a:xfrm>
          <a:prstGeom prst="line">
            <a:avLst/>
          </a:prstGeom>
          <a:noFill/>
          <a:ln w="28575" cap="flat">
            <a:solidFill>
              <a:srgbClr val="ABC2C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28" name="Rectangle 4"/>
          <p:cNvSpPr>
            <a:spLocks/>
          </p:cNvSpPr>
          <p:nvPr/>
        </p:nvSpPr>
        <p:spPr bwMode="auto">
          <a:xfrm>
            <a:off x="4349750" y="6364288"/>
            <a:ext cx="492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lnSpc>
                <a:spcPct val="85000"/>
              </a:lnSpc>
              <a:spcBef>
                <a:spcPts val="500"/>
              </a:spcBef>
              <a:buClr>
                <a:srgbClr val="FFFFFF"/>
              </a:buClr>
              <a:buSzPct val="100000"/>
              <a:buFont typeface="Times New Roman" charset="0"/>
              <a:buChar char="•"/>
            </a:pPr>
            <a:r>
              <a:rPr lang="en-US" sz="900">
                <a:solidFill>
                  <a:srgbClr val="ABC2CF"/>
                </a:solidFill>
                <a:ea typeface="Arial" charset="0"/>
                <a:cs typeface="Arial" charset="0"/>
              </a:rPr>
              <a:t>Page </a:t>
            </a:r>
          </a:p>
        </p:txBody>
      </p:sp>
      <p:sp>
        <p:nvSpPr>
          <p:cNvPr id="26629" name="Rectangle 5"/>
          <p:cNvSpPr>
            <a:spLocks/>
          </p:cNvSpPr>
          <p:nvPr/>
        </p:nvSpPr>
        <p:spPr bwMode="auto">
          <a:xfrm>
            <a:off x="1392238" y="6350000"/>
            <a:ext cx="2781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29" bIns="0"/>
          <a:lstStyle/>
          <a:p>
            <a:pPr marL="39688"/>
            <a:r>
              <a:rPr lang="en-US" sz="800">
                <a:solidFill>
                  <a:srgbClr val="A7C439"/>
                </a:solidFill>
                <a:ea typeface="Arial" charset="0"/>
                <a:cs typeface="Arial" charset="0"/>
              </a:rPr>
              <a:t>© 2010 Palo Alto Networks. Proprietary and Confidential.</a:t>
            </a:r>
          </a:p>
        </p:txBody>
      </p:sp>
      <p:sp>
        <p:nvSpPr>
          <p:cNvPr id="26630" name="Rectangle 6"/>
          <p:cNvSpPr>
            <a:spLocks/>
          </p:cNvSpPr>
          <p:nvPr/>
        </p:nvSpPr>
        <p:spPr bwMode="auto">
          <a:xfrm>
            <a:off x="0" y="5892800"/>
            <a:ext cx="9144000" cy="965200"/>
          </a:xfrm>
          <a:prstGeom prst="rect">
            <a:avLst/>
          </a:prstGeom>
          <a:solidFill>
            <a:srgbClr val="FFFFFF"/>
          </a:soli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26631" name="Rectangle 7"/>
          <p:cNvSpPr>
            <a:spLocks noGrp="1" noChangeArrowheads="1"/>
          </p:cNvSpPr>
          <p:nvPr>
            <p:ph type="title"/>
          </p:nvPr>
        </p:nvSpPr>
        <p:spPr>
          <a:ln/>
        </p:spPr>
        <p:txBody>
          <a:bodyPr rIns="132058"/>
          <a:lstStyle/>
          <a:p>
            <a:r>
              <a:rPr lang="en-US"/>
              <a:t>App-ID is Fundamentally Different </a:t>
            </a:r>
          </a:p>
        </p:txBody>
      </p:sp>
      <p:sp>
        <p:nvSpPr>
          <p:cNvPr id="26632" name="Rectangle 8"/>
          <p:cNvSpPr>
            <a:spLocks noGrp="1" noChangeArrowheads="1"/>
          </p:cNvSpPr>
          <p:nvPr>
            <p:ph type="body" idx="1"/>
          </p:nvPr>
        </p:nvSpPr>
        <p:spPr>
          <a:xfrm>
            <a:off x="4838700" y="952500"/>
            <a:ext cx="3890963" cy="2630488"/>
          </a:xfrm>
          <a:ln/>
        </p:spPr>
        <p:txBody>
          <a:bodyPr rIns="132080"/>
          <a:lstStyle/>
          <a:p>
            <a:r>
              <a:rPr lang="en-US" sz="2000" dirty="0"/>
              <a:t>Sees all traffic across all ports</a:t>
            </a:r>
          </a:p>
          <a:p>
            <a:r>
              <a:rPr lang="en-US" sz="2000" dirty="0"/>
              <a:t>Scalable and extensible</a:t>
            </a:r>
          </a:p>
        </p:txBody>
      </p:sp>
      <p:pic>
        <p:nvPicPr>
          <p:cNvPr id="26633"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199" y="2044700"/>
            <a:ext cx="6753225"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6634" name="Rectangle 10"/>
          <p:cNvSpPr>
            <a:spLocks/>
          </p:cNvSpPr>
          <p:nvPr/>
        </p:nvSpPr>
        <p:spPr bwMode="auto">
          <a:xfrm>
            <a:off x="2147888" y="6089650"/>
            <a:ext cx="48974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nSpc>
                <a:spcPct val="85000"/>
              </a:lnSpc>
              <a:spcBef>
                <a:spcPts val="1400"/>
              </a:spcBef>
            </a:pPr>
            <a:r>
              <a:rPr lang="en-US" sz="2400">
                <a:solidFill>
                  <a:srgbClr val="055F84"/>
                </a:solidFill>
                <a:ea typeface="Arial" charset="0"/>
                <a:cs typeface="Arial" charset="0"/>
              </a:rPr>
              <a:t>Much more than just a signature….</a:t>
            </a:r>
          </a:p>
        </p:txBody>
      </p:sp>
      <p:sp>
        <p:nvSpPr>
          <p:cNvPr id="26635" name="Rectangle 11"/>
          <p:cNvSpPr>
            <a:spLocks/>
          </p:cNvSpPr>
          <p:nvPr/>
        </p:nvSpPr>
        <p:spPr bwMode="auto">
          <a:xfrm>
            <a:off x="466725" y="1016000"/>
            <a:ext cx="421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269875" indent="-230188">
              <a:lnSpc>
                <a:spcPct val="85000"/>
              </a:lnSpc>
              <a:spcBef>
                <a:spcPts val="1150"/>
              </a:spcBef>
              <a:buClr>
                <a:srgbClr val="055F84"/>
              </a:buClr>
              <a:buSzPct val="85000"/>
              <a:buFont typeface="Times" charset="0"/>
              <a:buChar char="•"/>
            </a:pPr>
            <a:r>
              <a:rPr lang="en-US" sz="2000" dirty="0">
                <a:solidFill>
                  <a:srgbClr val="055F84"/>
                </a:solidFill>
                <a:ea typeface="Arial" charset="0"/>
                <a:cs typeface="Arial" charset="0"/>
              </a:rPr>
              <a:t>Always on, always the first action</a:t>
            </a:r>
          </a:p>
          <a:p>
            <a:pPr marL="269875" indent="-230188">
              <a:lnSpc>
                <a:spcPct val="85000"/>
              </a:lnSpc>
              <a:spcBef>
                <a:spcPts val="1150"/>
              </a:spcBef>
              <a:buClr>
                <a:srgbClr val="055F84"/>
              </a:buClr>
              <a:buSzPct val="85000"/>
              <a:buFont typeface="Times" charset="0"/>
              <a:buChar char="•"/>
            </a:pPr>
            <a:r>
              <a:rPr lang="en-US" sz="2000" dirty="0">
                <a:solidFill>
                  <a:srgbClr val="055F84"/>
                </a:solidFill>
                <a:ea typeface="Arial" charset="0"/>
                <a:cs typeface="Arial" charset="0"/>
              </a:rPr>
              <a:t>Built-in intelligence </a:t>
            </a:r>
          </a:p>
        </p:txBody>
      </p:sp>
      <p:sp>
        <p:nvSpPr>
          <p:cNvPr id="2" name="TextBox 1"/>
          <p:cNvSpPr txBox="1"/>
          <p:nvPr/>
        </p:nvSpPr>
        <p:spPr>
          <a:xfrm>
            <a:off x="-1917700" y="2705100"/>
            <a:ext cx="184666" cy="338554"/>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89888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2400" smtClean="0"/>
              <a:t>Single-Pass Parallel Processing™ (SP3) Architecture</a:t>
            </a:r>
          </a:p>
        </p:txBody>
      </p:sp>
      <p:sp>
        <p:nvSpPr>
          <p:cNvPr id="20482" name="Footer Placeholder 2"/>
          <p:cNvSpPr>
            <a:spLocks noGrp="1"/>
          </p:cNvSpPr>
          <p:nvPr>
            <p:ph type="ftr" sz="quarter" idx="10"/>
          </p:nvPr>
        </p:nvSpPr>
        <p:spPr>
          <a:noFill/>
        </p:spPr>
        <p:txBody>
          <a:bodyPr/>
          <a:lstStyle/>
          <a:p>
            <a:r>
              <a:rPr lang="en-US" dirty="0"/>
              <a:t>© </a:t>
            </a:r>
            <a:r>
              <a:rPr lang="en-US" dirty="0" smtClean="0"/>
              <a:t>2011 </a:t>
            </a:r>
            <a:r>
              <a:rPr lang="en-US" dirty="0"/>
              <a:t>Palo Alto Networks. Proprietary and Confidential.</a:t>
            </a:r>
          </a:p>
        </p:txBody>
      </p:sp>
      <p:sp>
        <p:nvSpPr>
          <p:cNvPr id="20483" name="Slide Number Placeholder 3"/>
          <p:cNvSpPr>
            <a:spLocks noGrp="1"/>
          </p:cNvSpPr>
          <p:nvPr>
            <p:ph type="sldNum" sz="quarter" idx="11"/>
          </p:nvPr>
        </p:nvSpPr>
        <p:spPr>
          <a:noFill/>
        </p:spPr>
        <p:txBody>
          <a:bodyPr/>
          <a:lstStyle/>
          <a:p>
            <a:r>
              <a:rPr lang="en-US" smtClean="0"/>
              <a:t>Page </a:t>
            </a:r>
            <a:fld id="{4AB2C9F6-61A9-4EBD-81B7-42BB0FF6E61E}" type="slidenum">
              <a:rPr lang="en-US" smtClean="0"/>
              <a:pPr/>
              <a:t>9</a:t>
            </a:fld>
            <a:r>
              <a:rPr lang="en-US" smtClean="0"/>
              <a:t>   |   </a:t>
            </a:r>
          </a:p>
        </p:txBody>
      </p:sp>
      <p:sp>
        <p:nvSpPr>
          <p:cNvPr id="20484" name="AutoShape 3"/>
          <p:cNvSpPr>
            <a:spLocks noChangeArrowheads="1"/>
          </p:cNvSpPr>
          <p:nvPr/>
        </p:nvSpPr>
        <p:spPr bwMode="auto">
          <a:xfrm>
            <a:off x="57150" y="5719763"/>
            <a:ext cx="9029700" cy="476250"/>
          </a:xfrm>
          <a:prstGeom prst="roundRect">
            <a:avLst>
              <a:gd name="adj" fmla="val 16667"/>
            </a:avLst>
          </a:prstGeom>
          <a:solidFill>
            <a:srgbClr val="ADC847"/>
          </a:solidFill>
          <a:ln w="9525">
            <a:noFill/>
            <a:round/>
            <a:headEnd/>
            <a:tailEnd/>
          </a:ln>
        </p:spPr>
        <p:txBody>
          <a:bodyPr wrap="none" anchor="ct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sp>
        <p:nvSpPr>
          <p:cNvPr id="20485" name="Rectangle 3"/>
          <p:cNvSpPr>
            <a:spLocks/>
          </p:cNvSpPr>
          <p:nvPr/>
        </p:nvSpPr>
        <p:spPr bwMode="auto">
          <a:xfrm>
            <a:off x="6108700" y="1046163"/>
            <a:ext cx="2735263" cy="2209800"/>
          </a:xfrm>
          <a:prstGeom prst="rect">
            <a:avLst/>
          </a:prstGeom>
          <a:noFill/>
          <a:ln w="12700">
            <a:noFill/>
            <a:miter lim="800000"/>
            <a:headEnd/>
            <a:tailEnd/>
          </a:ln>
        </p:spPr>
        <p:txBody>
          <a:bodyPr lIns="0" tIns="0" rIns="40639" bIns="0"/>
          <a:lstStyle/>
          <a:p>
            <a:pPr marL="269875" indent="-230188">
              <a:lnSpc>
                <a:spcPct val="80000"/>
              </a:lnSpc>
              <a:spcBef>
                <a:spcPts val="1050"/>
              </a:spcBef>
              <a:buClr>
                <a:srgbClr val="004167"/>
              </a:buClr>
              <a:buSzPct val="85000"/>
              <a:buFont typeface="Times New Roman" pitchFamily="18" charset="0"/>
              <a:buNone/>
            </a:pPr>
            <a:r>
              <a:rPr lang="en-US" sz="2000" b="1">
                <a:solidFill>
                  <a:srgbClr val="326A89"/>
                </a:solidFill>
                <a:ea typeface="ヒラギノ角ゴ ProN W3"/>
                <a:cs typeface="ヒラギノ角ゴ ProN W3"/>
                <a:sym typeface="Arial" charset="0"/>
              </a:rPr>
              <a:t>Single Pass</a:t>
            </a:r>
          </a:p>
          <a:p>
            <a:pPr marL="269875" indent="-230188">
              <a:lnSpc>
                <a:spcPct val="80000"/>
              </a:lnSpc>
              <a:spcBef>
                <a:spcPts val="1050"/>
              </a:spcBef>
              <a:buSzPct val="85000"/>
              <a:buFont typeface="Times New Roman" pitchFamily="18" charset="0"/>
              <a:buChar char="•"/>
            </a:pPr>
            <a:r>
              <a:rPr lang="en-US">
                <a:solidFill>
                  <a:srgbClr val="326A89"/>
                </a:solidFill>
                <a:ea typeface="ヒラギノ角ゴ ProN W3"/>
                <a:cs typeface="ヒラギノ角ゴ ProN W3"/>
                <a:sym typeface="Arial" charset="0"/>
              </a:rPr>
              <a:t>Operations once per packet</a:t>
            </a:r>
          </a:p>
          <a:p>
            <a:pPr marL="727075" lvl="1" indent="-230188">
              <a:lnSpc>
                <a:spcPct val="80000"/>
              </a:lnSpc>
              <a:spcBef>
                <a:spcPts val="1050"/>
              </a:spcBef>
              <a:buClr>
                <a:srgbClr val="004167"/>
              </a:buClr>
              <a:buSzPct val="85000"/>
              <a:buFont typeface="Lucida Grande"/>
              <a:buChar char="-"/>
            </a:pPr>
            <a:r>
              <a:rPr lang="en-US" sz="1400">
                <a:solidFill>
                  <a:srgbClr val="326A89"/>
                </a:solidFill>
                <a:ea typeface="ヒラギノ角ゴ ProN W3"/>
                <a:cs typeface="ヒラギノ角ゴ ProN W3"/>
                <a:sym typeface="Arial" charset="0"/>
              </a:rPr>
              <a:t>Traffic classification (app identification)</a:t>
            </a:r>
          </a:p>
          <a:p>
            <a:pPr marL="727075" lvl="1" indent="-230188">
              <a:lnSpc>
                <a:spcPct val="80000"/>
              </a:lnSpc>
              <a:spcBef>
                <a:spcPts val="1050"/>
              </a:spcBef>
              <a:buClr>
                <a:srgbClr val="004167"/>
              </a:buClr>
              <a:buSzPct val="85000"/>
              <a:buFont typeface="Lucida Grande"/>
              <a:buChar char="-"/>
            </a:pPr>
            <a:r>
              <a:rPr lang="en-US" sz="1400">
                <a:solidFill>
                  <a:srgbClr val="326A89"/>
                </a:solidFill>
                <a:ea typeface="ヒラギノ角ゴ ProN W3"/>
                <a:cs typeface="ヒラギノ角ゴ ProN W3"/>
                <a:sym typeface="Arial" charset="0"/>
              </a:rPr>
              <a:t>User/group mapping</a:t>
            </a:r>
          </a:p>
          <a:p>
            <a:pPr marL="727075" lvl="1" indent="-230188">
              <a:lnSpc>
                <a:spcPct val="80000"/>
              </a:lnSpc>
              <a:spcBef>
                <a:spcPts val="1050"/>
              </a:spcBef>
              <a:buClr>
                <a:srgbClr val="004167"/>
              </a:buClr>
              <a:buSzPct val="85000"/>
              <a:buFont typeface="Lucida Grande"/>
              <a:buChar char="-"/>
            </a:pPr>
            <a:r>
              <a:rPr lang="en-US" sz="1400">
                <a:solidFill>
                  <a:srgbClr val="326A89"/>
                </a:solidFill>
                <a:ea typeface="ヒラギノ角ゴ ProN W3"/>
                <a:cs typeface="ヒラギノ角ゴ ProN W3"/>
                <a:sym typeface="Arial" charset="0"/>
              </a:rPr>
              <a:t>Content scanning – threats, URLs, confidential data</a:t>
            </a:r>
          </a:p>
          <a:p>
            <a:pPr marL="269875" indent="-230188">
              <a:lnSpc>
                <a:spcPct val="80000"/>
              </a:lnSpc>
              <a:spcBef>
                <a:spcPts val="1050"/>
              </a:spcBef>
              <a:buSzPct val="85000"/>
              <a:buFont typeface="Times New Roman" pitchFamily="18" charset="0"/>
              <a:buChar char="•"/>
            </a:pPr>
            <a:r>
              <a:rPr lang="en-US">
                <a:solidFill>
                  <a:srgbClr val="326A89"/>
                </a:solidFill>
                <a:ea typeface="ヒラギノ角ゴ ProN W3"/>
                <a:cs typeface="ヒラギノ角ゴ ProN W3"/>
                <a:sym typeface="Arial" charset="0"/>
              </a:rPr>
              <a:t>One policy</a:t>
            </a:r>
          </a:p>
          <a:p>
            <a:pPr marL="269875" indent="-230188">
              <a:lnSpc>
                <a:spcPct val="80000"/>
              </a:lnSpc>
              <a:spcBef>
                <a:spcPts val="1050"/>
              </a:spcBef>
              <a:buClr>
                <a:srgbClr val="004167"/>
              </a:buClr>
              <a:buSzPct val="85000"/>
              <a:buFont typeface="Times New Roman" pitchFamily="18" charset="0"/>
              <a:buNone/>
            </a:pPr>
            <a:r>
              <a:rPr lang="en-US" sz="2000" b="1">
                <a:solidFill>
                  <a:srgbClr val="326A89"/>
                </a:solidFill>
                <a:ea typeface="ヒラギノ角ゴ ProN W3"/>
                <a:cs typeface="ヒラギノ角ゴ ProN W3"/>
                <a:sym typeface="Arial" charset="0"/>
              </a:rPr>
              <a:t>Parallel Processing</a:t>
            </a:r>
          </a:p>
          <a:p>
            <a:pPr marL="269875" indent="-230188">
              <a:lnSpc>
                <a:spcPct val="80000"/>
              </a:lnSpc>
              <a:spcBef>
                <a:spcPts val="1050"/>
              </a:spcBef>
              <a:buSzPct val="85000"/>
              <a:buFont typeface="Times New Roman" pitchFamily="18" charset="0"/>
              <a:buChar char="•"/>
            </a:pPr>
            <a:r>
              <a:rPr lang="en-US">
                <a:solidFill>
                  <a:srgbClr val="326A89"/>
                </a:solidFill>
                <a:ea typeface="ヒラギノ角ゴ ProN W3"/>
                <a:cs typeface="ヒラギノ角ゴ ProN W3"/>
                <a:sym typeface="Arial" charset="0"/>
              </a:rPr>
              <a:t>Function-specific parallel processing hardware engines</a:t>
            </a:r>
          </a:p>
          <a:p>
            <a:pPr marL="269875" indent="-230188">
              <a:lnSpc>
                <a:spcPct val="80000"/>
              </a:lnSpc>
              <a:spcBef>
                <a:spcPts val="1050"/>
              </a:spcBef>
              <a:buSzPct val="85000"/>
              <a:buFont typeface="Times New Roman" pitchFamily="18" charset="0"/>
              <a:buChar char="•"/>
            </a:pPr>
            <a:r>
              <a:rPr lang="en-US">
                <a:solidFill>
                  <a:srgbClr val="326A89"/>
                </a:solidFill>
                <a:ea typeface="ヒラギノ角ゴ ProN W3"/>
                <a:cs typeface="ヒラギノ角ゴ ProN W3"/>
                <a:sym typeface="Arial" charset="0"/>
              </a:rPr>
              <a:t>Separate data/control planes</a:t>
            </a:r>
          </a:p>
          <a:p>
            <a:pPr marL="269875" indent="-230188">
              <a:lnSpc>
                <a:spcPct val="80000"/>
              </a:lnSpc>
              <a:spcBef>
                <a:spcPts val="1050"/>
              </a:spcBef>
              <a:buClr>
                <a:srgbClr val="004167"/>
              </a:buClr>
              <a:buSzPct val="85000"/>
              <a:buFont typeface="Times New Roman" pitchFamily="18" charset="0"/>
              <a:buChar char="•"/>
            </a:pPr>
            <a:endParaRPr lang="en-US">
              <a:solidFill>
                <a:srgbClr val="326A89"/>
              </a:solidFill>
              <a:ea typeface="ヒラギノ角ゴ ProN W3"/>
              <a:cs typeface="ヒラギノ角ゴ ProN W3"/>
              <a:sym typeface="Arial" charset="0"/>
            </a:endParaRPr>
          </a:p>
        </p:txBody>
      </p:sp>
      <p:sp>
        <p:nvSpPr>
          <p:cNvPr id="20486" name="Rectangle 9"/>
          <p:cNvSpPr>
            <a:spLocks noChangeArrowheads="1"/>
          </p:cNvSpPr>
          <p:nvPr/>
        </p:nvSpPr>
        <p:spPr bwMode="auto">
          <a:xfrm>
            <a:off x="66675" y="5751513"/>
            <a:ext cx="9020175" cy="403225"/>
          </a:xfrm>
          <a:prstGeom prst="rect">
            <a:avLst/>
          </a:prstGeom>
          <a:noFill/>
          <a:ln w="9525">
            <a:noFill/>
            <a:miter lim="800000"/>
            <a:headEnd/>
            <a:tailEnd/>
          </a:ln>
        </p:spPr>
        <p:txBody>
          <a:bodyPr>
            <a:spAutoFit/>
          </a:bodyPr>
          <a:lstStyle/>
          <a:p>
            <a:pPr algn="ctr">
              <a:lnSpc>
                <a:spcPct val="90000"/>
              </a:lnSpc>
              <a:spcBef>
                <a:spcPct val="40000"/>
              </a:spcBef>
            </a:pPr>
            <a:r>
              <a:rPr lang="en-US" sz="2200" b="1">
                <a:solidFill>
                  <a:schemeClr val="bg1"/>
                </a:solidFill>
              </a:rPr>
              <a:t>Up to 10Gbps, Low Latency</a:t>
            </a:r>
          </a:p>
        </p:txBody>
      </p:sp>
      <p:pic>
        <p:nvPicPr>
          <p:cNvPr id="20487" name="Picture 2" descr="C:\Users\bkee0414\Desktop\Control_Data-Plane_final.png"/>
          <p:cNvPicPr>
            <a:picLocks noChangeAspect="1" noChangeArrowheads="1"/>
          </p:cNvPicPr>
          <p:nvPr/>
        </p:nvPicPr>
        <p:blipFill>
          <a:blip r:embed="rId2"/>
          <a:srcRect/>
          <a:stretch>
            <a:fillRect/>
          </a:stretch>
        </p:blipFill>
        <p:spPr bwMode="auto">
          <a:xfrm>
            <a:off x="285750" y="957263"/>
            <a:ext cx="5592763" cy="42576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pt_template">
  <a:themeElements>
    <a:clrScheme name="ppt_template 10">
      <a:dk1>
        <a:srgbClr val="000000"/>
      </a:dk1>
      <a:lt1>
        <a:srgbClr val="FFFFFF"/>
      </a:lt1>
      <a:dk2>
        <a:srgbClr val="000000"/>
      </a:dk2>
      <a:lt2>
        <a:srgbClr val="808080"/>
      </a:lt2>
      <a:accent1>
        <a:srgbClr val="316989"/>
      </a:accent1>
      <a:accent2>
        <a:srgbClr val="99FFCC"/>
      </a:accent2>
      <a:accent3>
        <a:srgbClr val="FFFFFF"/>
      </a:accent3>
      <a:accent4>
        <a:srgbClr val="000000"/>
      </a:accent4>
      <a:accent5>
        <a:srgbClr val="ADB9C4"/>
      </a:accent5>
      <a:accent6>
        <a:srgbClr val="8AE7B9"/>
      </a:accent6>
      <a:hlink>
        <a:srgbClr val="569BBD"/>
      </a:hlink>
      <a:folHlink>
        <a:srgbClr val="B2B2B2"/>
      </a:folHlink>
    </a:clrScheme>
    <a:fontScheme name="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16989"/>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316989"/>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ppt_template 1">
        <a:dk1>
          <a:srgbClr val="000000"/>
        </a:dk1>
        <a:lt1>
          <a:srgbClr val="FFFFFF"/>
        </a:lt1>
        <a:dk2>
          <a:srgbClr val="000000"/>
        </a:dk2>
        <a:lt2>
          <a:srgbClr val="808080"/>
        </a:lt2>
        <a:accent1>
          <a:srgbClr val="C9D6A6"/>
        </a:accent1>
        <a:accent2>
          <a:srgbClr val="99FFCC"/>
        </a:accent2>
        <a:accent3>
          <a:srgbClr val="FFFFFF"/>
        </a:accent3>
        <a:accent4>
          <a:srgbClr val="000000"/>
        </a:accent4>
        <a:accent5>
          <a:srgbClr val="E1E8D0"/>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emplate 2">
        <a:dk1>
          <a:srgbClr val="000000"/>
        </a:dk1>
        <a:lt1>
          <a:srgbClr val="FFFFFF"/>
        </a:lt1>
        <a:dk2>
          <a:srgbClr val="000000"/>
        </a:dk2>
        <a:lt2>
          <a:srgbClr val="808080"/>
        </a:lt2>
        <a:accent1>
          <a:srgbClr val="5B6F7B"/>
        </a:accent1>
        <a:accent2>
          <a:srgbClr val="99FFCC"/>
        </a:accent2>
        <a:accent3>
          <a:srgbClr val="FFFFFF"/>
        </a:accent3>
        <a:accent4>
          <a:srgbClr val="000000"/>
        </a:accent4>
        <a:accent5>
          <a:srgbClr val="B5BBB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emplate 3">
        <a:dk1>
          <a:srgbClr val="000000"/>
        </a:dk1>
        <a:lt1>
          <a:srgbClr val="FFFFFF"/>
        </a:lt1>
        <a:dk2>
          <a:srgbClr val="000000"/>
        </a:dk2>
        <a:lt2>
          <a:srgbClr val="808080"/>
        </a:lt2>
        <a:accent1>
          <a:srgbClr val="72A392"/>
        </a:accent1>
        <a:accent2>
          <a:srgbClr val="99FFCC"/>
        </a:accent2>
        <a:accent3>
          <a:srgbClr val="FFFFFF"/>
        </a:accent3>
        <a:accent4>
          <a:srgbClr val="000000"/>
        </a:accent4>
        <a:accent5>
          <a:srgbClr val="BCCEC7"/>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emplate 4">
        <a:dk1>
          <a:srgbClr val="000000"/>
        </a:dk1>
        <a:lt1>
          <a:srgbClr val="FFFFFF"/>
        </a:lt1>
        <a:dk2>
          <a:srgbClr val="000000"/>
        </a:dk2>
        <a:lt2>
          <a:srgbClr val="808080"/>
        </a:lt2>
        <a:accent1>
          <a:srgbClr val="C2D1D3"/>
        </a:accent1>
        <a:accent2>
          <a:srgbClr val="99FFCC"/>
        </a:accent2>
        <a:accent3>
          <a:srgbClr val="FFFFFF"/>
        </a:accent3>
        <a:accent4>
          <a:srgbClr val="000000"/>
        </a:accent4>
        <a:accent5>
          <a:srgbClr val="DDE5E6"/>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emplate 5">
        <a:dk1>
          <a:srgbClr val="000000"/>
        </a:dk1>
        <a:lt1>
          <a:srgbClr val="FFFFFF"/>
        </a:lt1>
        <a:dk2>
          <a:srgbClr val="000000"/>
        </a:dk2>
        <a:lt2>
          <a:srgbClr val="808080"/>
        </a:lt2>
        <a:accent1>
          <a:srgbClr val="80A1B6"/>
        </a:accent1>
        <a:accent2>
          <a:srgbClr val="99FFCC"/>
        </a:accent2>
        <a:accent3>
          <a:srgbClr val="FFFFFF"/>
        </a:accent3>
        <a:accent4>
          <a:srgbClr val="000000"/>
        </a:accent4>
        <a:accent5>
          <a:srgbClr val="C0CDD7"/>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6">
        <a:dk1>
          <a:srgbClr val="000000"/>
        </a:dk1>
        <a:lt1>
          <a:srgbClr val="FFFFFF"/>
        </a:lt1>
        <a:dk2>
          <a:srgbClr val="000000"/>
        </a:dk2>
        <a:lt2>
          <a:srgbClr val="808080"/>
        </a:lt2>
        <a:accent1>
          <a:srgbClr val="8AD3DF"/>
        </a:accent1>
        <a:accent2>
          <a:srgbClr val="99FFCC"/>
        </a:accent2>
        <a:accent3>
          <a:srgbClr val="FFFFFF"/>
        </a:accent3>
        <a:accent4>
          <a:srgbClr val="000000"/>
        </a:accent4>
        <a:accent5>
          <a:srgbClr val="C4E6EC"/>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7">
        <a:dk1>
          <a:srgbClr val="000000"/>
        </a:dk1>
        <a:lt1>
          <a:srgbClr val="FFFFFF"/>
        </a:lt1>
        <a:dk2>
          <a:srgbClr val="000000"/>
        </a:dk2>
        <a:lt2>
          <a:srgbClr val="808080"/>
        </a:lt2>
        <a:accent1>
          <a:srgbClr val="A7C439"/>
        </a:accent1>
        <a:accent2>
          <a:srgbClr val="99FFCC"/>
        </a:accent2>
        <a:accent3>
          <a:srgbClr val="FFFFFF"/>
        </a:accent3>
        <a:accent4>
          <a:srgbClr val="000000"/>
        </a:accent4>
        <a:accent5>
          <a:srgbClr val="D0DEAE"/>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8">
        <a:dk1>
          <a:srgbClr val="000000"/>
        </a:dk1>
        <a:lt1>
          <a:srgbClr val="FFFFFF"/>
        </a:lt1>
        <a:dk2>
          <a:srgbClr val="000000"/>
        </a:dk2>
        <a:lt2>
          <a:srgbClr val="808080"/>
        </a:lt2>
        <a:accent1>
          <a:srgbClr val="C1D72F"/>
        </a:accent1>
        <a:accent2>
          <a:srgbClr val="99FFCC"/>
        </a:accent2>
        <a:accent3>
          <a:srgbClr val="FFFFFF"/>
        </a:accent3>
        <a:accent4>
          <a:srgbClr val="000000"/>
        </a:accent4>
        <a:accent5>
          <a:srgbClr val="DDE8AD"/>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9">
        <a:dk1>
          <a:srgbClr val="000000"/>
        </a:dk1>
        <a:lt1>
          <a:srgbClr val="FFFFFF"/>
        </a:lt1>
        <a:dk2>
          <a:srgbClr val="000000"/>
        </a:dk2>
        <a:lt2>
          <a:srgbClr val="808080"/>
        </a:lt2>
        <a:accent1>
          <a:srgbClr val="EBD722"/>
        </a:accent1>
        <a:accent2>
          <a:srgbClr val="99FFCC"/>
        </a:accent2>
        <a:accent3>
          <a:srgbClr val="FFFFFF"/>
        </a:accent3>
        <a:accent4>
          <a:srgbClr val="000000"/>
        </a:accent4>
        <a:accent5>
          <a:srgbClr val="F3E8AB"/>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10">
        <a:dk1>
          <a:srgbClr val="000000"/>
        </a:dk1>
        <a:lt1>
          <a:srgbClr val="FFFFFF"/>
        </a:lt1>
        <a:dk2>
          <a:srgbClr val="000000"/>
        </a:dk2>
        <a:lt2>
          <a:srgbClr val="808080"/>
        </a:lt2>
        <a:accent1>
          <a:srgbClr val="316989"/>
        </a:accent1>
        <a:accent2>
          <a:srgbClr val="99FFCC"/>
        </a:accent2>
        <a:accent3>
          <a:srgbClr val="FFFFFF"/>
        </a:accent3>
        <a:accent4>
          <a:srgbClr val="000000"/>
        </a:accent4>
        <a:accent5>
          <a:srgbClr val="ADB9C4"/>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86636</TotalTime>
  <Words>2017</Words>
  <Application>Microsoft Macintosh PowerPoint</Application>
  <PresentationFormat>Letter Paper (8.5x11 in)</PresentationFormat>
  <Paragraphs>324</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ppt_template</vt:lpstr>
      <vt:lpstr>Palo Alto Networks</vt:lpstr>
      <vt:lpstr>About Palo Alto Networks</vt:lpstr>
      <vt:lpstr>Technology Sprawl &amp; Creep Are Not The Answer</vt:lpstr>
      <vt:lpstr>Traditional Multi-Pass Architectures are Slow</vt:lpstr>
      <vt:lpstr>The Right Answer:  Make the Firewall Do Its Job</vt:lpstr>
      <vt:lpstr>Application Usage Report</vt:lpstr>
      <vt:lpstr>Identification Technologies Transform the Firewall</vt:lpstr>
      <vt:lpstr>App-ID is Fundamentally Different </vt:lpstr>
      <vt:lpstr>Single-Pass Parallel Processing™ (SP3) Architecture</vt:lpstr>
      <vt:lpstr>PAN-OS Core Firewall Features</vt:lpstr>
      <vt:lpstr>Palo Alto Networks Next-Gen Firewalls</vt:lpstr>
      <vt:lpstr>Purpose-Built Architecture: PA-4000 Series </vt:lpstr>
      <vt:lpstr>Flexible Deployment Options</vt:lpstr>
      <vt:lpstr>PowerPoint Presentation</vt:lpstr>
      <vt:lpstr>PowerPoint Presentation</vt:lpstr>
      <vt:lpstr>PowerPoint Presentation</vt:lpstr>
      <vt:lpstr>PowerPoint Presentation</vt:lpstr>
      <vt:lpstr>PowerPoint Presentation</vt:lpstr>
      <vt:lpstr>User-ID XML API use case: Virtualization Security Visibility</vt:lpstr>
      <vt:lpstr>The Situation Today:  Islands of Management</vt:lpstr>
      <vt:lpstr>Palo Alto Networks Eliminates the Gap</vt:lpstr>
      <vt:lpstr>VM-ID vSphere Polling</vt:lpstr>
      <vt:lpstr>GlobalProtect™</vt:lpstr>
      <vt:lpstr>Introducing GlobalProtect</vt:lpstr>
      <vt:lpstr>A Modern Architecture for Enterprise Network Security</vt:lpstr>
      <vt:lpstr>GlobalProtect Topology</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Palo Alto Networks</dc:title>
  <dc:creator>Larry Link</dc:creator>
  <cp:lastModifiedBy>Markus Laaksonen</cp:lastModifiedBy>
  <cp:revision>972</cp:revision>
  <cp:lastPrinted>2010-09-09T21:16:25Z</cp:lastPrinted>
  <dcterms:created xsi:type="dcterms:W3CDTF">2010-09-09T21:16:25Z</dcterms:created>
  <dcterms:modified xsi:type="dcterms:W3CDTF">2011-07-11T11:43:54Z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linkTarget="Link 1">
    <vt:lpwstr>Network Security Macro Trends_x000d_</vt:lpwstr>
  </property>
  <property fmtid="{D5CDD505-2E9C-101B-9397-08002B2CF9AE}" pid="3" name="DV.Tracking">
    <vt:lpwstr>true</vt:lpwstr>
  </property>
  <property fmtid="{D5CDD505-2E9C-101B-9397-08002B2CF9AE}" pid="4" name="DV.DocumentId">
    <vt:lpwstr>ChJJ3BfsO9yAEkCERDTNTo</vt:lpwstr>
  </property>
  <property fmtid="{D5CDD505-2E9C-101B-9397-08002B2CF9AE}" pid="5" name="DV.VersionId">
    <vt:lpwstr>1tN5xvC8tYvS6NLJwicDDG</vt:lpwstr>
  </property>
  <property fmtid="{D5CDD505-2E9C-101B-9397-08002B2CF9AE}" pid="6" name="DV.MergeIncapabilityFlags">
    <vt:i4>0</vt:i4>
  </property>
</Properties>
</file>