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82" r:id="rId2"/>
    <p:sldMasterId id="2147483694" r:id="rId3"/>
    <p:sldMasterId id="2147483706" r:id="rId4"/>
    <p:sldMasterId id="2147483718" r:id="rId5"/>
    <p:sldMasterId id="2147483730" r:id="rId6"/>
    <p:sldMasterId id="2147483742" r:id="rId7"/>
    <p:sldMasterId id="2147483754" r:id="rId8"/>
  </p:sldMasterIdLst>
  <p:notesMasterIdLst>
    <p:notesMasterId r:id="rId52"/>
  </p:notesMasterIdLst>
  <p:handoutMasterIdLst>
    <p:handoutMasterId r:id="rId53"/>
  </p:handoutMasterIdLst>
  <p:sldIdLst>
    <p:sldId id="260" r:id="rId9"/>
    <p:sldId id="455" r:id="rId10"/>
    <p:sldId id="456" r:id="rId11"/>
    <p:sldId id="457" r:id="rId12"/>
    <p:sldId id="360" r:id="rId13"/>
    <p:sldId id="361" r:id="rId14"/>
    <p:sldId id="458" r:id="rId15"/>
    <p:sldId id="365" r:id="rId16"/>
    <p:sldId id="342" r:id="rId17"/>
    <p:sldId id="265" r:id="rId18"/>
    <p:sldId id="339" r:id="rId19"/>
    <p:sldId id="271" r:id="rId20"/>
    <p:sldId id="460" r:id="rId21"/>
    <p:sldId id="425" r:id="rId22"/>
    <p:sldId id="380" r:id="rId23"/>
    <p:sldId id="383" r:id="rId24"/>
    <p:sldId id="424" r:id="rId25"/>
    <p:sldId id="369" r:id="rId26"/>
    <p:sldId id="378" r:id="rId27"/>
    <p:sldId id="426" r:id="rId28"/>
    <p:sldId id="394" r:id="rId29"/>
    <p:sldId id="392" r:id="rId30"/>
    <p:sldId id="386" r:id="rId31"/>
    <p:sldId id="387" r:id="rId32"/>
    <p:sldId id="393" r:id="rId33"/>
    <p:sldId id="427" r:id="rId34"/>
    <p:sldId id="401" r:id="rId35"/>
    <p:sldId id="402" r:id="rId36"/>
    <p:sldId id="428" r:id="rId37"/>
    <p:sldId id="347" r:id="rId38"/>
    <p:sldId id="430" r:id="rId39"/>
    <p:sldId id="447" r:id="rId40"/>
    <p:sldId id="431" r:id="rId41"/>
    <p:sldId id="356" r:id="rId42"/>
    <p:sldId id="453" r:id="rId43"/>
    <p:sldId id="462" r:id="rId44"/>
    <p:sldId id="359" r:id="rId45"/>
    <p:sldId id="433" r:id="rId46"/>
    <p:sldId id="459" r:id="rId47"/>
    <p:sldId id="314" r:id="rId48"/>
    <p:sldId id="278" r:id="rId49"/>
    <p:sldId id="318" r:id="rId50"/>
    <p:sldId id="277"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2E24"/>
    <a:srgbClr val="F28D1D"/>
    <a:srgbClr val="F26600"/>
    <a:srgbClr val="0081C6"/>
    <a:srgbClr val="D7DCDF"/>
    <a:srgbClr val="ED2724"/>
    <a:srgbClr val="FFCF06"/>
    <a:srgbClr val="53AA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126" autoAdjust="0"/>
    <p:restoredTop sz="96290" autoAdjust="0"/>
  </p:normalViewPr>
  <p:slideViewPr>
    <p:cSldViewPr>
      <p:cViewPr>
        <p:scale>
          <a:sx n="66" d="100"/>
          <a:sy n="66" d="100"/>
        </p:scale>
        <p:origin x="-1482" y="-3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r>
              <a:rPr lang="en-US"/>
              <a:t>© Copyright 2007 - Lumension Security</a:t>
            </a:r>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0272D5D-67C3-4BA6-B54F-BAC0FBE0317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19812"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r>
              <a:rPr lang="en-US"/>
              <a:t>© Copyright 2007 - Lumension Security</a:t>
            </a:r>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56287C9-82CA-454E-ADEA-42D3768E05DB}"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23906" name="Rectangle 7"/>
          <p:cNvSpPr>
            <a:spLocks noGrp="1" noChangeArrowheads="1"/>
          </p:cNvSpPr>
          <p:nvPr>
            <p:ph type="sldNum" sz="quarter" idx="5"/>
          </p:nvPr>
        </p:nvSpPr>
        <p:spPr>
          <a:noFill/>
        </p:spPr>
        <p:txBody>
          <a:bodyPr/>
          <a:lstStyle/>
          <a:p>
            <a:fld id="{5684B984-EC92-413B-8869-E7A16A410A56}" type="slidenum">
              <a:rPr lang="en-US" smtClean="0">
                <a:cs typeface="Arial" charset="0"/>
              </a:rPr>
              <a:pPr/>
              <a:t>1</a:t>
            </a:fld>
            <a:endParaRPr lang="en-US" smtClean="0">
              <a:cs typeface="Arial" charset="0"/>
            </a:endParaRPr>
          </a:p>
        </p:txBody>
      </p:sp>
      <p:sp>
        <p:nvSpPr>
          <p:cNvPr id="123907" name="Rectangle 2"/>
          <p:cNvSpPr>
            <a:spLocks noGrp="1"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lnSpc>
                <a:spcPct val="80000"/>
              </a:lnSpc>
            </a:pPr>
            <a:r>
              <a:rPr lang="en-US" sz="800" b="1" smtClean="0"/>
              <a:t>Because today’s environments are more decentralized, corporate endpoints are now the primary assets that must be secured from targeted and widespread threats.</a:t>
            </a:r>
          </a:p>
          <a:p>
            <a:pPr eaLnBrk="1" hangingPunct="1">
              <a:lnSpc>
                <a:spcPct val="80000"/>
              </a:lnSpc>
            </a:pPr>
            <a:endParaRPr lang="en-US" sz="800" smtClean="0"/>
          </a:p>
          <a:p>
            <a:pPr eaLnBrk="1" hangingPunct="1">
              <a:lnSpc>
                <a:spcPct val="80000"/>
              </a:lnSpc>
            </a:pPr>
            <a:r>
              <a:rPr lang="en-US" sz="800" b="1" smtClean="0"/>
              <a:t>Increasing vulnerabilities</a:t>
            </a:r>
          </a:p>
          <a:p>
            <a:pPr eaLnBrk="1" hangingPunct="1">
              <a:lnSpc>
                <a:spcPct val="80000"/>
              </a:lnSpc>
              <a:buFontTx/>
              <a:buChar char="•"/>
            </a:pPr>
            <a:r>
              <a:rPr lang="en-AU" sz="500" smtClean="0"/>
              <a:t>24</a:t>
            </a:r>
            <a:r>
              <a:rPr lang="en-US" sz="500" smtClean="0"/>
              <a:t> new Vulnerabilities are released per day </a:t>
            </a:r>
            <a:r>
              <a:rPr lang="en-US" sz="600" smtClean="0"/>
              <a:t>(</a:t>
            </a:r>
            <a:r>
              <a:rPr lang="en-US" sz="800" smtClean="0"/>
              <a:t>National Vulnerability Database  05/09/2007)</a:t>
            </a:r>
            <a:endParaRPr lang="en-US" sz="500" smtClean="0"/>
          </a:p>
          <a:p>
            <a:pPr eaLnBrk="1" hangingPunct="1">
              <a:lnSpc>
                <a:spcPct val="80000"/>
              </a:lnSpc>
              <a:buFontTx/>
              <a:buChar char="•"/>
            </a:pPr>
            <a:r>
              <a:rPr lang="en-US" sz="600" smtClean="0"/>
              <a:t>12.5 are considered serious enough for IT staff to address each day (</a:t>
            </a:r>
            <a:r>
              <a:rPr lang="en-US" sz="800" smtClean="0"/>
              <a:t>National Vulnerability Database  05/09/2007)</a:t>
            </a:r>
            <a:endParaRPr lang="en-US" sz="600" baseline="30000" smtClean="0"/>
          </a:p>
          <a:p>
            <a:pPr eaLnBrk="1" hangingPunct="1">
              <a:lnSpc>
                <a:spcPct val="80000"/>
              </a:lnSpc>
              <a:buFontTx/>
              <a:buChar char="•"/>
            </a:pPr>
            <a:r>
              <a:rPr lang="en-US" sz="600" smtClean="0"/>
              <a:t>Not just Microsoft that is vulnerable or being exploited</a:t>
            </a:r>
          </a:p>
          <a:p>
            <a:pPr eaLnBrk="1" hangingPunct="1">
              <a:lnSpc>
                <a:spcPct val="80000"/>
              </a:lnSpc>
              <a:buFontTx/>
              <a:buChar char="•"/>
            </a:pPr>
            <a:r>
              <a:rPr lang="en-US" sz="600" smtClean="0"/>
              <a:t>Thousands of automated hacking tools now available making it easier to identify and exploit more vulnerabilities than ever</a:t>
            </a:r>
          </a:p>
          <a:p>
            <a:pPr lvl="1" eaLnBrk="1" hangingPunct="1">
              <a:lnSpc>
                <a:spcPct val="80000"/>
              </a:lnSpc>
              <a:buFontTx/>
              <a:buChar char="•"/>
            </a:pPr>
            <a:r>
              <a:rPr lang="en-US" sz="600" smtClean="0"/>
              <a:t>7,236 reported by CERT in 2007</a:t>
            </a:r>
          </a:p>
          <a:p>
            <a:pPr eaLnBrk="1" hangingPunct="1">
              <a:lnSpc>
                <a:spcPct val="80000"/>
              </a:lnSpc>
              <a:buFontTx/>
              <a:buChar char="•"/>
            </a:pPr>
            <a:r>
              <a:rPr lang="en-US" sz="600" smtClean="0"/>
              <a:t>Hackers in increasing numbers are releasing vulnerabilities into the wild with no vendor notification</a:t>
            </a:r>
          </a:p>
          <a:p>
            <a:pPr eaLnBrk="1" hangingPunct="1">
              <a:lnSpc>
                <a:spcPct val="80000"/>
              </a:lnSpc>
              <a:buFontTx/>
              <a:buChar char="•"/>
            </a:pPr>
            <a:r>
              <a:rPr lang="en-US" sz="600" smtClean="0"/>
              <a:t>Increasing sophistication of attacks was listed as top security challenge in next 12 months </a:t>
            </a:r>
            <a:r>
              <a:rPr lang="en-US" sz="800" smtClean="0"/>
              <a:t>(IDC Enterprise Security Survey, 2006: The Rise of the Insider Threat</a:t>
            </a:r>
            <a:endParaRPr lang="en-US" sz="600" smtClean="0"/>
          </a:p>
          <a:p>
            <a:pPr eaLnBrk="1" hangingPunct="1">
              <a:lnSpc>
                <a:spcPct val="80000"/>
              </a:lnSpc>
            </a:pPr>
            <a:endParaRPr lang="en-US" sz="800" smtClean="0"/>
          </a:p>
          <a:p>
            <a:pPr eaLnBrk="1" hangingPunct="1">
              <a:lnSpc>
                <a:spcPct val="80000"/>
              </a:lnSpc>
            </a:pPr>
            <a:r>
              <a:rPr lang="en-US" sz="800" b="1" smtClean="0"/>
              <a:t>Targeted by both External AND Internal Threats</a:t>
            </a:r>
          </a:p>
          <a:p>
            <a:pPr eaLnBrk="1" hangingPunct="1">
              <a:lnSpc>
                <a:spcPct val="80000"/>
              </a:lnSpc>
              <a:buFontTx/>
              <a:buChar char="•"/>
            </a:pPr>
            <a:r>
              <a:rPr lang="en-AU" sz="600" smtClean="0"/>
              <a:t>Internal Threats</a:t>
            </a:r>
          </a:p>
          <a:p>
            <a:pPr lvl="1" eaLnBrk="1" hangingPunct="1">
              <a:lnSpc>
                <a:spcPct val="80000"/>
              </a:lnSpc>
              <a:buFontTx/>
              <a:buChar char="•"/>
            </a:pPr>
            <a:r>
              <a:rPr lang="en-AU" sz="600" smtClean="0"/>
              <a:t>98% of data leaks are linked to accident or stupidity (</a:t>
            </a:r>
            <a:r>
              <a:rPr lang="en-US" sz="800" smtClean="0"/>
              <a:t>Nick Selby, analyst with 451 Group)</a:t>
            </a:r>
            <a:endParaRPr lang="en-AU" sz="600" baseline="30000" smtClean="0"/>
          </a:p>
          <a:p>
            <a:pPr lvl="1" eaLnBrk="1" hangingPunct="1">
              <a:lnSpc>
                <a:spcPct val="80000"/>
              </a:lnSpc>
              <a:buFontTx/>
              <a:buChar char="•"/>
            </a:pPr>
            <a:r>
              <a:rPr lang="en-US" sz="600" smtClean="0"/>
              <a:t>70% of all serious incidents are sparked by insiders (</a:t>
            </a:r>
            <a:r>
              <a:rPr lang="en-US" sz="800" smtClean="0"/>
              <a:t>IDC Worldwide Security Products and Services 2007 Top 10 Predictions)</a:t>
            </a:r>
            <a:endParaRPr lang="en-AU" sz="600" baseline="30000" smtClean="0"/>
          </a:p>
          <a:p>
            <a:pPr lvl="1" eaLnBrk="1" hangingPunct="1">
              <a:lnSpc>
                <a:spcPct val="80000"/>
              </a:lnSpc>
              <a:buFontTx/>
              <a:buChar char="•"/>
            </a:pPr>
            <a:r>
              <a:rPr lang="en-US" sz="600" smtClean="0"/>
              <a:t>56% of CISOs noted employee misuse of corporate data as most serious IT challenge (</a:t>
            </a:r>
            <a:r>
              <a:rPr lang="en-US" sz="800" smtClean="0"/>
              <a:t>Merrill Lynch Security Software CISO survey, June 27, 2007)</a:t>
            </a:r>
            <a:endParaRPr lang="en-US" sz="600" smtClean="0"/>
          </a:p>
          <a:p>
            <a:pPr eaLnBrk="1" hangingPunct="1">
              <a:lnSpc>
                <a:spcPct val="80000"/>
              </a:lnSpc>
              <a:buFontTx/>
              <a:buChar char="•"/>
            </a:pPr>
            <a:r>
              <a:rPr lang="en-US" sz="600" smtClean="0"/>
              <a:t>External Threats</a:t>
            </a:r>
            <a:endParaRPr lang="en-AU" sz="600" baseline="30000" smtClean="0"/>
          </a:p>
          <a:p>
            <a:pPr lvl="1" eaLnBrk="1" hangingPunct="1">
              <a:lnSpc>
                <a:spcPct val="80000"/>
              </a:lnSpc>
              <a:buFontTx/>
              <a:buChar char="•"/>
            </a:pPr>
            <a:r>
              <a:rPr lang="en-US" sz="500" smtClean="0"/>
              <a:t>Endpoints are the likeliest entry point for malware (Yankee Group </a:t>
            </a:r>
            <a:r>
              <a:rPr lang="en-US" sz="800" smtClean="0"/>
              <a:t>2005 Security Leaders and Laggards Survey)</a:t>
            </a:r>
          </a:p>
          <a:p>
            <a:pPr lvl="1" eaLnBrk="1" hangingPunct="1">
              <a:lnSpc>
                <a:spcPct val="80000"/>
              </a:lnSpc>
              <a:buFontTx/>
              <a:buChar char="•"/>
            </a:pPr>
            <a:r>
              <a:rPr lang="en-US" sz="500" smtClean="0"/>
              <a:t>Virus attacks, unauthorized access to networks; lost or stolen laptops and other mobile hardware; and theft of proprietary information or intellectual property accounted for more than 74% of financial losses (</a:t>
            </a:r>
            <a:r>
              <a:rPr lang="en-US" sz="800" smtClean="0"/>
              <a:t>2006 CSI/FBI Computer Crime and Security Survey</a:t>
            </a:r>
            <a:r>
              <a:rPr lang="en-GB" sz="800" smtClean="0"/>
              <a:t>)</a:t>
            </a:r>
          </a:p>
          <a:p>
            <a:pPr lvl="1" eaLnBrk="1" hangingPunct="1">
              <a:lnSpc>
                <a:spcPct val="80000"/>
              </a:lnSpc>
            </a:pPr>
            <a:endParaRPr lang="en-US" sz="800" smtClean="0"/>
          </a:p>
          <a:p>
            <a:pPr eaLnBrk="1" hangingPunct="1">
              <a:lnSpc>
                <a:spcPct val="80000"/>
              </a:lnSpc>
            </a:pPr>
            <a:r>
              <a:rPr lang="en-US" sz="800" b="1" smtClean="0"/>
              <a:t>Well-funded Adversaries</a:t>
            </a:r>
          </a:p>
          <a:p>
            <a:pPr eaLnBrk="1" hangingPunct="1">
              <a:lnSpc>
                <a:spcPct val="80000"/>
              </a:lnSpc>
            </a:pPr>
            <a:r>
              <a:rPr lang="en-US" sz="800" smtClean="0"/>
              <a:t>The threat landscape is changing as attacks have become more professional, financed by criminal organizations. These threats targeting specific organizations and data are more advanced, more varied and much harder to detect. Many times organizations are not aware that these threats are lurking on their systems even after they have been there for some time. </a:t>
            </a:r>
          </a:p>
          <a:p>
            <a:pPr eaLnBrk="1" hangingPunct="1">
              <a:lnSpc>
                <a:spcPct val="80000"/>
              </a:lnSpc>
            </a:pPr>
            <a:endParaRPr lang="en-US" sz="800" smtClean="0"/>
          </a:p>
          <a:p>
            <a:pPr eaLnBrk="1" hangingPunct="1">
              <a:lnSpc>
                <a:spcPct val="80000"/>
              </a:lnSpc>
            </a:pPr>
            <a:r>
              <a:rPr lang="en-US" sz="800" b="1" smtClean="0"/>
              <a:t>Data Protection is a Challenge and is Costly</a:t>
            </a:r>
          </a:p>
          <a:p>
            <a:pPr eaLnBrk="1" hangingPunct="1">
              <a:lnSpc>
                <a:spcPct val="80000"/>
              </a:lnSpc>
            </a:pPr>
            <a:r>
              <a:rPr lang="en-US" sz="700" smtClean="0"/>
              <a:t>Challenge</a:t>
            </a:r>
          </a:p>
          <a:p>
            <a:pPr eaLnBrk="1" hangingPunct="1">
              <a:lnSpc>
                <a:spcPct val="80000"/>
              </a:lnSpc>
              <a:buFontTx/>
              <a:buChar char="•"/>
            </a:pPr>
            <a:r>
              <a:rPr lang="en-AU" sz="600" smtClean="0"/>
              <a:t>75%</a:t>
            </a:r>
            <a:r>
              <a:rPr lang="en-US" sz="600" smtClean="0"/>
              <a:t> of Fortune 1000 companies fell victim to data leakage (</a:t>
            </a:r>
            <a:r>
              <a:rPr lang="en-US" sz="800" smtClean="0"/>
              <a:t>2006 CSI/FBI Computer Crime and Security Survey</a:t>
            </a:r>
            <a:r>
              <a:rPr lang="en-GB" sz="800" smtClean="0"/>
              <a:t>)</a:t>
            </a:r>
            <a:endParaRPr lang="en-US" sz="600" smtClean="0"/>
          </a:p>
          <a:p>
            <a:pPr eaLnBrk="1" hangingPunct="1">
              <a:lnSpc>
                <a:spcPct val="80000"/>
              </a:lnSpc>
              <a:buFontTx/>
              <a:buChar char="•"/>
            </a:pPr>
            <a:r>
              <a:rPr lang="en-US" sz="600" smtClean="0"/>
              <a:t>The vast majority of organizations, almost seven in ten—68 percent—are experiencing six losses of sensitive data annually (</a:t>
            </a:r>
            <a:r>
              <a:rPr lang="en-US" sz="800" smtClean="0"/>
              <a:t>IT Policy Compliance, Taking Action to Protect Sensitive Data, Benchmark Research Report, February 2007)</a:t>
            </a:r>
          </a:p>
          <a:p>
            <a:pPr eaLnBrk="1" hangingPunct="1">
              <a:lnSpc>
                <a:spcPct val="80000"/>
              </a:lnSpc>
              <a:buFontTx/>
              <a:buChar char="•"/>
            </a:pPr>
            <a:r>
              <a:rPr lang="en-US" sz="500" smtClean="0"/>
              <a:t>53% of organizations would NEVER know what data was on a lost USB device (</a:t>
            </a:r>
            <a:r>
              <a:rPr lang="en-US" sz="800" smtClean="0"/>
              <a:t>Ponemon Institute, 2006 Cost of Data Breach Study)</a:t>
            </a:r>
            <a:endParaRPr lang="en-US" sz="600" smtClean="0"/>
          </a:p>
          <a:p>
            <a:pPr eaLnBrk="1" hangingPunct="1">
              <a:lnSpc>
                <a:spcPct val="80000"/>
              </a:lnSpc>
            </a:pPr>
            <a:r>
              <a:rPr lang="en-US" sz="600" smtClean="0"/>
              <a:t>Costly</a:t>
            </a:r>
          </a:p>
          <a:p>
            <a:pPr eaLnBrk="1" hangingPunct="1">
              <a:lnSpc>
                <a:spcPct val="80000"/>
              </a:lnSpc>
              <a:buFontTx/>
              <a:buChar char="•"/>
            </a:pPr>
            <a:r>
              <a:rPr lang="en-US" sz="700" smtClean="0"/>
              <a:t>$6.3 million to recover lost or stolen corporate data is the average yearly cost - with ranges from $225,000 to $35 million (</a:t>
            </a:r>
            <a:r>
              <a:rPr lang="en-US" sz="800" smtClean="0"/>
              <a:t>Ponemon Institute, 2007 Cost of Data Breach Study)</a:t>
            </a:r>
            <a:endParaRPr lang="en-US" sz="700" baseline="30000" smtClean="0"/>
          </a:p>
          <a:p>
            <a:pPr eaLnBrk="1" hangingPunct="1">
              <a:lnSpc>
                <a:spcPct val="80000"/>
              </a:lnSpc>
              <a:buFontTx/>
              <a:buChar char="•"/>
            </a:pPr>
            <a:r>
              <a:rPr lang="en-US" sz="700" smtClean="0"/>
              <a:t>$197 to recover each lost or stolen record is the average yearly cost (</a:t>
            </a:r>
            <a:r>
              <a:rPr lang="en-US" sz="800" smtClean="0"/>
              <a:t>Ponemon Institute, 2007 Cost of Data Breach Study)</a:t>
            </a:r>
            <a:endParaRPr lang="en-US" sz="700" smtClean="0"/>
          </a:p>
          <a:p>
            <a:pPr eaLnBrk="1" hangingPunct="1">
              <a:lnSpc>
                <a:spcPct val="80000"/>
              </a:lnSpc>
              <a:buFontTx/>
              <a:buChar char="•"/>
            </a:pPr>
            <a:r>
              <a:rPr lang="en-US" sz="700" smtClean="0"/>
              <a:t>$4.1 million or $128 per record compromised is the cost of lost business due to data leakage (</a:t>
            </a:r>
            <a:r>
              <a:rPr lang="en-US" sz="800" smtClean="0"/>
              <a:t>Ponemon Institute, 2007 Cost of Data Breach Study)</a:t>
            </a:r>
            <a:endParaRPr lang="en-US" sz="700" smtClean="0"/>
          </a:p>
          <a:p>
            <a:pPr eaLnBrk="1" hangingPunct="1">
              <a:lnSpc>
                <a:spcPct val="80000"/>
              </a:lnSpc>
            </a:pPr>
            <a:endParaRPr lang="en-US" sz="700" smtClean="0"/>
          </a:p>
          <a:p>
            <a:pPr eaLnBrk="1" hangingPunct="1">
              <a:lnSpc>
                <a:spcPct val="80000"/>
              </a:lnSpc>
            </a:pPr>
            <a:r>
              <a:rPr lang="en-US" sz="800" b="1" smtClean="0"/>
              <a:t>Traditional and Reactive Security Approaches are Ineffective</a:t>
            </a:r>
          </a:p>
          <a:p>
            <a:pPr eaLnBrk="1" hangingPunct="1">
              <a:lnSpc>
                <a:spcPct val="80000"/>
              </a:lnSpc>
              <a:buFontTx/>
              <a:buChar char="•"/>
            </a:pPr>
            <a:r>
              <a:rPr lang="en-US" sz="500" smtClean="0"/>
              <a:t>75% of enterprises will be infected with undetected, financially motivated, targeted malware that evaded traditional perimeter and host defenses. (</a:t>
            </a:r>
            <a:r>
              <a:rPr lang="en-US" sz="800" smtClean="0"/>
              <a:t>Gartner Research, “Gartner’s Top Predictions for IT Organizations and Users, 2007 and Beyond,”, Daryl C. Plummer, December 1, 2006)</a:t>
            </a:r>
          </a:p>
          <a:p>
            <a:pPr eaLnBrk="1" hangingPunct="1">
              <a:lnSpc>
                <a:spcPct val="80000"/>
              </a:lnSpc>
              <a:buFontTx/>
              <a:buChar char="•"/>
            </a:pPr>
            <a:r>
              <a:rPr lang="en-AU" sz="500" smtClean="0"/>
              <a:t>62% of enterprises with AV/AS suffered infection (</a:t>
            </a:r>
            <a:r>
              <a:rPr lang="en-US" sz="800" smtClean="0"/>
              <a:t>Yankee Group, 2005 Security Leaders and Laggards Survey)</a:t>
            </a:r>
          </a:p>
          <a:p>
            <a:pPr eaLnBrk="1" hangingPunct="1">
              <a:lnSpc>
                <a:spcPct val="80000"/>
              </a:lnSpc>
            </a:pPr>
            <a:endParaRPr lang="en-US" sz="800" smtClean="0"/>
          </a:p>
          <a:p>
            <a:pPr eaLnBrk="1" hangingPunct="1">
              <a:lnSpc>
                <a:spcPct val="80000"/>
              </a:lnSpc>
            </a:pPr>
            <a:r>
              <a:rPr lang="en-US" sz="800" b="1" smtClean="0"/>
              <a:t>Evolving Regulations</a:t>
            </a:r>
          </a:p>
          <a:p>
            <a:pPr eaLnBrk="1" hangingPunct="1">
              <a:lnSpc>
                <a:spcPct val="80000"/>
              </a:lnSpc>
              <a:buFontTx/>
              <a:buChar char="•"/>
            </a:pPr>
            <a:r>
              <a:rPr lang="en-US" sz="800" smtClean="0"/>
              <a:t>Protecting against threats used to be part of acceptable use policies, but now is being driven more by industry standards and government regulations regarding security configurations, vulnerabilities and data protection.</a:t>
            </a:r>
          </a:p>
          <a:p>
            <a:pPr lvl="1" eaLnBrk="1" hangingPunct="1">
              <a:lnSpc>
                <a:spcPct val="80000"/>
              </a:lnSpc>
              <a:buFontTx/>
              <a:buChar char="•"/>
            </a:pPr>
            <a:r>
              <a:rPr lang="en-US" sz="800" smtClean="0"/>
              <a:t>Federal space – FDCC and FISMA</a:t>
            </a:r>
          </a:p>
          <a:p>
            <a:pPr lvl="1" eaLnBrk="1" hangingPunct="1">
              <a:lnSpc>
                <a:spcPct val="80000"/>
              </a:lnSpc>
              <a:buFontTx/>
              <a:buChar char="•"/>
            </a:pPr>
            <a:r>
              <a:rPr lang="en-US" sz="800" smtClean="0"/>
              <a:t>Financial – PCI</a:t>
            </a:r>
          </a:p>
          <a:p>
            <a:pPr lvl="1" eaLnBrk="1" hangingPunct="1">
              <a:lnSpc>
                <a:spcPct val="80000"/>
              </a:lnSpc>
              <a:buFontTx/>
              <a:buChar char="•"/>
            </a:pPr>
            <a:r>
              <a:rPr lang="en-US" sz="800" smtClean="0"/>
              <a:t>Cross-industry – SOX</a:t>
            </a:r>
          </a:p>
          <a:p>
            <a:pPr lvl="1" eaLnBrk="1" hangingPunct="1">
              <a:lnSpc>
                <a:spcPct val="80000"/>
              </a:lnSpc>
              <a:buFontTx/>
              <a:buChar char="•"/>
            </a:pPr>
            <a:r>
              <a:rPr lang="en-US" sz="800" smtClean="0"/>
              <a:t>Healthcare – HIPAA, NHS directive (UK-specific)</a:t>
            </a:r>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spcBef>
                <a:spcPct val="50000"/>
              </a:spcBef>
              <a:buClr>
                <a:schemeClr val="hlink"/>
              </a:buClr>
              <a:buFont typeface="Wingdings" pitchFamily="2" charset="2"/>
              <a:buNone/>
            </a:pPr>
            <a:endParaRPr lang="en-US" sz="800" b="1" smtClean="0">
              <a:solidFill>
                <a:schemeClr val="bg2"/>
              </a:solidFill>
            </a:endParaRPr>
          </a:p>
          <a:p>
            <a:pPr eaLnBrk="1" hangingPunct="1">
              <a:lnSpc>
                <a:spcPct val="80000"/>
              </a:lnSpc>
              <a:spcBef>
                <a:spcPct val="50000"/>
              </a:spcBef>
              <a:buClr>
                <a:schemeClr val="hlink"/>
              </a:buClr>
              <a:buFont typeface="Wingdings" pitchFamily="2" charset="2"/>
              <a:buNone/>
            </a:pPr>
            <a:endParaRPr lang="en-US" sz="800" b="1" smtClean="0">
              <a:solidFill>
                <a:schemeClr val="bg2"/>
              </a:solidFill>
            </a:endParaRPr>
          </a:p>
          <a:p>
            <a:pPr eaLnBrk="1" hangingPunct="1">
              <a:lnSpc>
                <a:spcPct val="80000"/>
              </a:lnSpc>
              <a:buClr>
                <a:schemeClr val="accent1"/>
              </a:buClr>
              <a:buFont typeface="Wingdings" pitchFamily="2" charset="2"/>
              <a:buNone/>
            </a:pPr>
            <a:endParaRPr lang="en-US" sz="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42338" name="Rectangle 7"/>
          <p:cNvSpPr>
            <a:spLocks noGrp="1" noChangeArrowheads="1"/>
          </p:cNvSpPr>
          <p:nvPr>
            <p:ph type="sldNum" sz="quarter" idx="5"/>
          </p:nvPr>
        </p:nvSpPr>
        <p:spPr>
          <a:noFill/>
        </p:spPr>
        <p:txBody>
          <a:bodyPr/>
          <a:lstStyle/>
          <a:p>
            <a:fld id="{64A19CF8-4D39-4761-9890-283B8ACB2D6C}" type="slidenum">
              <a:rPr lang="en-US" smtClean="0">
                <a:cs typeface="Arial" charset="0"/>
              </a:rPr>
              <a:pPr/>
              <a:t>10</a:t>
            </a:fld>
            <a:endParaRPr lang="en-US" smtClean="0">
              <a:cs typeface="Arial" charset="0"/>
            </a:endParaRPr>
          </a:p>
        </p:txBody>
      </p:sp>
      <p:sp>
        <p:nvSpPr>
          <p:cNvPr id="142339" name="Rectangle 2"/>
          <p:cNvSpPr>
            <a:spLocks noGrp="1" noRo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smtClean="0"/>
              <a:t>Lumension more effectively secures corporate endpoints by protecting against both internal and external threats at 3 different levels: Platform, User and Data</a:t>
            </a:r>
          </a:p>
          <a:p>
            <a:pPr eaLnBrk="1" hangingPunct="1"/>
            <a:endParaRPr lang="en-US" smtClean="0"/>
          </a:p>
          <a:p>
            <a:pPr eaLnBrk="1" hangingPunct="1">
              <a:buFontTx/>
              <a:buChar char="•"/>
            </a:pPr>
            <a:r>
              <a:rPr lang="en-US" smtClean="0"/>
              <a:t>Machine security through comprehensive Vulnerability Management, including:</a:t>
            </a:r>
          </a:p>
          <a:p>
            <a:pPr lvl="1" eaLnBrk="1" hangingPunct="1">
              <a:buFontTx/>
              <a:buChar char="•"/>
            </a:pPr>
            <a:r>
              <a:rPr lang="en-US" smtClean="0"/>
              <a:t>Network and agent-based vulnerability assessment</a:t>
            </a:r>
          </a:p>
          <a:p>
            <a:pPr lvl="1" eaLnBrk="1" hangingPunct="1">
              <a:buFontTx/>
              <a:buChar char="•"/>
            </a:pPr>
            <a:r>
              <a:rPr lang="en-US" smtClean="0"/>
              <a:t>Rapid Patch Management and Security Configuration Management and remediation</a:t>
            </a:r>
          </a:p>
          <a:p>
            <a:pPr lvl="1" eaLnBrk="1" hangingPunct="1">
              <a:buFontTx/>
              <a:buChar char="•"/>
            </a:pPr>
            <a:r>
              <a:rPr lang="en-US" smtClean="0">
                <a:solidFill>
                  <a:srgbClr val="58595B"/>
                </a:solidFill>
              </a:rPr>
              <a:t>Enforce mandatory baselines to prevent policy drift</a:t>
            </a:r>
          </a:p>
          <a:p>
            <a:pPr lvl="1" eaLnBrk="1" hangingPunct="1">
              <a:buFontTx/>
              <a:buChar char="•"/>
            </a:pPr>
            <a:r>
              <a:rPr lang="en-US" smtClean="0">
                <a:solidFill>
                  <a:srgbClr val="58595B"/>
                </a:solidFill>
              </a:rPr>
              <a:t>Monitor and report on policy effectiveness</a:t>
            </a:r>
          </a:p>
          <a:p>
            <a:pPr eaLnBrk="1" hangingPunct="1">
              <a:buFontTx/>
              <a:buChar char="•"/>
            </a:pPr>
            <a:r>
              <a:rPr lang="en-US" smtClean="0"/>
              <a:t>User security through Application Control and Device Control </a:t>
            </a:r>
          </a:p>
          <a:p>
            <a:pPr lvl="1" eaLnBrk="1" hangingPunct="1">
              <a:buFontTx/>
              <a:buChar char="•"/>
            </a:pPr>
            <a:r>
              <a:rPr lang="en-US" smtClean="0"/>
              <a:t>Enforce application use policies - Only applications that are explicitly authorized can execute</a:t>
            </a:r>
          </a:p>
          <a:p>
            <a:pPr lvl="1" eaLnBrk="1" hangingPunct="1">
              <a:buFontTx/>
              <a:buChar char="•"/>
            </a:pPr>
            <a:r>
              <a:rPr lang="en-US" smtClean="0"/>
              <a:t>Enforce removable device use policies – Only removable devices that are authorized can be accessed</a:t>
            </a:r>
          </a:p>
          <a:p>
            <a:pPr eaLnBrk="1" hangingPunct="1">
              <a:buFontTx/>
              <a:buChar char="•"/>
            </a:pPr>
            <a:r>
              <a:rPr lang="en-US" smtClean="0"/>
              <a:t>Data security through Device Control (extended to content filtering and whole disk encryption through partner integration)</a:t>
            </a:r>
          </a:p>
          <a:p>
            <a:pPr lvl="1" eaLnBrk="1" hangingPunct="1">
              <a:buFontTx/>
              <a:buChar char="•"/>
            </a:pPr>
            <a:r>
              <a:rPr lang="en-US" smtClean="0"/>
              <a:t>Control what files can be transferred to a device</a:t>
            </a:r>
          </a:p>
          <a:p>
            <a:pPr lvl="1" eaLnBrk="1" hangingPunct="1">
              <a:buFontTx/>
              <a:buChar char="•"/>
            </a:pPr>
            <a:r>
              <a:rPr lang="en-US" smtClean="0"/>
              <a:t>Track data that is written to and from a device (patented feature)</a:t>
            </a:r>
          </a:p>
          <a:p>
            <a:pPr lvl="1" eaLnBrk="1" hangingPunct="1">
              <a:buFontTx/>
              <a:buChar char="•"/>
            </a:pPr>
            <a:r>
              <a:rPr lang="en-US" smtClean="0"/>
              <a:t>Restrict amount of data transferred to a device</a:t>
            </a:r>
          </a:p>
          <a:p>
            <a:pPr lvl="1" eaLnBrk="1" hangingPunct="1">
              <a:buFontTx/>
              <a:buChar char="•"/>
            </a:pPr>
            <a:r>
              <a:rPr lang="en-US" smtClean="0"/>
              <a:t>Assign granular user permissions </a:t>
            </a:r>
          </a:p>
          <a:p>
            <a:pPr lvl="1" eaLnBrk="1" hangingPunct="1">
              <a:buFontTx/>
              <a:buChar char="•"/>
            </a:pPr>
            <a:r>
              <a:rPr lang="en-US" smtClean="0"/>
              <a:t>Force encryption when data is transferred to device</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44386" name="Rectangle 7"/>
          <p:cNvSpPr>
            <a:spLocks noGrp="1" noChangeArrowheads="1"/>
          </p:cNvSpPr>
          <p:nvPr>
            <p:ph type="sldNum" sz="quarter" idx="5"/>
          </p:nvPr>
        </p:nvSpPr>
        <p:spPr>
          <a:noFill/>
        </p:spPr>
        <p:txBody>
          <a:bodyPr/>
          <a:lstStyle/>
          <a:p>
            <a:fld id="{38D78986-5AC9-4015-A6B9-B0CC8830F403}" type="slidenum">
              <a:rPr lang="en-US" smtClean="0">
                <a:cs typeface="Arial" charset="0"/>
              </a:rPr>
              <a:pPr/>
              <a:t>11</a:t>
            </a:fld>
            <a:endParaRPr lang="en-US" smtClean="0">
              <a:cs typeface="Arial" charset="0"/>
            </a:endParaRPr>
          </a:p>
        </p:txBody>
      </p:sp>
      <p:sp>
        <p:nvSpPr>
          <p:cNvPr id="144387" name="Rectangle 2"/>
          <p:cNvSpPr>
            <a:spLocks noGrp="1" noRot="1" noChangeArrowheads="1" noTextEdit="1"/>
          </p:cNvSpPr>
          <p:nvPr>
            <p:ph type="sldImg"/>
          </p:nvPr>
        </p:nvSpPr>
        <p:spPr>
          <a:xfrm>
            <a:off x="1144588" y="685800"/>
            <a:ext cx="4572000" cy="3429000"/>
          </a:xfrm>
          <a:ln/>
        </p:spPr>
      </p:sp>
      <p:sp>
        <p:nvSpPr>
          <p:cNvPr id="144388" name="Rectangle 3"/>
          <p:cNvSpPr>
            <a:spLocks noGrp="1" noChangeArrowheads="1"/>
          </p:cNvSpPr>
          <p:nvPr>
            <p:ph type="body" idx="1"/>
          </p:nvPr>
        </p:nvSpPr>
        <p:spPr>
          <a:noFill/>
          <a:ln/>
        </p:spPr>
        <p:txBody>
          <a:bodyPr/>
          <a:lstStyle/>
          <a:p>
            <a:pPr eaLnBrk="1" hangingPunct="1"/>
            <a:r>
              <a:rPr lang="en-US" smtClean="0"/>
              <a:t>Effective endpoint security is</a:t>
            </a:r>
            <a:r>
              <a:rPr lang="en-US" smtClean="0">
                <a:solidFill>
                  <a:schemeClr val="bg1"/>
                </a:solidFill>
              </a:rPr>
              <a:t> not a point in time – it is a continuous process</a:t>
            </a:r>
            <a:r>
              <a:rPr lang="en-US" b="1" smtClean="0">
                <a:solidFill>
                  <a:schemeClr val="bg2"/>
                </a:solidFill>
              </a:rPr>
              <a:t>. </a:t>
            </a:r>
            <a:r>
              <a:rPr lang="en-US" smtClean="0">
                <a:solidFill>
                  <a:schemeClr val="bg2"/>
                </a:solidFill>
              </a:rPr>
              <a:t>Lumension recognizes this as process is part of how our solutions work. This includes </a:t>
            </a:r>
            <a:r>
              <a:rPr lang="en-US" smtClean="0">
                <a:solidFill>
                  <a:srgbClr val="58595B"/>
                </a:solidFill>
              </a:rPr>
              <a:t>Five Key Steps with Centralized Management and Reporting of your security posture to ease administration and interaction among disparate groups.</a:t>
            </a:r>
          </a:p>
          <a:p>
            <a:pPr eaLnBrk="1" hangingPunct="1"/>
            <a:endParaRPr lang="en-US" smtClean="0">
              <a:solidFill>
                <a:srgbClr val="58595B"/>
              </a:solidFill>
            </a:endParaRPr>
          </a:p>
          <a:p>
            <a:pPr eaLnBrk="1" hangingPunct="1"/>
            <a:r>
              <a:rPr lang="en-US" smtClean="0">
                <a:solidFill>
                  <a:srgbClr val="58595B"/>
                </a:solidFill>
              </a:rPr>
              <a:t>1. Discover assets, vulnerabilities and configuration issues within your environment</a:t>
            </a:r>
          </a:p>
          <a:p>
            <a:pPr eaLnBrk="1" hangingPunct="1"/>
            <a:endParaRPr lang="en-US" smtClean="0">
              <a:solidFill>
                <a:srgbClr val="58595B"/>
              </a:solidFill>
            </a:endParaRPr>
          </a:p>
          <a:p>
            <a:pPr eaLnBrk="1" hangingPunct="1"/>
            <a:r>
              <a:rPr lang="en-US" smtClean="0">
                <a:solidFill>
                  <a:srgbClr val="58595B"/>
                </a:solidFill>
              </a:rPr>
              <a:t>2. Develop cross-functional security policies</a:t>
            </a:r>
          </a:p>
          <a:p>
            <a:pPr eaLnBrk="1" hangingPunct="1"/>
            <a:endParaRPr lang="en-US" smtClean="0">
              <a:solidFill>
                <a:srgbClr val="58595B"/>
              </a:solidFill>
            </a:endParaRPr>
          </a:p>
          <a:p>
            <a:pPr eaLnBrk="1" hangingPunct="1"/>
            <a:r>
              <a:rPr lang="en-US" smtClean="0">
                <a:solidFill>
                  <a:srgbClr val="58595B"/>
                </a:solidFill>
              </a:rPr>
              <a:t>3. Assess and Remediate vulnerabilities and configuration issues before they are exploited</a:t>
            </a:r>
          </a:p>
          <a:p>
            <a:pPr eaLnBrk="1" hangingPunct="1">
              <a:buFontTx/>
              <a:buChar char="•"/>
            </a:pPr>
            <a:r>
              <a:rPr lang="en-US" smtClean="0">
                <a:solidFill>
                  <a:srgbClr val="58595B"/>
                </a:solidFill>
              </a:rPr>
              <a:t>Deploy:</a:t>
            </a:r>
          </a:p>
          <a:p>
            <a:pPr eaLnBrk="1" hangingPunct="1"/>
            <a:r>
              <a:rPr lang="en-US" smtClean="0">
                <a:solidFill>
                  <a:srgbClr val="58595B"/>
                </a:solidFill>
              </a:rPr>
              <a:t>	Patches</a:t>
            </a:r>
          </a:p>
          <a:p>
            <a:pPr eaLnBrk="1" hangingPunct="1"/>
            <a:r>
              <a:rPr lang="en-US" smtClean="0">
                <a:solidFill>
                  <a:srgbClr val="58595B"/>
                </a:solidFill>
              </a:rPr>
              <a:t>	Software updates</a:t>
            </a:r>
          </a:p>
          <a:p>
            <a:pPr eaLnBrk="1" hangingPunct="1"/>
            <a:r>
              <a:rPr lang="en-US" smtClean="0">
                <a:solidFill>
                  <a:srgbClr val="58595B"/>
                </a:solidFill>
              </a:rPr>
              <a:t>	Scripts</a:t>
            </a:r>
          </a:p>
          <a:p>
            <a:pPr eaLnBrk="1" hangingPunct="1"/>
            <a:r>
              <a:rPr lang="en-US" smtClean="0">
                <a:solidFill>
                  <a:srgbClr val="58595B"/>
                </a:solidFill>
              </a:rPr>
              <a:t>	Agents</a:t>
            </a:r>
          </a:p>
          <a:p>
            <a:pPr eaLnBrk="1" hangingPunct="1"/>
            <a:endParaRPr lang="en-US" smtClean="0">
              <a:solidFill>
                <a:srgbClr val="58595B"/>
              </a:solidFill>
            </a:endParaRPr>
          </a:p>
          <a:p>
            <a:pPr eaLnBrk="1" hangingPunct="1"/>
            <a:r>
              <a:rPr lang="en-US" smtClean="0">
                <a:solidFill>
                  <a:srgbClr val="58595B"/>
                </a:solidFill>
              </a:rPr>
              <a:t>4. Enforce mandatory baselines for only the known good – acceptable software versions and usage of approved applications and devices</a:t>
            </a:r>
          </a:p>
          <a:p>
            <a:pPr eaLnBrk="1" hangingPunct="1">
              <a:buFontTx/>
              <a:buChar char="•"/>
            </a:pPr>
            <a:r>
              <a:rPr lang="en-US" smtClean="0"/>
              <a:t>Baseline = software version, configuration, device, authorized applications</a:t>
            </a:r>
          </a:p>
          <a:p>
            <a:pPr eaLnBrk="1" hangingPunct="1">
              <a:buFontTx/>
              <a:buChar char="•"/>
            </a:pPr>
            <a:r>
              <a:rPr lang="en-US" smtClean="0"/>
              <a:t>Block = devices, application</a:t>
            </a:r>
          </a:p>
          <a:p>
            <a:pPr eaLnBrk="1" hangingPunct="1">
              <a:buFontTx/>
              <a:buChar char="•"/>
            </a:pPr>
            <a:r>
              <a:rPr lang="en-US" smtClean="0"/>
              <a:t>Ask = trusted users</a:t>
            </a:r>
          </a:p>
          <a:p>
            <a:pPr eaLnBrk="1" hangingPunct="1">
              <a:buFontTx/>
              <a:buChar char="•"/>
            </a:pPr>
            <a:endParaRPr lang="en-US" smtClean="0">
              <a:solidFill>
                <a:srgbClr val="58595B"/>
              </a:solidFill>
            </a:endParaRPr>
          </a:p>
          <a:p>
            <a:pPr eaLnBrk="1" hangingPunct="1"/>
            <a:r>
              <a:rPr lang="en-US" smtClean="0">
                <a:solidFill>
                  <a:srgbClr val="58595B"/>
                </a:solidFill>
              </a:rPr>
              <a:t>5. Monitor and report on policy effectiveness</a:t>
            </a:r>
          </a:p>
          <a:p>
            <a:pPr eaLnBrk="1" hangingPunct="1">
              <a:buFontTx/>
              <a:buChar char="-"/>
            </a:pPr>
            <a:r>
              <a:rPr lang="en-US" smtClean="0">
                <a:solidFill>
                  <a:srgbClr val="58595B"/>
                </a:solidFill>
              </a:rPr>
              <a:t>Monitor</a:t>
            </a:r>
          </a:p>
          <a:p>
            <a:pPr lvl="1" eaLnBrk="1" hangingPunct="1">
              <a:buFontTx/>
              <a:buChar char="-"/>
            </a:pPr>
            <a:r>
              <a:rPr lang="en-US" smtClean="0">
                <a:solidFill>
                  <a:srgbClr val="58595B"/>
                </a:solidFill>
              </a:rPr>
              <a:t>Audit/log</a:t>
            </a:r>
          </a:p>
          <a:p>
            <a:pPr lvl="1" eaLnBrk="1" hangingPunct="1">
              <a:buFontTx/>
              <a:buChar char="-"/>
            </a:pPr>
            <a:r>
              <a:rPr lang="en-US" smtClean="0">
                <a:solidFill>
                  <a:srgbClr val="58595B"/>
                </a:solidFill>
              </a:rPr>
              <a:t>Shadow data</a:t>
            </a:r>
          </a:p>
          <a:p>
            <a:pPr lvl="1" eaLnBrk="1" hangingPunct="1">
              <a:buFontTx/>
              <a:buChar char="-"/>
            </a:pPr>
            <a:r>
              <a:rPr lang="en-US" smtClean="0">
                <a:solidFill>
                  <a:srgbClr val="58595B"/>
                </a:solidFill>
              </a:rPr>
              <a:t>User actions</a:t>
            </a:r>
          </a:p>
          <a:p>
            <a:pPr eaLnBrk="1" hangingPunct="1">
              <a:buFontTx/>
              <a:buChar char="•"/>
            </a:pPr>
            <a:r>
              <a:rPr lang="en-US" smtClean="0">
                <a:solidFill>
                  <a:schemeClr val="bg2"/>
                </a:solidFill>
              </a:rPr>
              <a:t>Report</a:t>
            </a:r>
          </a:p>
          <a:p>
            <a:pPr eaLnBrk="1" hangingPunct="1">
              <a:buFontTx/>
              <a:buChar char="•"/>
            </a:pPr>
            <a:endParaRPr lang="en-US" smtClean="0">
              <a:solidFill>
                <a:schemeClr val="bg2"/>
              </a:solidFill>
            </a:endParaRPr>
          </a:p>
          <a:p>
            <a:pPr eaLnBrk="1" hangingPunct="1"/>
            <a:endParaRPr lang="en-US" smtClean="0">
              <a:solidFill>
                <a:schemeClr val="bg2"/>
              </a:solidFill>
            </a:endParaRPr>
          </a:p>
          <a:p>
            <a:pPr eaLnBrk="1" hangingPunct="1"/>
            <a:r>
              <a:rPr lang="en-US" smtClean="0">
                <a:solidFill>
                  <a:schemeClr val="bg2"/>
                </a:solidFill>
              </a:rPr>
              <a:t>Steps 1 and 2 in the workflow can be performed through product or services depending on the need. PatchLink can come in with professional services and help you assess your environment and develop your enterprise policy to achieve that desired state.</a:t>
            </a:r>
            <a:endParaRPr lang="en-US" smtClean="0"/>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46434" name="Rectangle 7"/>
          <p:cNvSpPr>
            <a:spLocks noGrp="1" noChangeArrowheads="1"/>
          </p:cNvSpPr>
          <p:nvPr>
            <p:ph type="sldNum" sz="quarter" idx="5"/>
          </p:nvPr>
        </p:nvSpPr>
        <p:spPr>
          <a:noFill/>
        </p:spPr>
        <p:txBody>
          <a:bodyPr/>
          <a:lstStyle/>
          <a:p>
            <a:fld id="{7291A901-15F0-4FEA-825C-AD0A421F6D27}" type="slidenum">
              <a:rPr lang="en-US" smtClean="0">
                <a:cs typeface="Arial" charset="0"/>
              </a:rPr>
              <a:pPr/>
              <a:t>12</a:t>
            </a:fld>
            <a:endParaRPr lang="en-US" smtClean="0">
              <a:cs typeface="Arial" charset="0"/>
            </a:endParaRPr>
          </a:p>
        </p:txBody>
      </p:sp>
      <p:sp>
        <p:nvSpPr>
          <p:cNvPr id="146435" name="Rectangle 2"/>
          <p:cNvSpPr>
            <a:spLocks noGrp="1" noRot="1" noChangeArrowheads="1" noTextEdit="1"/>
          </p:cNvSpPr>
          <p:nvPr>
            <p:ph type="sldImg"/>
          </p:nvPr>
        </p:nvSpPr>
        <p:spPr>
          <a:xfrm>
            <a:off x="1144588" y="685800"/>
            <a:ext cx="4572000" cy="3429000"/>
          </a:xfrm>
          <a:ln/>
        </p:spPr>
      </p:sp>
      <p:sp>
        <p:nvSpPr>
          <p:cNvPr id="146436" name="Rectangle 3"/>
          <p:cNvSpPr>
            <a:spLocks noGrp="1" noChangeArrowheads="1"/>
          </p:cNvSpPr>
          <p:nvPr>
            <p:ph type="body" idx="1"/>
          </p:nvPr>
        </p:nvSpPr>
        <p:spPr>
          <a:noFill/>
          <a:ln/>
        </p:spPr>
        <p:txBody>
          <a:bodyPr/>
          <a:lstStyle/>
          <a:p>
            <a:pPr eaLnBrk="1" hangingPunct="1"/>
            <a:r>
              <a:rPr lang="en-US" smtClean="0"/>
              <a:t>Effective endpoint security is</a:t>
            </a:r>
            <a:r>
              <a:rPr lang="en-US" smtClean="0">
                <a:solidFill>
                  <a:schemeClr val="bg1"/>
                </a:solidFill>
              </a:rPr>
              <a:t> not a point in time – it is a continuous process</a:t>
            </a:r>
            <a:r>
              <a:rPr lang="en-US" b="1" smtClean="0">
                <a:solidFill>
                  <a:schemeClr val="bg2"/>
                </a:solidFill>
              </a:rPr>
              <a:t>. </a:t>
            </a:r>
            <a:r>
              <a:rPr lang="en-US" smtClean="0">
                <a:solidFill>
                  <a:schemeClr val="bg2"/>
                </a:solidFill>
              </a:rPr>
              <a:t>Lumension recognizes this as process is part of how our solutions work. This includes </a:t>
            </a:r>
            <a:r>
              <a:rPr lang="en-US" smtClean="0">
                <a:solidFill>
                  <a:srgbClr val="58595B"/>
                </a:solidFill>
              </a:rPr>
              <a:t>Five Key Steps with Centralized Management and Reporting of your security posture to ease administration and interaction among disparate groups.</a:t>
            </a:r>
          </a:p>
          <a:p>
            <a:pPr eaLnBrk="1" hangingPunct="1"/>
            <a:endParaRPr lang="en-US" smtClean="0">
              <a:solidFill>
                <a:srgbClr val="58595B"/>
              </a:solidFill>
            </a:endParaRPr>
          </a:p>
          <a:p>
            <a:pPr eaLnBrk="1" hangingPunct="1"/>
            <a:r>
              <a:rPr lang="en-US" smtClean="0">
                <a:solidFill>
                  <a:srgbClr val="58595B"/>
                </a:solidFill>
              </a:rPr>
              <a:t>1. Discover assets, vulnerabilities and configuration issues within your environment</a:t>
            </a:r>
          </a:p>
          <a:p>
            <a:pPr eaLnBrk="1" hangingPunct="1"/>
            <a:endParaRPr lang="en-US" smtClean="0">
              <a:solidFill>
                <a:srgbClr val="58595B"/>
              </a:solidFill>
            </a:endParaRPr>
          </a:p>
          <a:p>
            <a:pPr eaLnBrk="1" hangingPunct="1"/>
            <a:r>
              <a:rPr lang="en-US" smtClean="0">
                <a:solidFill>
                  <a:srgbClr val="58595B"/>
                </a:solidFill>
              </a:rPr>
              <a:t>2. Develop cross-functional security policies</a:t>
            </a:r>
          </a:p>
          <a:p>
            <a:pPr eaLnBrk="1" hangingPunct="1"/>
            <a:endParaRPr lang="en-US" smtClean="0">
              <a:solidFill>
                <a:srgbClr val="58595B"/>
              </a:solidFill>
            </a:endParaRPr>
          </a:p>
          <a:p>
            <a:pPr eaLnBrk="1" hangingPunct="1"/>
            <a:r>
              <a:rPr lang="en-US" smtClean="0">
                <a:solidFill>
                  <a:srgbClr val="58595B"/>
                </a:solidFill>
              </a:rPr>
              <a:t>3. Assess and Remediate vulnerabilities and configuration issues before they are exploited</a:t>
            </a:r>
          </a:p>
          <a:p>
            <a:pPr eaLnBrk="1" hangingPunct="1">
              <a:buFontTx/>
              <a:buChar char="•"/>
            </a:pPr>
            <a:r>
              <a:rPr lang="en-US" smtClean="0">
                <a:solidFill>
                  <a:srgbClr val="58595B"/>
                </a:solidFill>
              </a:rPr>
              <a:t>Deploy:</a:t>
            </a:r>
          </a:p>
          <a:p>
            <a:pPr eaLnBrk="1" hangingPunct="1"/>
            <a:r>
              <a:rPr lang="en-US" smtClean="0">
                <a:solidFill>
                  <a:srgbClr val="58595B"/>
                </a:solidFill>
              </a:rPr>
              <a:t>	Patches</a:t>
            </a:r>
          </a:p>
          <a:p>
            <a:pPr eaLnBrk="1" hangingPunct="1"/>
            <a:r>
              <a:rPr lang="en-US" smtClean="0">
                <a:solidFill>
                  <a:srgbClr val="58595B"/>
                </a:solidFill>
              </a:rPr>
              <a:t>	Software updates</a:t>
            </a:r>
          </a:p>
          <a:p>
            <a:pPr eaLnBrk="1" hangingPunct="1"/>
            <a:r>
              <a:rPr lang="en-US" smtClean="0">
                <a:solidFill>
                  <a:srgbClr val="58595B"/>
                </a:solidFill>
              </a:rPr>
              <a:t>	Scripts</a:t>
            </a:r>
          </a:p>
          <a:p>
            <a:pPr eaLnBrk="1" hangingPunct="1"/>
            <a:r>
              <a:rPr lang="en-US" smtClean="0">
                <a:solidFill>
                  <a:srgbClr val="58595B"/>
                </a:solidFill>
              </a:rPr>
              <a:t>	Agents</a:t>
            </a:r>
          </a:p>
          <a:p>
            <a:pPr eaLnBrk="1" hangingPunct="1"/>
            <a:endParaRPr lang="en-US" smtClean="0">
              <a:solidFill>
                <a:srgbClr val="58595B"/>
              </a:solidFill>
            </a:endParaRPr>
          </a:p>
          <a:p>
            <a:pPr eaLnBrk="1" hangingPunct="1"/>
            <a:r>
              <a:rPr lang="en-US" smtClean="0">
                <a:solidFill>
                  <a:srgbClr val="58595B"/>
                </a:solidFill>
              </a:rPr>
              <a:t>4. Enforce mandatory baselines for only the known good – acceptable software versions and usage of approved applications and devices</a:t>
            </a:r>
          </a:p>
          <a:p>
            <a:pPr eaLnBrk="1" hangingPunct="1">
              <a:buFontTx/>
              <a:buChar char="•"/>
            </a:pPr>
            <a:r>
              <a:rPr lang="en-US" smtClean="0"/>
              <a:t>Baseline = software version, configuration, device, authorized applications</a:t>
            </a:r>
          </a:p>
          <a:p>
            <a:pPr eaLnBrk="1" hangingPunct="1">
              <a:buFontTx/>
              <a:buChar char="•"/>
            </a:pPr>
            <a:r>
              <a:rPr lang="en-US" smtClean="0"/>
              <a:t>Block = devices, application</a:t>
            </a:r>
          </a:p>
          <a:p>
            <a:pPr eaLnBrk="1" hangingPunct="1">
              <a:buFontTx/>
              <a:buChar char="•"/>
            </a:pPr>
            <a:r>
              <a:rPr lang="en-US" smtClean="0"/>
              <a:t>Ask = trusted users</a:t>
            </a:r>
          </a:p>
          <a:p>
            <a:pPr eaLnBrk="1" hangingPunct="1">
              <a:buFontTx/>
              <a:buChar char="•"/>
            </a:pPr>
            <a:endParaRPr lang="en-US" smtClean="0">
              <a:solidFill>
                <a:srgbClr val="58595B"/>
              </a:solidFill>
            </a:endParaRPr>
          </a:p>
          <a:p>
            <a:pPr eaLnBrk="1" hangingPunct="1"/>
            <a:r>
              <a:rPr lang="en-US" smtClean="0">
                <a:solidFill>
                  <a:srgbClr val="58595B"/>
                </a:solidFill>
              </a:rPr>
              <a:t>5. Monitor and report on policy effectiveness</a:t>
            </a:r>
          </a:p>
          <a:p>
            <a:pPr eaLnBrk="1" hangingPunct="1">
              <a:buFontTx/>
              <a:buChar char="-"/>
            </a:pPr>
            <a:r>
              <a:rPr lang="en-US" smtClean="0">
                <a:solidFill>
                  <a:srgbClr val="58595B"/>
                </a:solidFill>
              </a:rPr>
              <a:t>Monitor</a:t>
            </a:r>
          </a:p>
          <a:p>
            <a:pPr lvl="1" eaLnBrk="1" hangingPunct="1">
              <a:buFontTx/>
              <a:buChar char="-"/>
            </a:pPr>
            <a:r>
              <a:rPr lang="en-US" smtClean="0">
                <a:solidFill>
                  <a:srgbClr val="58595B"/>
                </a:solidFill>
              </a:rPr>
              <a:t>Audit/log</a:t>
            </a:r>
          </a:p>
          <a:p>
            <a:pPr lvl="1" eaLnBrk="1" hangingPunct="1">
              <a:buFontTx/>
              <a:buChar char="-"/>
            </a:pPr>
            <a:r>
              <a:rPr lang="en-US" smtClean="0">
                <a:solidFill>
                  <a:srgbClr val="58595B"/>
                </a:solidFill>
              </a:rPr>
              <a:t>Shadow data</a:t>
            </a:r>
          </a:p>
          <a:p>
            <a:pPr lvl="1" eaLnBrk="1" hangingPunct="1">
              <a:buFontTx/>
              <a:buChar char="-"/>
            </a:pPr>
            <a:r>
              <a:rPr lang="en-US" smtClean="0">
                <a:solidFill>
                  <a:srgbClr val="58595B"/>
                </a:solidFill>
              </a:rPr>
              <a:t>User actions</a:t>
            </a:r>
          </a:p>
          <a:p>
            <a:pPr eaLnBrk="1" hangingPunct="1">
              <a:buFontTx/>
              <a:buChar char="•"/>
            </a:pPr>
            <a:r>
              <a:rPr lang="en-US" smtClean="0">
                <a:solidFill>
                  <a:schemeClr val="bg2"/>
                </a:solidFill>
              </a:rPr>
              <a:t>Report</a:t>
            </a:r>
          </a:p>
          <a:p>
            <a:pPr eaLnBrk="1" hangingPunct="1">
              <a:buFontTx/>
              <a:buChar char="•"/>
            </a:pPr>
            <a:endParaRPr lang="en-US" smtClean="0">
              <a:solidFill>
                <a:schemeClr val="bg2"/>
              </a:solidFill>
            </a:endParaRPr>
          </a:p>
          <a:p>
            <a:pPr eaLnBrk="1" hangingPunct="1"/>
            <a:endParaRPr lang="en-US" smtClean="0">
              <a:solidFill>
                <a:schemeClr val="bg2"/>
              </a:solidFill>
            </a:endParaRPr>
          </a:p>
          <a:p>
            <a:pPr eaLnBrk="1" hangingPunct="1"/>
            <a:r>
              <a:rPr lang="en-US" smtClean="0">
                <a:solidFill>
                  <a:schemeClr val="bg2"/>
                </a:solidFill>
              </a:rPr>
              <a:t>Steps 1 and 2 in the workflow can be performed through product or services depending on the need. PatchLink can come in with professional services and help you assess your environment and develop your enterprise policy to achieve that desired state.</a:t>
            </a:r>
            <a:endParaRPr lang="en-US" smtClean="0"/>
          </a:p>
          <a:p>
            <a:pPr eaLnBrk="1" hangingPunct="1"/>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49506" name="Rectangle 7"/>
          <p:cNvSpPr>
            <a:spLocks noGrp="1" noChangeArrowheads="1"/>
          </p:cNvSpPr>
          <p:nvPr>
            <p:ph type="sldNum" sz="quarter" idx="5"/>
          </p:nvPr>
        </p:nvSpPr>
        <p:spPr>
          <a:noFill/>
        </p:spPr>
        <p:txBody>
          <a:bodyPr/>
          <a:lstStyle/>
          <a:p>
            <a:fld id="{F85B5555-6D11-4C5F-A9F8-577566BCFA8E}" type="slidenum">
              <a:rPr lang="en-US" smtClean="0">
                <a:cs typeface="Arial" charset="0"/>
              </a:rPr>
              <a:pPr/>
              <a:t>14</a:t>
            </a:fld>
            <a:endParaRPr lang="en-US" smtClean="0">
              <a:cs typeface="Arial" charset="0"/>
            </a:endParaRPr>
          </a:p>
        </p:txBody>
      </p:sp>
      <p:sp>
        <p:nvSpPr>
          <p:cNvPr id="149507" name="Rectangle 2"/>
          <p:cNvSpPr>
            <a:spLocks noGrp="1" noRot="1" noChangeArrowheads="1" noTextEdit="1"/>
          </p:cNvSpPr>
          <p:nvPr>
            <p:ph type="sldImg"/>
          </p:nvPr>
        </p:nvSpPr>
        <p:spPr>
          <a:xfrm>
            <a:off x="1144588" y="685800"/>
            <a:ext cx="4572000" cy="3429000"/>
          </a:xfrm>
          <a:ln/>
        </p:spPr>
      </p:sp>
      <p:sp>
        <p:nvSpPr>
          <p:cNvPr id="149508" name="Rectangle 3"/>
          <p:cNvSpPr>
            <a:spLocks noGrp="1" noChangeArrowheads="1"/>
          </p:cNvSpPr>
          <p:nvPr>
            <p:ph type="body" idx="1"/>
          </p:nvPr>
        </p:nvSpPr>
        <p:spPr>
          <a:noFill/>
          <a:ln/>
        </p:spPr>
        <p:txBody>
          <a:bodyPr/>
          <a:lstStyle/>
          <a:p>
            <a:pPr eaLnBrk="1" hangingPunct="1"/>
            <a:r>
              <a:rPr lang="en-US" smtClean="0"/>
              <a:t>To provide insightful and concise views of the security posture of your network, PatchLink Scan includes a wide range of executive summary and detailed administrative reports. The reports can include aggregated or detailed information on scan configurations, vulnerabilities, policy compliance and more, enabling quick analysis of potential threats and severity levels to help you determine the best action plan. Through a simple point-and-click capability, this solution enables you to quickly ascertain the enterprise security posture relative to common industry tracking mechanisms, including SANs, BugTraq, CVE, IAVA, CERT and many more. Reports can be created and exported into multiple formats, such as RTF, PDF, HTML and more.</a:t>
            </a:r>
          </a:p>
          <a:p>
            <a:pPr eaLnBrk="1" hangingPunct="1"/>
            <a:endParaRPr lang="en-US" smtClean="0"/>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51554" name="Rectangle 7"/>
          <p:cNvSpPr>
            <a:spLocks noGrp="1" noChangeArrowheads="1"/>
          </p:cNvSpPr>
          <p:nvPr>
            <p:ph type="sldNum" sz="quarter" idx="5"/>
          </p:nvPr>
        </p:nvSpPr>
        <p:spPr>
          <a:noFill/>
        </p:spPr>
        <p:txBody>
          <a:bodyPr/>
          <a:lstStyle/>
          <a:p>
            <a:fld id="{DFD3E41B-FA07-4424-81E4-302275AB443A}" type="slidenum">
              <a:rPr lang="en-US" smtClean="0">
                <a:cs typeface="Arial" charset="0"/>
              </a:rPr>
              <a:pPr/>
              <a:t>15</a:t>
            </a:fld>
            <a:endParaRPr lang="en-US" smtClean="0">
              <a:cs typeface="Arial" charset="0"/>
            </a:endParaRPr>
          </a:p>
        </p:txBody>
      </p:sp>
      <p:sp>
        <p:nvSpPr>
          <p:cNvPr id="151555" name="Rectangle 2"/>
          <p:cNvSpPr>
            <a:spLocks noGrp="1" noRo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z="1400" smtClean="0"/>
              <a:t>Discover What IT Assets and Vulnerabilities Exist</a:t>
            </a:r>
          </a:p>
          <a:p>
            <a:pPr lvl="1" eaLnBrk="1" hangingPunct="1"/>
            <a:r>
              <a:rPr lang="en-US" sz="1400" smtClean="0"/>
              <a:t>Comprehensive network scan of all of devices, including servers, desktop computers, laptops, routers, printers, switches and more</a:t>
            </a:r>
          </a:p>
          <a:p>
            <a:pPr lvl="1" eaLnBrk="1" hangingPunct="1"/>
            <a:r>
              <a:rPr lang="en-US" sz="1400" smtClean="0"/>
              <a:t>Discovery and inventory of all network assets</a:t>
            </a:r>
          </a:p>
          <a:p>
            <a:pPr lvl="1" eaLnBrk="1" hangingPunct="1"/>
            <a:r>
              <a:rPr lang="en-US" sz="1400" smtClean="0"/>
              <a:t>Accurate assessments of software vulnerabilities and configuration issues</a:t>
            </a:r>
          </a:p>
          <a:p>
            <a:pPr eaLnBrk="1" hangingPunct="1">
              <a:lnSpc>
                <a:spcPct val="80000"/>
              </a:lnSpc>
            </a:pPr>
            <a:endParaRPr lang="en-US" sz="800" smtClean="0"/>
          </a:p>
          <a:p>
            <a:pPr eaLnBrk="1" hangingPunct="1"/>
            <a:r>
              <a:rPr lang="en-US" smtClean="0"/>
              <a:t>Accurate</a:t>
            </a:r>
          </a:p>
          <a:p>
            <a:pPr eaLnBrk="1" hangingPunct="1"/>
            <a:r>
              <a:rPr lang="en-US" smtClean="0"/>
              <a:t>Using safe, adaptive network-based scanning techniques against a comprehensive vulnerability database. PatchLink Scan was designed to deliver a solid balance of scan speed and accuracy via its adaptive scan techniques and false response correlation technology. Through deep inspection of target systems that includes redundant file attribute and registry value correlation, as well as SSH tunneling and authenticated OS fingerprinting refinement, the scanner identifies all software threats, including missing patches, out-of-date antivirus signatures, worms, trojans, and more. The scan also runs detailed configuration checks on ports, users, shares, groups, agents and services. To guarantee thorough analysis, the solution is able to adapt its scanning technique based on its level of access, with the ability to run anonymous scans against target systems upon which it</a:t>
            </a:r>
          </a:p>
          <a:p>
            <a:pPr eaLnBrk="1" hangingPunct="1"/>
            <a:r>
              <a:rPr lang="en-US" smtClean="0"/>
              <a:t>cannot authenticate.</a:t>
            </a:r>
          </a:p>
          <a:p>
            <a:pPr eaLnBrk="1" hangingPunct="1">
              <a:lnSpc>
                <a:spcPct val="80000"/>
              </a:lnSpc>
            </a:pPr>
            <a:endParaRPr lang="en-US" sz="800" smtClean="0"/>
          </a:p>
          <a:p>
            <a:pPr eaLnBrk="1" hangingPunct="1"/>
            <a:r>
              <a:rPr lang="en-US" sz="1400" smtClean="0"/>
              <a:t>Deliver Context to Take Appropriate Actions on Information</a:t>
            </a:r>
          </a:p>
          <a:p>
            <a:pPr lvl="1" eaLnBrk="1" hangingPunct="1"/>
            <a:r>
              <a:rPr lang="en-US" sz="1400" smtClean="0"/>
              <a:t>Prioritization of identified threats for orderly remediation</a:t>
            </a:r>
          </a:p>
          <a:p>
            <a:pPr eaLnBrk="1" hangingPunct="1">
              <a:lnSpc>
                <a:spcPct val="80000"/>
              </a:lnSpc>
            </a:pPr>
            <a:endParaRPr lang="en-US" sz="800" smtClean="0"/>
          </a:p>
          <a:p>
            <a:pPr eaLnBrk="1" hangingPunct="1"/>
            <a:r>
              <a:rPr lang="en-US" sz="1400" smtClean="0"/>
              <a:t>Comprehensive Vulnerability Coverage </a:t>
            </a:r>
          </a:p>
          <a:p>
            <a:pPr lvl="1" eaLnBrk="1" hangingPunct="1"/>
            <a:r>
              <a:rPr lang="en-US" sz="1600" smtClean="0"/>
              <a:t>Vulnerability audits include security configurations, OS and application vulnerabilities, null passwords, patch-level related vulnerabilities, known hacking tools, malware, common worms, and P2P software checks.</a:t>
            </a:r>
          </a:p>
          <a:p>
            <a:pPr eaLnBrk="1" hangingPunct="1">
              <a:lnSpc>
                <a:spcPct val="80000"/>
              </a:lnSpc>
            </a:pPr>
            <a:endParaRPr lang="en-US" sz="800" smtClean="0"/>
          </a:p>
          <a:p>
            <a:pPr eaLnBrk="1" hangingPunct="1">
              <a:lnSpc>
                <a:spcPct val="110000"/>
              </a:lnSpc>
              <a:spcBef>
                <a:spcPct val="45000"/>
              </a:spcBef>
            </a:pPr>
            <a:r>
              <a:rPr lang="en-US" sz="900" b="1" smtClean="0"/>
              <a:t>Highly Scalable </a:t>
            </a:r>
            <a:r>
              <a:rPr lang="en-US" sz="900" smtClean="0"/>
              <a:t>architecture due to its modular components which can be installed on the same or separate systems and scaled-up as needed. Multiple instances of the scanner scan engine can be deployed across the enterprise, controlled remotely or locally. As the number of systems on the network increase so can the number of engines performing the scans.</a:t>
            </a:r>
          </a:p>
          <a:p>
            <a:pPr eaLnBrk="1" hangingPunct="1">
              <a:lnSpc>
                <a:spcPct val="80000"/>
              </a:lnSpc>
            </a:pPr>
            <a:endParaRPr lang="en-US" sz="800" smtClean="0"/>
          </a:p>
          <a:p>
            <a:pPr eaLnBrk="1" hangingPunct="1">
              <a:lnSpc>
                <a:spcPct val="110000"/>
              </a:lnSpc>
              <a:spcBef>
                <a:spcPct val="45000"/>
              </a:spcBef>
            </a:pPr>
            <a:r>
              <a:rPr lang="en-US" sz="900" b="1" smtClean="0"/>
              <a:t>Common Criteria EAL2 Certified - </a:t>
            </a:r>
            <a:r>
              <a:rPr lang="en-US" sz="900" smtClean="0"/>
              <a:t>The Common Criteria Evaluation and Certification Scheme (CCS) Certification Body has asserted that PatchLink Scan complies with the all specified security requirements</a:t>
            </a:r>
          </a:p>
          <a:p>
            <a:pPr eaLnBrk="1" hangingPunct="1">
              <a:lnSpc>
                <a:spcPct val="80000"/>
              </a:lnSpc>
            </a:pPr>
            <a:endParaRPr lang="en-US" sz="8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54626" name="Rectangle 7"/>
          <p:cNvSpPr>
            <a:spLocks noGrp="1" noChangeArrowheads="1"/>
          </p:cNvSpPr>
          <p:nvPr>
            <p:ph type="sldNum" sz="quarter" idx="5"/>
          </p:nvPr>
        </p:nvSpPr>
        <p:spPr>
          <a:noFill/>
        </p:spPr>
        <p:txBody>
          <a:bodyPr/>
          <a:lstStyle/>
          <a:p>
            <a:fld id="{349F674F-6767-48B5-9BCD-57D12BF22F28}" type="slidenum">
              <a:rPr lang="en-US" smtClean="0">
                <a:cs typeface="Arial" charset="0"/>
              </a:rPr>
              <a:pPr/>
              <a:t>17</a:t>
            </a:fld>
            <a:endParaRPr lang="en-US" smtClean="0">
              <a:cs typeface="Arial" charset="0"/>
            </a:endParaRPr>
          </a:p>
        </p:txBody>
      </p:sp>
      <p:sp>
        <p:nvSpPr>
          <p:cNvPr id="154627" name="Rectangle 2"/>
          <p:cNvSpPr>
            <a:spLocks noGrp="1" noRo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lnSpc>
                <a:spcPct val="80000"/>
              </a:lnSpc>
              <a:buFontTx/>
              <a:buChar char="•"/>
            </a:pPr>
            <a:r>
              <a:rPr lang="en-US" sz="800" smtClean="0"/>
              <a:t>The nature of today’s threat landscape requires IT organizations to deploy security and operational patches more quickly across heterogeneous environments. And, with stretched IT resources, efficiency in patch and vulnerability management is more important than ever. </a:t>
            </a:r>
          </a:p>
          <a:p>
            <a:pPr eaLnBrk="1" hangingPunct="1">
              <a:lnSpc>
                <a:spcPct val="80000"/>
              </a:lnSpc>
              <a:buFontTx/>
              <a:buChar char="•"/>
            </a:pPr>
            <a:r>
              <a:rPr lang="en-US" sz="800" smtClean="0"/>
              <a:t>With PatchLink Update, you can accelerate patch and vulnerability management with improved performance and scalability to even larger networks. </a:t>
            </a:r>
          </a:p>
          <a:p>
            <a:pPr eaLnBrk="1" hangingPunct="1">
              <a:lnSpc>
                <a:spcPct val="80000"/>
              </a:lnSpc>
              <a:buFontTx/>
              <a:buChar char="•"/>
            </a:pPr>
            <a:r>
              <a:rPr lang="en-US" sz="800" smtClean="0"/>
              <a:t>With PatchLink Update, you can quickly secure networks from threats, protect even larger more heterogeneous environments, improve IT productivity</a:t>
            </a:r>
          </a:p>
          <a:p>
            <a:pPr eaLnBrk="1" hangingPunct="1">
              <a:lnSpc>
                <a:spcPct val="80000"/>
              </a:lnSpc>
              <a:buFontTx/>
              <a:buChar char="•"/>
            </a:pPr>
            <a:endParaRPr lang="en-US" sz="800" smtClean="0"/>
          </a:p>
          <a:p>
            <a:pPr eaLnBrk="1" hangingPunct="1">
              <a:lnSpc>
                <a:spcPct val="80000"/>
              </a:lnSpc>
              <a:buFontTx/>
              <a:buChar char="•"/>
            </a:pPr>
            <a:endParaRPr lang="en-US" sz="800" smtClean="0"/>
          </a:p>
          <a:p>
            <a:pPr eaLnBrk="1" hangingPunct="1">
              <a:lnSpc>
                <a:spcPct val="80000"/>
              </a:lnSpc>
              <a:buFontTx/>
              <a:buChar char="•"/>
            </a:pPr>
            <a:r>
              <a:rPr lang="en-US" sz="800" smtClean="0"/>
              <a:t>PatchLink Update automates the patch management process and provides comprehensive patching and remediation: Proactively detects, assesses, remediates and audits vulnerabilities of all types (application, OS and operational) throughout the enterprise</a:t>
            </a:r>
          </a:p>
          <a:p>
            <a:pPr marL="742950" lvl="1" indent="-285750" eaLnBrk="1" hangingPunct="1">
              <a:lnSpc>
                <a:spcPct val="80000"/>
              </a:lnSpc>
              <a:buFontTx/>
              <a:buChar char="•"/>
            </a:pPr>
            <a:r>
              <a:rPr lang="en-US" sz="600" smtClean="0"/>
              <a:t>Most accurate patch applicability and assessment via Patented Digital Fingerprinting Technology</a:t>
            </a:r>
            <a:r>
              <a:rPr lang="en-US" sz="800" smtClean="0"/>
              <a:t>™</a:t>
            </a:r>
            <a:endParaRPr lang="en-US" sz="500" smtClean="0"/>
          </a:p>
          <a:p>
            <a:pPr marL="742950" lvl="1" indent="-285750" eaLnBrk="1" hangingPunct="1">
              <a:lnSpc>
                <a:spcPct val="80000"/>
              </a:lnSpc>
              <a:buFontTx/>
              <a:buChar char="•"/>
            </a:pPr>
            <a:r>
              <a:rPr lang="en-US" sz="800" smtClean="0"/>
              <a:t>By leveraging content directly from OS/application vendors, patches can now be deployed faster than ever before</a:t>
            </a:r>
          </a:p>
          <a:p>
            <a:pPr marL="742950" lvl="1" indent="-285750" eaLnBrk="1" hangingPunct="1">
              <a:lnSpc>
                <a:spcPct val="80000"/>
              </a:lnSpc>
              <a:buFontTx/>
              <a:buChar char="•"/>
            </a:pPr>
            <a:r>
              <a:rPr lang="en-US" sz="800" smtClean="0"/>
              <a:t>PatchLink Update provides the tools to effectively act on information</a:t>
            </a:r>
          </a:p>
          <a:p>
            <a:pPr marL="1143000" lvl="2" indent="-228600" eaLnBrk="1" hangingPunct="1">
              <a:lnSpc>
                <a:spcPct val="80000"/>
              </a:lnSpc>
              <a:buFontTx/>
              <a:buChar char="•"/>
            </a:pPr>
            <a:r>
              <a:rPr lang="en-US" sz="800" smtClean="0"/>
              <a:t>Role-Based Administration : Delegates remediation and reporting activities to improve productivity while maintaining security</a:t>
            </a:r>
          </a:p>
          <a:p>
            <a:pPr marL="1143000" lvl="2" indent="-228600" eaLnBrk="1" hangingPunct="1">
              <a:lnSpc>
                <a:spcPct val="80000"/>
              </a:lnSpc>
              <a:buFontTx/>
              <a:buChar char="•"/>
            </a:pPr>
            <a:r>
              <a:rPr lang="en-US" sz="800" smtClean="0"/>
              <a:t>Policy-Based Administration : Establishes and automatically enforces minimum security policy across your network</a:t>
            </a:r>
          </a:p>
          <a:p>
            <a:pPr marL="742950" lvl="1" indent="-285750" eaLnBrk="1" hangingPunct="1">
              <a:lnSpc>
                <a:spcPct val="80000"/>
              </a:lnSpc>
              <a:buFontTx/>
              <a:buChar char="•"/>
            </a:pPr>
            <a:r>
              <a:rPr lang="en-US" sz="600" smtClean="0"/>
              <a:t>Redundant vulnerability assessment to ensure manufacture fixed the vulnerability </a:t>
            </a:r>
          </a:p>
          <a:p>
            <a:pPr marL="742950" lvl="1" indent="-285750" eaLnBrk="1" hangingPunct="1">
              <a:lnSpc>
                <a:spcPct val="80000"/>
              </a:lnSpc>
              <a:buFontTx/>
              <a:buChar char="•"/>
            </a:pPr>
            <a:endParaRPr lang="en-US" sz="800" smtClean="0"/>
          </a:p>
          <a:p>
            <a:pPr eaLnBrk="1" hangingPunct="1">
              <a:lnSpc>
                <a:spcPct val="80000"/>
              </a:lnSpc>
              <a:buFontTx/>
              <a:buChar char="•"/>
            </a:pPr>
            <a:r>
              <a:rPr lang="en-US" sz="800" smtClean="0"/>
              <a:t>Open architecture enables content to be used from a variety of sources (not just the 15,000 security patches in the repository, but also all OS and application vendor security and operational patches including international support)</a:t>
            </a:r>
          </a:p>
          <a:p>
            <a:pPr eaLnBrk="1" hangingPunct="1">
              <a:lnSpc>
                <a:spcPct val="80000"/>
              </a:lnSpc>
              <a:buFontTx/>
              <a:buChar char="•"/>
            </a:pPr>
            <a:endParaRPr lang="en-US" sz="800" smtClean="0"/>
          </a:p>
          <a:p>
            <a:pPr eaLnBrk="1" hangingPunct="1">
              <a:lnSpc>
                <a:spcPct val="80000"/>
              </a:lnSpc>
              <a:buFontTx/>
              <a:buChar char="•"/>
            </a:pPr>
            <a:r>
              <a:rPr lang="en-US" sz="800" smtClean="0"/>
              <a:t>Multi-platform Support: Minimizes the vulnerability window of exposure for all of the enterprise’s operating systems and mission-critical applications,</a:t>
            </a:r>
          </a:p>
          <a:p>
            <a:pPr marL="742950" lvl="1" indent="-285750" eaLnBrk="1" hangingPunct="1">
              <a:lnSpc>
                <a:spcPct val="80000"/>
              </a:lnSpc>
              <a:buFontTx/>
              <a:buChar char="•"/>
            </a:pPr>
            <a:r>
              <a:rPr lang="en-US" sz="600" smtClean="0"/>
              <a:t>As organizations are becoming more diverse in both operating systems and applications, you need a solution that protects your heterogeneous environment.</a:t>
            </a:r>
          </a:p>
          <a:p>
            <a:pPr marL="742950" lvl="1" indent="-285750" eaLnBrk="1" hangingPunct="1">
              <a:lnSpc>
                <a:spcPct val="80000"/>
              </a:lnSpc>
              <a:spcAft>
                <a:spcPct val="10000"/>
              </a:spcAft>
              <a:buFontTx/>
              <a:buChar char="•"/>
            </a:pPr>
            <a:r>
              <a:rPr lang="en-US" sz="800" smtClean="0"/>
              <a:t>Support for all major Operating System platforms including: </a:t>
            </a:r>
            <a:r>
              <a:rPr lang="en-US" sz="600" smtClean="0"/>
              <a:t>Microsoft 32-Bit &amp; 64-Bit OS, Mac OS X, Mac on Intel, Novell NetWare, Novell SUSE Linux, HP-UX, IBM AIX, Sun Solaris, Red Hat Linux</a:t>
            </a:r>
          </a:p>
          <a:p>
            <a:pPr marL="742950" lvl="1" indent="-285750" eaLnBrk="1" hangingPunct="1">
              <a:lnSpc>
                <a:spcPct val="80000"/>
              </a:lnSpc>
              <a:spcAft>
                <a:spcPct val="10000"/>
              </a:spcAft>
              <a:buFontTx/>
              <a:buChar char="•"/>
            </a:pPr>
            <a:r>
              <a:rPr lang="en-US" sz="800" smtClean="0"/>
              <a:t>Patches for all third-party applications including: </a:t>
            </a:r>
            <a:r>
              <a:rPr lang="en-US" sz="600" smtClean="0"/>
              <a:t>Adobe Acrobat, Macromedia Flash, Internet Explorer, MSN Messenger, SharePoint, RealPlayer, and more</a:t>
            </a:r>
          </a:p>
          <a:p>
            <a:pPr marL="742950" lvl="1" indent="-285750" eaLnBrk="1" hangingPunct="1">
              <a:lnSpc>
                <a:spcPct val="80000"/>
              </a:lnSpc>
              <a:spcAft>
                <a:spcPct val="10000"/>
              </a:spcAft>
              <a:buFontTx/>
              <a:buChar char="•"/>
            </a:pPr>
            <a:r>
              <a:rPr lang="en-US" sz="800" smtClean="0"/>
              <a:t>Support for legacy operating systems and applications including </a:t>
            </a:r>
            <a:r>
              <a:rPr lang="en-US" sz="600" smtClean="0"/>
              <a:t>Windows 98, Windows NT, older versions of Exchange, Office, etc</a:t>
            </a:r>
          </a:p>
          <a:p>
            <a:pPr eaLnBrk="1" hangingPunct="1">
              <a:lnSpc>
                <a:spcPct val="80000"/>
              </a:lnSpc>
            </a:pPr>
            <a:endParaRPr lang="en-US" sz="800" smtClean="0"/>
          </a:p>
          <a:p>
            <a:pPr eaLnBrk="1" hangingPunct="1">
              <a:lnSpc>
                <a:spcPct val="80000"/>
              </a:lnSpc>
            </a:pPr>
            <a:endParaRPr lang="en-US" sz="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56674" name="Rectangle 7"/>
          <p:cNvSpPr>
            <a:spLocks noGrp="1" noChangeArrowheads="1"/>
          </p:cNvSpPr>
          <p:nvPr>
            <p:ph type="sldNum" sz="quarter" idx="5"/>
          </p:nvPr>
        </p:nvSpPr>
        <p:spPr>
          <a:noFill/>
        </p:spPr>
        <p:txBody>
          <a:bodyPr/>
          <a:lstStyle/>
          <a:p>
            <a:fld id="{5BFF0DE2-1E04-424C-90E2-7680FFB5B9FE}" type="slidenum">
              <a:rPr lang="en-US" smtClean="0">
                <a:cs typeface="Arial" charset="0"/>
              </a:rPr>
              <a:pPr/>
              <a:t>18</a:t>
            </a:fld>
            <a:endParaRPr lang="en-US" smtClean="0">
              <a:cs typeface="Arial" charset="0"/>
            </a:endParaRPr>
          </a:p>
        </p:txBody>
      </p:sp>
      <p:sp>
        <p:nvSpPr>
          <p:cNvPr id="156675" name="Rectangle 2"/>
          <p:cNvSpPr>
            <a:spLocks noGrp="1" noRot="1" noChangeArrowheads="1" noTextEdit="1"/>
          </p:cNvSpPr>
          <p:nvPr>
            <p:ph type="sldImg"/>
          </p:nvPr>
        </p:nvSpPr>
        <p:spPr>
          <a:xfrm>
            <a:off x="1144588" y="685800"/>
            <a:ext cx="4572000" cy="3429000"/>
          </a:xfrm>
          <a:ln/>
        </p:spPr>
      </p:sp>
      <p:sp>
        <p:nvSpPr>
          <p:cNvPr id="156676" name="Rectangle 3"/>
          <p:cNvSpPr>
            <a:spLocks noGrp="1" noChangeArrowheads="1"/>
          </p:cNvSpPr>
          <p:nvPr>
            <p:ph type="body" idx="1"/>
          </p:nvPr>
        </p:nvSpPr>
        <p:spPr>
          <a:noFill/>
          <a:ln/>
        </p:spPr>
        <p:txBody>
          <a:bodyPr/>
          <a:lstStyle/>
          <a:p>
            <a:pPr eaLnBrk="1" hangingPunct="1"/>
            <a:r>
              <a:rPr lang="en-US" sz="1000" b="1" smtClean="0"/>
              <a:t>Complete Asset Discovery - </a:t>
            </a:r>
            <a:r>
              <a:rPr lang="en-US" sz="1000" smtClean="0"/>
              <a:t>Identifies all network devices and performs configuration and informational checks on ports, services, users, shares and groups</a:t>
            </a:r>
          </a:p>
          <a:p>
            <a:pPr eaLnBrk="1" hangingPunct="1">
              <a:buFontTx/>
              <a:buChar char="•"/>
            </a:pPr>
            <a:r>
              <a:rPr lang="en-US" sz="1000" smtClean="0"/>
              <a:t>Adaptive Scanning - The most accurate vulnerability assessment scan using flexible network-based scanning techniques based on access-levels including credentialed and null based. Also, perform ad hoc scans that can target one or many machines and specific vulnerabilities.</a:t>
            </a:r>
          </a:p>
          <a:p>
            <a:pPr lvl="1" eaLnBrk="1" hangingPunct="1">
              <a:buFontTx/>
              <a:buChar char="•"/>
            </a:pPr>
            <a:r>
              <a:rPr lang="en-US" sz="1000" smtClean="0"/>
              <a:t>Scans all devices - routers, printers, servers, laptops, operating systems, switches, wireless access points and more</a:t>
            </a:r>
          </a:p>
          <a:p>
            <a:pPr lvl="1" eaLnBrk="1" hangingPunct="1">
              <a:buFontTx/>
              <a:buChar char="•"/>
            </a:pPr>
            <a:r>
              <a:rPr lang="en-US" sz="1100" smtClean="0"/>
              <a:t>Non-Disruptive Scanning</a:t>
            </a:r>
            <a:r>
              <a:rPr lang="en-US" sz="1100" b="1" smtClean="0"/>
              <a:t> - </a:t>
            </a:r>
            <a:r>
              <a:rPr lang="en-US" sz="1100" smtClean="0"/>
              <a:t>Designed to safely scan for vulnerabilities using standard networking protocols with minimum impact to your network. Never employs malicious vulnerability attacks; scanning methodology uses safe standard networking protocols and API’s.</a:t>
            </a:r>
            <a:r>
              <a:rPr lang="en-US" sz="1100" b="1" smtClean="0"/>
              <a:t> </a:t>
            </a:r>
            <a:endParaRPr lang="en-US" sz="1000" smtClean="0"/>
          </a:p>
          <a:p>
            <a:pPr eaLnBrk="1" hangingPunct="1">
              <a:buFontTx/>
              <a:buChar char="•"/>
            </a:pPr>
            <a:r>
              <a:rPr lang="en-AU" sz="900" smtClean="0"/>
              <a:t>Detailed assessment checks on configurations, AV, worms, Trojans, missing patches, open ports, services and more</a:t>
            </a:r>
            <a:endParaRPr lang="en-US" sz="1000" smtClean="0"/>
          </a:p>
          <a:p>
            <a:pPr eaLnBrk="1" hangingPunct="1">
              <a:buFontTx/>
              <a:buChar char="•"/>
            </a:pPr>
            <a:r>
              <a:rPr lang="en-US" sz="900" smtClean="0"/>
              <a:t>Deep inspection of target systems that includes redundant file attribute and registry value correlation, as well as SSH tunneling and authenticated OS fingerprinting refinement </a:t>
            </a:r>
          </a:p>
          <a:p>
            <a:pPr eaLnBrk="1" hangingPunct="1"/>
            <a:r>
              <a:rPr lang="en-US" sz="1800" smtClean="0"/>
              <a:t>Auto Updating - Schedule and automate recurring scan tasks to run on a daily, weekly or monthly basis.</a:t>
            </a:r>
          </a:p>
          <a:p>
            <a:pPr eaLnBrk="1" hangingPunct="1"/>
            <a:endParaRPr lang="en-US" sz="1000" smtClean="0"/>
          </a:p>
          <a:p>
            <a:pPr eaLnBrk="1" hangingPunct="1"/>
            <a:endParaRPr lang="en-US" sz="10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59746" name="Rectangle 7"/>
          <p:cNvSpPr>
            <a:spLocks noGrp="1" noChangeArrowheads="1"/>
          </p:cNvSpPr>
          <p:nvPr>
            <p:ph type="sldNum" sz="quarter" idx="5"/>
          </p:nvPr>
        </p:nvSpPr>
        <p:spPr>
          <a:noFill/>
        </p:spPr>
        <p:txBody>
          <a:bodyPr/>
          <a:lstStyle/>
          <a:p>
            <a:fld id="{7B3B5D3E-D151-478B-81B5-06BD84F759C2}" type="slidenum">
              <a:rPr lang="en-US" smtClean="0">
                <a:cs typeface="Arial" charset="0"/>
              </a:rPr>
              <a:pPr/>
              <a:t>20</a:t>
            </a:fld>
            <a:endParaRPr lang="en-US" smtClean="0">
              <a:cs typeface="Arial" charset="0"/>
            </a:endParaRPr>
          </a:p>
        </p:txBody>
      </p:sp>
      <p:sp>
        <p:nvSpPr>
          <p:cNvPr id="15974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t>© Copyright 2007 - Lumension Security</a:t>
            </a:r>
          </a:p>
        </p:txBody>
      </p:sp>
      <p:sp>
        <p:nvSpPr>
          <p:cNvPr id="15974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D04EBCC-DC89-49B6-A73E-CA3A9C93D837}" type="slidenum">
              <a:rPr lang="en-US" sz="1200"/>
              <a:pPr algn="r"/>
              <a:t>20</a:t>
            </a:fld>
            <a:endParaRPr lang="en-US" sz="1200"/>
          </a:p>
        </p:txBody>
      </p:sp>
      <p:sp>
        <p:nvSpPr>
          <p:cNvPr id="159749" name="Rectangle 2"/>
          <p:cNvSpPr>
            <a:spLocks noGrp="1" noRot="1" noChangeArrowheads="1" noTextEdit="1"/>
          </p:cNvSpPr>
          <p:nvPr>
            <p:ph type="sldImg"/>
          </p:nvPr>
        </p:nvSpPr>
        <p:spPr>
          <a:ln/>
        </p:spPr>
      </p:sp>
      <p:sp>
        <p:nvSpPr>
          <p:cNvPr id="159750" name="Rectangle 3"/>
          <p:cNvSpPr>
            <a:spLocks noGrp="1" noChangeArrowheads="1"/>
          </p:cNvSpPr>
          <p:nvPr>
            <p:ph type="body" idx="1"/>
          </p:nvPr>
        </p:nvSpPr>
        <p:spPr>
          <a:noFill/>
          <a:ln/>
        </p:spPr>
        <p:txBody>
          <a:bodyPr/>
          <a:lstStyle/>
          <a:p>
            <a:pPr marL="190500" indent="-190500" eaLnBrk="1" hangingPunct="1">
              <a:lnSpc>
                <a:spcPct val="80000"/>
              </a:lnSpc>
            </a:pPr>
            <a:r>
              <a:rPr lang="en-US" sz="900" smtClean="0"/>
              <a:t>After successfully installing and configuring PatchLink Security Configuration Management™, the following process represents a typical PatchLink Security Configuration Management™ workflow:</a:t>
            </a:r>
            <a:endParaRPr lang="en-US" sz="900" b="1" smtClean="0"/>
          </a:p>
          <a:p>
            <a:pPr marL="190500" indent="-190500" eaLnBrk="1" hangingPunct="1">
              <a:lnSpc>
                <a:spcPct val="80000"/>
              </a:lnSpc>
            </a:pPr>
            <a:r>
              <a:rPr lang="en-US" sz="900" b="1" smtClean="0"/>
              <a:t>Upload a Security Configuration Specification</a:t>
            </a:r>
            <a:r>
              <a:rPr lang="en-US" sz="900" smtClean="0"/>
              <a:t> - upload and apply a new security configuration specification, or select an uploaded security configuration specification to apply to the Agent policy set. The files that upload must be in the .ZIP compressed file format.</a:t>
            </a:r>
            <a:endParaRPr lang="en-US" sz="900" b="1" smtClean="0"/>
          </a:p>
          <a:p>
            <a:pPr marL="190500" indent="-190500" eaLnBrk="1" hangingPunct="1">
              <a:lnSpc>
                <a:spcPct val="80000"/>
              </a:lnSpc>
            </a:pPr>
            <a:r>
              <a:rPr lang="en-US" sz="900" b="1" smtClean="0"/>
              <a:t>Customize Security Specifications - </a:t>
            </a:r>
            <a:r>
              <a:rPr lang="en-US" sz="900" smtClean="0"/>
              <a:t>using an eXtensible Markup (XML) editor or a text editor, Security Specifications can modified and uploaded to PatchLink Security Configuration Management™.</a:t>
            </a:r>
          </a:p>
          <a:p>
            <a:pPr marL="190500" indent="-190500" eaLnBrk="1" hangingPunct="1">
              <a:lnSpc>
                <a:spcPct val="80000"/>
              </a:lnSpc>
            </a:pPr>
            <a:r>
              <a:rPr lang="en-US" sz="900" b="1" smtClean="0"/>
              <a:t>Apply a Security Configuration Specification - </a:t>
            </a:r>
            <a:r>
              <a:rPr lang="en-US" sz="900" smtClean="0"/>
              <a:t>select a specification to apply to the devices in a device group</a:t>
            </a:r>
            <a:endParaRPr lang="en-US" sz="900" b="1" smtClean="0"/>
          </a:p>
          <a:p>
            <a:pPr marL="190500" indent="-190500" eaLnBrk="1" hangingPunct="1">
              <a:lnSpc>
                <a:spcPct val="80000"/>
              </a:lnSpc>
            </a:pPr>
            <a:r>
              <a:rPr lang="en-US" sz="900" b="1" smtClean="0"/>
              <a:t>Perform a Manual Assessment - </a:t>
            </a:r>
            <a:r>
              <a:rPr lang="en-US" sz="900" smtClean="0"/>
              <a:t>Performing a manual assessment of the security measures that cannot be managed electronically allows compliance tracking with these security measures and adds comments to each line item. Items are tracked in a Configuration Checklist, showing the number of assessed and unassessed security items. For each entry in the Configuration Checklist, the user name of the individual entering compliance information is recorded.</a:t>
            </a:r>
            <a:endParaRPr lang="en-US" sz="900" b="1" smtClean="0"/>
          </a:p>
          <a:p>
            <a:pPr marL="190500" indent="-190500" eaLnBrk="1" hangingPunct="1">
              <a:lnSpc>
                <a:spcPct val="80000"/>
              </a:lnSpc>
            </a:pPr>
            <a:r>
              <a:rPr lang="en-US" sz="900" b="1" smtClean="0"/>
              <a:t>View Group Policy Compliance Details - </a:t>
            </a:r>
            <a:r>
              <a:rPr lang="en-US" sz="900" smtClean="0"/>
              <a:t>After applying and deploying a security configuration specification, policy compliance details can be viewed for a group. Policy compliance details include information about the number and percentage of devices assessed, compliant, and non-compliant.</a:t>
            </a:r>
            <a:endParaRPr lang="en-US" sz="900" b="1" smtClean="0"/>
          </a:p>
          <a:p>
            <a:pPr marL="190500" indent="-190500" eaLnBrk="1" hangingPunct="1">
              <a:lnSpc>
                <a:spcPct val="80000"/>
              </a:lnSpc>
            </a:pPr>
            <a:r>
              <a:rPr lang="en-US" sz="900" b="1" smtClean="0"/>
              <a:t>View Device Security Configuration - </a:t>
            </a:r>
            <a:r>
              <a:rPr lang="en-US" sz="900" smtClean="0"/>
              <a:t>After applying and deploying a security configuration specification, device security configuration details can be viewed for a group.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61794" name="Rectangle 7"/>
          <p:cNvSpPr>
            <a:spLocks noGrp="1" noChangeArrowheads="1"/>
          </p:cNvSpPr>
          <p:nvPr>
            <p:ph type="sldNum" sz="quarter" idx="5"/>
          </p:nvPr>
        </p:nvSpPr>
        <p:spPr>
          <a:noFill/>
        </p:spPr>
        <p:txBody>
          <a:bodyPr/>
          <a:lstStyle/>
          <a:p>
            <a:fld id="{3723E2D0-AEC8-442A-88B6-467A9C002E1B}" type="slidenum">
              <a:rPr lang="en-US" smtClean="0">
                <a:cs typeface="Arial" charset="0"/>
              </a:rPr>
              <a:pPr/>
              <a:t>21</a:t>
            </a:fld>
            <a:endParaRPr lang="en-US" smtClean="0">
              <a:cs typeface="Arial" charset="0"/>
            </a:endParaRPr>
          </a:p>
        </p:txBody>
      </p:sp>
      <p:sp>
        <p:nvSpPr>
          <p:cNvPr id="161795"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t>© Copyright 2007 - Lumension Security</a:t>
            </a:r>
          </a:p>
        </p:txBody>
      </p:sp>
      <p:sp>
        <p:nvSpPr>
          <p:cNvPr id="16179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7EB2007-B12E-4EF9-8DDB-A2BFC3BFF498}" type="slidenum">
              <a:rPr lang="en-US" sz="1200"/>
              <a:pPr algn="r"/>
              <a:t>21</a:t>
            </a:fld>
            <a:endParaRPr lang="en-US" sz="1200"/>
          </a:p>
        </p:txBody>
      </p:sp>
      <p:sp>
        <p:nvSpPr>
          <p:cNvPr id="161797" name="Rectangle 2"/>
          <p:cNvSpPr>
            <a:spLocks noGrp="1" noRot="1" noChangeArrowheads="1" noTextEdit="1"/>
          </p:cNvSpPr>
          <p:nvPr>
            <p:ph type="sldImg"/>
          </p:nvPr>
        </p:nvSpPr>
        <p:spPr>
          <a:ln/>
        </p:spPr>
      </p:sp>
      <p:sp>
        <p:nvSpPr>
          <p:cNvPr id="161798" name="Rectangle 3"/>
          <p:cNvSpPr>
            <a:spLocks noGrp="1" noChangeArrowheads="1"/>
          </p:cNvSpPr>
          <p:nvPr>
            <p:ph type="body" idx="1"/>
          </p:nvPr>
        </p:nvSpPr>
        <p:spPr>
          <a:noFill/>
          <a:ln/>
        </p:spPr>
        <p:txBody>
          <a:bodyPr/>
          <a:lstStyle/>
          <a:p>
            <a:pPr eaLnBrk="1" hangingPunct="1"/>
            <a:r>
              <a:rPr lang="en-US" smtClean="0"/>
              <a:t>Comprehensive Policies</a:t>
            </a:r>
          </a:p>
          <a:p>
            <a:pPr marL="742950" lvl="1" indent="-285750" eaLnBrk="1" hangingPunct="1"/>
            <a:r>
              <a:rPr lang="en-US" smtClean="0"/>
              <a:t>Security Content Automation Protocol (SCAP)</a:t>
            </a:r>
          </a:p>
          <a:p>
            <a:pPr marL="742950" lvl="1" indent="-285750" eaLnBrk="1" hangingPunct="1"/>
            <a:r>
              <a:rPr lang="en-US" smtClean="0"/>
              <a:t>Hundreds of pre-defined checks per checklist</a:t>
            </a:r>
          </a:p>
          <a:p>
            <a:pPr marL="742950" lvl="1" indent="-285750" eaLnBrk="1" hangingPunct="1"/>
            <a:r>
              <a:rPr lang="en-US" smtClean="0"/>
              <a:t>Example of WindowsXP SCAP Checklist (click this link or icon):</a:t>
            </a:r>
          </a:p>
          <a:p>
            <a:pPr eaLnBrk="1" hangingPunct="1"/>
            <a:r>
              <a:rPr lang="en-US" smtClean="0"/>
              <a:t>Easy-to-edit XML Format</a:t>
            </a:r>
          </a:p>
          <a:p>
            <a:pPr marL="742950" lvl="1" indent="-285750" eaLnBrk="1" hangingPunct="1"/>
            <a:r>
              <a:rPr lang="en-US" smtClean="0"/>
              <a:t>New policy checklists can be added/created</a:t>
            </a:r>
          </a:p>
          <a:p>
            <a:pPr marL="1143000" lvl="2" indent="-228600" eaLnBrk="1" hangingPunct="1"/>
            <a:r>
              <a:rPr lang="en-US" smtClean="0"/>
              <a:t>Predefined</a:t>
            </a:r>
          </a:p>
          <a:p>
            <a:pPr marL="1143000" lvl="2" indent="-228600" eaLnBrk="1" hangingPunct="1"/>
            <a:r>
              <a:rPr lang="en-US" smtClean="0"/>
              <a:t>Upon Professional Services requests</a:t>
            </a:r>
          </a:p>
          <a:p>
            <a:pPr marL="1143000" lvl="2" indent="-228600" eaLnBrk="1" hangingPunct="1"/>
            <a:r>
              <a:rPr lang="en-US" smtClean="0"/>
              <a:t>Directly by the organization for their own set of policies</a:t>
            </a:r>
          </a:p>
          <a:p>
            <a:pPr marL="1143000" lvl="2" indent="-228600" eaLnBrk="1" hangingPunct="1"/>
            <a:r>
              <a:rPr lang="en-US" smtClean="0"/>
              <a:t>Third parties as appropriate</a:t>
            </a:r>
          </a:p>
          <a:p>
            <a:pPr eaLnBrk="1" hangingPunct="1"/>
            <a:r>
              <a:rPr lang="en-US" smtClean="0"/>
              <a:t>Based on Industry Standards</a:t>
            </a:r>
          </a:p>
          <a:p>
            <a:pPr marL="742950" lvl="1" indent="-285750" eaLnBrk="1" hangingPunct="1"/>
            <a:r>
              <a:rPr lang="en-US" sz="900" smtClean="0"/>
              <a:t>OVAL, XCCDF, CVE, CME, CPE  </a:t>
            </a:r>
          </a:p>
          <a:p>
            <a:pPr marL="742950" lvl="1" indent="-285750" eaLnBrk="1" hangingPunct="1"/>
            <a:r>
              <a:rPr lang="en-US" sz="900" smtClean="0"/>
              <a:t>Ensure compliance with specific regulations (i.e. FDCC, PCI, etc.)</a:t>
            </a:r>
          </a:p>
          <a:p>
            <a:pPr marL="742950" lvl="1" indent="-285750" eaLnBrk="1" hangingPunct="1"/>
            <a:r>
              <a:rPr lang="en-US" sz="900" smtClean="0"/>
              <a:t>Improved operational efficiencies due to security best practices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63842" name="Rectangle 7"/>
          <p:cNvSpPr>
            <a:spLocks noGrp="1" noChangeArrowheads="1"/>
          </p:cNvSpPr>
          <p:nvPr>
            <p:ph type="sldNum" sz="quarter" idx="5"/>
          </p:nvPr>
        </p:nvSpPr>
        <p:spPr>
          <a:noFill/>
        </p:spPr>
        <p:txBody>
          <a:bodyPr/>
          <a:lstStyle/>
          <a:p>
            <a:fld id="{BC65C388-C8DC-44C4-B057-EE5135A40DFD}" type="slidenum">
              <a:rPr lang="en-US" smtClean="0">
                <a:cs typeface="Arial" charset="0"/>
              </a:rPr>
              <a:pPr/>
              <a:t>22</a:t>
            </a:fld>
            <a:endParaRPr lang="en-US" smtClean="0">
              <a:cs typeface="Arial" charset="0"/>
            </a:endParaRPr>
          </a:p>
        </p:txBody>
      </p:sp>
      <p:sp>
        <p:nvSpPr>
          <p:cNvPr id="163843"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t>© Copyright 2007 - Lumension Security</a:t>
            </a:r>
          </a:p>
        </p:txBody>
      </p:sp>
      <p:sp>
        <p:nvSpPr>
          <p:cNvPr id="16384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8EE9DC1-70C0-4BB0-933F-022FF3D3E77A}" type="slidenum">
              <a:rPr lang="en-US" sz="1200"/>
              <a:pPr algn="r"/>
              <a:t>22</a:t>
            </a:fld>
            <a:endParaRPr lang="en-US" sz="1200"/>
          </a:p>
        </p:txBody>
      </p:sp>
      <p:sp>
        <p:nvSpPr>
          <p:cNvPr id="163845" name="Rectangle 2"/>
          <p:cNvSpPr>
            <a:spLocks noGrp="1" noRot="1" noChangeArrowheads="1" noTextEdit="1"/>
          </p:cNvSpPr>
          <p:nvPr>
            <p:ph type="sldImg"/>
          </p:nvPr>
        </p:nvSpPr>
        <p:spPr>
          <a:ln/>
        </p:spPr>
      </p:sp>
      <p:sp>
        <p:nvSpPr>
          <p:cNvPr id="163846" name="Rectangle 3"/>
          <p:cNvSpPr>
            <a:spLocks noGrp="1" noChangeArrowheads="1"/>
          </p:cNvSpPr>
          <p:nvPr>
            <p:ph type="body" idx="1"/>
          </p:nvPr>
        </p:nvSpPr>
        <p:spPr>
          <a:noFill/>
          <a:ln/>
        </p:spPr>
        <p:txBody>
          <a:bodyPr/>
          <a:lstStyle/>
          <a:p>
            <a:pPr eaLnBrk="1" hangingPunct="1">
              <a:spcBef>
                <a:spcPct val="0"/>
              </a:spcBef>
              <a:spcAft>
                <a:spcPts val="1200"/>
              </a:spcAft>
            </a:pPr>
            <a:r>
              <a:rPr lang="en-US" smtClean="0"/>
              <a:t>To automate the standardization of security configurations, the </a:t>
            </a:r>
            <a:r>
              <a:rPr lang="en-US" b="1" smtClean="0"/>
              <a:t>Security Content Automation Program (SCAP)</a:t>
            </a:r>
            <a:r>
              <a:rPr lang="en-US" smtClean="0"/>
              <a:t> seeks to encourage the development of automated checklists, particularly those that are compliant or compatible with the </a:t>
            </a:r>
            <a:r>
              <a:rPr lang="en-US" b="1" smtClean="0"/>
              <a:t>Extensible Configuration Checklist Description Format (XCCDF)</a:t>
            </a:r>
            <a:r>
              <a:rPr lang="en-US" smtClean="0"/>
              <a:t> and/or the </a:t>
            </a:r>
            <a:r>
              <a:rPr lang="en-US" b="1" smtClean="0"/>
              <a:t>Open Vulnerability and Assessment Language (OVAL).</a:t>
            </a:r>
            <a:endParaRPr lang="en-US" smtClean="0"/>
          </a:p>
          <a:p>
            <a:pPr eaLnBrk="1" hangingPunct="1">
              <a:spcBef>
                <a:spcPct val="0"/>
              </a:spcBef>
              <a:spcAft>
                <a:spcPts val="1200"/>
              </a:spcAft>
            </a:pPr>
            <a:endParaRPr lang="en-US" smtClean="0"/>
          </a:p>
          <a:p>
            <a:pPr eaLnBrk="1" hangingPunct="1">
              <a:spcBef>
                <a:spcPct val="0"/>
              </a:spcBef>
              <a:spcAft>
                <a:spcPts val="1200"/>
              </a:spcAft>
            </a:pPr>
            <a:r>
              <a:rPr lang="en-US" smtClean="0"/>
              <a:t>These are widely used for automated checklists—XCCDF primarily for mapping policies and other sets of requirements to high-level technical checks, and OVAL primarily for mapping high-level technical checks to the low-level details of executing those checks. </a:t>
            </a:r>
          </a:p>
          <a:p>
            <a:pPr eaLnBrk="1" hangingPunct="1">
              <a:spcBef>
                <a:spcPct val="0"/>
              </a:spcBef>
              <a:spcAft>
                <a:spcPts val="1200"/>
              </a:spcAft>
            </a:pPr>
            <a:endParaRPr lang="en-US" smtClean="0"/>
          </a:p>
          <a:p>
            <a:pPr eaLnBrk="1" hangingPunct="1">
              <a:spcBef>
                <a:spcPct val="0"/>
              </a:spcBef>
              <a:spcAft>
                <a:spcPts val="1200"/>
              </a:spcAft>
            </a:pPr>
            <a:r>
              <a:rPr lang="en-US" smtClean="0"/>
              <a:t>For example, XCCDF could map a requirement for authentication management in NIST Special Publication (SP) 800-53 to a specified need to check that the system’s minimum password length is at least 8 characters. OVAL could then define how that check should be performed on a particular type of system, such as a Windows computer or a UNIX computer. </a:t>
            </a:r>
          </a:p>
          <a:p>
            <a:pPr eaLnBrk="1" hangingPunct="1">
              <a:spcBef>
                <a:spcPct val="0"/>
              </a:spcBef>
              <a:spcAft>
                <a:spcPts val="1200"/>
              </a:spcAft>
            </a:pPr>
            <a:endParaRPr lang="en-US" smtClean="0"/>
          </a:p>
          <a:p>
            <a:pPr eaLnBrk="1" hangingPunct="1">
              <a:spcBef>
                <a:spcPct val="0"/>
              </a:spcBef>
              <a:spcAft>
                <a:spcPts val="1200"/>
              </a:spcAft>
            </a:pPr>
            <a:r>
              <a:rPr lang="en-US" smtClean="0"/>
              <a:t>Using an OVAL archive is the most accurate way to determine vulnerabilities.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25954" name="Rectangle 7"/>
          <p:cNvSpPr>
            <a:spLocks noGrp="1" noChangeArrowheads="1"/>
          </p:cNvSpPr>
          <p:nvPr>
            <p:ph type="sldNum" sz="quarter" idx="5"/>
          </p:nvPr>
        </p:nvSpPr>
        <p:spPr>
          <a:noFill/>
        </p:spPr>
        <p:txBody>
          <a:bodyPr/>
          <a:lstStyle/>
          <a:p>
            <a:fld id="{A30CD4FA-4F0A-47FB-BE6D-576C6D21FDC2}" type="slidenum">
              <a:rPr lang="en-US" smtClean="0">
                <a:cs typeface="Arial" charset="0"/>
              </a:rPr>
              <a:pPr/>
              <a:t>2</a:t>
            </a:fld>
            <a:endParaRPr lang="en-US" smtClean="0">
              <a:cs typeface="Arial" charset="0"/>
            </a:endParaRPr>
          </a:p>
        </p:txBody>
      </p:sp>
      <p:sp>
        <p:nvSpPr>
          <p:cNvPr id="125955" name="Rectangle 2"/>
          <p:cNvSpPr>
            <a:spLocks noGrp="1" noRo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lnSpc>
                <a:spcPct val="80000"/>
              </a:lnSpc>
            </a:pPr>
            <a:r>
              <a:rPr lang="en-US" sz="800" b="1" smtClean="0"/>
              <a:t>Because today’s environments are more decentralized, corporate endpoints are now the primary assets that must be secured from targeted and widespread threats.</a:t>
            </a:r>
          </a:p>
          <a:p>
            <a:pPr eaLnBrk="1" hangingPunct="1">
              <a:lnSpc>
                <a:spcPct val="80000"/>
              </a:lnSpc>
            </a:pPr>
            <a:endParaRPr lang="en-US" sz="800" smtClean="0"/>
          </a:p>
          <a:p>
            <a:pPr eaLnBrk="1" hangingPunct="1">
              <a:lnSpc>
                <a:spcPct val="80000"/>
              </a:lnSpc>
            </a:pPr>
            <a:r>
              <a:rPr lang="en-US" sz="800" b="1" smtClean="0"/>
              <a:t>Increasing vulnerabilities</a:t>
            </a:r>
          </a:p>
          <a:p>
            <a:pPr eaLnBrk="1" hangingPunct="1">
              <a:lnSpc>
                <a:spcPct val="80000"/>
              </a:lnSpc>
              <a:buFontTx/>
              <a:buChar char="•"/>
            </a:pPr>
            <a:r>
              <a:rPr lang="en-AU" sz="500" smtClean="0"/>
              <a:t>24</a:t>
            </a:r>
            <a:r>
              <a:rPr lang="en-US" sz="500" smtClean="0"/>
              <a:t> new Vulnerabilities are released per day </a:t>
            </a:r>
            <a:r>
              <a:rPr lang="en-US" sz="600" smtClean="0"/>
              <a:t>(</a:t>
            </a:r>
            <a:r>
              <a:rPr lang="en-US" sz="800" smtClean="0"/>
              <a:t>National Vulnerability Database  05/09/2007)</a:t>
            </a:r>
            <a:endParaRPr lang="en-US" sz="500" smtClean="0"/>
          </a:p>
          <a:p>
            <a:pPr eaLnBrk="1" hangingPunct="1">
              <a:lnSpc>
                <a:spcPct val="80000"/>
              </a:lnSpc>
              <a:buFontTx/>
              <a:buChar char="•"/>
            </a:pPr>
            <a:r>
              <a:rPr lang="en-US" sz="600" smtClean="0"/>
              <a:t>12.5 are considered serious enough for IT staff to address each day (</a:t>
            </a:r>
            <a:r>
              <a:rPr lang="en-US" sz="800" smtClean="0"/>
              <a:t>National Vulnerability Database  05/09/2007)</a:t>
            </a:r>
            <a:endParaRPr lang="en-US" sz="600" baseline="30000" smtClean="0"/>
          </a:p>
          <a:p>
            <a:pPr eaLnBrk="1" hangingPunct="1">
              <a:lnSpc>
                <a:spcPct val="80000"/>
              </a:lnSpc>
              <a:buFontTx/>
              <a:buChar char="•"/>
            </a:pPr>
            <a:r>
              <a:rPr lang="en-US" sz="600" smtClean="0"/>
              <a:t>Not just Microsoft that is vulnerable or being exploited</a:t>
            </a:r>
          </a:p>
          <a:p>
            <a:pPr eaLnBrk="1" hangingPunct="1">
              <a:lnSpc>
                <a:spcPct val="80000"/>
              </a:lnSpc>
              <a:buFontTx/>
              <a:buChar char="•"/>
            </a:pPr>
            <a:r>
              <a:rPr lang="en-US" sz="600" smtClean="0"/>
              <a:t>Thousands of automated hacking tools now available making it easier to identify and exploit more vulnerabilities than ever</a:t>
            </a:r>
          </a:p>
          <a:p>
            <a:pPr lvl="1" eaLnBrk="1" hangingPunct="1">
              <a:lnSpc>
                <a:spcPct val="80000"/>
              </a:lnSpc>
              <a:buFontTx/>
              <a:buChar char="•"/>
            </a:pPr>
            <a:r>
              <a:rPr lang="en-US" sz="600" smtClean="0"/>
              <a:t>7,236 reported by CERT in 2007</a:t>
            </a:r>
          </a:p>
          <a:p>
            <a:pPr eaLnBrk="1" hangingPunct="1">
              <a:lnSpc>
                <a:spcPct val="80000"/>
              </a:lnSpc>
              <a:buFontTx/>
              <a:buChar char="•"/>
            </a:pPr>
            <a:r>
              <a:rPr lang="en-US" sz="600" smtClean="0"/>
              <a:t>Hackers in increasing numbers are releasing vulnerabilities into the wild with no vendor notification</a:t>
            </a:r>
          </a:p>
          <a:p>
            <a:pPr eaLnBrk="1" hangingPunct="1">
              <a:lnSpc>
                <a:spcPct val="80000"/>
              </a:lnSpc>
              <a:buFontTx/>
              <a:buChar char="•"/>
            </a:pPr>
            <a:r>
              <a:rPr lang="en-US" sz="600" smtClean="0"/>
              <a:t>Increasing sophistication of attacks was listed as top security challenge in next 12 months </a:t>
            </a:r>
            <a:r>
              <a:rPr lang="en-US" sz="800" smtClean="0"/>
              <a:t>(IDC Enterprise Security Survey, 2006: The Rise of the Insider Threat</a:t>
            </a:r>
            <a:endParaRPr lang="en-US" sz="600" smtClean="0"/>
          </a:p>
          <a:p>
            <a:pPr eaLnBrk="1" hangingPunct="1">
              <a:lnSpc>
                <a:spcPct val="80000"/>
              </a:lnSpc>
            </a:pPr>
            <a:endParaRPr lang="en-US" sz="800" smtClean="0"/>
          </a:p>
          <a:p>
            <a:pPr eaLnBrk="1" hangingPunct="1">
              <a:lnSpc>
                <a:spcPct val="80000"/>
              </a:lnSpc>
            </a:pPr>
            <a:r>
              <a:rPr lang="en-US" sz="800" b="1" smtClean="0"/>
              <a:t>Targeted by both External AND Internal Threats</a:t>
            </a:r>
          </a:p>
          <a:p>
            <a:pPr eaLnBrk="1" hangingPunct="1">
              <a:lnSpc>
                <a:spcPct val="80000"/>
              </a:lnSpc>
              <a:buFontTx/>
              <a:buChar char="•"/>
            </a:pPr>
            <a:r>
              <a:rPr lang="en-AU" sz="600" smtClean="0"/>
              <a:t>Internal Threats</a:t>
            </a:r>
          </a:p>
          <a:p>
            <a:pPr lvl="1" eaLnBrk="1" hangingPunct="1">
              <a:lnSpc>
                <a:spcPct val="80000"/>
              </a:lnSpc>
              <a:buFontTx/>
              <a:buChar char="•"/>
            </a:pPr>
            <a:r>
              <a:rPr lang="en-AU" sz="600" smtClean="0"/>
              <a:t>98% of data leaks are linked to accident or stupidity (</a:t>
            </a:r>
            <a:r>
              <a:rPr lang="en-US" sz="800" smtClean="0"/>
              <a:t>Nick Selby, analyst with 451 Group)</a:t>
            </a:r>
            <a:endParaRPr lang="en-AU" sz="600" baseline="30000" smtClean="0"/>
          </a:p>
          <a:p>
            <a:pPr lvl="1" eaLnBrk="1" hangingPunct="1">
              <a:lnSpc>
                <a:spcPct val="80000"/>
              </a:lnSpc>
              <a:buFontTx/>
              <a:buChar char="•"/>
            </a:pPr>
            <a:r>
              <a:rPr lang="en-US" sz="600" smtClean="0"/>
              <a:t>70% of all serious incidents are sparked by insiders (</a:t>
            </a:r>
            <a:r>
              <a:rPr lang="en-US" sz="800" smtClean="0"/>
              <a:t>IDC Worldwide Security Products and Services 2007 Top 10 Predictions)</a:t>
            </a:r>
            <a:endParaRPr lang="en-AU" sz="600" baseline="30000" smtClean="0"/>
          </a:p>
          <a:p>
            <a:pPr lvl="1" eaLnBrk="1" hangingPunct="1">
              <a:lnSpc>
                <a:spcPct val="80000"/>
              </a:lnSpc>
              <a:buFontTx/>
              <a:buChar char="•"/>
            </a:pPr>
            <a:r>
              <a:rPr lang="en-US" sz="600" smtClean="0"/>
              <a:t>56% of CISOs noted employee misuse of corporate data as most serious IT challenge (</a:t>
            </a:r>
            <a:r>
              <a:rPr lang="en-US" sz="800" smtClean="0"/>
              <a:t>Merrill Lynch Security Software CISO survey, June 27, 2007)</a:t>
            </a:r>
            <a:endParaRPr lang="en-US" sz="600" smtClean="0"/>
          </a:p>
          <a:p>
            <a:pPr eaLnBrk="1" hangingPunct="1">
              <a:lnSpc>
                <a:spcPct val="80000"/>
              </a:lnSpc>
              <a:buFontTx/>
              <a:buChar char="•"/>
            </a:pPr>
            <a:r>
              <a:rPr lang="en-US" sz="600" smtClean="0"/>
              <a:t>External Threats</a:t>
            </a:r>
            <a:endParaRPr lang="en-AU" sz="600" baseline="30000" smtClean="0"/>
          </a:p>
          <a:p>
            <a:pPr lvl="1" eaLnBrk="1" hangingPunct="1">
              <a:lnSpc>
                <a:spcPct val="80000"/>
              </a:lnSpc>
              <a:buFontTx/>
              <a:buChar char="•"/>
            </a:pPr>
            <a:r>
              <a:rPr lang="en-US" sz="500" smtClean="0"/>
              <a:t>Endpoints are the likeliest entry point for malware (Yankee Group </a:t>
            </a:r>
            <a:r>
              <a:rPr lang="en-US" sz="800" smtClean="0"/>
              <a:t>2005 Security Leaders and Laggards Survey)</a:t>
            </a:r>
          </a:p>
          <a:p>
            <a:pPr lvl="1" eaLnBrk="1" hangingPunct="1">
              <a:lnSpc>
                <a:spcPct val="80000"/>
              </a:lnSpc>
              <a:buFontTx/>
              <a:buChar char="•"/>
            </a:pPr>
            <a:r>
              <a:rPr lang="en-US" sz="500" smtClean="0"/>
              <a:t>Virus attacks, unauthorized access to networks; lost or stolen laptops and other mobile hardware; and theft of proprietary information or intellectual property accounted for more than 74% of financial losses (</a:t>
            </a:r>
            <a:r>
              <a:rPr lang="en-US" sz="800" smtClean="0"/>
              <a:t>2006 CSI/FBI Computer Crime and Security Survey</a:t>
            </a:r>
            <a:r>
              <a:rPr lang="en-GB" sz="800" smtClean="0"/>
              <a:t>)</a:t>
            </a:r>
          </a:p>
          <a:p>
            <a:pPr lvl="1" eaLnBrk="1" hangingPunct="1">
              <a:lnSpc>
                <a:spcPct val="80000"/>
              </a:lnSpc>
            </a:pPr>
            <a:endParaRPr lang="en-US" sz="800" smtClean="0"/>
          </a:p>
          <a:p>
            <a:pPr eaLnBrk="1" hangingPunct="1">
              <a:lnSpc>
                <a:spcPct val="80000"/>
              </a:lnSpc>
            </a:pPr>
            <a:r>
              <a:rPr lang="en-US" sz="800" b="1" smtClean="0"/>
              <a:t>Well-funded Adversaries</a:t>
            </a:r>
          </a:p>
          <a:p>
            <a:pPr eaLnBrk="1" hangingPunct="1">
              <a:lnSpc>
                <a:spcPct val="80000"/>
              </a:lnSpc>
            </a:pPr>
            <a:r>
              <a:rPr lang="en-US" sz="800" smtClean="0"/>
              <a:t>The threat landscape is changing as attacks have become more professional, financed by criminal organizations. These threats targeting specific organizations and data are more advanced, more varied and much harder to detect. Many times organizations are not aware that these threats are lurking on their systems even after they have been there for some time. </a:t>
            </a:r>
          </a:p>
          <a:p>
            <a:pPr eaLnBrk="1" hangingPunct="1">
              <a:lnSpc>
                <a:spcPct val="80000"/>
              </a:lnSpc>
            </a:pPr>
            <a:endParaRPr lang="en-US" sz="800" smtClean="0"/>
          </a:p>
          <a:p>
            <a:pPr eaLnBrk="1" hangingPunct="1">
              <a:lnSpc>
                <a:spcPct val="80000"/>
              </a:lnSpc>
            </a:pPr>
            <a:r>
              <a:rPr lang="en-US" sz="800" b="1" smtClean="0"/>
              <a:t>Data Protection is a Challenge and is Costly</a:t>
            </a:r>
          </a:p>
          <a:p>
            <a:pPr eaLnBrk="1" hangingPunct="1">
              <a:lnSpc>
                <a:spcPct val="80000"/>
              </a:lnSpc>
            </a:pPr>
            <a:r>
              <a:rPr lang="en-US" sz="700" smtClean="0"/>
              <a:t>Challenge</a:t>
            </a:r>
          </a:p>
          <a:p>
            <a:pPr eaLnBrk="1" hangingPunct="1">
              <a:lnSpc>
                <a:spcPct val="80000"/>
              </a:lnSpc>
              <a:buFontTx/>
              <a:buChar char="•"/>
            </a:pPr>
            <a:r>
              <a:rPr lang="en-AU" sz="600" smtClean="0"/>
              <a:t>75%</a:t>
            </a:r>
            <a:r>
              <a:rPr lang="en-US" sz="600" smtClean="0"/>
              <a:t> of Fortune 1000 companies fell victim to data leakage (</a:t>
            </a:r>
            <a:r>
              <a:rPr lang="en-US" sz="800" smtClean="0"/>
              <a:t>2006 CSI/FBI Computer Crime and Security Survey</a:t>
            </a:r>
            <a:r>
              <a:rPr lang="en-GB" sz="800" smtClean="0"/>
              <a:t>)</a:t>
            </a:r>
            <a:endParaRPr lang="en-US" sz="600" smtClean="0"/>
          </a:p>
          <a:p>
            <a:pPr eaLnBrk="1" hangingPunct="1">
              <a:lnSpc>
                <a:spcPct val="80000"/>
              </a:lnSpc>
              <a:buFontTx/>
              <a:buChar char="•"/>
            </a:pPr>
            <a:r>
              <a:rPr lang="en-US" sz="600" smtClean="0"/>
              <a:t>The vast majority of organizations, almost seven in ten—68 percent—are experiencing six losses of sensitive data annually (</a:t>
            </a:r>
            <a:r>
              <a:rPr lang="en-US" sz="800" smtClean="0"/>
              <a:t>IT Policy Compliance, Taking Action to Protect Sensitive Data, Benchmark Research Report, February 2007)</a:t>
            </a:r>
          </a:p>
          <a:p>
            <a:pPr eaLnBrk="1" hangingPunct="1">
              <a:lnSpc>
                <a:spcPct val="80000"/>
              </a:lnSpc>
              <a:buFontTx/>
              <a:buChar char="•"/>
            </a:pPr>
            <a:r>
              <a:rPr lang="en-US" sz="500" smtClean="0"/>
              <a:t>53% of organizations would NEVER know what data was on a lost USB device (</a:t>
            </a:r>
            <a:r>
              <a:rPr lang="en-US" sz="800" smtClean="0"/>
              <a:t>Ponemon Institute, 2006 Cost of Data Breach Study)</a:t>
            </a:r>
            <a:endParaRPr lang="en-US" sz="600" smtClean="0"/>
          </a:p>
          <a:p>
            <a:pPr eaLnBrk="1" hangingPunct="1">
              <a:lnSpc>
                <a:spcPct val="80000"/>
              </a:lnSpc>
            </a:pPr>
            <a:r>
              <a:rPr lang="en-US" sz="600" smtClean="0"/>
              <a:t>Costly</a:t>
            </a:r>
          </a:p>
          <a:p>
            <a:pPr eaLnBrk="1" hangingPunct="1">
              <a:lnSpc>
                <a:spcPct val="80000"/>
              </a:lnSpc>
              <a:buFontTx/>
              <a:buChar char="•"/>
            </a:pPr>
            <a:r>
              <a:rPr lang="en-US" sz="700" smtClean="0"/>
              <a:t>$6.3 million to recover lost or stolen corporate data is the average yearly cost - with ranges from $225,000 to $35 million (</a:t>
            </a:r>
            <a:r>
              <a:rPr lang="en-US" sz="800" smtClean="0"/>
              <a:t>Ponemon Institute, 2007 Cost of Data Breach Study)</a:t>
            </a:r>
            <a:endParaRPr lang="en-US" sz="700" baseline="30000" smtClean="0"/>
          </a:p>
          <a:p>
            <a:pPr eaLnBrk="1" hangingPunct="1">
              <a:lnSpc>
                <a:spcPct val="80000"/>
              </a:lnSpc>
              <a:buFontTx/>
              <a:buChar char="•"/>
            </a:pPr>
            <a:r>
              <a:rPr lang="en-US" sz="700" smtClean="0"/>
              <a:t>$197 to recover each lost or stolen record is the average yearly cost (</a:t>
            </a:r>
            <a:r>
              <a:rPr lang="en-US" sz="800" smtClean="0"/>
              <a:t>Ponemon Institute, 2007 Cost of Data Breach Study)</a:t>
            </a:r>
            <a:endParaRPr lang="en-US" sz="700" smtClean="0"/>
          </a:p>
          <a:p>
            <a:pPr eaLnBrk="1" hangingPunct="1">
              <a:lnSpc>
                <a:spcPct val="80000"/>
              </a:lnSpc>
              <a:buFontTx/>
              <a:buChar char="•"/>
            </a:pPr>
            <a:r>
              <a:rPr lang="en-US" sz="700" smtClean="0"/>
              <a:t>$4.1 million or $128 per record compromised is the cost of lost business due to data leakage (</a:t>
            </a:r>
            <a:r>
              <a:rPr lang="en-US" sz="800" smtClean="0"/>
              <a:t>Ponemon Institute, 2007 Cost of Data Breach Study)</a:t>
            </a:r>
            <a:endParaRPr lang="en-US" sz="700" smtClean="0"/>
          </a:p>
          <a:p>
            <a:pPr eaLnBrk="1" hangingPunct="1">
              <a:lnSpc>
                <a:spcPct val="80000"/>
              </a:lnSpc>
            </a:pPr>
            <a:endParaRPr lang="en-US" sz="700" smtClean="0"/>
          </a:p>
          <a:p>
            <a:pPr eaLnBrk="1" hangingPunct="1">
              <a:lnSpc>
                <a:spcPct val="80000"/>
              </a:lnSpc>
            </a:pPr>
            <a:r>
              <a:rPr lang="en-US" sz="800" b="1" smtClean="0"/>
              <a:t>Traditional and Reactive Security Approaches are Ineffective</a:t>
            </a:r>
          </a:p>
          <a:p>
            <a:pPr eaLnBrk="1" hangingPunct="1">
              <a:lnSpc>
                <a:spcPct val="80000"/>
              </a:lnSpc>
              <a:buFontTx/>
              <a:buChar char="•"/>
            </a:pPr>
            <a:r>
              <a:rPr lang="en-US" sz="500" smtClean="0"/>
              <a:t>75% of enterprises will be infected with undetected, financially motivated, targeted malware that evaded traditional perimeter and host defenses. (</a:t>
            </a:r>
            <a:r>
              <a:rPr lang="en-US" sz="800" smtClean="0"/>
              <a:t>Gartner Research, “Gartner’s Top Predictions for IT Organizations and Users, 2007 and Beyond,”, Daryl C. Plummer, December 1, 2006)</a:t>
            </a:r>
          </a:p>
          <a:p>
            <a:pPr eaLnBrk="1" hangingPunct="1">
              <a:lnSpc>
                <a:spcPct val="80000"/>
              </a:lnSpc>
              <a:buFontTx/>
              <a:buChar char="•"/>
            </a:pPr>
            <a:r>
              <a:rPr lang="en-AU" sz="500" smtClean="0"/>
              <a:t>62% of enterprises with AV/AS suffered infection (</a:t>
            </a:r>
            <a:r>
              <a:rPr lang="en-US" sz="800" smtClean="0"/>
              <a:t>Yankee Group, 2005 Security Leaders and Laggards Survey)</a:t>
            </a:r>
          </a:p>
          <a:p>
            <a:pPr eaLnBrk="1" hangingPunct="1">
              <a:lnSpc>
                <a:spcPct val="80000"/>
              </a:lnSpc>
            </a:pPr>
            <a:endParaRPr lang="en-US" sz="800" smtClean="0"/>
          </a:p>
          <a:p>
            <a:pPr eaLnBrk="1" hangingPunct="1">
              <a:lnSpc>
                <a:spcPct val="80000"/>
              </a:lnSpc>
            </a:pPr>
            <a:r>
              <a:rPr lang="en-US" sz="800" b="1" smtClean="0"/>
              <a:t>Evolving Regulations</a:t>
            </a:r>
          </a:p>
          <a:p>
            <a:pPr eaLnBrk="1" hangingPunct="1">
              <a:lnSpc>
                <a:spcPct val="80000"/>
              </a:lnSpc>
              <a:buFontTx/>
              <a:buChar char="•"/>
            </a:pPr>
            <a:r>
              <a:rPr lang="en-US" sz="800" smtClean="0"/>
              <a:t>Protecting against threats used to be part of acceptable use policies, but now is being driven more by industry standards and government regulations regarding security configurations, vulnerabilities and data protection.</a:t>
            </a:r>
          </a:p>
          <a:p>
            <a:pPr lvl="1" eaLnBrk="1" hangingPunct="1">
              <a:lnSpc>
                <a:spcPct val="80000"/>
              </a:lnSpc>
              <a:buFontTx/>
              <a:buChar char="•"/>
            </a:pPr>
            <a:r>
              <a:rPr lang="en-US" sz="800" smtClean="0"/>
              <a:t>Federal space – FDCC and FISMA</a:t>
            </a:r>
          </a:p>
          <a:p>
            <a:pPr lvl="1" eaLnBrk="1" hangingPunct="1">
              <a:lnSpc>
                <a:spcPct val="80000"/>
              </a:lnSpc>
              <a:buFontTx/>
              <a:buChar char="•"/>
            </a:pPr>
            <a:r>
              <a:rPr lang="en-US" sz="800" smtClean="0"/>
              <a:t>Financial – PCI</a:t>
            </a:r>
          </a:p>
          <a:p>
            <a:pPr lvl="1" eaLnBrk="1" hangingPunct="1">
              <a:lnSpc>
                <a:spcPct val="80000"/>
              </a:lnSpc>
              <a:buFontTx/>
              <a:buChar char="•"/>
            </a:pPr>
            <a:r>
              <a:rPr lang="en-US" sz="800" smtClean="0"/>
              <a:t>Cross-industry – SOX</a:t>
            </a:r>
          </a:p>
          <a:p>
            <a:pPr lvl="1" eaLnBrk="1" hangingPunct="1">
              <a:lnSpc>
                <a:spcPct val="80000"/>
              </a:lnSpc>
              <a:buFontTx/>
              <a:buChar char="•"/>
            </a:pPr>
            <a:r>
              <a:rPr lang="en-US" sz="800" smtClean="0"/>
              <a:t>Healthcare – HIPAA, NHS directive (UK-specific)</a:t>
            </a:r>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spcBef>
                <a:spcPct val="50000"/>
              </a:spcBef>
              <a:buClr>
                <a:schemeClr val="hlink"/>
              </a:buClr>
              <a:buFont typeface="Wingdings" pitchFamily="2" charset="2"/>
              <a:buNone/>
            </a:pPr>
            <a:endParaRPr lang="en-US" sz="800" b="1" smtClean="0">
              <a:solidFill>
                <a:schemeClr val="bg2"/>
              </a:solidFill>
            </a:endParaRPr>
          </a:p>
          <a:p>
            <a:pPr eaLnBrk="1" hangingPunct="1">
              <a:lnSpc>
                <a:spcPct val="80000"/>
              </a:lnSpc>
              <a:spcBef>
                <a:spcPct val="50000"/>
              </a:spcBef>
              <a:buClr>
                <a:schemeClr val="hlink"/>
              </a:buClr>
              <a:buFont typeface="Wingdings" pitchFamily="2" charset="2"/>
              <a:buNone/>
            </a:pPr>
            <a:endParaRPr lang="en-US" sz="800" b="1" smtClean="0">
              <a:solidFill>
                <a:schemeClr val="bg2"/>
              </a:solidFill>
            </a:endParaRPr>
          </a:p>
          <a:p>
            <a:pPr eaLnBrk="1" hangingPunct="1">
              <a:lnSpc>
                <a:spcPct val="80000"/>
              </a:lnSpc>
              <a:buClr>
                <a:schemeClr val="accent1"/>
              </a:buClr>
              <a:buFont typeface="Wingdings" pitchFamily="2" charset="2"/>
              <a:buNone/>
            </a:pPr>
            <a:endParaRPr lang="en-US" sz="8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65890" name="Rectangle 7"/>
          <p:cNvSpPr>
            <a:spLocks noGrp="1" noChangeArrowheads="1"/>
          </p:cNvSpPr>
          <p:nvPr>
            <p:ph type="sldNum" sz="quarter" idx="5"/>
          </p:nvPr>
        </p:nvSpPr>
        <p:spPr>
          <a:noFill/>
        </p:spPr>
        <p:txBody>
          <a:bodyPr/>
          <a:lstStyle/>
          <a:p>
            <a:fld id="{3D4A911F-9CA4-41AA-8EBE-5E2CD02D513F}" type="slidenum">
              <a:rPr lang="en-US" smtClean="0">
                <a:cs typeface="Arial" charset="0"/>
              </a:rPr>
              <a:pPr/>
              <a:t>23</a:t>
            </a:fld>
            <a:endParaRPr lang="en-US" smtClean="0">
              <a:cs typeface="Arial" charset="0"/>
            </a:endParaRPr>
          </a:p>
        </p:txBody>
      </p:sp>
      <p:sp>
        <p:nvSpPr>
          <p:cNvPr id="165891"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t>© Copyright 2007 - Lumension Security</a:t>
            </a:r>
          </a:p>
        </p:txBody>
      </p:sp>
      <p:sp>
        <p:nvSpPr>
          <p:cNvPr id="16589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249750-9D06-4F97-91E2-02E2DD7AC1B0}" type="slidenum">
              <a:rPr lang="en-US" sz="1200"/>
              <a:pPr algn="r"/>
              <a:t>23</a:t>
            </a:fld>
            <a:endParaRPr lang="en-US" sz="1200"/>
          </a:p>
        </p:txBody>
      </p:sp>
      <p:sp>
        <p:nvSpPr>
          <p:cNvPr id="165893" name="Rectangle 2"/>
          <p:cNvSpPr>
            <a:spLocks noGrp="1" noRot="1" noChangeArrowheads="1" noTextEdit="1"/>
          </p:cNvSpPr>
          <p:nvPr>
            <p:ph type="sldImg"/>
          </p:nvPr>
        </p:nvSpPr>
        <p:spPr>
          <a:ln/>
        </p:spPr>
      </p:sp>
      <p:sp>
        <p:nvSpPr>
          <p:cNvPr id="165894" name="Rectangle 3"/>
          <p:cNvSpPr>
            <a:spLocks noGrp="1" noChangeArrowheads="1"/>
          </p:cNvSpPr>
          <p:nvPr>
            <p:ph type="body" idx="1"/>
          </p:nvPr>
        </p:nvSpPr>
        <p:spPr>
          <a:noFill/>
          <a:ln/>
        </p:spPr>
        <p:txBody>
          <a:bodyPr/>
          <a:lstStyle/>
          <a:p>
            <a:pPr eaLnBrk="1" hangingPunct="1">
              <a:spcBef>
                <a:spcPct val="0"/>
              </a:spcBef>
              <a:spcAft>
                <a:spcPts val="1200"/>
              </a:spcAft>
            </a:pPr>
            <a:r>
              <a:rPr lang="en-US" smtClean="0"/>
              <a:t>In response to these needs, the </a:t>
            </a:r>
            <a:r>
              <a:rPr lang="en-US" b="1" smtClean="0"/>
              <a:t>Security Content Automation Program (SCAP)</a:t>
            </a:r>
            <a:r>
              <a:rPr lang="en-US" smtClean="0"/>
              <a:t> seeks to encourage the development of automated checklists, particularly those that are compliant or compatible with the </a:t>
            </a:r>
            <a:r>
              <a:rPr lang="en-US" b="1" smtClean="0"/>
              <a:t>Extensible Configuration Checklist Description Format (XCCDF)</a:t>
            </a:r>
            <a:r>
              <a:rPr lang="en-US" smtClean="0"/>
              <a:t> and/or the </a:t>
            </a:r>
            <a:r>
              <a:rPr lang="en-US" b="1" smtClean="0"/>
              <a:t>Open Vulnerability and Assessment Language (OVAL).</a:t>
            </a:r>
            <a:endParaRPr lang="en-US" smtClean="0"/>
          </a:p>
          <a:p>
            <a:pPr eaLnBrk="1" hangingPunct="1">
              <a:spcBef>
                <a:spcPct val="0"/>
              </a:spcBef>
              <a:spcAft>
                <a:spcPts val="1200"/>
              </a:spcAft>
            </a:pPr>
            <a:endParaRPr lang="en-US" smtClean="0"/>
          </a:p>
          <a:p>
            <a:pPr eaLnBrk="1" hangingPunct="1">
              <a:spcBef>
                <a:spcPct val="0"/>
              </a:spcBef>
              <a:spcAft>
                <a:spcPts val="1200"/>
              </a:spcAft>
            </a:pPr>
            <a:r>
              <a:rPr lang="en-US" smtClean="0"/>
              <a:t>These are widely used for automated checklists—XCCDF primarily for mapping policies and other sets of requirements to high-level technical checks, and OVAL primarily for mapping high-level technical checks to the low-level details of executing those checks. </a:t>
            </a:r>
          </a:p>
          <a:p>
            <a:pPr eaLnBrk="1" hangingPunct="1">
              <a:spcBef>
                <a:spcPct val="0"/>
              </a:spcBef>
              <a:spcAft>
                <a:spcPts val="1200"/>
              </a:spcAft>
            </a:pPr>
            <a:endParaRPr lang="en-US" smtClean="0"/>
          </a:p>
          <a:p>
            <a:pPr eaLnBrk="1" hangingPunct="1">
              <a:spcBef>
                <a:spcPct val="0"/>
              </a:spcBef>
              <a:spcAft>
                <a:spcPts val="1200"/>
              </a:spcAft>
            </a:pPr>
            <a:r>
              <a:rPr lang="en-US" smtClean="0"/>
              <a:t>For example, XCCDF could map a requirement for authentication management in NIST Special Publication (SP) 800-53 to a specified need to check that the system’s minimum password length is at least 8 characters. OVAL could then define how that check should be performed on a particular type of system, such as a Windows computer or a UNIX computer. </a:t>
            </a:r>
          </a:p>
          <a:p>
            <a:pPr eaLnBrk="1" hangingPunct="1">
              <a:spcBef>
                <a:spcPct val="0"/>
              </a:spcBef>
              <a:spcAft>
                <a:spcPts val="1200"/>
              </a:spcAft>
            </a:pPr>
            <a:endParaRPr lang="en-US" smtClean="0"/>
          </a:p>
          <a:p>
            <a:pPr eaLnBrk="1" hangingPunct="1">
              <a:spcBef>
                <a:spcPct val="0"/>
              </a:spcBef>
              <a:spcAft>
                <a:spcPts val="1200"/>
              </a:spcAft>
            </a:pPr>
            <a:r>
              <a:rPr lang="en-US" smtClean="0"/>
              <a:t>Using an OVAL archive is the most accurate way to determine vulnerabilities.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67938" name="Rectangle 7"/>
          <p:cNvSpPr>
            <a:spLocks noGrp="1" noChangeArrowheads="1"/>
          </p:cNvSpPr>
          <p:nvPr>
            <p:ph type="sldNum" sz="quarter" idx="5"/>
          </p:nvPr>
        </p:nvSpPr>
        <p:spPr>
          <a:noFill/>
        </p:spPr>
        <p:txBody>
          <a:bodyPr/>
          <a:lstStyle/>
          <a:p>
            <a:fld id="{43B8AB7F-D8ED-4C41-BB85-0AC7436ACF3D}" type="slidenum">
              <a:rPr lang="en-US" smtClean="0">
                <a:cs typeface="Arial" charset="0"/>
              </a:rPr>
              <a:pPr/>
              <a:t>24</a:t>
            </a:fld>
            <a:endParaRPr lang="en-US" smtClean="0">
              <a:cs typeface="Arial" charset="0"/>
            </a:endParaRPr>
          </a:p>
        </p:txBody>
      </p:sp>
      <p:sp>
        <p:nvSpPr>
          <p:cNvPr id="167939" name="Rectangle 2"/>
          <p:cNvSpPr>
            <a:spLocks noGrp="1" noRo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buFontTx/>
              <a:buChar char="•"/>
            </a:pPr>
            <a:r>
              <a:rPr lang="en-US" smtClean="0"/>
              <a:t>Combining standards-based assessment with network and agent-based scanning, automated remediation, policy enforcement and security measurement, Lumension provides the most comprehensive solution to securing endpoint configurations and policy compliance.</a:t>
            </a:r>
          </a:p>
          <a:p>
            <a:pPr eaLnBrk="1" hangingPunct="1"/>
            <a:endParaRPr lang="en-US" smtClean="0"/>
          </a:p>
          <a:p>
            <a:pPr eaLnBrk="1" hangingPunct="1">
              <a:buFontTx/>
              <a:buChar char="•"/>
            </a:pPr>
            <a:r>
              <a:rPr lang="en-US" smtClean="0"/>
              <a:t>Continuous policy compliance</a:t>
            </a:r>
          </a:p>
          <a:p>
            <a:pPr lvl="1" eaLnBrk="1" hangingPunct="1">
              <a:buFontTx/>
              <a:buChar char="•"/>
            </a:pPr>
            <a:r>
              <a:rPr lang="en-US" smtClean="0"/>
              <a:t>Maps technical controls to regulatory policies, industry standards or corporate policies</a:t>
            </a:r>
          </a:p>
          <a:p>
            <a:pPr lvl="1" eaLnBrk="1" hangingPunct="1">
              <a:buFontTx/>
              <a:buChar char="•"/>
            </a:pPr>
            <a:r>
              <a:rPr lang="en-US" smtClean="0"/>
              <a:t>Demonstrates policy compliance by reporting configuration status against regulations and industry standards such as Federal Desktop Core Configuration (FDCC) and Payment Card Industry (PCI-DSS) as well as customized policies</a:t>
            </a:r>
          </a:p>
          <a:p>
            <a:pPr eaLnBrk="1" hangingPunct="1">
              <a:buFontTx/>
              <a:buChar char="•"/>
            </a:pPr>
            <a:r>
              <a:rPr lang="en-US" smtClean="0"/>
              <a:t>Improves operational efficiency by standardizing configurations</a:t>
            </a:r>
          </a:p>
          <a:p>
            <a:pPr lvl="1" eaLnBrk="1" hangingPunct="1">
              <a:buFontTx/>
              <a:buChar char="•"/>
            </a:pPr>
            <a:r>
              <a:rPr lang="en-US" smtClean="0"/>
              <a:t>Users more productive</a:t>
            </a:r>
          </a:p>
          <a:p>
            <a:pPr lvl="1" eaLnBrk="1" hangingPunct="1">
              <a:buFontTx/>
              <a:buChar char="•"/>
            </a:pPr>
            <a:r>
              <a:rPr lang="en-US" smtClean="0"/>
              <a:t>Endpoints run like new</a:t>
            </a:r>
          </a:p>
          <a:p>
            <a:pPr lvl="1" eaLnBrk="1" hangingPunct="1">
              <a:buFontTx/>
              <a:buChar char="•"/>
            </a:pPr>
            <a:r>
              <a:rPr lang="en-US" smtClean="0"/>
              <a:t>Minimized resources needed from IT helpdesk</a:t>
            </a:r>
          </a:p>
          <a:p>
            <a:pPr lvl="1" eaLnBrk="1" hangingPunct="1">
              <a:buFontTx/>
              <a:buChar char="•"/>
            </a:pPr>
            <a:r>
              <a:rPr lang="en-US" smtClean="0"/>
              <a:t>Removes variables in troubleshooting issues</a:t>
            </a:r>
          </a:p>
          <a:p>
            <a:pPr eaLnBrk="1" hangingPunct="1">
              <a:buFontTx/>
              <a:buChar char="•"/>
            </a:pPr>
            <a:r>
              <a:rPr lang="en-US" smtClean="0"/>
              <a:t> Consolidated reporting of vulnerabilities and mis-configurations</a:t>
            </a:r>
          </a:p>
          <a:p>
            <a:pPr lvl="1" eaLnBrk="1" hangingPunct="1">
              <a:buFontTx/>
              <a:buChar char="•"/>
            </a:pPr>
            <a:r>
              <a:rPr lang="en-US" smtClean="0"/>
              <a:t>Other solutions may focus on configurations only or vulnerabilities only</a:t>
            </a:r>
          </a:p>
          <a:p>
            <a:pPr lvl="1" eaLnBrk="1" hangingPunct="1">
              <a:buFontTx/>
              <a:buChar char="•"/>
            </a:pPr>
            <a:r>
              <a:rPr lang="en-US" smtClean="0"/>
              <a:t>SCM (with Update and Scan) delivers a comprehensive and actionable solution that provides visibility into 95% of sources of risk within enterprise environment</a:t>
            </a:r>
          </a:p>
          <a:p>
            <a:pPr eaLnBrk="1" hangingPunct="1"/>
            <a:endParaRPr lang="en-US" smtClean="0"/>
          </a:p>
          <a:p>
            <a:pPr eaLnBrk="1" hangingPunct="1"/>
            <a:endParaRPr lang="en-US" smtClean="0"/>
          </a:p>
          <a:p>
            <a:pPr eaLnBrk="1" hangingPunct="1"/>
            <a:endParaRPr lang="en-US" smtClean="0"/>
          </a:p>
          <a:p>
            <a:pPr eaLnBrk="1" hangingPunct="1"/>
            <a:r>
              <a:rPr lang="en-US" smtClean="0"/>
              <a:t>Fast &amp; Accurate checks</a:t>
            </a:r>
          </a:p>
          <a:p>
            <a:pPr eaLnBrk="1" hangingPunct="1"/>
            <a:r>
              <a:rPr lang="en-US" smtClean="0"/>
              <a:t>Industry agnostic</a:t>
            </a:r>
          </a:p>
          <a:p>
            <a:pPr eaLnBrk="1" hangingPunct="1"/>
            <a:r>
              <a:rPr lang="en-US" smtClean="0"/>
              <a:t>Vertical agnostic</a:t>
            </a:r>
          </a:p>
          <a:p>
            <a:pPr eaLnBrk="1" hangingPunct="1"/>
            <a:r>
              <a:rPr lang="en-US" smtClean="0"/>
              <a:t>Customization capable</a:t>
            </a:r>
          </a:p>
          <a:p>
            <a:pPr eaLnBrk="1" hangingPunct="1"/>
            <a:r>
              <a:rPr lang="en-US" smtClean="0"/>
              <a:t>Ease of implementation</a:t>
            </a:r>
          </a:p>
          <a:p>
            <a:pPr eaLnBrk="1" hangingPunct="1"/>
            <a:r>
              <a:rPr lang="en-US" smtClean="0"/>
              <a:t>Combination of standard checklists combined with PLU &amp; Scan repository of vulnerabilities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71010" name="Rectangle 7"/>
          <p:cNvSpPr>
            <a:spLocks noGrp="1" noChangeArrowheads="1"/>
          </p:cNvSpPr>
          <p:nvPr>
            <p:ph type="sldNum" sz="quarter" idx="5"/>
          </p:nvPr>
        </p:nvSpPr>
        <p:spPr>
          <a:noFill/>
        </p:spPr>
        <p:txBody>
          <a:bodyPr/>
          <a:lstStyle/>
          <a:p>
            <a:fld id="{FCE3F490-1646-4CFD-BAE7-A928D885AD7C}" type="slidenum">
              <a:rPr lang="en-US" smtClean="0">
                <a:cs typeface="Arial" charset="0"/>
              </a:rPr>
              <a:pPr/>
              <a:t>26</a:t>
            </a:fld>
            <a:endParaRPr lang="en-US" smtClean="0">
              <a:cs typeface="Arial" charset="0"/>
            </a:endParaRPr>
          </a:p>
        </p:txBody>
      </p:sp>
      <p:sp>
        <p:nvSpPr>
          <p:cNvPr id="171011" name="Rectangle 2"/>
          <p:cNvSpPr>
            <a:spLocks noGrp="1" noRo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buFontTx/>
              <a:buChar char="•"/>
            </a:pPr>
            <a:r>
              <a:rPr lang="en-US" smtClean="0"/>
              <a:t>Create customer patches and package for any and all network based vulnerabilities, reducing IT costs and improving productivity </a:t>
            </a:r>
          </a:p>
          <a:p>
            <a:pPr eaLnBrk="1" hangingPunct="1">
              <a:buFontTx/>
              <a:buChar char="•"/>
            </a:pPr>
            <a:r>
              <a:rPr lang="en-US" smtClean="0"/>
              <a:t>Deploy enterprise-wide applications while keeping your network secure and your IT costs minimal </a:t>
            </a:r>
          </a:p>
          <a:p>
            <a:pPr eaLnBrk="1" hangingPunct="1">
              <a:buFontTx/>
              <a:buChar char="•"/>
            </a:pPr>
            <a:r>
              <a:rPr lang="en-US" smtClean="0"/>
              <a:t>Allows you to open and modify packages available via PatchLink Update to meet your specific business needs.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73058" name="Rectangle 7"/>
          <p:cNvSpPr>
            <a:spLocks noGrp="1" noChangeArrowheads="1"/>
          </p:cNvSpPr>
          <p:nvPr>
            <p:ph type="sldNum" sz="quarter" idx="5"/>
          </p:nvPr>
        </p:nvSpPr>
        <p:spPr>
          <a:noFill/>
        </p:spPr>
        <p:txBody>
          <a:bodyPr/>
          <a:lstStyle/>
          <a:p>
            <a:fld id="{FACD00DA-3C8A-4D6E-8CC4-E1B8D491D50F}" type="slidenum">
              <a:rPr lang="en-US" smtClean="0">
                <a:cs typeface="Arial" charset="0"/>
              </a:rPr>
              <a:pPr/>
              <a:t>27</a:t>
            </a:fld>
            <a:endParaRPr lang="en-US" smtClean="0">
              <a:cs typeface="Arial" charset="0"/>
            </a:endParaRPr>
          </a:p>
        </p:txBody>
      </p:sp>
      <p:sp>
        <p:nvSpPr>
          <p:cNvPr id="173059" name="Rectangle 2"/>
          <p:cNvSpPr>
            <a:spLocks noGrp="1" noRo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marL="228600" indent="-228600"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76130" name="Rectangle 7"/>
          <p:cNvSpPr>
            <a:spLocks noGrp="1" noChangeArrowheads="1"/>
          </p:cNvSpPr>
          <p:nvPr>
            <p:ph type="sldNum" sz="quarter" idx="5"/>
          </p:nvPr>
        </p:nvSpPr>
        <p:spPr>
          <a:noFill/>
        </p:spPr>
        <p:txBody>
          <a:bodyPr/>
          <a:lstStyle/>
          <a:p>
            <a:fld id="{D99A6490-C49F-4897-B8F9-DAA708327A34}" type="slidenum">
              <a:rPr lang="en-US" smtClean="0">
                <a:cs typeface="Arial" charset="0"/>
              </a:rPr>
              <a:pPr/>
              <a:t>29</a:t>
            </a:fld>
            <a:endParaRPr lang="en-US" smtClean="0">
              <a:cs typeface="Arial" charset="0"/>
            </a:endParaRPr>
          </a:p>
        </p:txBody>
      </p:sp>
      <p:sp>
        <p:nvSpPr>
          <p:cNvPr id="176131" name="Rectangle 2"/>
          <p:cNvSpPr>
            <a:spLocks noGrp="1" noRo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r>
              <a:rPr lang="en-US" sz="900" smtClean="0"/>
              <a:t>Rapid identification of unprotected endpoints </a:t>
            </a:r>
          </a:p>
          <a:p>
            <a:pPr eaLnBrk="1" hangingPunct="1">
              <a:buFontTx/>
              <a:buChar char="•"/>
            </a:pPr>
            <a:r>
              <a:rPr lang="en-US" smtClean="0"/>
              <a:t>Network and agent-based scanning that provides actionable information for automated remediation of configuration and software vulnerabilities</a:t>
            </a:r>
          </a:p>
          <a:p>
            <a:pPr eaLnBrk="1" hangingPunct="1">
              <a:buFontTx/>
              <a:buChar char="•"/>
            </a:pPr>
            <a:r>
              <a:rPr lang="en-US" sz="900" smtClean="0"/>
              <a:t>Complete asset discovery</a:t>
            </a:r>
          </a:p>
          <a:p>
            <a:pPr eaLnBrk="1" hangingPunct="1">
              <a:buFontTx/>
              <a:buChar char="•"/>
            </a:pPr>
            <a:r>
              <a:rPr lang="en-US" sz="900" smtClean="0"/>
              <a:t>Accurate threat assessment and prioritization</a:t>
            </a:r>
          </a:p>
          <a:p>
            <a:pPr eaLnBrk="1" hangingPunct="1">
              <a:buFontTx/>
              <a:buChar char="•"/>
            </a:pPr>
            <a:r>
              <a:rPr lang="en-US" sz="900" smtClean="0"/>
              <a:t>Actionable information to remediate configuration and software vulnerabilities</a:t>
            </a:r>
            <a:endParaRPr lang="en-US" sz="1400" smtClean="0"/>
          </a:p>
          <a:p>
            <a:pPr eaLnBrk="1" hangingPunct="1"/>
            <a:endParaRPr lang="en-US" sz="900" smtClean="0"/>
          </a:p>
          <a:p>
            <a:pPr eaLnBrk="1" hangingPunct="1"/>
            <a:r>
              <a:rPr lang="en-US" sz="900" smtClean="0"/>
              <a:t>Automated remediation of configuration and software vulnerabilities</a:t>
            </a:r>
          </a:p>
          <a:p>
            <a:pPr eaLnBrk="1" hangingPunct="1">
              <a:buFontTx/>
              <a:buChar char="•"/>
            </a:pPr>
            <a:r>
              <a:rPr lang="en-US" sz="900" smtClean="0"/>
              <a:t>Mandatory baselines for configurations and patches minimize policy drift</a:t>
            </a:r>
          </a:p>
          <a:p>
            <a:pPr eaLnBrk="1" hangingPunct="1"/>
            <a:endParaRPr lang="en-US" sz="900" smtClean="0"/>
          </a:p>
          <a:p>
            <a:pPr eaLnBrk="1" hangingPunct="1"/>
            <a:r>
              <a:rPr lang="en-US" sz="900" smtClean="0"/>
              <a:t>Advanced vulnerability, configuration and policy compliance reporting</a:t>
            </a:r>
          </a:p>
          <a:p>
            <a:pPr eaLnBrk="1" hangingPunct="1">
              <a:buFontTx/>
              <a:buChar char="•"/>
            </a:pPr>
            <a:r>
              <a:rPr lang="en-US" sz="900" smtClean="0"/>
              <a:t>Continuous monitoring and reporting of endpoint status to ensure policy or regulatory compliance</a:t>
            </a:r>
          </a:p>
          <a:p>
            <a:pPr eaLnBrk="1" hangingPunct="1">
              <a:buFontTx/>
              <a:buChar char="•"/>
            </a:pPr>
            <a:r>
              <a:rPr lang="en-US" sz="900" smtClean="0"/>
              <a:t>Operational and management reports</a:t>
            </a:r>
          </a:p>
          <a:p>
            <a:pPr eaLnBrk="1" hangingPunct="1"/>
            <a:endParaRPr lang="en-US" sz="900" smtClean="0"/>
          </a:p>
          <a:p>
            <a:pPr eaLnBrk="1" hangingPunct="1"/>
            <a:r>
              <a:rPr lang="en-US" sz="900" smtClean="0"/>
              <a:t>Flexible, open support for all major platforms, applications and vulnerability and configuration content</a:t>
            </a:r>
          </a:p>
          <a:p>
            <a:pPr eaLnBrk="1" hangingPunct="1"/>
            <a:endParaRPr lang="en-US" sz="900" smtClean="0"/>
          </a:p>
          <a:p>
            <a:pPr eaLnBrk="1" hangingPunct="1"/>
            <a:r>
              <a:rPr lang="en-US" sz="900" smtClean="0"/>
              <a:t>Purpose-built to support compliance with regulations such as FDCC and PCI, with capabilities to support any other regulatory or corporate policy</a:t>
            </a:r>
          </a:p>
          <a:p>
            <a:pPr eaLnBrk="1" hangingPunct="1">
              <a:buFontTx/>
              <a:buChar char="•"/>
            </a:pPr>
            <a:r>
              <a:rPr lang="en-US" sz="900" smtClean="0"/>
              <a:t>Maps technical controls to policy templates</a:t>
            </a:r>
          </a:p>
          <a:p>
            <a:pPr eaLnBrk="1" hangingPunct="1">
              <a:buFontTx/>
              <a:buChar char="•"/>
            </a:pPr>
            <a:r>
              <a:rPr lang="en-US" sz="900" smtClean="0"/>
              <a:t>Assess, enforce and report based on the policy template</a:t>
            </a:r>
          </a:p>
          <a:p>
            <a:pPr eaLnBrk="1" hangingPunct="1">
              <a:buFontTx/>
              <a:buChar char="•"/>
            </a:pPr>
            <a:endParaRPr lang="en-US" smtClean="0"/>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79202" name="Rectangle 7"/>
          <p:cNvSpPr>
            <a:spLocks noGrp="1" noChangeArrowheads="1"/>
          </p:cNvSpPr>
          <p:nvPr>
            <p:ph type="sldNum" sz="quarter" idx="5"/>
          </p:nvPr>
        </p:nvSpPr>
        <p:spPr>
          <a:noFill/>
        </p:spPr>
        <p:txBody>
          <a:bodyPr/>
          <a:lstStyle/>
          <a:p>
            <a:fld id="{EFF90863-8693-42E9-9CCB-24F4BC312AAE}" type="slidenum">
              <a:rPr lang="en-US" smtClean="0">
                <a:cs typeface="Arial" charset="0"/>
              </a:rPr>
              <a:pPr/>
              <a:t>31</a:t>
            </a:fld>
            <a:endParaRPr lang="en-US" smtClean="0">
              <a:cs typeface="Arial" charset="0"/>
            </a:endParaRPr>
          </a:p>
        </p:txBody>
      </p:sp>
      <p:sp>
        <p:nvSpPr>
          <p:cNvPr id="179203" name="Rectangle 2"/>
          <p:cNvSpPr>
            <a:spLocks noGrp="1" noRo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en-US" sz="1000" smtClean="0"/>
              <a:t>The battle to protect your network from malware can seem insurmountable. One anti-virus vendor expects to identify its 400,000th threat in early 2008. Unfortunately, anti-virus applications alone cannot control the problem. 75 percent of enterprises were infected with financially motivated, targeted malware that evaded traditional perimeter and host defenses (gartner inc), so a new approach is clearly needed.</a:t>
            </a:r>
          </a:p>
          <a:p>
            <a:pPr eaLnBrk="1" hangingPunct="1"/>
            <a:endParaRPr lang="en-US" sz="1000" smtClean="0"/>
          </a:p>
          <a:p>
            <a:pPr eaLnBrk="1" hangingPunct="1"/>
            <a:r>
              <a:rPr lang="en-US" sz="1000" b="1" smtClean="0">
                <a:solidFill>
                  <a:schemeClr val="hlink"/>
                </a:solidFill>
              </a:rPr>
              <a:t>Endpoint Security</a:t>
            </a:r>
          </a:p>
          <a:p>
            <a:pPr eaLnBrk="1" hangingPunct="1">
              <a:buFontTx/>
              <a:buChar char="•"/>
            </a:pPr>
            <a:r>
              <a:rPr lang="en-US" sz="1000" smtClean="0"/>
              <a:t>By allowing only authorized applications to execute on corporate endpoints, Sanctuary Application Control protects against both known threats and unknown and targeted threats such as: malware, spyware, keyloggers, Trojans, rootkits, worms and viruses, zero-day threats and unwanted or unlicensed software. </a:t>
            </a:r>
          </a:p>
          <a:p>
            <a:pPr eaLnBrk="1" hangingPunct="1">
              <a:buFontTx/>
              <a:buChar char="•"/>
            </a:pPr>
            <a:endParaRPr lang="en-US" sz="1000" smtClean="0"/>
          </a:p>
          <a:p>
            <a:pPr eaLnBrk="1" hangingPunct="1"/>
            <a:r>
              <a:rPr lang="en-US" sz="1000" b="1" smtClean="0">
                <a:solidFill>
                  <a:schemeClr val="hlink"/>
                </a:solidFill>
              </a:rPr>
              <a:t>Productivity</a:t>
            </a:r>
          </a:p>
          <a:p>
            <a:pPr eaLnBrk="1" hangingPunct="1">
              <a:buFontTx/>
              <a:buChar char="•"/>
            </a:pPr>
            <a:r>
              <a:rPr lang="en-US" sz="1000" smtClean="0"/>
              <a:t>Prevents unauthorized application use throughout your organization (whether malicious code or legal applications that have no business value, such as iTunes) to ease bandwidth issues and improve user productivity and reduced IT helpdesk support regarding rebuilt machines</a:t>
            </a:r>
          </a:p>
          <a:p>
            <a:pPr eaLnBrk="1" hangingPunct="1">
              <a:buFontTx/>
              <a:buChar char="•"/>
            </a:pPr>
            <a:endParaRPr lang="en-US" sz="1000" smtClean="0"/>
          </a:p>
          <a:p>
            <a:pPr eaLnBrk="1" hangingPunct="1"/>
            <a:r>
              <a:rPr lang="en-US" sz="1000" b="1" smtClean="0">
                <a:solidFill>
                  <a:schemeClr val="hlink"/>
                </a:solidFill>
              </a:rPr>
              <a:t>Stability</a:t>
            </a:r>
            <a:r>
              <a:rPr lang="en-US" sz="1000" smtClean="0">
                <a:solidFill>
                  <a:schemeClr val="hlink"/>
                </a:solidFill>
              </a:rPr>
              <a:t> </a:t>
            </a:r>
          </a:p>
          <a:p>
            <a:pPr eaLnBrk="1" hangingPunct="1">
              <a:buFontTx/>
              <a:buChar char="•"/>
            </a:pPr>
            <a:r>
              <a:rPr lang="en-US" sz="1000" smtClean="0"/>
              <a:t>Creates stability within the end user computing environment</a:t>
            </a:r>
          </a:p>
          <a:p>
            <a:pPr eaLnBrk="1" hangingPunct="1"/>
            <a:endParaRPr lang="en-US" sz="1000" smtClean="0"/>
          </a:p>
          <a:p>
            <a:pPr eaLnBrk="1" hangingPunct="1"/>
            <a:r>
              <a:rPr lang="en-US" sz="1000" b="1" smtClean="0"/>
              <a:t>Software License Compliance</a:t>
            </a:r>
          </a:p>
          <a:p>
            <a:pPr eaLnBrk="1" hangingPunct="1">
              <a:buFontTx/>
              <a:buChar char="•"/>
            </a:pPr>
            <a:r>
              <a:rPr lang="en-US" sz="1000" smtClean="0"/>
              <a:t>Enforces software license compliance by enabling only software explicitly authorized to run</a:t>
            </a:r>
          </a:p>
          <a:p>
            <a:pPr eaLnBrk="1" hangingPunct="1"/>
            <a:endParaRPr lang="en-US" sz="1000" smtClean="0"/>
          </a:p>
          <a:p>
            <a:pPr eaLnBrk="1" hangingPunct="1"/>
            <a:endParaRPr lang="en-US" sz="1000" smtClean="0"/>
          </a:p>
          <a:p>
            <a:pPr eaLnBrk="1" hangingPunct="1"/>
            <a:endParaRPr lang="en-US" sz="10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82274" name="Rectangle 7"/>
          <p:cNvSpPr>
            <a:spLocks noGrp="1" noChangeArrowheads="1"/>
          </p:cNvSpPr>
          <p:nvPr>
            <p:ph type="sldNum" sz="quarter" idx="5"/>
          </p:nvPr>
        </p:nvSpPr>
        <p:spPr>
          <a:noFill/>
        </p:spPr>
        <p:txBody>
          <a:bodyPr/>
          <a:lstStyle/>
          <a:p>
            <a:fld id="{E2D56360-2088-4995-9EA5-7383D3A6512C}" type="slidenum">
              <a:rPr lang="en-US" smtClean="0">
                <a:cs typeface="Arial" charset="0"/>
              </a:rPr>
              <a:pPr/>
              <a:t>33</a:t>
            </a:fld>
            <a:endParaRPr lang="en-US" smtClean="0">
              <a:cs typeface="Arial" charset="0"/>
            </a:endParaRPr>
          </a:p>
        </p:txBody>
      </p:sp>
      <p:sp>
        <p:nvSpPr>
          <p:cNvPr id="182275" name="Rectangle 2"/>
          <p:cNvSpPr>
            <a:spLocks noGrp="1" noRo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lnSpc>
                <a:spcPct val="90000"/>
              </a:lnSpc>
              <a:spcBef>
                <a:spcPct val="35000"/>
              </a:spcBef>
              <a:buFontTx/>
              <a:buChar char="•"/>
            </a:pPr>
            <a:r>
              <a:rPr lang="en-US" sz="800" smtClean="0"/>
              <a:t>Policy-based enforcement of application and peripheral device use to secure endpoints against data leakage and malware. Enables only authorized applications to execute and only authorized removable (peripheral) devices to connect to network, laptop, thin client, laptop and desktop. </a:t>
            </a:r>
          </a:p>
          <a:p>
            <a:pPr lvl="1" eaLnBrk="1" hangingPunct="1">
              <a:lnSpc>
                <a:spcPct val="90000"/>
              </a:lnSpc>
              <a:spcBef>
                <a:spcPct val="35000"/>
              </a:spcBef>
              <a:buFontTx/>
              <a:buChar char="•"/>
            </a:pPr>
            <a:r>
              <a:rPr lang="en-US" sz="800" smtClean="0"/>
              <a:t>Automated discovery of applications and devices through non-blocking option and other scanning capabilities.</a:t>
            </a:r>
          </a:p>
          <a:p>
            <a:pPr lvl="1" eaLnBrk="1" hangingPunct="1">
              <a:lnSpc>
                <a:spcPct val="90000"/>
              </a:lnSpc>
              <a:spcBef>
                <a:spcPct val="35000"/>
              </a:spcBef>
              <a:buFontTx/>
              <a:buChar char="•"/>
            </a:pPr>
            <a:r>
              <a:rPr lang="en-US" sz="900" smtClean="0"/>
              <a:t>Granular policies are enforced by time constraints, encryption, volume of data, data transfer and more. Sanctuary also controls the types of files moved to and from removable devices to reduce the risk of unwanted files from entering and sensitive files from leaving the network. Separate policies can be defined and enforced when the user is online or offline.</a:t>
            </a:r>
          </a:p>
          <a:p>
            <a:pPr lvl="1" eaLnBrk="1" hangingPunct="1">
              <a:lnSpc>
                <a:spcPct val="90000"/>
              </a:lnSpc>
              <a:buFontTx/>
              <a:buChar char="•"/>
            </a:pPr>
            <a:r>
              <a:rPr lang="en-US" sz="900" smtClean="0"/>
              <a:t>Centralized and decentralized encryption schemas provide the flexibility to centrally encrypt removable media or enable users to encrypt removable media on their own and, more importantly, enforce the use of that encrypted media.</a:t>
            </a:r>
          </a:p>
          <a:p>
            <a:pPr lvl="1" eaLnBrk="1" hangingPunct="1">
              <a:lnSpc>
                <a:spcPct val="90000"/>
              </a:lnSpc>
              <a:spcBef>
                <a:spcPct val="35000"/>
              </a:spcBef>
              <a:buFontTx/>
              <a:buChar char="•"/>
            </a:pPr>
            <a:r>
              <a:rPr lang="en-US" sz="900" smtClean="0"/>
              <a:t>Administrators can allow trusted users to authorize their own applications, providing ultimate flexibility. Administrators stay informed and in control with the ability to override local authorization.</a:t>
            </a:r>
          </a:p>
          <a:p>
            <a:pPr lvl="1" eaLnBrk="1" hangingPunct="1">
              <a:lnSpc>
                <a:spcPct val="90000"/>
              </a:lnSpc>
              <a:buFontTx/>
              <a:buChar char="•"/>
            </a:pPr>
            <a:r>
              <a:rPr lang="en-US" sz="900" smtClean="0"/>
              <a:t>Patent-pending I/O bi-directional Shadowing tracks filenames or file content as it is read from or written to floppy, CD/DVD and removable devices. All application execution and device access attempts can be logged and reviewed with flexible filter, sort and display options and stored custom query templates. Administrator actions, including changes in policy settings, are logged ensuring a full audit trail of policy enforcement.</a:t>
            </a:r>
          </a:p>
          <a:p>
            <a:pPr eaLnBrk="1" hangingPunct="1">
              <a:lnSpc>
                <a:spcPct val="90000"/>
              </a:lnSpc>
              <a:spcBef>
                <a:spcPct val="35000"/>
              </a:spcBef>
              <a:buFontTx/>
              <a:buChar char="•"/>
            </a:pPr>
            <a:endParaRPr lang="en-US" sz="800" smtClean="0"/>
          </a:p>
          <a:p>
            <a:pPr eaLnBrk="1" hangingPunct="1">
              <a:lnSpc>
                <a:spcPct val="90000"/>
              </a:lnSpc>
              <a:spcBef>
                <a:spcPct val="35000"/>
              </a:spcBef>
              <a:buFontTx/>
              <a:buChar char="•"/>
            </a:pPr>
            <a:r>
              <a:rPr lang="en-US" sz="800" smtClean="0"/>
              <a:t>Create custom remediation content to address security threats that are not software related, or for which there is no publicly available patch (Zero-day Threats)</a:t>
            </a:r>
          </a:p>
          <a:p>
            <a:pPr lvl="1" eaLnBrk="1" hangingPunct="1">
              <a:lnSpc>
                <a:spcPct val="90000"/>
              </a:lnSpc>
              <a:spcBef>
                <a:spcPct val="35000"/>
              </a:spcBef>
              <a:buFontTx/>
              <a:buChar char="•"/>
            </a:pPr>
            <a:r>
              <a:rPr lang="en-US" sz="800" smtClean="0"/>
              <a:t>Develop, test, deploy, and monitor security configuration policies  (passwords, registry settings, etc)</a:t>
            </a:r>
          </a:p>
          <a:p>
            <a:pPr lvl="1" eaLnBrk="1" hangingPunct="1">
              <a:lnSpc>
                <a:spcPct val="90000"/>
              </a:lnSpc>
              <a:spcBef>
                <a:spcPct val="35000"/>
              </a:spcBef>
              <a:buFontTx/>
              <a:buChar char="•"/>
            </a:pPr>
            <a:r>
              <a:rPr lang="en-US" sz="800" smtClean="0"/>
              <a:t>Automate configuration tasks such as closing down ports, shutting down services, or removing protocols</a:t>
            </a:r>
            <a:r>
              <a:rPr lang="en-US" sz="900" smtClean="0"/>
              <a:t> </a:t>
            </a:r>
          </a:p>
          <a:p>
            <a:pPr lvl="1" eaLnBrk="1" hangingPunct="1">
              <a:lnSpc>
                <a:spcPct val="90000"/>
              </a:lnSpc>
              <a:spcBef>
                <a:spcPct val="35000"/>
              </a:spcBef>
              <a:buFontTx/>
              <a:buChar char="•"/>
            </a:pPr>
            <a:r>
              <a:rPr lang="en-US" sz="900" smtClean="0"/>
              <a:t>Remove unauthorized or expired files and applications</a:t>
            </a:r>
          </a:p>
          <a:p>
            <a:pPr lvl="1" eaLnBrk="1" hangingPunct="1">
              <a:lnSpc>
                <a:spcPct val="90000"/>
              </a:lnSpc>
              <a:spcBef>
                <a:spcPct val="35000"/>
              </a:spcBef>
              <a:buFontTx/>
              <a:buChar char="•"/>
            </a:pPr>
            <a:r>
              <a:rPr lang="en-US" sz="900" smtClean="0"/>
              <a:t>Develop custom patches for custom applications</a:t>
            </a:r>
          </a:p>
          <a:p>
            <a:pPr lvl="1" eaLnBrk="1" hangingPunct="1">
              <a:lnSpc>
                <a:spcPct val="90000"/>
              </a:lnSpc>
              <a:spcBef>
                <a:spcPct val="35000"/>
              </a:spcBef>
              <a:buFontTx/>
              <a:buChar char="•"/>
            </a:pPr>
            <a:endParaRPr lang="en-US" sz="900" smtClean="0"/>
          </a:p>
          <a:p>
            <a:pPr lvl="1" eaLnBrk="1" hangingPunct="1">
              <a:lnSpc>
                <a:spcPct val="90000"/>
              </a:lnSpc>
              <a:buFontTx/>
              <a:buChar char="•"/>
            </a:pPr>
            <a:endParaRPr lang="en-US" sz="9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84322" name="Rectangle 7"/>
          <p:cNvSpPr>
            <a:spLocks noGrp="1" noChangeArrowheads="1"/>
          </p:cNvSpPr>
          <p:nvPr>
            <p:ph type="sldNum" sz="quarter" idx="5"/>
          </p:nvPr>
        </p:nvSpPr>
        <p:spPr>
          <a:noFill/>
        </p:spPr>
        <p:txBody>
          <a:bodyPr/>
          <a:lstStyle/>
          <a:p>
            <a:fld id="{9F02EFEC-7C29-48AE-B5D8-AC20D3F74CBA}" type="slidenum">
              <a:rPr lang="en-US" smtClean="0">
                <a:cs typeface="Arial" charset="0"/>
              </a:rPr>
              <a:pPr/>
              <a:t>34</a:t>
            </a:fld>
            <a:endParaRPr lang="en-US" smtClean="0">
              <a:cs typeface="Arial" charset="0"/>
            </a:endParaRPr>
          </a:p>
        </p:txBody>
      </p:sp>
      <p:sp>
        <p:nvSpPr>
          <p:cNvPr id="184323" name="Rectangle 2"/>
          <p:cNvSpPr>
            <a:spLocks noGrp="1" noRo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lnSpc>
                <a:spcPct val="80000"/>
              </a:lnSpc>
            </a:pPr>
            <a:r>
              <a:rPr lang="de-CH" sz="800" b="1" smtClean="0"/>
              <a:t>Reduces risk of data theft/ data leakage via </a:t>
            </a:r>
            <a:r>
              <a:rPr lang="en-US" sz="800" b="1" smtClean="0">
                <a:solidFill>
                  <a:srgbClr val="58595B"/>
                </a:solidFill>
              </a:rPr>
              <a:t>any removable media</a:t>
            </a:r>
            <a:r>
              <a:rPr lang="en-US" sz="800" smtClean="0">
                <a:solidFill>
                  <a:srgbClr val="58595B"/>
                </a:solidFill>
              </a:rPr>
              <a:t> </a:t>
            </a:r>
          </a:p>
          <a:p>
            <a:pPr eaLnBrk="1" hangingPunct="1">
              <a:lnSpc>
                <a:spcPct val="80000"/>
              </a:lnSpc>
              <a:buFontTx/>
              <a:buChar char="•"/>
            </a:pPr>
            <a:r>
              <a:rPr lang="en-US" sz="800" smtClean="0">
                <a:solidFill>
                  <a:srgbClr val="58595B"/>
                </a:solidFill>
              </a:rPr>
              <a:t>Devices include: </a:t>
            </a:r>
            <a:r>
              <a:rPr lang="de-CH" sz="800" smtClean="0"/>
              <a:t>USB Memory, Sticks, ZIP Drives, PDAs, Tape Drives, Hard Drives, Floppy Drives, Biotech Drives, Modems, Wireless LAN, Adapters, Digital Cameras, CD/DVD, Burners/Players, Scanners, Smart Card, Readers, USB Printers</a:t>
            </a:r>
          </a:p>
          <a:p>
            <a:pPr lvl="1" eaLnBrk="1" hangingPunct="1">
              <a:lnSpc>
                <a:spcPct val="80000"/>
              </a:lnSpc>
              <a:buFontTx/>
              <a:buChar char="•"/>
            </a:pPr>
            <a:r>
              <a:rPr lang="de-CH" sz="800" smtClean="0"/>
              <a:t>A complete device class (ex: All USB Printers)</a:t>
            </a:r>
          </a:p>
          <a:p>
            <a:pPr lvl="1" eaLnBrk="1" hangingPunct="1">
              <a:lnSpc>
                <a:spcPct val="80000"/>
              </a:lnSpc>
              <a:buFontTx/>
              <a:buChar char="•"/>
            </a:pPr>
            <a:r>
              <a:rPr lang="de-CH" sz="800" smtClean="0"/>
              <a:t>A device sub class (ex: USB printer HP 7575, CD/DVD Nec 3520A)</a:t>
            </a:r>
          </a:p>
          <a:p>
            <a:pPr lvl="1" eaLnBrk="1" hangingPunct="1">
              <a:lnSpc>
                <a:spcPct val="80000"/>
              </a:lnSpc>
              <a:buFontTx/>
              <a:buChar char="•"/>
            </a:pPr>
            <a:r>
              <a:rPr lang="de-CH" sz="800" smtClean="0"/>
              <a:t>A unique device based on Encryption and/or serial number</a:t>
            </a:r>
          </a:p>
          <a:p>
            <a:pPr lvl="1" eaLnBrk="1" hangingPunct="1">
              <a:lnSpc>
                <a:spcPct val="80000"/>
              </a:lnSpc>
              <a:buFontTx/>
              <a:buChar char="•"/>
            </a:pPr>
            <a:r>
              <a:rPr lang="de-CH" sz="800" smtClean="0"/>
              <a:t>Specific CD‘s / DVD‘s</a:t>
            </a:r>
          </a:p>
          <a:p>
            <a:pPr lvl="1" eaLnBrk="1" hangingPunct="1">
              <a:lnSpc>
                <a:spcPct val="80000"/>
              </a:lnSpc>
              <a:buFontTx/>
              <a:buChar char="•"/>
            </a:pPr>
            <a:r>
              <a:rPr lang="de-CH" sz="800" smtClean="0"/>
              <a:t>Specific Bus (USB, IrDa, Firewire, BlueTooth, WiFi, PCMCIA, PS/2, LPT, IDE, COM, S-ATA, SCSI)</a:t>
            </a:r>
          </a:p>
          <a:p>
            <a:pPr lvl="1" eaLnBrk="1" hangingPunct="1">
              <a:lnSpc>
                <a:spcPct val="80000"/>
              </a:lnSpc>
              <a:buFontTx/>
              <a:buChar char="•"/>
            </a:pPr>
            <a:r>
              <a:rPr lang="de-CH" sz="800" smtClean="0"/>
              <a:t>Groups of devices</a:t>
            </a:r>
          </a:p>
          <a:p>
            <a:pPr eaLnBrk="1" hangingPunct="1">
              <a:lnSpc>
                <a:spcPct val="80000"/>
              </a:lnSpc>
            </a:pPr>
            <a:endParaRPr lang="de-CH" sz="800" smtClean="0"/>
          </a:p>
          <a:p>
            <a:pPr eaLnBrk="1" hangingPunct="1">
              <a:lnSpc>
                <a:spcPct val="80000"/>
              </a:lnSpc>
              <a:buFontTx/>
              <a:buChar char="•"/>
            </a:pPr>
            <a:r>
              <a:rPr lang="de-CH" sz="800" smtClean="0"/>
              <a:t>Granular device control policies such as:</a:t>
            </a:r>
          </a:p>
          <a:p>
            <a:pPr lvl="1" eaLnBrk="1" hangingPunct="1">
              <a:lnSpc>
                <a:spcPct val="80000"/>
              </a:lnSpc>
              <a:buFontTx/>
              <a:buChar char="•"/>
            </a:pPr>
            <a:r>
              <a:rPr lang="de-CH" sz="800" smtClean="0"/>
              <a:t>Read and / or Write</a:t>
            </a:r>
          </a:p>
          <a:p>
            <a:pPr lvl="1" eaLnBrk="1" hangingPunct="1">
              <a:lnSpc>
                <a:spcPct val="80000"/>
              </a:lnSpc>
              <a:buFontTx/>
              <a:buChar char="•"/>
            </a:pPr>
            <a:r>
              <a:rPr lang="de-CH" sz="800" smtClean="0"/>
              <a:t>Scheduled Access (ex: From 08:00h to 18:00h Monday to Friday)</a:t>
            </a:r>
          </a:p>
          <a:p>
            <a:pPr lvl="1" eaLnBrk="1" hangingPunct="1">
              <a:lnSpc>
                <a:spcPct val="80000"/>
              </a:lnSpc>
              <a:buFontTx/>
              <a:buChar char="•"/>
            </a:pPr>
            <a:r>
              <a:rPr lang="de-CH" sz="800" smtClean="0"/>
              <a:t>Temporary Access (ex: For the next 15 minutes Starting next Monday, for 2 days)</a:t>
            </a:r>
          </a:p>
          <a:p>
            <a:pPr lvl="1" eaLnBrk="1" hangingPunct="1">
              <a:lnSpc>
                <a:spcPct val="80000"/>
              </a:lnSpc>
              <a:buFontTx/>
              <a:buChar char="•"/>
            </a:pPr>
            <a:r>
              <a:rPr lang="de-CH" sz="800" smtClean="0"/>
              <a:t>Out of band permission (</a:t>
            </a:r>
            <a:r>
              <a:rPr lang="en-US" sz="800" smtClean="0">
                <a:sym typeface="Helvetica"/>
              </a:rPr>
              <a:t>Assign permissions when no network connection is present, all device classes supported)</a:t>
            </a:r>
          </a:p>
          <a:p>
            <a:pPr lvl="1" eaLnBrk="1" hangingPunct="1">
              <a:lnSpc>
                <a:spcPct val="80000"/>
              </a:lnSpc>
              <a:buFontTx/>
              <a:buChar char="•"/>
            </a:pPr>
            <a:r>
              <a:rPr lang="de-CH" sz="800" smtClean="0"/>
              <a:t>Online / Offline</a:t>
            </a:r>
          </a:p>
          <a:p>
            <a:pPr lvl="1" eaLnBrk="1" hangingPunct="1">
              <a:lnSpc>
                <a:spcPct val="80000"/>
              </a:lnSpc>
              <a:buFontTx/>
              <a:buChar char="•"/>
            </a:pPr>
            <a:r>
              <a:rPr lang="de-CH" sz="800" smtClean="0"/>
              <a:t>Quota Management (ex: Limit copied data to 100 MB / day)</a:t>
            </a:r>
          </a:p>
          <a:p>
            <a:pPr lvl="1" eaLnBrk="1" hangingPunct="1">
              <a:lnSpc>
                <a:spcPct val="80000"/>
              </a:lnSpc>
              <a:buFontTx/>
              <a:buChar char="•"/>
            </a:pPr>
            <a:r>
              <a:rPr lang="de-CH" sz="800" smtClean="0"/>
              <a:t>A local user or group</a:t>
            </a:r>
          </a:p>
          <a:p>
            <a:pPr lvl="1" eaLnBrk="1" hangingPunct="1">
              <a:lnSpc>
                <a:spcPct val="80000"/>
              </a:lnSpc>
              <a:buFontTx/>
              <a:buChar char="•"/>
            </a:pPr>
            <a:r>
              <a:rPr lang="de-CH" sz="800" smtClean="0"/>
              <a:t>An Active Directory user or group</a:t>
            </a:r>
          </a:p>
          <a:p>
            <a:pPr lvl="1" eaLnBrk="1" hangingPunct="1">
              <a:lnSpc>
                <a:spcPct val="80000"/>
              </a:lnSpc>
              <a:buFontTx/>
              <a:buChar char="•"/>
            </a:pPr>
            <a:r>
              <a:rPr lang="de-CH" sz="800" smtClean="0"/>
              <a:t>An Active Directory domain</a:t>
            </a:r>
          </a:p>
          <a:p>
            <a:pPr lvl="1" eaLnBrk="1" hangingPunct="1">
              <a:lnSpc>
                <a:spcPct val="80000"/>
              </a:lnSpc>
              <a:buFontTx/>
              <a:buChar char="•"/>
            </a:pPr>
            <a:r>
              <a:rPr lang="de-CH" sz="800" smtClean="0"/>
              <a:t>A Machine</a:t>
            </a:r>
          </a:p>
          <a:p>
            <a:pPr lvl="1" eaLnBrk="1" hangingPunct="1">
              <a:lnSpc>
                <a:spcPct val="80000"/>
              </a:lnSpc>
              <a:buFontTx/>
              <a:buChar char="•"/>
            </a:pPr>
            <a:r>
              <a:rPr lang="de-CH" sz="800" smtClean="0"/>
              <a:t>A Machine Group (created within SDC)</a:t>
            </a:r>
          </a:p>
          <a:p>
            <a:pPr lvl="1" eaLnBrk="1" hangingPunct="1">
              <a:lnSpc>
                <a:spcPct val="80000"/>
              </a:lnSpc>
              <a:buFontTx/>
              <a:buChar char="•"/>
            </a:pPr>
            <a:r>
              <a:rPr lang="de-CH" sz="800" smtClean="0"/>
              <a:t>A Novell eDirectory user group or organizational unit</a:t>
            </a:r>
          </a:p>
          <a:p>
            <a:pPr eaLnBrk="1" hangingPunct="1">
              <a:lnSpc>
                <a:spcPct val="80000"/>
              </a:lnSpc>
              <a:buFontTx/>
              <a:buChar char="•"/>
            </a:pPr>
            <a:r>
              <a:rPr lang="de-CH" sz="800" smtClean="0"/>
              <a:t>Encryption enforcement</a:t>
            </a:r>
          </a:p>
          <a:p>
            <a:pPr lvl="1" eaLnBrk="1" hangingPunct="1">
              <a:lnSpc>
                <a:spcPct val="80000"/>
              </a:lnSpc>
              <a:buFontTx/>
              <a:buChar char="•"/>
            </a:pPr>
            <a:r>
              <a:rPr lang="de-CH" sz="800" smtClean="0"/>
              <a:t>Access is granted only if medium has been encrypted (decentralized encryption) with password recovery option</a:t>
            </a:r>
          </a:p>
          <a:p>
            <a:pPr lvl="1" eaLnBrk="1" hangingPunct="1">
              <a:lnSpc>
                <a:spcPct val="80000"/>
              </a:lnSpc>
              <a:buFontTx/>
              <a:buChar char="•"/>
            </a:pPr>
            <a:r>
              <a:rPr lang="de-CH" sz="800" smtClean="0"/>
              <a:t>AES 256 = market standard</a:t>
            </a:r>
          </a:p>
          <a:p>
            <a:pPr lvl="1" eaLnBrk="1" hangingPunct="1">
              <a:lnSpc>
                <a:spcPct val="80000"/>
              </a:lnSpc>
              <a:buFontTx/>
              <a:buChar char="•"/>
            </a:pPr>
            <a:r>
              <a:rPr lang="de-CH" sz="800" smtClean="0"/>
              <a:t>Fast and transparent within the network</a:t>
            </a:r>
          </a:p>
          <a:p>
            <a:pPr lvl="1" eaLnBrk="1" hangingPunct="1">
              <a:lnSpc>
                <a:spcPct val="80000"/>
              </a:lnSpc>
              <a:buFontTx/>
              <a:buChar char="•"/>
            </a:pPr>
            <a:r>
              <a:rPr lang="de-CH" sz="800" smtClean="0"/>
              <a:t>Strong password enforcement for usage outside the corporate network</a:t>
            </a:r>
          </a:p>
          <a:p>
            <a:pPr eaLnBrk="1" hangingPunct="1">
              <a:lnSpc>
                <a:spcPct val="80000"/>
              </a:lnSpc>
              <a:buFontTx/>
              <a:buChar char="•"/>
            </a:pPr>
            <a:r>
              <a:rPr lang="de-CH" sz="800" smtClean="0"/>
              <a:t>File Type Filtering</a:t>
            </a:r>
          </a:p>
          <a:p>
            <a:pPr lvl="1" eaLnBrk="1" hangingPunct="1">
              <a:lnSpc>
                <a:spcPct val="80000"/>
              </a:lnSpc>
              <a:buFontTx/>
              <a:buChar char="•"/>
            </a:pPr>
            <a:r>
              <a:rPr lang="de-CH" sz="800" smtClean="0"/>
              <a:t>Limit the access to specific file types</a:t>
            </a:r>
          </a:p>
          <a:p>
            <a:pPr eaLnBrk="1" hangingPunct="1">
              <a:lnSpc>
                <a:spcPct val="80000"/>
              </a:lnSpc>
            </a:pPr>
            <a:r>
              <a:rPr lang="de-CH" sz="800" b="1" smtClean="0"/>
              <a:t>Detailed Audit Capabilities</a:t>
            </a:r>
          </a:p>
          <a:p>
            <a:pPr eaLnBrk="1" hangingPunct="1">
              <a:lnSpc>
                <a:spcPct val="80000"/>
              </a:lnSpc>
              <a:buFontTx/>
              <a:buChar char="•"/>
            </a:pPr>
            <a:r>
              <a:rPr lang="de-CH" sz="800" smtClean="0"/>
              <a:t>User Actions Logging</a:t>
            </a:r>
          </a:p>
          <a:p>
            <a:pPr eaLnBrk="1" hangingPunct="1">
              <a:lnSpc>
                <a:spcPct val="80000"/>
              </a:lnSpc>
              <a:buFontTx/>
              <a:buChar char="•"/>
            </a:pPr>
            <a:r>
              <a:rPr lang="de-CH" sz="800" smtClean="0"/>
              <a:t>Read Denied / Write denied</a:t>
            </a:r>
          </a:p>
          <a:p>
            <a:pPr eaLnBrk="1" hangingPunct="1">
              <a:lnSpc>
                <a:spcPct val="80000"/>
              </a:lnSpc>
              <a:buFontTx/>
              <a:buChar char="•"/>
            </a:pPr>
            <a:r>
              <a:rPr lang="de-CH" sz="800" smtClean="0"/>
              <a:t>Device entered / Medium inserted</a:t>
            </a:r>
          </a:p>
          <a:p>
            <a:pPr eaLnBrk="1" hangingPunct="1">
              <a:lnSpc>
                <a:spcPct val="80000"/>
              </a:lnSpc>
              <a:buFontTx/>
              <a:buChar char="•"/>
            </a:pPr>
            <a:r>
              <a:rPr lang="de-CH" sz="800" i="1" smtClean="0"/>
              <a:t>Open API for 3rd party reporting tools</a:t>
            </a:r>
          </a:p>
          <a:p>
            <a:pPr eaLnBrk="1" hangingPunct="1">
              <a:lnSpc>
                <a:spcPct val="80000"/>
              </a:lnSpc>
              <a:buFontTx/>
              <a:buChar char="•"/>
            </a:pPr>
            <a:r>
              <a:rPr lang="de-CH" sz="800" smtClean="0"/>
              <a:t>Shadowing of all copied data</a:t>
            </a:r>
          </a:p>
          <a:p>
            <a:pPr lvl="1" eaLnBrk="1" hangingPunct="1">
              <a:lnSpc>
                <a:spcPct val="80000"/>
              </a:lnSpc>
              <a:buFontTx/>
              <a:buChar char="•"/>
            </a:pPr>
            <a:r>
              <a:rPr lang="de-CH" sz="800" smtClean="0"/>
              <a:t>Level 1: shows File Name and attributes of copied data</a:t>
            </a:r>
          </a:p>
          <a:p>
            <a:pPr lvl="1" eaLnBrk="1" hangingPunct="1">
              <a:lnSpc>
                <a:spcPct val="80000"/>
              </a:lnSpc>
              <a:buFontTx/>
              <a:buChar char="•"/>
            </a:pPr>
            <a:r>
              <a:rPr lang="de-CH" sz="800" smtClean="0"/>
              <a:t>Level 2:  Captures and retains full copy of data written </a:t>
            </a:r>
            <a:r>
              <a:rPr lang="de-CH" sz="800" b="1" i="1" smtClean="0">
                <a:solidFill>
                  <a:schemeClr val="hlink"/>
                </a:solidFill>
              </a:rPr>
              <a:t>to</a:t>
            </a:r>
            <a:r>
              <a:rPr lang="de-CH" sz="800" smtClean="0"/>
              <a:t> extenal device or read </a:t>
            </a:r>
            <a:r>
              <a:rPr lang="de-CH" sz="800" b="1" i="1" smtClean="0">
                <a:solidFill>
                  <a:schemeClr val="hlink"/>
                </a:solidFill>
              </a:rPr>
              <a:t>from</a:t>
            </a:r>
            <a:r>
              <a:rPr lang="de-CH" sz="800" smtClean="0"/>
              <a:t> such a device</a:t>
            </a:r>
          </a:p>
          <a:p>
            <a:pPr eaLnBrk="1" hangingPunct="1">
              <a:lnSpc>
                <a:spcPct val="80000"/>
              </a:lnSpc>
              <a:buFontTx/>
              <a:buChar char="•"/>
            </a:pPr>
            <a:r>
              <a:rPr lang="de-CH" sz="800" smtClean="0"/>
              <a:t>Administrator Auditing</a:t>
            </a:r>
          </a:p>
          <a:p>
            <a:pPr eaLnBrk="1" hangingPunct="1">
              <a:lnSpc>
                <a:spcPct val="80000"/>
              </a:lnSpc>
              <a:buFontTx/>
              <a:buChar char="•"/>
            </a:pPr>
            <a:r>
              <a:rPr lang="de-CH" sz="800" smtClean="0"/>
              <a:t>Keeps track of all policy changes made by SDC admins</a:t>
            </a:r>
            <a:endParaRPr lang="en-US" sz="800" smtClean="0">
              <a:solidFill>
                <a:srgbClr val="58595B"/>
              </a:solidFill>
            </a:endParaRPr>
          </a:p>
          <a:p>
            <a:pPr eaLnBrk="1" hangingPunct="1">
              <a:lnSpc>
                <a:spcPct val="80000"/>
              </a:lnSpc>
            </a:pPr>
            <a:r>
              <a:rPr lang="en-US" sz="800" b="1" smtClean="0">
                <a:solidFill>
                  <a:srgbClr val="58595B"/>
                </a:solidFill>
              </a:rPr>
              <a:t>Blocks USB keyloggers</a:t>
            </a:r>
          </a:p>
          <a:p>
            <a:pPr eaLnBrk="1" hangingPunct="1">
              <a:lnSpc>
                <a:spcPct val="80000"/>
              </a:lnSpc>
            </a:pPr>
            <a:endParaRPr lang="en-US" sz="800" b="1" smtClean="0">
              <a:solidFill>
                <a:srgbClr val="58595B"/>
              </a:solidFill>
            </a:endParaRPr>
          </a:p>
          <a:p>
            <a:pPr eaLnBrk="1" hangingPunct="1">
              <a:lnSpc>
                <a:spcPct val="80000"/>
              </a:lnSpc>
            </a:pPr>
            <a:r>
              <a:rPr lang="en-US" sz="800" b="1" smtClean="0">
                <a:solidFill>
                  <a:srgbClr val="58595B"/>
                </a:solidFill>
              </a:rPr>
              <a:t>Prevents malware introduction via unauthorized removable media</a:t>
            </a:r>
          </a:p>
          <a:p>
            <a:pPr eaLnBrk="1" hangingPunct="1">
              <a:lnSpc>
                <a:spcPct val="80000"/>
              </a:lnSpc>
            </a:pPr>
            <a:endParaRPr lang="en-US" sz="800" smtClean="0">
              <a:solidFill>
                <a:srgbClr val="58595B"/>
              </a:solidFill>
            </a:endParaRPr>
          </a:p>
          <a:p>
            <a:pPr eaLnBrk="1" hangingPunct="1">
              <a:lnSpc>
                <a:spcPct val="80000"/>
              </a:lnSpc>
            </a:pPr>
            <a:r>
              <a:rPr lang="en-US" sz="800" b="1" smtClean="0">
                <a:solidFill>
                  <a:srgbClr val="58595B"/>
                </a:solidFill>
              </a:rPr>
              <a:t>Assures compliance with privacy and confidentiality regulations and policies</a:t>
            </a:r>
          </a:p>
          <a:p>
            <a:pPr eaLnBrk="1" hangingPunct="1">
              <a:lnSpc>
                <a:spcPct val="80000"/>
              </a:lnSpc>
              <a:buFontTx/>
              <a:buChar char="•"/>
            </a:pPr>
            <a:r>
              <a:rPr lang="en-US" sz="600" smtClean="0">
                <a:solidFill>
                  <a:srgbClr val="58595B"/>
                </a:solidFill>
              </a:rPr>
              <a:t>HIPAA, NHS directive, SOX, etc.</a:t>
            </a:r>
          </a:p>
          <a:p>
            <a:pPr eaLnBrk="1" hangingPunct="1">
              <a:lnSpc>
                <a:spcPct val="80000"/>
              </a:lnSpc>
            </a:pPr>
            <a:endParaRPr lang="en-US" sz="800" b="1"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87394" name="Rectangle 7"/>
          <p:cNvSpPr>
            <a:spLocks noGrp="1" noChangeArrowheads="1"/>
          </p:cNvSpPr>
          <p:nvPr>
            <p:ph type="sldNum" sz="quarter" idx="5"/>
          </p:nvPr>
        </p:nvSpPr>
        <p:spPr>
          <a:noFill/>
        </p:spPr>
        <p:txBody>
          <a:bodyPr/>
          <a:lstStyle/>
          <a:p>
            <a:fld id="{7084597C-8512-4D15-A293-4CD03A4BB003}" type="slidenum">
              <a:rPr lang="en-US" smtClean="0">
                <a:cs typeface="Arial" charset="0"/>
              </a:rPr>
              <a:pPr/>
              <a:t>36</a:t>
            </a:fld>
            <a:endParaRPr lang="en-US" smtClean="0">
              <a:cs typeface="Arial" charset="0"/>
            </a:endParaRPr>
          </a:p>
        </p:txBody>
      </p:sp>
      <p:sp>
        <p:nvSpPr>
          <p:cNvPr id="187395" name="Rectangle 2"/>
          <p:cNvSpPr>
            <a:spLocks noGrp="1" noRot="1" noChangeArrowheads="1" noTextEdit="1"/>
          </p:cNvSpPr>
          <p:nvPr>
            <p:ph type="sldImg"/>
          </p:nvPr>
        </p:nvSpPr>
        <p:spPr>
          <a:xfrm>
            <a:off x="1144588" y="685800"/>
            <a:ext cx="4572000" cy="3429000"/>
          </a:xfrm>
          <a:ln/>
        </p:spPr>
      </p:sp>
      <p:sp>
        <p:nvSpPr>
          <p:cNvPr id="187396" name="Rectangle 3"/>
          <p:cNvSpPr>
            <a:spLocks noGrp="1" noChangeArrowheads="1"/>
          </p:cNvSpPr>
          <p:nvPr>
            <p:ph type="body" idx="1"/>
          </p:nvPr>
        </p:nvSpPr>
        <p:spPr>
          <a:noFill/>
          <a:ln/>
        </p:spPr>
        <p:txBody>
          <a:bodyPr/>
          <a:lstStyle/>
          <a:p>
            <a:pPr eaLnBrk="1" hangingPunct="1"/>
            <a:r>
              <a:rPr lang="en-US" b="1" smtClean="0"/>
              <a:t>Lumension’s Product core solutions include Vulnerability Management and Endpoint Policy Enforcement that effectively secure corporate endpoints from internal and external, known and unknown threats. </a:t>
            </a:r>
          </a:p>
          <a:p>
            <a:pPr eaLnBrk="1" hangingPunct="1"/>
            <a:endParaRPr lang="en-US" b="1" smtClean="0"/>
          </a:p>
          <a:p>
            <a:pPr eaLnBrk="1" hangingPunct="1"/>
            <a:r>
              <a:rPr lang="en-US" b="1" smtClean="0"/>
              <a:t>Vulnerability Management Solution (VMS) includes:</a:t>
            </a:r>
          </a:p>
          <a:p>
            <a:pPr eaLnBrk="1" hangingPunct="1">
              <a:buFontTx/>
              <a:buChar char="•"/>
            </a:pPr>
            <a:r>
              <a:rPr lang="en-US" smtClean="0"/>
              <a:t>PatchLink Update – Core product, which provides agent-based assessment and patch applicability, and automated remediation of software vulnerabilities</a:t>
            </a:r>
          </a:p>
          <a:p>
            <a:pPr eaLnBrk="1" hangingPunct="1">
              <a:buFontTx/>
              <a:buChar char="•"/>
            </a:pPr>
            <a:r>
              <a:rPr lang="en-US" smtClean="0"/>
              <a:t>PatchLink Scan – Core product, which provides network-based assessment of software vulnerabilities</a:t>
            </a:r>
          </a:p>
          <a:p>
            <a:pPr eaLnBrk="1" hangingPunct="1">
              <a:buFontTx/>
              <a:buChar char="•"/>
            </a:pPr>
            <a:r>
              <a:rPr lang="en-US" smtClean="0"/>
              <a:t>Security Configuration Management (SCM) – add-on to both PatchLink Scan and PatchLink Update providing out-of-the-box regulatory and standards based assessment of security configurations</a:t>
            </a:r>
          </a:p>
          <a:p>
            <a:pPr eaLnBrk="1" hangingPunct="1">
              <a:buFontTx/>
              <a:buChar char="•"/>
            </a:pPr>
            <a:r>
              <a:rPr lang="en-US" smtClean="0"/>
              <a:t>PatchLink Developers Kit (PDK) – add-on product to PatchLink Update providing the ability to enforce security configurations and deploy and distribute software such as custom patches</a:t>
            </a:r>
          </a:p>
          <a:p>
            <a:pPr eaLnBrk="1" hangingPunct="1"/>
            <a:endParaRPr lang="en-US" b="1" smtClean="0"/>
          </a:p>
          <a:p>
            <a:pPr eaLnBrk="1" hangingPunct="1"/>
            <a:r>
              <a:rPr lang="en-US" b="1" smtClean="0"/>
              <a:t>Ancillary VMS products include:</a:t>
            </a:r>
          </a:p>
          <a:p>
            <a:pPr eaLnBrk="1" hangingPunct="1"/>
            <a:r>
              <a:rPr lang="en-US" smtClean="0"/>
              <a:t>Security Management Console – integrated console for PLU and Scan deployments</a:t>
            </a:r>
          </a:p>
          <a:p>
            <a:pPr eaLnBrk="1" hangingPunct="1"/>
            <a:r>
              <a:rPr lang="en-US" smtClean="0"/>
              <a:t>ERS – applicable when you have multiple PLU servers (PLUS) and want to aggregate info and report across the organization using these servers </a:t>
            </a:r>
          </a:p>
          <a:p>
            <a:pPr eaLnBrk="1" hangingPunct="1"/>
            <a:endParaRPr lang="en-US" smtClean="0"/>
          </a:p>
          <a:p>
            <a:pPr eaLnBrk="1" hangingPunct="1"/>
            <a:r>
              <a:rPr lang="en-US" b="1" smtClean="0"/>
              <a:t>Endpoint Policy Enforcement solution includes:</a:t>
            </a:r>
          </a:p>
          <a:p>
            <a:pPr eaLnBrk="1" hangingPunct="1"/>
            <a:r>
              <a:rPr lang="en-US" smtClean="0"/>
              <a:t>Sanctuary Application Control – proactive, policy-based enforcement of application usage to secure endpoints from malware, spyware, zero-day threats and unwanted or unlicensed software</a:t>
            </a:r>
          </a:p>
          <a:p>
            <a:pPr eaLnBrk="1" hangingPunct="1"/>
            <a:r>
              <a:rPr lang="en-US" smtClean="0"/>
              <a:t>Sanctuary Device Control – proactive, policy-based enforcement of peripheral device usage (such as USB, Bluetooth, etc.) to control the flow of inbound and outbound data from corporate endpoints and ensure that device use is centrally managed.</a:t>
            </a:r>
          </a:p>
          <a:p>
            <a:pPr eaLnBrk="1" hangingPunct="1"/>
            <a:endParaRPr lang="en-US" b="1" smtClean="0"/>
          </a:p>
          <a:p>
            <a:pPr eaLnBrk="1" hangingPunct="1"/>
            <a:endParaRPr lang="en-US" b="1" smtClean="0"/>
          </a:p>
          <a:p>
            <a:pPr eaLnBrk="1" hangingPunct="1"/>
            <a:r>
              <a:rPr lang="en-US" b="1" smtClean="0"/>
              <a:t>Unification Strategy includes multiple integration points and includes several key components, that give an enterprise 3 primary and fundamental capabilities: </a:t>
            </a:r>
          </a:p>
          <a:p>
            <a:pPr eaLnBrk="1" hangingPunct="1"/>
            <a:r>
              <a:rPr lang="en-US" smtClean="0"/>
              <a:t>1: The ability for administrators and infosec professionals to understand their environments from app, device, and vulnerability perspectives </a:t>
            </a:r>
          </a:p>
          <a:p>
            <a:pPr eaLnBrk="1" hangingPunct="1"/>
            <a:r>
              <a:rPr lang="en-US" smtClean="0"/>
              <a:t>2: The ability to develop and enforce enterprise-wide policies for the use of these apps and devices at the endpoint </a:t>
            </a:r>
          </a:p>
          <a:p>
            <a:pPr eaLnBrk="1" hangingPunct="1"/>
            <a:r>
              <a:rPr lang="en-US" smtClean="0"/>
              <a:t>3: Remediating any and all software and configuration vulnerabilities while having the strongest layer of malware and data leakage protection that only a positive security model brings. </a:t>
            </a:r>
          </a:p>
          <a:p>
            <a:pPr eaLnBrk="1" hangingPunct="1"/>
            <a:endParaRPr lang="en-US" smtClean="0"/>
          </a:p>
          <a:p>
            <a:pPr eaLnBrk="1" hangingPunct="1"/>
            <a:r>
              <a:rPr lang="en-US" smtClean="0"/>
              <a:t>All of this built upon a policy framework with enterprise-wide reporting and auditing that enables security personnel, IT administrators, and corporate mgt to fully understand the enterprise’s risk posture. </a:t>
            </a:r>
            <a:endParaRPr lang="en-US" sz="1000" smtClean="0">
              <a:solidFill>
                <a:schemeClr val="bg2"/>
              </a:solidFill>
            </a:endParaRPr>
          </a:p>
          <a:p>
            <a:pPr eaLnBrk="1" hangingPunct="1">
              <a:spcBef>
                <a:spcPct val="35000"/>
              </a:spcBef>
            </a:pPr>
            <a:endParaRPr lang="en-US" sz="1000" smtClean="0">
              <a:solidFill>
                <a:schemeClr val="bg2"/>
              </a:solidFill>
            </a:endParaRPr>
          </a:p>
          <a:p>
            <a:pPr eaLnBrk="1" hangingPunct="1">
              <a:spcBef>
                <a:spcPct val="35000"/>
              </a:spcBef>
            </a:pPr>
            <a:r>
              <a:rPr lang="en-US" sz="1000" smtClean="0">
                <a:solidFill>
                  <a:schemeClr val="bg2"/>
                </a:solidFill>
              </a:rPr>
              <a:t>Assessment, remediation and endpoint policy enforcement solution sets will be integrated into the workflow with the reporting and management capabilities spanning all of these solutions.</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90466" name="Rectangle 7"/>
          <p:cNvSpPr>
            <a:spLocks noGrp="1" noChangeArrowheads="1"/>
          </p:cNvSpPr>
          <p:nvPr>
            <p:ph type="sldNum" sz="quarter" idx="5"/>
          </p:nvPr>
        </p:nvSpPr>
        <p:spPr>
          <a:noFill/>
        </p:spPr>
        <p:txBody>
          <a:bodyPr/>
          <a:lstStyle/>
          <a:p>
            <a:fld id="{09614C56-92A6-493C-AE4E-5EA7D2E17EBA}" type="slidenum">
              <a:rPr lang="en-US" smtClean="0">
                <a:cs typeface="Arial" charset="0"/>
              </a:rPr>
              <a:pPr/>
              <a:t>38</a:t>
            </a:fld>
            <a:endParaRPr lang="en-US" smtClean="0">
              <a:cs typeface="Arial" charset="0"/>
            </a:endParaRPr>
          </a:p>
        </p:txBody>
      </p:sp>
      <p:sp>
        <p:nvSpPr>
          <p:cNvPr id="190467" name="Rectangle 2"/>
          <p:cNvSpPr>
            <a:spLocks noGrp="1" noRot="1" noChangeArrowheads="1" noTextEdit="1"/>
          </p:cNvSpPr>
          <p:nvPr>
            <p:ph type="sldImg"/>
          </p:nvPr>
        </p:nvSpPr>
        <p:spPr>
          <a:xfrm>
            <a:off x="1146175" y="685800"/>
            <a:ext cx="4572000" cy="3429000"/>
          </a:xfrm>
          <a:ln/>
        </p:spPr>
      </p:sp>
      <p:sp>
        <p:nvSpPr>
          <p:cNvPr id="190468" name="Rectangle 3"/>
          <p:cNvSpPr>
            <a:spLocks noGrp="1" noChangeArrowheads="1"/>
          </p:cNvSpPr>
          <p:nvPr>
            <p:ph type="body" idx="1"/>
          </p:nvPr>
        </p:nvSpPr>
        <p:spPr>
          <a:noFill/>
          <a:ln/>
        </p:spPr>
        <p:txBody>
          <a:bodyPr/>
          <a:lstStyle/>
          <a:p>
            <a:pPr eaLnBrk="1" hangingPunct="1"/>
            <a:r>
              <a:rPr lang="en-US" b="1" smtClean="0"/>
              <a:t>Who is Lumension Security? Lumension Security is the Leader in Unified Protection and Control because: </a:t>
            </a:r>
          </a:p>
          <a:p>
            <a:pPr eaLnBrk="1" hangingPunct="1"/>
            <a:endParaRPr lang="en-US" b="1" smtClean="0"/>
          </a:p>
          <a:p>
            <a:pPr eaLnBrk="1" hangingPunct="1"/>
            <a:r>
              <a:rPr lang="en-US" b="1" smtClean="0"/>
              <a:t>Award Winning and Industry Recognized</a:t>
            </a:r>
          </a:p>
          <a:p>
            <a:pPr eaLnBrk="1" hangingPunct="1">
              <a:buFontTx/>
              <a:buChar char="•"/>
            </a:pPr>
            <a:r>
              <a:rPr lang="en-US" smtClean="0">
                <a:solidFill>
                  <a:srgbClr val="58595B"/>
                </a:solidFill>
              </a:rPr>
              <a:t># 1 ranked Patch and Vulnerability Management solution (by market share) by IDC</a:t>
            </a:r>
          </a:p>
          <a:p>
            <a:pPr eaLnBrk="1" hangingPunct="1">
              <a:buFontTx/>
              <a:buChar char="•"/>
            </a:pPr>
            <a:r>
              <a:rPr lang="en-US" smtClean="0"/>
              <a:t>PL Update named Product of Year by Frost and Sullivan</a:t>
            </a:r>
          </a:p>
          <a:p>
            <a:pPr eaLnBrk="1" hangingPunct="1">
              <a:buFontTx/>
              <a:buChar char="•"/>
            </a:pPr>
            <a:r>
              <a:rPr lang="en-US" smtClean="0"/>
              <a:t>PL Update and Sanctuary named Best Buys by SC Magazine 2007</a:t>
            </a:r>
          </a:p>
          <a:p>
            <a:pPr eaLnBrk="1" hangingPunct="1">
              <a:buFontTx/>
              <a:buChar char="•"/>
            </a:pPr>
            <a:r>
              <a:rPr lang="en-US" smtClean="0"/>
              <a:t>Sanctuary 4.1 rated 2007 Security Product of the Year by CNET Networks UK</a:t>
            </a:r>
          </a:p>
          <a:p>
            <a:pPr eaLnBrk="1" hangingPunct="1">
              <a:buFontTx/>
              <a:buChar char="•"/>
            </a:pPr>
            <a:r>
              <a:rPr lang="en-US" smtClean="0"/>
              <a:t>Sanctuary awarded ComputerWorld Excellent Award 2007 </a:t>
            </a:r>
          </a:p>
          <a:p>
            <a:pPr eaLnBrk="1" hangingPunct="1">
              <a:buFontTx/>
              <a:buChar char="•"/>
            </a:pPr>
            <a:r>
              <a:rPr lang="en-US" smtClean="0"/>
              <a:t>PL Update wins Best of Best Redmond’s 2006 Readers’ Choice Awards</a:t>
            </a:r>
          </a:p>
          <a:p>
            <a:pPr eaLnBrk="1" hangingPunct="1">
              <a:buFontTx/>
              <a:buChar char="•"/>
            </a:pPr>
            <a:r>
              <a:rPr lang="en-US" smtClean="0"/>
              <a:t>PL Update named best Patch Management solution by SC Magazine 2006</a:t>
            </a:r>
          </a:p>
          <a:p>
            <a:pPr eaLnBrk="1" hangingPunct="1">
              <a:buFontTx/>
              <a:buChar char="•"/>
            </a:pPr>
            <a:r>
              <a:rPr lang="en-US" smtClean="0"/>
              <a:t>Sanctuary named best Endpoint Security solution in SC Magazine Readers’ Trust Awards Europe 2006</a:t>
            </a:r>
          </a:p>
          <a:p>
            <a:pPr eaLnBrk="1" hangingPunct="1">
              <a:buFontTx/>
              <a:buChar char="•"/>
            </a:pPr>
            <a:r>
              <a:rPr lang="en-US" sz="800" smtClean="0">
                <a:solidFill>
                  <a:srgbClr val="58595B"/>
                </a:solidFill>
              </a:rPr>
              <a:t>PatchLink named Business VAR Partner Program Winner 2006</a:t>
            </a:r>
          </a:p>
          <a:p>
            <a:pPr eaLnBrk="1" hangingPunct="1">
              <a:buFontTx/>
              <a:buChar char="•"/>
            </a:pPr>
            <a:r>
              <a:rPr lang="en-US" sz="800" smtClean="0">
                <a:solidFill>
                  <a:srgbClr val="58595B"/>
                </a:solidFill>
              </a:rPr>
              <a:t>SecureWave Sanctuary awarded Red Herring Top 100 Innovator Award</a:t>
            </a:r>
          </a:p>
          <a:p>
            <a:pPr eaLnBrk="1" hangingPunct="1">
              <a:buFontTx/>
              <a:buChar char="•"/>
            </a:pPr>
            <a:r>
              <a:rPr lang="en-US" sz="800" smtClean="0">
                <a:solidFill>
                  <a:srgbClr val="58595B"/>
                </a:solidFill>
              </a:rPr>
              <a:t>Sanctuary Achieved High Marks in Device Control Reviews conducted by Information Security Magazine and eWeek</a:t>
            </a:r>
            <a:endParaRPr lang="en-US" sz="900" smtClean="0">
              <a:solidFill>
                <a:srgbClr val="58595B"/>
              </a:solidFill>
            </a:endParaRPr>
          </a:p>
          <a:p>
            <a:pPr eaLnBrk="1" hangingPunct="1"/>
            <a:endParaRPr lang="en-US" b="1" smtClean="0"/>
          </a:p>
          <a:p>
            <a:pPr eaLnBrk="1" hangingPunct="1"/>
            <a:r>
              <a:rPr lang="en-US" b="1" smtClean="0"/>
              <a:t>Certified</a:t>
            </a:r>
          </a:p>
          <a:p>
            <a:pPr eaLnBrk="1" hangingPunct="1">
              <a:buFontTx/>
              <a:buChar char="•"/>
            </a:pPr>
            <a:r>
              <a:rPr lang="en-US" smtClean="0"/>
              <a:t>Common Criteria EAL 2: International standard that assures process of specification, implementation and evaluation of a computer security product has been conducted in a rigorous and standard manner. It provides a framework in which computer system users can </a:t>
            </a:r>
            <a:r>
              <a:rPr lang="en-US" i="1" smtClean="0"/>
              <a:t>specify</a:t>
            </a:r>
            <a:r>
              <a:rPr lang="en-US" smtClean="0"/>
              <a:t> their security requirements, vendors can then </a:t>
            </a:r>
            <a:r>
              <a:rPr lang="en-US" i="1" smtClean="0"/>
              <a:t>implement</a:t>
            </a:r>
            <a:r>
              <a:rPr lang="en-US" smtClean="0"/>
              <a:t> and/or make claims about the security attributes of their products, and testing laboratories can </a:t>
            </a:r>
            <a:r>
              <a:rPr lang="en-US" i="1" smtClean="0"/>
              <a:t>evaluate</a:t>
            </a:r>
            <a:r>
              <a:rPr lang="en-US" smtClean="0"/>
              <a:t> the products to determine if they actually meet the claims. Both PatchLink and Sanctuary products have achieved Common Criteria EAL-2 certification</a:t>
            </a:r>
          </a:p>
          <a:p>
            <a:pPr eaLnBrk="1" hangingPunct="1">
              <a:buFontTx/>
              <a:buChar char="•"/>
            </a:pPr>
            <a:r>
              <a:rPr lang="en-US" smtClean="0"/>
              <a:t>DIPCOG Certified: UK specific - Defense Infosec Product Co-operation Group is a Ministry of Defense Forum with the goal of providing an interface between the MoD and IT security vendors. Brings together government information assurance policy makers and practitioners with vendors to discuss strategies and best practices.</a:t>
            </a:r>
          </a:p>
          <a:p>
            <a:pPr eaLnBrk="1" hangingPunct="1">
              <a:buFontTx/>
              <a:buChar char="•"/>
            </a:pPr>
            <a:r>
              <a:rPr lang="en-US" smtClean="0"/>
              <a:t>CSIA Claims Tested: UK specific – provides strategic direction in use and management of information systems, establishing  independent testing labs accredited against ISO 17025 by UKAS. Sanctuary products have gone through rigorous testing that validates and confirms our company’s claims.</a:t>
            </a:r>
          </a:p>
          <a:p>
            <a:pPr eaLnBrk="1" hangingPunct="1"/>
            <a:endParaRPr lang="en-US" smtClean="0"/>
          </a:p>
          <a:p>
            <a:pPr eaLnBrk="1" hangingPunct="1"/>
            <a:r>
              <a:rPr lang="en-US" b="1" smtClean="0"/>
              <a:t>Proven executive management team – accomplishes the aggressive goals that are set.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28002" name="Rectangle 7"/>
          <p:cNvSpPr>
            <a:spLocks noGrp="1" noChangeArrowheads="1"/>
          </p:cNvSpPr>
          <p:nvPr>
            <p:ph type="sldNum" sz="quarter" idx="5"/>
          </p:nvPr>
        </p:nvSpPr>
        <p:spPr>
          <a:noFill/>
        </p:spPr>
        <p:txBody>
          <a:bodyPr/>
          <a:lstStyle/>
          <a:p>
            <a:fld id="{0B681CDC-A259-4FD8-8CE3-A64615FC57D2}" type="slidenum">
              <a:rPr lang="en-US" smtClean="0">
                <a:cs typeface="Arial" charset="0"/>
              </a:rPr>
              <a:pPr/>
              <a:t>3</a:t>
            </a:fld>
            <a:endParaRPr lang="en-US" smtClean="0">
              <a:cs typeface="Arial" charset="0"/>
            </a:endParaRPr>
          </a:p>
        </p:txBody>
      </p:sp>
      <p:sp>
        <p:nvSpPr>
          <p:cNvPr id="128003" name="Rectangle 2"/>
          <p:cNvSpPr>
            <a:spLocks noGrp="1"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lnSpc>
                <a:spcPct val="80000"/>
              </a:lnSpc>
            </a:pPr>
            <a:r>
              <a:rPr lang="en-US" sz="800" b="1" smtClean="0"/>
              <a:t>Because today’s environments are more decentralized, corporate endpoints are now the primary assets that must be secured from targeted and widespread threats.</a:t>
            </a:r>
          </a:p>
          <a:p>
            <a:pPr eaLnBrk="1" hangingPunct="1">
              <a:lnSpc>
                <a:spcPct val="80000"/>
              </a:lnSpc>
            </a:pPr>
            <a:endParaRPr lang="en-US" sz="800" smtClean="0"/>
          </a:p>
          <a:p>
            <a:pPr eaLnBrk="1" hangingPunct="1">
              <a:lnSpc>
                <a:spcPct val="80000"/>
              </a:lnSpc>
            </a:pPr>
            <a:r>
              <a:rPr lang="en-US" sz="800" b="1" smtClean="0"/>
              <a:t>Increasing vulnerabilities</a:t>
            </a:r>
          </a:p>
          <a:p>
            <a:pPr eaLnBrk="1" hangingPunct="1">
              <a:lnSpc>
                <a:spcPct val="80000"/>
              </a:lnSpc>
              <a:buFontTx/>
              <a:buChar char="•"/>
            </a:pPr>
            <a:r>
              <a:rPr lang="en-AU" sz="500" smtClean="0"/>
              <a:t>24</a:t>
            </a:r>
            <a:r>
              <a:rPr lang="en-US" sz="500" smtClean="0"/>
              <a:t> new Vulnerabilities are released per day </a:t>
            </a:r>
            <a:r>
              <a:rPr lang="en-US" sz="600" smtClean="0"/>
              <a:t>(</a:t>
            </a:r>
            <a:r>
              <a:rPr lang="en-US" sz="800" smtClean="0"/>
              <a:t>National Vulnerability Database  05/09/2007)</a:t>
            </a:r>
            <a:endParaRPr lang="en-US" sz="500" smtClean="0"/>
          </a:p>
          <a:p>
            <a:pPr eaLnBrk="1" hangingPunct="1">
              <a:lnSpc>
                <a:spcPct val="80000"/>
              </a:lnSpc>
              <a:buFontTx/>
              <a:buChar char="•"/>
            </a:pPr>
            <a:r>
              <a:rPr lang="en-US" sz="600" smtClean="0"/>
              <a:t>12.5 are considered serious enough for IT staff to address each day (</a:t>
            </a:r>
            <a:r>
              <a:rPr lang="en-US" sz="800" smtClean="0"/>
              <a:t>National Vulnerability Database  05/09/2007)</a:t>
            </a:r>
            <a:endParaRPr lang="en-US" sz="600" baseline="30000" smtClean="0"/>
          </a:p>
          <a:p>
            <a:pPr eaLnBrk="1" hangingPunct="1">
              <a:lnSpc>
                <a:spcPct val="80000"/>
              </a:lnSpc>
              <a:buFontTx/>
              <a:buChar char="•"/>
            </a:pPr>
            <a:r>
              <a:rPr lang="en-US" sz="600" smtClean="0"/>
              <a:t>Not just Microsoft that is vulnerable or being exploited</a:t>
            </a:r>
          </a:p>
          <a:p>
            <a:pPr eaLnBrk="1" hangingPunct="1">
              <a:lnSpc>
                <a:spcPct val="80000"/>
              </a:lnSpc>
              <a:buFontTx/>
              <a:buChar char="•"/>
            </a:pPr>
            <a:r>
              <a:rPr lang="en-US" sz="600" smtClean="0"/>
              <a:t>Thousands of automated hacking tools now available making it easier to identify and exploit more vulnerabilities than ever</a:t>
            </a:r>
          </a:p>
          <a:p>
            <a:pPr lvl="1" eaLnBrk="1" hangingPunct="1">
              <a:lnSpc>
                <a:spcPct val="80000"/>
              </a:lnSpc>
              <a:buFontTx/>
              <a:buChar char="•"/>
            </a:pPr>
            <a:r>
              <a:rPr lang="en-US" sz="600" smtClean="0"/>
              <a:t>7,236 reported by CERT in 2007</a:t>
            </a:r>
          </a:p>
          <a:p>
            <a:pPr eaLnBrk="1" hangingPunct="1">
              <a:lnSpc>
                <a:spcPct val="80000"/>
              </a:lnSpc>
              <a:buFontTx/>
              <a:buChar char="•"/>
            </a:pPr>
            <a:r>
              <a:rPr lang="en-US" sz="600" smtClean="0"/>
              <a:t>Hackers in increasing numbers are releasing vulnerabilities into the wild with no vendor notification</a:t>
            </a:r>
          </a:p>
          <a:p>
            <a:pPr eaLnBrk="1" hangingPunct="1">
              <a:lnSpc>
                <a:spcPct val="80000"/>
              </a:lnSpc>
              <a:buFontTx/>
              <a:buChar char="•"/>
            </a:pPr>
            <a:r>
              <a:rPr lang="en-US" sz="600" smtClean="0"/>
              <a:t>Increasing sophistication of attacks was listed as top security challenge in next 12 months </a:t>
            </a:r>
            <a:r>
              <a:rPr lang="en-US" sz="800" smtClean="0"/>
              <a:t>(IDC Enterprise Security Survey, 2006: The Rise of the Insider Threat</a:t>
            </a:r>
            <a:endParaRPr lang="en-US" sz="600" smtClean="0"/>
          </a:p>
          <a:p>
            <a:pPr eaLnBrk="1" hangingPunct="1">
              <a:lnSpc>
                <a:spcPct val="80000"/>
              </a:lnSpc>
            </a:pPr>
            <a:endParaRPr lang="en-US" sz="800" smtClean="0"/>
          </a:p>
          <a:p>
            <a:pPr eaLnBrk="1" hangingPunct="1">
              <a:lnSpc>
                <a:spcPct val="80000"/>
              </a:lnSpc>
            </a:pPr>
            <a:r>
              <a:rPr lang="en-US" sz="800" b="1" smtClean="0"/>
              <a:t>Targeted by both External AND Internal Threats</a:t>
            </a:r>
          </a:p>
          <a:p>
            <a:pPr eaLnBrk="1" hangingPunct="1">
              <a:lnSpc>
                <a:spcPct val="80000"/>
              </a:lnSpc>
              <a:buFontTx/>
              <a:buChar char="•"/>
            </a:pPr>
            <a:r>
              <a:rPr lang="en-AU" sz="600" smtClean="0"/>
              <a:t>Internal Threats</a:t>
            </a:r>
          </a:p>
          <a:p>
            <a:pPr lvl="1" eaLnBrk="1" hangingPunct="1">
              <a:lnSpc>
                <a:spcPct val="80000"/>
              </a:lnSpc>
              <a:buFontTx/>
              <a:buChar char="•"/>
            </a:pPr>
            <a:r>
              <a:rPr lang="en-AU" sz="600" smtClean="0"/>
              <a:t>98% of data leaks are linked to accident or stupidity (</a:t>
            </a:r>
            <a:r>
              <a:rPr lang="en-US" sz="800" smtClean="0"/>
              <a:t>Nick Selby, analyst with 451 Group)</a:t>
            </a:r>
            <a:endParaRPr lang="en-AU" sz="600" baseline="30000" smtClean="0"/>
          </a:p>
          <a:p>
            <a:pPr lvl="1" eaLnBrk="1" hangingPunct="1">
              <a:lnSpc>
                <a:spcPct val="80000"/>
              </a:lnSpc>
              <a:buFontTx/>
              <a:buChar char="•"/>
            </a:pPr>
            <a:r>
              <a:rPr lang="en-US" sz="600" smtClean="0"/>
              <a:t>70% of all serious incidents are sparked by insiders (</a:t>
            </a:r>
            <a:r>
              <a:rPr lang="en-US" sz="800" smtClean="0"/>
              <a:t>IDC Worldwide Security Products and Services 2007 Top 10 Predictions)</a:t>
            </a:r>
            <a:endParaRPr lang="en-AU" sz="600" baseline="30000" smtClean="0"/>
          </a:p>
          <a:p>
            <a:pPr lvl="1" eaLnBrk="1" hangingPunct="1">
              <a:lnSpc>
                <a:spcPct val="80000"/>
              </a:lnSpc>
              <a:buFontTx/>
              <a:buChar char="•"/>
            </a:pPr>
            <a:r>
              <a:rPr lang="en-US" sz="600" smtClean="0"/>
              <a:t>56% of CISOs noted employee misuse of corporate data as most serious IT challenge (</a:t>
            </a:r>
            <a:r>
              <a:rPr lang="en-US" sz="800" smtClean="0"/>
              <a:t>Merrill Lynch Security Software CISO survey, June 27, 2007)</a:t>
            </a:r>
            <a:endParaRPr lang="en-US" sz="600" smtClean="0"/>
          </a:p>
          <a:p>
            <a:pPr eaLnBrk="1" hangingPunct="1">
              <a:lnSpc>
                <a:spcPct val="80000"/>
              </a:lnSpc>
              <a:buFontTx/>
              <a:buChar char="•"/>
            </a:pPr>
            <a:r>
              <a:rPr lang="en-US" sz="600" smtClean="0"/>
              <a:t>External Threats</a:t>
            </a:r>
            <a:endParaRPr lang="en-AU" sz="600" baseline="30000" smtClean="0"/>
          </a:p>
          <a:p>
            <a:pPr lvl="1" eaLnBrk="1" hangingPunct="1">
              <a:lnSpc>
                <a:spcPct val="80000"/>
              </a:lnSpc>
              <a:buFontTx/>
              <a:buChar char="•"/>
            </a:pPr>
            <a:r>
              <a:rPr lang="en-US" sz="500" smtClean="0"/>
              <a:t>Endpoints are the likeliest entry point for malware (Yankee Group </a:t>
            </a:r>
            <a:r>
              <a:rPr lang="en-US" sz="800" smtClean="0"/>
              <a:t>2005 Security Leaders and Laggards Survey)</a:t>
            </a:r>
          </a:p>
          <a:p>
            <a:pPr lvl="1" eaLnBrk="1" hangingPunct="1">
              <a:lnSpc>
                <a:spcPct val="80000"/>
              </a:lnSpc>
              <a:buFontTx/>
              <a:buChar char="•"/>
            </a:pPr>
            <a:r>
              <a:rPr lang="en-US" sz="500" smtClean="0"/>
              <a:t>Virus attacks, unauthorized access to networks; lost or stolen laptops and other mobile hardware; and theft of proprietary information or intellectual property accounted for more than 74% of financial losses (</a:t>
            </a:r>
            <a:r>
              <a:rPr lang="en-US" sz="800" smtClean="0"/>
              <a:t>2006 CSI/FBI Computer Crime and Security Survey</a:t>
            </a:r>
            <a:r>
              <a:rPr lang="en-GB" sz="800" smtClean="0"/>
              <a:t>)</a:t>
            </a:r>
          </a:p>
          <a:p>
            <a:pPr lvl="1" eaLnBrk="1" hangingPunct="1">
              <a:lnSpc>
                <a:spcPct val="80000"/>
              </a:lnSpc>
            </a:pPr>
            <a:endParaRPr lang="en-US" sz="800" smtClean="0"/>
          </a:p>
          <a:p>
            <a:pPr eaLnBrk="1" hangingPunct="1">
              <a:lnSpc>
                <a:spcPct val="80000"/>
              </a:lnSpc>
            </a:pPr>
            <a:r>
              <a:rPr lang="en-US" sz="800" b="1" smtClean="0"/>
              <a:t>Well-funded Adversaries</a:t>
            </a:r>
          </a:p>
          <a:p>
            <a:pPr eaLnBrk="1" hangingPunct="1">
              <a:lnSpc>
                <a:spcPct val="80000"/>
              </a:lnSpc>
            </a:pPr>
            <a:r>
              <a:rPr lang="en-US" sz="800" smtClean="0"/>
              <a:t>The threat landscape is changing as attacks have become more professional, financed by criminal organizations. These threats targeting specific organizations and data are more advanced, more varied and much harder to detect. Many times organizations are not aware that these threats are lurking on their systems even after they have been there for some time. </a:t>
            </a:r>
          </a:p>
          <a:p>
            <a:pPr eaLnBrk="1" hangingPunct="1">
              <a:lnSpc>
                <a:spcPct val="80000"/>
              </a:lnSpc>
            </a:pPr>
            <a:endParaRPr lang="en-US" sz="800" smtClean="0"/>
          </a:p>
          <a:p>
            <a:pPr eaLnBrk="1" hangingPunct="1">
              <a:lnSpc>
                <a:spcPct val="80000"/>
              </a:lnSpc>
            </a:pPr>
            <a:r>
              <a:rPr lang="en-US" sz="800" b="1" smtClean="0"/>
              <a:t>Data Protection is a Challenge and is Costly</a:t>
            </a:r>
          </a:p>
          <a:p>
            <a:pPr eaLnBrk="1" hangingPunct="1">
              <a:lnSpc>
                <a:spcPct val="80000"/>
              </a:lnSpc>
            </a:pPr>
            <a:r>
              <a:rPr lang="en-US" sz="700" smtClean="0"/>
              <a:t>Challenge</a:t>
            </a:r>
          </a:p>
          <a:p>
            <a:pPr eaLnBrk="1" hangingPunct="1">
              <a:lnSpc>
                <a:spcPct val="80000"/>
              </a:lnSpc>
              <a:buFontTx/>
              <a:buChar char="•"/>
            </a:pPr>
            <a:r>
              <a:rPr lang="en-AU" sz="600" smtClean="0"/>
              <a:t>75%</a:t>
            </a:r>
            <a:r>
              <a:rPr lang="en-US" sz="600" smtClean="0"/>
              <a:t> of Fortune 1000 companies fell victim to data leakage (</a:t>
            </a:r>
            <a:r>
              <a:rPr lang="en-US" sz="800" smtClean="0"/>
              <a:t>2006 CSI/FBI Computer Crime and Security Survey</a:t>
            </a:r>
            <a:r>
              <a:rPr lang="en-GB" sz="800" smtClean="0"/>
              <a:t>)</a:t>
            </a:r>
            <a:endParaRPr lang="en-US" sz="600" smtClean="0"/>
          </a:p>
          <a:p>
            <a:pPr eaLnBrk="1" hangingPunct="1">
              <a:lnSpc>
                <a:spcPct val="80000"/>
              </a:lnSpc>
              <a:buFontTx/>
              <a:buChar char="•"/>
            </a:pPr>
            <a:r>
              <a:rPr lang="en-US" sz="600" smtClean="0"/>
              <a:t>The vast majority of organizations, almost seven in ten—68 percent—are experiencing six losses of sensitive data annually (</a:t>
            </a:r>
            <a:r>
              <a:rPr lang="en-US" sz="800" smtClean="0"/>
              <a:t>IT Policy Compliance, Taking Action to Protect Sensitive Data, Benchmark Research Report, February 2007)</a:t>
            </a:r>
          </a:p>
          <a:p>
            <a:pPr eaLnBrk="1" hangingPunct="1">
              <a:lnSpc>
                <a:spcPct val="80000"/>
              </a:lnSpc>
              <a:buFontTx/>
              <a:buChar char="•"/>
            </a:pPr>
            <a:r>
              <a:rPr lang="en-US" sz="500" smtClean="0"/>
              <a:t>53% of organizations would NEVER know what data was on a lost USB device (</a:t>
            </a:r>
            <a:r>
              <a:rPr lang="en-US" sz="800" smtClean="0"/>
              <a:t>Ponemon Institute, 2006 Cost of Data Breach Study)</a:t>
            </a:r>
            <a:endParaRPr lang="en-US" sz="600" smtClean="0"/>
          </a:p>
          <a:p>
            <a:pPr eaLnBrk="1" hangingPunct="1">
              <a:lnSpc>
                <a:spcPct val="80000"/>
              </a:lnSpc>
            </a:pPr>
            <a:r>
              <a:rPr lang="en-US" sz="600" smtClean="0"/>
              <a:t>Costly</a:t>
            </a:r>
          </a:p>
          <a:p>
            <a:pPr eaLnBrk="1" hangingPunct="1">
              <a:lnSpc>
                <a:spcPct val="80000"/>
              </a:lnSpc>
              <a:buFontTx/>
              <a:buChar char="•"/>
            </a:pPr>
            <a:r>
              <a:rPr lang="en-US" sz="700" smtClean="0"/>
              <a:t>$6.3 million to recover lost or stolen corporate data is the average yearly cost - with ranges from $225,000 to $35 million (</a:t>
            </a:r>
            <a:r>
              <a:rPr lang="en-US" sz="800" smtClean="0"/>
              <a:t>Ponemon Institute, 2007 Cost of Data Breach Study)</a:t>
            </a:r>
            <a:endParaRPr lang="en-US" sz="700" baseline="30000" smtClean="0"/>
          </a:p>
          <a:p>
            <a:pPr eaLnBrk="1" hangingPunct="1">
              <a:lnSpc>
                <a:spcPct val="80000"/>
              </a:lnSpc>
              <a:buFontTx/>
              <a:buChar char="•"/>
            </a:pPr>
            <a:r>
              <a:rPr lang="en-US" sz="700" smtClean="0"/>
              <a:t>$197 to recover each lost or stolen record is the average yearly cost (</a:t>
            </a:r>
            <a:r>
              <a:rPr lang="en-US" sz="800" smtClean="0"/>
              <a:t>Ponemon Institute, 2007 Cost of Data Breach Study)</a:t>
            </a:r>
            <a:endParaRPr lang="en-US" sz="700" smtClean="0"/>
          </a:p>
          <a:p>
            <a:pPr eaLnBrk="1" hangingPunct="1">
              <a:lnSpc>
                <a:spcPct val="80000"/>
              </a:lnSpc>
              <a:buFontTx/>
              <a:buChar char="•"/>
            </a:pPr>
            <a:r>
              <a:rPr lang="en-US" sz="700" smtClean="0"/>
              <a:t>$4.1 million or $128 per record compromised is the cost of lost business due to data leakage (</a:t>
            </a:r>
            <a:r>
              <a:rPr lang="en-US" sz="800" smtClean="0"/>
              <a:t>Ponemon Institute, 2007 Cost of Data Breach Study)</a:t>
            </a:r>
            <a:endParaRPr lang="en-US" sz="700" smtClean="0"/>
          </a:p>
          <a:p>
            <a:pPr eaLnBrk="1" hangingPunct="1">
              <a:lnSpc>
                <a:spcPct val="80000"/>
              </a:lnSpc>
            </a:pPr>
            <a:endParaRPr lang="en-US" sz="700" smtClean="0"/>
          </a:p>
          <a:p>
            <a:pPr eaLnBrk="1" hangingPunct="1">
              <a:lnSpc>
                <a:spcPct val="80000"/>
              </a:lnSpc>
            </a:pPr>
            <a:r>
              <a:rPr lang="en-US" sz="800" b="1" smtClean="0"/>
              <a:t>Traditional and Reactive Security Approaches are Ineffective</a:t>
            </a:r>
          </a:p>
          <a:p>
            <a:pPr eaLnBrk="1" hangingPunct="1">
              <a:lnSpc>
                <a:spcPct val="80000"/>
              </a:lnSpc>
              <a:buFontTx/>
              <a:buChar char="•"/>
            </a:pPr>
            <a:r>
              <a:rPr lang="en-US" sz="500" smtClean="0"/>
              <a:t>75% of enterprises will be infected with undetected, financially motivated, targeted malware that evaded traditional perimeter and host defenses. (</a:t>
            </a:r>
            <a:r>
              <a:rPr lang="en-US" sz="800" smtClean="0"/>
              <a:t>Gartner Research, “Gartner’s Top Predictions for IT Organizations and Users, 2007 and Beyond,”, Daryl C. Plummer, December 1, 2006)</a:t>
            </a:r>
          </a:p>
          <a:p>
            <a:pPr eaLnBrk="1" hangingPunct="1">
              <a:lnSpc>
                <a:spcPct val="80000"/>
              </a:lnSpc>
              <a:buFontTx/>
              <a:buChar char="•"/>
            </a:pPr>
            <a:r>
              <a:rPr lang="en-AU" sz="500" smtClean="0"/>
              <a:t>62% of enterprises with AV/AS suffered infection (</a:t>
            </a:r>
            <a:r>
              <a:rPr lang="en-US" sz="800" smtClean="0"/>
              <a:t>Yankee Group, 2005 Security Leaders and Laggards Survey)</a:t>
            </a:r>
          </a:p>
          <a:p>
            <a:pPr eaLnBrk="1" hangingPunct="1">
              <a:lnSpc>
                <a:spcPct val="80000"/>
              </a:lnSpc>
            </a:pPr>
            <a:endParaRPr lang="en-US" sz="800" smtClean="0"/>
          </a:p>
          <a:p>
            <a:pPr eaLnBrk="1" hangingPunct="1">
              <a:lnSpc>
                <a:spcPct val="80000"/>
              </a:lnSpc>
            </a:pPr>
            <a:r>
              <a:rPr lang="en-US" sz="800" b="1" smtClean="0"/>
              <a:t>Evolving Regulations</a:t>
            </a:r>
          </a:p>
          <a:p>
            <a:pPr eaLnBrk="1" hangingPunct="1">
              <a:lnSpc>
                <a:spcPct val="80000"/>
              </a:lnSpc>
              <a:buFontTx/>
              <a:buChar char="•"/>
            </a:pPr>
            <a:r>
              <a:rPr lang="en-US" sz="800" smtClean="0"/>
              <a:t>Protecting against threats used to be part of acceptable use policies, but now is being driven more by industry standards and government regulations regarding security configurations, vulnerabilities and data protection.</a:t>
            </a:r>
          </a:p>
          <a:p>
            <a:pPr lvl="1" eaLnBrk="1" hangingPunct="1">
              <a:lnSpc>
                <a:spcPct val="80000"/>
              </a:lnSpc>
              <a:buFontTx/>
              <a:buChar char="•"/>
            </a:pPr>
            <a:r>
              <a:rPr lang="en-US" sz="800" smtClean="0"/>
              <a:t>Federal space – FDCC and FISMA</a:t>
            </a:r>
          </a:p>
          <a:p>
            <a:pPr lvl="1" eaLnBrk="1" hangingPunct="1">
              <a:lnSpc>
                <a:spcPct val="80000"/>
              </a:lnSpc>
              <a:buFontTx/>
              <a:buChar char="•"/>
            </a:pPr>
            <a:r>
              <a:rPr lang="en-US" sz="800" smtClean="0"/>
              <a:t>Financial – PCI</a:t>
            </a:r>
          </a:p>
          <a:p>
            <a:pPr lvl="1" eaLnBrk="1" hangingPunct="1">
              <a:lnSpc>
                <a:spcPct val="80000"/>
              </a:lnSpc>
              <a:buFontTx/>
              <a:buChar char="•"/>
            </a:pPr>
            <a:r>
              <a:rPr lang="en-US" sz="800" smtClean="0"/>
              <a:t>Cross-industry – SOX</a:t>
            </a:r>
          </a:p>
          <a:p>
            <a:pPr lvl="1" eaLnBrk="1" hangingPunct="1">
              <a:lnSpc>
                <a:spcPct val="80000"/>
              </a:lnSpc>
              <a:buFontTx/>
              <a:buChar char="•"/>
            </a:pPr>
            <a:r>
              <a:rPr lang="en-US" sz="800" smtClean="0"/>
              <a:t>Healthcare – HIPAA, NHS directive (UK-specific)</a:t>
            </a:r>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spcBef>
                <a:spcPct val="50000"/>
              </a:spcBef>
              <a:buClr>
                <a:schemeClr val="hlink"/>
              </a:buClr>
              <a:buFont typeface="Wingdings" pitchFamily="2" charset="2"/>
              <a:buNone/>
            </a:pPr>
            <a:endParaRPr lang="en-US" sz="800" b="1" smtClean="0">
              <a:solidFill>
                <a:schemeClr val="bg2"/>
              </a:solidFill>
            </a:endParaRPr>
          </a:p>
          <a:p>
            <a:pPr eaLnBrk="1" hangingPunct="1">
              <a:lnSpc>
                <a:spcPct val="80000"/>
              </a:lnSpc>
              <a:spcBef>
                <a:spcPct val="50000"/>
              </a:spcBef>
              <a:buClr>
                <a:schemeClr val="hlink"/>
              </a:buClr>
              <a:buFont typeface="Wingdings" pitchFamily="2" charset="2"/>
              <a:buNone/>
            </a:pPr>
            <a:endParaRPr lang="en-US" sz="800" b="1" smtClean="0">
              <a:solidFill>
                <a:schemeClr val="bg2"/>
              </a:solidFill>
            </a:endParaRPr>
          </a:p>
          <a:p>
            <a:pPr eaLnBrk="1" hangingPunct="1">
              <a:lnSpc>
                <a:spcPct val="80000"/>
              </a:lnSpc>
              <a:buClr>
                <a:schemeClr val="accent1"/>
              </a:buClr>
              <a:buFont typeface="Wingdings" pitchFamily="2" charset="2"/>
              <a:buNone/>
            </a:pPr>
            <a:endParaRPr lang="en-US" sz="8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92514" name="Rectangle 7"/>
          <p:cNvSpPr>
            <a:spLocks noGrp="1" noChangeArrowheads="1"/>
          </p:cNvSpPr>
          <p:nvPr>
            <p:ph type="sldNum" sz="quarter" idx="5"/>
          </p:nvPr>
        </p:nvSpPr>
        <p:spPr>
          <a:noFill/>
        </p:spPr>
        <p:txBody>
          <a:bodyPr/>
          <a:lstStyle/>
          <a:p>
            <a:fld id="{2A60070B-6B90-4ABF-9BC1-3E456735162B}" type="slidenum">
              <a:rPr lang="en-US" smtClean="0">
                <a:cs typeface="Arial" charset="0"/>
              </a:rPr>
              <a:pPr/>
              <a:t>39</a:t>
            </a:fld>
            <a:endParaRPr lang="en-US" smtClean="0">
              <a:cs typeface="Arial" charset="0"/>
            </a:endParaRPr>
          </a:p>
        </p:txBody>
      </p:sp>
      <p:sp>
        <p:nvSpPr>
          <p:cNvPr id="192515" name="Rectangle 2"/>
          <p:cNvSpPr>
            <a:spLocks noGrp="1" noRot="1" noChangeArrowheads="1" noTextEdit="1"/>
          </p:cNvSpPr>
          <p:nvPr>
            <p:ph type="sldImg"/>
          </p:nvPr>
        </p:nvSpPr>
        <p:spPr>
          <a:xfrm>
            <a:off x="1144588" y="685800"/>
            <a:ext cx="4572000" cy="3429000"/>
          </a:xfrm>
          <a:ln/>
        </p:spPr>
      </p:sp>
      <p:sp>
        <p:nvSpPr>
          <p:cNvPr id="192516" name="Rectangle 3"/>
          <p:cNvSpPr>
            <a:spLocks noGrp="1" noChangeArrowheads="1"/>
          </p:cNvSpPr>
          <p:nvPr>
            <p:ph type="body" idx="1"/>
          </p:nvPr>
        </p:nvSpPr>
        <p:spPr>
          <a:noFill/>
          <a:ln/>
        </p:spPr>
        <p:txBody>
          <a:bodyPr/>
          <a:lstStyle/>
          <a:p>
            <a:pPr eaLnBrk="1" hangingPunct="1"/>
            <a:r>
              <a:rPr lang="en-US" smtClean="0"/>
              <a:t>More than 5,100 worldwide customers and 14 million nodes deployed in government and commercial organizations of all sizes.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94562" name="Rectangle 7"/>
          <p:cNvSpPr>
            <a:spLocks noGrp="1" noChangeArrowheads="1"/>
          </p:cNvSpPr>
          <p:nvPr>
            <p:ph type="sldNum" sz="quarter" idx="5"/>
          </p:nvPr>
        </p:nvSpPr>
        <p:spPr>
          <a:noFill/>
        </p:spPr>
        <p:txBody>
          <a:bodyPr/>
          <a:lstStyle/>
          <a:p>
            <a:fld id="{84CECBF7-02BA-41E2-9548-871563BA9FE1}" type="slidenum">
              <a:rPr lang="en-US" smtClean="0">
                <a:cs typeface="Arial" charset="0"/>
              </a:rPr>
              <a:pPr/>
              <a:t>40</a:t>
            </a:fld>
            <a:endParaRPr lang="en-US" smtClean="0">
              <a:cs typeface="Arial" charset="0"/>
            </a:endParaRPr>
          </a:p>
        </p:txBody>
      </p:sp>
      <p:sp>
        <p:nvSpPr>
          <p:cNvPr id="194563" name="Rectangle 2"/>
          <p:cNvSpPr>
            <a:spLocks noGrp="1" noRot="1" noChangeArrowheads="1" noTextEdit="1"/>
          </p:cNvSpPr>
          <p:nvPr>
            <p:ph type="sldImg"/>
          </p:nvPr>
        </p:nvSpPr>
        <p:spPr>
          <a:xfrm>
            <a:off x="1144588" y="685800"/>
            <a:ext cx="4572000" cy="3429000"/>
          </a:xfrm>
          <a:ln/>
        </p:spPr>
      </p:sp>
      <p:sp>
        <p:nvSpPr>
          <p:cNvPr id="194564" name="Rectangle 3"/>
          <p:cNvSpPr>
            <a:spLocks noGrp="1" noChangeArrowheads="1"/>
          </p:cNvSpPr>
          <p:nvPr>
            <p:ph type="body" idx="1"/>
          </p:nvPr>
        </p:nvSpPr>
        <p:spPr>
          <a:noFill/>
          <a:ln/>
        </p:spPr>
        <p:txBody>
          <a:bodyPr/>
          <a:lstStyle/>
          <a:p>
            <a:pPr eaLnBrk="1" hangingPunct="1"/>
            <a:r>
              <a:rPr lang="en-US" smtClean="0"/>
              <a:t>Validation - Best of the best as technology and OEM backers</a:t>
            </a:r>
          </a:p>
          <a:p>
            <a:pPr eaLnBrk="1" hangingPunct="1"/>
            <a:endParaRPr lang="en-US" smtClean="0"/>
          </a:p>
          <a:p>
            <a:pPr eaLnBrk="1" hangingPunct="1"/>
            <a:r>
              <a:rPr lang="en-US" smtClean="0"/>
              <a:t>Working with leading technology providers to support broad set of market-leading platforms and solutions as well as working with strategic alliance partners to develop and deliver even more extensive solutions and services.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96610" name="Rectangle 7"/>
          <p:cNvSpPr>
            <a:spLocks noGrp="1" noChangeArrowheads="1"/>
          </p:cNvSpPr>
          <p:nvPr>
            <p:ph type="sldNum" sz="quarter" idx="5"/>
          </p:nvPr>
        </p:nvSpPr>
        <p:spPr>
          <a:noFill/>
        </p:spPr>
        <p:txBody>
          <a:bodyPr/>
          <a:lstStyle/>
          <a:p>
            <a:fld id="{1A99B386-9F02-4E80-A638-89CFDB70F7E2}" type="slidenum">
              <a:rPr lang="en-US" smtClean="0">
                <a:cs typeface="Arial" charset="0"/>
              </a:rPr>
              <a:pPr/>
              <a:t>41</a:t>
            </a:fld>
            <a:endParaRPr lang="en-US" smtClean="0">
              <a:cs typeface="Arial" charset="0"/>
            </a:endParaRPr>
          </a:p>
        </p:txBody>
      </p:sp>
      <p:sp>
        <p:nvSpPr>
          <p:cNvPr id="196611" name="Rectangle 2"/>
          <p:cNvSpPr>
            <a:spLocks noGrp="1" noRo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r>
              <a:rPr lang="en-US" altLang="ja-JP" smtClean="0"/>
              <a:t>EC Suite.com is an e-commerce solutions provider based in Tempe, Ariz. The 320-employee company offers innovative and integrated e-commerce, digital storefront, hosting, IP transit, CDN (content delivery network) and content protection solutions, including a Windows Media DRM service and SecuredApp application and video game protection for downloadable digital content. </a:t>
            </a:r>
          </a:p>
          <a:p>
            <a:pPr eaLnBrk="1" hangingPunct="1"/>
            <a:r>
              <a:rPr lang="en-US" altLang="ja-JP" smtClean="0"/>
              <a:t/>
            </a:r>
            <a:br>
              <a:rPr lang="en-US" altLang="ja-JP" smtClean="0"/>
            </a:br>
            <a:r>
              <a:rPr lang="en-US" altLang="ja-JP" b="1" smtClean="0"/>
              <a:t>The Challenge</a:t>
            </a:r>
            <a:endParaRPr lang="en-US" altLang="ja-JP" smtClean="0"/>
          </a:p>
          <a:p>
            <a:pPr eaLnBrk="1" hangingPunct="1"/>
            <a:r>
              <a:rPr lang="en-US" altLang="ja-JP" smtClean="0"/>
              <a:t>The IT security staff at EC Suite.com is charged with protecting the company’s proprietary information and systems. “The very nature of our business demands that we proactively address all potential security concerns, including both external and internal threats,” said William Bell, Director of Security. “If our systems are compromised, our clients’ sensitive information becomes vulnerable.”</a:t>
            </a:r>
          </a:p>
          <a:p>
            <a:pPr eaLnBrk="1" hangingPunct="1"/>
            <a:r>
              <a:rPr lang="en-US" altLang="ja-JP" smtClean="0"/>
              <a:t>Bell and his staff were particularly concerned with viruses, worms, spyware and other forms of malicious code—especially as hackers continued to discover more clever ways to disguise attacks and exploit zero-day vulnerabilities. Another major security concern for Bell and his staff was removable storage media. By plugging a cell phone, PDA, USB memory stick or other device into a corporate PC, laptop or server, an employee could easily pilfer sensitive information or inadvertently introduce malware. </a:t>
            </a:r>
          </a:p>
          <a:p>
            <a:pPr eaLnBrk="1" hangingPunct="1"/>
            <a:r>
              <a:rPr lang="en-US" altLang="ja-JP" smtClean="0"/>
              <a:t>To combat malware, EC Suite.com deployed traditional anti-virus and anti-spyware on its desktops and servers. While these solutions sufficiently blocked known threats, Bell realized that were not the most effective for dealing with unknown, emerging malware designed specifically to subvert blacklisting technologies. </a:t>
            </a:r>
          </a:p>
          <a:p>
            <a:pPr eaLnBrk="1" hangingPunct="1"/>
            <a:r>
              <a:rPr lang="en-US" altLang="ja-JP" smtClean="0"/>
              <a:t>“Traditional security systems protections such as AV and anti-malware are too reactive to rely on alone,” said Bell.</a:t>
            </a:r>
          </a:p>
          <a:p>
            <a:pPr eaLnBrk="1" hangingPunct="1"/>
            <a:r>
              <a:rPr lang="en-US" altLang="ja-JP" smtClean="0"/>
              <a:t>“Our philosophy is that our security should be able to stay ahead of threats rather than just reacting to them,” said Bell. “If a virus or other piece of malware slips past your defenses, it can run amok and wreak all kinds of havoc. Traditional solutions simply didn’t offer the level of protection we were looking for, especially against zero-day threats and the more sophisticated viruses that propagate using removable storage media.” </a:t>
            </a:r>
          </a:p>
          <a:p>
            <a:pPr eaLnBrk="1" hangingPunct="1"/>
            <a:r>
              <a:rPr lang="en-US" altLang="ja-JP" smtClean="0"/>
              <a:t/>
            </a:r>
            <a:br>
              <a:rPr lang="en-US" altLang="ja-JP" smtClean="0"/>
            </a:br>
            <a:r>
              <a:rPr lang="en-US" altLang="ja-JP" b="1" smtClean="0"/>
              <a:t>Solution and Benefits</a:t>
            </a:r>
            <a:endParaRPr lang="en-US" altLang="ja-JP" smtClean="0"/>
          </a:p>
          <a:p>
            <a:pPr eaLnBrk="1" hangingPunct="1"/>
            <a:r>
              <a:rPr lang="en-US" altLang="ja-JP" smtClean="0"/>
              <a:t>With multiple companies under the EC Suite.com umbrella, there are no large departments with homogeneous system configurations within the company. And yet, with the help of Lumension’s vulnerability management and endpoint security solutions, Bell and his staff were still able to construct a multi-layered security approach that worked across the entire organization. </a:t>
            </a:r>
          </a:p>
          <a:p>
            <a:pPr eaLnBrk="1" hangingPunct="1"/>
            <a:r>
              <a:rPr lang="en-US" altLang="ja-JP" smtClean="0"/>
              <a:t/>
            </a:r>
            <a:br>
              <a:rPr lang="en-US" altLang="ja-JP" smtClean="0"/>
            </a:br>
            <a:r>
              <a:rPr lang="en-US" altLang="ja-JP" smtClean="0"/>
              <a:t>In mid-2006, Bell was introduced to the Sanctuary endpoint security management suite. Sanctuary flips the traditional security model on its head by enabling administrators to create an automated whitelist of allowed applications and devices. All forms of malicious code, all unwanted software and all unauthorized devices are denied by default. Any device or executable that is not on the approved whitelist simply will not work on a Sanctuary-protected corporate endpoint. </a:t>
            </a:r>
          </a:p>
          <a:p>
            <a:pPr eaLnBrk="1" hangingPunct="1"/>
            <a:r>
              <a:rPr lang="en-US" altLang="ja-JP" smtClean="0"/>
              <a:t>Bell received approval from management to deploy Sanctuary on the 320 EC Suite.com systems, and immediately began seeing results. “Before implementing Sanctuary, we were replacing three to five computers every week. After rolling out the product, we replaced 72 percent fewer computers and there has been an overall decrease in the number of help desk tickets,” said Bell. “The reason for this dramatic decrease is that the most common reasons to replace a computer were related to spyware or other viruses, so that immediately stopped because Sanctuary did not allow any malware to run on a company machine.” </a:t>
            </a:r>
          </a:p>
          <a:p>
            <a:pPr eaLnBrk="1" hangingPunct="1"/>
            <a:r>
              <a:rPr lang="en-US" altLang="ja-JP" smtClean="0"/>
              <a:t>In early 2007, EC Suite.com added to its security arsenal by implementing PatchLink Update and PatchLink Developers Kit. PatchLink Update provides rapid, accurate and secure remediation for all major applications and operating systems, enabling Bell to proactively manage threats by automating the collection, analysis and delivery of patches and remediation. Bell uses PatchLink Developers Kit for security configuration management, which allows Bell to code his own customized patches, a process that is especially useful when a critical vulnerability is discovered for which a patch has yet to be released. </a:t>
            </a:r>
          </a:p>
          <a:p>
            <a:pPr eaLnBrk="1" hangingPunct="1"/>
            <a:r>
              <a:rPr lang="en-US" altLang="ja-JP" smtClean="0"/>
              <a:t>Bell also uses PatchLink Developers Kit to roll out applications and application packages onto the Sanctuary whitelist for rapid deployment. “The two products work well together, and I am looking forward to implementing Lumension’s fully integrated solutions to make our security management processes more efficient as well as more effective.”</a:t>
            </a:r>
          </a:p>
          <a:p>
            <a:pPr eaLnBrk="1" hangingPunct="1"/>
            <a:r>
              <a:rPr lang="en-US" altLang="ja-JP" smtClean="0"/>
              <a:t>“We believe in defense in diversity,” said Bell. “Sanctuary is our security blanket against any possible zero-day attacks which covers about 90 percent of our security needs. On top of that, patching and remediation is the best way to assess risk and eliminate vulnerabilities before an attack occurs. This multi-layered approach helps us identify and remove vulnerabilities while maintaining a consistent baseline of security. This positive approach to security keeps our digital assets safe. In large organizations, it may take a month to roll out every necessary patch. With Lumension’s PatchLink Update, Sanctuary and PatchLink Developers Kit, I can quickly deploy patches - including those I script myself - with the insurance of a ‘big brother’ protecting our patch cycle.”</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30050" name="Rectangle 7"/>
          <p:cNvSpPr>
            <a:spLocks noGrp="1" noChangeArrowheads="1"/>
          </p:cNvSpPr>
          <p:nvPr>
            <p:ph type="sldNum" sz="quarter" idx="5"/>
          </p:nvPr>
        </p:nvSpPr>
        <p:spPr>
          <a:noFill/>
        </p:spPr>
        <p:txBody>
          <a:bodyPr/>
          <a:lstStyle/>
          <a:p>
            <a:fld id="{C623687C-4446-4F2D-88C2-4DF7CD702E30}" type="slidenum">
              <a:rPr lang="en-US" smtClean="0">
                <a:cs typeface="Arial" charset="0"/>
              </a:rPr>
              <a:pPr/>
              <a:t>4</a:t>
            </a:fld>
            <a:endParaRPr lang="en-US" smtClean="0">
              <a:cs typeface="Arial" charset="0"/>
            </a:endParaRPr>
          </a:p>
        </p:txBody>
      </p:sp>
      <p:sp>
        <p:nvSpPr>
          <p:cNvPr id="130051" name="Rectangle 2"/>
          <p:cNvSpPr>
            <a:spLocks noGrp="1" noRo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mtClean="0"/>
              <a:t>95% of all attacks exploit known sources of risk (software and configuration vulnerabilities) within an organization. However, new vulnerabilities are exposed daily as threats targeting specific IT assets and sensitive data come not only from external sources, but also from within. These risks can be exploited by outside threats (hackers, criminal organizations, etc.) or from within the organization (user error, employee with malicious intent, etc.). </a:t>
            </a:r>
          </a:p>
          <a:p>
            <a:pPr eaLnBrk="1" hangingPunct="1"/>
            <a:endParaRPr lang="en-US" smtClean="0"/>
          </a:p>
          <a:p>
            <a:pPr eaLnBrk="1" hangingPunct="1"/>
            <a:r>
              <a:rPr lang="en-US" smtClean="0"/>
              <a:t>Securing the sources of risk within your environment requires rapid remediation and continuous monitoring and enforcement to ensure that these sources of risk are not exploited.</a:t>
            </a:r>
          </a:p>
          <a:p>
            <a:pPr eaLnBrk="1" hangingPunct="1"/>
            <a:endParaRPr lang="en-US" smtClean="0"/>
          </a:p>
          <a:p>
            <a:pPr eaLnBrk="1" hangingPunct="1"/>
            <a:r>
              <a:rPr lang="en-US" smtClean="0"/>
              <a:t>Lumension solutions allow organizations to maintain their desired security posture and ensure that policies do not drift over time.</a:t>
            </a:r>
          </a:p>
          <a:p>
            <a:pPr eaLnBrk="1" hangingPunct="1">
              <a:spcBef>
                <a:spcPct val="0"/>
              </a:spcBef>
              <a:buFontTx/>
              <a:buChar char="•"/>
            </a:pPr>
            <a:r>
              <a:rPr lang="en-US" smtClean="0"/>
              <a:t>Identifies all assets and vulnerabilities</a:t>
            </a:r>
          </a:p>
          <a:p>
            <a:pPr eaLnBrk="1" hangingPunct="1">
              <a:buFontTx/>
              <a:buChar char="•"/>
            </a:pPr>
            <a:r>
              <a:rPr lang="en-US" smtClean="0"/>
              <a:t>Remediates software vulnerabilities</a:t>
            </a:r>
          </a:p>
          <a:p>
            <a:pPr eaLnBrk="1" hangingPunct="1">
              <a:buFontTx/>
              <a:buChar char="•"/>
            </a:pPr>
            <a:r>
              <a:rPr lang="en-US" smtClean="0"/>
              <a:t>Maintains security configurations as desired</a:t>
            </a:r>
          </a:p>
          <a:p>
            <a:pPr eaLnBrk="1" hangingPunct="1">
              <a:buFontTx/>
              <a:buChar char="•"/>
            </a:pPr>
            <a:r>
              <a:rPr lang="en-US" smtClean="0"/>
              <a:t>Enforces removable device use policies</a:t>
            </a:r>
          </a:p>
          <a:p>
            <a:pPr eaLnBrk="1" hangingPunct="1">
              <a:buFontTx/>
              <a:buChar char="•"/>
            </a:pPr>
            <a:r>
              <a:rPr lang="en-US" smtClean="0"/>
              <a:t>Enforces application use policies</a:t>
            </a:r>
          </a:p>
          <a:p>
            <a:pPr eaLnBrk="1" hangingPunct="1">
              <a:buFontTx/>
              <a:buChar char="•"/>
            </a:pPr>
            <a:r>
              <a:rPr lang="en-US" smtClean="0"/>
              <a:t>Delivers actionable reports to show compliance</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32098" name="Rectangle 7"/>
          <p:cNvSpPr>
            <a:spLocks noGrp="1" noChangeArrowheads="1"/>
          </p:cNvSpPr>
          <p:nvPr>
            <p:ph type="sldNum" sz="quarter" idx="5"/>
          </p:nvPr>
        </p:nvSpPr>
        <p:spPr>
          <a:noFill/>
        </p:spPr>
        <p:txBody>
          <a:bodyPr/>
          <a:lstStyle/>
          <a:p>
            <a:fld id="{D4EC4F8C-5113-4424-B583-92DBBA156B9D}" type="slidenum">
              <a:rPr lang="en-US" smtClean="0">
                <a:cs typeface="Arial" charset="0"/>
              </a:rPr>
              <a:pPr/>
              <a:t>5</a:t>
            </a:fld>
            <a:endParaRPr lang="en-US" smtClean="0">
              <a:cs typeface="Arial" charset="0"/>
            </a:endParaRPr>
          </a:p>
        </p:txBody>
      </p:sp>
      <p:sp>
        <p:nvSpPr>
          <p:cNvPr id="132099" name="Rectangle 2"/>
          <p:cNvSpPr>
            <a:spLocks noGrp="1"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solidFill>
                  <a:schemeClr val="hlink"/>
                </a:solidFill>
              </a:rPr>
              <a:t>“75% of enterprises will be infected with undetected, financially motivated, targeted malware that evaded traditional perimeter and host defenses.”</a:t>
            </a:r>
          </a:p>
          <a:p>
            <a:pPr eaLnBrk="1" hangingPunct="1"/>
            <a:r>
              <a:rPr lang="en-US" smtClean="0">
                <a:solidFill>
                  <a:schemeClr val="accent2"/>
                </a:solidFill>
              </a:rPr>
              <a:t>Gartner Research, “Gartner’s Top Predictions for IT Organizations and Users, 2007 and Beyond,” Daryl C. Plummer, December 1, 2006 </a:t>
            </a:r>
          </a:p>
          <a:p>
            <a:pPr eaLnBrk="1" hangingPunct="1"/>
            <a:endParaRPr lang="en-US" smtClean="0"/>
          </a:p>
          <a:p>
            <a:pPr eaLnBrk="1" hangingPunct="1"/>
            <a:r>
              <a:rPr lang="en-US" smtClean="0"/>
              <a:t>Traditional security products such as Firewall, AV, AS, etc. are reactive, blacklist products. IPS provides a best guess, which means lots of false positives which can be counter-productive. Many vendors employ multiple layers of these filtering technologies in an attempt to block these threats from attacking the sources of risk in your environment because these products are ineffective at solving the problem.</a:t>
            </a:r>
          </a:p>
          <a:p>
            <a:pPr eaLnBrk="1" hangingPunct="1"/>
            <a:endParaRPr lang="en-US" smtClean="0"/>
          </a:p>
          <a:p>
            <a:pPr eaLnBrk="1" hangingPunct="1"/>
            <a:r>
              <a:rPr lang="en-US" smtClean="0"/>
              <a:t>These layers of reactive products do not protect against unknown threats and do not mitigate risk from operational issues such as vulnerabilities or mis-configurations. They can not even guarantee protection against all known threats. </a:t>
            </a:r>
          </a:p>
          <a:p>
            <a:pPr eaLnBrk="1" hangingPunct="1"/>
            <a:endParaRPr lang="en-US" smtClean="0"/>
          </a:p>
          <a:p>
            <a:pPr eaLnBrk="1" hangingPunct="1"/>
            <a:r>
              <a:rPr lang="en-US" smtClean="0"/>
              <a:t>These filtering products are bolt-on security, that are added reactively to threats. Because of how they are architected (reacting to all of the known or perceived bad), these products consume excessive amounts of processing resources, which can degrade overall operating system performance. They offer no additional benefits other than attempting to prevent threats from infiltrating an endpoint.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34146" name="Rectangle 7"/>
          <p:cNvSpPr>
            <a:spLocks noGrp="1" noChangeArrowheads="1"/>
          </p:cNvSpPr>
          <p:nvPr>
            <p:ph type="sldNum" sz="quarter" idx="5"/>
          </p:nvPr>
        </p:nvSpPr>
        <p:spPr>
          <a:noFill/>
        </p:spPr>
        <p:txBody>
          <a:bodyPr/>
          <a:lstStyle/>
          <a:p>
            <a:fld id="{A783382D-C4A2-49A2-9A2A-60538221AD41}" type="slidenum">
              <a:rPr lang="en-US" smtClean="0">
                <a:cs typeface="Arial" charset="0"/>
              </a:rPr>
              <a:pPr/>
              <a:t>6</a:t>
            </a:fld>
            <a:endParaRPr lang="en-US" smtClean="0">
              <a:cs typeface="Arial" charset="0"/>
            </a:endParaRPr>
          </a:p>
        </p:txBody>
      </p:sp>
      <p:sp>
        <p:nvSpPr>
          <p:cNvPr id="134147" name="Rectangle 2"/>
          <p:cNvSpPr>
            <a:spLocks noGrp="1" noRo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lnSpc>
                <a:spcPct val="80000"/>
              </a:lnSpc>
            </a:pPr>
            <a:r>
              <a:rPr lang="en-US" sz="800" b="1" smtClean="0"/>
              <a:t>Because today’s environments are more decentralized, corporate endpoints are now the primary assets that must be secured from targeted and widespread threats.</a:t>
            </a:r>
          </a:p>
          <a:p>
            <a:pPr eaLnBrk="1" hangingPunct="1">
              <a:lnSpc>
                <a:spcPct val="80000"/>
              </a:lnSpc>
            </a:pPr>
            <a:endParaRPr lang="en-US" sz="800" smtClean="0"/>
          </a:p>
          <a:p>
            <a:pPr eaLnBrk="1" hangingPunct="1">
              <a:lnSpc>
                <a:spcPct val="80000"/>
              </a:lnSpc>
            </a:pPr>
            <a:r>
              <a:rPr lang="en-US" sz="800" b="1" smtClean="0"/>
              <a:t>Increasing vulnerabilities</a:t>
            </a:r>
          </a:p>
          <a:p>
            <a:pPr eaLnBrk="1" hangingPunct="1">
              <a:lnSpc>
                <a:spcPct val="80000"/>
              </a:lnSpc>
              <a:buFontTx/>
              <a:buChar char="•"/>
            </a:pPr>
            <a:r>
              <a:rPr lang="en-AU" sz="500" smtClean="0"/>
              <a:t>24</a:t>
            </a:r>
            <a:r>
              <a:rPr lang="en-US" sz="500" smtClean="0"/>
              <a:t> new Vulnerabilities are released per day </a:t>
            </a:r>
            <a:r>
              <a:rPr lang="en-US" sz="600" smtClean="0"/>
              <a:t>(</a:t>
            </a:r>
            <a:r>
              <a:rPr lang="en-US" sz="800" smtClean="0"/>
              <a:t>National Vulnerability Database  05/09/2007)</a:t>
            </a:r>
            <a:endParaRPr lang="en-US" sz="500" smtClean="0"/>
          </a:p>
          <a:p>
            <a:pPr eaLnBrk="1" hangingPunct="1">
              <a:lnSpc>
                <a:spcPct val="80000"/>
              </a:lnSpc>
              <a:buFontTx/>
              <a:buChar char="•"/>
            </a:pPr>
            <a:r>
              <a:rPr lang="en-US" sz="600" smtClean="0"/>
              <a:t>12.5 are considered serious enough for IT staff to address each day (</a:t>
            </a:r>
            <a:r>
              <a:rPr lang="en-US" sz="800" smtClean="0"/>
              <a:t>National Vulnerability Database  05/09/2007)</a:t>
            </a:r>
            <a:endParaRPr lang="en-US" sz="600" baseline="30000" smtClean="0"/>
          </a:p>
          <a:p>
            <a:pPr eaLnBrk="1" hangingPunct="1">
              <a:lnSpc>
                <a:spcPct val="80000"/>
              </a:lnSpc>
              <a:buFontTx/>
              <a:buChar char="•"/>
            </a:pPr>
            <a:r>
              <a:rPr lang="en-US" sz="600" smtClean="0"/>
              <a:t>Not just Microsoft that is vulnerable or being exploited</a:t>
            </a:r>
          </a:p>
          <a:p>
            <a:pPr eaLnBrk="1" hangingPunct="1">
              <a:lnSpc>
                <a:spcPct val="80000"/>
              </a:lnSpc>
              <a:buFontTx/>
              <a:buChar char="•"/>
            </a:pPr>
            <a:r>
              <a:rPr lang="en-US" sz="600" smtClean="0"/>
              <a:t>Thousands of automated hacking tools now available making it easier to identify and exploit more vulnerabilities than ever</a:t>
            </a:r>
          </a:p>
          <a:p>
            <a:pPr lvl="1" eaLnBrk="1" hangingPunct="1">
              <a:lnSpc>
                <a:spcPct val="80000"/>
              </a:lnSpc>
              <a:buFontTx/>
              <a:buChar char="•"/>
            </a:pPr>
            <a:r>
              <a:rPr lang="en-US" sz="600" smtClean="0"/>
              <a:t>7,236 reported by CERT in 2007</a:t>
            </a:r>
          </a:p>
          <a:p>
            <a:pPr eaLnBrk="1" hangingPunct="1">
              <a:lnSpc>
                <a:spcPct val="80000"/>
              </a:lnSpc>
              <a:buFontTx/>
              <a:buChar char="•"/>
            </a:pPr>
            <a:r>
              <a:rPr lang="en-US" sz="600" smtClean="0"/>
              <a:t>Hackers in increasing numbers are releasing vulnerabilities into the wild with no vendor notification</a:t>
            </a:r>
          </a:p>
          <a:p>
            <a:pPr eaLnBrk="1" hangingPunct="1">
              <a:lnSpc>
                <a:spcPct val="80000"/>
              </a:lnSpc>
              <a:buFontTx/>
              <a:buChar char="•"/>
            </a:pPr>
            <a:r>
              <a:rPr lang="en-US" sz="600" smtClean="0"/>
              <a:t>Increasing sophistication of attacks was listed as top security challenge in next 12 months </a:t>
            </a:r>
            <a:r>
              <a:rPr lang="en-US" sz="800" smtClean="0"/>
              <a:t>(IDC Enterprise Security Survey, 2006: The Rise of the Insider Threat</a:t>
            </a:r>
            <a:endParaRPr lang="en-US" sz="600" smtClean="0"/>
          </a:p>
          <a:p>
            <a:pPr eaLnBrk="1" hangingPunct="1">
              <a:lnSpc>
                <a:spcPct val="80000"/>
              </a:lnSpc>
            </a:pPr>
            <a:endParaRPr lang="en-US" sz="800" smtClean="0"/>
          </a:p>
          <a:p>
            <a:pPr eaLnBrk="1" hangingPunct="1">
              <a:lnSpc>
                <a:spcPct val="80000"/>
              </a:lnSpc>
            </a:pPr>
            <a:r>
              <a:rPr lang="en-US" sz="800" b="1" smtClean="0"/>
              <a:t>Targeted by both External AND Internal Threats</a:t>
            </a:r>
          </a:p>
          <a:p>
            <a:pPr eaLnBrk="1" hangingPunct="1">
              <a:lnSpc>
                <a:spcPct val="80000"/>
              </a:lnSpc>
              <a:buFontTx/>
              <a:buChar char="•"/>
            </a:pPr>
            <a:r>
              <a:rPr lang="en-AU" sz="600" smtClean="0"/>
              <a:t>Internal Threats</a:t>
            </a:r>
          </a:p>
          <a:p>
            <a:pPr lvl="1" eaLnBrk="1" hangingPunct="1">
              <a:lnSpc>
                <a:spcPct val="80000"/>
              </a:lnSpc>
              <a:buFontTx/>
              <a:buChar char="•"/>
            </a:pPr>
            <a:r>
              <a:rPr lang="en-AU" sz="600" smtClean="0"/>
              <a:t>98% of data leaks are linked to accident or stupidity (</a:t>
            </a:r>
            <a:r>
              <a:rPr lang="en-US" sz="800" smtClean="0"/>
              <a:t>Nick Selby, analyst with 451 Group)</a:t>
            </a:r>
            <a:endParaRPr lang="en-AU" sz="600" baseline="30000" smtClean="0"/>
          </a:p>
          <a:p>
            <a:pPr lvl="1" eaLnBrk="1" hangingPunct="1">
              <a:lnSpc>
                <a:spcPct val="80000"/>
              </a:lnSpc>
              <a:buFontTx/>
              <a:buChar char="•"/>
            </a:pPr>
            <a:r>
              <a:rPr lang="en-US" sz="600" smtClean="0"/>
              <a:t>70% of all serious incidents are sparked by insiders (</a:t>
            </a:r>
            <a:r>
              <a:rPr lang="en-US" sz="800" smtClean="0"/>
              <a:t>IDC Worldwide Security Products and Services 2007 Top 10 Predictions)</a:t>
            </a:r>
            <a:endParaRPr lang="en-AU" sz="600" baseline="30000" smtClean="0"/>
          </a:p>
          <a:p>
            <a:pPr lvl="1" eaLnBrk="1" hangingPunct="1">
              <a:lnSpc>
                <a:spcPct val="80000"/>
              </a:lnSpc>
              <a:buFontTx/>
              <a:buChar char="•"/>
            </a:pPr>
            <a:r>
              <a:rPr lang="en-US" sz="600" smtClean="0"/>
              <a:t>56% of CISOs noted employee misuse of corporate data as most serious IT challenge (</a:t>
            </a:r>
            <a:r>
              <a:rPr lang="en-US" sz="800" smtClean="0"/>
              <a:t>Merrill Lynch Security Software CISO survey, June 27, 2007)</a:t>
            </a:r>
            <a:endParaRPr lang="en-US" sz="600" smtClean="0"/>
          </a:p>
          <a:p>
            <a:pPr eaLnBrk="1" hangingPunct="1">
              <a:lnSpc>
                <a:spcPct val="80000"/>
              </a:lnSpc>
              <a:buFontTx/>
              <a:buChar char="•"/>
            </a:pPr>
            <a:r>
              <a:rPr lang="en-US" sz="600" smtClean="0"/>
              <a:t>External Threats</a:t>
            </a:r>
            <a:endParaRPr lang="en-AU" sz="600" baseline="30000" smtClean="0"/>
          </a:p>
          <a:p>
            <a:pPr lvl="1" eaLnBrk="1" hangingPunct="1">
              <a:lnSpc>
                <a:spcPct val="80000"/>
              </a:lnSpc>
              <a:buFontTx/>
              <a:buChar char="•"/>
            </a:pPr>
            <a:r>
              <a:rPr lang="en-US" sz="500" smtClean="0"/>
              <a:t>Endpoints are the likeliest entry point for malware (Yankee Group </a:t>
            </a:r>
            <a:r>
              <a:rPr lang="en-US" sz="800" smtClean="0"/>
              <a:t>2005 Security Leaders and Laggards Survey)</a:t>
            </a:r>
          </a:p>
          <a:p>
            <a:pPr lvl="1" eaLnBrk="1" hangingPunct="1">
              <a:lnSpc>
                <a:spcPct val="80000"/>
              </a:lnSpc>
              <a:buFontTx/>
              <a:buChar char="•"/>
            </a:pPr>
            <a:r>
              <a:rPr lang="en-US" sz="500" smtClean="0"/>
              <a:t>Virus attacks, unauthorized access to networks; lost or stolen laptops and other mobile hardware; and theft of proprietary information or intellectual property accounted for more than 74% of financial losses (</a:t>
            </a:r>
            <a:r>
              <a:rPr lang="en-US" sz="800" smtClean="0"/>
              <a:t>2006 CSI/FBI Computer Crime and Security Survey</a:t>
            </a:r>
            <a:r>
              <a:rPr lang="en-GB" sz="800" smtClean="0"/>
              <a:t>)</a:t>
            </a:r>
          </a:p>
          <a:p>
            <a:pPr lvl="1" eaLnBrk="1" hangingPunct="1">
              <a:lnSpc>
                <a:spcPct val="80000"/>
              </a:lnSpc>
            </a:pPr>
            <a:endParaRPr lang="en-US" sz="800" smtClean="0"/>
          </a:p>
          <a:p>
            <a:pPr eaLnBrk="1" hangingPunct="1">
              <a:lnSpc>
                <a:spcPct val="80000"/>
              </a:lnSpc>
            </a:pPr>
            <a:r>
              <a:rPr lang="en-US" sz="800" b="1" smtClean="0"/>
              <a:t>Well-funded Adversaries</a:t>
            </a:r>
          </a:p>
          <a:p>
            <a:pPr eaLnBrk="1" hangingPunct="1">
              <a:lnSpc>
                <a:spcPct val="80000"/>
              </a:lnSpc>
            </a:pPr>
            <a:r>
              <a:rPr lang="en-US" sz="800" smtClean="0"/>
              <a:t>The threat landscape is changing as attacks have become more professional, financed by criminal organizations. These threats targeting specific organizations and data are more advanced, more varied and much harder to detect. Many times organizations are not aware that these threats are lurking on their systems even after they have been there for some time. </a:t>
            </a:r>
          </a:p>
          <a:p>
            <a:pPr eaLnBrk="1" hangingPunct="1">
              <a:lnSpc>
                <a:spcPct val="80000"/>
              </a:lnSpc>
            </a:pPr>
            <a:endParaRPr lang="en-US" sz="800" smtClean="0"/>
          </a:p>
          <a:p>
            <a:pPr eaLnBrk="1" hangingPunct="1">
              <a:lnSpc>
                <a:spcPct val="80000"/>
              </a:lnSpc>
            </a:pPr>
            <a:r>
              <a:rPr lang="en-US" sz="800" b="1" smtClean="0"/>
              <a:t>Data Protection is a Challenge and is Costly</a:t>
            </a:r>
          </a:p>
          <a:p>
            <a:pPr eaLnBrk="1" hangingPunct="1">
              <a:lnSpc>
                <a:spcPct val="80000"/>
              </a:lnSpc>
            </a:pPr>
            <a:r>
              <a:rPr lang="en-US" sz="700" smtClean="0"/>
              <a:t>Challenge</a:t>
            </a:r>
          </a:p>
          <a:p>
            <a:pPr eaLnBrk="1" hangingPunct="1">
              <a:lnSpc>
                <a:spcPct val="80000"/>
              </a:lnSpc>
              <a:buFontTx/>
              <a:buChar char="•"/>
            </a:pPr>
            <a:r>
              <a:rPr lang="en-AU" sz="600" smtClean="0"/>
              <a:t>75%</a:t>
            </a:r>
            <a:r>
              <a:rPr lang="en-US" sz="600" smtClean="0"/>
              <a:t> of Fortune 1000 companies fell victim to data leakage (</a:t>
            </a:r>
            <a:r>
              <a:rPr lang="en-US" sz="800" smtClean="0"/>
              <a:t>2006 CSI/FBI Computer Crime and Security Survey</a:t>
            </a:r>
            <a:r>
              <a:rPr lang="en-GB" sz="800" smtClean="0"/>
              <a:t>)</a:t>
            </a:r>
            <a:endParaRPr lang="en-US" sz="600" smtClean="0"/>
          </a:p>
          <a:p>
            <a:pPr eaLnBrk="1" hangingPunct="1">
              <a:lnSpc>
                <a:spcPct val="80000"/>
              </a:lnSpc>
              <a:buFontTx/>
              <a:buChar char="•"/>
            </a:pPr>
            <a:r>
              <a:rPr lang="en-US" sz="600" smtClean="0"/>
              <a:t>The vast majority of organizations, almost seven in ten—68 percent—are experiencing six losses of sensitive data annually (</a:t>
            </a:r>
            <a:r>
              <a:rPr lang="en-US" sz="800" smtClean="0"/>
              <a:t>IT Policy Compliance, Taking Action to Protect Sensitive Data, Benchmark Research Report, February 2007)</a:t>
            </a:r>
          </a:p>
          <a:p>
            <a:pPr eaLnBrk="1" hangingPunct="1">
              <a:lnSpc>
                <a:spcPct val="80000"/>
              </a:lnSpc>
              <a:buFontTx/>
              <a:buChar char="•"/>
            </a:pPr>
            <a:r>
              <a:rPr lang="en-US" sz="500" smtClean="0"/>
              <a:t>53% of organizations would NEVER know what data was on a lost USB device (</a:t>
            </a:r>
            <a:r>
              <a:rPr lang="en-US" sz="800" smtClean="0"/>
              <a:t>Ponemon Institute, 2006 Cost of Data Breach Study)</a:t>
            </a:r>
            <a:endParaRPr lang="en-US" sz="600" smtClean="0"/>
          </a:p>
          <a:p>
            <a:pPr eaLnBrk="1" hangingPunct="1">
              <a:lnSpc>
                <a:spcPct val="80000"/>
              </a:lnSpc>
            </a:pPr>
            <a:r>
              <a:rPr lang="en-US" sz="600" smtClean="0"/>
              <a:t>Costly</a:t>
            </a:r>
          </a:p>
          <a:p>
            <a:pPr eaLnBrk="1" hangingPunct="1">
              <a:lnSpc>
                <a:spcPct val="80000"/>
              </a:lnSpc>
              <a:buFontTx/>
              <a:buChar char="•"/>
            </a:pPr>
            <a:r>
              <a:rPr lang="en-US" sz="700" smtClean="0"/>
              <a:t>$6.3 million to recover lost or stolen corporate data is the average yearly cost - with ranges from $225,000 to $35 million (</a:t>
            </a:r>
            <a:r>
              <a:rPr lang="en-US" sz="800" smtClean="0"/>
              <a:t>Ponemon Institute, 2007 Cost of Data Breach Study)</a:t>
            </a:r>
            <a:endParaRPr lang="en-US" sz="700" baseline="30000" smtClean="0"/>
          </a:p>
          <a:p>
            <a:pPr eaLnBrk="1" hangingPunct="1">
              <a:lnSpc>
                <a:spcPct val="80000"/>
              </a:lnSpc>
              <a:buFontTx/>
              <a:buChar char="•"/>
            </a:pPr>
            <a:r>
              <a:rPr lang="en-US" sz="700" smtClean="0"/>
              <a:t>$197 to recover each lost or stolen record is the average yearly cost (</a:t>
            </a:r>
            <a:r>
              <a:rPr lang="en-US" sz="800" smtClean="0"/>
              <a:t>Ponemon Institute, 2007 Cost of Data Breach Study)</a:t>
            </a:r>
            <a:endParaRPr lang="en-US" sz="700" smtClean="0"/>
          </a:p>
          <a:p>
            <a:pPr eaLnBrk="1" hangingPunct="1">
              <a:lnSpc>
                <a:spcPct val="80000"/>
              </a:lnSpc>
              <a:buFontTx/>
              <a:buChar char="•"/>
            </a:pPr>
            <a:r>
              <a:rPr lang="en-US" sz="700" smtClean="0"/>
              <a:t>$4.1 million or $128 per record compromised is the cost of lost business due to data leakage (</a:t>
            </a:r>
            <a:r>
              <a:rPr lang="en-US" sz="800" smtClean="0"/>
              <a:t>Ponemon Institute, 2007 Cost of Data Breach Study)</a:t>
            </a:r>
            <a:endParaRPr lang="en-US" sz="700" smtClean="0"/>
          </a:p>
          <a:p>
            <a:pPr eaLnBrk="1" hangingPunct="1">
              <a:lnSpc>
                <a:spcPct val="80000"/>
              </a:lnSpc>
            </a:pPr>
            <a:endParaRPr lang="en-US" sz="700" smtClean="0"/>
          </a:p>
          <a:p>
            <a:pPr eaLnBrk="1" hangingPunct="1">
              <a:lnSpc>
                <a:spcPct val="80000"/>
              </a:lnSpc>
            </a:pPr>
            <a:r>
              <a:rPr lang="en-US" sz="800" b="1" smtClean="0"/>
              <a:t>Traditional and Reactive Security Approaches are Ineffective</a:t>
            </a:r>
          </a:p>
          <a:p>
            <a:pPr eaLnBrk="1" hangingPunct="1">
              <a:lnSpc>
                <a:spcPct val="80000"/>
              </a:lnSpc>
              <a:buFontTx/>
              <a:buChar char="•"/>
            </a:pPr>
            <a:r>
              <a:rPr lang="en-US" sz="500" smtClean="0"/>
              <a:t>75% of enterprises will be infected with undetected, financially motivated, targeted malware that evaded traditional perimeter and host defenses. (</a:t>
            </a:r>
            <a:r>
              <a:rPr lang="en-US" sz="800" smtClean="0"/>
              <a:t>Gartner Research, “Gartner’s Top Predictions for IT Organizations and Users, 2007 and Beyond,”, Daryl C. Plummer, December 1, 2006)</a:t>
            </a:r>
          </a:p>
          <a:p>
            <a:pPr eaLnBrk="1" hangingPunct="1">
              <a:lnSpc>
                <a:spcPct val="80000"/>
              </a:lnSpc>
              <a:buFontTx/>
              <a:buChar char="•"/>
            </a:pPr>
            <a:r>
              <a:rPr lang="en-AU" sz="500" smtClean="0"/>
              <a:t>62% of enterprises with AV/AS suffered infection (</a:t>
            </a:r>
            <a:r>
              <a:rPr lang="en-US" sz="800" smtClean="0"/>
              <a:t>Yankee Group, 2005 Security Leaders and Laggards Survey)</a:t>
            </a:r>
          </a:p>
          <a:p>
            <a:pPr eaLnBrk="1" hangingPunct="1">
              <a:lnSpc>
                <a:spcPct val="80000"/>
              </a:lnSpc>
            </a:pPr>
            <a:endParaRPr lang="en-US" sz="800" smtClean="0"/>
          </a:p>
          <a:p>
            <a:pPr eaLnBrk="1" hangingPunct="1">
              <a:lnSpc>
                <a:spcPct val="80000"/>
              </a:lnSpc>
            </a:pPr>
            <a:r>
              <a:rPr lang="en-US" sz="800" b="1" smtClean="0"/>
              <a:t>Evolving Regulations</a:t>
            </a:r>
          </a:p>
          <a:p>
            <a:pPr eaLnBrk="1" hangingPunct="1">
              <a:lnSpc>
                <a:spcPct val="80000"/>
              </a:lnSpc>
              <a:buFontTx/>
              <a:buChar char="•"/>
            </a:pPr>
            <a:r>
              <a:rPr lang="en-US" sz="800" smtClean="0"/>
              <a:t>Protecting against threats used to be part of acceptable use policies, but now is being driven more by industry standards and government regulations regarding security configurations, vulnerabilities and data protection.</a:t>
            </a:r>
          </a:p>
          <a:p>
            <a:pPr lvl="1" eaLnBrk="1" hangingPunct="1">
              <a:lnSpc>
                <a:spcPct val="80000"/>
              </a:lnSpc>
              <a:buFontTx/>
              <a:buChar char="•"/>
            </a:pPr>
            <a:r>
              <a:rPr lang="en-US" sz="800" smtClean="0"/>
              <a:t>Federal space – FDCC and FISMA</a:t>
            </a:r>
          </a:p>
          <a:p>
            <a:pPr lvl="1" eaLnBrk="1" hangingPunct="1">
              <a:lnSpc>
                <a:spcPct val="80000"/>
              </a:lnSpc>
              <a:buFontTx/>
              <a:buChar char="•"/>
            </a:pPr>
            <a:r>
              <a:rPr lang="en-US" sz="800" smtClean="0"/>
              <a:t>Financial – PCI</a:t>
            </a:r>
          </a:p>
          <a:p>
            <a:pPr lvl="1" eaLnBrk="1" hangingPunct="1">
              <a:lnSpc>
                <a:spcPct val="80000"/>
              </a:lnSpc>
              <a:buFontTx/>
              <a:buChar char="•"/>
            </a:pPr>
            <a:r>
              <a:rPr lang="en-US" sz="800" smtClean="0"/>
              <a:t>Cross-industry – SOX</a:t>
            </a:r>
          </a:p>
          <a:p>
            <a:pPr lvl="1" eaLnBrk="1" hangingPunct="1">
              <a:lnSpc>
                <a:spcPct val="80000"/>
              </a:lnSpc>
              <a:buFontTx/>
              <a:buChar char="•"/>
            </a:pPr>
            <a:r>
              <a:rPr lang="en-US" sz="800" smtClean="0"/>
              <a:t>Healthcare – HIPAA, NHS directive (UK-specific)</a:t>
            </a:r>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spcBef>
                <a:spcPct val="50000"/>
              </a:spcBef>
              <a:buClr>
                <a:schemeClr val="hlink"/>
              </a:buClr>
              <a:buFont typeface="Wingdings" pitchFamily="2" charset="2"/>
              <a:buNone/>
            </a:pPr>
            <a:endParaRPr lang="en-US" sz="800" b="1" smtClean="0">
              <a:solidFill>
                <a:schemeClr val="bg2"/>
              </a:solidFill>
            </a:endParaRPr>
          </a:p>
          <a:p>
            <a:pPr eaLnBrk="1" hangingPunct="1">
              <a:lnSpc>
                <a:spcPct val="80000"/>
              </a:lnSpc>
              <a:spcBef>
                <a:spcPct val="50000"/>
              </a:spcBef>
              <a:buClr>
                <a:schemeClr val="hlink"/>
              </a:buClr>
              <a:buFont typeface="Wingdings" pitchFamily="2" charset="2"/>
              <a:buNone/>
            </a:pPr>
            <a:endParaRPr lang="en-US" sz="800" b="1" smtClean="0">
              <a:solidFill>
                <a:schemeClr val="bg2"/>
              </a:solidFill>
            </a:endParaRPr>
          </a:p>
          <a:p>
            <a:pPr eaLnBrk="1" hangingPunct="1">
              <a:lnSpc>
                <a:spcPct val="80000"/>
              </a:lnSpc>
              <a:buClr>
                <a:schemeClr val="accent1"/>
              </a:buClr>
              <a:buFont typeface="Wingdings" pitchFamily="2" charset="2"/>
              <a:buNone/>
            </a:pPr>
            <a:endParaRPr lang="en-US" sz="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36194" name="Rectangle 7"/>
          <p:cNvSpPr>
            <a:spLocks noGrp="1" noChangeArrowheads="1"/>
          </p:cNvSpPr>
          <p:nvPr>
            <p:ph type="sldNum" sz="quarter" idx="5"/>
          </p:nvPr>
        </p:nvSpPr>
        <p:spPr>
          <a:noFill/>
        </p:spPr>
        <p:txBody>
          <a:bodyPr/>
          <a:lstStyle/>
          <a:p>
            <a:fld id="{9EB6C38A-AF21-44ED-8C65-6727F7AAA07C}" type="slidenum">
              <a:rPr lang="en-US" smtClean="0">
                <a:cs typeface="Arial" charset="0"/>
              </a:rPr>
              <a:pPr/>
              <a:t>7</a:t>
            </a:fld>
            <a:endParaRPr lang="en-US" smtClean="0">
              <a:cs typeface="Arial" charset="0"/>
            </a:endParaRPr>
          </a:p>
        </p:txBody>
      </p:sp>
      <p:sp>
        <p:nvSpPr>
          <p:cNvPr id="136195" name="Rectangle 2"/>
          <p:cNvSpPr>
            <a:spLocks noGrp="1" noRo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lvl="1" eaLnBrk="1" hangingPunct="1">
              <a:lnSpc>
                <a:spcPct val="90000"/>
              </a:lnSpc>
            </a:pPr>
            <a:endParaRPr lang="en-US" sz="1000" b="1" smtClean="0">
              <a:solidFill>
                <a:schemeClr val="hlink"/>
              </a:solidFill>
            </a:endParaRPr>
          </a:p>
          <a:p>
            <a:pPr eaLnBrk="1" hangingPunct="1">
              <a:lnSpc>
                <a:spcPct val="90000"/>
              </a:lnSpc>
            </a:pPr>
            <a:r>
              <a:rPr lang="en-US" sz="1000" b="1" smtClean="0">
                <a:solidFill>
                  <a:schemeClr val="hlink"/>
                </a:solidFill>
              </a:rPr>
              <a:t>“70% of all serious incidents are sparked by insiders” </a:t>
            </a:r>
            <a:r>
              <a:rPr lang="en-US" sz="1000" smtClean="0">
                <a:solidFill>
                  <a:schemeClr val="accent2"/>
                </a:solidFill>
              </a:rPr>
              <a:t>IDC Worldwide Security Products and Services 2007 Top 10 Predictions</a:t>
            </a:r>
          </a:p>
          <a:p>
            <a:pPr eaLnBrk="1" hangingPunct="1">
              <a:lnSpc>
                <a:spcPct val="90000"/>
              </a:lnSpc>
            </a:pPr>
            <a:endParaRPr lang="en-US" sz="1000" smtClean="0"/>
          </a:p>
          <a:p>
            <a:pPr eaLnBrk="1" hangingPunct="1">
              <a:lnSpc>
                <a:spcPct val="90000"/>
              </a:lnSpc>
            </a:pPr>
            <a:r>
              <a:rPr lang="en-US" sz="1000" smtClean="0"/>
              <a:t>Internal threats can be thwarted with both user and data security, through proactive policy enforcement of application and device usage. This ensures that only authorized users and only authorized applications and devices can either run or be accessible on corporate endpoints.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38242" name="Rectangle 7"/>
          <p:cNvSpPr>
            <a:spLocks noGrp="1" noChangeArrowheads="1"/>
          </p:cNvSpPr>
          <p:nvPr>
            <p:ph type="sldNum" sz="quarter" idx="5"/>
          </p:nvPr>
        </p:nvSpPr>
        <p:spPr>
          <a:noFill/>
        </p:spPr>
        <p:txBody>
          <a:bodyPr/>
          <a:lstStyle/>
          <a:p>
            <a:fld id="{F48FF847-0D06-48C5-914F-257BE2AC62A8}" type="slidenum">
              <a:rPr lang="en-US" smtClean="0">
                <a:cs typeface="Arial" charset="0"/>
              </a:rPr>
              <a:pPr/>
              <a:t>8</a:t>
            </a:fld>
            <a:endParaRPr lang="en-US" smtClean="0">
              <a:cs typeface="Arial" charset="0"/>
            </a:endParaRPr>
          </a:p>
        </p:txBody>
      </p:sp>
      <p:sp>
        <p:nvSpPr>
          <p:cNvPr id="138243" name="Rectangle 2"/>
          <p:cNvSpPr>
            <a:spLocks noGrp="1" noRo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lnSpc>
                <a:spcPct val="80000"/>
              </a:lnSpc>
            </a:pPr>
            <a:r>
              <a:rPr lang="en-US" sz="800" b="1" smtClean="0"/>
              <a:t>Because today’s environments are more decentralized, corporate endpoints are now the primary assets that must be secured from targeted and widespread threats.</a:t>
            </a:r>
          </a:p>
          <a:p>
            <a:pPr eaLnBrk="1" hangingPunct="1">
              <a:lnSpc>
                <a:spcPct val="80000"/>
              </a:lnSpc>
            </a:pPr>
            <a:endParaRPr lang="en-US" sz="800" smtClean="0"/>
          </a:p>
          <a:p>
            <a:pPr eaLnBrk="1" hangingPunct="1">
              <a:lnSpc>
                <a:spcPct val="80000"/>
              </a:lnSpc>
            </a:pPr>
            <a:r>
              <a:rPr lang="en-US" sz="800" b="1" smtClean="0"/>
              <a:t>Increasing vulnerabilities</a:t>
            </a:r>
          </a:p>
          <a:p>
            <a:pPr eaLnBrk="1" hangingPunct="1">
              <a:lnSpc>
                <a:spcPct val="80000"/>
              </a:lnSpc>
              <a:buFontTx/>
              <a:buChar char="•"/>
            </a:pPr>
            <a:r>
              <a:rPr lang="en-AU" sz="500" smtClean="0"/>
              <a:t>24</a:t>
            </a:r>
            <a:r>
              <a:rPr lang="en-US" sz="500" smtClean="0"/>
              <a:t> new Vulnerabilities are released per day </a:t>
            </a:r>
            <a:r>
              <a:rPr lang="en-US" sz="600" smtClean="0"/>
              <a:t>(</a:t>
            </a:r>
            <a:r>
              <a:rPr lang="en-US" sz="800" smtClean="0"/>
              <a:t>National Vulnerability Database  05/09/2007)</a:t>
            </a:r>
            <a:endParaRPr lang="en-US" sz="500" smtClean="0"/>
          </a:p>
          <a:p>
            <a:pPr eaLnBrk="1" hangingPunct="1">
              <a:lnSpc>
                <a:spcPct val="80000"/>
              </a:lnSpc>
              <a:buFontTx/>
              <a:buChar char="•"/>
            </a:pPr>
            <a:r>
              <a:rPr lang="en-US" sz="600" smtClean="0"/>
              <a:t>12.5 are considered serious enough for IT staff to address each day (</a:t>
            </a:r>
            <a:r>
              <a:rPr lang="en-US" sz="800" smtClean="0"/>
              <a:t>National Vulnerability Database  05/09/2007)</a:t>
            </a:r>
            <a:endParaRPr lang="en-US" sz="600" baseline="30000" smtClean="0"/>
          </a:p>
          <a:p>
            <a:pPr eaLnBrk="1" hangingPunct="1">
              <a:lnSpc>
                <a:spcPct val="80000"/>
              </a:lnSpc>
              <a:buFontTx/>
              <a:buChar char="•"/>
            </a:pPr>
            <a:r>
              <a:rPr lang="en-US" sz="600" smtClean="0"/>
              <a:t>Not just Microsoft that is vulnerable or being exploited</a:t>
            </a:r>
          </a:p>
          <a:p>
            <a:pPr eaLnBrk="1" hangingPunct="1">
              <a:lnSpc>
                <a:spcPct val="80000"/>
              </a:lnSpc>
              <a:buFontTx/>
              <a:buChar char="•"/>
            </a:pPr>
            <a:r>
              <a:rPr lang="en-US" sz="600" smtClean="0"/>
              <a:t>Thousands of automated hacking tools now available making it easier to identify and exploit more vulnerabilities than ever</a:t>
            </a:r>
          </a:p>
          <a:p>
            <a:pPr lvl="1" eaLnBrk="1" hangingPunct="1">
              <a:lnSpc>
                <a:spcPct val="80000"/>
              </a:lnSpc>
              <a:buFontTx/>
              <a:buChar char="•"/>
            </a:pPr>
            <a:r>
              <a:rPr lang="en-US" sz="600" smtClean="0"/>
              <a:t>7,236 reported by CERT in 2007</a:t>
            </a:r>
          </a:p>
          <a:p>
            <a:pPr eaLnBrk="1" hangingPunct="1">
              <a:lnSpc>
                <a:spcPct val="80000"/>
              </a:lnSpc>
              <a:buFontTx/>
              <a:buChar char="•"/>
            </a:pPr>
            <a:r>
              <a:rPr lang="en-US" sz="600" smtClean="0"/>
              <a:t>Hackers in increasing numbers are releasing vulnerabilities into the wild with no vendor notification</a:t>
            </a:r>
          </a:p>
          <a:p>
            <a:pPr eaLnBrk="1" hangingPunct="1">
              <a:lnSpc>
                <a:spcPct val="80000"/>
              </a:lnSpc>
              <a:buFontTx/>
              <a:buChar char="•"/>
            </a:pPr>
            <a:r>
              <a:rPr lang="en-US" sz="600" smtClean="0"/>
              <a:t>Increasing sophistication of attacks was listed as top security challenge in next 12 months </a:t>
            </a:r>
            <a:r>
              <a:rPr lang="en-US" sz="800" smtClean="0"/>
              <a:t>(IDC Enterprise Security Survey, 2006: The Rise of the Insider Threat</a:t>
            </a:r>
            <a:endParaRPr lang="en-US" sz="600" smtClean="0"/>
          </a:p>
          <a:p>
            <a:pPr eaLnBrk="1" hangingPunct="1">
              <a:lnSpc>
                <a:spcPct val="80000"/>
              </a:lnSpc>
            </a:pPr>
            <a:endParaRPr lang="en-US" sz="800" smtClean="0"/>
          </a:p>
          <a:p>
            <a:pPr eaLnBrk="1" hangingPunct="1">
              <a:lnSpc>
                <a:spcPct val="80000"/>
              </a:lnSpc>
            </a:pPr>
            <a:r>
              <a:rPr lang="en-US" sz="800" b="1" smtClean="0"/>
              <a:t>Targeted by both External AND Internal Threats</a:t>
            </a:r>
          </a:p>
          <a:p>
            <a:pPr eaLnBrk="1" hangingPunct="1">
              <a:lnSpc>
                <a:spcPct val="80000"/>
              </a:lnSpc>
              <a:buFontTx/>
              <a:buChar char="•"/>
            </a:pPr>
            <a:r>
              <a:rPr lang="en-AU" sz="600" smtClean="0"/>
              <a:t>Internal Threats</a:t>
            </a:r>
          </a:p>
          <a:p>
            <a:pPr lvl="1" eaLnBrk="1" hangingPunct="1">
              <a:lnSpc>
                <a:spcPct val="80000"/>
              </a:lnSpc>
              <a:buFontTx/>
              <a:buChar char="•"/>
            </a:pPr>
            <a:r>
              <a:rPr lang="en-AU" sz="600" smtClean="0"/>
              <a:t>98% of data leaks are linked to accident or stupidity (</a:t>
            </a:r>
            <a:r>
              <a:rPr lang="en-US" sz="800" smtClean="0"/>
              <a:t>Nick Selby, analyst with 451 Group)</a:t>
            </a:r>
            <a:endParaRPr lang="en-AU" sz="600" baseline="30000" smtClean="0"/>
          </a:p>
          <a:p>
            <a:pPr lvl="1" eaLnBrk="1" hangingPunct="1">
              <a:lnSpc>
                <a:spcPct val="80000"/>
              </a:lnSpc>
              <a:buFontTx/>
              <a:buChar char="•"/>
            </a:pPr>
            <a:r>
              <a:rPr lang="en-US" sz="600" smtClean="0"/>
              <a:t>70% of all serious incidents are sparked by insiders (</a:t>
            </a:r>
            <a:r>
              <a:rPr lang="en-US" sz="800" smtClean="0"/>
              <a:t>IDC Worldwide Security Products and Services 2007 Top 10 Predictions)</a:t>
            </a:r>
            <a:endParaRPr lang="en-AU" sz="600" baseline="30000" smtClean="0"/>
          </a:p>
          <a:p>
            <a:pPr lvl="1" eaLnBrk="1" hangingPunct="1">
              <a:lnSpc>
                <a:spcPct val="80000"/>
              </a:lnSpc>
              <a:buFontTx/>
              <a:buChar char="•"/>
            </a:pPr>
            <a:r>
              <a:rPr lang="en-US" sz="600" smtClean="0"/>
              <a:t>56% of CISOs noted employee misuse of corporate data as most serious IT challenge (</a:t>
            </a:r>
            <a:r>
              <a:rPr lang="en-US" sz="800" smtClean="0"/>
              <a:t>Merrill Lynch Security Software CISO survey, June 27, 2007)</a:t>
            </a:r>
            <a:endParaRPr lang="en-US" sz="600" smtClean="0"/>
          </a:p>
          <a:p>
            <a:pPr eaLnBrk="1" hangingPunct="1">
              <a:lnSpc>
                <a:spcPct val="80000"/>
              </a:lnSpc>
              <a:buFontTx/>
              <a:buChar char="•"/>
            </a:pPr>
            <a:r>
              <a:rPr lang="en-US" sz="600" smtClean="0"/>
              <a:t>External Threats</a:t>
            </a:r>
            <a:endParaRPr lang="en-AU" sz="600" baseline="30000" smtClean="0"/>
          </a:p>
          <a:p>
            <a:pPr lvl="1" eaLnBrk="1" hangingPunct="1">
              <a:lnSpc>
                <a:spcPct val="80000"/>
              </a:lnSpc>
              <a:buFontTx/>
              <a:buChar char="•"/>
            </a:pPr>
            <a:r>
              <a:rPr lang="en-US" sz="500" smtClean="0"/>
              <a:t>Endpoints are the likeliest entry point for malware (Yankee Group </a:t>
            </a:r>
            <a:r>
              <a:rPr lang="en-US" sz="800" smtClean="0"/>
              <a:t>2005 Security Leaders and Laggards Survey)</a:t>
            </a:r>
          </a:p>
          <a:p>
            <a:pPr lvl="1" eaLnBrk="1" hangingPunct="1">
              <a:lnSpc>
                <a:spcPct val="80000"/>
              </a:lnSpc>
              <a:buFontTx/>
              <a:buChar char="•"/>
            </a:pPr>
            <a:r>
              <a:rPr lang="en-US" sz="500" smtClean="0"/>
              <a:t>Virus attacks, unauthorized access to networks; lost or stolen laptops and other mobile hardware; and theft of proprietary information or intellectual property accounted for more than 74% of financial losses (</a:t>
            </a:r>
            <a:r>
              <a:rPr lang="en-US" sz="800" smtClean="0"/>
              <a:t>2006 CSI/FBI Computer Crime and Security Survey</a:t>
            </a:r>
            <a:r>
              <a:rPr lang="en-GB" sz="800" smtClean="0"/>
              <a:t>)</a:t>
            </a:r>
          </a:p>
          <a:p>
            <a:pPr lvl="1" eaLnBrk="1" hangingPunct="1">
              <a:lnSpc>
                <a:spcPct val="80000"/>
              </a:lnSpc>
            </a:pPr>
            <a:endParaRPr lang="en-US" sz="800" smtClean="0"/>
          </a:p>
          <a:p>
            <a:pPr eaLnBrk="1" hangingPunct="1">
              <a:lnSpc>
                <a:spcPct val="80000"/>
              </a:lnSpc>
            </a:pPr>
            <a:r>
              <a:rPr lang="en-US" sz="800" b="1" smtClean="0"/>
              <a:t>Well-funded Adversaries</a:t>
            </a:r>
          </a:p>
          <a:p>
            <a:pPr eaLnBrk="1" hangingPunct="1">
              <a:lnSpc>
                <a:spcPct val="80000"/>
              </a:lnSpc>
            </a:pPr>
            <a:r>
              <a:rPr lang="en-US" sz="800" smtClean="0"/>
              <a:t>The threat landscape is changing as attacks have become more professional, financed by criminal organizations. These threats targeting specific organizations and data are more advanced, more varied and much harder to detect. Many times organizations are not aware that these threats are lurking on their systems even after they have been there for some time. </a:t>
            </a:r>
          </a:p>
          <a:p>
            <a:pPr eaLnBrk="1" hangingPunct="1">
              <a:lnSpc>
                <a:spcPct val="80000"/>
              </a:lnSpc>
            </a:pPr>
            <a:endParaRPr lang="en-US" sz="800" smtClean="0"/>
          </a:p>
          <a:p>
            <a:pPr eaLnBrk="1" hangingPunct="1">
              <a:lnSpc>
                <a:spcPct val="80000"/>
              </a:lnSpc>
            </a:pPr>
            <a:r>
              <a:rPr lang="en-US" sz="800" b="1" smtClean="0"/>
              <a:t>Data Protection is a Challenge and is Costly</a:t>
            </a:r>
          </a:p>
          <a:p>
            <a:pPr eaLnBrk="1" hangingPunct="1">
              <a:lnSpc>
                <a:spcPct val="80000"/>
              </a:lnSpc>
            </a:pPr>
            <a:r>
              <a:rPr lang="en-US" sz="700" smtClean="0"/>
              <a:t>Challenge</a:t>
            </a:r>
          </a:p>
          <a:p>
            <a:pPr eaLnBrk="1" hangingPunct="1">
              <a:lnSpc>
                <a:spcPct val="80000"/>
              </a:lnSpc>
              <a:buFontTx/>
              <a:buChar char="•"/>
            </a:pPr>
            <a:r>
              <a:rPr lang="en-AU" sz="600" smtClean="0"/>
              <a:t>75%</a:t>
            </a:r>
            <a:r>
              <a:rPr lang="en-US" sz="600" smtClean="0"/>
              <a:t> of Fortune 1000 companies fell victim to data leakage (</a:t>
            </a:r>
            <a:r>
              <a:rPr lang="en-US" sz="800" smtClean="0"/>
              <a:t>2006 CSI/FBI Computer Crime and Security Survey</a:t>
            </a:r>
            <a:r>
              <a:rPr lang="en-GB" sz="800" smtClean="0"/>
              <a:t>)</a:t>
            </a:r>
            <a:endParaRPr lang="en-US" sz="600" smtClean="0"/>
          </a:p>
          <a:p>
            <a:pPr eaLnBrk="1" hangingPunct="1">
              <a:lnSpc>
                <a:spcPct val="80000"/>
              </a:lnSpc>
              <a:buFontTx/>
              <a:buChar char="•"/>
            </a:pPr>
            <a:r>
              <a:rPr lang="en-US" sz="600" smtClean="0"/>
              <a:t>The vast majority of organizations, almost seven in ten—68 percent—are experiencing six losses of sensitive data annually (</a:t>
            </a:r>
            <a:r>
              <a:rPr lang="en-US" sz="800" smtClean="0"/>
              <a:t>IT Policy Compliance, Taking Action to Protect Sensitive Data, Benchmark Research Report, February 2007)</a:t>
            </a:r>
          </a:p>
          <a:p>
            <a:pPr eaLnBrk="1" hangingPunct="1">
              <a:lnSpc>
                <a:spcPct val="80000"/>
              </a:lnSpc>
              <a:buFontTx/>
              <a:buChar char="•"/>
            </a:pPr>
            <a:r>
              <a:rPr lang="en-US" sz="500" smtClean="0"/>
              <a:t>53% of organizations would NEVER know what data was on a lost USB device (</a:t>
            </a:r>
            <a:r>
              <a:rPr lang="en-US" sz="800" smtClean="0"/>
              <a:t>Ponemon Institute, 2006 Cost of Data Breach Study)</a:t>
            </a:r>
            <a:endParaRPr lang="en-US" sz="600" smtClean="0"/>
          </a:p>
          <a:p>
            <a:pPr eaLnBrk="1" hangingPunct="1">
              <a:lnSpc>
                <a:spcPct val="80000"/>
              </a:lnSpc>
            </a:pPr>
            <a:r>
              <a:rPr lang="en-US" sz="600" smtClean="0"/>
              <a:t>Costly</a:t>
            </a:r>
          </a:p>
          <a:p>
            <a:pPr eaLnBrk="1" hangingPunct="1">
              <a:lnSpc>
                <a:spcPct val="80000"/>
              </a:lnSpc>
              <a:buFontTx/>
              <a:buChar char="•"/>
            </a:pPr>
            <a:r>
              <a:rPr lang="en-US" sz="700" smtClean="0"/>
              <a:t>$6.3 million to recover lost or stolen corporate data is the average yearly cost - with ranges from $225,000 to $35 million (</a:t>
            </a:r>
            <a:r>
              <a:rPr lang="en-US" sz="800" smtClean="0"/>
              <a:t>Ponemon Institute, 2007 Cost of Data Breach Study)</a:t>
            </a:r>
            <a:endParaRPr lang="en-US" sz="700" baseline="30000" smtClean="0"/>
          </a:p>
          <a:p>
            <a:pPr eaLnBrk="1" hangingPunct="1">
              <a:lnSpc>
                <a:spcPct val="80000"/>
              </a:lnSpc>
              <a:buFontTx/>
              <a:buChar char="•"/>
            </a:pPr>
            <a:r>
              <a:rPr lang="en-US" sz="700" smtClean="0"/>
              <a:t>$197 to recover each lost or stolen record is the average yearly cost (</a:t>
            </a:r>
            <a:r>
              <a:rPr lang="en-US" sz="800" smtClean="0"/>
              <a:t>Ponemon Institute, 2007 Cost of Data Breach Study)</a:t>
            </a:r>
            <a:endParaRPr lang="en-US" sz="700" smtClean="0"/>
          </a:p>
          <a:p>
            <a:pPr eaLnBrk="1" hangingPunct="1">
              <a:lnSpc>
                <a:spcPct val="80000"/>
              </a:lnSpc>
              <a:buFontTx/>
              <a:buChar char="•"/>
            </a:pPr>
            <a:r>
              <a:rPr lang="en-US" sz="700" smtClean="0"/>
              <a:t>$4.1 million or $128 per record compromised is the cost of lost business due to data leakage (</a:t>
            </a:r>
            <a:r>
              <a:rPr lang="en-US" sz="800" smtClean="0"/>
              <a:t>Ponemon Institute, 2007 Cost of Data Breach Study)</a:t>
            </a:r>
            <a:endParaRPr lang="en-US" sz="700" smtClean="0"/>
          </a:p>
          <a:p>
            <a:pPr eaLnBrk="1" hangingPunct="1">
              <a:lnSpc>
                <a:spcPct val="80000"/>
              </a:lnSpc>
            </a:pPr>
            <a:endParaRPr lang="en-US" sz="700" smtClean="0"/>
          </a:p>
          <a:p>
            <a:pPr eaLnBrk="1" hangingPunct="1">
              <a:lnSpc>
                <a:spcPct val="80000"/>
              </a:lnSpc>
            </a:pPr>
            <a:r>
              <a:rPr lang="en-US" sz="800" b="1" smtClean="0"/>
              <a:t>Traditional and Reactive Security Approaches are Ineffective</a:t>
            </a:r>
          </a:p>
          <a:p>
            <a:pPr eaLnBrk="1" hangingPunct="1">
              <a:lnSpc>
                <a:spcPct val="80000"/>
              </a:lnSpc>
              <a:buFontTx/>
              <a:buChar char="•"/>
            </a:pPr>
            <a:r>
              <a:rPr lang="en-US" sz="500" smtClean="0"/>
              <a:t>75% of enterprises will be infected with undetected, financially motivated, targeted malware that evaded traditional perimeter and host defenses. (</a:t>
            </a:r>
            <a:r>
              <a:rPr lang="en-US" sz="800" smtClean="0"/>
              <a:t>Gartner Research, “Gartner’s Top Predictions for IT Organizations and Users, 2007 and Beyond,”, Daryl C. Plummer, December 1, 2006)</a:t>
            </a:r>
          </a:p>
          <a:p>
            <a:pPr eaLnBrk="1" hangingPunct="1">
              <a:lnSpc>
                <a:spcPct val="80000"/>
              </a:lnSpc>
              <a:buFontTx/>
              <a:buChar char="•"/>
            </a:pPr>
            <a:r>
              <a:rPr lang="en-AU" sz="500" smtClean="0"/>
              <a:t>62% of enterprises with AV/AS suffered infection (</a:t>
            </a:r>
            <a:r>
              <a:rPr lang="en-US" sz="800" smtClean="0"/>
              <a:t>Yankee Group, 2005 Security Leaders and Laggards Survey)</a:t>
            </a:r>
          </a:p>
          <a:p>
            <a:pPr eaLnBrk="1" hangingPunct="1">
              <a:lnSpc>
                <a:spcPct val="80000"/>
              </a:lnSpc>
            </a:pPr>
            <a:endParaRPr lang="en-US" sz="800" smtClean="0"/>
          </a:p>
          <a:p>
            <a:pPr eaLnBrk="1" hangingPunct="1">
              <a:lnSpc>
                <a:spcPct val="80000"/>
              </a:lnSpc>
            </a:pPr>
            <a:r>
              <a:rPr lang="en-US" sz="800" b="1" smtClean="0"/>
              <a:t>Evolving Regulations</a:t>
            </a:r>
          </a:p>
          <a:p>
            <a:pPr eaLnBrk="1" hangingPunct="1">
              <a:lnSpc>
                <a:spcPct val="80000"/>
              </a:lnSpc>
              <a:buFontTx/>
              <a:buChar char="•"/>
            </a:pPr>
            <a:r>
              <a:rPr lang="en-US" sz="800" smtClean="0"/>
              <a:t>Protecting against threats used to be part of acceptable use policies, but now is being driven more by industry standards and government regulations regarding security configurations, vulnerabilities and data protection.</a:t>
            </a:r>
          </a:p>
          <a:p>
            <a:pPr lvl="1" eaLnBrk="1" hangingPunct="1">
              <a:lnSpc>
                <a:spcPct val="80000"/>
              </a:lnSpc>
              <a:buFontTx/>
              <a:buChar char="•"/>
            </a:pPr>
            <a:r>
              <a:rPr lang="en-US" sz="800" smtClean="0"/>
              <a:t>Federal space – FDCC and FISMA</a:t>
            </a:r>
          </a:p>
          <a:p>
            <a:pPr lvl="1" eaLnBrk="1" hangingPunct="1">
              <a:lnSpc>
                <a:spcPct val="80000"/>
              </a:lnSpc>
              <a:buFontTx/>
              <a:buChar char="•"/>
            </a:pPr>
            <a:r>
              <a:rPr lang="en-US" sz="800" smtClean="0"/>
              <a:t>Financial – PCI</a:t>
            </a:r>
          </a:p>
          <a:p>
            <a:pPr lvl="1" eaLnBrk="1" hangingPunct="1">
              <a:lnSpc>
                <a:spcPct val="80000"/>
              </a:lnSpc>
              <a:buFontTx/>
              <a:buChar char="•"/>
            </a:pPr>
            <a:r>
              <a:rPr lang="en-US" sz="800" smtClean="0"/>
              <a:t>Cross-industry – SOX</a:t>
            </a:r>
          </a:p>
          <a:p>
            <a:pPr lvl="1" eaLnBrk="1" hangingPunct="1">
              <a:lnSpc>
                <a:spcPct val="80000"/>
              </a:lnSpc>
              <a:buFontTx/>
              <a:buChar char="•"/>
            </a:pPr>
            <a:r>
              <a:rPr lang="en-US" sz="800" smtClean="0"/>
              <a:t>Healthcare – HIPAA, NHS directive (UK-specific)</a:t>
            </a:r>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spcBef>
                <a:spcPct val="50000"/>
              </a:spcBef>
              <a:buClr>
                <a:schemeClr val="hlink"/>
              </a:buClr>
              <a:buFont typeface="Wingdings" pitchFamily="2" charset="2"/>
              <a:buNone/>
            </a:pPr>
            <a:endParaRPr lang="en-US" sz="800" b="1" smtClean="0">
              <a:solidFill>
                <a:schemeClr val="bg2"/>
              </a:solidFill>
            </a:endParaRPr>
          </a:p>
          <a:p>
            <a:pPr eaLnBrk="1" hangingPunct="1">
              <a:lnSpc>
                <a:spcPct val="80000"/>
              </a:lnSpc>
              <a:spcBef>
                <a:spcPct val="50000"/>
              </a:spcBef>
              <a:buClr>
                <a:schemeClr val="hlink"/>
              </a:buClr>
              <a:buFont typeface="Wingdings" pitchFamily="2" charset="2"/>
              <a:buNone/>
            </a:pPr>
            <a:endParaRPr lang="en-US" sz="800" b="1" smtClean="0">
              <a:solidFill>
                <a:schemeClr val="bg2"/>
              </a:solidFill>
            </a:endParaRPr>
          </a:p>
          <a:p>
            <a:pPr eaLnBrk="1" hangingPunct="1">
              <a:lnSpc>
                <a:spcPct val="80000"/>
              </a:lnSpc>
              <a:buClr>
                <a:schemeClr val="accent1"/>
              </a:buClr>
              <a:buFont typeface="Wingdings" pitchFamily="2" charset="2"/>
              <a:buNone/>
            </a:pPr>
            <a:endParaRPr lang="en-US" sz="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6"/>
          <p:cNvSpPr>
            <a:spLocks noGrp="1" noChangeArrowheads="1"/>
          </p:cNvSpPr>
          <p:nvPr>
            <p:ph type="ftr" sz="quarter" idx="4"/>
          </p:nvPr>
        </p:nvSpPr>
        <p:spPr>
          <a:noFill/>
        </p:spPr>
        <p:txBody>
          <a:bodyPr/>
          <a:lstStyle/>
          <a:p>
            <a:r>
              <a:rPr lang="en-US" smtClean="0">
                <a:cs typeface="Arial" charset="0"/>
              </a:rPr>
              <a:t>© Copyright 2007 - Lumension Security</a:t>
            </a:r>
          </a:p>
        </p:txBody>
      </p:sp>
      <p:sp>
        <p:nvSpPr>
          <p:cNvPr id="140290" name="Rectangle 7"/>
          <p:cNvSpPr>
            <a:spLocks noGrp="1" noChangeArrowheads="1"/>
          </p:cNvSpPr>
          <p:nvPr>
            <p:ph type="sldNum" sz="quarter" idx="5"/>
          </p:nvPr>
        </p:nvSpPr>
        <p:spPr>
          <a:noFill/>
        </p:spPr>
        <p:txBody>
          <a:bodyPr/>
          <a:lstStyle/>
          <a:p>
            <a:fld id="{000B76C0-C520-4C8A-B8FE-58621C918A15}" type="slidenum">
              <a:rPr lang="en-US" smtClean="0">
                <a:cs typeface="Arial" charset="0"/>
              </a:rPr>
              <a:pPr/>
              <a:t>9</a:t>
            </a:fld>
            <a:endParaRPr lang="en-US" smtClean="0">
              <a:cs typeface="Arial" charset="0"/>
            </a:endParaRPr>
          </a:p>
        </p:txBody>
      </p:sp>
      <p:sp>
        <p:nvSpPr>
          <p:cNvPr id="140291" name="Rectangle 2"/>
          <p:cNvSpPr>
            <a:spLocks noGrp="1" noRot="1" noChangeArrowheads="1" noTextEdit="1"/>
          </p:cNvSpPr>
          <p:nvPr>
            <p:ph type="sldImg"/>
          </p:nvPr>
        </p:nvSpPr>
        <p:spPr>
          <a:xfrm>
            <a:off x="1146175" y="685800"/>
            <a:ext cx="4572000" cy="3429000"/>
          </a:xfrm>
          <a:ln/>
        </p:spPr>
      </p:sp>
      <p:sp>
        <p:nvSpPr>
          <p:cNvPr id="140292" name="Rectangle 3"/>
          <p:cNvSpPr>
            <a:spLocks noGrp="1" noChangeArrowheads="1"/>
          </p:cNvSpPr>
          <p:nvPr>
            <p:ph type="body" idx="1"/>
          </p:nvPr>
        </p:nvSpPr>
        <p:spPr>
          <a:noFill/>
          <a:ln/>
        </p:spPr>
        <p:txBody>
          <a:bodyPr/>
          <a:lstStyle/>
          <a:p>
            <a:pPr eaLnBrk="1" hangingPunct="1"/>
            <a:r>
              <a:rPr lang="en-US" b="1" smtClean="0">
                <a:solidFill>
                  <a:srgbClr val="58595B"/>
                </a:solidFill>
              </a:rPr>
              <a:t>Lumension Security delivers Best-of-Breed Solutions to Enterprises Around the Globe that Effectively Mitigate Risk on Corporate Endpoints.</a:t>
            </a:r>
          </a:p>
          <a:p>
            <a:pPr eaLnBrk="1" hangingPunct="1"/>
            <a:endParaRPr lang="en-US" b="1" smtClean="0">
              <a:solidFill>
                <a:srgbClr val="58595B"/>
              </a:solidFill>
            </a:endParaRPr>
          </a:p>
          <a:p>
            <a:pPr eaLnBrk="1" hangingPunct="1"/>
            <a:r>
              <a:rPr lang="en-US" b="1" smtClean="0">
                <a:solidFill>
                  <a:srgbClr val="58595B"/>
                </a:solidFill>
              </a:rPr>
              <a:t>Best of breed because the depth of functionality and capabilities within each solution set:</a:t>
            </a:r>
          </a:p>
          <a:p>
            <a:pPr eaLnBrk="1" hangingPunct="1"/>
            <a:r>
              <a:rPr lang="en-US" b="1" smtClean="0">
                <a:solidFill>
                  <a:srgbClr val="58595B"/>
                </a:solidFill>
              </a:rPr>
              <a:t/>
            </a:r>
            <a:br>
              <a:rPr lang="en-US" b="1" smtClean="0">
                <a:solidFill>
                  <a:srgbClr val="58595B"/>
                </a:solidFill>
              </a:rPr>
            </a:br>
            <a:r>
              <a:rPr lang="en-US" b="1" smtClean="0">
                <a:solidFill>
                  <a:srgbClr val="58595B"/>
                </a:solidFill>
              </a:rPr>
              <a:t>Vulnerability Management – Discovery and Assessment, Patch, Security Configuration Management, Policy Compliance Reporting</a:t>
            </a:r>
          </a:p>
          <a:p>
            <a:pPr eaLnBrk="1" hangingPunct="1">
              <a:buFontTx/>
              <a:buChar char="•"/>
            </a:pPr>
            <a:r>
              <a:rPr lang="en-US" smtClean="0">
                <a:solidFill>
                  <a:srgbClr val="58595B"/>
                </a:solidFill>
              </a:rPr>
              <a:t>Most comprehensive solution today that delivers:</a:t>
            </a:r>
          </a:p>
          <a:p>
            <a:pPr lvl="1" eaLnBrk="1" hangingPunct="1">
              <a:buFontTx/>
              <a:buChar char="•"/>
            </a:pPr>
            <a:r>
              <a:rPr lang="en-US" smtClean="0">
                <a:solidFill>
                  <a:srgbClr val="58595B"/>
                </a:solidFill>
              </a:rPr>
              <a:t>Agent and network-based discovery and assessment of IT assets, software flaws, and configuration vulnerabilities</a:t>
            </a:r>
          </a:p>
          <a:p>
            <a:pPr lvl="1" eaLnBrk="1" hangingPunct="1">
              <a:buFontTx/>
              <a:buChar char="•"/>
            </a:pPr>
            <a:r>
              <a:rPr lang="en-US" smtClean="0">
                <a:solidFill>
                  <a:srgbClr val="58595B"/>
                </a:solidFill>
              </a:rPr>
              <a:t>Out-of-the-box regulatory and standards-based assessment of security configurations</a:t>
            </a:r>
          </a:p>
          <a:p>
            <a:pPr lvl="1" eaLnBrk="1" hangingPunct="1">
              <a:buFontTx/>
              <a:buChar char="•"/>
            </a:pPr>
            <a:r>
              <a:rPr lang="en-US" smtClean="0">
                <a:solidFill>
                  <a:srgbClr val="58595B"/>
                </a:solidFill>
              </a:rPr>
              <a:t>Leverages vulnerability content from variety of third party sources including S</a:t>
            </a:r>
            <a:r>
              <a:rPr lang="en-US" smtClean="0"/>
              <a:t>ANS, Bug Track, CERT, CVE, MITRE, government IAVA’s, </a:t>
            </a:r>
            <a:r>
              <a:rPr lang="en-US" smtClean="0">
                <a:solidFill>
                  <a:srgbClr val="58595B"/>
                </a:solidFill>
              </a:rPr>
              <a:t>etc. and makes it actionable</a:t>
            </a:r>
          </a:p>
          <a:p>
            <a:pPr lvl="2" eaLnBrk="1" hangingPunct="1">
              <a:buFontTx/>
              <a:buChar char="•"/>
            </a:pPr>
            <a:r>
              <a:rPr lang="en-US" smtClean="0">
                <a:solidFill>
                  <a:schemeClr val="hlink"/>
                </a:solidFill>
              </a:rPr>
              <a:t>PLU </a:t>
            </a:r>
            <a:r>
              <a:rPr lang="en-US" b="1" smtClean="0">
                <a:solidFill>
                  <a:schemeClr val="hlink"/>
                </a:solidFill>
              </a:rPr>
              <a:t>15,000</a:t>
            </a:r>
            <a:r>
              <a:rPr lang="en-US" smtClean="0">
                <a:solidFill>
                  <a:schemeClr val="hlink"/>
                </a:solidFill>
              </a:rPr>
              <a:t> + Patches</a:t>
            </a:r>
          </a:p>
          <a:p>
            <a:pPr lvl="2" eaLnBrk="1" hangingPunct="1">
              <a:buFontTx/>
              <a:buChar char="•"/>
            </a:pPr>
            <a:r>
              <a:rPr lang="en-US" smtClean="0">
                <a:solidFill>
                  <a:schemeClr val="hlink"/>
                </a:solidFill>
              </a:rPr>
              <a:t>Scan </a:t>
            </a:r>
            <a:r>
              <a:rPr lang="en-US" b="1" smtClean="0">
                <a:solidFill>
                  <a:schemeClr val="hlink"/>
                </a:solidFill>
              </a:rPr>
              <a:t>4,000</a:t>
            </a:r>
            <a:r>
              <a:rPr lang="en-US" smtClean="0">
                <a:solidFill>
                  <a:schemeClr val="hlink"/>
                </a:solidFill>
              </a:rPr>
              <a:t> + Vulnerabilities Assessments</a:t>
            </a:r>
          </a:p>
          <a:p>
            <a:pPr lvl="2" eaLnBrk="1" hangingPunct="1">
              <a:buFontTx/>
              <a:buChar char="•"/>
            </a:pPr>
            <a:r>
              <a:rPr lang="en-US" smtClean="0">
                <a:solidFill>
                  <a:schemeClr val="hlink"/>
                </a:solidFill>
              </a:rPr>
              <a:t>CVE </a:t>
            </a:r>
            <a:r>
              <a:rPr lang="en-US" b="1" smtClean="0">
                <a:solidFill>
                  <a:schemeClr val="hlink"/>
                </a:solidFill>
              </a:rPr>
              <a:t>28,700</a:t>
            </a:r>
            <a:r>
              <a:rPr lang="en-US" smtClean="0">
                <a:solidFill>
                  <a:schemeClr val="hlink"/>
                </a:solidFill>
              </a:rPr>
              <a:t> + Vulnerabilities Assessments</a:t>
            </a:r>
          </a:p>
          <a:p>
            <a:pPr lvl="2" eaLnBrk="1" hangingPunct="1">
              <a:buFontTx/>
              <a:buChar char="•"/>
            </a:pPr>
            <a:r>
              <a:rPr lang="en-US" smtClean="0">
                <a:solidFill>
                  <a:schemeClr val="hlink"/>
                </a:solidFill>
              </a:rPr>
              <a:t>OVAL </a:t>
            </a:r>
            <a:r>
              <a:rPr lang="en-US" b="1" smtClean="0">
                <a:solidFill>
                  <a:schemeClr val="hlink"/>
                </a:solidFill>
              </a:rPr>
              <a:t>5,000 </a:t>
            </a:r>
            <a:r>
              <a:rPr lang="en-US" smtClean="0">
                <a:solidFill>
                  <a:schemeClr val="hlink"/>
                </a:solidFill>
              </a:rPr>
              <a:t>+ Definitions</a:t>
            </a:r>
          </a:p>
          <a:p>
            <a:pPr lvl="2" eaLnBrk="1" hangingPunct="1">
              <a:buFontTx/>
              <a:buChar char="•"/>
            </a:pPr>
            <a:r>
              <a:rPr lang="en-US" smtClean="0">
                <a:solidFill>
                  <a:schemeClr val="hlink"/>
                </a:solidFill>
              </a:rPr>
              <a:t>CCE </a:t>
            </a:r>
            <a:r>
              <a:rPr lang="en-US" b="1" smtClean="0">
                <a:solidFill>
                  <a:schemeClr val="hlink"/>
                </a:solidFill>
              </a:rPr>
              <a:t>800</a:t>
            </a:r>
            <a:r>
              <a:rPr lang="en-US" smtClean="0">
                <a:solidFill>
                  <a:schemeClr val="hlink"/>
                </a:solidFill>
              </a:rPr>
              <a:t> + Platforms SCM</a:t>
            </a:r>
            <a:endParaRPr lang="en-US" smtClean="0">
              <a:solidFill>
                <a:srgbClr val="58595B"/>
              </a:solidFill>
            </a:endParaRPr>
          </a:p>
          <a:p>
            <a:pPr lvl="1" eaLnBrk="1" hangingPunct="1">
              <a:buFontTx/>
              <a:buChar char="•"/>
            </a:pPr>
            <a:r>
              <a:rPr lang="en-US" smtClean="0">
                <a:solidFill>
                  <a:srgbClr val="58595B"/>
                </a:solidFill>
              </a:rPr>
              <a:t>If necessary, our own patented digital fingerprinting technology ensures patch applicability with the utmost accuracy</a:t>
            </a:r>
          </a:p>
          <a:p>
            <a:pPr lvl="1" eaLnBrk="1" hangingPunct="1">
              <a:buFontTx/>
              <a:buChar char="•"/>
            </a:pPr>
            <a:r>
              <a:rPr lang="en-US" smtClean="0">
                <a:solidFill>
                  <a:srgbClr val="58595B"/>
                </a:solidFill>
              </a:rPr>
              <a:t>Actionable information provided to enable rapid remediation of software and configuration issues</a:t>
            </a:r>
          </a:p>
          <a:p>
            <a:pPr lvl="1" eaLnBrk="1" hangingPunct="1">
              <a:buFontTx/>
              <a:buChar char="•"/>
            </a:pPr>
            <a:r>
              <a:rPr lang="en-US" smtClean="0">
                <a:solidFill>
                  <a:srgbClr val="58595B"/>
                </a:solidFill>
              </a:rPr>
              <a:t>Policy compliance reporting – map technical controls to regulatory or corporate policies and report compliance effectiveness</a:t>
            </a:r>
          </a:p>
          <a:p>
            <a:pPr eaLnBrk="1" hangingPunct="1">
              <a:buFontTx/>
              <a:buChar char="•"/>
            </a:pPr>
            <a:endParaRPr lang="en-US" smtClean="0">
              <a:solidFill>
                <a:srgbClr val="58595B"/>
              </a:solidFill>
            </a:endParaRPr>
          </a:p>
          <a:p>
            <a:pPr eaLnBrk="1" hangingPunct="1"/>
            <a:r>
              <a:rPr lang="en-US" b="1" smtClean="0">
                <a:solidFill>
                  <a:srgbClr val="58595B"/>
                </a:solidFill>
              </a:rPr>
              <a:t>Application Control</a:t>
            </a:r>
          </a:p>
          <a:p>
            <a:pPr eaLnBrk="1" hangingPunct="1">
              <a:buFontTx/>
              <a:buChar char="•"/>
            </a:pPr>
            <a:r>
              <a:rPr lang="en-US" smtClean="0"/>
              <a:t>Based upon the positive security model -“deny everything that is not explicitly permitted”, “default deny” or “whitelisting” - Application Control effectively protects against “unknown attacks” or “zero day threats”. This defense also works against known attacks since they are not included in the whitelist. Application Control is the complete opposite approach to security as used by traditional anti-virus and anti-spyware vendors, which have proven to be ineffective against well-funded adversaries. </a:t>
            </a:r>
          </a:p>
          <a:p>
            <a:pPr eaLnBrk="1" hangingPunct="1">
              <a:buFontTx/>
              <a:buChar char="•"/>
            </a:pPr>
            <a:endParaRPr lang="en-US" smtClean="0">
              <a:solidFill>
                <a:srgbClr val="58595B"/>
              </a:solidFill>
            </a:endParaRPr>
          </a:p>
          <a:p>
            <a:pPr eaLnBrk="1" hangingPunct="1"/>
            <a:r>
              <a:rPr lang="en-US" b="1" smtClean="0">
                <a:solidFill>
                  <a:srgbClr val="58595B"/>
                </a:solidFill>
              </a:rPr>
              <a:t>Device Control/DLP</a:t>
            </a:r>
          </a:p>
          <a:p>
            <a:pPr eaLnBrk="1" hangingPunct="1">
              <a:buFontTx/>
              <a:buChar char="•"/>
            </a:pPr>
            <a:r>
              <a:rPr lang="en-US" smtClean="0">
                <a:solidFill>
                  <a:srgbClr val="58595B"/>
                </a:solidFill>
              </a:rPr>
              <a:t>We address the area of greatest risk regarding data leakage. Less risk of data emailed out since there are audit trails and maximum settings in terms of file size. With usb devices, if left unmanaged, you can take infinite amounts of data out without anyone knowing because there is no centralized management and visibility, not audit trails and no maximum settings… unless you have Sanctuary Device Control.</a:t>
            </a:r>
          </a:p>
          <a:p>
            <a:pPr eaLnBrk="1" hangingPunct="1">
              <a:buFontTx/>
              <a:buChar char="•"/>
            </a:pPr>
            <a:r>
              <a:rPr lang="en-US" smtClean="0"/>
              <a:t>Only authorized devices can be accessed on an endpoint – managed via proactive, whitelist approach</a:t>
            </a:r>
          </a:p>
          <a:p>
            <a:pPr eaLnBrk="1" hangingPunct="1">
              <a:buFontTx/>
              <a:buChar char="•"/>
            </a:pPr>
            <a:r>
              <a:rPr lang="en-US" smtClean="0"/>
              <a:t>Control, restrict and monitor the movement of data from an endpoint onto a peripheral device (USB drive, DVD, CD, mobile phone, etc.) with granular permission settings:</a:t>
            </a:r>
          </a:p>
          <a:p>
            <a:pPr lvl="1" eaLnBrk="1" hangingPunct="1">
              <a:buFontTx/>
              <a:buChar char="•"/>
            </a:pPr>
            <a:r>
              <a:rPr lang="en-US" smtClean="0"/>
              <a:t>Control what files can be transferred to a device</a:t>
            </a:r>
          </a:p>
          <a:p>
            <a:pPr lvl="1" eaLnBrk="1" hangingPunct="1">
              <a:buFontTx/>
              <a:buChar char="•"/>
            </a:pPr>
            <a:r>
              <a:rPr lang="en-US" smtClean="0"/>
              <a:t>Track data that is written to and from a device (patented feature)</a:t>
            </a:r>
          </a:p>
          <a:p>
            <a:pPr lvl="1" eaLnBrk="1" hangingPunct="1">
              <a:buFontTx/>
              <a:buChar char="•"/>
            </a:pPr>
            <a:r>
              <a:rPr lang="en-US" smtClean="0"/>
              <a:t>Restrict amount of data transferred to a device</a:t>
            </a:r>
          </a:p>
          <a:p>
            <a:pPr lvl="1" eaLnBrk="1" hangingPunct="1">
              <a:buFontTx/>
              <a:buChar char="•"/>
            </a:pPr>
            <a:r>
              <a:rPr lang="en-US" smtClean="0"/>
              <a:t>Flexible encryption options with ability to force AES 256 encryption when data is transferred to devices</a:t>
            </a:r>
          </a:p>
          <a:p>
            <a:pPr lvl="1" eaLnBrk="1" hangingPunct="1">
              <a:buFontTx/>
              <a:buChar char="•"/>
            </a:pPr>
            <a:r>
              <a:rPr lang="en-US" smtClean="0"/>
              <a:t>Online/offline permission settings</a:t>
            </a:r>
          </a:p>
          <a:p>
            <a:pPr eaLnBrk="1" hangingPunct="1">
              <a:buFontTx/>
              <a:buChar char="•"/>
            </a:pPr>
            <a:r>
              <a:rPr lang="en-US" smtClean="0"/>
              <a:t>Extending data protection capabilities through partnerships with content filtering and whole disk encryption vendors such as Websense and PGP</a:t>
            </a:r>
          </a:p>
          <a:p>
            <a:pPr eaLnBrk="1" hangingPunct="1"/>
            <a:endParaRPr lang="en-US" smtClean="0"/>
          </a:p>
          <a:p>
            <a:pPr eaLnBrk="1" hangingPunct="1"/>
            <a:r>
              <a:rPr lang="en-US" b="1" smtClean="0"/>
              <a:t>Lumension continues to extend the capabilities of these best-of-breed solutions while also moving forward with a strategy to integrate these solutions to take advantage of the synergies between functionality, administration and reporting.</a:t>
            </a:r>
            <a:endParaRPr lang="en-US" smtClean="0">
              <a:solidFill>
                <a:srgbClr val="58595B"/>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Cover Slide B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11" descr="COVER IMAGE - Locator"/>
          <p:cNvPicPr>
            <a:picLocks noChangeAspect="1" noChangeArrowheads="1"/>
          </p:cNvPicPr>
          <p:nvPr/>
        </p:nvPicPr>
        <p:blipFill>
          <a:blip r:embed="rId3"/>
          <a:srcRect/>
          <a:stretch>
            <a:fillRect/>
          </a:stretch>
        </p:blipFill>
        <p:spPr bwMode="auto">
          <a:xfrm>
            <a:off x="5222875" y="585788"/>
            <a:ext cx="3211513" cy="3810000"/>
          </a:xfrm>
          <a:prstGeom prst="rect">
            <a:avLst/>
          </a:prstGeom>
          <a:noFill/>
          <a:ln w="9525">
            <a:noFill/>
            <a:miter lim="800000"/>
            <a:headEnd/>
            <a:tailEnd/>
          </a:ln>
        </p:spPr>
      </p:pic>
      <p:pic>
        <p:nvPicPr>
          <p:cNvPr id="6" name="Picture 12" descr="Cover Logo"/>
          <p:cNvPicPr>
            <a:picLocks noChangeAspect="1" noChangeArrowheads="1"/>
          </p:cNvPicPr>
          <p:nvPr/>
        </p:nvPicPr>
        <p:blipFill>
          <a:blip r:embed="rId4"/>
          <a:srcRect/>
          <a:stretch>
            <a:fillRect/>
          </a:stretch>
        </p:blipFill>
        <p:spPr bwMode="auto">
          <a:xfrm>
            <a:off x="4876800" y="4724400"/>
            <a:ext cx="3962400" cy="1354138"/>
          </a:xfrm>
          <a:prstGeom prst="rect">
            <a:avLst/>
          </a:prstGeom>
          <a:noFill/>
          <a:ln w="9525">
            <a:noFill/>
            <a:miter lim="800000"/>
            <a:headEnd/>
            <a:tailEnd/>
          </a:ln>
        </p:spPr>
      </p:pic>
      <p:pic>
        <p:nvPicPr>
          <p:cNvPr id="7" name="Picture 10" descr="Laptop"/>
          <p:cNvPicPr>
            <a:picLocks noChangeAspect="1" noChangeArrowheads="1"/>
          </p:cNvPicPr>
          <p:nvPr userDrawn="1"/>
        </p:nvPicPr>
        <p:blipFill>
          <a:blip r:embed="rId5"/>
          <a:srcRect/>
          <a:stretch>
            <a:fillRect/>
          </a:stretch>
        </p:blipFill>
        <p:spPr bwMode="auto">
          <a:xfrm>
            <a:off x="5257800" y="1447800"/>
            <a:ext cx="3886200" cy="3303588"/>
          </a:xfrm>
          <a:prstGeom prst="rect">
            <a:avLst/>
          </a:prstGeom>
          <a:noFill/>
          <a:ln w="9525">
            <a:noFill/>
            <a:miter lim="800000"/>
            <a:headEnd/>
            <a:tailEnd/>
          </a:ln>
        </p:spPr>
      </p:pic>
      <p:sp>
        <p:nvSpPr>
          <p:cNvPr id="8" name="Rectangle 7"/>
          <p:cNvSpPr>
            <a:spLocks noChangeArrowheads="1"/>
          </p:cNvSpPr>
          <p:nvPr userDrawn="1"/>
        </p:nvSpPr>
        <p:spPr bwMode="auto">
          <a:xfrm>
            <a:off x="0" y="1447800"/>
            <a:ext cx="6324600" cy="3300413"/>
          </a:xfrm>
          <a:prstGeom prst="rect">
            <a:avLst/>
          </a:prstGeom>
          <a:solidFill>
            <a:schemeClr val="hlink">
              <a:alpha val="50000"/>
            </a:schemeClr>
          </a:solidFill>
          <a:ln w="9525">
            <a:noFill/>
            <a:miter lim="800000"/>
            <a:headEnd/>
            <a:tailEnd/>
          </a:ln>
          <a:effectLst/>
        </p:spPr>
        <p:txBody>
          <a:bodyPr wrap="none" anchor="ctr"/>
          <a:lstStyle/>
          <a:p>
            <a:pPr>
              <a:defRPr/>
            </a:pPr>
            <a:endParaRPr lang="en-US">
              <a:cs typeface="+mn-cs"/>
            </a:endParaRPr>
          </a:p>
        </p:txBody>
      </p:sp>
      <p:sp>
        <p:nvSpPr>
          <p:cNvPr id="9" name="Rectangle 7"/>
          <p:cNvSpPr>
            <a:spLocks noChangeArrowheads="1"/>
          </p:cNvSpPr>
          <p:nvPr userDrawn="1"/>
        </p:nvSpPr>
        <p:spPr bwMode="auto">
          <a:xfrm>
            <a:off x="0" y="1447800"/>
            <a:ext cx="6096000" cy="3300413"/>
          </a:xfrm>
          <a:prstGeom prst="rect">
            <a:avLst/>
          </a:prstGeom>
          <a:solidFill>
            <a:schemeClr val="hlink">
              <a:alpha val="80000"/>
            </a:schemeClr>
          </a:solidFill>
          <a:ln w="9525">
            <a:noFill/>
            <a:miter lim="800000"/>
            <a:headEnd/>
            <a:tailEnd/>
          </a:ln>
          <a:effectLst/>
        </p:spPr>
        <p:txBody>
          <a:bodyPr wrap="none" anchor="ctr"/>
          <a:lstStyle/>
          <a:p>
            <a:pPr>
              <a:defRPr/>
            </a:pPr>
            <a:endParaRPr lang="en-US">
              <a:cs typeface="+mn-cs"/>
            </a:endParaRPr>
          </a:p>
        </p:txBody>
      </p:sp>
      <p:sp>
        <p:nvSpPr>
          <p:cNvPr id="10" name="Rectangle 9"/>
          <p:cNvSpPr>
            <a:spLocks noChangeArrowheads="1"/>
          </p:cNvSpPr>
          <p:nvPr userDrawn="1"/>
        </p:nvSpPr>
        <p:spPr bwMode="auto">
          <a:xfrm>
            <a:off x="3352800" y="396875"/>
            <a:ext cx="5791200" cy="365125"/>
          </a:xfrm>
          <a:prstGeom prst="rect">
            <a:avLst/>
          </a:prstGeom>
          <a:solidFill>
            <a:schemeClr val="hlink"/>
          </a:solidFill>
          <a:ln w="9525">
            <a:noFill/>
            <a:miter lim="800000"/>
            <a:headEnd/>
            <a:tailEnd/>
          </a:ln>
          <a:effectLst/>
        </p:spPr>
        <p:txBody>
          <a:bodyPr wrap="none" anchor="ctr"/>
          <a:lstStyle/>
          <a:p>
            <a:pPr>
              <a:defRPr/>
            </a:pPr>
            <a:endParaRPr lang="en-US">
              <a:cs typeface="+mn-cs"/>
            </a:endParaRPr>
          </a:p>
        </p:txBody>
      </p:sp>
      <p:sp>
        <p:nvSpPr>
          <p:cNvPr id="11" name="Rectangle 12"/>
          <p:cNvSpPr>
            <a:spLocks noChangeArrowheads="1"/>
          </p:cNvSpPr>
          <p:nvPr userDrawn="1"/>
        </p:nvSpPr>
        <p:spPr bwMode="auto">
          <a:xfrm>
            <a:off x="0" y="6172200"/>
            <a:ext cx="6124575" cy="182563"/>
          </a:xfrm>
          <a:prstGeom prst="rect">
            <a:avLst/>
          </a:prstGeom>
          <a:solidFill>
            <a:schemeClr val="hlink"/>
          </a:solidFill>
          <a:ln w="9525">
            <a:noFill/>
            <a:miter lim="800000"/>
            <a:headEnd/>
            <a:tailEnd/>
          </a:ln>
          <a:effectLst/>
        </p:spPr>
        <p:txBody>
          <a:bodyPr wrap="none" anchor="ctr"/>
          <a:lstStyle/>
          <a:p>
            <a:pPr>
              <a:defRPr/>
            </a:pPr>
            <a:endParaRPr lang="en-US">
              <a:cs typeface="+mn-cs"/>
            </a:endParaRPr>
          </a:p>
        </p:txBody>
      </p:sp>
      <p:sp>
        <p:nvSpPr>
          <p:cNvPr id="12" name="Rectangle 13"/>
          <p:cNvSpPr>
            <a:spLocks noChangeArrowheads="1"/>
          </p:cNvSpPr>
          <p:nvPr userDrawn="1"/>
        </p:nvSpPr>
        <p:spPr bwMode="auto">
          <a:xfrm>
            <a:off x="8686800" y="6172200"/>
            <a:ext cx="457200" cy="182563"/>
          </a:xfrm>
          <a:prstGeom prst="rect">
            <a:avLst/>
          </a:prstGeom>
          <a:solidFill>
            <a:schemeClr val="hlink"/>
          </a:solidFill>
          <a:ln w="9525">
            <a:noFill/>
            <a:miter lim="800000"/>
            <a:headEnd/>
            <a:tailEnd/>
          </a:ln>
          <a:effectLst/>
        </p:spPr>
        <p:txBody>
          <a:bodyPr wrap="none" anchor="ctr"/>
          <a:lstStyle/>
          <a:p>
            <a:pPr>
              <a:defRPr/>
            </a:pPr>
            <a:endParaRPr lang="en-US">
              <a:cs typeface="+mn-cs"/>
            </a:endParaRPr>
          </a:p>
        </p:txBody>
      </p:sp>
      <p:sp>
        <p:nvSpPr>
          <p:cNvPr id="13" name="Text Box 14"/>
          <p:cNvSpPr txBox="1">
            <a:spLocks noChangeArrowheads="1"/>
          </p:cNvSpPr>
          <p:nvPr userDrawn="1"/>
        </p:nvSpPr>
        <p:spPr bwMode="auto">
          <a:xfrm>
            <a:off x="6200775" y="6056313"/>
            <a:ext cx="2381250" cy="366712"/>
          </a:xfrm>
          <a:prstGeom prst="rect">
            <a:avLst/>
          </a:prstGeom>
          <a:noFill/>
          <a:ln w="9525">
            <a:noFill/>
            <a:miter lim="800000"/>
            <a:headEnd/>
            <a:tailEnd/>
          </a:ln>
          <a:effectLst/>
        </p:spPr>
        <p:txBody>
          <a:bodyPr wrap="none">
            <a:spAutoFit/>
          </a:bodyPr>
          <a:lstStyle/>
          <a:p>
            <a:pPr>
              <a:defRPr/>
            </a:pPr>
            <a:r>
              <a:rPr lang="en-US">
                <a:solidFill>
                  <a:schemeClr val="hlink"/>
                </a:solidFill>
                <a:cs typeface="+mn-cs"/>
              </a:rPr>
              <a:t>www.</a:t>
            </a:r>
            <a:r>
              <a:rPr lang="en-US" b="1">
                <a:solidFill>
                  <a:schemeClr val="hlink"/>
                </a:solidFill>
                <a:cs typeface="+mn-cs"/>
              </a:rPr>
              <a:t>lumension</a:t>
            </a:r>
            <a:r>
              <a:rPr lang="en-US">
                <a:solidFill>
                  <a:schemeClr val="hlink"/>
                </a:solidFill>
                <a:cs typeface="+mn-cs"/>
              </a:rPr>
              <a:t>.com</a:t>
            </a:r>
          </a:p>
        </p:txBody>
      </p:sp>
      <p:pic>
        <p:nvPicPr>
          <p:cNvPr id="14" name="Picture 15" descr="logo_lrg"/>
          <p:cNvPicPr>
            <a:picLocks noChangeAspect="1" noChangeArrowheads="1"/>
          </p:cNvPicPr>
          <p:nvPr userDrawn="1"/>
        </p:nvPicPr>
        <p:blipFill>
          <a:blip r:embed="rId6"/>
          <a:srcRect/>
          <a:stretch>
            <a:fillRect/>
          </a:stretch>
        </p:blipFill>
        <p:spPr bwMode="auto">
          <a:xfrm>
            <a:off x="381000" y="381000"/>
            <a:ext cx="2633663" cy="549275"/>
          </a:xfrm>
          <a:prstGeom prst="rect">
            <a:avLst/>
          </a:prstGeom>
          <a:noFill/>
          <a:ln w="9525">
            <a:noFill/>
            <a:miter lim="800000"/>
            <a:headEnd/>
            <a:tailEnd/>
          </a:ln>
        </p:spPr>
      </p:pic>
      <p:sp>
        <p:nvSpPr>
          <p:cNvPr id="3074" name="Rectangle 2"/>
          <p:cNvSpPr>
            <a:spLocks noGrp="1" noChangeArrowheads="1"/>
          </p:cNvSpPr>
          <p:nvPr>
            <p:ph type="ctrTitle"/>
          </p:nvPr>
        </p:nvSpPr>
        <p:spPr>
          <a:xfrm>
            <a:off x="381000" y="457200"/>
            <a:ext cx="4343400" cy="1311275"/>
          </a:xfrm>
        </p:spPr>
        <p:txBody>
          <a:bodyPr/>
          <a:lstStyle>
            <a:lvl1pPr>
              <a:defRPr sz="4000" b="0">
                <a:solidFill>
                  <a:schemeClr val="accent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81000" y="3692525"/>
            <a:ext cx="3124200" cy="727075"/>
          </a:xfrm>
        </p:spPr>
        <p:txBody>
          <a:bodyPr lIns="45720" rIns="45720">
            <a:spAutoFit/>
          </a:bodyPr>
          <a:lstStyle>
            <a:lvl1pPr marL="0" indent="0">
              <a:spcBef>
                <a:spcPct val="0"/>
              </a:spcBef>
              <a:spcAft>
                <a:spcPct val="60000"/>
              </a:spcAft>
              <a:defRPr sz="1600">
                <a:solidFill>
                  <a:srgbClr val="5B6F7B"/>
                </a:solidFill>
              </a:defRPr>
            </a:lvl1pPr>
          </a:lstStyle>
          <a:p>
            <a:r>
              <a:rPr lang="en-US" smtClean="0"/>
              <a:t>Click to edit Master subtitle style</a:t>
            </a:r>
            <a:endParaRPr lang="en-US"/>
          </a:p>
        </p:txBody>
      </p:sp>
      <p:sp>
        <p:nvSpPr>
          <p:cNvPr id="15" name="Rectangle 5"/>
          <p:cNvSpPr>
            <a:spLocks noGrp="1" noChangeArrowheads="1"/>
          </p:cNvSpPr>
          <p:nvPr>
            <p:ph type="ftr" sz="quarter" idx="10"/>
          </p:nvPr>
        </p:nvSpPr>
        <p:spPr>
          <a:xfrm>
            <a:off x="1114425" y="6626225"/>
            <a:ext cx="3505200" cy="214313"/>
          </a:xfrm>
        </p:spPr>
        <p:txBody>
          <a:bodyPr/>
          <a:lstStyle>
            <a:lvl1pPr>
              <a:defRPr/>
            </a:lvl1pPr>
          </a:lstStyle>
          <a:p>
            <a:pPr>
              <a:defRPr/>
            </a:pPr>
            <a:r>
              <a:rPr lang="en-US"/>
              <a:t>© Copyright 2007 - Lumension Security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A2B2652-FC6D-4067-B537-1878DF288FF0}" type="slidenum">
              <a:rPr lang="en-US"/>
              <a:pPr>
                <a:defRPr/>
              </a:pPr>
              <a:t>‹#›</a:t>
            </a:fld>
            <a:endParaRPr lang="en-US"/>
          </a:p>
        </p:txBody>
      </p:sp>
      <p:sp>
        <p:nvSpPr>
          <p:cNvPr id="5" name="Rectangle 6"/>
          <p:cNvSpPr>
            <a:spLocks noGrp="1" noChangeArrowheads="1"/>
          </p:cNvSpPr>
          <p:nvPr>
            <p:ph type="sldNum" sz="quarter" idx="11"/>
          </p:nvPr>
        </p:nvSpPr>
        <p:spPr/>
        <p:txBody>
          <a:bodyPr/>
          <a:lstStyle>
            <a:lvl1pPr>
              <a:defRPr/>
            </a:lvl1pPr>
          </a:lstStyle>
          <a:p>
            <a:pPr>
              <a:defRPr/>
            </a:pPr>
            <a:fld id="{52DBA098-93AE-4938-9068-52FB801220BB}" type="slidenum">
              <a:rPr lang="en-US"/>
              <a:pPr>
                <a:defRPr/>
              </a:pPr>
              <a:t>‹#›</a:t>
            </a:fld>
            <a:endParaRPr lang="en-US"/>
          </a:p>
        </p:txBody>
      </p:sp>
      <p:sp>
        <p:nvSpPr>
          <p:cNvPr id="6" name="Rectangle 8"/>
          <p:cNvSpPr>
            <a:spLocks noGrp="1" noChangeArrowheads="1"/>
          </p:cNvSpPr>
          <p:nvPr>
            <p:ph type="ftr" sz="quarter" idx="12"/>
          </p:nvPr>
        </p:nvSpPr>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30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30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543800" cy="381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4983163"/>
          </a:xfrm>
        </p:spPr>
        <p:txBody>
          <a:bodyPr/>
          <a:lstStyle/>
          <a:p>
            <a:pPr lvl="0"/>
            <a:endParaRPr lang="en-US" noProof="0" smtClean="0"/>
          </a:p>
        </p:txBody>
      </p:sp>
      <p:sp>
        <p:nvSpPr>
          <p:cNvPr id="4" name="Slide Number Placeholder 3"/>
          <p:cNvSpPr>
            <a:spLocks noGrp="1"/>
          </p:cNvSpPr>
          <p:nvPr>
            <p:ph type="sldNum" sz="quarter" idx="10"/>
          </p:nvPr>
        </p:nvSpPr>
        <p:spPr>
          <a:xfrm>
            <a:off x="6096000" y="6372225"/>
            <a:ext cx="3048000" cy="180975"/>
          </a:xfrm>
          <a:prstGeom prst="rect">
            <a:avLst/>
          </a:prstGeom>
        </p:spPr>
        <p:txBody>
          <a:bodyPr/>
          <a:lstStyle>
            <a:lvl1pPr>
              <a:defRPr>
                <a:cs typeface="+mn-cs"/>
              </a:defRPr>
            </a:lvl1pPr>
          </a:lstStyle>
          <a:p>
            <a:pPr>
              <a:defRPr/>
            </a:pPr>
            <a:fld id="{B4B56B7B-6310-43B8-A811-C93CAD464EEF}"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543800" cy="381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143000"/>
            <a:ext cx="4038600" cy="4983163"/>
          </a:xfrm>
        </p:spPr>
        <p:txBody>
          <a:bodyPr/>
          <a:lstStyle/>
          <a:p>
            <a:pPr lvl="0"/>
            <a:endParaRPr lang="en-US" noProof="0" smtClean="0"/>
          </a:p>
        </p:txBody>
      </p:sp>
      <p:sp>
        <p:nvSpPr>
          <p:cNvPr id="5" name="Slide Number Placeholder 4"/>
          <p:cNvSpPr>
            <a:spLocks noGrp="1"/>
          </p:cNvSpPr>
          <p:nvPr>
            <p:ph type="sldNum" sz="quarter" idx="10"/>
          </p:nvPr>
        </p:nvSpPr>
        <p:spPr>
          <a:xfrm>
            <a:off x="6096000" y="6372225"/>
            <a:ext cx="3048000" cy="180975"/>
          </a:xfrm>
          <a:prstGeom prst="rect">
            <a:avLst/>
          </a:prstGeom>
        </p:spPr>
        <p:txBody>
          <a:bodyPr/>
          <a:lstStyle>
            <a:lvl1pPr>
              <a:defRPr>
                <a:cs typeface="+mn-cs"/>
              </a:defRPr>
            </a:lvl1pPr>
          </a:lstStyle>
          <a:p>
            <a:pPr>
              <a:defRPr/>
            </a:pPr>
            <a:fld id="{23D7E4E1-2DAB-46FA-A2C3-8B7C942430F6}"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543800" cy="381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096000" y="6372225"/>
            <a:ext cx="3048000" cy="180975"/>
          </a:xfrm>
          <a:prstGeom prst="rect">
            <a:avLst/>
          </a:prstGeom>
        </p:spPr>
        <p:txBody>
          <a:bodyPr/>
          <a:lstStyle>
            <a:lvl1pPr>
              <a:defRPr>
                <a:cs typeface="+mn-cs"/>
              </a:defRPr>
            </a:lvl1pPr>
          </a:lstStyle>
          <a:p>
            <a:pPr>
              <a:defRPr/>
            </a:pPr>
            <a:fld id="{26F5CAE7-6CCA-4FFA-8638-FEECF7E9467D}"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85750"/>
            <a:ext cx="7543800" cy="381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3000"/>
            <a:ext cx="40386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09988"/>
            <a:ext cx="40386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09988"/>
            <a:ext cx="40386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096000" y="6372225"/>
            <a:ext cx="3048000" cy="180975"/>
          </a:xfrm>
          <a:prstGeom prst="rect">
            <a:avLst/>
          </a:prstGeom>
        </p:spPr>
        <p:txBody>
          <a:bodyPr/>
          <a:lstStyle>
            <a:lvl1pPr>
              <a:defRPr>
                <a:cs typeface="+mn-cs"/>
              </a:defRPr>
            </a:lvl1pPr>
          </a:lstStyle>
          <a:p>
            <a:pPr>
              <a:defRPr/>
            </a:pPr>
            <a:fld id="{CB7A6E7C-4DAB-444F-B79F-9CE20D0ED283}"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85750"/>
            <a:ext cx="8229600" cy="584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096000" y="6372225"/>
            <a:ext cx="3048000" cy="180975"/>
          </a:xfrm>
          <a:prstGeom prst="rect">
            <a:avLst/>
          </a:prstGeom>
        </p:spPr>
        <p:txBody>
          <a:bodyPr/>
          <a:lstStyle>
            <a:lvl1pPr>
              <a:defRPr>
                <a:cs typeface="+mn-cs"/>
              </a:defRPr>
            </a:lvl1pPr>
          </a:lstStyle>
          <a:p>
            <a:pPr>
              <a:defRPr/>
            </a:pPr>
            <a:fld id="{7472D6C7-D0C1-478B-B675-1E4B350FF3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8668759A-8146-4A13-8F57-6AD59F1DE5D1}" type="slidenum">
              <a:rPr lang="en-US"/>
              <a:pPr>
                <a:defRPr/>
              </a:pPr>
              <a:t>‹#›</a:t>
            </a:fld>
            <a:endParaRPr lang="en-US"/>
          </a:p>
        </p:txBody>
      </p:sp>
      <p:sp>
        <p:nvSpPr>
          <p:cNvPr id="5" name="Rectangle 6"/>
          <p:cNvSpPr>
            <a:spLocks noGrp="1" noChangeArrowheads="1"/>
          </p:cNvSpPr>
          <p:nvPr>
            <p:ph type="sldNum" sz="quarter" idx="11"/>
          </p:nvPr>
        </p:nvSpPr>
        <p:spPr/>
        <p:txBody>
          <a:bodyPr/>
          <a:lstStyle>
            <a:lvl1pPr>
              <a:defRPr/>
            </a:lvl1pPr>
          </a:lstStyle>
          <a:p>
            <a:pPr>
              <a:defRPr/>
            </a:pPr>
            <a:fld id="{2EC46B42-5C8B-4EF2-A732-6AD57D61CD36}" type="slidenum">
              <a:rPr lang="en-US"/>
              <a:pPr>
                <a:defRPr/>
              </a:pPr>
              <a:t>‹#›</a:t>
            </a:fld>
            <a:endParaRPr lang="en-US"/>
          </a:p>
        </p:txBody>
      </p:sp>
      <p:sp>
        <p:nvSpPr>
          <p:cNvPr id="6" name="Rectangle 8"/>
          <p:cNvSpPr>
            <a:spLocks noGrp="1" noChangeArrowheads="1"/>
          </p:cNvSpPr>
          <p:nvPr>
            <p:ph type="ftr" sz="quarter" idx="12"/>
          </p:nvPr>
        </p:nvSpPr>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543800" cy="381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4983163"/>
          </a:xfrm>
        </p:spPr>
        <p:txBody>
          <a:bodyPr/>
          <a:lstStyle/>
          <a:p>
            <a:pPr lvl="0"/>
            <a:endParaRPr lang="en-US" noProof="0" smtClean="0"/>
          </a:p>
        </p:txBody>
      </p:sp>
      <p:sp>
        <p:nvSpPr>
          <p:cNvPr id="4" name="Slide Number Placeholder 3"/>
          <p:cNvSpPr>
            <a:spLocks noGrp="1"/>
          </p:cNvSpPr>
          <p:nvPr>
            <p:ph type="sldNum" sz="quarter" idx="10"/>
          </p:nvPr>
        </p:nvSpPr>
        <p:spPr>
          <a:xfrm>
            <a:off x="6096000" y="6372225"/>
            <a:ext cx="3048000" cy="180975"/>
          </a:xfrm>
        </p:spPr>
        <p:txBody>
          <a:bodyPr/>
          <a:lstStyle>
            <a:lvl1pPr>
              <a:defRPr/>
            </a:lvl1pPr>
          </a:lstStyle>
          <a:p>
            <a:pPr>
              <a:defRPr/>
            </a:pPr>
            <a:fld id="{9646A0CF-B774-480F-92E2-3424077BEF2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5438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143000"/>
            <a:ext cx="4038600" cy="4983163"/>
          </a:xfrm>
        </p:spPr>
        <p:txBody>
          <a:bodyPr/>
          <a:lstStyle/>
          <a:p>
            <a:pPr lvl="0"/>
            <a:endParaRPr lang="en-US" noProof="0" smtClean="0"/>
          </a:p>
        </p:txBody>
      </p:sp>
      <p:sp>
        <p:nvSpPr>
          <p:cNvPr id="5" name="Slide Number Placeholder 4"/>
          <p:cNvSpPr>
            <a:spLocks noGrp="1"/>
          </p:cNvSpPr>
          <p:nvPr>
            <p:ph type="sldNum" sz="quarter" idx="10"/>
          </p:nvPr>
        </p:nvSpPr>
        <p:spPr>
          <a:xfrm>
            <a:off x="6096000" y="6372225"/>
            <a:ext cx="3048000" cy="180975"/>
          </a:xfrm>
        </p:spPr>
        <p:txBody>
          <a:bodyPr/>
          <a:lstStyle>
            <a:lvl1pPr>
              <a:defRPr/>
            </a:lvl1pPr>
          </a:lstStyle>
          <a:p>
            <a:pPr>
              <a:defRPr/>
            </a:pPr>
            <a:fld id="{39339B66-8D79-41FE-9F6F-DCF3CFC960C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5438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096000" y="6372225"/>
            <a:ext cx="3048000" cy="180975"/>
          </a:xfrm>
        </p:spPr>
        <p:txBody>
          <a:bodyPr/>
          <a:lstStyle>
            <a:lvl1pPr>
              <a:defRPr/>
            </a:lvl1pPr>
          </a:lstStyle>
          <a:p>
            <a:pPr>
              <a:defRPr/>
            </a:pPr>
            <a:fld id="{1F33CD9F-185F-4012-A235-500DA17133E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85750"/>
            <a:ext cx="7543800" cy="381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3000"/>
            <a:ext cx="40386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09988"/>
            <a:ext cx="40386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09988"/>
            <a:ext cx="40386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096000" y="6372225"/>
            <a:ext cx="3048000" cy="180975"/>
          </a:xfrm>
        </p:spPr>
        <p:txBody>
          <a:bodyPr/>
          <a:lstStyle>
            <a:lvl1pPr>
              <a:defRPr/>
            </a:lvl1pPr>
          </a:lstStyle>
          <a:p>
            <a:pPr>
              <a:defRPr/>
            </a:pPr>
            <a:fld id="{69AFE1AF-5BC1-478F-B961-5C25DAE6139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85750"/>
            <a:ext cx="8229600" cy="584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096000" y="6372225"/>
            <a:ext cx="3048000" cy="180975"/>
          </a:xfrm>
        </p:spPr>
        <p:txBody>
          <a:bodyPr/>
          <a:lstStyle>
            <a:lvl1pPr>
              <a:defRPr/>
            </a:lvl1pPr>
          </a:lstStyle>
          <a:p>
            <a:pPr>
              <a:defRPr/>
            </a:pPr>
            <a:fld id="{5D8D7FA6-7D79-49D0-924B-374C6A5C491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82FC93EA-BF6A-459B-9140-AB631AF8104D}"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ECD9A272-E40C-4169-99E5-E6A5C0B86849}"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146B5F8F-6465-4E82-8138-2407993DE6D8}"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CDC86C32-6585-4BD9-AEFE-6877EE0BF386}" type="slidenum">
              <a:rPr lang="en-US"/>
              <a:pPr>
                <a:defRPr/>
              </a:pPr>
              <a:t>‹#›</a:t>
            </a:fld>
            <a:endParaRPr lang="en-US"/>
          </a:p>
        </p:txBody>
      </p:sp>
      <p:sp>
        <p:nvSpPr>
          <p:cNvPr id="5" name="Rectangle 6"/>
          <p:cNvSpPr>
            <a:spLocks noGrp="1" noChangeArrowheads="1"/>
          </p:cNvSpPr>
          <p:nvPr>
            <p:ph type="sldNum" sz="quarter" idx="11"/>
          </p:nvPr>
        </p:nvSpPr>
        <p:spPr/>
        <p:txBody>
          <a:bodyPr/>
          <a:lstStyle>
            <a:lvl1pPr>
              <a:defRPr/>
            </a:lvl1pPr>
          </a:lstStyle>
          <a:p>
            <a:pPr>
              <a:defRPr/>
            </a:pPr>
            <a:fld id="{455E40C9-98E7-423B-BC34-4648482E117A}" type="slidenum">
              <a:rPr lang="en-US"/>
              <a:pPr>
                <a:defRPr/>
              </a:pPr>
              <a:t>‹#›</a:t>
            </a:fld>
            <a:endParaRPr lang="en-US"/>
          </a:p>
        </p:txBody>
      </p:sp>
      <p:sp>
        <p:nvSpPr>
          <p:cNvPr id="6" name="Rectangle 8"/>
          <p:cNvSpPr>
            <a:spLocks noGrp="1" noChangeArrowheads="1"/>
          </p:cNvSpPr>
          <p:nvPr>
            <p:ph type="ftr" sz="quarter" idx="12"/>
          </p:nvPr>
        </p:nvSpPr>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910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910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A9E7CC84-FAA8-47C6-A537-51DBB099838D}"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BEF4F1A2-C2FF-4C3B-8DB5-4C972F5E2665}" type="slidenum">
              <a:rPr lang="en-US"/>
              <a:pPr>
                <a:defRPr/>
              </a:pPr>
              <a:t>‹#›</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549DB243-AC37-4C52-9A05-8475BDE4553A}" type="slidenum">
              <a:rPr lang="en-US"/>
              <a:pPr>
                <a:defRPr/>
              </a:pPr>
              <a:t>‹#›</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96665299-FDD8-480A-B65A-61C935E86DDF}" type="slidenum">
              <a:rPr lang="en-US"/>
              <a:pPr>
                <a:defRPr/>
              </a:pPr>
              <a:t>‹#›</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147E225E-9C48-4DA8-8ED1-290A92E5B502}"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580C4059-73CD-4D80-9F4D-5DCF41FE8706}"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795C3B2B-1D45-4677-8B58-7EB34DD59BDE}"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E5F8C48-0268-43FA-BF6C-421BF135D40E}"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9E86E836-0120-49FB-A20F-C0307FC06811}"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90A4E8FF-D976-4D3A-9A78-0A74867260F8}"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40D852A8-3180-437F-9F0D-7C07FBE7011F}" type="slidenum">
              <a:rPr lang="en-US"/>
              <a:pPr>
                <a:defRPr/>
              </a:pPr>
              <a:t>‹#›</a:t>
            </a:fld>
            <a:endParaRPr lang="en-US"/>
          </a:p>
        </p:txBody>
      </p:sp>
      <p:sp>
        <p:nvSpPr>
          <p:cNvPr id="5" name="Rectangle 6"/>
          <p:cNvSpPr>
            <a:spLocks noGrp="1" noChangeArrowheads="1"/>
          </p:cNvSpPr>
          <p:nvPr>
            <p:ph type="sldNum" sz="quarter" idx="11"/>
          </p:nvPr>
        </p:nvSpPr>
        <p:spPr/>
        <p:txBody>
          <a:bodyPr/>
          <a:lstStyle>
            <a:lvl1pPr>
              <a:defRPr/>
            </a:lvl1pPr>
          </a:lstStyle>
          <a:p>
            <a:pPr>
              <a:defRPr/>
            </a:pPr>
            <a:fld id="{7892F04D-8EB2-4652-81E0-6E68F3D1588B}" type="slidenum">
              <a:rPr lang="en-US"/>
              <a:pPr>
                <a:defRPr/>
              </a:pPr>
              <a:t>‹#›</a:t>
            </a:fld>
            <a:endParaRPr lang="en-US"/>
          </a:p>
        </p:txBody>
      </p:sp>
      <p:sp>
        <p:nvSpPr>
          <p:cNvPr id="6" name="Rectangle 8"/>
          <p:cNvSpPr>
            <a:spLocks noGrp="1" noChangeArrowheads="1"/>
          </p:cNvSpPr>
          <p:nvPr>
            <p:ph type="ftr" sz="quarter" idx="12"/>
          </p:nvPr>
        </p:nvSpPr>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0770C79A-E147-4763-9D27-5C42F42DCA9F}"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910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910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8144F8FA-E0B0-499F-9A55-D807991128FF}"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BFB0B48D-DF34-4201-A63E-0AC5A4D9C199}" type="slidenum">
              <a:rPr lang="en-US"/>
              <a:pPr>
                <a:defRPr/>
              </a:pPr>
              <a:t>‹#›</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31A0AF8C-8497-443C-B0C9-D1A91DF3F8BB}" type="slidenum">
              <a:rPr lang="en-US"/>
              <a:pPr>
                <a:defRPr/>
              </a:pPr>
              <a:t>‹#›</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FF5AA390-F7CA-42A2-B0A5-388D3156E192}" type="slidenum">
              <a:rPr lang="en-US"/>
              <a:pPr>
                <a:defRPr/>
              </a:pPr>
              <a:t>‹#›</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0794D312-628C-405A-9C96-FA31DA352804}"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179440F3-308F-48D7-BF8A-5EE1895261FB}"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FFA386E7-F8AD-4F6F-9A38-F8C2779345FF}"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E97D71DE-56E7-40AE-94CC-B2DD9B915ADA}"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C1D0309B-D440-4BA9-93B8-C3643E3688D8}"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910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910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28ABBB67-01DF-481D-B17A-E8AAF105A025}" type="slidenum">
              <a:rPr lang="en-US"/>
              <a:pPr>
                <a:defRPr/>
              </a:pPr>
              <a:t>‹#›</a:t>
            </a:fld>
            <a:endParaRPr lang="en-US"/>
          </a:p>
        </p:txBody>
      </p:sp>
      <p:sp>
        <p:nvSpPr>
          <p:cNvPr id="6" name="Rectangle 6"/>
          <p:cNvSpPr>
            <a:spLocks noGrp="1" noChangeArrowheads="1"/>
          </p:cNvSpPr>
          <p:nvPr>
            <p:ph type="sldNum" sz="quarter" idx="11"/>
          </p:nvPr>
        </p:nvSpPr>
        <p:spPr/>
        <p:txBody>
          <a:bodyPr/>
          <a:lstStyle>
            <a:lvl1pPr>
              <a:defRPr/>
            </a:lvl1pPr>
          </a:lstStyle>
          <a:p>
            <a:pPr>
              <a:defRPr/>
            </a:pPr>
            <a:fld id="{8E7DB600-92C3-4B5F-91A6-1261F106C0FF}" type="slidenum">
              <a:rPr lang="en-US"/>
              <a:pPr>
                <a:defRPr/>
              </a:pPr>
              <a:t>‹#›</a:t>
            </a:fld>
            <a:endParaRPr lang="en-US"/>
          </a:p>
        </p:txBody>
      </p:sp>
      <p:sp>
        <p:nvSpPr>
          <p:cNvPr id="7" name="Rectangle 8"/>
          <p:cNvSpPr>
            <a:spLocks noGrp="1" noChangeArrowheads="1"/>
          </p:cNvSpPr>
          <p:nvPr>
            <p:ph type="ftr" sz="quarter" idx="12"/>
          </p:nvPr>
        </p:nvSpPr>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534A7EC7-6992-4803-B31C-741E8CDE22A2}"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8D21EC8B-488C-4F19-BB4E-6FE9AE2E6360}"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910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910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6FED5682-6D37-4E89-8C13-4A2B8FDFA93C}"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F77BD116-6DA6-4560-A42D-E2190B393B18}" type="slidenum">
              <a:rPr lang="en-US"/>
              <a:pPr>
                <a:defRPr/>
              </a:pPr>
              <a:t>‹#›</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3F81D546-5870-4E87-98D6-4887FC58F7D3}"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462F47DF-2A6F-44FC-AA04-1D39E3D90C3C}" type="slidenum">
              <a:rPr lang="en-US"/>
              <a:pPr>
                <a:defRPr/>
              </a:pPr>
              <a:t>‹#›</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02C6B3CC-9910-4FB3-8ADF-737C38C8AA53}"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0936D04B-1B93-48EA-A1C6-B675E9995300}"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06E005F8-4FFB-4032-9864-D64508EB52F5}"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80F51930-42C3-4C5F-B042-9E645C430F42}"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5E79D2D5-92D7-4767-8DF4-AC3BCD1ED57D}" type="slidenum">
              <a:rPr lang="en-US"/>
              <a:pPr>
                <a:defRPr/>
              </a:pPr>
              <a:t>‹#›</a:t>
            </a:fld>
            <a:endParaRPr lang="en-US"/>
          </a:p>
        </p:txBody>
      </p:sp>
      <p:sp>
        <p:nvSpPr>
          <p:cNvPr id="8" name="Rectangle 6"/>
          <p:cNvSpPr>
            <a:spLocks noGrp="1" noChangeArrowheads="1"/>
          </p:cNvSpPr>
          <p:nvPr>
            <p:ph type="sldNum" sz="quarter" idx="11"/>
          </p:nvPr>
        </p:nvSpPr>
        <p:spPr/>
        <p:txBody>
          <a:bodyPr/>
          <a:lstStyle>
            <a:lvl1pPr>
              <a:defRPr/>
            </a:lvl1pPr>
          </a:lstStyle>
          <a:p>
            <a:pPr>
              <a:defRPr/>
            </a:pPr>
            <a:fld id="{8DD72B57-C715-4352-B181-57ECB51BF0F7}" type="slidenum">
              <a:rPr lang="en-US"/>
              <a:pPr>
                <a:defRPr/>
              </a:pPr>
              <a:t>‹#›</a:t>
            </a:fld>
            <a:endParaRPr lang="en-US"/>
          </a:p>
        </p:txBody>
      </p:sp>
      <p:sp>
        <p:nvSpPr>
          <p:cNvPr id="9" name="Rectangle 8"/>
          <p:cNvSpPr>
            <a:spLocks noGrp="1" noChangeArrowheads="1"/>
          </p:cNvSpPr>
          <p:nvPr>
            <p:ph type="ftr" sz="quarter" idx="12"/>
          </p:nvPr>
        </p:nvSpPr>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543800" cy="381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4983163"/>
          </a:xfrm>
        </p:spPr>
        <p:txBody>
          <a:bodyPr/>
          <a:lstStyle/>
          <a:p>
            <a:pPr lvl="0"/>
            <a:endParaRPr lang="en-US" noProof="0" smtClean="0"/>
          </a:p>
        </p:txBody>
      </p:sp>
      <p:sp>
        <p:nvSpPr>
          <p:cNvPr id="4" name="Slide Number Placeholder 3"/>
          <p:cNvSpPr>
            <a:spLocks noGrp="1"/>
          </p:cNvSpPr>
          <p:nvPr>
            <p:ph type="sldNum" sz="quarter" idx="10"/>
          </p:nvPr>
        </p:nvSpPr>
        <p:spPr>
          <a:xfrm>
            <a:off x="6096000" y="6372225"/>
            <a:ext cx="3048000" cy="180975"/>
          </a:xfrm>
        </p:spPr>
        <p:txBody>
          <a:bodyPr/>
          <a:lstStyle>
            <a:lvl1pPr>
              <a:defRPr/>
            </a:lvl1pPr>
          </a:lstStyle>
          <a:p>
            <a:pPr>
              <a:defRPr/>
            </a:pPr>
            <a:fld id="{658F99FD-BE4E-450D-B87A-398D7CBF3D50}"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543800" cy="381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143000"/>
            <a:ext cx="4038600" cy="4983163"/>
          </a:xfrm>
        </p:spPr>
        <p:txBody>
          <a:bodyPr/>
          <a:lstStyle/>
          <a:p>
            <a:pPr lvl="0"/>
            <a:endParaRPr lang="en-US" noProof="0" smtClean="0"/>
          </a:p>
        </p:txBody>
      </p:sp>
      <p:sp>
        <p:nvSpPr>
          <p:cNvPr id="5" name="Slide Number Placeholder 4"/>
          <p:cNvSpPr>
            <a:spLocks noGrp="1"/>
          </p:cNvSpPr>
          <p:nvPr>
            <p:ph type="sldNum" sz="quarter" idx="10"/>
          </p:nvPr>
        </p:nvSpPr>
        <p:spPr>
          <a:xfrm>
            <a:off x="6096000" y="6372225"/>
            <a:ext cx="3048000" cy="180975"/>
          </a:xfrm>
        </p:spPr>
        <p:txBody>
          <a:bodyPr/>
          <a:lstStyle>
            <a:lvl1pPr>
              <a:defRPr/>
            </a:lvl1pPr>
          </a:lstStyle>
          <a:p>
            <a:pPr>
              <a:defRPr/>
            </a:pPr>
            <a:fld id="{98A75343-82BA-4CEF-A578-68BFB78D2808}"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543800" cy="381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096000" y="6372225"/>
            <a:ext cx="3048000" cy="180975"/>
          </a:xfrm>
        </p:spPr>
        <p:txBody>
          <a:bodyPr/>
          <a:lstStyle>
            <a:lvl1pPr>
              <a:defRPr/>
            </a:lvl1pPr>
          </a:lstStyle>
          <a:p>
            <a:pPr>
              <a:defRPr/>
            </a:pPr>
            <a:fld id="{AE63FEBF-1FE2-4931-9605-2CAD81FBA96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85750"/>
            <a:ext cx="7543800" cy="381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3000"/>
            <a:ext cx="40386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09988"/>
            <a:ext cx="40386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09988"/>
            <a:ext cx="40386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096000" y="6372225"/>
            <a:ext cx="3048000" cy="180975"/>
          </a:xfrm>
        </p:spPr>
        <p:txBody>
          <a:bodyPr/>
          <a:lstStyle>
            <a:lvl1pPr>
              <a:defRPr/>
            </a:lvl1pPr>
          </a:lstStyle>
          <a:p>
            <a:pPr>
              <a:defRPr/>
            </a:pPr>
            <a:fld id="{088C6F8B-7A5F-4724-B2C1-5C17A477E7A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85750"/>
            <a:ext cx="8229600" cy="584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096000" y="6372225"/>
            <a:ext cx="3048000" cy="180975"/>
          </a:xfrm>
        </p:spPr>
        <p:txBody>
          <a:bodyPr/>
          <a:lstStyle>
            <a:lvl1pPr>
              <a:defRPr/>
            </a:lvl1pPr>
          </a:lstStyle>
          <a:p>
            <a:pPr>
              <a:defRPr/>
            </a:pPr>
            <a:fld id="{C59595BC-4245-458E-A25F-1611CA4CD912}"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4C8D7A42-CABF-4D7F-A9FD-C68903D7100F}"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0778C913-6844-49AC-99B0-1593F40CA7C5}"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949BA3D4-278D-4370-A5B6-EDED3722C24C}"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910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910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89A5B494-7285-414B-AF5D-F168B39E80C7}"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F5714FBA-38DC-4629-B3A7-07EB62C8E247}" type="slidenum">
              <a:rPr lang="en-US"/>
              <a:pPr>
                <a:defRPr/>
              </a:pPr>
              <a:t>‹#›</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90DF4F79-32CC-48B1-A8B3-7864504A3827}" type="slidenum">
              <a:rPr lang="en-US"/>
              <a:pPr>
                <a:defRPr/>
              </a:pPr>
              <a:t>‹#›</a:t>
            </a:fld>
            <a:endParaRPr lang="en-US"/>
          </a:p>
        </p:txBody>
      </p:sp>
      <p:sp>
        <p:nvSpPr>
          <p:cNvPr id="4" name="Rectangle 6"/>
          <p:cNvSpPr>
            <a:spLocks noGrp="1" noChangeArrowheads="1"/>
          </p:cNvSpPr>
          <p:nvPr>
            <p:ph type="sldNum" sz="quarter" idx="11"/>
          </p:nvPr>
        </p:nvSpPr>
        <p:spPr/>
        <p:txBody>
          <a:bodyPr/>
          <a:lstStyle>
            <a:lvl1pPr>
              <a:defRPr/>
            </a:lvl1pPr>
          </a:lstStyle>
          <a:p>
            <a:pPr>
              <a:defRPr/>
            </a:pPr>
            <a:fld id="{62F599CA-B99A-4361-9889-2CB53D53C838}" type="slidenum">
              <a:rPr lang="en-US"/>
              <a:pPr>
                <a:defRPr/>
              </a:pPr>
              <a:t>‹#›</a:t>
            </a:fld>
            <a:endParaRPr lang="en-US"/>
          </a:p>
        </p:txBody>
      </p:sp>
      <p:sp>
        <p:nvSpPr>
          <p:cNvPr id="5" name="Rectangle 8"/>
          <p:cNvSpPr>
            <a:spLocks noGrp="1" noChangeArrowheads="1"/>
          </p:cNvSpPr>
          <p:nvPr>
            <p:ph type="ftr" sz="quarter" idx="12"/>
          </p:nvPr>
        </p:nvSpPr>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B7A085FF-5B89-45BE-9F9C-3333208C1FE6}"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2B78D8EF-0D73-4436-8129-6E378BD24813}" type="slidenum">
              <a:rPr lang="en-US"/>
              <a:pPr>
                <a:defRPr/>
              </a:pPr>
              <a:t>‹#›</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1D304B85-02EA-4A94-B665-FF6F847C903D}"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1BFB9FF7-F4FA-4D6A-8692-CC24E4158D1B}"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B0100817-0CD3-4D21-8D12-7A0C7E0E354E}"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F0657DA6-7958-4C24-90A0-A3EB0CDBB374}"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1CB35BAD-33AC-4FE0-8867-B1FC913A4FF0}"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6E6B0525-9374-4040-94F6-C7E18F0E224E}"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A31EFC00-9A82-4594-98AF-E61089D2556A}"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1400" y="1143000"/>
            <a:ext cx="25527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86500" y="1143000"/>
            <a:ext cx="25527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F12B3D38-6659-447F-92D7-8745BA89B2FC}"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BAA523C1-19D5-4540-AE43-BA49E1324185}" type="slidenum">
              <a:rPr lang="en-US"/>
              <a:pPr>
                <a:defRPr/>
              </a:pPr>
              <a:t>‹#›</a:t>
            </a:fld>
            <a:endParaRPr lang="en-US"/>
          </a:p>
        </p:txBody>
      </p:sp>
      <p:sp>
        <p:nvSpPr>
          <p:cNvPr id="3" name="Rectangle 6"/>
          <p:cNvSpPr>
            <a:spLocks noGrp="1" noChangeArrowheads="1"/>
          </p:cNvSpPr>
          <p:nvPr>
            <p:ph type="sldNum" sz="quarter" idx="11"/>
          </p:nvPr>
        </p:nvSpPr>
        <p:spPr/>
        <p:txBody>
          <a:bodyPr/>
          <a:lstStyle>
            <a:lvl1pPr>
              <a:defRPr/>
            </a:lvl1pPr>
          </a:lstStyle>
          <a:p>
            <a:pPr>
              <a:defRPr/>
            </a:pPr>
            <a:fld id="{F14D1489-F3B8-4316-ADD5-CE983BD57AB7}" type="slidenum">
              <a:rPr lang="en-US"/>
              <a:pPr>
                <a:defRPr/>
              </a:pPr>
              <a:t>‹#›</a:t>
            </a:fld>
            <a:endParaRPr lang="en-US"/>
          </a:p>
        </p:txBody>
      </p:sp>
      <p:sp>
        <p:nvSpPr>
          <p:cNvPr id="4" name="Rectangle 8"/>
          <p:cNvSpPr>
            <a:spLocks noGrp="1" noChangeArrowheads="1"/>
          </p:cNvSpPr>
          <p:nvPr>
            <p:ph type="ftr" sz="quarter" idx="12"/>
          </p:nvPr>
        </p:nvSpPr>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FFA30161-3578-4369-88BB-8E45724D29EB}" type="slidenum">
              <a:rPr lang="en-US"/>
              <a:pPr>
                <a:defRPr/>
              </a:pPr>
              <a:t>‹#›</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575C9F68-A958-48B7-A408-5F8219175E32}" type="slidenum">
              <a:rPr lang="en-US"/>
              <a:pPr>
                <a:defRPr/>
              </a:pPr>
              <a:t>‹#›</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09C9E6B4-A950-4459-9567-604EA7E7EE46}" type="slidenum">
              <a:rPr lang="en-US"/>
              <a:pPr>
                <a:defRPr/>
              </a:pPr>
              <a:t>‹#›</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8BE1A00E-CD15-469D-A618-ECC1AF75D81E}"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C4B03474-1A01-44E2-BD76-522A26166B84}"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3953A345-6B73-418E-874D-9D25D8B72D67}"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02C4D067-8120-4913-A7F5-B7068E2B8B63}"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205EEA29-8DE6-4686-9CFC-038DED4867DF}" type="slidenum">
              <a:rPr lang="en-US"/>
              <a:pPr>
                <a:defRPr/>
              </a:pPr>
              <a:t>‹#›</a:t>
            </a:fld>
            <a:endParaRPr lang="en-US"/>
          </a:p>
        </p:txBody>
      </p:sp>
      <p:sp>
        <p:nvSpPr>
          <p:cNvPr id="6" name="Rectangle 6"/>
          <p:cNvSpPr>
            <a:spLocks noGrp="1" noChangeArrowheads="1"/>
          </p:cNvSpPr>
          <p:nvPr>
            <p:ph type="sldNum" sz="quarter" idx="11"/>
          </p:nvPr>
        </p:nvSpPr>
        <p:spPr/>
        <p:txBody>
          <a:bodyPr/>
          <a:lstStyle>
            <a:lvl1pPr>
              <a:defRPr/>
            </a:lvl1pPr>
          </a:lstStyle>
          <a:p>
            <a:pPr>
              <a:defRPr/>
            </a:pPr>
            <a:fld id="{EDD2457C-E19F-4DF3-B9B0-4F761778FB39}" type="slidenum">
              <a:rPr lang="en-US"/>
              <a:pPr>
                <a:defRPr/>
              </a:pPr>
              <a:t>‹#›</a:t>
            </a:fld>
            <a:endParaRPr lang="en-US"/>
          </a:p>
        </p:txBody>
      </p:sp>
      <p:sp>
        <p:nvSpPr>
          <p:cNvPr id="7" name="Rectangle 8"/>
          <p:cNvSpPr>
            <a:spLocks noGrp="1" noChangeArrowheads="1"/>
          </p:cNvSpPr>
          <p:nvPr>
            <p:ph type="ftr" sz="quarter" idx="12"/>
          </p:nvPr>
        </p:nvSpPr>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21336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600200"/>
            <a:ext cx="6248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543800" cy="381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4983163"/>
          </a:xfrm>
          <a:prstGeom prst="rect">
            <a:avLst/>
          </a:prstGeom>
        </p:spPr>
        <p:txBody>
          <a:bodyPr/>
          <a:lstStyle/>
          <a:p>
            <a:pPr lvl="0"/>
            <a:endParaRPr lang="en-US" noProof="0" smtClean="0"/>
          </a:p>
        </p:txBody>
      </p:sp>
      <p:sp>
        <p:nvSpPr>
          <p:cNvPr id="4" name="Slide Number Placeholder 3"/>
          <p:cNvSpPr>
            <a:spLocks noGrp="1"/>
          </p:cNvSpPr>
          <p:nvPr>
            <p:ph type="sldNum" sz="quarter" idx="10"/>
          </p:nvPr>
        </p:nvSpPr>
        <p:spPr>
          <a:xfrm>
            <a:off x="6096000" y="6372225"/>
            <a:ext cx="3048000" cy="180975"/>
          </a:xfrm>
          <a:prstGeom prst="rect">
            <a:avLst/>
          </a:prstGeom>
        </p:spPr>
        <p:txBody>
          <a:bodyPr/>
          <a:lstStyle>
            <a:lvl1pPr>
              <a:defRPr>
                <a:cs typeface="+mn-cs"/>
              </a:defRPr>
            </a:lvl1pPr>
          </a:lstStyle>
          <a:p>
            <a:pPr>
              <a:defRPr/>
            </a:pPr>
            <a:fld id="{FD6F0EAD-E2F2-40CE-9A37-AA4D37EF96A6}"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543800" cy="381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83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143000"/>
            <a:ext cx="4038600" cy="4983163"/>
          </a:xfrm>
          <a:prstGeom prst="rect">
            <a:avLst/>
          </a:prstGeom>
        </p:spPr>
        <p:txBody>
          <a:bodyPr/>
          <a:lstStyle/>
          <a:p>
            <a:pPr lvl="0"/>
            <a:endParaRPr lang="en-US" noProof="0" smtClean="0"/>
          </a:p>
        </p:txBody>
      </p:sp>
      <p:sp>
        <p:nvSpPr>
          <p:cNvPr id="5" name="Slide Number Placeholder 4"/>
          <p:cNvSpPr>
            <a:spLocks noGrp="1"/>
          </p:cNvSpPr>
          <p:nvPr>
            <p:ph type="sldNum" sz="quarter" idx="10"/>
          </p:nvPr>
        </p:nvSpPr>
        <p:spPr>
          <a:xfrm>
            <a:off x="6096000" y="6372225"/>
            <a:ext cx="3048000" cy="180975"/>
          </a:xfrm>
          <a:prstGeom prst="rect">
            <a:avLst/>
          </a:prstGeom>
        </p:spPr>
        <p:txBody>
          <a:bodyPr/>
          <a:lstStyle>
            <a:lvl1pPr>
              <a:defRPr>
                <a:cs typeface="+mn-cs"/>
              </a:defRPr>
            </a:lvl1pPr>
          </a:lstStyle>
          <a:p>
            <a:pPr>
              <a:defRPr/>
            </a:pPr>
            <a:fld id="{2DDAF54A-A965-4D8D-A660-81543D6EDC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BBB4BA67-BF04-44F4-A6D2-7FE98152F29F}" type="slidenum">
              <a:rPr lang="en-US"/>
              <a:pPr>
                <a:defRPr/>
              </a:pPr>
              <a:t>‹#›</a:t>
            </a:fld>
            <a:endParaRPr lang="en-US"/>
          </a:p>
        </p:txBody>
      </p:sp>
      <p:sp>
        <p:nvSpPr>
          <p:cNvPr id="6" name="Rectangle 6"/>
          <p:cNvSpPr>
            <a:spLocks noGrp="1" noChangeArrowheads="1"/>
          </p:cNvSpPr>
          <p:nvPr>
            <p:ph type="sldNum" sz="quarter" idx="11"/>
          </p:nvPr>
        </p:nvSpPr>
        <p:spPr/>
        <p:txBody>
          <a:bodyPr/>
          <a:lstStyle>
            <a:lvl1pPr>
              <a:defRPr/>
            </a:lvl1pPr>
          </a:lstStyle>
          <a:p>
            <a:pPr>
              <a:defRPr/>
            </a:pPr>
            <a:fld id="{F63DC5A9-D426-4694-A716-536F4853BE5C}" type="slidenum">
              <a:rPr lang="en-US"/>
              <a:pPr>
                <a:defRPr/>
              </a:pPr>
              <a:t>‹#›</a:t>
            </a:fld>
            <a:endParaRPr lang="en-US"/>
          </a:p>
        </p:txBody>
      </p:sp>
      <p:sp>
        <p:nvSpPr>
          <p:cNvPr id="7" name="Rectangle 8"/>
          <p:cNvSpPr>
            <a:spLocks noGrp="1" noChangeArrowheads="1"/>
          </p:cNvSpPr>
          <p:nvPr>
            <p:ph type="ftr" sz="quarter" idx="12"/>
          </p:nvPr>
        </p:nvSpPr>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543800" cy="381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83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096000" y="6372225"/>
            <a:ext cx="3048000" cy="180975"/>
          </a:xfrm>
          <a:prstGeom prst="rect">
            <a:avLst/>
          </a:prstGeom>
        </p:spPr>
        <p:txBody>
          <a:bodyPr/>
          <a:lstStyle>
            <a:lvl1pPr>
              <a:defRPr>
                <a:cs typeface="+mn-cs"/>
              </a:defRPr>
            </a:lvl1pPr>
          </a:lstStyle>
          <a:p>
            <a:pPr>
              <a:defRPr/>
            </a:pPr>
            <a:fld id="{78DF52E9-F29C-4804-80EA-CC2166D70217}"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85750"/>
            <a:ext cx="7543800" cy="381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3000"/>
            <a:ext cx="4038600" cy="241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1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09988"/>
            <a:ext cx="4038600" cy="24161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09988"/>
            <a:ext cx="4038600" cy="24161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096000" y="6372225"/>
            <a:ext cx="3048000" cy="180975"/>
          </a:xfrm>
          <a:prstGeom prst="rect">
            <a:avLst/>
          </a:prstGeom>
        </p:spPr>
        <p:txBody>
          <a:bodyPr/>
          <a:lstStyle>
            <a:lvl1pPr>
              <a:defRPr>
                <a:cs typeface="+mn-cs"/>
              </a:defRPr>
            </a:lvl1pPr>
          </a:lstStyle>
          <a:p>
            <a:pPr>
              <a:defRPr/>
            </a:pPr>
            <a:fld id="{CC9980E9-9FE5-4F91-8B1A-DF23E62826FA}"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85750"/>
            <a:ext cx="8229600" cy="58404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096000" y="6372225"/>
            <a:ext cx="3048000" cy="180975"/>
          </a:xfrm>
          <a:prstGeom prst="rect">
            <a:avLst/>
          </a:prstGeom>
        </p:spPr>
        <p:txBody>
          <a:bodyPr/>
          <a:lstStyle>
            <a:lvl1pPr>
              <a:defRPr>
                <a:cs typeface="+mn-cs"/>
              </a:defRPr>
            </a:lvl1pPr>
          </a:lstStyle>
          <a:p>
            <a:pPr>
              <a:defRPr/>
            </a:pPr>
            <a:fld id="{DE40D1AA-A649-44B7-B81D-9D3420140B43}"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286000"/>
            <a:ext cx="2095500" cy="281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81300" y="2286000"/>
            <a:ext cx="2095500" cy="281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t>PROPRIETARY &amp; CONFIDENTIAL - NOT FOR PUBLIC DISTRIBUTION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9.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0.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11.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1.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2.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3.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image" Target="../media/image14.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theme" Target="../theme/theme7.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image" Target="../media/image4.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heme" Target="../theme/theme8.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image" Target="../media/image15.png"/><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DESIGN - Footer Image"/>
          <p:cNvPicPr>
            <a:picLocks noChangeAspect="1" noChangeArrowheads="1"/>
          </p:cNvPicPr>
          <p:nvPr/>
        </p:nvPicPr>
        <p:blipFill>
          <a:blip r:embed="rId18"/>
          <a:srcRect/>
          <a:stretch>
            <a:fillRect/>
          </a:stretch>
        </p:blipFill>
        <p:spPr bwMode="auto">
          <a:xfrm>
            <a:off x="0" y="6410325"/>
            <a:ext cx="9144000" cy="447675"/>
          </a:xfrm>
          <a:prstGeom prst="rect">
            <a:avLst/>
          </a:prstGeom>
          <a:noFill/>
          <a:ln w="9525">
            <a:noFill/>
            <a:miter lim="800000"/>
            <a:headEnd/>
            <a:tailEnd/>
          </a:ln>
        </p:spPr>
      </p:pic>
      <p:pic>
        <p:nvPicPr>
          <p:cNvPr id="1027" name="Picture 10" descr="DESIGN - Header Gradient"/>
          <p:cNvPicPr>
            <a:picLocks noChangeAspect="1" noChangeArrowheads="1"/>
          </p:cNvPicPr>
          <p:nvPr/>
        </p:nvPicPr>
        <p:blipFill>
          <a:blip r:embed="rId19"/>
          <a:srcRect/>
          <a:stretch>
            <a:fillRect/>
          </a:stretch>
        </p:blipFill>
        <p:spPr bwMode="auto">
          <a:xfrm>
            <a:off x="0" y="0"/>
            <a:ext cx="9144000" cy="1428750"/>
          </a:xfrm>
          <a:prstGeom prst="rect">
            <a:avLst/>
          </a:prstGeom>
          <a:noFill/>
          <a:ln w="9525">
            <a:noFill/>
            <a:miter lim="800000"/>
            <a:headEnd/>
            <a:tailEnd/>
          </a:ln>
        </p:spPr>
      </p:pic>
      <p:sp>
        <p:nvSpPr>
          <p:cNvPr id="1033" name="Rectangle 9"/>
          <p:cNvSpPr>
            <a:spLocks noChangeArrowheads="1"/>
          </p:cNvSpPr>
          <p:nvPr/>
        </p:nvSpPr>
        <p:spPr bwMode="auto">
          <a:xfrm>
            <a:off x="273050" y="228600"/>
            <a:ext cx="8593138" cy="533400"/>
          </a:xfrm>
          <a:prstGeom prst="rect">
            <a:avLst/>
          </a:prstGeom>
          <a:solidFill>
            <a:srgbClr val="0081C6"/>
          </a:solidFill>
          <a:ln w="9525">
            <a:noFill/>
            <a:miter lim="800000"/>
            <a:headEnd/>
            <a:tailEnd/>
          </a:ln>
          <a:effectLst/>
        </p:spPr>
        <p:txBody>
          <a:bodyPr wrap="none" anchor="ctr"/>
          <a:lstStyle/>
          <a:p>
            <a:pPr>
              <a:defRPr/>
            </a:pPr>
            <a:endParaRPr lang="en-US">
              <a:cs typeface="+mn-cs"/>
            </a:endParaRPr>
          </a:p>
        </p:txBody>
      </p:sp>
      <p:sp>
        <p:nvSpPr>
          <p:cNvPr id="1029" name="Rectangle 2"/>
          <p:cNvSpPr>
            <a:spLocks noGrp="1" noChangeArrowheads="1"/>
          </p:cNvSpPr>
          <p:nvPr>
            <p:ph type="title"/>
          </p:nvPr>
        </p:nvSpPr>
        <p:spPr bwMode="auto">
          <a:xfrm>
            <a:off x="304800" y="228600"/>
            <a:ext cx="8534400" cy="549275"/>
          </a:xfrm>
          <a:prstGeom prst="rect">
            <a:avLst/>
          </a:prstGeom>
          <a:noFill/>
          <a:ln w="9525">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Click to edit Master title style</a:t>
            </a:r>
          </a:p>
        </p:txBody>
      </p:sp>
      <p:sp>
        <p:nvSpPr>
          <p:cNvPr id="1030" name="Rectangle 3"/>
          <p:cNvSpPr>
            <a:spLocks noGrp="1" noChangeArrowheads="1"/>
          </p:cNvSpPr>
          <p:nvPr>
            <p:ph type="body" idx="1"/>
          </p:nvPr>
        </p:nvSpPr>
        <p:spPr bwMode="auto">
          <a:xfrm>
            <a:off x="304800" y="1143000"/>
            <a:ext cx="85344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304800" y="6461125"/>
            <a:ext cx="304800" cy="244475"/>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spAutoFit/>
          </a:bodyPr>
          <a:lstStyle>
            <a:lvl1pPr algn="ctr">
              <a:defRPr sz="1000">
                <a:solidFill>
                  <a:schemeClr val="bg1"/>
                </a:solidFill>
                <a:cs typeface="+mn-cs"/>
              </a:defRPr>
            </a:lvl1pPr>
          </a:lstStyle>
          <a:p>
            <a:pPr>
              <a:defRPr/>
            </a:pPr>
            <a:fld id="{653A078F-D14C-4B78-8DE7-16F0E3C305C9}" type="slidenum">
              <a:rPr lang="en-US"/>
              <a:pPr>
                <a:defRPr/>
              </a:pPr>
              <a:t>‹#›</a:t>
            </a:fld>
            <a:endParaRPr lang="en-US"/>
          </a:p>
        </p:txBody>
      </p:sp>
      <p:sp>
        <p:nvSpPr>
          <p:cNvPr id="3" name="Rectangle 6"/>
          <p:cNvSpPr>
            <a:spLocks noGrp="1" noChangeArrowheads="1"/>
          </p:cNvSpPr>
          <p:nvPr>
            <p:ph type="sldNum" sz="quarter" idx="4"/>
          </p:nvPr>
        </p:nvSpPr>
        <p:spPr bwMode="auto">
          <a:xfrm>
            <a:off x="304800" y="6461125"/>
            <a:ext cx="304800" cy="244475"/>
          </a:xfrm>
          <a:prstGeom prst="rect">
            <a:avLst/>
          </a:prstGeom>
          <a:noFill/>
          <a:ln w="9525">
            <a:noFill/>
            <a:miter lim="800000"/>
            <a:headEnd/>
            <a:tailEnd/>
          </a:ln>
        </p:spPr>
        <p:txBody>
          <a:bodyPr vert="horz" wrap="square" lIns="45720" tIns="45720" rIns="45720" bIns="45720" numCol="1" anchor="t" anchorCtr="0" compatLnSpc="1">
            <a:prstTxWarp prst="textNoShape">
              <a:avLst/>
            </a:prstTxWarp>
            <a:spAutoFit/>
          </a:bodyPr>
          <a:lstStyle>
            <a:lvl1pPr algn="ctr">
              <a:defRPr sz="1000">
                <a:solidFill>
                  <a:schemeClr val="bg1"/>
                </a:solidFill>
                <a:cs typeface="+mn-cs"/>
              </a:defRPr>
            </a:lvl1pPr>
          </a:lstStyle>
          <a:p>
            <a:pPr>
              <a:defRPr/>
            </a:pPr>
            <a:fld id="{B32C6366-2A6B-43BC-AEE3-96FD3974B47E}" type="slidenum">
              <a:rPr lang="en-US"/>
              <a:pPr>
                <a:defRPr/>
              </a:pPr>
              <a:t>‹#›</a:t>
            </a:fld>
            <a:endParaRPr lang="en-US"/>
          </a:p>
        </p:txBody>
      </p:sp>
      <p:sp>
        <p:nvSpPr>
          <p:cNvPr id="1032" name="Rectangle 8"/>
          <p:cNvSpPr>
            <a:spLocks noGrp="1" noChangeArrowheads="1"/>
          </p:cNvSpPr>
          <p:nvPr>
            <p:ph type="ftr" sz="quarter" idx="3"/>
          </p:nvPr>
        </p:nvSpPr>
        <p:spPr bwMode="auto">
          <a:xfrm>
            <a:off x="1403350" y="6626225"/>
            <a:ext cx="3505200" cy="214313"/>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lvl1pPr algn="r">
              <a:defRPr sz="800" b="1">
                <a:solidFill>
                  <a:srgbClr val="9DBE3B"/>
                </a:solidFill>
                <a:cs typeface="+mn-cs"/>
              </a:defRPr>
            </a:lvl1pPr>
          </a:lstStyle>
          <a:p>
            <a:pPr>
              <a:defRPr/>
            </a:pPr>
            <a:r>
              <a:rPr lang="en-US"/>
              <a:t>PROPRIETARY &amp; CONFIDENTIAL - NOT FOR PUBLIC DISTRIBUTION</a:t>
            </a:r>
          </a:p>
        </p:txBody>
      </p:sp>
      <p:sp>
        <p:nvSpPr>
          <p:cNvPr id="9" name="Rectangle 13"/>
          <p:cNvSpPr>
            <a:spLocks noChangeArrowheads="1"/>
          </p:cNvSpPr>
          <p:nvPr userDrawn="1"/>
        </p:nvSpPr>
        <p:spPr bwMode="auto">
          <a:xfrm>
            <a:off x="2838450" y="6378575"/>
            <a:ext cx="6305550" cy="182563"/>
          </a:xfrm>
          <a:prstGeom prst="rect">
            <a:avLst/>
          </a:prstGeom>
          <a:solidFill>
            <a:schemeClr val="hlink"/>
          </a:solidFill>
          <a:ln w="9525">
            <a:noFill/>
            <a:miter lim="800000"/>
            <a:headEnd/>
            <a:tailEnd/>
          </a:ln>
          <a:effectLst/>
        </p:spPr>
        <p:txBody>
          <a:bodyPr wrap="none" anchor="ctr"/>
          <a:lstStyle/>
          <a:p>
            <a:pPr>
              <a:defRPr/>
            </a:pPr>
            <a:endParaRPr lang="en-US">
              <a:cs typeface="+mn-cs"/>
            </a:endParaRPr>
          </a:p>
        </p:txBody>
      </p:sp>
      <p:sp>
        <p:nvSpPr>
          <p:cNvPr id="10" name="Rectangle 8"/>
          <p:cNvSpPr>
            <a:spLocks noChangeArrowheads="1"/>
          </p:cNvSpPr>
          <p:nvPr userDrawn="1"/>
        </p:nvSpPr>
        <p:spPr bwMode="auto">
          <a:xfrm>
            <a:off x="0" y="285750"/>
            <a:ext cx="8001000" cy="365125"/>
          </a:xfrm>
          <a:prstGeom prst="rect">
            <a:avLst/>
          </a:prstGeom>
          <a:solidFill>
            <a:schemeClr val="hlink"/>
          </a:solidFill>
          <a:ln w="9525">
            <a:noFill/>
            <a:miter lim="800000"/>
            <a:headEnd/>
            <a:tailEnd/>
          </a:ln>
          <a:effectLst/>
        </p:spPr>
        <p:txBody>
          <a:bodyPr wrap="none" anchor="ctr"/>
          <a:lstStyle/>
          <a:p>
            <a:pPr>
              <a:defRPr/>
            </a:pPr>
            <a:endParaRPr lang="en-US">
              <a:cs typeface="+mn-cs"/>
            </a:endParaRPr>
          </a:p>
        </p:txBody>
      </p:sp>
      <p:pic>
        <p:nvPicPr>
          <p:cNvPr id="1036" name="Picture 9" descr="symbol_lrg"/>
          <p:cNvPicPr>
            <a:picLocks noChangeAspect="1" noChangeArrowheads="1"/>
          </p:cNvPicPr>
          <p:nvPr userDrawn="1"/>
        </p:nvPicPr>
        <p:blipFill>
          <a:blip r:embed="rId20"/>
          <a:srcRect/>
          <a:stretch>
            <a:fillRect/>
          </a:stretch>
        </p:blipFill>
        <p:spPr bwMode="auto">
          <a:xfrm>
            <a:off x="8305800" y="285750"/>
            <a:ext cx="365125" cy="357188"/>
          </a:xfrm>
          <a:prstGeom prst="rect">
            <a:avLst/>
          </a:prstGeom>
          <a:noFill/>
          <a:ln w="9525">
            <a:noFill/>
            <a:miter lim="800000"/>
            <a:headEnd/>
            <a:tailEnd/>
          </a:ln>
        </p:spPr>
      </p:pic>
      <p:sp>
        <p:nvSpPr>
          <p:cNvPr id="12" name="Rectangle 14"/>
          <p:cNvSpPr>
            <a:spLocks noChangeArrowheads="1"/>
          </p:cNvSpPr>
          <p:nvPr userDrawn="1"/>
        </p:nvSpPr>
        <p:spPr bwMode="auto">
          <a:xfrm>
            <a:off x="0" y="6378575"/>
            <a:ext cx="457200" cy="182563"/>
          </a:xfrm>
          <a:prstGeom prst="rect">
            <a:avLst/>
          </a:prstGeom>
          <a:solidFill>
            <a:schemeClr val="hlink"/>
          </a:solidFill>
          <a:ln w="9525">
            <a:noFill/>
            <a:miter lim="800000"/>
            <a:headEnd/>
            <a:tailEnd/>
          </a:ln>
          <a:effectLst/>
        </p:spPr>
        <p:txBody>
          <a:bodyPr wrap="none" anchor="ctr"/>
          <a:lstStyle/>
          <a:p>
            <a:pPr>
              <a:defRPr/>
            </a:pPr>
            <a:endParaRPr lang="en-US">
              <a:cs typeface="+mn-cs"/>
            </a:endParaRPr>
          </a:p>
        </p:txBody>
      </p:sp>
      <p:sp>
        <p:nvSpPr>
          <p:cNvPr id="13" name="Text Box 15"/>
          <p:cNvSpPr txBox="1">
            <a:spLocks noChangeArrowheads="1"/>
          </p:cNvSpPr>
          <p:nvPr userDrawn="1"/>
        </p:nvSpPr>
        <p:spPr bwMode="auto">
          <a:xfrm>
            <a:off x="454025" y="6262688"/>
            <a:ext cx="2381250" cy="366712"/>
          </a:xfrm>
          <a:prstGeom prst="rect">
            <a:avLst/>
          </a:prstGeom>
          <a:noFill/>
          <a:ln w="9525">
            <a:noFill/>
            <a:miter lim="800000"/>
            <a:headEnd/>
            <a:tailEnd/>
          </a:ln>
          <a:effectLst/>
        </p:spPr>
        <p:txBody>
          <a:bodyPr wrap="none">
            <a:spAutoFit/>
          </a:bodyPr>
          <a:lstStyle/>
          <a:p>
            <a:pPr>
              <a:defRPr/>
            </a:pPr>
            <a:r>
              <a:rPr lang="en-US">
                <a:solidFill>
                  <a:schemeClr val="hlink"/>
                </a:solidFill>
                <a:cs typeface="+mn-cs"/>
              </a:rPr>
              <a:t>www.</a:t>
            </a:r>
            <a:r>
              <a:rPr lang="en-US" b="1">
                <a:solidFill>
                  <a:schemeClr val="hlink"/>
                </a:solidFill>
                <a:cs typeface="+mn-cs"/>
              </a:rPr>
              <a:t>lumension</a:t>
            </a:r>
            <a:r>
              <a:rPr lang="en-US">
                <a:solidFill>
                  <a:schemeClr val="hlink"/>
                </a:solidFill>
                <a:cs typeface="+mn-cs"/>
              </a:rPr>
              <a:t>.com</a:t>
            </a: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hf hdr="0" ftr="0" dt="0"/>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defRPr>
      </a:lvl2pPr>
      <a:lvl3pPr algn="l" rtl="0" eaLnBrk="0" fontAlgn="base" hangingPunct="0">
        <a:spcBef>
          <a:spcPct val="0"/>
        </a:spcBef>
        <a:spcAft>
          <a:spcPct val="0"/>
        </a:spcAft>
        <a:defRPr sz="3000" b="1">
          <a:solidFill>
            <a:schemeClr val="bg1"/>
          </a:solidFill>
          <a:latin typeface="Arial" charset="0"/>
        </a:defRPr>
      </a:lvl3pPr>
      <a:lvl4pPr algn="l" rtl="0" eaLnBrk="0" fontAlgn="base" hangingPunct="0">
        <a:spcBef>
          <a:spcPct val="0"/>
        </a:spcBef>
        <a:spcAft>
          <a:spcPct val="0"/>
        </a:spcAft>
        <a:defRPr sz="3000" b="1">
          <a:solidFill>
            <a:schemeClr val="bg1"/>
          </a:solidFill>
          <a:latin typeface="Arial" charset="0"/>
        </a:defRPr>
      </a:lvl4pPr>
      <a:lvl5pPr algn="l" rtl="0" eaLnBrk="0" fontAlgn="base" hangingPunct="0">
        <a:spcBef>
          <a:spcPct val="0"/>
        </a:spcBef>
        <a:spcAft>
          <a:spcPct val="0"/>
        </a:spcAft>
        <a:defRPr sz="3000" b="1">
          <a:solidFill>
            <a:schemeClr val="bg1"/>
          </a:solidFill>
          <a:latin typeface="Arial" charset="0"/>
        </a:defRPr>
      </a:lvl5pPr>
      <a:lvl6pPr marL="457200" algn="l" rtl="0" eaLnBrk="1" fontAlgn="base" hangingPunct="1">
        <a:spcBef>
          <a:spcPct val="0"/>
        </a:spcBef>
        <a:spcAft>
          <a:spcPct val="0"/>
        </a:spcAft>
        <a:defRPr sz="3000" b="1">
          <a:solidFill>
            <a:schemeClr val="bg1"/>
          </a:solidFill>
          <a:latin typeface="Arial" charset="0"/>
        </a:defRPr>
      </a:lvl6pPr>
      <a:lvl7pPr marL="914400" algn="l" rtl="0" eaLnBrk="1" fontAlgn="base" hangingPunct="1">
        <a:spcBef>
          <a:spcPct val="0"/>
        </a:spcBef>
        <a:spcAft>
          <a:spcPct val="0"/>
        </a:spcAft>
        <a:defRPr sz="3000" b="1">
          <a:solidFill>
            <a:schemeClr val="bg1"/>
          </a:solidFill>
          <a:latin typeface="Arial" charset="0"/>
        </a:defRPr>
      </a:lvl7pPr>
      <a:lvl8pPr marL="1371600" algn="l" rtl="0" eaLnBrk="1" fontAlgn="base" hangingPunct="1">
        <a:spcBef>
          <a:spcPct val="0"/>
        </a:spcBef>
        <a:spcAft>
          <a:spcPct val="0"/>
        </a:spcAft>
        <a:defRPr sz="3000" b="1">
          <a:solidFill>
            <a:schemeClr val="bg1"/>
          </a:solidFill>
          <a:latin typeface="Arial" charset="0"/>
        </a:defRPr>
      </a:lvl8pPr>
      <a:lvl9pPr marL="1828800" algn="l" rtl="0" eaLnBrk="1" fontAlgn="base" hangingPunct="1">
        <a:spcBef>
          <a:spcPct val="0"/>
        </a:spcBef>
        <a:spcAft>
          <a:spcPct val="0"/>
        </a:spcAft>
        <a:defRPr sz="3000" b="1">
          <a:solidFill>
            <a:schemeClr val="bg1"/>
          </a:solidFill>
          <a:latin typeface="Arial" charset="0"/>
        </a:defRPr>
      </a:lvl9pPr>
    </p:titleStyle>
    <p:bodyStyle>
      <a:lvl1pPr marL="119063" indent="-119063" algn="l" rtl="0" eaLnBrk="0" fontAlgn="base" hangingPunct="0">
        <a:spcBef>
          <a:spcPct val="20000"/>
        </a:spcBef>
        <a:spcAft>
          <a:spcPct val="0"/>
        </a:spcAft>
        <a:buClr>
          <a:schemeClr val="tx1"/>
        </a:buClr>
        <a:buChar char="•"/>
        <a:defRPr sz="2000">
          <a:solidFill>
            <a:schemeClr val="tx1"/>
          </a:solidFill>
          <a:latin typeface="+mn-lt"/>
          <a:ea typeface="+mn-ea"/>
          <a:cs typeface="+mn-cs"/>
        </a:defRPr>
      </a:lvl1pPr>
      <a:lvl2pPr marL="457200" indent="-223838" algn="l" rtl="0" eaLnBrk="0" fontAlgn="base" hangingPunct="0">
        <a:spcBef>
          <a:spcPct val="20000"/>
        </a:spcBef>
        <a:spcAft>
          <a:spcPct val="0"/>
        </a:spcAft>
        <a:buClr>
          <a:srgbClr val="9DBE3B"/>
        </a:buClr>
        <a:buFont typeface="Arial" charset="0"/>
        <a:buChar char="»"/>
        <a:defRPr sz="2800">
          <a:solidFill>
            <a:srgbClr val="5B6F7B"/>
          </a:solidFill>
          <a:latin typeface="+mn-lt"/>
        </a:defRPr>
      </a:lvl2pPr>
      <a:lvl3pPr marL="804863" indent="-177800" algn="l" rtl="0" eaLnBrk="0" fontAlgn="base" hangingPunct="0">
        <a:spcBef>
          <a:spcPct val="20000"/>
        </a:spcBef>
        <a:spcAft>
          <a:spcPct val="0"/>
        </a:spcAft>
        <a:buClr>
          <a:srgbClr val="9DBE3B"/>
        </a:buClr>
        <a:buSzPct val="80000"/>
        <a:buFont typeface="Verdana" pitchFamily="34" charset="0"/>
        <a:buChar char="•"/>
        <a:defRPr sz="1600">
          <a:solidFill>
            <a:srgbClr val="5B6F7B"/>
          </a:solidFill>
          <a:latin typeface="+mn-lt"/>
        </a:defRPr>
      </a:lvl3pPr>
      <a:lvl4pPr marL="1257300" indent="-228600" algn="l" rtl="0" eaLnBrk="0" fontAlgn="base" hangingPunct="0">
        <a:spcBef>
          <a:spcPct val="20000"/>
        </a:spcBef>
        <a:spcAft>
          <a:spcPct val="0"/>
        </a:spcAft>
        <a:buClr>
          <a:srgbClr val="0081C6"/>
        </a:buClr>
        <a:buFont typeface="Arial" charset="0"/>
        <a:buChar char="»"/>
        <a:defRPr sz="1600">
          <a:solidFill>
            <a:srgbClr val="5B6F7B"/>
          </a:solidFill>
          <a:latin typeface="+mn-lt"/>
        </a:defRPr>
      </a:lvl4pPr>
      <a:lvl5pPr marL="1490663" indent="-119063" algn="l" rtl="0" eaLnBrk="0" fontAlgn="base" hangingPunct="0">
        <a:spcBef>
          <a:spcPct val="20000"/>
        </a:spcBef>
        <a:spcAft>
          <a:spcPct val="0"/>
        </a:spcAft>
        <a:buClr>
          <a:srgbClr val="0081C6"/>
        </a:buClr>
        <a:buSzPct val="75000"/>
        <a:buFont typeface="Verdana" pitchFamily="34" charset="0"/>
        <a:buChar char="•"/>
        <a:defRPr sz="1600">
          <a:solidFill>
            <a:srgbClr val="5B6F7B"/>
          </a:solidFill>
          <a:latin typeface="+mn-lt"/>
        </a:defRPr>
      </a:lvl5pPr>
      <a:lvl6pPr marL="19478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6pPr>
      <a:lvl7pPr marL="24050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7pPr>
      <a:lvl8pPr marL="28622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8pPr>
      <a:lvl9pPr marL="33194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9" descr="DESIGN - WATERMARK - USB"/>
          <p:cNvPicPr>
            <a:picLocks noChangeAspect="1" noChangeArrowheads="1"/>
          </p:cNvPicPr>
          <p:nvPr/>
        </p:nvPicPr>
        <p:blipFill>
          <a:blip r:embed="rId13"/>
          <a:srcRect/>
          <a:stretch>
            <a:fillRect/>
          </a:stretch>
        </p:blipFill>
        <p:spPr bwMode="auto">
          <a:xfrm>
            <a:off x="0" y="2849563"/>
            <a:ext cx="9144000" cy="4008437"/>
          </a:xfrm>
          <a:prstGeom prst="rect">
            <a:avLst/>
          </a:prstGeom>
          <a:noFill/>
          <a:ln w="9525">
            <a:noFill/>
            <a:miter lim="800000"/>
            <a:headEnd/>
            <a:tailEnd/>
          </a:ln>
        </p:spPr>
      </p:pic>
      <p:pic>
        <p:nvPicPr>
          <p:cNvPr id="18435" name="Picture 3" descr="DESIGN - Header Gradient"/>
          <p:cNvPicPr>
            <a:picLocks noChangeAspect="1" noChangeArrowheads="1"/>
          </p:cNvPicPr>
          <p:nvPr/>
        </p:nvPicPr>
        <p:blipFill>
          <a:blip r:embed="rId14"/>
          <a:srcRect/>
          <a:stretch>
            <a:fillRect/>
          </a:stretch>
        </p:blipFill>
        <p:spPr bwMode="auto">
          <a:xfrm>
            <a:off x="0" y="0"/>
            <a:ext cx="9144000" cy="1428750"/>
          </a:xfrm>
          <a:prstGeom prst="rect">
            <a:avLst/>
          </a:prstGeom>
          <a:noFill/>
          <a:ln w="9525">
            <a:noFill/>
            <a:miter lim="800000"/>
            <a:headEnd/>
            <a:tailEnd/>
          </a:ln>
        </p:spPr>
      </p:pic>
      <p:sp>
        <p:nvSpPr>
          <p:cNvPr id="18436" name="Rectangle 6"/>
          <p:cNvSpPr>
            <a:spLocks noGrp="1" noChangeArrowheads="1"/>
          </p:cNvSpPr>
          <p:nvPr>
            <p:ph type="body" idx="1"/>
          </p:nvPr>
        </p:nvSpPr>
        <p:spPr bwMode="auto">
          <a:xfrm>
            <a:off x="304800" y="1143000"/>
            <a:ext cx="85344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3" name="Rectangle 7"/>
          <p:cNvSpPr>
            <a:spLocks noGrp="1" noChangeArrowheads="1"/>
          </p:cNvSpPr>
          <p:nvPr>
            <p:ph type="sldNum" sz="quarter" idx="4"/>
          </p:nvPr>
        </p:nvSpPr>
        <p:spPr bwMode="auto">
          <a:xfrm>
            <a:off x="304800" y="6461125"/>
            <a:ext cx="304800" cy="244475"/>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spAutoFit/>
          </a:bodyPr>
          <a:lstStyle>
            <a:lvl1pPr algn="ctr">
              <a:defRPr sz="1000">
                <a:solidFill>
                  <a:schemeClr val="bg1"/>
                </a:solidFill>
                <a:cs typeface="+mn-cs"/>
              </a:defRPr>
            </a:lvl1pPr>
          </a:lstStyle>
          <a:p>
            <a:pPr>
              <a:defRPr/>
            </a:pPr>
            <a:fld id="{7870E33A-54F0-4075-A07F-EDC7982A0A03}" type="slidenum">
              <a:rPr lang="en-US"/>
              <a:pPr>
                <a:defRPr/>
              </a:pPr>
              <a:t>‹#›</a:t>
            </a:fld>
            <a:endParaRPr lang="en-US"/>
          </a:p>
        </p:txBody>
      </p:sp>
      <p:sp>
        <p:nvSpPr>
          <p:cNvPr id="9224" name="Rectangle 8"/>
          <p:cNvSpPr>
            <a:spLocks noGrp="1" noChangeArrowheads="1"/>
          </p:cNvSpPr>
          <p:nvPr>
            <p:ph type="ftr" sz="quarter" idx="3"/>
          </p:nvPr>
        </p:nvSpPr>
        <p:spPr bwMode="auto">
          <a:xfrm>
            <a:off x="1403350" y="6626225"/>
            <a:ext cx="3505200" cy="214313"/>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lvl1pPr algn="r">
              <a:defRPr sz="800" b="1">
                <a:solidFill>
                  <a:srgbClr val="9DBE3B"/>
                </a:solidFill>
                <a:cs typeface="+mn-cs"/>
              </a:defRPr>
            </a:lvl1pPr>
          </a:lstStyle>
          <a:p>
            <a:pPr>
              <a:defRPr/>
            </a:pPr>
            <a:r>
              <a:rPr lang="en-US"/>
              <a:t>PROPRIETARY &amp; CONFIDENTIAL - NOT FOR PUBLIC DISTRIBUTION</a:t>
            </a:r>
          </a:p>
        </p:txBody>
      </p:sp>
      <p:sp>
        <p:nvSpPr>
          <p:cNvPr id="9226" name="Rectangle 10"/>
          <p:cNvSpPr>
            <a:spLocks noChangeArrowheads="1"/>
          </p:cNvSpPr>
          <p:nvPr/>
        </p:nvSpPr>
        <p:spPr bwMode="auto">
          <a:xfrm>
            <a:off x="273050" y="228600"/>
            <a:ext cx="8593138" cy="533400"/>
          </a:xfrm>
          <a:prstGeom prst="rect">
            <a:avLst/>
          </a:prstGeom>
          <a:solidFill>
            <a:srgbClr val="0081C6"/>
          </a:solidFill>
          <a:ln w="9525">
            <a:noFill/>
            <a:miter lim="800000"/>
            <a:headEnd/>
            <a:tailEnd/>
          </a:ln>
          <a:effectLst/>
        </p:spPr>
        <p:txBody>
          <a:bodyPr wrap="none" anchor="ctr"/>
          <a:lstStyle/>
          <a:p>
            <a:pPr>
              <a:defRPr/>
            </a:pPr>
            <a:endParaRPr lang="en-US">
              <a:cs typeface="+mn-cs"/>
            </a:endParaRPr>
          </a:p>
        </p:txBody>
      </p:sp>
      <p:sp>
        <p:nvSpPr>
          <p:cNvPr id="18440" name="Rectangle 11"/>
          <p:cNvSpPr>
            <a:spLocks noGrp="1" noChangeArrowheads="1"/>
          </p:cNvSpPr>
          <p:nvPr>
            <p:ph type="title"/>
          </p:nvPr>
        </p:nvSpPr>
        <p:spPr bwMode="auto">
          <a:xfrm>
            <a:off x="304800" y="228600"/>
            <a:ext cx="8534400" cy="549275"/>
          </a:xfrm>
          <a:prstGeom prst="rect">
            <a:avLst/>
          </a:prstGeom>
          <a:noFill/>
          <a:ln w="9525">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dt="0"/>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defRPr>
      </a:lvl2pPr>
      <a:lvl3pPr algn="l" rtl="0" eaLnBrk="0" fontAlgn="base" hangingPunct="0">
        <a:spcBef>
          <a:spcPct val="0"/>
        </a:spcBef>
        <a:spcAft>
          <a:spcPct val="0"/>
        </a:spcAft>
        <a:defRPr sz="3000" b="1">
          <a:solidFill>
            <a:schemeClr val="bg1"/>
          </a:solidFill>
          <a:latin typeface="Arial" charset="0"/>
        </a:defRPr>
      </a:lvl3pPr>
      <a:lvl4pPr algn="l" rtl="0" eaLnBrk="0" fontAlgn="base" hangingPunct="0">
        <a:spcBef>
          <a:spcPct val="0"/>
        </a:spcBef>
        <a:spcAft>
          <a:spcPct val="0"/>
        </a:spcAft>
        <a:defRPr sz="3000" b="1">
          <a:solidFill>
            <a:schemeClr val="bg1"/>
          </a:solidFill>
          <a:latin typeface="Arial" charset="0"/>
        </a:defRPr>
      </a:lvl4pPr>
      <a:lvl5pPr algn="l" rtl="0" eaLnBrk="0" fontAlgn="base" hangingPunct="0">
        <a:spcBef>
          <a:spcPct val="0"/>
        </a:spcBef>
        <a:spcAft>
          <a:spcPct val="0"/>
        </a:spcAft>
        <a:defRPr sz="3000" b="1">
          <a:solidFill>
            <a:schemeClr val="bg1"/>
          </a:solidFill>
          <a:latin typeface="Arial" charset="0"/>
        </a:defRPr>
      </a:lvl5pPr>
      <a:lvl6pPr marL="457200" algn="l" rtl="0" eaLnBrk="1" fontAlgn="base" hangingPunct="1">
        <a:spcBef>
          <a:spcPct val="0"/>
        </a:spcBef>
        <a:spcAft>
          <a:spcPct val="0"/>
        </a:spcAft>
        <a:defRPr sz="3000" b="1">
          <a:solidFill>
            <a:schemeClr val="bg1"/>
          </a:solidFill>
          <a:latin typeface="Arial" charset="0"/>
        </a:defRPr>
      </a:lvl6pPr>
      <a:lvl7pPr marL="914400" algn="l" rtl="0" eaLnBrk="1" fontAlgn="base" hangingPunct="1">
        <a:spcBef>
          <a:spcPct val="0"/>
        </a:spcBef>
        <a:spcAft>
          <a:spcPct val="0"/>
        </a:spcAft>
        <a:defRPr sz="3000" b="1">
          <a:solidFill>
            <a:schemeClr val="bg1"/>
          </a:solidFill>
          <a:latin typeface="Arial" charset="0"/>
        </a:defRPr>
      </a:lvl7pPr>
      <a:lvl8pPr marL="1371600" algn="l" rtl="0" eaLnBrk="1" fontAlgn="base" hangingPunct="1">
        <a:spcBef>
          <a:spcPct val="0"/>
        </a:spcBef>
        <a:spcAft>
          <a:spcPct val="0"/>
        </a:spcAft>
        <a:defRPr sz="3000" b="1">
          <a:solidFill>
            <a:schemeClr val="bg1"/>
          </a:solidFill>
          <a:latin typeface="Arial" charset="0"/>
        </a:defRPr>
      </a:lvl8pPr>
      <a:lvl9pPr marL="1828800" algn="l" rtl="0" eaLnBrk="1" fontAlgn="base" hangingPunct="1">
        <a:spcBef>
          <a:spcPct val="0"/>
        </a:spcBef>
        <a:spcAft>
          <a:spcPct val="0"/>
        </a:spcAft>
        <a:defRPr sz="3000" b="1">
          <a:solidFill>
            <a:schemeClr val="bg1"/>
          </a:solidFill>
          <a:latin typeface="Arial" charset="0"/>
        </a:defRPr>
      </a:lvl9pPr>
    </p:titleStyle>
    <p:bodyStyle>
      <a:lvl1pPr marL="119063" indent="-119063" algn="l" rtl="0" eaLnBrk="0" fontAlgn="base" hangingPunct="0">
        <a:spcBef>
          <a:spcPct val="20000"/>
        </a:spcBef>
        <a:spcAft>
          <a:spcPct val="0"/>
        </a:spcAft>
        <a:buClr>
          <a:schemeClr val="tx1"/>
        </a:buClr>
        <a:buChar char="•"/>
        <a:defRPr sz="2000">
          <a:solidFill>
            <a:schemeClr val="tx1"/>
          </a:solidFill>
          <a:latin typeface="+mn-lt"/>
          <a:ea typeface="+mn-ea"/>
          <a:cs typeface="+mn-cs"/>
        </a:defRPr>
      </a:lvl1pPr>
      <a:lvl2pPr marL="457200" indent="-223838" algn="l" rtl="0" eaLnBrk="0" fontAlgn="base" hangingPunct="0">
        <a:spcBef>
          <a:spcPct val="20000"/>
        </a:spcBef>
        <a:spcAft>
          <a:spcPct val="0"/>
        </a:spcAft>
        <a:buClr>
          <a:srgbClr val="9DBE3B"/>
        </a:buClr>
        <a:buFont typeface="Arial" charset="0"/>
        <a:buChar char="»"/>
        <a:defRPr sz="2800">
          <a:solidFill>
            <a:srgbClr val="5B6F7B"/>
          </a:solidFill>
          <a:latin typeface="+mn-lt"/>
        </a:defRPr>
      </a:lvl2pPr>
      <a:lvl3pPr marL="804863" indent="-177800" algn="l" rtl="0" eaLnBrk="0" fontAlgn="base" hangingPunct="0">
        <a:spcBef>
          <a:spcPct val="20000"/>
        </a:spcBef>
        <a:spcAft>
          <a:spcPct val="0"/>
        </a:spcAft>
        <a:buClr>
          <a:srgbClr val="9DBE3B"/>
        </a:buClr>
        <a:buSzPct val="80000"/>
        <a:buFont typeface="Verdana" pitchFamily="34" charset="0"/>
        <a:buChar char="•"/>
        <a:defRPr sz="1600">
          <a:solidFill>
            <a:srgbClr val="5B6F7B"/>
          </a:solidFill>
          <a:latin typeface="+mn-lt"/>
        </a:defRPr>
      </a:lvl3pPr>
      <a:lvl4pPr marL="1257300" indent="-228600" algn="l" rtl="0" eaLnBrk="0" fontAlgn="base" hangingPunct="0">
        <a:spcBef>
          <a:spcPct val="20000"/>
        </a:spcBef>
        <a:spcAft>
          <a:spcPct val="0"/>
        </a:spcAft>
        <a:buClr>
          <a:srgbClr val="0081C6"/>
        </a:buClr>
        <a:buFont typeface="Arial" charset="0"/>
        <a:buChar char="»"/>
        <a:defRPr sz="1600">
          <a:solidFill>
            <a:srgbClr val="5B6F7B"/>
          </a:solidFill>
          <a:latin typeface="+mn-lt"/>
        </a:defRPr>
      </a:lvl4pPr>
      <a:lvl5pPr marL="1490663" indent="-119063" algn="l" rtl="0" eaLnBrk="0" fontAlgn="base" hangingPunct="0">
        <a:spcBef>
          <a:spcPct val="20000"/>
        </a:spcBef>
        <a:spcAft>
          <a:spcPct val="0"/>
        </a:spcAft>
        <a:buClr>
          <a:srgbClr val="0081C6"/>
        </a:buClr>
        <a:buSzPct val="75000"/>
        <a:buFont typeface="Verdana" pitchFamily="34" charset="0"/>
        <a:buChar char="•"/>
        <a:defRPr sz="1600">
          <a:solidFill>
            <a:srgbClr val="5B6F7B"/>
          </a:solidFill>
          <a:latin typeface="+mn-lt"/>
        </a:defRPr>
      </a:lvl5pPr>
      <a:lvl6pPr marL="19478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6pPr>
      <a:lvl7pPr marL="24050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7pPr>
      <a:lvl8pPr marL="28622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8pPr>
      <a:lvl9pPr marL="33194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22" name="Picture 10" descr="DESIGN - Header Gradient"/>
          <p:cNvPicPr>
            <a:picLocks noChangeAspect="1" noChangeArrowheads="1"/>
          </p:cNvPicPr>
          <p:nvPr/>
        </p:nvPicPr>
        <p:blipFill>
          <a:blip r:embed="rId13"/>
          <a:srcRect/>
          <a:stretch>
            <a:fillRect/>
          </a:stretch>
        </p:blipFill>
        <p:spPr bwMode="auto">
          <a:xfrm>
            <a:off x="0" y="0"/>
            <a:ext cx="9144000" cy="1428750"/>
          </a:xfrm>
          <a:prstGeom prst="rect">
            <a:avLst/>
          </a:prstGeom>
          <a:noFill/>
          <a:ln w="9525">
            <a:noFill/>
            <a:miter lim="800000"/>
            <a:headEnd/>
            <a:tailEnd/>
          </a:ln>
        </p:spPr>
      </p:pic>
      <p:pic>
        <p:nvPicPr>
          <p:cNvPr id="30723" name="Picture 11" descr="DESIGN - Footer Image"/>
          <p:cNvPicPr>
            <a:picLocks noChangeAspect="1" noChangeArrowheads="1"/>
          </p:cNvPicPr>
          <p:nvPr/>
        </p:nvPicPr>
        <p:blipFill>
          <a:blip r:embed="rId14"/>
          <a:srcRect/>
          <a:stretch>
            <a:fillRect/>
          </a:stretch>
        </p:blipFill>
        <p:spPr bwMode="auto">
          <a:xfrm>
            <a:off x="0" y="6410325"/>
            <a:ext cx="9144000" cy="447675"/>
          </a:xfrm>
          <a:prstGeom prst="rect">
            <a:avLst/>
          </a:prstGeom>
          <a:noFill/>
          <a:ln w="9525">
            <a:noFill/>
            <a:miter lim="800000"/>
            <a:headEnd/>
            <a:tailEnd/>
          </a:ln>
        </p:spPr>
      </p:pic>
      <p:pic>
        <p:nvPicPr>
          <p:cNvPr id="30724" name="Picture 12" descr="DESIGN - WATERMARK - Hallway"/>
          <p:cNvPicPr>
            <a:picLocks noChangeAspect="1" noChangeArrowheads="1"/>
          </p:cNvPicPr>
          <p:nvPr/>
        </p:nvPicPr>
        <p:blipFill>
          <a:blip r:embed="rId15"/>
          <a:srcRect/>
          <a:stretch>
            <a:fillRect/>
          </a:stretch>
        </p:blipFill>
        <p:spPr bwMode="auto">
          <a:xfrm>
            <a:off x="6197600" y="0"/>
            <a:ext cx="2946400" cy="6858000"/>
          </a:xfrm>
          <a:prstGeom prst="rect">
            <a:avLst/>
          </a:prstGeom>
          <a:noFill/>
          <a:ln w="9525">
            <a:noFill/>
            <a:miter lim="800000"/>
            <a:headEnd/>
            <a:tailEnd/>
          </a:ln>
        </p:spPr>
      </p:pic>
      <p:sp>
        <p:nvSpPr>
          <p:cNvPr id="30725" name="Rectangle 6"/>
          <p:cNvSpPr>
            <a:spLocks noGrp="1" noChangeArrowheads="1"/>
          </p:cNvSpPr>
          <p:nvPr>
            <p:ph type="body" idx="1"/>
          </p:nvPr>
        </p:nvSpPr>
        <p:spPr bwMode="auto">
          <a:xfrm>
            <a:off x="304800" y="1143000"/>
            <a:ext cx="85344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31" name="Rectangle 7"/>
          <p:cNvSpPr>
            <a:spLocks noGrp="1" noChangeArrowheads="1"/>
          </p:cNvSpPr>
          <p:nvPr>
            <p:ph type="sldNum" sz="quarter" idx="4"/>
          </p:nvPr>
        </p:nvSpPr>
        <p:spPr bwMode="auto">
          <a:xfrm>
            <a:off x="304800" y="6461125"/>
            <a:ext cx="304800" cy="244475"/>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spAutoFit/>
          </a:bodyPr>
          <a:lstStyle>
            <a:lvl1pPr algn="ctr">
              <a:defRPr sz="1000">
                <a:solidFill>
                  <a:schemeClr val="bg1"/>
                </a:solidFill>
                <a:cs typeface="+mn-cs"/>
              </a:defRPr>
            </a:lvl1pPr>
          </a:lstStyle>
          <a:p>
            <a:pPr>
              <a:defRPr/>
            </a:pPr>
            <a:fld id="{B9CBF3C9-C297-4611-BF89-BC8582284454}" type="slidenum">
              <a:rPr lang="en-US"/>
              <a:pPr>
                <a:defRPr/>
              </a:pPr>
              <a:t>‹#›</a:t>
            </a:fld>
            <a:endParaRPr lang="en-US"/>
          </a:p>
        </p:txBody>
      </p:sp>
      <p:sp>
        <p:nvSpPr>
          <p:cNvPr id="103432" name="Rectangle 8"/>
          <p:cNvSpPr>
            <a:spLocks noGrp="1" noChangeArrowheads="1"/>
          </p:cNvSpPr>
          <p:nvPr>
            <p:ph type="ftr" sz="quarter" idx="3"/>
          </p:nvPr>
        </p:nvSpPr>
        <p:spPr bwMode="auto">
          <a:xfrm>
            <a:off x="1403350" y="6626225"/>
            <a:ext cx="3505200" cy="214313"/>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lvl1pPr algn="r">
              <a:defRPr sz="800" b="1">
                <a:solidFill>
                  <a:srgbClr val="9DBE3B"/>
                </a:solidFill>
                <a:cs typeface="+mn-cs"/>
              </a:defRPr>
            </a:lvl1pPr>
          </a:lstStyle>
          <a:p>
            <a:pPr>
              <a:defRPr/>
            </a:pPr>
            <a:r>
              <a:rPr lang="en-US"/>
              <a:t>PROPRIETARY &amp; CONFIDENTIAL - NOT FOR PUBLIC DISTRIBUTION</a:t>
            </a:r>
          </a:p>
        </p:txBody>
      </p:sp>
      <p:sp>
        <p:nvSpPr>
          <p:cNvPr id="103437" name="Rectangle 13"/>
          <p:cNvSpPr>
            <a:spLocks noChangeArrowheads="1"/>
          </p:cNvSpPr>
          <p:nvPr/>
        </p:nvSpPr>
        <p:spPr bwMode="auto">
          <a:xfrm>
            <a:off x="273050" y="228600"/>
            <a:ext cx="8593138" cy="533400"/>
          </a:xfrm>
          <a:prstGeom prst="rect">
            <a:avLst/>
          </a:prstGeom>
          <a:solidFill>
            <a:srgbClr val="0081C6"/>
          </a:solidFill>
          <a:ln w="9525">
            <a:noFill/>
            <a:miter lim="800000"/>
            <a:headEnd/>
            <a:tailEnd/>
          </a:ln>
          <a:effectLst/>
        </p:spPr>
        <p:txBody>
          <a:bodyPr wrap="none" anchor="ctr"/>
          <a:lstStyle/>
          <a:p>
            <a:pPr>
              <a:defRPr/>
            </a:pPr>
            <a:endParaRPr lang="en-US">
              <a:cs typeface="+mn-cs"/>
            </a:endParaRPr>
          </a:p>
        </p:txBody>
      </p:sp>
      <p:sp>
        <p:nvSpPr>
          <p:cNvPr id="30729" name="Rectangle 14"/>
          <p:cNvSpPr>
            <a:spLocks noGrp="1" noChangeArrowheads="1"/>
          </p:cNvSpPr>
          <p:nvPr>
            <p:ph type="title"/>
          </p:nvPr>
        </p:nvSpPr>
        <p:spPr bwMode="auto">
          <a:xfrm>
            <a:off x="304800" y="228600"/>
            <a:ext cx="8534400" cy="549275"/>
          </a:xfrm>
          <a:prstGeom prst="rect">
            <a:avLst/>
          </a:prstGeom>
          <a:noFill/>
          <a:ln w="9525">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dt="0"/>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defRPr>
      </a:lvl2pPr>
      <a:lvl3pPr algn="l" rtl="0" eaLnBrk="0" fontAlgn="base" hangingPunct="0">
        <a:spcBef>
          <a:spcPct val="0"/>
        </a:spcBef>
        <a:spcAft>
          <a:spcPct val="0"/>
        </a:spcAft>
        <a:defRPr sz="3000" b="1">
          <a:solidFill>
            <a:schemeClr val="bg1"/>
          </a:solidFill>
          <a:latin typeface="Arial" charset="0"/>
        </a:defRPr>
      </a:lvl3pPr>
      <a:lvl4pPr algn="l" rtl="0" eaLnBrk="0" fontAlgn="base" hangingPunct="0">
        <a:spcBef>
          <a:spcPct val="0"/>
        </a:spcBef>
        <a:spcAft>
          <a:spcPct val="0"/>
        </a:spcAft>
        <a:defRPr sz="3000" b="1">
          <a:solidFill>
            <a:schemeClr val="bg1"/>
          </a:solidFill>
          <a:latin typeface="Arial" charset="0"/>
        </a:defRPr>
      </a:lvl4pPr>
      <a:lvl5pPr algn="l" rtl="0" eaLnBrk="0" fontAlgn="base" hangingPunct="0">
        <a:spcBef>
          <a:spcPct val="0"/>
        </a:spcBef>
        <a:spcAft>
          <a:spcPct val="0"/>
        </a:spcAft>
        <a:defRPr sz="3000" b="1">
          <a:solidFill>
            <a:schemeClr val="bg1"/>
          </a:solidFill>
          <a:latin typeface="Arial" charset="0"/>
        </a:defRPr>
      </a:lvl5pPr>
      <a:lvl6pPr marL="457200" algn="l" rtl="0" eaLnBrk="1" fontAlgn="base" hangingPunct="1">
        <a:spcBef>
          <a:spcPct val="0"/>
        </a:spcBef>
        <a:spcAft>
          <a:spcPct val="0"/>
        </a:spcAft>
        <a:defRPr sz="3000" b="1">
          <a:solidFill>
            <a:schemeClr val="bg1"/>
          </a:solidFill>
          <a:latin typeface="Arial" charset="0"/>
        </a:defRPr>
      </a:lvl6pPr>
      <a:lvl7pPr marL="914400" algn="l" rtl="0" eaLnBrk="1" fontAlgn="base" hangingPunct="1">
        <a:spcBef>
          <a:spcPct val="0"/>
        </a:spcBef>
        <a:spcAft>
          <a:spcPct val="0"/>
        </a:spcAft>
        <a:defRPr sz="3000" b="1">
          <a:solidFill>
            <a:schemeClr val="bg1"/>
          </a:solidFill>
          <a:latin typeface="Arial" charset="0"/>
        </a:defRPr>
      </a:lvl7pPr>
      <a:lvl8pPr marL="1371600" algn="l" rtl="0" eaLnBrk="1" fontAlgn="base" hangingPunct="1">
        <a:spcBef>
          <a:spcPct val="0"/>
        </a:spcBef>
        <a:spcAft>
          <a:spcPct val="0"/>
        </a:spcAft>
        <a:defRPr sz="3000" b="1">
          <a:solidFill>
            <a:schemeClr val="bg1"/>
          </a:solidFill>
          <a:latin typeface="Arial" charset="0"/>
        </a:defRPr>
      </a:lvl8pPr>
      <a:lvl9pPr marL="1828800" algn="l" rtl="0" eaLnBrk="1" fontAlgn="base" hangingPunct="1">
        <a:spcBef>
          <a:spcPct val="0"/>
        </a:spcBef>
        <a:spcAft>
          <a:spcPct val="0"/>
        </a:spcAft>
        <a:defRPr sz="3000" b="1">
          <a:solidFill>
            <a:schemeClr val="bg1"/>
          </a:solidFill>
          <a:latin typeface="Arial" charset="0"/>
        </a:defRPr>
      </a:lvl9pPr>
    </p:titleStyle>
    <p:bodyStyle>
      <a:lvl1pPr marL="119063" indent="-119063" algn="l" rtl="0" eaLnBrk="0" fontAlgn="base" hangingPunct="0">
        <a:spcBef>
          <a:spcPct val="20000"/>
        </a:spcBef>
        <a:spcAft>
          <a:spcPct val="0"/>
        </a:spcAft>
        <a:buClr>
          <a:schemeClr val="tx1"/>
        </a:buClr>
        <a:buChar char="•"/>
        <a:defRPr sz="2000">
          <a:solidFill>
            <a:schemeClr val="tx1"/>
          </a:solidFill>
          <a:latin typeface="+mn-lt"/>
          <a:ea typeface="+mn-ea"/>
          <a:cs typeface="+mn-cs"/>
        </a:defRPr>
      </a:lvl1pPr>
      <a:lvl2pPr marL="457200" indent="-223838" algn="l" rtl="0" eaLnBrk="0" fontAlgn="base" hangingPunct="0">
        <a:spcBef>
          <a:spcPct val="20000"/>
        </a:spcBef>
        <a:spcAft>
          <a:spcPct val="0"/>
        </a:spcAft>
        <a:buClr>
          <a:srgbClr val="9DBE3B"/>
        </a:buClr>
        <a:buFont typeface="Arial" charset="0"/>
        <a:buChar char="»"/>
        <a:defRPr sz="2800">
          <a:solidFill>
            <a:srgbClr val="5B6F7B"/>
          </a:solidFill>
          <a:latin typeface="+mn-lt"/>
        </a:defRPr>
      </a:lvl2pPr>
      <a:lvl3pPr marL="804863" indent="-177800" algn="l" rtl="0" eaLnBrk="0" fontAlgn="base" hangingPunct="0">
        <a:spcBef>
          <a:spcPct val="20000"/>
        </a:spcBef>
        <a:spcAft>
          <a:spcPct val="0"/>
        </a:spcAft>
        <a:buClr>
          <a:srgbClr val="9DBE3B"/>
        </a:buClr>
        <a:buSzPct val="80000"/>
        <a:buFont typeface="Verdana" pitchFamily="34" charset="0"/>
        <a:buChar char="•"/>
        <a:defRPr sz="1600">
          <a:solidFill>
            <a:srgbClr val="5B6F7B"/>
          </a:solidFill>
          <a:latin typeface="+mn-lt"/>
        </a:defRPr>
      </a:lvl3pPr>
      <a:lvl4pPr marL="1257300" indent="-228600" algn="l" rtl="0" eaLnBrk="0" fontAlgn="base" hangingPunct="0">
        <a:spcBef>
          <a:spcPct val="20000"/>
        </a:spcBef>
        <a:spcAft>
          <a:spcPct val="0"/>
        </a:spcAft>
        <a:buClr>
          <a:srgbClr val="0081C6"/>
        </a:buClr>
        <a:buFont typeface="Arial" charset="0"/>
        <a:buChar char="»"/>
        <a:defRPr sz="1600">
          <a:solidFill>
            <a:srgbClr val="5B6F7B"/>
          </a:solidFill>
          <a:latin typeface="+mn-lt"/>
        </a:defRPr>
      </a:lvl4pPr>
      <a:lvl5pPr marL="1490663" indent="-119063" algn="l" rtl="0" eaLnBrk="0" fontAlgn="base" hangingPunct="0">
        <a:spcBef>
          <a:spcPct val="20000"/>
        </a:spcBef>
        <a:spcAft>
          <a:spcPct val="0"/>
        </a:spcAft>
        <a:buClr>
          <a:srgbClr val="0081C6"/>
        </a:buClr>
        <a:buSzPct val="75000"/>
        <a:buFont typeface="Verdana" pitchFamily="34" charset="0"/>
        <a:buChar char="•"/>
        <a:defRPr sz="1600">
          <a:solidFill>
            <a:srgbClr val="5B6F7B"/>
          </a:solidFill>
          <a:latin typeface="+mn-lt"/>
        </a:defRPr>
      </a:lvl5pPr>
      <a:lvl6pPr marL="19478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6pPr>
      <a:lvl7pPr marL="24050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7pPr>
      <a:lvl8pPr marL="28622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8pPr>
      <a:lvl9pPr marL="33194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010" name="Picture 2" descr="DESIGN - Header Gradient"/>
          <p:cNvPicPr>
            <a:picLocks noChangeAspect="1" noChangeArrowheads="1"/>
          </p:cNvPicPr>
          <p:nvPr/>
        </p:nvPicPr>
        <p:blipFill>
          <a:blip r:embed="rId18"/>
          <a:srcRect/>
          <a:stretch>
            <a:fillRect/>
          </a:stretch>
        </p:blipFill>
        <p:spPr bwMode="auto">
          <a:xfrm>
            <a:off x="0" y="0"/>
            <a:ext cx="9144000" cy="1428750"/>
          </a:xfrm>
          <a:prstGeom prst="rect">
            <a:avLst/>
          </a:prstGeom>
          <a:noFill/>
          <a:ln w="9525">
            <a:noFill/>
            <a:miter lim="800000"/>
            <a:headEnd/>
            <a:tailEnd/>
          </a:ln>
        </p:spPr>
      </p:pic>
      <p:pic>
        <p:nvPicPr>
          <p:cNvPr id="43011" name="Picture 3" descr="DESIGN - Footer Image"/>
          <p:cNvPicPr>
            <a:picLocks noChangeAspect="1" noChangeArrowheads="1"/>
          </p:cNvPicPr>
          <p:nvPr/>
        </p:nvPicPr>
        <p:blipFill>
          <a:blip r:embed="rId19"/>
          <a:srcRect/>
          <a:stretch>
            <a:fillRect/>
          </a:stretch>
        </p:blipFill>
        <p:spPr bwMode="auto">
          <a:xfrm>
            <a:off x="0" y="6410325"/>
            <a:ext cx="9144000" cy="447675"/>
          </a:xfrm>
          <a:prstGeom prst="rect">
            <a:avLst/>
          </a:prstGeom>
          <a:noFill/>
          <a:ln w="9525">
            <a:noFill/>
            <a:miter lim="800000"/>
            <a:headEnd/>
            <a:tailEnd/>
          </a:ln>
        </p:spPr>
      </p:pic>
      <p:pic>
        <p:nvPicPr>
          <p:cNvPr id="43012" name="Picture 10" descr="DESIGN - WATERMARK - Cable"/>
          <p:cNvPicPr>
            <a:picLocks noChangeAspect="1" noChangeArrowheads="1"/>
          </p:cNvPicPr>
          <p:nvPr/>
        </p:nvPicPr>
        <p:blipFill>
          <a:blip r:embed="rId20"/>
          <a:srcRect/>
          <a:stretch>
            <a:fillRect/>
          </a:stretch>
        </p:blipFill>
        <p:spPr bwMode="auto">
          <a:xfrm>
            <a:off x="6875463" y="0"/>
            <a:ext cx="2268537" cy="6858000"/>
          </a:xfrm>
          <a:prstGeom prst="rect">
            <a:avLst/>
          </a:prstGeom>
          <a:noFill/>
          <a:ln w="9525">
            <a:noFill/>
            <a:miter lim="800000"/>
            <a:headEnd/>
            <a:tailEnd/>
          </a:ln>
        </p:spPr>
      </p:pic>
      <p:sp>
        <p:nvSpPr>
          <p:cNvPr id="43013" name="Rectangle 7"/>
          <p:cNvSpPr>
            <a:spLocks noGrp="1" noChangeArrowheads="1"/>
          </p:cNvSpPr>
          <p:nvPr>
            <p:ph type="body" idx="1"/>
          </p:nvPr>
        </p:nvSpPr>
        <p:spPr bwMode="auto">
          <a:xfrm>
            <a:off x="304800" y="1143000"/>
            <a:ext cx="85344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6" name="Rectangle 8"/>
          <p:cNvSpPr>
            <a:spLocks noGrp="1" noChangeArrowheads="1"/>
          </p:cNvSpPr>
          <p:nvPr>
            <p:ph type="sldNum" sz="quarter" idx="4"/>
          </p:nvPr>
        </p:nvSpPr>
        <p:spPr bwMode="auto">
          <a:xfrm>
            <a:off x="304800" y="6461125"/>
            <a:ext cx="304800" cy="244475"/>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spAutoFit/>
          </a:bodyPr>
          <a:lstStyle>
            <a:lvl1pPr algn="ctr">
              <a:defRPr sz="1000">
                <a:solidFill>
                  <a:schemeClr val="bg1"/>
                </a:solidFill>
                <a:cs typeface="+mn-cs"/>
              </a:defRPr>
            </a:lvl1pPr>
          </a:lstStyle>
          <a:p>
            <a:pPr>
              <a:defRPr/>
            </a:pPr>
            <a:fld id="{3EB9A708-02E6-4780-984E-20AC484F0132}" type="slidenum">
              <a:rPr lang="en-US"/>
              <a:pPr>
                <a:defRPr/>
              </a:pPr>
              <a:t>‹#›</a:t>
            </a:fld>
            <a:endParaRPr lang="en-US"/>
          </a:p>
        </p:txBody>
      </p:sp>
      <p:sp>
        <p:nvSpPr>
          <p:cNvPr id="104457" name="Rectangle 9"/>
          <p:cNvSpPr>
            <a:spLocks noGrp="1" noChangeArrowheads="1"/>
          </p:cNvSpPr>
          <p:nvPr>
            <p:ph type="ftr" sz="quarter" idx="3"/>
          </p:nvPr>
        </p:nvSpPr>
        <p:spPr bwMode="auto">
          <a:xfrm>
            <a:off x="1403350" y="6626225"/>
            <a:ext cx="3505200" cy="214313"/>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lvl1pPr algn="r">
              <a:defRPr sz="800" b="1">
                <a:solidFill>
                  <a:srgbClr val="9DBE3B"/>
                </a:solidFill>
                <a:cs typeface="+mn-cs"/>
              </a:defRPr>
            </a:lvl1pPr>
          </a:lstStyle>
          <a:p>
            <a:pPr>
              <a:defRPr/>
            </a:pPr>
            <a:r>
              <a:rPr lang="en-US"/>
              <a:t>PROPRIETARY &amp; CONFIDENTIAL - NOT FOR PUBLIC DISTRIBUTION</a:t>
            </a:r>
          </a:p>
        </p:txBody>
      </p:sp>
      <p:sp>
        <p:nvSpPr>
          <p:cNvPr id="104459" name="Rectangle 11"/>
          <p:cNvSpPr>
            <a:spLocks noChangeArrowheads="1"/>
          </p:cNvSpPr>
          <p:nvPr/>
        </p:nvSpPr>
        <p:spPr bwMode="auto">
          <a:xfrm>
            <a:off x="273050" y="228600"/>
            <a:ext cx="8593138" cy="533400"/>
          </a:xfrm>
          <a:prstGeom prst="rect">
            <a:avLst/>
          </a:prstGeom>
          <a:solidFill>
            <a:srgbClr val="0081C6"/>
          </a:solidFill>
          <a:ln w="9525">
            <a:noFill/>
            <a:miter lim="800000"/>
            <a:headEnd/>
            <a:tailEnd/>
          </a:ln>
          <a:effectLst/>
        </p:spPr>
        <p:txBody>
          <a:bodyPr wrap="none" anchor="ctr"/>
          <a:lstStyle/>
          <a:p>
            <a:pPr>
              <a:defRPr/>
            </a:pPr>
            <a:endParaRPr lang="en-US">
              <a:cs typeface="+mn-cs"/>
            </a:endParaRPr>
          </a:p>
        </p:txBody>
      </p:sp>
      <p:sp>
        <p:nvSpPr>
          <p:cNvPr id="43017" name="Rectangle 12"/>
          <p:cNvSpPr>
            <a:spLocks noGrp="1" noChangeArrowheads="1"/>
          </p:cNvSpPr>
          <p:nvPr>
            <p:ph type="title"/>
          </p:nvPr>
        </p:nvSpPr>
        <p:spPr bwMode="auto">
          <a:xfrm>
            <a:off x="304800" y="228600"/>
            <a:ext cx="8534400" cy="549275"/>
          </a:xfrm>
          <a:prstGeom prst="rect">
            <a:avLst/>
          </a:prstGeom>
          <a:noFill/>
          <a:ln w="9525">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79" r:id="rId12"/>
    <p:sldLayoutId id="2147483880" r:id="rId13"/>
    <p:sldLayoutId id="2147483881" r:id="rId14"/>
    <p:sldLayoutId id="2147483882" r:id="rId15"/>
    <p:sldLayoutId id="2147483883" r:id="rId16"/>
  </p:sldLayoutIdLst>
  <p:hf hdr="0" dt="0"/>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defRPr>
      </a:lvl2pPr>
      <a:lvl3pPr algn="l" rtl="0" eaLnBrk="0" fontAlgn="base" hangingPunct="0">
        <a:spcBef>
          <a:spcPct val="0"/>
        </a:spcBef>
        <a:spcAft>
          <a:spcPct val="0"/>
        </a:spcAft>
        <a:defRPr sz="3000" b="1">
          <a:solidFill>
            <a:schemeClr val="bg1"/>
          </a:solidFill>
          <a:latin typeface="Arial" charset="0"/>
        </a:defRPr>
      </a:lvl3pPr>
      <a:lvl4pPr algn="l" rtl="0" eaLnBrk="0" fontAlgn="base" hangingPunct="0">
        <a:spcBef>
          <a:spcPct val="0"/>
        </a:spcBef>
        <a:spcAft>
          <a:spcPct val="0"/>
        </a:spcAft>
        <a:defRPr sz="3000" b="1">
          <a:solidFill>
            <a:schemeClr val="bg1"/>
          </a:solidFill>
          <a:latin typeface="Arial" charset="0"/>
        </a:defRPr>
      </a:lvl4pPr>
      <a:lvl5pPr algn="l" rtl="0" eaLnBrk="0" fontAlgn="base" hangingPunct="0">
        <a:spcBef>
          <a:spcPct val="0"/>
        </a:spcBef>
        <a:spcAft>
          <a:spcPct val="0"/>
        </a:spcAft>
        <a:defRPr sz="3000" b="1">
          <a:solidFill>
            <a:schemeClr val="bg1"/>
          </a:solidFill>
          <a:latin typeface="Arial" charset="0"/>
        </a:defRPr>
      </a:lvl5pPr>
      <a:lvl6pPr marL="457200" algn="l" rtl="0" eaLnBrk="1" fontAlgn="base" hangingPunct="1">
        <a:spcBef>
          <a:spcPct val="0"/>
        </a:spcBef>
        <a:spcAft>
          <a:spcPct val="0"/>
        </a:spcAft>
        <a:defRPr sz="3000" b="1">
          <a:solidFill>
            <a:schemeClr val="bg1"/>
          </a:solidFill>
          <a:latin typeface="Arial" charset="0"/>
        </a:defRPr>
      </a:lvl6pPr>
      <a:lvl7pPr marL="914400" algn="l" rtl="0" eaLnBrk="1" fontAlgn="base" hangingPunct="1">
        <a:spcBef>
          <a:spcPct val="0"/>
        </a:spcBef>
        <a:spcAft>
          <a:spcPct val="0"/>
        </a:spcAft>
        <a:defRPr sz="3000" b="1">
          <a:solidFill>
            <a:schemeClr val="bg1"/>
          </a:solidFill>
          <a:latin typeface="Arial" charset="0"/>
        </a:defRPr>
      </a:lvl7pPr>
      <a:lvl8pPr marL="1371600" algn="l" rtl="0" eaLnBrk="1" fontAlgn="base" hangingPunct="1">
        <a:spcBef>
          <a:spcPct val="0"/>
        </a:spcBef>
        <a:spcAft>
          <a:spcPct val="0"/>
        </a:spcAft>
        <a:defRPr sz="3000" b="1">
          <a:solidFill>
            <a:schemeClr val="bg1"/>
          </a:solidFill>
          <a:latin typeface="Arial" charset="0"/>
        </a:defRPr>
      </a:lvl8pPr>
      <a:lvl9pPr marL="1828800" algn="l" rtl="0" eaLnBrk="1" fontAlgn="base" hangingPunct="1">
        <a:spcBef>
          <a:spcPct val="0"/>
        </a:spcBef>
        <a:spcAft>
          <a:spcPct val="0"/>
        </a:spcAft>
        <a:defRPr sz="3000" b="1">
          <a:solidFill>
            <a:schemeClr val="bg1"/>
          </a:solidFill>
          <a:latin typeface="Arial" charset="0"/>
        </a:defRPr>
      </a:lvl9pPr>
    </p:titleStyle>
    <p:bodyStyle>
      <a:lvl1pPr marL="119063" indent="-119063" algn="l" rtl="0" eaLnBrk="0" fontAlgn="base" hangingPunct="0">
        <a:spcBef>
          <a:spcPct val="20000"/>
        </a:spcBef>
        <a:spcAft>
          <a:spcPct val="0"/>
        </a:spcAft>
        <a:buClr>
          <a:schemeClr val="tx1"/>
        </a:buClr>
        <a:buChar char="•"/>
        <a:defRPr sz="2000">
          <a:solidFill>
            <a:schemeClr val="tx1"/>
          </a:solidFill>
          <a:latin typeface="+mn-lt"/>
          <a:ea typeface="+mn-ea"/>
          <a:cs typeface="+mn-cs"/>
        </a:defRPr>
      </a:lvl1pPr>
      <a:lvl2pPr marL="457200" indent="-223838" algn="l" rtl="0" eaLnBrk="0" fontAlgn="base" hangingPunct="0">
        <a:spcBef>
          <a:spcPct val="20000"/>
        </a:spcBef>
        <a:spcAft>
          <a:spcPct val="0"/>
        </a:spcAft>
        <a:buClr>
          <a:srgbClr val="9DBE3B"/>
        </a:buClr>
        <a:buFont typeface="Arial" charset="0"/>
        <a:buChar char="»"/>
        <a:defRPr sz="2800">
          <a:solidFill>
            <a:srgbClr val="5B6F7B"/>
          </a:solidFill>
          <a:latin typeface="+mn-lt"/>
        </a:defRPr>
      </a:lvl2pPr>
      <a:lvl3pPr marL="804863" indent="-177800" algn="l" rtl="0" eaLnBrk="0" fontAlgn="base" hangingPunct="0">
        <a:spcBef>
          <a:spcPct val="20000"/>
        </a:spcBef>
        <a:spcAft>
          <a:spcPct val="0"/>
        </a:spcAft>
        <a:buClr>
          <a:srgbClr val="9DBE3B"/>
        </a:buClr>
        <a:buSzPct val="80000"/>
        <a:buFont typeface="Verdana" pitchFamily="34" charset="0"/>
        <a:buChar char="•"/>
        <a:defRPr sz="1600">
          <a:solidFill>
            <a:srgbClr val="5B6F7B"/>
          </a:solidFill>
          <a:latin typeface="+mn-lt"/>
        </a:defRPr>
      </a:lvl3pPr>
      <a:lvl4pPr marL="1257300" indent="-228600" algn="l" rtl="0" eaLnBrk="0" fontAlgn="base" hangingPunct="0">
        <a:spcBef>
          <a:spcPct val="20000"/>
        </a:spcBef>
        <a:spcAft>
          <a:spcPct val="0"/>
        </a:spcAft>
        <a:buClr>
          <a:srgbClr val="0081C6"/>
        </a:buClr>
        <a:buFont typeface="Arial" charset="0"/>
        <a:buChar char="»"/>
        <a:defRPr sz="1600">
          <a:solidFill>
            <a:srgbClr val="5B6F7B"/>
          </a:solidFill>
          <a:latin typeface="+mn-lt"/>
        </a:defRPr>
      </a:lvl4pPr>
      <a:lvl5pPr marL="1490663" indent="-119063" algn="l" rtl="0" eaLnBrk="0" fontAlgn="base" hangingPunct="0">
        <a:spcBef>
          <a:spcPct val="20000"/>
        </a:spcBef>
        <a:spcAft>
          <a:spcPct val="0"/>
        </a:spcAft>
        <a:buClr>
          <a:srgbClr val="0081C6"/>
        </a:buClr>
        <a:buSzPct val="75000"/>
        <a:buFont typeface="Verdana" pitchFamily="34" charset="0"/>
        <a:buChar char="•"/>
        <a:defRPr sz="1600">
          <a:solidFill>
            <a:srgbClr val="5B6F7B"/>
          </a:solidFill>
          <a:latin typeface="+mn-lt"/>
        </a:defRPr>
      </a:lvl5pPr>
      <a:lvl6pPr marL="19478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6pPr>
      <a:lvl7pPr marL="24050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7pPr>
      <a:lvl8pPr marL="28622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8pPr>
      <a:lvl9pPr marL="33194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0418" name="Picture 11" descr="DESIGN - WATERMARK - Clipboard - PASS"/>
          <p:cNvPicPr>
            <a:picLocks noChangeAspect="1" noChangeArrowheads="1"/>
          </p:cNvPicPr>
          <p:nvPr/>
        </p:nvPicPr>
        <p:blipFill>
          <a:blip r:embed="rId13"/>
          <a:srcRect/>
          <a:stretch>
            <a:fillRect/>
          </a:stretch>
        </p:blipFill>
        <p:spPr bwMode="auto">
          <a:xfrm>
            <a:off x="4537075" y="0"/>
            <a:ext cx="4606925" cy="6858000"/>
          </a:xfrm>
          <a:prstGeom prst="rect">
            <a:avLst/>
          </a:prstGeom>
          <a:noFill/>
          <a:ln w="9525">
            <a:noFill/>
            <a:miter lim="800000"/>
            <a:headEnd/>
            <a:tailEnd/>
          </a:ln>
        </p:spPr>
      </p:pic>
      <p:pic>
        <p:nvPicPr>
          <p:cNvPr id="60419" name="Picture 2" descr="DESIGN - Header Gradient"/>
          <p:cNvPicPr>
            <a:picLocks noChangeAspect="1" noChangeArrowheads="1"/>
          </p:cNvPicPr>
          <p:nvPr/>
        </p:nvPicPr>
        <p:blipFill>
          <a:blip r:embed="rId14"/>
          <a:srcRect/>
          <a:stretch>
            <a:fillRect/>
          </a:stretch>
        </p:blipFill>
        <p:spPr bwMode="auto">
          <a:xfrm>
            <a:off x="0" y="0"/>
            <a:ext cx="9144000" cy="1428750"/>
          </a:xfrm>
          <a:prstGeom prst="rect">
            <a:avLst/>
          </a:prstGeom>
          <a:noFill/>
          <a:ln w="9525">
            <a:noFill/>
            <a:miter lim="800000"/>
            <a:headEnd/>
            <a:tailEnd/>
          </a:ln>
        </p:spPr>
      </p:pic>
      <p:pic>
        <p:nvPicPr>
          <p:cNvPr id="60420" name="Picture 3" descr="DESIGN - Footer Image"/>
          <p:cNvPicPr>
            <a:picLocks noChangeAspect="1" noChangeArrowheads="1"/>
          </p:cNvPicPr>
          <p:nvPr/>
        </p:nvPicPr>
        <p:blipFill>
          <a:blip r:embed="rId15"/>
          <a:srcRect/>
          <a:stretch>
            <a:fillRect/>
          </a:stretch>
        </p:blipFill>
        <p:spPr bwMode="auto">
          <a:xfrm>
            <a:off x="0" y="6410325"/>
            <a:ext cx="9144000" cy="447675"/>
          </a:xfrm>
          <a:prstGeom prst="rect">
            <a:avLst/>
          </a:prstGeom>
          <a:noFill/>
          <a:ln w="9525">
            <a:noFill/>
            <a:miter lim="800000"/>
            <a:headEnd/>
            <a:tailEnd/>
          </a:ln>
        </p:spPr>
      </p:pic>
      <p:sp>
        <p:nvSpPr>
          <p:cNvPr id="60421" name="Rectangle 7"/>
          <p:cNvSpPr>
            <a:spLocks noGrp="1" noChangeArrowheads="1"/>
          </p:cNvSpPr>
          <p:nvPr>
            <p:ph type="body" idx="1"/>
          </p:nvPr>
        </p:nvSpPr>
        <p:spPr bwMode="auto">
          <a:xfrm>
            <a:off x="304800" y="1143000"/>
            <a:ext cx="85344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480" name="Rectangle 8"/>
          <p:cNvSpPr>
            <a:spLocks noGrp="1" noChangeArrowheads="1"/>
          </p:cNvSpPr>
          <p:nvPr>
            <p:ph type="sldNum" sz="quarter" idx="4"/>
          </p:nvPr>
        </p:nvSpPr>
        <p:spPr bwMode="auto">
          <a:xfrm>
            <a:off x="304800" y="6461125"/>
            <a:ext cx="304800" cy="244475"/>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spAutoFit/>
          </a:bodyPr>
          <a:lstStyle>
            <a:lvl1pPr algn="ctr">
              <a:defRPr sz="1000">
                <a:solidFill>
                  <a:schemeClr val="bg1"/>
                </a:solidFill>
                <a:cs typeface="+mn-cs"/>
              </a:defRPr>
            </a:lvl1pPr>
          </a:lstStyle>
          <a:p>
            <a:pPr>
              <a:defRPr/>
            </a:pPr>
            <a:fld id="{5F7CCAB4-84C7-4248-8331-BDA8573BB4EA}" type="slidenum">
              <a:rPr lang="en-US"/>
              <a:pPr>
                <a:defRPr/>
              </a:pPr>
              <a:t>‹#›</a:t>
            </a:fld>
            <a:endParaRPr lang="en-US"/>
          </a:p>
        </p:txBody>
      </p:sp>
      <p:sp>
        <p:nvSpPr>
          <p:cNvPr id="105481" name="Rectangle 9"/>
          <p:cNvSpPr>
            <a:spLocks noGrp="1" noChangeArrowheads="1"/>
          </p:cNvSpPr>
          <p:nvPr>
            <p:ph type="ftr" sz="quarter" idx="3"/>
          </p:nvPr>
        </p:nvSpPr>
        <p:spPr bwMode="auto">
          <a:xfrm>
            <a:off x="1403350" y="6626225"/>
            <a:ext cx="3505200" cy="214313"/>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lvl1pPr algn="r">
              <a:defRPr sz="800" b="1">
                <a:solidFill>
                  <a:srgbClr val="9DBE3B"/>
                </a:solidFill>
                <a:cs typeface="+mn-cs"/>
              </a:defRPr>
            </a:lvl1pPr>
          </a:lstStyle>
          <a:p>
            <a:pPr>
              <a:defRPr/>
            </a:pPr>
            <a:r>
              <a:rPr lang="en-US"/>
              <a:t>PROPRIETARY &amp; CONFIDENTIAL - NOT FOR PUBLIC DISTRIBUTION</a:t>
            </a:r>
          </a:p>
        </p:txBody>
      </p:sp>
      <p:sp>
        <p:nvSpPr>
          <p:cNvPr id="105484" name="Rectangle 12"/>
          <p:cNvSpPr>
            <a:spLocks noChangeArrowheads="1"/>
          </p:cNvSpPr>
          <p:nvPr/>
        </p:nvSpPr>
        <p:spPr bwMode="auto">
          <a:xfrm>
            <a:off x="273050" y="228600"/>
            <a:ext cx="8593138" cy="533400"/>
          </a:xfrm>
          <a:prstGeom prst="rect">
            <a:avLst/>
          </a:prstGeom>
          <a:solidFill>
            <a:srgbClr val="0081C6"/>
          </a:solidFill>
          <a:ln w="9525">
            <a:noFill/>
            <a:miter lim="800000"/>
            <a:headEnd/>
            <a:tailEnd/>
          </a:ln>
          <a:effectLst/>
        </p:spPr>
        <p:txBody>
          <a:bodyPr wrap="none" anchor="ctr"/>
          <a:lstStyle/>
          <a:p>
            <a:pPr>
              <a:defRPr/>
            </a:pPr>
            <a:endParaRPr lang="en-US">
              <a:cs typeface="+mn-cs"/>
            </a:endParaRPr>
          </a:p>
        </p:txBody>
      </p:sp>
      <p:sp>
        <p:nvSpPr>
          <p:cNvPr id="60425" name="Rectangle 13"/>
          <p:cNvSpPr>
            <a:spLocks noGrp="1" noChangeArrowheads="1"/>
          </p:cNvSpPr>
          <p:nvPr>
            <p:ph type="title"/>
          </p:nvPr>
        </p:nvSpPr>
        <p:spPr bwMode="auto">
          <a:xfrm>
            <a:off x="304800" y="228600"/>
            <a:ext cx="8534400" cy="549275"/>
          </a:xfrm>
          <a:prstGeom prst="rect">
            <a:avLst/>
          </a:prstGeom>
          <a:noFill/>
          <a:ln w="9525">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dt="0"/>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defRPr>
      </a:lvl2pPr>
      <a:lvl3pPr algn="l" rtl="0" eaLnBrk="0" fontAlgn="base" hangingPunct="0">
        <a:spcBef>
          <a:spcPct val="0"/>
        </a:spcBef>
        <a:spcAft>
          <a:spcPct val="0"/>
        </a:spcAft>
        <a:defRPr sz="3000" b="1">
          <a:solidFill>
            <a:schemeClr val="bg1"/>
          </a:solidFill>
          <a:latin typeface="Arial" charset="0"/>
        </a:defRPr>
      </a:lvl3pPr>
      <a:lvl4pPr algn="l" rtl="0" eaLnBrk="0" fontAlgn="base" hangingPunct="0">
        <a:spcBef>
          <a:spcPct val="0"/>
        </a:spcBef>
        <a:spcAft>
          <a:spcPct val="0"/>
        </a:spcAft>
        <a:defRPr sz="3000" b="1">
          <a:solidFill>
            <a:schemeClr val="bg1"/>
          </a:solidFill>
          <a:latin typeface="Arial" charset="0"/>
        </a:defRPr>
      </a:lvl4pPr>
      <a:lvl5pPr algn="l" rtl="0" eaLnBrk="0" fontAlgn="base" hangingPunct="0">
        <a:spcBef>
          <a:spcPct val="0"/>
        </a:spcBef>
        <a:spcAft>
          <a:spcPct val="0"/>
        </a:spcAft>
        <a:defRPr sz="3000" b="1">
          <a:solidFill>
            <a:schemeClr val="bg1"/>
          </a:solidFill>
          <a:latin typeface="Arial" charset="0"/>
        </a:defRPr>
      </a:lvl5pPr>
      <a:lvl6pPr marL="457200" algn="l" rtl="0" eaLnBrk="1" fontAlgn="base" hangingPunct="1">
        <a:spcBef>
          <a:spcPct val="0"/>
        </a:spcBef>
        <a:spcAft>
          <a:spcPct val="0"/>
        </a:spcAft>
        <a:defRPr sz="3000" b="1">
          <a:solidFill>
            <a:schemeClr val="bg1"/>
          </a:solidFill>
          <a:latin typeface="Arial" charset="0"/>
        </a:defRPr>
      </a:lvl6pPr>
      <a:lvl7pPr marL="914400" algn="l" rtl="0" eaLnBrk="1" fontAlgn="base" hangingPunct="1">
        <a:spcBef>
          <a:spcPct val="0"/>
        </a:spcBef>
        <a:spcAft>
          <a:spcPct val="0"/>
        </a:spcAft>
        <a:defRPr sz="3000" b="1">
          <a:solidFill>
            <a:schemeClr val="bg1"/>
          </a:solidFill>
          <a:latin typeface="Arial" charset="0"/>
        </a:defRPr>
      </a:lvl7pPr>
      <a:lvl8pPr marL="1371600" algn="l" rtl="0" eaLnBrk="1" fontAlgn="base" hangingPunct="1">
        <a:spcBef>
          <a:spcPct val="0"/>
        </a:spcBef>
        <a:spcAft>
          <a:spcPct val="0"/>
        </a:spcAft>
        <a:defRPr sz="3000" b="1">
          <a:solidFill>
            <a:schemeClr val="bg1"/>
          </a:solidFill>
          <a:latin typeface="Arial" charset="0"/>
        </a:defRPr>
      </a:lvl8pPr>
      <a:lvl9pPr marL="1828800" algn="l" rtl="0" eaLnBrk="1" fontAlgn="base" hangingPunct="1">
        <a:spcBef>
          <a:spcPct val="0"/>
        </a:spcBef>
        <a:spcAft>
          <a:spcPct val="0"/>
        </a:spcAft>
        <a:defRPr sz="3000" b="1">
          <a:solidFill>
            <a:schemeClr val="bg1"/>
          </a:solidFill>
          <a:latin typeface="Arial" charset="0"/>
        </a:defRPr>
      </a:lvl9pPr>
    </p:titleStyle>
    <p:bodyStyle>
      <a:lvl1pPr marL="119063" indent="-119063" algn="l" rtl="0" eaLnBrk="0" fontAlgn="base" hangingPunct="0">
        <a:spcBef>
          <a:spcPct val="20000"/>
        </a:spcBef>
        <a:spcAft>
          <a:spcPct val="0"/>
        </a:spcAft>
        <a:buClr>
          <a:schemeClr val="tx1"/>
        </a:buClr>
        <a:buChar char="•"/>
        <a:defRPr sz="2000">
          <a:solidFill>
            <a:schemeClr val="tx1"/>
          </a:solidFill>
          <a:latin typeface="+mn-lt"/>
          <a:ea typeface="+mn-ea"/>
          <a:cs typeface="+mn-cs"/>
        </a:defRPr>
      </a:lvl1pPr>
      <a:lvl2pPr marL="457200" indent="-223838" algn="l" rtl="0" eaLnBrk="0" fontAlgn="base" hangingPunct="0">
        <a:spcBef>
          <a:spcPct val="20000"/>
        </a:spcBef>
        <a:spcAft>
          <a:spcPct val="0"/>
        </a:spcAft>
        <a:buClr>
          <a:srgbClr val="9DBE3B"/>
        </a:buClr>
        <a:buFont typeface="Arial" charset="0"/>
        <a:buChar char="»"/>
        <a:defRPr sz="2800">
          <a:solidFill>
            <a:srgbClr val="5B6F7B"/>
          </a:solidFill>
          <a:latin typeface="+mn-lt"/>
        </a:defRPr>
      </a:lvl2pPr>
      <a:lvl3pPr marL="804863" indent="-177800" algn="l" rtl="0" eaLnBrk="0" fontAlgn="base" hangingPunct="0">
        <a:spcBef>
          <a:spcPct val="20000"/>
        </a:spcBef>
        <a:spcAft>
          <a:spcPct val="0"/>
        </a:spcAft>
        <a:buClr>
          <a:srgbClr val="9DBE3B"/>
        </a:buClr>
        <a:buSzPct val="80000"/>
        <a:buFont typeface="Verdana" pitchFamily="34" charset="0"/>
        <a:buChar char="•"/>
        <a:defRPr sz="1600">
          <a:solidFill>
            <a:srgbClr val="5B6F7B"/>
          </a:solidFill>
          <a:latin typeface="+mn-lt"/>
        </a:defRPr>
      </a:lvl3pPr>
      <a:lvl4pPr marL="1257300" indent="-228600" algn="l" rtl="0" eaLnBrk="0" fontAlgn="base" hangingPunct="0">
        <a:spcBef>
          <a:spcPct val="20000"/>
        </a:spcBef>
        <a:spcAft>
          <a:spcPct val="0"/>
        </a:spcAft>
        <a:buClr>
          <a:srgbClr val="0081C6"/>
        </a:buClr>
        <a:buFont typeface="Arial" charset="0"/>
        <a:buChar char="»"/>
        <a:defRPr sz="1600">
          <a:solidFill>
            <a:srgbClr val="5B6F7B"/>
          </a:solidFill>
          <a:latin typeface="+mn-lt"/>
        </a:defRPr>
      </a:lvl4pPr>
      <a:lvl5pPr marL="1490663" indent="-119063" algn="l" rtl="0" eaLnBrk="0" fontAlgn="base" hangingPunct="0">
        <a:spcBef>
          <a:spcPct val="20000"/>
        </a:spcBef>
        <a:spcAft>
          <a:spcPct val="0"/>
        </a:spcAft>
        <a:buClr>
          <a:srgbClr val="0081C6"/>
        </a:buClr>
        <a:buSzPct val="75000"/>
        <a:buFont typeface="Verdana" pitchFamily="34" charset="0"/>
        <a:buChar char="•"/>
        <a:defRPr sz="1600">
          <a:solidFill>
            <a:srgbClr val="5B6F7B"/>
          </a:solidFill>
          <a:latin typeface="+mn-lt"/>
        </a:defRPr>
      </a:lvl5pPr>
      <a:lvl6pPr marL="19478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6pPr>
      <a:lvl7pPr marL="24050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7pPr>
      <a:lvl8pPr marL="28622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8pPr>
      <a:lvl9pPr marL="33194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2706" name="Picture 3" descr="DESIGN - Header Gradient"/>
          <p:cNvPicPr>
            <a:picLocks noChangeAspect="1" noChangeArrowheads="1"/>
          </p:cNvPicPr>
          <p:nvPr/>
        </p:nvPicPr>
        <p:blipFill>
          <a:blip r:embed="rId13"/>
          <a:srcRect/>
          <a:stretch>
            <a:fillRect/>
          </a:stretch>
        </p:blipFill>
        <p:spPr bwMode="auto">
          <a:xfrm>
            <a:off x="0" y="0"/>
            <a:ext cx="9144000" cy="1428750"/>
          </a:xfrm>
          <a:prstGeom prst="rect">
            <a:avLst/>
          </a:prstGeom>
          <a:noFill/>
          <a:ln w="9525">
            <a:noFill/>
            <a:miter lim="800000"/>
            <a:headEnd/>
            <a:tailEnd/>
          </a:ln>
        </p:spPr>
      </p:pic>
      <p:pic>
        <p:nvPicPr>
          <p:cNvPr id="72707" name="Picture 9" descr="DESIGN - Footer Image"/>
          <p:cNvPicPr>
            <a:picLocks noChangeAspect="1" noChangeArrowheads="1"/>
          </p:cNvPicPr>
          <p:nvPr/>
        </p:nvPicPr>
        <p:blipFill>
          <a:blip r:embed="rId14"/>
          <a:srcRect/>
          <a:stretch>
            <a:fillRect/>
          </a:stretch>
        </p:blipFill>
        <p:spPr bwMode="auto">
          <a:xfrm>
            <a:off x="0" y="6410325"/>
            <a:ext cx="9144000" cy="447675"/>
          </a:xfrm>
          <a:prstGeom prst="rect">
            <a:avLst/>
          </a:prstGeom>
          <a:noFill/>
          <a:ln w="9525">
            <a:noFill/>
            <a:miter lim="800000"/>
            <a:headEnd/>
            <a:tailEnd/>
          </a:ln>
        </p:spPr>
      </p:pic>
      <p:sp>
        <p:nvSpPr>
          <p:cNvPr id="72708" name="Rectangle 6"/>
          <p:cNvSpPr>
            <a:spLocks noGrp="1" noChangeArrowheads="1"/>
          </p:cNvSpPr>
          <p:nvPr>
            <p:ph type="body" idx="1"/>
          </p:nvPr>
        </p:nvSpPr>
        <p:spPr bwMode="auto">
          <a:xfrm>
            <a:off x="3581400" y="1143000"/>
            <a:ext cx="52578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1" name="Rectangle 7"/>
          <p:cNvSpPr>
            <a:spLocks noGrp="1" noChangeArrowheads="1"/>
          </p:cNvSpPr>
          <p:nvPr>
            <p:ph type="sldNum" sz="quarter" idx="4"/>
          </p:nvPr>
        </p:nvSpPr>
        <p:spPr bwMode="auto">
          <a:xfrm>
            <a:off x="304800" y="6461125"/>
            <a:ext cx="304800" cy="244475"/>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spAutoFit/>
          </a:bodyPr>
          <a:lstStyle>
            <a:lvl1pPr algn="ctr">
              <a:defRPr sz="1000">
                <a:solidFill>
                  <a:schemeClr val="bg1"/>
                </a:solidFill>
                <a:cs typeface="+mn-cs"/>
              </a:defRPr>
            </a:lvl1pPr>
          </a:lstStyle>
          <a:p>
            <a:pPr>
              <a:defRPr/>
            </a:pPr>
            <a:fld id="{2F7763F2-1D21-4FE0-B5BA-02997363B20B}" type="slidenum">
              <a:rPr lang="en-US"/>
              <a:pPr>
                <a:defRPr/>
              </a:pPr>
              <a:t>‹#›</a:t>
            </a:fld>
            <a:endParaRPr lang="en-US"/>
          </a:p>
        </p:txBody>
      </p:sp>
      <p:sp>
        <p:nvSpPr>
          <p:cNvPr id="11272" name="Rectangle 8"/>
          <p:cNvSpPr>
            <a:spLocks noGrp="1" noChangeArrowheads="1"/>
          </p:cNvSpPr>
          <p:nvPr>
            <p:ph type="ftr" sz="quarter" idx="3"/>
          </p:nvPr>
        </p:nvSpPr>
        <p:spPr bwMode="auto">
          <a:xfrm>
            <a:off x="1403350" y="6626225"/>
            <a:ext cx="3505200" cy="214313"/>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lvl1pPr algn="r">
              <a:defRPr sz="800" b="1">
                <a:solidFill>
                  <a:srgbClr val="9DBE3B"/>
                </a:solidFill>
                <a:cs typeface="+mn-cs"/>
              </a:defRPr>
            </a:lvl1pPr>
          </a:lstStyle>
          <a:p>
            <a:pPr>
              <a:defRPr/>
            </a:pPr>
            <a:r>
              <a:rPr lang="en-US"/>
              <a:t>PROPRIETARY &amp; CONFIDENTIAL - NOT FOR PUBLIC DISTRIBUTION</a:t>
            </a:r>
          </a:p>
        </p:txBody>
      </p:sp>
      <p:pic>
        <p:nvPicPr>
          <p:cNvPr id="72711" name="Picture 12" descr="DESIGN - IMAGE - Locator"/>
          <p:cNvPicPr>
            <a:picLocks noChangeAspect="1" noChangeArrowheads="1"/>
          </p:cNvPicPr>
          <p:nvPr/>
        </p:nvPicPr>
        <p:blipFill>
          <a:blip r:embed="rId15"/>
          <a:srcRect/>
          <a:stretch>
            <a:fillRect/>
          </a:stretch>
        </p:blipFill>
        <p:spPr bwMode="auto">
          <a:xfrm>
            <a:off x="342900" y="1335088"/>
            <a:ext cx="2809875" cy="4067175"/>
          </a:xfrm>
          <a:prstGeom prst="rect">
            <a:avLst/>
          </a:prstGeom>
          <a:noFill/>
          <a:ln w="9525">
            <a:noFill/>
            <a:miter lim="800000"/>
            <a:headEnd/>
            <a:tailEnd/>
          </a:ln>
        </p:spPr>
      </p:pic>
      <p:sp>
        <p:nvSpPr>
          <p:cNvPr id="11277" name="Rectangle 13"/>
          <p:cNvSpPr>
            <a:spLocks noChangeArrowheads="1"/>
          </p:cNvSpPr>
          <p:nvPr/>
        </p:nvSpPr>
        <p:spPr bwMode="auto">
          <a:xfrm>
            <a:off x="273050" y="228600"/>
            <a:ext cx="8593138" cy="533400"/>
          </a:xfrm>
          <a:prstGeom prst="rect">
            <a:avLst/>
          </a:prstGeom>
          <a:solidFill>
            <a:srgbClr val="0081C6"/>
          </a:solidFill>
          <a:ln w="9525">
            <a:noFill/>
            <a:miter lim="800000"/>
            <a:headEnd/>
            <a:tailEnd/>
          </a:ln>
          <a:effectLst/>
        </p:spPr>
        <p:txBody>
          <a:bodyPr wrap="none" anchor="ctr"/>
          <a:lstStyle/>
          <a:p>
            <a:pPr>
              <a:defRPr/>
            </a:pPr>
            <a:endParaRPr lang="en-US">
              <a:cs typeface="+mn-cs"/>
            </a:endParaRPr>
          </a:p>
        </p:txBody>
      </p:sp>
      <p:sp>
        <p:nvSpPr>
          <p:cNvPr id="72713" name="Rectangle 14"/>
          <p:cNvSpPr>
            <a:spLocks noGrp="1" noChangeArrowheads="1"/>
          </p:cNvSpPr>
          <p:nvPr>
            <p:ph type="title"/>
          </p:nvPr>
        </p:nvSpPr>
        <p:spPr bwMode="auto">
          <a:xfrm>
            <a:off x="304800" y="228600"/>
            <a:ext cx="8534400" cy="549275"/>
          </a:xfrm>
          <a:prstGeom prst="rect">
            <a:avLst/>
          </a:prstGeom>
          <a:noFill/>
          <a:ln w="9525">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dt="0"/>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defRPr>
      </a:lvl2pPr>
      <a:lvl3pPr algn="l" rtl="0" eaLnBrk="0" fontAlgn="base" hangingPunct="0">
        <a:spcBef>
          <a:spcPct val="0"/>
        </a:spcBef>
        <a:spcAft>
          <a:spcPct val="0"/>
        </a:spcAft>
        <a:defRPr sz="3000" b="1">
          <a:solidFill>
            <a:schemeClr val="bg1"/>
          </a:solidFill>
          <a:latin typeface="Arial" charset="0"/>
        </a:defRPr>
      </a:lvl3pPr>
      <a:lvl4pPr algn="l" rtl="0" eaLnBrk="0" fontAlgn="base" hangingPunct="0">
        <a:spcBef>
          <a:spcPct val="0"/>
        </a:spcBef>
        <a:spcAft>
          <a:spcPct val="0"/>
        </a:spcAft>
        <a:defRPr sz="3000" b="1">
          <a:solidFill>
            <a:schemeClr val="bg1"/>
          </a:solidFill>
          <a:latin typeface="Arial" charset="0"/>
        </a:defRPr>
      </a:lvl4pPr>
      <a:lvl5pPr algn="l" rtl="0" eaLnBrk="0" fontAlgn="base" hangingPunct="0">
        <a:spcBef>
          <a:spcPct val="0"/>
        </a:spcBef>
        <a:spcAft>
          <a:spcPct val="0"/>
        </a:spcAft>
        <a:defRPr sz="3000" b="1">
          <a:solidFill>
            <a:schemeClr val="bg1"/>
          </a:solidFill>
          <a:latin typeface="Arial" charset="0"/>
        </a:defRPr>
      </a:lvl5pPr>
      <a:lvl6pPr marL="457200" algn="l" rtl="0" eaLnBrk="1" fontAlgn="base" hangingPunct="1">
        <a:spcBef>
          <a:spcPct val="0"/>
        </a:spcBef>
        <a:spcAft>
          <a:spcPct val="0"/>
        </a:spcAft>
        <a:defRPr sz="3000" b="1">
          <a:solidFill>
            <a:schemeClr val="bg1"/>
          </a:solidFill>
          <a:latin typeface="Arial" charset="0"/>
        </a:defRPr>
      </a:lvl6pPr>
      <a:lvl7pPr marL="914400" algn="l" rtl="0" eaLnBrk="1" fontAlgn="base" hangingPunct="1">
        <a:spcBef>
          <a:spcPct val="0"/>
        </a:spcBef>
        <a:spcAft>
          <a:spcPct val="0"/>
        </a:spcAft>
        <a:defRPr sz="3000" b="1">
          <a:solidFill>
            <a:schemeClr val="bg1"/>
          </a:solidFill>
          <a:latin typeface="Arial" charset="0"/>
        </a:defRPr>
      </a:lvl7pPr>
      <a:lvl8pPr marL="1371600" algn="l" rtl="0" eaLnBrk="1" fontAlgn="base" hangingPunct="1">
        <a:spcBef>
          <a:spcPct val="0"/>
        </a:spcBef>
        <a:spcAft>
          <a:spcPct val="0"/>
        </a:spcAft>
        <a:defRPr sz="3000" b="1">
          <a:solidFill>
            <a:schemeClr val="bg1"/>
          </a:solidFill>
          <a:latin typeface="Arial" charset="0"/>
        </a:defRPr>
      </a:lvl8pPr>
      <a:lvl9pPr marL="1828800" algn="l" rtl="0" eaLnBrk="1" fontAlgn="base" hangingPunct="1">
        <a:spcBef>
          <a:spcPct val="0"/>
        </a:spcBef>
        <a:spcAft>
          <a:spcPct val="0"/>
        </a:spcAft>
        <a:defRPr sz="3000" b="1">
          <a:solidFill>
            <a:schemeClr val="bg1"/>
          </a:solidFill>
          <a:latin typeface="Arial" charset="0"/>
        </a:defRPr>
      </a:lvl9pPr>
    </p:titleStyle>
    <p:bodyStyle>
      <a:lvl1pPr marL="119063" indent="-119063" algn="l" rtl="0" eaLnBrk="0" fontAlgn="base" hangingPunct="0">
        <a:spcBef>
          <a:spcPct val="20000"/>
        </a:spcBef>
        <a:spcAft>
          <a:spcPct val="0"/>
        </a:spcAft>
        <a:buClr>
          <a:schemeClr val="tx1"/>
        </a:buClr>
        <a:buChar char="•"/>
        <a:defRPr sz="2000">
          <a:solidFill>
            <a:schemeClr val="tx1"/>
          </a:solidFill>
          <a:latin typeface="+mn-lt"/>
          <a:ea typeface="+mn-ea"/>
          <a:cs typeface="+mn-cs"/>
        </a:defRPr>
      </a:lvl1pPr>
      <a:lvl2pPr marL="457200" indent="-223838" algn="l" rtl="0" eaLnBrk="0" fontAlgn="base" hangingPunct="0">
        <a:spcBef>
          <a:spcPct val="20000"/>
        </a:spcBef>
        <a:spcAft>
          <a:spcPct val="0"/>
        </a:spcAft>
        <a:buClr>
          <a:srgbClr val="9DBE3B"/>
        </a:buClr>
        <a:buFont typeface="Arial" charset="0"/>
        <a:buChar char="»"/>
        <a:defRPr sz="2800">
          <a:solidFill>
            <a:srgbClr val="5B6F7B"/>
          </a:solidFill>
          <a:latin typeface="+mn-lt"/>
        </a:defRPr>
      </a:lvl2pPr>
      <a:lvl3pPr marL="804863" indent="-177800" algn="l" rtl="0" eaLnBrk="0" fontAlgn="base" hangingPunct="0">
        <a:spcBef>
          <a:spcPct val="20000"/>
        </a:spcBef>
        <a:spcAft>
          <a:spcPct val="0"/>
        </a:spcAft>
        <a:buClr>
          <a:srgbClr val="9DBE3B"/>
        </a:buClr>
        <a:buSzPct val="80000"/>
        <a:buFont typeface="Verdana" pitchFamily="34" charset="0"/>
        <a:buChar char="•"/>
        <a:defRPr sz="1600">
          <a:solidFill>
            <a:srgbClr val="5B6F7B"/>
          </a:solidFill>
          <a:latin typeface="+mn-lt"/>
        </a:defRPr>
      </a:lvl3pPr>
      <a:lvl4pPr marL="1257300" indent="-228600" algn="l" rtl="0" eaLnBrk="0" fontAlgn="base" hangingPunct="0">
        <a:spcBef>
          <a:spcPct val="20000"/>
        </a:spcBef>
        <a:spcAft>
          <a:spcPct val="0"/>
        </a:spcAft>
        <a:buClr>
          <a:srgbClr val="0081C6"/>
        </a:buClr>
        <a:buFont typeface="Arial" charset="0"/>
        <a:buChar char="»"/>
        <a:defRPr sz="1600">
          <a:solidFill>
            <a:srgbClr val="5B6F7B"/>
          </a:solidFill>
          <a:latin typeface="+mn-lt"/>
        </a:defRPr>
      </a:lvl4pPr>
      <a:lvl5pPr marL="1490663" indent="-119063" algn="l" rtl="0" eaLnBrk="0" fontAlgn="base" hangingPunct="0">
        <a:spcBef>
          <a:spcPct val="20000"/>
        </a:spcBef>
        <a:spcAft>
          <a:spcPct val="0"/>
        </a:spcAft>
        <a:buClr>
          <a:srgbClr val="0081C6"/>
        </a:buClr>
        <a:buSzPct val="75000"/>
        <a:buFont typeface="Verdana" pitchFamily="34" charset="0"/>
        <a:buChar char="•"/>
        <a:defRPr sz="1600">
          <a:solidFill>
            <a:srgbClr val="5B6F7B"/>
          </a:solidFill>
          <a:latin typeface="+mn-lt"/>
        </a:defRPr>
      </a:lvl5pPr>
      <a:lvl6pPr marL="19478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6pPr>
      <a:lvl7pPr marL="24050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7pPr>
      <a:lvl8pPr marL="28622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8pPr>
      <a:lvl9pPr marL="33194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4994" name="Picture 7" descr="Chapter Slide BG"/>
          <p:cNvPicPr>
            <a:picLocks noChangeAspect="1" noChangeArrowheads="1"/>
          </p:cNvPicPr>
          <p:nvPr/>
        </p:nvPicPr>
        <p:blipFill>
          <a:blip r:embed="rId18"/>
          <a:srcRect/>
          <a:stretch>
            <a:fillRect/>
          </a:stretch>
        </p:blipFill>
        <p:spPr bwMode="auto">
          <a:xfrm>
            <a:off x="0" y="0"/>
            <a:ext cx="9144000" cy="6858000"/>
          </a:xfrm>
          <a:prstGeom prst="rect">
            <a:avLst/>
          </a:prstGeom>
          <a:noFill/>
          <a:ln w="9525">
            <a:noFill/>
            <a:miter lim="800000"/>
            <a:headEnd/>
            <a:tailEnd/>
          </a:ln>
        </p:spPr>
      </p:pic>
      <p:sp>
        <p:nvSpPr>
          <p:cNvPr id="84995" name="Rectangle 2"/>
          <p:cNvSpPr>
            <a:spLocks noGrp="1" noChangeArrowheads="1"/>
          </p:cNvSpPr>
          <p:nvPr>
            <p:ph type="title"/>
          </p:nvPr>
        </p:nvSpPr>
        <p:spPr bwMode="auto">
          <a:xfrm>
            <a:off x="304800" y="2209800"/>
            <a:ext cx="8534400" cy="2209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84" r:id="rId12"/>
    <p:sldLayoutId id="2147483885" r:id="rId13"/>
    <p:sldLayoutId id="2147483886" r:id="rId14"/>
    <p:sldLayoutId id="2147483887" r:id="rId15"/>
    <p:sldLayoutId id="2147483888" r:id="rId16"/>
  </p:sldLayoutIdLst>
  <p:txStyles>
    <p:titleStyle>
      <a:lvl1pPr algn="ctr" rtl="0" eaLnBrk="0" fontAlgn="base" hangingPunct="0">
        <a:spcBef>
          <a:spcPct val="0"/>
        </a:spcBef>
        <a:spcAft>
          <a:spcPct val="0"/>
        </a:spcAft>
        <a:defRPr sz="3000" b="1">
          <a:solidFill>
            <a:schemeClr val="bg1"/>
          </a:solidFill>
          <a:latin typeface="+mj-lt"/>
          <a:ea typeface="+mj-ea"/>
          <a:cs typeface="+mj-cs"/>
        </a:defRPr>
      </a:lvl1pPr>
      <a:lvl2pPr algn="ctr" rtl="0" eaLnBrk="0" fontAlgn="base" hangingPunct="0">
        <a:spcBef>
          <a:spcPct val="0"/>
        </a:spcBef>
        <a:spcAft>
          <a:spcPct val="0"/>
        </a:spcAft>
        <a:defRPr sz="3000" b="1">
          <a:solidFill>
            <a:schemeClr val="bg1"/>
          </a:solidFill>
          <a:latin typeface="Arial" charset="0"/>
        </a:defRPr>
      </a:lvl2pPr>
      <a:lvl3pPr algn="ctr" rtl="0" eaLnBrk="0" fontAlgn="base" hangingPunct="0">
        <a:spcBef>
          <a:spcPct val="0"/>
        </a:spcBef>
        <a:spcAft>
          <a:spcPct val="0"/>
        </a:spcAft>
        <a:defRPr sz="3000" b="1">
          <a:solidFill>
            <a:schemeClr val="bg1"/>
          </a:solidFill>
          <a:latin typeface="Arial" charset="0"/>
        </a:defRPr>
      </a:lvl3pPr>
      <a:lvl4pPr algn="ctr" rtl="0" eaLnBrk="0" fontAlgn="base" hangingPunct="0">
        <a:spcBef>
          <a:spcPct val="0"/>
        </a:spcBef>
        <a:spcAft>
          <a:spcPct val="0"/>
        </a:spcAft>
        <a:defRPr sz="3000" b="1">
          <a:solidFill>
            <a:schemeClr val="bg1"/>
          </a:solidFill>
          <a:latin typeface="Arial" charset="0"/>
        </a:defRPr>
      </a:lvl4pPr>
      <a:lvl5pPr algn="ctr" rtl="0" eaLnBrk="0" fontAlgn="base" hangingPunct="0">
        <a:spcBef>
          <a:spcPct val="0"/>
        </a:spcBef>
        <a:spcAft>
          <a:spcPct val="0"/>
        </a:spcAft>
        <a:defRPr sz="3000" b="1">
          <a:solidFill>
            <a:schemeClr val="bg1"/>
          </a:solidFill>
          <a:latin typeface="Arial" charset="0"/>
        </a:defRPr>
      </a:lvl5pPr>
      <a:lvl6pPr marL="457200" algn="ctr" rtl="0" eaLnBrk="1" fontAlgn="base" hangingPunct="1">
        <a:spcBef>
          <a:spcPct val="0"/>
        </a:spcBef>
        <a:spcAft>
          <a:spcPct val="0"/>
        </a:spcAft>
        <a:defRPr sz="3000" b="1">
          <a:solidFill>
            <a:schemeClr val="bg1"/>
          </a:solidFill>
          <a:latin typeface="Arial" charset="0"/>
        </a:defRPr>
      </a:lvl6pPr>
      <a:lvl7pPr marL="914400" algn="ctr" rtl="0" eaLnBrk="1" fontAlgn="base" hangingPunct="1">
        <a:spcBef>
          <a:spcPct val="0"/>
        </a:spcBef>
        <a:spcAft>
          <a:spcPct val="0"/>
        </a:spcAft>
        <a:defRPr sz="3000" b="1">
          <a:solidFill>
            <a:schemeClr val="bg1"/>
          </a:solidFill>
          <a:latin typeface="Arial" charset="0"/>
        </a:defRPr>
      </a:lvl7pPr>
      <a:lvl8pPr marL="1371600" algn="ctr" rtl="0" eaLnBrk="1" fontAlgn="base" hangingPunct="1">
        <a:spcBef>
          <a:spcPct val="0"/>
        </a:spcBef>
        <a:spcAft>
          <a:spcPct val="0"/>
        </a:spcAft>
        <a:defRPr sz="3000" b="1">
          <a:solidFill>
            <a:schemeClr val="bg1"/>
          </a:solidFill>
          <a:latin typeface="Arial" charset="0"/>
        </a:defRPr>
      </a:lvl8pPr>
      <a:lvl9pPr marL="1828800" algn="ctr" rtl="0" eaLnBrk="1" fontAlgn="base" hangingPunct="1">
        <a:spcBef>
          <a:spcPct val="0"/>
        </a:spcBef>
        <a:spcAft>
          <a:spcPct val="0"/>
        </a:spcAft>
        <a:defRPr sz="3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02" name="Picture 10" descr="Cover Slide BG"/>
          <p:cNvPicPr>
            <a:picLocks noChangeAspect="1" noChangeArrowheads="1"/>
          </p:cNvPicPr>
          <p:nvPr/>
        </p:nvPicPr>
        <p:blipFill>
          <a:blip r:embed="rId18"/>
          <a:srcRect/>
          <a:stretch>
            <a:fillRect/>
          </a:stretch>
        </p:blipFill>
        <p:spPr bwMode="auto">
          <a:xfrm>
            <a:off x="0" y="0"/>
            <a:ext cx="9144000" cy="6858000"/>
          </a:xfrm>
          <a:prstGeom prst="rect">
            <a:avLst/>
          </a:prstGeom>
          <a:noFill/>
          <a:ln w="9525">
            <a:noFill/>
            <a:miter lim="800000"/>
            <a:headEnd/>
            <a:tailEnd/>
          </a:ln>
        </p:spPr>
      </p:pic>
      <p:sp>
        <p:nvSpPr>
          <p:cNvPr id="102403" name="Rectangle 6"/>
          <p:cNvSpPr>
            <a:spLocks noGrp="1" noChangeArrowheads="1"/>
          </p:cNvSpPr>
          <p:nvPr>
            <p:ph type="body" idx="1"/>
          </p:nvPr>
        </p:nvSpPr>
        <p:spPr bwMode="auto">
          <a:xfrm>
            <a:off x="533400" y="2286000"/>
            <a:ext cx="4343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6" name="Rectangle 8"/>
          <p:cNvSpPr>
            <a:spLocks noGrp="1" noChangeArrowheads="1"/>
          </p:cNvSpPr>
          <p:nvPr>
            <p:ph type="ftr" sz="quarter" idx="3"/>
          </p:nvPr>
        </p:nvSpPr>
        <p:spPr bwMode="auto">
          <a:xfrm>
            <a:off x="1114425" y="6626225"/>
            <a:ext cx="3505200" cy="214313"/>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lvl1pPr algn="r">
              <a:defRPr sz="800" b="1">
                <a:solidFill>
                  <a:srgbClr val="9DBE3B"/>
                </a:solidFill>
                <a:cs typeface="+mn-cs"/>
              </a:defRPr>
            </a:lvl1pPr>
          </a:lstStyle>
          <a:p>
            <a:pPr>
              <a:defRPr/>
            </a:pPr>
            <a:r>
              <a:rPr lang="en-US"/>
              <a:t>PROPRIETARY &amp; CONFIDENTIAL - NOT FOR PUBLIC DISTRIBUTION</a:t>
            </a:r>
          </a:p>
        </p:txBody>
      </p:sp>
      <p:pic>
        <p:nvPicPr>
          <p:cNvPr id="102405" name="Picture 11" descr="Close Logo"/>
          <p:cNvPicPr>
            <a:picLocks noChangeAspect="1" noChangeArrowheads="1"/>
          </p:cNvPicPr>
          <p:nvPr/>
        </p:nvPicPr>
        <p:blipFill>
          <a:blip r:embed="rId19"/>
          <a:srcRect/>
          <a:stretch>
            <a:fillRect/>
          </a:stretch>
        </p:blipFill>
        <p:spPr bwMode="auto">
          <a:xfrm>
            <a:off x="533400" y="1143000"/>
            <a:ext cx="4419600"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89" r:id="rId12"/>
    <p:sldLayoutId id="2147483890" r:id="rId13"/>
    <p:sldLayoutId id="2147483891" r:id="rId14"/>
    <p:sldLayoutId id="2147483892" r:id="rId15"/>
    <p:sldLayoutId id="2147483893" r:id="rId16"/>
  </p:sldLayoutIdLst>
  <p:hf sldNum="0" hdr="0" dt="0"/>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eaLnBrk="1" fontAlgn="base" hangingPunct="1">
        <a:spcBef>
          <a:spcPct val="0"/>
        </a:spcBef>
        <a:spcAft>
          <a:spcPct val="0"/>
        </a:spcAft>
        <a:defRPr>
          <a:solidFill>
            <a:schemeClr val="bg1"/>
          </a:solidFill>
          <a:latin typeface="Arial" charset="0"/>
        </a:defRPr>
      </a:lvl6pPr>
      <a:lvl7pPr marL="914400" algn="l" rtl="0" eaLnBrk="1" fontAlgn="base" hangingPunct="1">
        <a:spcBef>
          <a:spcPct val="0"/>
        </a:spcBef>
        <a:spcAft>
          <a:spcPct val="0"/>
        </a:spcAft>
        <a:defRPr>
          <a:solidFill>
            <a:schemeClr val="bg1"/>
          </a:solidFill>
          <a:latin typeface="Arial" charset="0"/>
        </a:defRPr>
      </a:lvl7pPr>
      <a:lvl8pPr marL="1371600" algn="l" rtl="0" eaLnBrk="1" fontAlgn="base" hangingPunct="1">
        <a:spcBef>
          <a:spcPct val="0"/>
        </a:spcBef>
        <a:spcAft>
          <a:spcPct val="0"/>
        </a:spcAft>
        <a:defRPr>
          <a:solidFill>
            <a:schemeClr val="bg1"/>
          </a:solidFill>
          <a:latin typeface="Arial" charset="0"/>
        </a:defRPr>
      </a:lvl8pPr>
      <a:lvl9pPr marL="1828800" algn="l" rtl="0" eaLnBrk="1" fontAlgn="base" hangingPunct="1">
        <a:spcBef>
          <a:spcPct val="0"/>
        </a:spcBef>
        <a:spcAft>
          <a:spcPct val="0"/>
        </a:spcAft>
        <a:defRPr>
          <a:solidFill>
            <a:schemeClr val="bg1"/>
          </a:solidFill>
          <a:latin typeface="Arial" charset="0"/>
        </a:defRPr>
      </a:lvl9pPr>
    </p:titleStyle>
    <p:bodyStyle>
      <a:lvl1pPr marL="119063" indent="-119063" algn="l" rtl="0" eaLnBrk="0" fontAlgn="base" hangingPunct="0">
        <a:spcBef>
          <a:spcPct val="20000"/>
        </a:spcBef>
        <a:spcAft>
          <a:spcPct val="0"/>
        </a:spcAft>
        <a:buClr>
          <a:schemeClr val="tx1"/>
        </a:buClr>
        <a:buChar char="•"/>
        <a:defRPr sz="2000">
          <a:solidFill>
            <a:schemeClr val="tx1"/>
          </a:solidFill>
          <a:latin typeface="+mn-lt"/>
          <a:ea typeface="+mn-ea"/>
          <a:cs typeface="+mn-cs"/>
        </a:defRPr>
      </a:lvl1pPr>
      <a:lvl2pPr marL="457200" indent="-223838" algn="l" rtl="0" eaLnBrk="0" fontAlgn="base" hangingPunct="0">
        <a:spcBef>
          <a:spcPct val="20000"/>
        </a:spcBef>
        <a:spcAft>
          <a:spcPct val="0"/>
        </a:spcAft>
        <a:buClr>
          <a:srgbClr val="9DBE3B"/>
        </a:buClr>
        <a:buFont typeface="Arial" charset="0"/>
        <a:buChar char="»"/>
        <a:defRPr sz="2800">
          <a:solidFill>
            <a:srgbClr val="5B6F7B"/>
          </a:solidFill>
          <a:latin typeface="+mn-lt"/>
        </a:defRPr>
      </a:lvl2pPr>
      <a:lvl3pPr marL="804863" indent="-177800" algn="l" rtl="0" eaLnBrk="0" fontAlgn="base" hangingPunct="0">
        <a:spcBef>
          <a:spcPct val="20000"/>
        </a:spcBef>
        <a:spcAft>
          <a:spcPct val="0"/>
        </a:spcAft>
        <a:buClr>
          <a:srgbClr val="9DBE3B"/>
        </a:buClr>
        <a:buSzPct val="80000"/>
        <a:buFont typeface="Verdana" pitchFamily="34" charset="0"/>
        <a:buChar char="•"/>
        <a:defRPr sz="1600">
          <a:solidFill>
            <a:srgbClr val="5B6F7B"/>
          </a:solidFill>
          <a:latin typeface="+mn-lt"/>
        </a:defRPr>
      </a:lvl3pPr>
      <a:lvl4pPr marL="1257300" indent="-228600" algn="l" rtl="0" eaLnBrk="0" fontAlgn="base" hangingPunct="0">
        <a:spcBef>
          <a:spcPct val="20000"/>
        </a:spcBef>
        <a:spcAft>
          <a:spcPct val="0"/>
        </a:spcAft>
        <a:buClr>
          <a:srgbClr val="0081C6"/>
        </a:buClr>
        <a:buFont typeface="Arial" charset="0"/>
        <a:buChar char="»"/>
        <a:defRPr sz="1600">
          <a:solidFill>
            <a:srgbClr val="5B6F7B"/>
          </a:solidFill>
          <a:latin typeface="+mn-lt"/>
        </a:defRPr>
      </a:lvl4pPr>
      <a:lvl5pPr marL="1490663" indent="-119063" algn="l" rtl="0" eaLnBrk="0" fontAlgn="base" hangingPunct="0">
        <a:spcBef>
          <a:spcPct val="20000"/>
        </a:spcBef>
        <a:spcAft>
          <a:spcPct val="0"/>
        </a:spcAft>
        <a:buClr>
          <a:srgbClr val="0081C6"/>
        </a:buClr>
        <a:buSzPct val="75000"/>
        <a:buFont typeface="Verdana" pitchFamily="34" charset="0"/>
        <a:buChar char="•"/>
        <a:defRPr sz="1600">
          <a:solidFill>
            <a:srgbClr val="5B6F7B"/>
          </a:solidFill>
          <a:latin typeface="+mn-lt"/>
        </a:defRPr>
      </a:lvl5pPr>
      <a:lvl6pPr marL="19478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6pPr>
      <a:lvl7pPr marL="24050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7pPr>
      <a:lvl8pPr marL="28622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8pPr>
      <a:lvl9pPr marL="3319463" indent="-119063" algn="l" rtl="0" eaLnBrk="1" fontAlgn="base" hangingPunct="1">
        <a:spcBef>
          <a:spcPct val="20000"/>
        </a:spcBef>
        <a:spcAft>
          <a:spcPct val="0"/>
        </a:spcAft>
        <a:buClr>
          <a:srgbClr val="0081C6"/>
        </a:buClr>
        <a:buSzPct val="75000"/>
        <a:buFont typeface="Verdana" pitchFamily="34" charset="0"/>
        <a:buChar char="•"/>
        <a:defRPr sz="1600">
          <a:solidFill>
            <a:srgbClr val="5B6F7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37.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hyperlink" Target="http://nvd.nist.gov/scap.cfm" TargetMode="External"/><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hyperlink" Target="http://www.lumension.com/" TargetMode="External"/><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27.jpe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29.xml"/><Relationship Id="rId16" Type="http://schemas.openxmlformats.org/officeDocument/2006/relationships/image" Target="../media/image59.png"/><Relationship Id="rId1" Type="http://schemas.openxmlformats.org/officeDocument/2006/relationships/slideLayout" Target="../slideLayouts/slideLayout29.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8.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hyperlink" Target="http://www.patchlink.com/company/press_releases.aspx?id=13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73.png"/><Relationship Id="rId26" Type="http://schemas.openxmlformats.org/officeDocument/2006/relationships/image" Target="../media/image81.png"/><Relationship Id="rId39" Type="http://schemas.openxmlformats.org/officeDocument/2006/relationships/image" Target="../media/image94.png"/><Relationship Id="rId21" Type="http://schemas.openxmlformats.org/officeDocument/2006/relationships/image" Target="../media/image76.jpeg"/><Relationship Id="rId34" Type="http://schemas.openxmlformats.org/officeDocument/2006/relationships/image" Target="../media/image89.png"/><Relationship Id="rId42" Type="http://schemas.openxmlformats.org/officeDocument/2006/relationships/image" Target="../media/image97.png"/><Relationship Id="rId47" Type="http://schemas.openxmlformats.org/officeDocument/2006/relationships/image" Target="../media/image101.jpeg"/><Relationship Id="rId50" Type="http://schemas.openxmlformats.org/officeDocument/2006/relationships/image" Target="../media/image104.png"/><Relationship Id="rId55" Type="http://schemas.openxmlformats.org/officeDocument/2006/relationships/image" Target="../media/image109.png"/><Relationship Id="rId63" Type="http://schemas.openxmlformats.org/officeDocument/2006/relationships/image" Target="../media/image117.jpeg"/><Relationship Id="rId68" Type="http://schemas.openxmlformats.org/officeDocument/2006/relationships/image" Target="../media/image122.png"/><Relationship Id="rId7" Type="http://schemas.openxmlformats.org/officeDocument/2006/relationships/image" Target="../media/image62.png"/><Relationship Id="rId2" Type="http://schemas.openxmlformats.org/officeDocument/2006/relationships/tags" Target="../tags/tag2.xml"/><Relationship Id="rId16" Type="http://schemas.openxmlformats.org/officeDocument/2006/relationships/image" Target="../media/image71.png"/><Relationship Id="rId29" Type="http://schemas.openxmlformats.org/officeDocument/2006/relationships/image" Target="../media/image84.png"/><Relationship Id="rId1" Type="http://schemas.openxmlformats.org/officeDocument/2006/relationships/tags" Target="../tags/tag1.xml"/><Relationship Id="rId6" Type="http://schemas.openxmlformats.org/officeDocument/2006/relationships/image" Target="../media/image61.png"/><Relationship Id="rId11" Type="http://schemas.openxmlformats.org/officeDocument/2006/relationships/image" Target="../media/image66.png"/><Relationship Id="rId24" Type="http://schemas.openxmlformats.org/officeDocument/2006/relationships/image" Target="../media/image79.png"/><Relationship Id="rId32" Type="http://schemas.openxmlformats.org/officeDocument/2006/relationships/image" Target="../media/image87.png"/><Relationship Id="rId37" Type="http://schemas.openxmlformats.org/officeDocument/2006/relationships/image" Target="../media/image92.png"/><Relationship Id="rId40" Type="http://schemas.openxmlformats.org/officeDocument/2006/relationships/image" Target="../media/image95.png"/><Relationship Id="rId45" Type="http://schemas.openxmlformats.org/officeDocument/2006/relationships/image" Target="../media/image99.png"/><Relationship Id="rId53" Type="http://schemas.openxmlformats.org/officeDocument/2006/relationships/image" Target="../media/image107.png"/><Relationship Id="rId58" Type="http://schemas.openxmlformats.org/officeDocument/2006/relationships/image" Target="../media/image112.jpeg"/><Relationship Id="rId66" Type="http://schemas.openxmlformats.org/officeDocument/2006/relationships/image" Target="../media/image120.jpeg"/><Relationship Id="rId5" Type="http://schemas.openxmlformats.org/officeDocument/2006/relationships/image" Target="../media/image60.png"/><Relationship Id="rId15" Type="http://schemas.openxmlformats.org/officeDocument/2006/relationships/image" Target="../media/image70.png"/><Relationship Id="rId23" Type="http://schemas.openxmlformats.org/officeDocument/2006/relationships/image" Target="../media/image78.png"/><Relationship Id="rId28" Type="http://schemas.openxmlformats.org/officeDocument/2006/relationships/image" Target="../media/image83.png"/><Relationship Id="rId36" Type="http://schemas.openxmlformats.org/officeDocument/2006/relationships/image" Target="../media/image91.jpeg"/><Relationship Id="rId49" Type="http://schemas.openxmlformats.org/officeDocument/2006/relationships/image" Target="../media/image103.png"/><Relationship Id="rId57" Type="http://schemas.openxmlformats.org/officeDocument/2006/relationships/image" Target="../media/image111.png"/><Relationship Id="rId61" Type="http://schemas.openxmlformats.org/officeDocument/2006/relationships/image" Target="../media/image115.jpeg"/><Relationship Id="rId10" Type="http://schemas.openxmlformats.org/officeDocument/2006/relationships/image" Target="../media/image65.png"/><Relationship Id="rId19" Type="http://schemas.openxmlformats.org/officeDocument/2006/relationships/image" Target="../media/image74.png"/><Relationship Id="rId31" Type="http://schemas.openxmlformats.org/officeDocument/2006/relationships/image" Target="../media/image86.png"/><Relationship Id="rId44" Type="http://schemas.openxmlformats.org/officeDocument/2006/relationships/image" Target="../media/image98.png"/><Relationship Id="rId52" Type="http://schemas.openxmlformats.org/officeDocument/2006/relationships/image" Target="../media/image106.png"/><Relationship Id="rId60" Type="http://schemas.openxmlformats.org/officeDocument/2006/relationships/image" Target="../media/image114.png"/><Relationship Id="rId65" Type="http://schemas.openxmlformats.org/officeDocument/2006/relationships/image" Target="../media/image119.jpeg"/><Relationship Id="rId4" Type="http://schemas.openxmlformats.org/officeDocument/2006/relationships/notesSlide" Target="../notesSlides/notesSlide30.xml"/><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77.jpeg"/><Relationship Id="rId27" Type="http://schemas.openxmlformats.org/officeDocument/2006/relationships/image" Target="../media/image82.png"/><Relationship Id="rId30" Type="http://schemas.openxmlformats.org/officeDocument/2006/relationships/image" Target="../media/image85.png"/><Relationship Id="rId35" Type="http://schemas.openxmlformats.org/officeDocument/2006/relationships/image" Target="../media/image90.png"/><Relationship Id="rId43" Type="http://schemas.openxmlformats.org/officeDocument/2006/relationships/hyperlink" Target="http://www.defence.gov.au/" TargetMode="External"/><Relationship Id="rId48" Type="http://schemas.openxmlformats.org/officeDocument/2006/relationships/image" Target="../media/image102.png"/><Relationship Id="rId56" Type="http://schemas.openxmlformats.org/officeDocument/2006/relationships/image" Target="../media/image110.png"/><Relationship Id="rId64" Type="http://schemas.openxmlformats.org/officeDocument/2006/relationships/image" Target="../media/image118.png"/><Relationship Id="rId69" Type="http://schemas.openxmlformats.org/officeDocument/2006/relationships/image" Target="../media/image123.png"/><Relationship Id="rId8" Type="http://schemas.openxmlformats.org/officeDocument/2006/relationships/image" Target="../media/image63.png"/><Relationship Id="rId51" Type="http://schemas.openxmlformats.org/officeDocument/2006/relationships/image" Target="../media/image105.png"/><Relationship Id="rId3" Type="http://schemas.openxmlformats.org/officeDocument/2006/relationships/slideLayout" Target="../slideLayouts/slideLayout29.xml"/><Relationship Id="rId12" Type="http://schemas.openxmlformats.org/officeDocument/2006/relationships/image" Target="../media/image67.png"/><Relationship Id="rId17" Type="http://schemas.openxmlformats.org/officeDocument/2006/relationships/image" Target="../media/image72.png"/><Relationship Id="rId25"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image" Target="../media/image93.png"/><Relationship Id="rId46" Type="http://schemas.openxmlformats.org/officeDocument/2006/relationships/image" Target="../media/image100.jpeg"/><Relationship Id="rId59" Type="http://schemas.openxmlformats.org/officeDocument/2006/relationships/image" Target="../media/image113.png"/><Relationship Id="rId67" Type="http://schemas.openxmlformats.org/officeDocument/2006/relationships/image" Target="../media/image121.png"/><Relationship Id="rId20" Type="http://schemas.openxmlformats.org/officeDocument/2006/relationships/image" Target="../media/image75.png"/><Relationship Id="rId41" Type="http://schemas.openxmlformats.org/officeDocument/2006/relationships/image" Target="../media/image96.png"/><Relationship Id="rId54" Type="http://schemas.openxmlformats.org/officeDocument/2006/relationships/image" Target="../media/image108.png"/><Relationship Id="rId62" Type="http://schemas.openxmlformats.org/officeDocument/2006/relationships/image" Target="../media/image116.jpeg"/><Relationship Id="rId70" Type="http://schemas.openxmlformats.org/officeDocument/2006/relationships/image" Target="../media/image124.png"/></Relationships>
</file>

<file path=ppt/slides/_rels/slide41.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3" Type="http://schemas.openxmlformats.org/officeDocument/2006/relationships/image" Target="../media/image125.png"/><Relationship Id="rId7" Type="http://schemas.openxmlformats.org/officeDocument/2006/relationships/image" Target="../media/image129.jpeg"/><Relationship Id="rId12" Type="http://schemas.openxmlformats.org/officeDocument/2006/relationships/image" Target="../media/image134.jpeg"/><Relationship Id="rId2" Type="http://schemas.openxmlformats.org/officeDocument/2006/relationships/notesSlide" Target="../notesSlides/notesSlide31.xml"/><Relationship Id="rId16" Type="http://schemas.openxmlformats.org/officeDocument/2006/relationships/image" Target="../media/image138.png"/><Relationship Id="rId1" Type="http://schemas.openxmlformats.org/officeDocument/2006/relationships/slideLayout" Target="../slideLayouts/slideLayout29.xml"/><Relationship Id="rId6" Type="http://schemas.openxmlformats.org/officeDocument/2006/relationships/image" Target="../media/image128.jpeg"/><Relationship Id="rId11" Type="http://schemas.openxmlformats.org/officeDocument/2006/relationships/image" Target="../media/image133.jpeg"/><Relationship Id="rId5" Type="http://schemas.openxmlformats.org/officeDocument/2006/relationships/image" Target="../media/image127.png"/><Relationship Id="rId15" Type="http://schemas.openxmlformats.org/officeDocument/2006/relationships/image" Target="../media/image137.jpe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jpeg"/><Relationship Id="rId14" Type="http://schemas.openxmlformats.org/officeDocument/2006/relationships/image" Target="../media/image136.jpeg"/></Relationships>
</file>

<file path=ppt/slides/_rels/slide42.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ctrTitle"/>
          </p:nvPr>
        </p:nvSpPr>
        <p:spPr/>
        <p:txBody>
          <a:bodyPr/>
          <a:lstStyle/>
          <a:p>
            <a:pPr eaLnBrk="1" hangingPunct="1"/>
            <a:r>
              <a:rPr lang="en-US" sz="2400" smtClean="0"/>
              <a:t>Lumension: Because Hope is no Strategy</a:t>
            </a:r>
            <a:r>
              <a:rPr lang="en-US" sz="2800" smtClean="0"/>
              <a:t> </a:t>
            </a:r>
          </a:p>
        </p:txBody>
      </p:sp>
      <p:sp>
        <p:nvSpPr>
          <p:cNvPr id="121858" name="Subtitle 6"/>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endParaRPr lang="fr-CH" smtClean="0"/>
          </a:p>
          <a:p>
            <a:pPr algn="l" eaLnBrk="1" hangingPunct="1"/>
            <a:r>
              <a:rPr lang="fr-CH" sz="2400" smtClean="0"/>
              <a:t>Andreas Müller</a:t>
            </a:r>
          </a:p>
          <a:p>
            <a:pPr algn="l" eaLnBrk="1" hangingPunct="1"/>
            <a:r>
              <a:rPr lang="fr-CH" sz="2400" smtClean="0"/>
              <a:t>Regional Sales Manager D/A/CH</a:t>
            </a:r>
            <a:endParaRPr lang="en-US" sz="2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title"/>
          </p:nvPr>
        </p:nvSpPr>
        <p:spPr/>
        <p:txBody>
          <a:bodyPr/>
          <a:lstStyle/>
          <a:p>
            <a:pPr eaLnBrk="1" hangingPunct="1"/>
            <a:r>
              <a:rPr lang="en-US" smtClean="0"/>
              <a:t>What We Deliver</a:t>
            </a:r>
          </a:p>
        </p:txBody>
      </p:sp>
      <p:sp>
        <p:nvSpPr>
          <p:cNvPr id="139266" name="Content Placeholder 14"/>
          <p:cNvSpPr>
            <a:spLocks noGrp="1"/>
          </p:cNvSpPr>
          <p:nvPr>
            <p:ph idx="1"/>
          </p:nvPr>
        </p:nvSpPr>
        <p:spPr/>
        <p:txBody>
          <a:bodyPr/>
          <a:lstStyle/>
          <a:p>
            <a:pPr eaLnBrk="1" hangingPunct="1"/>
            <a:endParaRPr lang="en-US" smtClean="0"/>
          </a:p>
        </p:txBody>
      </p:sp>
      <p:sp>
        <p:nvSpPr>
          <p:cNvPr id="139267" name="Slide Number Placeholder 4"/>
          <p:cNvSpPr>
            <a:spLocks noGrp="1"/>
          </p:cNvSpPr>
          <p:nvPr>
            <p:ph type="sldNum" sz="quarter" idx="10"/>
          </p:nvPr>
        </p:nvSpPr>
        <p:spPr>
          <a:noFill/>
        </p:spPr>
        <p:txBody>
          <a:bodyPr/>
          <a:lstStyle/>
          <a:p>
            <a:fld id="{AA3B9330-2A0F-4788-92C2-08840237B3E7}" type="slidenum">
              <a:rPr lang="en-US" smtClean="0">
                <a:cs typeface="Arial" charset="0"/>
              </a:rPr>
              <a:pPr/>
              <a:t>9</a:t>
            </a:fld>
            <a:endParaRPr lang="en-US" smtClean="0">
              <a:cs typeface="Arial" charset="0"/>
            </a:endParaRPr>
          </a:p>
        </p:txBody>
      </p:sp>
      <p:sp>
        <p:nvSpPr>
          <p:cNvPr id="140304" name="Rectangle 16"/>
          <p:cNvSpPr>
            <a:spLocks noChangeArrowheads="1"/>
          </p:cNvSpPr>
          <p:nvPr/>
        </p:nvSpPr>
        <p:spPr bwMode="auto">
          <a:xfrm>
            <a:off x="5181600" y="5029200"/>
            <a:ext cx="3962400" cy="457200"/>
          </a:xfrm>
          <a:prstGeom prst="rect">
            <a:avLst/>
          </a:prstGeom>
          <a:noFill/>
          <a:ln w="9525">
            <a:noFill/>
            <a:miter lim="800000"/>
            <a:headEnd/>
            <a:tailEnd/>
          </a:ln>
        </p:spPr>
        <p:txBody>
          <a:bodyPr>
            <a:spAutoFit/>
          </a:bodyPr>
          <a:lstStyle/>
          <a:p>
            <a:pPr>
              <a:buClr>
                <a:schemeClr val="hlink"/>
              </a:buClr>
              <a:buFont typeface="Wingdings" pitchFamily="2" charset="2"/>
              <a:buChar char="§"/>
            </a:pPr>
            <a:r>
              <a:rPr lang="en-US" sz="1200">
                <a:latin typeface="Verdana" pitchFamily="34" charset="0"/>
              </a:rPr>
              <a:t> Dynamically enforce application/device policies </a:t>
            </a:r>
            <a:br>
              <a:rPr lang="en-US" sz="1200">
                <a:latin typeface="Verdana" pitchFamily="34" charset="0"/>
              </a:rPr>
            </a:br>
            <a:r>
              <a:rPr lang="en-US" sz="1200">
                <a:latin typeface="Verdana" pitchFamily="34" charset="0"/>
              </a:rPr>
              <a:t>  to prevent security threats at the endpoint</a:t>
            </a:r>
          </a:p>
        </p:txBody>
      </p:sp>
      <p:sp>
        <p:nvSpPr>
          <p:cNvPr id="140302" name="Rectangle 14"/>
          <p:cNvSpPr>
            <a:spLocks noChangeArrowheads="1"/>
          </p:cNvSpPr>
          <p:nvPr/>
        </p:nvSpPr>
        <p:spPr bwMode="auto">
          <a:xfrm>
            <a:off x="228600" y="5029200"/>
            <a:ext cx="3352800" cy="639763"/>
          </a:xfrm>
          <a:prstGeom prst="rect">
            <a:avLst/>
          </a:prstGeom>
          <a:noFill/>
          <a:ln w="9525">
            <a:noFill/>
            <a:miter lim="800000"/>
            <a:headEnd/>
            <a:tailEnd/>
          </a:ln>
        </p:spPr>
        <p:txBody>
          <a:bodyPr>
            <a:spAutoFit/>
          </a:bodyPr>
          <a:lstStyle/>
          <a:p>
            <a:pPr>
              <a:spcBef>
                <a:spcPct val="20000"/>
              </a:spcBef>
              <a:buClr>
                <a:schemeClr val="hlink"/>
              </a:buClr>
              <a:buFont typeface="Wingdings" pitchFamily="2" charset="2"/>
              <a:buChar char="§"/>
            </a:pPr>
            <a:r>
              <a:rPr lang="en-US" sz="1200">
                <a:latin typeface="Verdana" pitchFamily="34" charset="0"/>
              </a:rPr>
              <a:t> Proactively discover and assess risks  </a:t>
            </a:r>
            <a:br>
              <a:rPr lang="en-US" sz="1200">
                <a:latin typeface="Verdana" pitchFamily="34" charset="0"/>
              </a:rPr>
            </a:br>
            <a:r>
              <a:rPr lang="en-US" sz="1200">
                <a:latin typeface="Verdana" pitchFamily="34" charset="0"/>
              </a:rPr>
              <a:t>  and threats within the IT environment </a:t>
            </a:r>
            <a:br>
              <a:rPr lang="en-US" sz="1200">
                <a:latin typeface="Verdana" pitchFamily="34" charset="0"/>
              </a:rPr>
            </a:br>
            <a:r>
              <a:rPr lang="en-US" sz="1200">
                <a:latin typeface="Verdana" pitchFamily="34" charset="0"/>
              </a:rPr>
              <a:t>  for comprehensive view of risk profile</a:t>
            </a:r>
          </a:p>
        </p:txBody>
      </p:sp>
      <p:sp>
        <p:nvSpPr>
          <p:cNvPr id="139270" name="Rectangle 2"/>
          <p:cNvSpPr>
            <a:spLocks noChangeArrowheads="1"/>
          </p:cNvSpPr>
          <p:nvPr/>
        </p:nvSpPr>
        <p:spPr bwMode="auto">
          <a:xfrm>
            <a:off x="457200" y="1295400"/>
            <a:ext cx="8534400" cy="762000"/>
          </a:xfrm>
          <a:prstGeom prst="rect">
            <a:avLst/>
          </a:prstGeom>
          <a:noFill/>
          <a:ln w="9525">
            <a:noFill/>
            <a:miter lim="800000"/>
            <a:headEnd/>
            <a:tailEnd/>
          </a:ln>
        </p:spPr>
        <p:txBody>
          <a:bodyPr/>
          <a:lstStyle/>
          <a:p>
            <a:pPr marL="342900" indent="-342900">
              <a:spcBef>
                <a:spcPct val="20000"/>
              </a:spcBef>
              <a:buFontTx/>
              <a:buBlip>
                <a:blip r:embed="rId3"/>
              </a:buBlip>
            </a:pPr>
            <a:r>
              <a:rPr lang="en-US" sz="2000"/>
              <a:t>Lumension delivers </a:t>
            </a:r>
            <a:r>
              <a:rPr lang="en-US" sz="2000" i="1"/>
              <a:t>best-of-breed, policy-based solutions</a:t>
            </a:r>
            <a:r>
              <a:rPr lang="en-US" sz="2000"/>
              <a:t> that address the entire security management lifecycle.</a:t>
            </a:r>
          </a:p>
        </p:txBody>
      </p:sp>
      <p:sp>
        <p:nvSpPr>
          <p:cNvPr id="140303" name="Rectangle 15"/>
          <p:cNvSpPr>
            <a:spLocks noChangeArrowheads="1"/>
          </p:cNvSpPr>
          <p:nvPr/>
        </p:nvSpPr>
        <p:spPr bwMode="auto">
          <a:xfrm>
            <a:off x="2209800" y="3276600"/>
            <a:ext cx="4267200" cy="457200"/>
          </a:xfrm>
          <a:prstGeom prst="rect">
            <a:avLst/>
          </a:prstGeom>
          <a:noFill/>
          <a:ln w="9525">
            <a:noFill/>
            <a:miter lim="800000"/>
            <a:headEnd/>
            <a:tailEnd/>
          </a:ln>
        </p:spPr>
        <p:txBody>
          <a:bodyPr>
            <a:spAutoFit/>
          </a:bodyPr>
          <a:lstStyle/>
          <a:p>
            <a:pPr>
              <a:buClr>
                <a:schemeClr val="hlink"/>
              </a:buClr>
              <a:buFont typeface="Wingdings" pitchFamily="2" charset="2"/>
              <a:buChar char="§"/>
            </a:pPr>
            <a:r>
              <a:rPr lang="en-US" sz="1200">
                <a:latin typeface="Verdana" pitchFamily="34" charset="0"/>
              </a:rPr>
              <a:t> Assess, prioritize and remediate vulnerabilities for </a:t>
            </a:r>
            <a:br>
              <a:rPr lang="en-US" sz="1200">
                <a:latin typeface="Verdana" pitchFamily="34" charset="0"/>
              </a:rPr>
            </a:br>
            <a:r>
              <a:rPr lang="en-US" sz="1200">
                <a:latin typeface="Verdana" pitchFamily="34" charset="0"/>
              </a:rPr>
              <a:t>  continuous validation and compliance reporting</a:t>
            </a:r>
          </a:p>
        </p:txBody>
      </p:sp>
      <p:sp>
        <p:nvSpPr>
          <p:cNvPr id="140294" name="Rectangle 6"/>
          <p:cNvSpPr>
            <a:spLocks noChangeArrowheads="1"/>
          </p:cNvSpPr>
          <p:nvPr/>
        </p:nvSpPr>
        <p:spPr bwMode="auto">
          <a:xfrm>
            <a:off x="0" y="776288"/>
            <a:ext cx="9144000" cy="6858000"/>
          </a:xfrm>
          <a:prstGeom prst="rect">
            <a:avLst/>
          </a:prstGeom>
          <a:solidFill>
            <a:schemeClr val="bg1"/>
          </a:solidFill>
          <a:ln w="9525">
            <a:noFill/>
            <a:miter lim="800000"/>
            <a:headEnd/>
            <a:tailEnd/>
          </a:ln>
        </p:spPr>
        <p:txBody>
          <a:bodyPr wrap="none" anchor="ctr"/>
          <a:lstStyle/>
          <a:p>
            <a:endParaRPr lang="en-US"/>
          </a:p>
        </p:txBody>
      </p:sp>
      <p:pic>
        <p:nvPicPr>
          <p:cNvPr id="140299" name="Picture 11" descr="logo_lrg"/>
          <p:cNvPicPr>
            <a:picLocks noChangeAspect="1" noChangeArrowheads="1"/>
          </p:cNvPicPr>
          <p:nvPr/>
        </p:nvPicPr>
        <p:blipFill>
          <a:blip r:embed="rId4"/>
          <a:srcRect/>
          <a:stretch>
            <a:fillRect/>
          </a:stretch>
        </p:blipFill>
        <p:spPr bwMode="auto">
          <a:xfrm>
            <a:off x="1295400" y="2971800"/>
            <a:ext cx="6486525" cy="1352550"/>
          </a:xfrm>
          <a:prstGeom prst="rect">
            <a:avLst/>
          </a:prstGeom>
          <a:noFill/>
          <a:ln w="9525">
            <a:noFill/>
            <a:miter lim="800000"/>
            <a:headEnd/>
            <a:tailEnd/>
          </a:ln>
        </p:spPr>
      </p:pic>
      <p:pic>
        <p:nvPicPr>
          <p:cNvPr id="140296" name="Picture 8" descr="logo---stat"/>
          <p:cNvPicPr>
            <a:picLocks noChangeAspect="1" noChangeArrowheads="1"/>
          </p:cNvPicPr>
          <p:nvPr/>
        </p:nvPicPr>
        <p:blipFill>
          <a:blip r:embed="rId5"/>
          <a:srcRect/>
          <a:stretch>
            <a:fillRect/>
          </a:stretch>
        </p:blipFill>
        <p:spPr bwMode="auto">
          <a:xfrm>
            <a:off x="1066800" y="4295775"/>
            <a:ext cx="1371600" cy="671513"/>
          </a:xfrm>
          <a:prstGeom prst="rect">
            <a:avLst/>
          </a:prstGeom>
          <a:noFill/>
          <a:ln w="9525">
            <a:noFill/>
            <a:miter lim="800000"/>
            <a:headEnd/>
            <a:tailEnd/>
          </a:ln>
        </p:spPr>
      </p:pic>
      <p:pic>
        <p:nvPicPr>
          <p:cNvPr id="140297" name="Picture 9" descr="logo---patchlink"/>
          <p:cNvPicPr>
            <a:picLocks noChangeAspect="1" noChangeArrowheads="1"/>
          </p:cNvPicPr>
          <p:nvPr/>
        </p:nvPicPr>
        <p:blipFill>
          <a:blip r:embed="rId6"/>
          <a:srcRect/>
          <a:stretch>
            <a:fillRect/>
          </a:stretch>
        </p:blipFill>
        <p:spPr bwMode="auto">
          <a:xfrm>
            <a:off x="2819400" y="2438400"/>
            <a:ext cx="3124200" cy="766763"/>
          </a:xfrm>
          <a:prstGeom prst="rect">
            <a:avLst/>
          </a:prstGeom>
          <a:noFill/>
          <a:ln w="9525">
            <a:noFill/>
            <a:miter lim="800000"/>
            <a:headEnd/>
            <a:tailEnd/>
          </a:ln>
        </p:spPr>
      </p:pic>
      <p:pic>
        <p:nvPicPr>
          <p:cNvPr id="140298" name="Picture 10" descr="logo---securewave"/>
          <p:cNvPicPr>
            <a:picLocks noChangeAspect="1" noChangeArrowheads="1"/>
          </p:cNvPicPr>
          <p:nvPr/>
        </p:nvPicPr>
        <p:blipFill>
          <a:blip r:embed="rId7"/>
          <a:srcRect/>
          <a:stretch>
            <a:fillRect/>
          </a:stretch>
        </p:blipFill>
        <p:spPr bwMode="auto">
          <a:xfrm>
            <a:off x="5638800" y="4397375"/>
            <a:ext cx="2362200" cy="558800"/>
          </a:xfrm>
          <a:prstGeom prst="rect">
            <a:avLst/>
          </a:prstGeom>
          <a:noFill/>
          <a:ln w="9525">
            <a:noFill/>
            <a:miter lim="800000"/>
            <a:headEnd/>
            <a:tailEnd/>
          </a:ln>
        </p:spPr>
      </p:pic>
      <p:pic>
        <p:nvPicPr>
          <p:cNvPr id="140300" name="Picture 12" descr="sanctuary-logo"/>
          <p:cNvPicPr>
            <a:picLocks noChangeAspect="1" noChangeArrowheads="1"/>
          </p:cNvPicPr>
          <p:nvPr/>
        </p:nvPicPr>
        <p:blipFill>
          <a:blip r:embed="rId8"/>
          <a:srcRect/>
          <a:stretch>
            <a:fillRect/>
          </a:stretch>
        </p:blipFill>
        <p:spPr bwMode="auto">
          <a:xfrm>
            <a:off x="5181600" y="4648200"/>
            <a:ext cx="2971800" cy="631825"/>
          </a:xfrm>
          <a:prstGeom prst="rect">
            <a:avLst/>
          </a:prstGeom>
          <a:noFill/>
          <a:ln w="9525">
            <a:noFill/>
            <a:miter lim="800000"/>
            <a:headEnd/>
            <a:tailEnd/>
          </a:ln>
        </p:spPr>
      </p:pic>
      <p:pic>
        <p:nvPicPr>
          <p:cNvPr id="140301" name="Picture 13" descr="patchlink-logo"/>
          <p:cNvPicPr>
            <a:picLocks noChangeAspect="1" noChangeArrowheads="1"/>
          </p:cNvPicPr>
          <p:nvPr/>
        </p:nvPicPr>
        <p:blipFill>
          <a:blip r:embed="rId9"/>
          <a:srcRect/>
          <a:stretch>
            <a:fillRect/>
          </a:stretch>
        </p:blipFill>
        <p:spPr bwMode="auto">
          <a:xfrm>
            <a:off x="990600" y="4648200"/>
            <a:ext cx="2971800" cy="631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0294"/>
                                        </p:tgtEl>
                                        <p:attrNameLst>
                                          <p:attrName>style.visibility</p:attrName>
                                        </p:attrNameLst>
                                      </p:cBhvr>
                                      <p:to>
                                        <p:strVal val="visible"/>
                                      </p:to>
                                    </p:set>
                                    <p:animEffect transition="in" filter="fade">
                                      <p:cBhvr>
                                        <p:cTn id="7" dur="1000"/>
                                        <p:tgtEl>
                                          <p:spTgt spid="140294"/>
                                        </p:tgtEl>
                                      </p:cBhvr>
                                    </p:animEffect>
                                  </p:childTnLst>
                                </p:cTn>
                              </p:par>
                            </p:childTnLst>
                          </p:cTn>
                        </p:par>
                        <p:par>
                          <p:cTn id="8" fill="hold">
                            <p:stCondLst>
                              <p:cond delay="1000"/>
                            </p:stCondLst>
                            <p:childTnLst>
                              <p:par>
                                <p:cTn id="9" presetID="42" presetClass="path" presetSubtype="0" accel="50000" decel="50000" fill="hold" nodeType="afterEffect">
                                  <p:stCondLst>
                                    <p:cond delay="0"/>
                                  </p:stCondLst>
                                  <p:childTnLst>
                                    <p:animMotion origin="layout" path="M 3.33333E-6 -2.59259E-6 L 3.33333E-6 0.14422 " pathEditMode="relative" rAng="0" ptsTypes="AA">
                                      <p:cBhvr>
                                        <p:cTn id="10" dur="2000" fill="hold"/>
                                        <p:tgtEl>
                                          <p:spTgt spid="140297"/>
                                        </p:tgtEl>
                                        <p:attrNameLst>
                                          <p:attrName>ppt_x</p:attrName>
                                          <p:attrName>ppt_y</p:attrName>
                                        </p:attrNameLst>
                                      </p:cBhvr>
                                      <p:rCtr x="0" y="72"/>
                                    </p:animMotion>
                                  </p:childTnLst>
                                </p:cTn>
                              </p:par>
                              <p:par>
                                <p:cTn id="11" presetID="10" presetClass="exit" presetSubtype="0" fill="hold" nodeType="withEffect">
                                  <p:stCondLst>
                                    <p:cond delay="0"/>
                                  </p:stCondLst>
                                  <p:childTnLst>
                                    <p:animEffect transition="out" filter="fade">
                                      <p:cBhvr>
                                        <p:cTn id="12" dur="2000"/>
                                        <p:tgtEl>
                                          <p:spTgt spid="140297"/>
                                        </p:tgtEl>
                                      </p:cBhvr>
                                    </p:animEffect>
                                    <p:set>
                                      <p:cBhvr>
                                        <p:cTn id="13" dur="1" fill="hold">
                                          <p:stCondLst>
                                            <p:cond delay="1999"/>
                                          </p:stCondLst>
                                        </p:cTn>
                                        <p:tgtEl>
                                          <p:spTgt spid="140297"/>
                                        </p:tgtEl>
                                        <p:attrNameLst>
                                          <p:attrName>style.visibility</p:attrName>
                                        </p:attrNameLst>
                                      </p:cBhvr>
                                      <p:to>
                                        <p:strVal val="hidden"/>
                                      </p:to>
                                    </p:set>
                                  </p:childTnLst>
                                </p:cTn>
                              </p:par>
                              <p:par>
                                <p:cTn id="14" presetID="56" presetClass="path" presetSubtype="0" accel="50000" decel="50000" fill="hold" nodeType="withEffect">
                                  <p:stCondLst>
                                    <p:cond delay="0"/>
                                  </p:stCondLst>
                                  <p:childTnLst>
                                    <p:animMotion origin="layout" path="M -3.33333E-6 -4.44444E-6 L -0.27083 -0.12638 " pathEditMode="relative" rAng="0" ptsTypes="AA">
                                      <p:cBhvr>
                                        <p:cTn id="15" dur="2000" fill="hold"/>
                                        <p:tgtEl>
                                          <p:spTgt spid="140298"/>
                                        </p:tgtEl>
                                        <p:attrNameLst>
                                          <p:attrName>ppt_x</p:attrName>
                                          <p:attrName>ppt_y</p:attrName>
                                        </p:attrNameLst>
                                      </p:cBhvr>
                                      <p:rCtr x="-135" y="-63"/>
                                    </p:animMotion>
                                  </p:childTnLst>
                                </p:cTn>
                              </p:par>
                              <p:par>
                                <p:cTn id="16" presetID="56" presetClass="path" presetSubtype="0" accel="50000" decel="50000" fill="hold" nodeType="withEffect">
                                  <p:stCondLst>
                                    <p:cond delay="0"/>
                                  </p:stCondLst>
                                  <p:childTnLst>
                                    <p:animMotion origin="layout" path="M 3.33333E-6 -1.48148E-6 L 0.28333 -0.11967 " pathEditMode="relative" rAng="0" ptsTypes="AA">
                                      <p:cBhvr>
                                        <p:cTn id="17" dur="2000" fill="hold"/>
                                        <p:tgtEl>
                                          <p:spTgt spid="140296"/>
                                        </p:tgtEl>
                                        <p:attrNameLst>
                                          <p:attrName>ppt_x</p:attrName>
                                          <p:attrName>ppt_y</p:attrName>
                                        </p:attrNameLst>
                                      </p:cBhvr>
                                      <p:rCtr x="142" y="-60"/>
                                    </p:animMotion>
                                  </p:childTnLst>
                                </p:cTn>
                              </p:par>
                              <p:par>
                                <p:cTn id="18" presetID="10" presetClass="exit" presetSubtype="0" fill="hold" nodeType="withEffect">
                                  <p:stCondLst>
                                    <p:cond delay="0"/>
                                  </p:stCondLst>
                                  <p:childTnLst>
                                    <p:animEffect transition="out" filter="fade">
                                      <p:cBhvr>
                                        <p:cTn id="19" dur="2000"/>
                                        <p:tgtEl>
                                          <p:spTgt spid="140298"/>
                                        </p:tgtEl>
                                      </p:cBhvr>
                                    </p:animEffect>
                                    <p:set>
                                      <p:cBhvr>
                                        <p:cTn id="20" dur="1" fill="hold">
                                          <p:stCondLst>
                                            <p:cond delay="1999"/>
                                          </p:stCondLst>
                                        </p:cTn>
                                        <p:tgtEl>
                                          <p:spTgt spid="14029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140296"/>
                                        </p:tgtEl>
                                      </p:cBhvr>
                                    </p:animEffect>
                                    <p:set>
                                      <p:cBhvr>
                                        <p:cTn id="23" dur="1" fill="hold">
                                          <p:stCondLst>
                                            <p:cond delay="1999"/>
                                          </p:stCondLst>
                                        </p:cTn>
                                        <p:tgtEl>
                                          <p:spTgt spid="140296"/>
                                        </p:tgtEl>
                                        <p:attrNameLst>
                                          <p:attrName>style.visibility</p:attrName>
                                        </p:attrNameLst>
                                      </p:cBhvr>
                                      <p:to>
                                        <p:strVal val="hidden"/>
                                      </p:to>
                                    </p:set>
                                  </p:childTnLst>
                                </p:cTn>
                              </p:par>
                            </p:childTnLst>
                          </p:cTn>
                        </p:par>
                        <p:par>
                          <p:cTn id="24" fill="hold">
                            <p:stCondLst>
                              <p:cond delay="3000"/>
                            </p:stCondLst>
                            <p:childTnLst>
                              <p:par>
                                <p:cTn id="25" presetID="53" presetClass="entr" presetSubtype="0" fill="hold" nodeType="afterEffect">
                                  <p:stCondLst>
                                    <p:cond delay="0"/>
                                  </p:stCondLst>
                                  <p:childTnLst>
                                    <p:set>
                                      <p:cBhvr>
                                        <p:cTn id="26" dur="1" fill="hold">
                                          <p:stCondLst>
                                            <p:cond delay="0"/>
                                          </p:stCondLst>
                                        </p:cTn>
                                        <p:tgtEl>
                                          <p:spTgt spid="140299"/>
                                        </p:tgtEl>
                                        <p:attrNameLst>
                                          <p:attrName>style.visibility</p:attrName>
                                        </p:attrNameLst>
                                      </p:cBhvr>
                                      <p:to>
                                        <p:strVal val="visible"/>
                                      </p:to>
                                    </p:set>
                                    <p:anim calcmode="lin" valueType="num">
                                      <p:cBhvr>
                                        <p:cTn id="27" dur="1000" fill="hold"/>
                                        <p:tgtEl>
                                          <p:spTgt spid="140299"/>
                                        </p:tgtEl>
                                        <p:attrNameLst>
                                          <p:attrName>ppt_w</p:attrName>
                                        </p:attrNameLst>
                                      </p:cBhvr>
                                      <p:tavLst>
                                        <p:tav tm="0">
                                          <p:val>
                                            <p:fltVal val="0"/>
                                          </p:val>
                                        </p:tav>
                                        <p:tav tm="100000">
                                          <p:val>
                                            <p:strVal val="#ppt_w"/>
                                          </p:val>
                                        </p:tav>
                                      </p:tavLst>
                                    </p:anim>
                                    <p:anim calcmode="lin" valueType="num">
                                      <p:cBhvr>
                                        <p:cTn id="28" dur="1000" fill="hold"/>
                                        <p:tgtEl>
                                          <p:spTgt spid="140299"/>
                                        </p:tgtEl>
                                        <p:attrNameLst>
                                          <p:attrName>ppt_h</p:attrName>
                                        </p:attrNameLst>
                                      </p:cBhvr>
                                      <p:tavLst>
                                        <p:tav tm="0">
                                          <p:val>
                                            <p:fltVal val="0"/>
                                          </p:val>
                                        </p:tav>
                                        <p:tav tm="100000">
                                          <p:val>
                                            <p:strVal val="#ppt_h"/>
                                          </p:val>
                                        </p:tav>
                                      </p:tavLst>
                                    </p:anim>
                                    <p:animEffect transition="in" filter="fade">
                                      <p:cBhvr>
                                        <p:cTn id="29" dur="1000"/>
                                        <p:tgtEl>
                                          <p:spTgt spid="140299"/>
                                        </p:tgtEl>
                                      </p:cBhvr>
                                    </p:animEffect>
                                  </p:childTnLst>
                                </p:cTn>
                              </p:par>
                              <p:par>
                                <p:cTn id="30" presetID="64" presetClass="path" presetSubtype="0" accel="50000" decel="50000" fill="hold" nodeType="withEffect">
                                  <p:stCondLst>
                                    <p:cond delay="0"/>
                                  </p:stCondLst>
                                  <p:childTnLst>
                                    <p:animMotion origin="layout" path="M -0.01718 0.0125 L -0.01718 -0.23055 " pathEditMode="relative" rAng="0" ptsTypes="AA">
                                      <p:cBhvr>
                                        <p:cTn id="31" dur="1000" fill="hold"/>
                                        <p:tgtEl>
                                          <p:spTgt spid="140299"/>
                                        </p:tgtEl>
                                        <p:attrNameLst>
                                          <p:attrName>ppt_x</p:attrName>
                                          <p:attrName>ppt_y</p:attrName>
                                        </p:attrNameLst>
                                      </p:cBhvr>
                                      <p:rCtr x="0" y="-122"/>
                                    </p:animMotion>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40300"/>
                                        </p:tgtEl>
                                        <p:attrNameLst>
                                          <p:attrName>style.visibility</p:attrName>
                                        </p:attrNameLst>
                                      </p:cBhvr>
                                      <p:to>
                                        <p:strVal val="visible"/>
                                      </p:to>
                                    </p:set>
                                    <p:animEffect transition="in" filter="fade">
                                      <p:cBhvr>
                                        <p:cTn id="35" dur="2000"/>
                                        <p:tgtEl>
                                          <p:spTgt spid="140300"/>
                                        </p:tgtEl>
                                      </p:cBhvr>
                                    </p:animEffect>
                                  </p:childTnLst>
                                </p:cTn>
                              </p:par>
                              <p:par>
                                <p:cTn id="36" presetID="10" presetClass="entr" presetSubtype="0" fill="hold" nodeType="withEffect">
                                  <p:stCondLst>
                                    <p:cond delay="0"/>
                                  </p:stCondLst>
                                  <p:childTnLst>
                                    <p:set>
                                      <p:cBhvr>
                                        <p:cTn id="37" dur="1" fill="hold">
                                          <p:stCondLst>
                                            <p:cond delay="0"/>
                                          </p:stCondLst>
                                        </p:cTn>
                                        <p:tgtEl>
                                          <p:spTgt spid="140301"/>
                                        </p:tgtEl>
                                        <p:attrNameLst>
                                          <p:attrName>style.visibility</p:attrName>
                                        </p:attrNameLst>
                                      </p:cBhvr>
                                      <p:to>
                                        <p:strVal val="visible"/>
                                      </p:to>
                                    </p:set>
                                    <p:animEffect transition="in" filter="fade">
                                      <p:cBhvr>
                                        <p:cTn id="38" dur="2000"/>
                                        <p:tgtEl>
                                          <p:spTgt spid="14030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0302"/>
                                        </p:tgtEl>
                                        <p:attrNameLst>
                                          <p:attrName>style.visibility</p:attrName>
                                        </p:attrNameLst>
                                      </p:cBhvr>
                                      <p:to>
                                        <p:strVal val="visible"/>
                                      </p:to>
                                    </p:set>
                                    <p:animEffect transition="in" filter="fade">
                                      <p:cBhvr>
                                        <p:cTn id="41" dur="2000"/>
                                        <p:tgtEl>
                                          <p:spTgt spid="140302"/>
                                        </p:tgtEl>
                                      </p:cBhvr>
                                    </p:animEffect>
                                  </p:childTnLst>
                                </p:cTn>
                              </p:par>
                            </p:childTnLst>
                          </p:cTn>
                        </p:par>
                        <p:par>
                          <p:cTn id="42" fill="hold">
                            <p:stCondLst>
                              <p:cond delay="6000"/>
                            </p:stCondLst>
                            <p:childTnLst>
                              <p:par>
                                <p:cTn id="43" presetID="10" presetClass="entr" presetSubtype="0" fill="hold" grpId="0" nodeType="afterEffect">
                                  <p:stCondLst>
                                    <p:cond delay="0"/>
                                  </p:stCondLst>
                                  <p:childTnLst>
                                    <p:set>
                                      <p:cBhvr>
                                        <p:cTn id="44" dur="1" fill="hold">
                                          <p:stCondLst>
                                            <p:cond delay="0"/>
                                          </p:stCondLst>
                                        </p:cTn>
                                        <p:tgtEl>
                                          <p:spTgt spid="140303"/>
                                        </p:tgtEl>
                                        <p:attrNameLst>
                                          <p:attrName>style.visibility</p:attrName>
                                        </p:attrNameLst>
                                      </p:cBhvr>
                                      <p:to>
                                        <p:strVal val="visible"/>
                                      </p:to>
                                    </p:set>
                                    <p:animEffect transition="in" filter="fade">
                                      <p:cBhvr>
                                        <p:cTn id="45" dur="2000"/>
                                        <p:tgtEl>
                                          <p:spTgt spid="14030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0304"/>
                                        </p:tgtEl>
                                        <p:attrNameLst>
                                          <p:attrName>style.visibility</p:attrName>
                                        </p:attrNameLst>
                                      </p:cBhvr>
                                      <p:to>
                                        <p:strVal val="visible"/>
                                      </p:to>
                                    </p:set>
                                    <p:animEffect transition="in" filter="fade">
                                      <p:cBhvr>
                                        <p:cTn id="48" dur="2000"/>
                                        <p:tgtEl>
                                          <p:spTgt spid="140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4" grpId="0"/>
      <p:bldP spid="140302" grpId="0"/>
      <p:bldP spid="140303" grpId="0"/>
      <p:bldP spid="1402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9"/>
          <p:cNvSpPr>
            <a:spLocks noGrp="1" noChangeArrowheads="1"/>
          </p:cNvSpPr>
          <p:nvPr>
            <p:ph type="title"/>
          </p:nvPr>
        </p:nvSpPr>
        <p:spPr/>
        <p:txBody>
          <a:bodyPr/>
          <a:lstStyle/>
          <a:p>
            <a:pPr eaLnBrk="1" hangingPunct="1"/>
            <a:r>
              <a:rPr lang="en-US" smtClean="0"/>
              <a:t>Lumension More Effectively Secures the Endpoint</a:t>
            </a:r>
          </a:p>
        </p:txBody>
      </p:sp>
      <p:sp>
        <p:nvSpPr>
          <p:cNvPr id="141314" name="Slide Number Placeholder 2"/>
          <p:cNvSpPr>
            <a:spLocks noGrp="1"/>
          </p:cNvSpPr>
          <p:nvPr>
            <p:ph type="sldNum" sz="quarter" idx="10"/>
          </p:nvPr>
        </p:nvSpPr>
        <p:spPr>
          <a:noFill/>
        </p:spPr>
        <p:txBody>
          <a:bodyPr/>
          <a:lstStyle/>
          <a:p>
            <a:fld id="{46DE50FC-6D5B-4AE4-9FC2-3F1170FAD109}" type="slidenum">
              <a:rPr lang="en-US" smtClean="0">
                <a:cs typeface="Arial" charset="0"/>
              </a:rPr>
              <a:pPr/>
              <a:t>10</a:t>
            </a:fld>
            <a:endParaRPr lang="en-US" smtClean="0">
              <a:cs typeface="Arial" charset="0"/>
            </a:endParaRPr>
          </a:p>
        </p:txBody>
      </p:sp>
      <p:sp>
        <p:nvSpPr>
          <p:cNvPr id="141315" name="Rectangle 10"/>
          <p:cNvSpPr>
            <a:spLocks noChangeArrowheads="1"/>
          </p:cNvSpPr>
          <p:nvPr/>
        </p:nvSpPr>
        <p:spPr bwMode="auto">
          <a:xfrm>
            <a:off x="457200" y="990600"/>
            <a:ext cx="7620000" cy="457200"/>
          </a:xfrm>
          <a:prstGeom prst="rect">
            <a:avLst/>
          </a:prstGeom>
          <a:noFill/>
          <a:ln w="9525">
            <a:noFill/>
            <a:miter lim="800000"/>
            <a:headEnd/>
            <a:tailEnd/>
          </a:ln>
        </p:spPr>
        <p:txBody>
          <a:bodyPr/>
          <a:lstStyle/>
          <a:p>
            <a:pPr marL="342900" indent="-342900">
              <a:spcBef>
                <a:spcPct val="25000"/>
              </a:spcBef>
            </a:pPr>
            <a:r>
              <a:rPr lang="en-US" sz="2000">
                <a:solidFill>
                  <a:schemeClr val="hlink"/>
                </a:solidFill>
              </a:rPr>
              <a:t>Endpoint Security must address internal and external threats</a:t>
            </a:r>
          </a:p>
        </p:txBody>
      </p:sp>
      <p:sp>
        <p:nvSpPr>
          <p:cNvPr id="141316" name="Rectangle 12"/>
          <p:cNvSpPr>
            <a:spLocks noChangeArrowheads="1"/>
          </p:cNvSpPr>
          <p:nvPr/>
        </p:nvSpPr>
        <p:spPr bwMode="auto">
          <a:xfrm>
            <a:off x="533400" y="1524000"/>
            <a:ext cx="3200400" cy="4572000"/>
          </a:xfrm>
          <a:prstGeom prst="rect">
            <a:avLst/>
          </a:prstGeom>
          <a:noFill/>
          <a:ln w="9525">
            <a:noFill/>
            <a:miter lim="800000"/>
            <a:headEnd/>
            <a:tailEnd/>
          </a:ln>
        </p:spPr>
        <p:txBody>
          <a:bodyPr/>
          <a:lstStyle/>
          <a:p>
            <a:pPr marL="342900" indent="-342900">
              <a:spcBef>
                <a:spcPct val="25000"/>
              </a:spcBef>
              <a:buFontTx/>
              <a:buBlip>
                <a:blip r:embed="rId3"/>
              </a:buBlip>
            </a:pPr>
            <a:r>
              <a:rPr lang="en-US" sz="2000"/>
              <a:t>Platform Security</a:t>
            </a:r>
          </a:p>
          <a:p>
            <a:pPr marL="742950" lvl="1" indent="-285750">
              <a:spcBef>
                <a:spcPct val="25000"/>
              </a:spcBef>
              <a:buClr>
                <a:schemeClr val="hlink"/>
              </a:buClr>
              <a:buFont typeface="Wingdings" pitchFamily="2" charset="2"/>
              <a:buChar char="§"/>
            </a:pPr>
            <a:r>
              <a:rPr lang="en-US" sz="1600"/>
              <a:t>VA and Remediation</a:t>
            </a:r>
          </a:p>
          <a:p>
            <a:pPr marL="742950" lvl="1" indent="-285750">
              <a:spcBef>
                <a:spcPct val="25000"/>
              </a:spcBef>
              <a:buClr>
                <a:schemeClr val="hlink"/>
              </a:buClr>
              <a:buFont typeface="Wingdings" pitchFamily="2" charset="2"/>
              <a:buChar char="§"/>
            </a:pPr>
            <a:r>
              <a:rPr lang="en-US" sz="1600"/>
              <a:t>Application Control</a:t>
            </a:r>
          </a:p>
          <a:p>
            <a:pPr marL="742950" lvl="1" indent="-285750">
              <a:spcBef>
                <a:spcPct val="25000"/>
              </a:spcBef>
              <a:buClr>
                <a:schemeClr val="hlink"/>
              </a:buClr>
              <a:buFont typeface="Wingdings" pitchFamily="2" charset="2"/>
              <a:buNone/>
            </a:pPr>
            <a:endParaRPr lang="en-US"/>
          </a:p>
          <a:p>
            <a:pPr marL="342900" indent="-342900">
              <a:spcBef>
                <a:spcPct val="20000"/>
              </a:spcBef>
              <a:buFontTx/>
              <a:buBlip>
                <a:blip r:embed="rId3"/>
              </a:buBlip>
            </a:pPr>
            <a:r>
              <a:rPr lang="en-US" sz="2000"/>
              <a:t>User Security</a:t>
            </a:r>
          </a:p>
          <a:p>
            <a:pPr marL="742950" lvl="1" indent="-285750">
              <a:spcBef>
                <a:spcPct val="20000"/>
              </a:spcBef>
              <a:buClr>
                <a:schemeClr val="hlink"/>
              </a:buClr>
              <a:buFont typeface="Wingdings" pitchFamily="2" charset="2"/>
              <a:buChar char="§"/>
            </a:pPr>
            <a:r>
              <a:rPr lang="en-US" sz="1600"/>
              <a:t>Application Control</a:t>
            </a:r>
          </a:p>
          <a:p>
            <a:pPr marL="742950" lvl="1" indent="-285750">
              <a:spcBef>
                <a:spcPct val="20000"/>
              </a:spcBef>
              <a:buClr>
                <a:schemeClr val="hlink"/>
              </a:buClr>
              <a:buFont typeface="Wingdings" pitchFamily="2" charset="2"/>
              <a:buChar char="§"/>
            </a:pPr>
            <a:r>
              <a:rPr lang="en-US" sz="1600"/>
              <a:t>Device Control</a:t>
            </a:r>
          </a:p>
          <a:p>
            <a:pPr marL="342900" indent="-342900">
              <a:spcBef>
                <a:spcPct val="20000"/>
              </a:spcBef>
            </a:pPr>
            <a:endParaRPr lang="en-US" sz="1600"/>
          </a:p>
          <a:p>
            <a:pPr marL="342900" indent="-342900">
              <a:spcBef>
                <a:spcPct val="20000"/>
              </a:spcBef>
              <a:buFontTx/>
              <a:buBlip>
                <a:blip r:embed="rId3"/>
              </a:buBlip>
            </a:pPr>
            <a:r>
              <a:rPr lang="en-US" sz="2000"/>
              <a:t>Data Security</a:t>
            </a:r>
          </a:p>
          <a:p>
            <a:pPr marL="742950" lvl="1" indent="-285750">
              <a:spcBef>
                <a:spcPct val="20000"/>
              </a:spcBef>
              <a:buClr>
                <a:schemeClr val="hlink"/>
              </a:buClr>
              <a:buFont typeface="Wingdings" pitchFamily="2" charset="2"/>
              <a:buChar char="§"/>
            </a:pPr>
            <a:r>
              <a:rPr lang="en-US" sz="1600"/>
              <a:t>Device Control</a:t>
            </a:r>
          </a:p>
          <a:p>
            <a:pPr marL="742950" lvl="1" indent="-285750">
              <a:spcBef>
                <a:spcPct val="20000"/>
              </a:spcBef>
              <a:buClr>
                <a:schemeClr val="hlink"/>
              </a:buClr>
              <a:buFont typeface="Wingdings" pitchFamily="2" charset="2"/>
              <a:buChar char="§"/>
            </a:pPr>
            <a:r>
              <a:rPr lang="en-US" sz="1600"/>
              <a:t>Data-at-Rest</a:t>
            </a:r>
          </a:p>
          <a:p>
            <a:pPr marL="742950" lvl="1" indent="-285750">
              <a:spcBef>
                <a:spcPct val="20000"/>
              </a:spcBef>
              <a:buClr>
                <a:schemeClr val="hlink"/>
              </a:buClr>
              <a:buFont typeface="Wingdings" pitchFamily="2" charset="2"/>
              <a:buChar char="§"/>
            </a:pPr>
            <a:r>
              <a:rPr lang="en-US" sz="1600"/>
              <a:t>Content Filtering</a:t>
            </a:r>
          </a:p>
        </p:txBody>
      </p:sp>
      <p:sp>
        <p:nvSpPr>
          <p:cNvPr id="141317" name="Text Box 15"/>
          <p:cNvSpPr txBox="1">
            <a:spLocks noChangeArrowheads="1"/>
          </p:cNvSpPr>
          <p:nvPr/>
        </p:nvSpPr>
        <p:spPr bwMode="auto">
          <a:xfrm>
            <a:off x="3657600" y="4191000"/>
            <a:ext cx="2057400" cy="641350"/>
          </a:xfrm>
          <a:prstGeom prst="rect">
            <a:avLst/>
          </a:prstGeom>
          <a:noFill/>
          <a:ln w="9525">
            <a:noFill/>
            <a:miter lim="800000"/>
            <a:headEnd/>
            <a:tailEnd/>
          </a:ln>
        </p:spPr>
        <p:txBody>
          <a:bodyPr>
            <a:spAutoFit/>
          </a:bodyPr>
          <a:lstStyle/>
          <a:p>
            <a:pPr>
              <a:spcBef>
                <a:spcPct val="50000"/>
              </a:spcBef>
            </a:pPr>
            <a:r>
              <a:rPr lang="en-US"/>
              <a:t>Internal and External Threats</a:t>
            </a:r>
          </a:p>
        </p:txBody>
      </p:sp>
      <p:sp>
        <p:nvSpPr>
          <p:cNvPr id="279570" name="Line 18"/>
          <p:cNvSpPr>
            <a:spLocks noChangeShapeType="1"/>
          </p:cNvSpPr>
          <p:nvPr/>
        </p:nvSpPr>
        <p:spPr bwMode="auto">
          <a:xfrm>
            <a:off x="3810000" y="4908550"/>
            <a:ext cx="1447800" cy="0"/>
          </a:xfrm>
          <a:prstGeom prst="line">
            <a:avLst/>
          </a:prstGeom>
          <a:noFill/>
          <a:ln w="28575">
            <a:solidFill>
              <a:schemeClr val="hlink"/>
            </a:solidFill>
            <a:round/>
            <a:headEnd/>
            <a:tailEnd type="triangle" w="med" len="med"/>
          </a:ln>
        </p:spPr>
        <p:txBody>
          <a:bodyPr/>
          <a:lstStyle/>
          <a:p>
            <a:endParaRPr lang="en-US"/>
          </a:p>
        </p:txBody>
      </p:sp>
      <p:sp>
        <p:nvSpPr>
          <p:cNvPr id="141319" name="Text Box 31"/>
          <p:cNvSpPr txBox="1">
            <a:spLocks noChangeArrowheads="1"/>
          </p:cNvSpPr>
          <p:nvPr/>
        </p:nvSpPr>
        <p:spPr bwMode="auto">
          <a:xfrm>
            <a:off x="3657600" y="3092450"/>
            <a:ext cx="2057400" cy="366713"/>
          </a:xfrm>
          <a:prstGeom prst="rect">
            <a:avLst/>
          </a:prstGeom>
          <a:noFill/>
          <a:ln w="9525">
            <a:noFill/>
            <a:miter lim="800000"/>
            <a:headEnd/>
            <a:tailEnd/>
          </a:ln>
        </p:spPr>
        <p:txBody>
          <a:bodyPr>
            <a:spAutoFit/>
          </a:bodyPr>
          <a:lstStyle/>
          <a:p>
            <a:pPr>
              <a:spcBef>
                <a:spcPct val="50000"/>
              </a:spcBef>
            </a:pPr>
            <a:r>
              <a:rPr lang="en-US"/>
              <a:t>Internal Threats</a:t>
            </a:r>
          </a:p>
        </p:txBody>
      </p:sp>
      <p:sp>
        <p:nvSpPr>
          <p:cNvPr id="279584" name="Line 32"/>
          <p:cNvSpPr>
            <a:spLocks noChangeShapeType="1"/>
          </p:cNvSpPr>
          <p:nvPr/>
        </p:nvSpPr>
        <p:spPr bwMode="auto">
          <a:xfrm>
            <a:off x="3810000" y="3505200"/>
            <a:ext cx="1447800" cy="0"/>
          </a:xfrm>
          <a:prstGeom prst="line">
            <a:avLst/>
          </a:prstGeom>
          <a:noFill/>
          <a:ln w="28575">
            <a:solidFill>
              <a:schemeClr val="hlink"/>
            </a:solidFill>
            <a:round/>
            <a:headEnd/>
            <a:tailEnd type="triangle" w="med" len="med"/>
          </a:ln>
        </p:spPr>
        <p:txBody>
          <a:bodyPr/>
          <a:lstStyle/>
          <a:p>
            <a:endParaRPr lang="en-US"/>
          </a:p>
        </p:txBody>
      </p:sp>
      <p:sp>
        <p:nvSpPr>
          <p:cNvPr id="141321" name="Text Box 33"/>
          <p:cNvSpPr txBox="1">
            <a:spLocks noChangeArrowheads="1"/>
          </p:cNvSpPr>
          <p:nvPr/>
        </p:nvSpPr>
        <p:spPr bwMode="auto">
          <a:xfrm>
            <a:off x="3657600" y="1797050"/>
            <a:ext cx="2057400" cy="366713"/>
          </a:xfrm>
          <a:prstGeom prst="rect">
            <a:avLst/>
          </a:prstGeom>
          <a:noFill/>
          <a:ln w="9525">
            <a:noFill/>
            <a:miter lim="800000"/>
            <a:headEnd/>
            <a:tailEnd/>
          </a:ln>
        </p:spPr>
        <p:txBody>
          <a:bodyPr>
            <a:spAutoFit/>
          </a:bodyPr>
          <a:lstStyle/>
          <a:p>
            <a:pPr>
              <a:spcBef>
                <a:spcPct val="50000"/>
              </a:spcBef>
            </a:pPr>
            <a:r>
              <a:rPr lang="en-US"/>
              <a:t>External Threats</a:t>
            </a:r>
          </a:p>
        </p:txBody>
      </p:sp>
      <p:sp>
        <p:nvSpPr>
          <p:cNvPr id="279586" name="Line 34"/>
          <p:cNvSpPr>
            <a:spLocks noChangeShapeType="1"/>
          </p:cNvSpPr>
          <p:nvPr/>
        </p:nvSpPr>
        <p:spPr bwMode="auto">
          <a:xfrm>
            <a:off x="3810000" y="2209800"/>
            <a:ext cx="1447800" cy="0"/>
          </a:xfrm>
          <a:prstGeom prst="line">
            <a:avLst/>
          </a:prstGeom>
          <a:noFill/>
          <a:ln w="28575">
            <a:solidFill>
              <a:schemeClr val="hlink"/>
            </a:solidFill>
            <a:round/>
            <a:headEnd/>
            <a:tailEnd type="triangle" w="med" len="med"/>
          </a:ln>
        </p:spPr>
        <p:txBody>
          <a:bodyPr/>
          <a:lstStyle/>
          <a:p>
            <a:endParaRPr lang="en-US"/>
          </a:p>
        </p:txBody>
      </p:sp>
      <p:sp>
        <p:nvSpPr>
          <p:cNvPr id="141323" name="Rectangle 18"/>
          <p:cNvSpPr>
            <a:spLocks noChangeArrowheads="1"/>
          </p:cNvSpPr>
          <p:nvPr/>
        </p:nvSpPr>
        <p:spPr bwMode="auto">
          <a:xfrm>
            <a:off x="5710238" y="2286000"/>
            <a:ext cx="3205162" cy="381000"/>
          </a:xfrm>
          <a:prstGeom prst="rect">
            <a:avLst/>
          </a:prstGeom>
          <a:gradFill rotWithShape="1">
            <a:gsLst>
              <a:gs pos="0">
                <a:srgbClr val="ED2724"/>
              </a:gs>
              <a:gs pos="50000">
                <a:srgbClr val="F36F6D"/>
              </a:gs>
              <a:gs pos="100000">
                <a:srgbClr val="ED2724"/>
              </a:gs>
            </a:gsLst>
            <a:lin ang="5400000" scaled="1"/>
          </a:gradFill>
          <a:ln w="9525">
            <a:solidFill>
              <a:schemeClr val="accent1"/>
            </a:solidFill>
            <a:miter lim="800000"/>
            <a:headEnd/>
            <a:tailEnd/>
          </a:ln>
        </p:spPr>
        <p:txBody>
          <a:bodyPr wrap="none" anchor="ctr"/>
          <a:lstStyle/>
          <a:p>
            <a:endParaRPr lang="en-US"/>
          </a:p>
        </p:txBody>
      </p:sp>
      <p:sp>
        <p:nvSpPr>
          <p:cNvPr id="141324" name="Rectangle 19"/>
          <p:cNvSpPr>
            <a:spLocks noChangeArrowheads="1"/>
          </p:cNvSpPr>
          <p:nvPr/>
        </p:nvSpPr>
        <p:spPr bwMode="auto">
          <a:xfrm>
            <a:off x="5715000" y="1751013"/>
            <a:ext cx="3200400" cy="523875"/>
          </a:xfrm>
          <a:prstGeom prst="rect">
            <a:avLst/>
          </a:prstGeom>
          <a:gradFill rotWithShape="1">
            <a:gsLst>
              <a:gs pos="0">
                <a:srgbClr val="50B848"/>
              </a:gs>
              <a:gs pos="50000">
                <a:srgbClr val="8AD085"/>
              </a:gs>
              <a:gs pos="100000">
                <a:srgbClr val="50B848"/>
              </a:gs>
            </a:gsLst>
            <a:lin ang="5400000" scaled="1"/>
          </a:gradFill>
          <a:ln w="9525">
            <a:solidFill>
              <a:schemeClr val="accent1"/>
            </a:solidFill>
            <a:miter lim="800000"/>
            <a:headEnd/>
            <a:tailEnd/>
          </a:ln>
        </p:spPr>
        <p:txBody>
          <a:bodyPr wrap="none" anchor="ctr"/>
          <a:lstStyle/>
          <a:p>
            <a:endParaRPr lang="en-US"/>
          </a:p>
        </p:txBody>
      </p:sp>
      <p:sp>
        <p:nvSpPr>
          <p:cNvPr id="141325" name="Text Box 16"/>
          <p:cNvSpPr txBox="1">
            <a:spLocks noChangeArrowheads="1"/>
          </p:cNvSpPr>
          <p:nvPr/>
        </p:nvSpPr>
        <p:spPr bwMode="auto">
          <a:xfrm>
            <a:off x="5638800" y="1722438"/>
            <a:ext cx="3292475" cy="517525"/>
          </a:xfrm>
          <a:prstGeom prst="rect">
            <a:avLst/>
          </a:prstGeom>
          <a:noFill/>
          <a:ln w="9525">
            <a:noFill/>
            <a:miter lim="800000"/>
            <a:headEnd/>
            <a:tailEnd/>
          </a:ln>
        </p:spPr>
        <p:txBody>
          <a:bodyPr>
            <a:spAutoFit/>
          </a:bodyPr>
          <a:lstStyle/>
          <a:p>
            <a:pPr algn="ctr"/>
            <a:r>
              <a:rPr lang="en-US" sz="1400">
                <a:solidFill>
                  <a:schemeClr val="tx2"/>
                </a:solidFill>
              </a:rPr>
              <a:t>Vulnerability Management / Patch Solution</a:t>
            </a:r>
            <a:endParaRPr lang="en-US">
              <a:solidFill>
                <a:schemeClr val="tx2"/>
              </a:solidFill>
            </a:endParaRPr>
          </a:p>
        </p:txBody>
      </p:sp>
      <p:sp>
        <p:nvSpPr>
          <p:cNvPr id="141326" name="Rectangle 38"/>
          <p:cNvSpPr>
            <a:spLocks noChangeArrowheads="1"/>
          </p:cNvSpPr>
          <p:nvPr/>
        </p:nvSpPr>
        <p:spPr bwMode="auto">
          <a:xfrm>
            <a:off x="5786438" y="2300288"/>
            <a:ext cx="2976562" cy="304800"/>
          </a:xfrm>
          <a:prstGeom prst="rect">
            <a:avLst/>
          </a:prstGeom>
          <a:noFill/>
          <a:ln w="9525">
            <a:noFill/>
            <a:miter lim="800000"/>
            <a:headEnd/>
            <a:tailEnd/>
          </a:ln>
        </p:spPr>
        <p:txBody>
          <a:bodyPr>
            <a:spAutoFit/>
          </a:bodyPr>
          <a:lstStyle/>
          <a:p>
            <a:pPr algn="ctr"/>
            <a:r>
              <a:rPr lang="en-US" sz="1400">
                <a:solidFill>
                  <a:schemeClr val="tx2"/>
                </a:solidFill>
              </a:rPr>
              <a:t>Endpoint Security Solution</a:t>
            </a:r>
          </a:p>
        </p:txBody>
      </p:sp>
      <p:sp>
        <p:nvSpPr>
          <p:cNvPr id="141327" name="Rectangle 18"/>
          <p:cNvSpPr>
            <a:spLocks noChangeArrowheads="1"/>
          </p:cNvSpPr>
          <p:nvPr/>
        </p:nvSpPr>
        <p:spPr bwMode="auto">
          <a:xfrm>
            <a:off x="5715000" y="3276600"/>
            <a:ext cx="3205163" cy="381000"/>
          </a:xfrm>
          <a:prstGeom prst="rect">
            <a:avLst/>
          </a:prstGeom>
          <a:gradFill rotWithShape="1">
            <a:gsLst>
              <a:gs pos="0">
                <a:srgbClr val="ED2724"/>
              </a:gs>
              <a:gs pos="50000">
                <a:srgbClr val="F36F6D"/>
              </a:gs>
              <a:gs pos="100000">
                <a:srgbClr val="ED2724"/>
              </a:gs>
            </a:gsLst>
            <a:lin ang="5400000" scaled="1"/>
          </a:gradFill>
          <a:ln w="9525">
            <a:solidFill>
              <a:schemeClr val="accent1"/>
            </a:solidFill>
            <a:miter lim="800000"/>
            <a:headEnd/>
            <a:tailEnd/>
          </a:ln>
        </p:spPr>
        <p:txBody>
          <a:bodyPr wrap="none" anchor="ctr"/>
          <a:lstStyle/>
          <a:p>
            <a:endParaRPr lang="en-US"/>
          </a:p>
        </p:txBody>
      </p:sp>
      <p:sp>
        <p:nvSpPr>
          <p:cNvPr id="141328" name="Rectangle 40"/>
          <p:cNvSpPr>
            <a:spLocks noChangeArrowheads="1"/>
          </p:cNvSpPr>
          <p:nvPr/>
        </p:nvSpPr>
        <p:spPr bwMode="auto">
          <a:xfrm>
            <a:off x="5791200" y="3290888"/>
            <a:ext cx="2976563" cy="304800"/>
          </a:xfrm>
          <a:prstGeom prst="rect">
            <a:avLst/>
          </a:prstGeom>
          <a:noFill/>
          <a:ln w="9525">
            <a:noFill/>
            <a:miter lim="800000"/>
            <a:headEnd/>
            <a:tailEnd/>
          </a:ln>
        </p:spPr>
        <p:txBody>
          <a:bodyPr>
            <a:spAutoFit/>
          </a:bodyPr>
          <a:lstStyle/>
          <a:p>
            <a:pPr algn="ctr"/>
            <a:r>
              <a:rPr lang="en-US" sz="1400">
                <a:solidFill>
                  <a:schemeClr val="tx2"/>
                </a:solidFill>
              </a:rPr>
              <a:t>Endpoint Security Solution</a:t>
            </a:r>
          </a:p>
        </p:txBody>
      </p:sp>
      <p:sp>
        <p:nvSpPr>
          <p:cNvPr id="102414" name="Rectangle 14"/>
          <p:cNvSpPr>
            <a:spLocks noChangeArrowheads="1"/>
          </p:cNvSpPr>
          <p:nvPr/>
        </p:nvSpPr>
        <p:spPr bwMode="auto">
          <a:xfrm>
            <a:off x="5715000" y="4657725"/>
            <a:ext cx="3200400" cy="371475"/>
          </a:xfrm>
          <a:prstGeom prst="rect">
            <a:avLst/>
          </a:prstGeom>
          <a:gradFill rotWithShape="1">
            <a:gsLst>
              <a:gs pos="0">
                <a:schemeClr val="tx1"/>
              </a:gs>
              <a:gs pos="50000">
                <a:schemeClr val="tx1">
                  <a:gamma/>
                  <a:tint val="66667"/>
                  <a:invGamma/>
                </a:schemeClr>
              </a:gs>
              <a:gs pos="100000">
                <a:schemeClr val="tx1"/>
              </a:gs>
            </a:gsLst>
            <a:lin ang="5400000" scaled="1"/>
          </a:gradFill>
          <a:ln w="9525" algn="ctr">
            <a:solidFill>
              <a:schemeClr val="accent1"/>
            </a:solidFill>
            <a:miter lim="800000"/>
            <a:headEnd/>
            <a:tailEnd/>
          </a:ln>
          <a:effectLst/>
        </p:spPr>
        <p:txBody>
          <a:bodyPr wrap="none" anchor="ctr"/>
          <a:lstStyle/>
          <a:p>
            <a:pPr>
              <a:defRPr/>
            </a:pPr>
            <a:endParaRPr lang="en-US">
              <a:cs typeface="+mn-cs"/>
            </a:endParaRPr>
          </a:p>
        </p:txBody>
      </p:sp>
      <p:sp>
        <p:nvSpPr>
          <p:cNvPr id="141330" name="Rectangle 42"/>
          <p:cNvSpPr>
            <a:spLocks noChangeArrowheads="1"/>
          </p:cNvSpPr>
          <p:nvPr/>
        </p:nvSpPr>
        <p:spPr bwMode="auto">
          <a:xfrm>
            <a:off x="5791200" y="4695825"/>
            <a:ext cx="2976563" cy="304800"/>
          </a:xfrm>
          <a:prstGeom prst="rect">
            <a:avLst/>
          </a:prstGeom>
          <a:noFill/>
          <a:ln w="9525">
            <a:noFill/>
            <a:miter lim="800000"/>
            <a:headEnd/>
            <a:tailEnd/>
          </a:ln>
        </p:spPr>
        <p:txBody>
          <a:bodyPr>
            <a:spAutoFit/>
          </a:bodyPr>
          <a:lstStyle/>
          <a:p>
            <a:pPr algn="ctr"/>
            <a:r>
              <a:rPr lang="en-US" sz="1400">
                <a:solidFill>
                  <a:schemeClr val="tx2"/>
                </a:solidFill>
              </a:rPr>
              <a:t>Data Security Solution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9570"/>
                                        </p:tgtEl>
                                        <p:attrNameLst>
                                          <p:attrName>style.visibility</p:attrName>
                                        </p:attrNameLst>
                                      </p:cBhvr>
                                      <p:to>
                                        <p:strVal val="visible"/>
                                      </p:to>
                                    </p:set>
                                    <p:anim calcmode="lin" valueType="num">
                                      <p:cBhvr additive="base">
                                        <p:cTn id="7" dur="500" fill="hold"/>
                                        <p:tgtEl>
                                          <p:spTgt spid="279570"/>
                                        </p:tgtEl>
                                        <p:attrNameLst>
                                          <p:attrName>ppt_x</p:attrName>
                                        </p:attrNameLst>
                                      </p:cBhvr>
                                      <p:tavLst>
                                        <p:tav tm="0">
                                          <p:val>
                                            <p:strVal val="0-#ppt_w/2"/>
                                          </p:val>
                                        </p:tav>
                                        <p:tav tm="100000">
                                          <p:val>
                                            <p:strVal val="#ppt_x"/>
                                          </p:val>
                                        </p:tav>
                                      </p:tavLst>
                                    </p:anim>
                                    <p:anim calcmode="lin" valueType="num">
                                      <p:cBhvr additive="base">
                                        <p:cTn id="8" dur="500" fill="hold"/>
                                        <p:tgtEl>
                                          <p:spTgt spid="2795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9584"/>
                                        </p:tgtEl>
                                        <p:attrNameLst>
                                          <p:attrName>style.visibility</p:attrName>
                                        </p:attrNameLst>
                                      </p:cBhvr>
                                      <p:to>
                                        <p:strVal val="visible"/>
                                      </p:to>
                                    </p:set>
                                    <p:anim calcmode="lin" valueType="num">
                                      <p:cBhvr additive="base">
                                        <p:cTn id="11" dur="500" fill="hold"/>
                                        <p:tgtEl>
                                          <p:spTgt spid="279584"/>
                                        </p:tgtEl>
                                        <p:attrNameLst>
                                          <p:attrName>ppt_x</p:attrName>
                                        </p:attrNameLst>
                                      </p:cBhvr>
                                      <p:tavLst>
                                        <p:tav tm="0">
                                          <p:val>
                                            <p:strVal val="0-#ppt_w/2"/>
                                          </p:val>
                                        </p:tav>
                                        <p:tav tm="100000">
                                          <p:val>
                                            <p:strVal val="#ppt_x"/>
                                          </p:val>
                                        </p:tav>
                                      </p:tavLst>
                                    </p:anim>
                                    <p:anim calcmode="lin" valueType="num">
                                      <p:cBhvr additive="base">
                                        <p:cTn id="12" dur="500" fill="hold"/>
                                        <p:tgtEl>
                                          <p:spTgt spid="27958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9586"/>
                                        </p:tgtEl>
                                        <p:attrNameLst>
                                          <p:attrName>style.visibility</p:attrName>
                                        </p:attrNameLst>
                                      </p:cBhvr>
                                      <p:to>
                                        <p:strVal val="visible"/>
                                      </p:to>
                                    </p:set>
                                    <p:anim calcmode="lin" valueType="num">
                                      <p:cBhvr additive="base">
                                        <p:cTn id="15" dur="500" fill="hold"/>
                                        <p:tgtEl>
                                          <p:spTgt spid="279586"/>
                                        </p:tgtEl>
                                        <p:attrNameLst>
                                          <p:attrName>ppt_x</p:attrName>
                                        </p:attrNameLst>
                                      </p:cBhvr>
                                      <p:tavLst>
                                        <p:tav tm="0">
                                          <p:val>
                                            <p:strVal val="0-#ppt_w/2"/>
                                          </p:val>
                                        </p:tav>
                                        <p:tav tm="100000">
                                          <p:val>
                                            <p:strVal val="#ppt_x"/>
                                          </p:val>
                                        </p:tav>
                                      </p:tavLst>
                                    </p:anim>
                                    <p:anim calcmode="lin" valueType="num">
                                      <p:cBhvr additive="base">
                                        <p:cTn id="16" dur="500" fill="hold"/>
                                        <p:tgtEl>
                                          <p:spTgt spid="2795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70" grpId="0" animBg="1"/>
      <p:bldP spid="279584" grpId="0" animBg="1"/>
      <p:bldP spid="2795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3"/>
          <p:cNvSpPr>
            <a:spLocks noGrp="1" noChangeArrowheads="1"/>
          </p:cNvSpPr>
          <p:nvPr>
            <p:ph type="title"/>
          </p:nvPr>
        </p:nvSpPr>
        <p:spPr/>
        <p:txBody>
          <a:bodyPr/>
          <a:lstStyle/>
          <a:p>
            <a:pPr eaLnBrk="1" hangingPunct="1"/>
            <a:r>
              <a:rPr lang="en-US" sz="2200" smtClean="0"/>
              <a:t>Effective Endpoint Security is a Continuous Process</a:t>
            </a:r>
          </a:p>
        </p:txBody>
      </p:sp>
      <p:sp>
        <p:nvSpPr>
          <p:cNvPr id="143362" name="Slide Number Placeholder 3"/>
          <p:cNvSpPr>
            <a:spLocks noGrp="1"/>
          </p:cNvSpPr>
          <p:nvPr>
            <p:ph type="sldNum" sz="quarter" idx="10"/>
          </p:nvPr>
        </p:nvSpPr>
        <p:spPr>
          <a:noFill/>
        </p:spPr>
        <p:txBody>
          <a:bodyPr/>
          <a:lstStyle/>
          <a:p>
            <a:fld id="{53F8CF35-4A58-40C6-85A8-1EED59A676D5}" type="slidenum">
              <a:rPr lang="en-US" smtClean="0">
                <a:cs typeface="Arial" charset="0"/>
              </a:rPr>
              <a:pPr/>
              <a:t>11</a:t>
            </a:fld>
            <a:endParaRPr lang="en-US" smtClean="0">
              <a:cs typeface="Arial" charset="0"/>
            </a:endParaRPr>
          </a:p>
        </p:txBody>
      </p:sp>
      <p:pic>
        <p:nvPicPr>
          <p:cNvPr id="143363" name="Picture 2" descr="process_wheel"/>
          <p:cNvPicPr>
            <a:picLocks noChangeAspect="1" noChangeArrowheads="1"/>
          </p:cNvPicPr>
          <p:nvPr/>
        </p:nvPicPr>
        <p:blipFill>
          <a:blip r:embed="rId3"/>
          <a:srcRect/>
          <a:stretch>
            <a:fillRect/>
          </a:stretch>
        </p:blipFill>
        <p:spPr bwMode="auto">
          <a:xfrm>
            <a:off x="1905000" y="1143000"/>
            <a:ext cx="4648200" cy="4648200"/>
          </a:xfrm>
          <a:prstGeom prst="rect">
            <a:avLst/>
          </a:prstGeom>
          <a:noFill/>
          <a:ln w="9525">
            <a:noFill/>
            <a:miter lim="800000"/>
            <a:headEnd/>
            <a:tailEnd/>
          </a:ln>
        </p:spPr>
      </p:pic>
      <p:sp>
        <p:nvSpPr>
          <p:cNvPr id="143364" name="Text Box 5"/>
          <p:cNvSpPr txBox="1">
            <a:spLocks noChangeArrowheads="1"/>
          </p:cNvSpPr>
          <p:nvPr/>
        </p:nvSpPr>
        <p:spPr bwMode="auto">
          <a:xfrm>
            <a:off x="3657600" y="2133600"/>
            <a:ext cx="1166813" cy="244475"/>
          </a:xfrm>
          <a:prstGeom prst="rect">
            <a:avLst/>
          </a:prstGeom>
          <a:noFill/>
          <a:ln w="9525">
            <a:noFill/>
            <a:miter lim="800000"/>
            <a:headEnd/>
            <a:tailEnd/>
          </a:ln>
        </p:spPr>
        <p:txBody>
          <a:bodyPr wrap="none">
            <a:spAutoFit/>
          </a:bodyPr>
          <a:lstStyle/>
          <a:p>
            <a:pPr algn="ctr"/>
            <a:r>
              <a:rPr lang="en-US" sz="1000" b="1"/>
              <a:t>Discover Assets</a:t>
            </a:r>
          </a:p>
        </p:txBody>
      </p:sp>
      <p:sp>
        <p:nvSpPr>
          <p:cNvPr id="143365" name="Text Box 6"/>
          <p:cNvSpPr txBox="1">
            <a:spLocks noChangeArrowheads="1"/>
          </p:cNvSpPr>
          <p:nvPr/>
        </p:nvSpPr>
        <p:spPr bwMode="auto">
          <a:xfrm>
            <a:off x="5383213" y="3336925"/>
            <a:ext cx="1082675" cy="244475"/>
          </a:xfrm>
          <a:prstGeom prst="rect">
            <a:avLst/>
          </a:prstGeom>
          <a:noFill/>
          <a:ln w="9525">
            <a:noFill/>
            <a:miter lim="800000"/>
            <a:headEnd/>
            <a:tailEnd/>
          </a:ln>
        </p:spPr>
        <p:txBody>
          <a:bodyPr wrap="none">
            <a:spAutoFit/>
          </a:bodyPr>
          <a:lstStyle/>
          <a:p>
            <a:pPr algn="ctr"/>
            <a:r>
              <a:rPr lang="en-US" sz="1000" b="1"/>
              <a:t>Develop Policy</a:t>
            </a:r>
          </a:p>
        </p:txBody>
      </p:sp>
      <p:sp>
        <p:nvSpPr>
          <p:cNvPr id="143366" name="Text Box 7"/>
          <p:cNvSpPr txBox="1">
            <a:spLocks noChangeArrowheads="1"/>
          </p:cNvSpPr>
          <p:nvPr/>
        </p:nvSpPr>
        <p:spPr bwMode="auto">
          <a:xfrm>
            <a:off x="4646613" y="5311775"/>
            <a:ext cx="1427162" cy="396875"/>
          </a:xfrm>
          <a:prstGeom prst="rect">
            <a:avLst/>
          </a:prstGeom>
          <a:noFill/>
          <a:ln w="9525">
            <a:noFill/>
            <a:miter lim="800000"/>
            <a:headEnd/>
            <a:tailEnd/>
          </a:ln>
        </p:spPr>
        <p:txBody>
          <a:bodyPr wrap="none">
            <a:spAutoFit/>
          </a:bodyPr>
          <a:lstStyle/>
          <a:p>
            <a:pPr algn="ctr"/>
            <a:r>
              <a:rPr lang="en-US" sz="1000" b="1"/>
              <a:t>Assess &amp; Remediate</a:t>
            </a:r>
          </a:p>
          <a:p>
            <a:pPr algn="ctr"/>
            <a:r>
              <a:rPr lang="en-US" sz="1000" b="1"/>
              <a:t>Threats</a:t>
            </a:r>
          </a:p>
        </p:txBody>
      </p:sp>
      <p:sp>
        <p:nvSpPr>
          <p:cNvPr id="143367" name="Text Box 8"/>
          <p:cNvSpPr txBox="1">
            <a:spLocks noChangeArrowheads="1"/>
          </p:cNvSpPr>
          <p:nvPr/>
        </p:nvSpPr>
        <p:spPr bwMode="auto">
          <a:xfrm>
            <a:off x="2332038" y="5311775"/>
            <a:ext cx="1062037" cy="396875"/>
          </a:xfrm>
          <a:prstGeom prst="rect">
            <a:avLst/>
          </a:prstGeom>
          <a:noFill/>
          <a:ln w="9525">
            <a:noFill/>
            <a:miter lim="800000"/>
            <a:headEnd/>
            <a:tailEnd/>
          </a:ln>
        </p:spPr>
        <p:txBody>
          <a:bodyPr wrap="none">
            <a:spAutoFit/>
          </a:bodyPr>
          <a:lstStyle/>
          <a:p>
            <a:pPr algn="ctr"/>
            <a:r>
              <a:rPr lang="en-US" sz="1000" b="1"/>
              <a:t>Enforce Policy</a:t>
            </a:r>
          </a:p>
          <a:p>
            <a:pPr algn="ctr"/>
            <a:r>
              <a:rPr lang="en-US" sz="1000" b="1"/>
              <a:t>Compliance</a:t>
            </a:r>
          </a:p>
        </p:txBody>
      </p:sp>
      <p:sp>
        <p:nvSpPr>
          <p:cNvPr id="143368" name="Text Box 9"/>
          <p:cNvSpPr txBox="1">
            <a:spLocks noChangeArrowheads="1"/>
          </p:cNvSpPr>
          <p:nvPr/>
        </p:nvSpPr>
        <p:spPr bwMode="auto">
          <a:xfrm>
            <a:off x="2309813" y="3336925"/>
            <a:ext cx="509587" cy="244475"/>
          </a:xfrm>
          <a:prstGeom prst="rect">
            <a:avLst/>
          </a:prstGeom>
          <a:noFill/>
          <a:ln w="9525">
            <a:noFill/>
            <a:miter lim="800000"/>
            <a:headEnd/>
            <a:tailEnd/>
          </a:ln>
        </p:spPr>
        <p:txBody>
          <a:bodyPr wrap="none">
            <a:spAutoFit/>
          </a:bodyPr>
          <a:lstStyle/>
          <a:p>
            <a:pPr algn="ctr"/>
            <a:r>
              <a:rPr lang="en-US" sz="1000" b="1"/>
              <a:t>Audit</a:t>
            </a:r>
          </a:p>
        </p:txBody>
      </p:sp>
      <p:sp>
        <p:nvSpPr>
          <p:cNvPr id="143369" name="Text Box 10"/>
          <p:cNvSpPr txBox="1">
            <a:spLocks noChangeArrowheads="1"/>
          </p:cNvSpPr>
          <p:nvPr/>
        </p:nvSpPr>
        <p:spPr bwMode="auto">
          <a:xfrm>
            <a:off x="3765550" y="3946525"/>
            <a:ext cx="958850" cy="549275"/>
          </a:xfrm>
          <a:prstGeom prst="rect">
            <a:avLst/>
          </a:prstGeom>
          <a:noFill/>
          <a:ln w="9525">
            <a:noFill/>
            <a:miter lim="800000"/>
            <a:headEnd/>
            <a:tailEnd/>
          </a:ln>
        </p:spPr>
        <p:txBody>
          <a:bodyPr wrap="none">
            <a:spAutoFit/>
          </a:bodyPr>
          <a:lstStyle/>
          <a:p>
            <a:pPr algn="ctr"/>
            <a:r>
              <a:rPr lang="en-US" sz="1000" b="1"/>
              <a:t>Centralized</a:t>
            </a:r>
          </a:p>
          <a:p>
            <a:pPr algn="ctr"/>
            <a:r>
              <a:rPr lang="en-US" sz="1000" b="1"/>
              <a:t>Management</a:t>
            </a:r>
          </a:p>
          <a:p>
            <a:pPr algn="ctr"/>
            <a:r>
              <a:rPr lang="en-US" sz="1000" b="1"/>
              <a:t>&amp; Reporting</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3"/>
          <p:cNvSpPr>
            <a:spLocks noGrp="1" noChangeArrowheads="1"/>
          </p:cNvSpPr>
          <p:nvPr>
            <p:ph type="title"/>
          </p:nvPr>
        </p:nvSpPr>
        <p:spPr>
          <a:xfrm>
            <a:off x="304800" y="228600"/>
            <a:ext cx="8534400" cy="430213"/>
          </a:xfrm>
        </p:spPr>
        <p:txBody>
          <a:bodyPr/>
          <a:lstStyle/>
          <a:p>
            <a:pPr eaLnBrk="1" hangingPunct="1"/>
            <a:r>
              <a:rPr lang="en-US" sz="2200" smtClean="0"/>
              <a:t>Who is responsible for this?</a:t>
            </a:r>
          </a:p>
        </p:txBody>
      </p:sp>
      <p:sp>
        <p:nvSpPr>
          <p:cNvPr id="145410" name="Slide Number Placeholder 3"/>
          <p:cNvSpPr>
            <a:spLocks noGrp="1"/>
          </p:cNvSpPr>
          <p:nvPr>
            <p:ph type="sldNum" sz="quarter" idx="10"/>
          </p:nvPr>
        </p:nvSpPr>
        <p:spPr>
          <a:noFill/>
        </p:spPr>
        <p:txBody>
          <a:bodyPr/>
          <a:lstStyle/>
          <a:p>
            <a:fld id="{9E2F18EC-6117-434B-B159-71255EF8E75C}" type="slidenum">
              <a:rPr lang="en-US" smtClean="0">
                <a:cs typeface="Arial" charset="0"/>
              </a:rPr>
              <a:pPr/>
              <a:t>12</a:t>
            </a:fld>
            <a:endParaRPr lang="en-US" smtClean="0">
              <a:cs typeface="Arial" charset="0"/>
            </a:endParaRPr>
          </a:p>
        </p:txBody>
      </p:sp>
      <p:pic>
        <p:nvPicPr>
          <p:cNvPr id="11" name="Picture 10" descr="Uncle%20Sam.jpg"/>
          <p:cNvPicPr>
            <a:picLocks noChangeAspect="1"/>
          </p:cNvPicPr>
          <p:nvPr/>
        </p:nvPicPr>
        <p:blipFill>
          <a:blip r:embed="rId3"/>
          <a:srcRect/>
          <a:stretch>
            <a:fillRect/>
          </a:stretch>
        </p:blipFill>
        <p:spPr bwMode="auto">
          <a:xfrm>
            <a:off x="2438400" y="914400"/>
            <a:ext cx="4114800" cy="4565650"/>
          </a:xfrm>
          <a:prstGeom prst="rect">
            <a:avLst/>
          </a:prstGeom>
          <a:noFill/>
          <a:ln w="9525">
            <a:noFill/>
            <a:miter lim="800000"/>
            <a:headEnd/>
            <a:tailEnd/>
          </a:ln>
        </p:spPr>
      </p:pic>
      <p:sp>
        <p:nvSpPr>
          <p:cNvPr id="12" name="TextBox 11"/>
          <p:cNvSpPr txBox="1"/>
          <p:nvPr/>
        </p:nvSpPr>
        <p:spPr>
          <a:xfrm>
            <a:off x="2895600" y="5029200"/>
            <a:ext cx="3276600" cy="1570038"/>
          </a:xfrm>
          <a:prstGeom prst="rect">
            <a:avLst/>
          </a:prstGeom>
          <a:noFill/>
        </p:spPr>
        <p:txBody>
          <a:bodyPr>
            <a:spAutoFit/>
          </a:bodyPr>
          <a:lstStyle/>
          <a:p>
            <a:pPr>
              <a:defRPr/>
            </a:pPr>
            <a:r>
              <a:rPr lang="fr-CH" sz="9600" b="1" dirty="0">
                <a:solidFill>
                  <a:srgbClr val="FF0000"/>
                </a:solidFill>
                <a:effectLst>
                  <a:outerShdw blurRad="38100" dist="38100" dir="2700000" algn="tl">
                    <a:srgbClr val="000000">
                      <a:alpha val="43137"/>
                    </a:srgbClr>
                  </a:outerShdw>
                </a:effectLst>
                <a:cs typeface="+mn-cs"/>
              </a:rPr>
              <a:t>YOU!</a:t>
            </a:r>
            <a:endParaRPr lang="en-US" sz="9600" b="1" dirty="0">
              <a:solidFill>
                <a:srgbClr val="FF0000"/>
              </a:solidFill>
              <a:effectLst>
                <a:outerShdw blurRad="38100" dist="38100" dir="2700000" algn="tl">
                  <a:srgbClr val="000000">
                    <a:alpha val="43137"/>
                  </a:srgbClr>
                </a:outerShdw>
              </a:effectLs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7"/>
          <p:cNvSpPr>
            <a:spLocks noGrp="1"/>
          </p:cNvSpPr>
          <p:nvPr>
            <p:ph type="title"/>
          </p:nvPr>
        </p:nvSpPr>
        <p:spPr/>
        <p:txBody>
          <a:bodyPr/>
          <a:lstStyle/>
          <a:p>
            <a:pPr eaLnBrk="1" hangingPunct="1"/>
            <a:r>
              <a:rPr lang="fr-CH" smtClean="0"/>
              <a:t>Patchlink Scan</a:t>
            </a:r>
            <a:endParaRPr lang="en-US" smtClean="0"/>
          </a:p>
        </p:txBody>
      </p:sp>
      <p:sp>
        <p:nvSpPr>
          <p:cNvPr id="147458" name="Slide Number Placeholder 1"/>
          <p:cNvSpPr>
            <a:spLocks noGrp="1"/>
          </p:cNvSpPr>
          <p:nvPr>
            <p:ph type="sldNum" sz="quarter" idx="4294967295"/>
          </p:nvPr>
        </p:nvSpPr>
        <p:spPr bwMode="auto">
          <a:xfrm>
            <a:off x="0" y="6461125"/>
            <a:ext cx="304800" cy="244475"/>
          </a:xfrm>
          <a:prstGeom prst="rect">
            <a:avLst/>
          </a:prstGeom>
          <a:noFill/>
          <a:ln>
            <a:miter lim="800000"/>
            <a:headEnd/>
            <a:tailEnd/>
          </a:ln>
        </p:spPr>
        <p:txBody>
          <a:bodyPr/>
          <a:lstStyle/>
          <a:p>
            <a:fld id="{4CA7031A-7B85-4A58-878E-B346683059FA}" type="slidenum">
              <a:rPr lang="en-US"/>
              <a:pPr/>
              <a:t>13</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smtClean="0"/>
              <a:t>Comprehensive Reporting</a:t>
            </a:r>
          </a:p>
        </p:txBody>
      </p:sp>
      <p:sp>
        <p:nvSpPr>
          <p:cNvPr id="148482" name="Rectangle 3"/>
          <p:cNvSpPr>
            <a:spLocks noGrp="1" noChangeArrowheads="1"/>
          </p:cNvSpPr>
          <p:nvPr>
            <p:ph idx="1"/>
          </p:nvPr>
        </p:nvSpPr>
        <p:spPr/>
        <p:txBody>
          <a:bodyPr/>
          <a:lstStyle/>
          <a:p>
            <a:pPr eaLnBrk="1" hangingPunct="1">
              <a:lnSpc>
                <a:spcPct val="105000"/>
              </a:lnSpc>
              <a:spcBef>
                <a:spcPct val="30000"/>
              </a:spcBef>
            </a:pPr>
            <a:r>
              <a:rPr lang="en-US" smtClean="0"/>
              <a:t>Out-of-the-box reports provide high-level or detailed information on vulnerabilities found </a:t>
            </a:r>
          </a:p>
          <a:p>
            <a:pPr eaLnBrk="1" hangingPunct="1">
              <a:lnSpc>
                <a:spcPct val="105000"/>
              </a:lnSpc>
              <a:spcBef>
                <a:spcPct val="30000"/>
              </a:spcBef>
            </a:pPr>
            <a:r>
              <a:rPr lang="en-US" smtClean="0"/>
              <a:t>Compare security posture to common industry tracking mechanisms</a:t>
            </a:r>
          </a:p>
        </p:txBody>
      </p:sp>
      <p:sp>
        <p:nvSpPr>
          <p:cNvPr id="148483" name="Slide Number Placeholder 3"/>
          <p:cNvSpPr>
            <a:spLocks noGrp="1"/>
          </p:cNvSpPr>
          <p:nvPr>
            <p:ph type="sldNum" sz="quarter" idx="10"/>
          </p:nvPr>
        </p:nvSpPr>
        <p:spPr>
          <a:noFill/>
        </p:spPr>
        <p:txBody>
          <a:bodyPr/>
          <a:lstStyle/>
          <a:p>
            <a:fld id="{D9489265-B027-4714-998E-4AAA6080AEAF}" type="slidenum">
              <a:rPr lang="en-US" smtClean="0">
                <a:cs typeface="Arial" charset="0"/>
              </a:rPr>
              <a:pPr/>
              <a:t>14</a:t>
            </a:fld>
            <a:endParaRPr lang="en-US" smtClean="0">
              <a:cs typeface="Arial" charset="0"/>
            </a:endParaRPr>
          </a:p>
        </p:txBody>
      </p:sp>
      <p:pic>
        <p:nvPicPr>
          <p:cNvPr id="148484" name="Picture 4"/>
          <p:cNvPicPr>
            <a:picLocks noChangeAspect="1" noChangeArrowheads="1"/>
          </p:cNvPicPr>
          <p:nvPr/>
        </p:nvPicPr>
        <p:blipFill>
          <a:blip r:embed="rId3"/>
          <a:srcRect/>
          <a:stretch>
            <a:fillRect/>
          </a:stretch>
        </p:blipFill>
        <p:spPr bwMode="auto">
          <a:xfrm>
            <a:off x="4876800" y="2590800"/>
            <a:ext cx="3243263" cy="3646488"/>
          </a:xfrm>
          <a:prstGeom prst="rect">
            <a:avLst/>
          </a:prstGeom>
          <a:noFill/>
          <a:ln w="25400">
            <a:solidFill>
              <a:schemeClr val="folHlink"/>
            </a:solidFill>
            <a:miter lim="800000"/>
            <a:headEnd/>
            <a:tailEnd/>
          </a:ln>
        </p:spPr>
      </p:pic>
      <p:pic>
        <p:nvPicPr>
          <p:cNvPr id="148485" name="Picture 5"/>
          <p:cNvPicPr>
            <a:picLocks noChangeAspect="1" noChangeArrowheads="1"/>
          </p:cNvPicPr>
          <p:nvPr/>
        </p:nvPicPr>
        <p:blipFill>
          <a:blip r:embed="rId4"/>
          <a:srcRect/>
          <a:stretch>
            <a:fillRect/>
          </a:stretch>
        </p:blipFill>
        <p:spPr bwMode="auto">
          <a:xfrm>
            <a:off x="682625" y="2636838"/>
            <a:ext cx="3813175" cy="3611562"/>
          </a:xfrm>
          <a:prstGeom prst="rect">
            <a:avLst/>
          </a:prstGeom>
          <a:noFill/>
          <a:ln w="25400">
            <a:solidFill>
              <a:schemeClr val="folHlink"/>
            </a:solid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3"/>
          <p:cNvSpPr>
            <a:spLocks noGrp="1" noChangeArrowheads="1"/>
          </p:cNvSpPr>
          <p:nvPr>
            <p:ph type="title"/>
          </p:nvPr>
        </p:nvSpPr>
        <p:spPr/>
        <p:txBody>
          <a:bodyPr lIns="91440" rIns="91440" anchor="ctr"/>
          <a:lstStyle/>
          <a:p>
            <a:pPr eaLnBrk="1" hangingPunct="1"/>
            <a:r>
              <a:rPr lang="en-US" smtClean="0"/>
              <a:t>PatchLink Scan™ Value</a:t>
            </a:r>
          </a:p>
        </p:txBody>
      </p:sp>
      <p:sp>
        <p:nvSpPr>
          <p:cNvPr id="150530" name="Rectangle 2"/>
          <p:cNvSpPr>
            <a:spLocks noGrp="1" noChangeArrowheads="1"/>
          </p:cNvSpPr>
          <p:nvPr>
            <p:ph idx="1"/>
          </p:nvPr>
        </p:nvSpPr>
        <p:spPr/>
        <p:txBody>
          <a:bodyPr/>
          <a:lstStyle/>
          <a:p>
            <a:pPr eaLnBrk="1" hangingPunct="1">
              <a:lnSpc>
                <a:spcPct val="90000"/>
              </a:lnSpc>
            </a:pPr>
            <a:r>
              <a:rPr lang="en-US" smtClean="0"/>
              <a:t>Quickly Discover All Network Assets and Vulnerabilities</a:t>
            </a:r>
          </a:p>
          <a:p>
            <a:pPr eaLnBrk="1" hangingPunct="1">
              <a:lnSpc>
                <a:spcPct val="90000"/>
              </a:lnSpc>
            </a:pPr>
            <a:endParaRPr lang="en-US" smtClean="0"/>
          </a:p>
          <a:p>
            <a:pPr eaLnBrk="1" hangingPunct="1">
              <a:lnSpc>
                <a:spcPct val="90000"/>
              </a:lnSpc>
            </a:pPr>
            <a:r>
              <a:rPr lang="en-US" smtClean="0"/>
              <a:t>Accurate Network-based Assessments</a:t>
            </a:r>
          </a:p>
          <a:p>
            <a:pPr eaLnBrk="1" hangingPunct="1">
              <a:lnSpc>
                <a:spcPct val="90000"/>
              </a:lnSpc>
            </a:pPr>
            <a:endParaRPr lang="en-US" smtClean="0"/>
          </a:p>
          <a:p>
            <a:pPr eaLnBrk="1" hangingPunct="1">
              <a:lnSpc>
                <a:spcPct val="90000"/>
              </a:lnSpc>
            </a:pPr>
            <a:r>
              <a:rPr lang="en-US" smtClean="0"/>
              <a:t>Actionable Information Delivered to Make Intelligent Policy Decisions</a:t>
            </a:r>
          </a:p>
          <a:p>
            <a:pPr eaLnBrk="1" hangingPunct="1">
              <a:lnSpc>
                <a:spcPct val="90000"/>
              </a:lnSpc>
            </a:pPr>
            <a:endParaRPr lang="en-US" smtClean="0"/>
          </a:p>
          <a:p>
            <a:pPr eaLnBrk="1" hangingPunct="1">
              <a:lnSpc>
                <a:spcPct val="90000"/>
              </a:lnSpc>
            </a:pPr>
            <a:r>
              <a:rPr lang="en-US" smtClean="0"/>
              <a:t>Comprehensive Vulnerability Coverage</a:t>
            </a:r>
          </a:p>
          <a:p>
            <a:pPr lvl="1" eaLnBrk="1" hangingPunct="1">
              <a:lnSpc>
                <a:spcPct val="90000"/>
              </a:lnSpc>
              <a:buFont typeface="Wingdings" pitchFamily="2" charset="2"/>
              <a:buNone/>
            </a:pPr>
            <a:endParaRPr lang="en-US" sz="1800" smtClean="0"/>
          </a:p>
          <a:p>
            <a:pPr eaLnBrk="1" hangingPunct="1">
              <a:lnSpc>
                <a:spcPct val="90000"/>
              </a:lnSpc>
            </a:pPr>
            <a:r>
              <a:rPr lang="en-US" smtClean="0"/>
              <a:t>Highly Scalable Architecture</a:t>
            </a:r>
          </a:p>
          <a:p>
            <a:pPr eaLnBrk="1" hangingPunct="1">
              <a:lnSpc>
                <a:spcPct val="90000"/>
              </a:lnSpc>
            </a:pPr>
            <a:endParaRPr lang="en-US" smtClean="0"/>
          </a:p>
          <a:p>
            <a:pPr eaLnBrk="1" hangingPunct="1">
              <a:lnSpc>
                <a:spcPct val="90000"/>
              </a:lnSpc>
            </a:pPr>
            <a:r>
              <a:rPr lang="en-US" smtClean="0"/>
              <a:t>Common Criteria EAL2 Certified</a:t>
            </a:r>
          </a:p>
        </p:txBody>
      </p:sp>
      <p:sp>
        <p:nvSpPr>
          <p:cNvPr id="150531" name="Slide Number Placeholder 3"/>
          <p:cNvSpPr>
            <a:spLocks noGrp="1"/>
          </p:cNvSpPr>
          <p:nvPr>
            <p:ph type="sldNum" sz="quarter" idx="10"/>
          </p:nvPr>
        </p:nvSpPr>
        <p:spPr>
          <a:noFill/>
        </p:spPr>
        <p:txBody>
          <a:bodyPr/>
          <a:lstStyle/>
          <a:p>
            <a:fld id="{7F1AF759-49C9-4337-827E-B870AB01D156}" type="slidenum">
              <a:rPr lang="en-US" smtClean="0">
                <a:cs typeface="Arial" charset="0"/>
              </a:rPr>
              <a:pPr/>
              <a:t>15</a:t>
            </a:fld>
            <a:endParaRPr lang="en-US" smtClean="0">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4"/>
          <p:cNvSpPr>
            <a:spLocks noChangeArrowheads="1"/>
          </p:cNvSpPr>
          <p:nvPr/>
        </p:nvSpPr>
        <p:spPr bwMode="auto">
          <a:xfrm>
            <a:off x="457200" y="2209800"/>
            <a:ext cx="8229600" cy="2590800"/>
          </a:xfrm>
          <a:prstGeom prst="rect">
            <a:avLst/>
          </a:prstGeom>
          <a:noFill/>
          <a:ln w="9525">
            <a:noFill/>
            <a:miter lim="800000"/>
            <a:headEnd/>
            <a:tailEnd/>
          </a:ln>
        </p:spPr>
        <p:txBody>
          <a:bodyPr anchor="ctr"/>
          <a:lstStyle/>
          <a:p>
            <a:pPr marL="342900" indent="-342900" algn="ctr">
              <a:spcBef>
                <a:spcPct val="20000"/>
              </a:spcBef>
            </a:pPr>
            <a:r>
              <a:rPr lang="en-US" sz="3600" b="1">
                <a:solidFill>
                  <a:schemeClr val="bg1"/>
                </a:solidFill>
              </a:rPr>
              <a:t>Patchlink Update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pPr eaLnBrk="1" hangingPunct="1"/>
            <a:r>
              <a:rPr lang="en-US" smtClean="0"/>
              <a:t>PatchLink Update™ Value</a:t>
            </a:r>
          </a:p>
        </p:txBody>
      </p:sp>
      <p:sp>
        <p:nvSpPr>
          <p:cNvPr id="153602" name="Content Placeholder 2"/>
          <p:cNvSpPr>
            <a:spLocks noGrp="1"/>
          </p:cNvSpPr>
          <p:nvPr>
            <p:ph idx="1"/>
          </p:nvPr>
        </p:nvSpPr>
        <p:spPr/>
        <p:txBody>
          <a:bodyPr/>
          <a:lstStyle/>
          <a:p>
            <a:pPr eaLnBrk="1" hangingPunct="1"/>
            <a:r>
              <a:rPr lang="en-US" smtClean="0"/>
              <a:t>Stay Ahead of Threats with Automated and Accurate Enterprise-Wide Patch Management </a:t>
            </a:r>
          </a:p>
          <a:p>
            <a:pPr lvl="1" eaLnBrk="1" hangingPunct="1"/>
            <a:r>
              <a:rPr lang="en-US" sz="1600" smtClean="0"/>
              <a:t>Most accurate patch applicability and assessment </a:t>
            </a:r>
          </a:p>
          <a:p>
            <a:pPr lvl="1" eaLnBrk="1" hangingPunct="1"/>
            <a:r>
              <a:rPr lang="en-US" sz="1600" smtClean="0"/>
              <a:t>Deploy patches within hours of release from vendor</a:t>
            </a:r>
          </a:p>
          <a:p>
            <a:pPr lvl="1" eaLnBrk="1" hangingPunct="1"/>
            <a:r>
              <a:rPr lang="en-US" sz="1600" smtClean="0"/>
              <a:t>Capabilities and context to effectively act on information - Role and Task Based</a:t>
            </a:r>
          </a:p>
          <a:p>
            <a:pPr lvl="1" eaLnBrk="1" hangingPunct="1"/>
            <a:r>
              <a:rPr lang="en-US" sz="1600" smtClean="0"/>
              <a:t>Redundant vulnerability assessment</a:t>
            </a:r>
          </a:p>
          <a:p>
            <a:pPr lvl="1" eaLnBrk="1" hangingPunct="1"/>
            <a:endParaRPr lang="en-US" sz="1400" smtClean="0"/>
          </a:p>
          <a:p>
            <a:pPr eaLnBrk="1" hangingPunct="1"/>
            <a:r>
              <a:rPr lang="en-US" smtClean="0"/>
              <a:t>Broad Support of Content via Open Architecture </a:t>
            </a:r>
          </a:p>
          <a:p>
            <a:pPr lvl="1" eaLnBrk="1" hangingPunct="1"/>
            <a:r>
              <a:rPr lang="en-US" sz="1600" smtClean="0"/>
              <a:t>Leverages content directly from OS/Application vendors</a:t>
            </a:r>
          </a:p>
          <a:p>
            <a:pPr lvl="1" eaLnBrk="1" hangingPunct="1"/>
            <a:r>
              <a:rPr lang="en-US" sz="1600" smtClean="0"/>
              <a:t>Broad English and international content support</a:t>
            </a:r>
          </a:p>
          <a:p>
            <a:pPr lvl="1" eaLnBrk="1" hangingPunct="1"/>
            <a:r>
              <a:rPr lang="en-US" sz="1600" smtClean="0"/>
              <a:t>Security and operational patches</a:t>
            </a:r>
          </a:p>
          <a:p>
            <a:pPr eaLnBrk="1" hangingPunct="1"/>
            <a:endParaRPr lang="en-US" sz="1600" smtClean="0"/>
          </a:p>
          <a:p>
            <a:pPr eaLnBrk="1" hangingPunct="1"/>
            <a:r>
              <a:rPr lang="en-US" smtClean="0"/>
              <a:t>Protect Heterogeneous Environments with One Solution </a:t>
            </a:r>
          </a:p>
          <a:p>
            <a:pPr lvl="1" eaLnBrk="1" hangingPunct="1"/>
            <a:r>
              <a:rPr lang="en-US" sz="1600" smtClean="0"/>
              <a:t>All major Operating System platforms</a:t>
            </a:r>
          </a:p>
          <a:p>
            <a:pPr lvl="1" eaLnBrk="1" hangingPunct="1"/>
            <a:r>
              <a:rPr lang="en-US" sz="1600" smtClean="0"/>
              <a:t>All major third party applications </a:t>
            </a:r>
          </a:p>
        </p:txBody>
      </p:sp>
      <p:sp>
        <p:nvSpPr>
          <p:cNvPr id="153603" name="Slide Number Placeholder 1"/>
          <p:cNvSpPr>
            <a:spLocks noGrp="1"/>
          </p:cNvSpPr>
          <p:nvPr>
            <p:ph type="sldNum" sz="quarter" idx="10"/>
          </p:nvPr>
        </p:nvSpPr>
        <p:spPr>
          <a:noFill/>
        </p:spPr>
        <p:txBody>
          <a:bodyPr/>
          <a:lstStyle/>
          <a:p>
            <a:fld id="{9CF653C5-A1E8-49D3-9F88-94ED7ADCF764}" type="slidenum">
              <a:rPr lang="en-US" smtClean="0">
                <a:cs typeface="Arial" charset="0"/>
              </a:rPr>
              <a:pPr/>
              <a:t>17</a:t>
            </a:fld>
            <a:endParaRPr lang="en-US" smtClean="0">
              <a:cs typeface="Arial" charset="0"/>
            </a:endParaRPr>
          </a:p>
        </p:txBody>
      </p:sp>
      <p:pic>
        <p:nvPicPr>
          <p:cNvPr id="153604" name="Picture 7"/>
          <p:cNvPicPr>
            <a:picLocks noChangeAspect="1" noChangeArrowheads="1"/>
          </p:cNvPicPr>
          <p:nvPr/>
        </p:nvPicPr>
        <p:blipFill>
          <a:blip r:embed="rId3"/>
          <a:srcRect/>
          <a:stretch>
            <a:fillRect/>
          </a:stretch>
        </p:blipFill>
        <p:spPr bwMode="auto">
          <a:xfrm>
            <a:off x="152400" y="5521325"/>
            <a:ext cx="4572000" cy="727075"/>
          </a:xfrm>
          <a:prstGeom prst="rect">
            <a:avLst/>
          </a:prstGeom>
          <a:noFill/>
          <a:ln w="9525">
            <a:noFill/>
            <a:miter lim="800000"/>
            <a:headEnd/>
            <a:tailEnd/>
          </a:ln>
        </p:spPr>
      </p:pic>
      <p:pic>
        <p:nvPicPr>
          <p:cNvPr id="153605" name="Picture 8"/>
          <p:cNvPicPr>
            <a:picLocks noChangeAspect="1" noChangeArrowheads="1"/>
          </p:cNvPicPr>
          <p:nvPr/>
        </p:nvPicPr>
        <p:blipFill>
          <a:blip r:embed="rId4"/>
          <a:srcRect/>
          <a:stretch>
            <a:fillRect/>
          </a:stretch>
        </p:blipFill>
        <p:spPr bwMode="auto">
          <a:xfrm>
            <a:off x="4648200" y="5621338"/>
            <a:ext cx="4495800" cy="627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pPr eaLnBrk="1" hangingPunct="1"/>
            <a:r>
              <a:rPr lang="en-US" smtClean="0"/>
              <a:t>Rapid, Accurate Network-based Scans</a:t>
            </a:r>
          </a:p>
        </p:txBody>
      </p:sp>
      <p:sp>
        <p:nvSpPr>
          <p:cNvPr id="155650" name="Content Placeholder 5"/>
          <p:cNvSpPr>
            <a:spLocks noGrp="1"/>
          </p:cNvSpPr>
          <p:nvPr>
            <p:ph idx="1"/>
          </p:nvPr>
        </p:nvSpPr>
        <p:spPr/>
        <p:txBody>
          <a:bodyPr/>
          <a:lstStyle/>
          <a:p>
            <a:pPr eaLnBrk="1" hangingPunct="1"/>
            <a:endParaRPr lang="en-US" smtClean="0"/>
          </a:p>
        </p:txBody>
      </p:sp>
      <p:sp>
        <p:nvSpPr>
          <p:cNvPr id="155651" name="Slide Number Placeholder 3"/>
          <p:cNvSpPr>
            <a:spLocks noGrp="1"/>
          </p:cNvSpPr>
          <p:nvPr>
            <p:ph type="sldNum" sz="quarter" idx="10"/>
          </p:nvPr>
        </p:nvSpPr>
        <p:spPr>
          <a:noFill/>
        </p:spPr>
        <p:txBody>
          <a:bodyPr/>
          <a:lstStyle/>
          <a:p>
            <a:fld id="{C1A4C9B2-3E74-461E-A22E-48AE7ABF1066}" type="slidenum">
              <a:rPr lang="en-US" smtClean="0">
                <a:cs typeface="Arial" charset="0"/>
              </a:rPr>
              <a:pPr/>
              <a:t>18</a:t>
            </a:fld>
            <a:endParaRPr lang="en-US" smtClean="0">
              <a:cs typeface="Arial" charset="0"/>
            </a:endParaRPr>
          </a:p>
        </p:txBody>
      </p:sp>
      <p:pic>
        <p:nvPicPr>
          <p:cNvPr id="155652" name="Picture 4" descr="PatchLink Scan 6"/>
          <p:cNvPicPr>
            <a:picLocks noChangeAspect="1" noChangeArrowheads="1"/>
          </p:cNvPicPr>
          <p:nvPr/>
        </p:nvPicPr>
        <p:blipFill>
          <a:blip r:embed="rId3"/>
          <a:srcRect/>
          <a:stretch>
            <a:fillRect/>
          </a:stretch>
        </p:blipFill>
        <p:spPr bwMode="auto">
          <a:xfrm>
            <a:off x="3810000" y="1287463"/>
            <a:ext cx="5181600" cy="3767137"/>
          </a:xfrm>
          <a:prstGeom prst="rect">
            <a:avLst/>
          </a:prstGeom>
          <a:noFill/>
          <a:ln w="9525">
            <a:noFill/>
            <a:miter lim="800000"/>
            <a:headEnd/>
            <a:tailEnd/>
          </a:ln>
        </p:spPr>
      </p:pic>
      <p:sp>
        <p:nvSpPr>
          <p:cNvPr id="155653" name="Rectangle 5"/>
          <p:cNvSpPr>
            <a:spLocks noChangeArrowheads="1"/>
          </p:cNvSpPr>
          <p:nvPr/>
        </p:nvSpPr>
        <p:spPr bwMode="auto">
          <a:xfrm>
            <a:off x="457200" y="1143000"/>
            <a:ext cx="3124200" cy="4724400"/>
          </a:xfrm>
          <a:prstGeom prst="rect">
            <a:avLst/>
          </a:prstGeom>
          <a:noFill/>
          <a:ln w="9525">
            <a:noFill/>
            <a:miter lim="800000"/>
            <a:headEnd/>
            <a:tailEnd/>
          </a:ln>
        </p:spPr>
        <p:txBody>
          <a:bodyPr/>
          <a:lstStyle/>
          <a:p>
            <a:pPr marL="342900" indent="-342900">
              <a:spcBef>
                <a:spcPct val="20000"/>
              </a:spcBef>
              <a:buFontTx/>
              <a:buBlip>
                <a:blip r:embed="rId4"/>
              </a:buBlip>
            </a:pPr>
            <a:r>
              <a:rPr lang="en-US" sz="2000"/>
              <a:t>Thorough and accurate discovery of all network devices</a:t>
            </a:r>
          </a:p>
          <a:p>
            <a:pPr marL="342900" indent="-342900">
              <a:spcBef>
                <a:spcPct val="20000"/>
              </a:spcBef>
              <a:buFontTx/>
              <a:buBlip>
                <a:blip r:embed="rId4"/>
              </a:buBlip>
            </a:pPr>
            <a:endParaRPr lang="en-US" sz="2000"/>
          </a:p>
          <a:p>
            <a:pPr marL="342900" indent="-342900">
              <a:spcBef>
                <a:spcPct val="20000"/>
              </a:spcBef>
              <a:buFontTx/>
              <a:buBlip>
                <a:blip r:embed="rId4"/>
              </a:buBlip>
            </a:pPr>
            <a:r>
              <a:rPr lang="en-AU" sz="2000"/>
              <a:t>Detailed assessment checks on configurations, AV, worms, Trojans, missing patches, open ports, services and more</a:t>
            </a:r>
          </a:p>
          <a:p>
            <a:pPr marL="342900" indent="-342900">
              <a:spcBef>
                <a:spcPct val="20000"/>
              </a:spcBef>
              <a:buFontTx/>
              <a:buBlip>
                <a:blip r:embed="rId4"/>
              </a:buBlip>
            </a:pPr>
            <a:endParaRPr lang="en-US" sz="2000"/>
          </a:p>
          <a:p>
            <a:pPr marL="342900" indent="-342900">
              <a:spcBef>
                <a:spcPct val="20000"/>
              </a:spcBef>
              <a:buFontTx/>
              <a:buBlip>
                <a:blip r:embed="rId4"/>
              </a:buBlip>
            </a:pPr>
            <a:r>
              <a:rPr lang="en-US" sz="2000"/>
              <a:t>Deep inspection of target systems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fr-CH" smtClean="0"/>
              <a:t>Press Highlights</a:t>
            </a:r>
            <a:endParaRPr lang="en-US" smtClean="0"/>
          </a:p>
        </p:txBody>
      </p:sp>
      <p:sp>
        <p:nvSpPr>
          <p:cNvPr id="37891" name="Rectangle 3"/>
          <p:cNvSpPr>
            <a:spLocks noGrp="1" noChangeArrowheads="1"/>
          </p:cNvSpPr>
          <p:nvPr>
            <p:ph idx="1"/>
          </p:nvPr>
        </p:nvSpPr>
        <p:spPr/>
        <p:txBody>
          <a:bodyPr/>
          <a:lstStyle/>
          <a:p>
            <a:pPr algn="ctr" eaLnBrk="1" hangingPunct="1">
              <a:buFontTx/>
              <a:buNone/>
              <a:defRPr/>
            </a:pPr>
            <a:r>
              <a:rPr lang="fr-CH" sz="2800" b="1" dirty="0" err="1" smtClean="0">
                <a:effectLst>
                  <a:outerShdw blurRad="38100" dist="38100" dir="2700000" algn="tl">
                    <a:srgbClr val="000000">
                      <a:alpha val="43137"/>
                    </a:srgbClr>
                  </a:outerShdw>
                </a:effectLst>
              </a:rPr>
              <a:t>Conficker</a:t>
            </a:r>
            <a:r>
              <a:rPr lang="fr-CH" sz="2800" b="1" dirty="0" smtClean="0">
                <a:effectLst>
                  <a:outerShdw blurRad="38100" dist="38100" dir="2700000" algn="tl">
                    <a:srgbClr val="000000">
                      <a:alpha val="43137"/>
                    </a:srgbClr>
                  </a:outerShdw>
                </a:effectLst>
              </a:rPr>
              <a:t> hits </a:t>
            </a:r>
            <a:r>
              <a:rPr lang="fr-CH" sz="2800" b="1" dirty="0" err="1" smtClean="0">
                <a:effectLst>
                  <a:outerShdw blurRad="38100" dist="38100" dir="2700000" algn="tl">
                    <a:srgbClr val="000000">
                      <a:alpha val="43137"/>
                    </a:srgbClr>
                  </a:outerShdw>
                </a:effectLst>
              </a:rPr>
              <a:t>Kärnten</a:t>
            </a:r>
            <a:r>
              <a:rPr lang="fr-CH" sz="2800" b="1" dirty="0" smtClean="0">
                <a:effectLst>
                  <a:outerShdw blurRad="38100" dist="38100" dir="2700000" algn="tl">
                    <a:srgbClr val="000000">
                      <a:alpha val="43137"/>
                    </a:srgbClr>
                  </a:outerShdw>
                </a:effectLst>
              </a:rPr>
              <a:t> </a:t>
            </a:r>
            <a:r>
              <a:rPr lang="fr-CH" sz="2800" b="1" dirty="0" err="1" smtClean="0">
                <a:effectLst>
                  <a:outerShdw blurRad="38100" dist="38100" dir="2700000" algn="tl">
                    <a:srgbClr val="000000">
                      <a:alpha val="43137"/>
                    </a:srgbClr>
                  </a:outerShdw>
                </a:effectLst>
              </a:rPr>
              <a:t>Government</a:t>
            </a:r>
            <a:r>
              <a:rPr lang="fr-CH" sz="2800" b="1" dirty="0" smtClean="0">
                <a:effectLst>
                  <a:outerShdw blurRad="38100" dist="38100" dir="2700000" algn="tl">
                    <a:srgbClr val="000000">
                      <a:alpha val="43137"/>
                    </a:srgbClr>
                  </a:outerShdw>
                </a:effectLst>
              </a:rPr>
              <a:t>!</a:t>
            </a:r>
          </a:p>
          <a:p>
            <a:pPr algn="ctr" eaLnBrk="1" hangingPunct="1">
              <a:buFontTx/>
              <a:buNone/>
              <a:defRPr/>
            </a:pPr>
            <a:r>
              <a:rPr lang="fr-CH" sz="2800" b="1" dirty="0" smtClean="0">
                <a:effectLst>
                  <a:outerShdw blurRad="38100" dist="38100" dir="2700000" algn="tl">
                    <a:srgbClr val="000000">
                      <a:alpha val="43137"/>
                    </a:srgbClr>
                  </a:outerShdw>
                </a:effectLst>
              </a:rPr>
              <a:t>3000 Clients down!</a:t>
            </a:r>
          </a:p>
          <a:p>
            <a:pPr algn="ctr" eaLnBrk="1" hangingPunct="1">
              <a:buFontTx/>
              <a:buNone/>
              <a:defRPr/>
            </a:pPr>
            <a:endParaRPr lang="fr-CH" sz="2800" dirty="0" smtClean="0">
              <a:effectLst>
                <a:outerShdw blurRad="38100" dist="38100" dir="2700000" algn="tl">
                  <a:srgbClr val="000000">
                    <a:alpha val="43137"/>
                  </a:srgbClr>
                </a:outerShdw>
              </a:effectLst>
            </a:endParaRPr>
          </a:p>
          <a:p>
            <a:pPr algn="ctr" eaLnBrk="1" hangingPunct="1">
              <a:buFontTx/>
              <a:buNone/>
              <a:defRPr/>
            </a:pPr>
            <a:r>
              <a:rPr lang="fr-CH" sz="2800" b="1" dirty="0" err="1" smtClean="0">
                <a:effectLst>
                  <a:outerShdw blurRad="38100" dist="38100" dir="2700000" algn="tl">
                    <a:srgbClr val="000000">
                      <a:alpha val="43137"/>
                    </a:srgbClr>
                  </a:outerShdw>
                </a:effectLst>
              </a:rPr>
              <a:t>Datatheft</a:t>
            </a:r>
            <a:r>
              <a:rPr lang="fr-CH" sz="2800" b="1" dirty="0" smtClean="0">
                <a:effectLst>
                  <a:outerShdw blurRad="38100" dist="38100" dir="2700000" algn="tl">
                    <a:srgbClr val="000000">
                      <a:alpha val="43137"/>
                    </a:srgbClr>
                  </a:outerShdw>
                </a:effectLst>
              </a:rPr>
              <a:t> </a:t>
            </a:r>
            <a:r>
              <a:rPr lang="fr-CH" sz="2800" b="1" dirty="0" err="1" smtClean="0">
                <a:effectLst>
                  <a:outerShdw blurRad="38100" dist="38100" dir="2700000" algn="tl">
                    <a:srgbClr val="000000">
                      <a:alpha val="43137"/>
                    </a:srgbClr>
                  </a:outerShdw>
                </a:effectLst>
              </a:rPr>
              <a:t>at</a:t>
            </a:r>
            <a:r>
              <a:rPr lang="fr-CH" sz="2800" b="1" dirty="0" smtClean="0">
                <a:effectLst>
                  <a:outerShdw blurRad="38100" dist="38100" dir="2700000" algn="tl">
                    <a:srgbClr val="000000">
                      <a:alpha val="43137"/>
                    </a:srgbClr>
                  </a:outerShdw>
                </a:effectLst>
              </a:rPr>
              <a:t> </a:t>
            </a:r>
            <a:r>
              <a:rPr lang="fr-CH" sz="2800" b="1" dirty="0" err="1" smtClean="0">
                <a:effectLst>
                  <a:outerShdw blurRad="38100" dist="38100" dir="2700000" algn="tl">
                    <a:srgbClr val="000000">
                      <a:alpha val="43137"/>
                    </a:srgbClr>
                  </a:outerShdw>
                </a:effectLst>
              </a:rPr>
              <a:t>German</a:t>
            </a:r>
            <a:r>
              <a:rPr lang="fr-CH" sz="2800" b="1" dirty="0" smtClean="0">
                <a:effectLst>
                  <a:outerShdw blurRad="38100" dist="38100" dir="2700000" algn="tl">
                    <a:srgbClr val="000000">
                      <a:alpha val="43137"/>
                    </a:srgbClr>
                  </a:outerShdw>
                </a:effectLst>
              </a:rPr>
              <a:t> Telekom: 17.000.000 Data of </a:t>
            </a:r>
            <a:r>
              <a:rPr lang="fr-CH" sz="2800" b="1" dirty="0" err="1" smtClean="0">
                <a:effectLst>
                  <a:outerShdw blurRad="38100" dist="38100" dir="2700000" algn="tl">
                    <a:srgbClr val="000000">
                      <a:alpha val="43137"/>
                    </a:srgbClr>
                  </a:outerShdw>
                </a:effectLst>
              </a:rPr>
              <a:t>Customers</a:t>
            </a:r>
            <a:r>
              <a:rPr lang="fr-CH" sz="2800" b="1" dirty="0" smtClean="0">
                <a:effectLst>
                  <a:outerShdw blurRad="38100" dist="38100" dir="2700000" algn="tl">
                    <a:srgbClr val="000000">
                      <a:alpha val="43137"/>
                    </a:srgbClr>
                  </a:outerShdw>
                </a:effectLst>
              </a:rPr>
              <a:t> </a:t>
            </a:r>
            <a:r>
              <a:rPr lang="fr-CH" sz="2800" b="1" dirty="0" err="1" smtClean="0">
                <a:effectLst>
                  <a:outerShdw blurRad="38100" dist="38100" dir="2700000" algn="tl">
                    <a:srgbClr val="000000">
                      <a:alpha val="43137"/>
                    </a:srgbClr>
                  </a:outerShdw>
                </a:effectLst>
              </a:rPr>
              <a:t>lost</a:t>
            </a:r>
            <a:r>
              <a:rPr lang="fr-CH" sz="2800" b="1" dirty="0" smtClean="0">
                <a:effectLst>
                  <a:outerShdw blurRad="38100" dist="38100" dir="2700000" algn="tl">
                    <a:srgbClr val="000000">
                      <a:alpha val="43137"/>
                    </a:srgbClr>
                  </a:outerShdw>
                </a:effectLst>
              </a:rPr>
              <a:t>!</a:t>
            </a:r>
          </a:p>
          <a:p>
            <a:pPr algn="ctr" eaLnBrk="1" hangingPunct="1">
              <a:buFontTx/>
              <a:buNone/>
              <a:defRPr/>
            </a:pPr>
            <a:endParaRPr lang="fr-CH" sz="2800" dirty="0" smtClean="0">
              <a:effectLst>
                <a:outerShdw blurRad="38100" dist="38100" dir="2700000" algn="tl">
                  <a:srgbClr val="000000">
                    <a:alpha val="43137"/>
                  </a:srgbClr>
                </a:outerShdw>
              </a:effectLst>
            </a:endParaRPr>
          </a:p>
          <a:p>
            <a:pPr algn="ctr" eaLnBrk="1" hangingPunct="1">
              <a:buFontTx/>
              <a:buNone/>
              <a:defRPr/>
            </a:pPr>
            <a:r>
              <a:rPr lang="fr-CH" sz="2800" b="1" dirty="0" smtClean="0">
                <a:effectLst>
                  <a:outerShdw blurRad="38100" dist="38100" dir="2700000" algn="tl">
                    <a:srgbClr val="000000">
                      <a:alpha val="43137"/>
                    </a:srgbClr>
                  </a:outerShdw>
                </a:effectLst>
              </a:rPr>
              <a:t>About 1.000.000 version of new Malware in 2008!</a:t>
            </a:r>
          </a:p>
          <a:p>
            <a:pPr algn="ctr" eaLnBrk="1" hangingPunct="1">
              <a:buFontTx/>
              <a:buNone/>
              <a:defRPr/>
            </a:pPr>
            <a:endParaRPr lang="fr-CH" sz="2800" dirty="0" smtClean="0"/>
          </a:p>
          <a:p>
            <a:pPr algn="ctr" eaLnBrk="1" hangingPunct="1">
              <a:buFontTx/>
              <a:buNone/>
              <a:defRPr/>
            </a:pPr>
            <a:r>
              <a:rPr lang="fr-CH" sz="2800" b="1" dirty="0" err="1" smtClean="0">
                <a:effectLst>
                  <a:outerShdw blurRad="38100" dist="38100" dir="2700000" algn="tl">
                    <a:srgbClr val="000000">
                      <a:alpha val="43137"/>
                    </a:srgbClr>
                  </a:outerShdw>
                </a:effectLst>
              </a:rPr>
              <a:t>Cybercrime</a:t>
            </a:r>
            <a:r>
              <a:rPr lang="fr-CH" sz="2800" b="1" dirty="0" smtClean="0">
                <a:effectLst>
                  <a:outerShdw blurRad="38100" dist="38100" dir="2700000" algn="tl">
                    <a:srgbClr val="000000">
                      <a:alpha val="43137"/>
                    </a:srgbClr>
                  </a:outerShdw>
                </a:effectLst>
              </a:rPr>
              <a:t> </a:t>
            </a:r>
            <a:r>
              <a:rPr lang="fr-CH" sz="2800" b="1" dirty="0" err="1" smtClean="0">
                <a:effectLst>
                  <a:outerShdw blurRad="38100" dist="38100" dir="2700000" algn="tl">
                    <a:srgbClr val="000000">
                      <a:alpha val="43137"/>
                    </a:srgbClr>
                  </a:outerShdw>
                </a:effectLst>
              </a:rPr>
              <a:t>cost</a:t>
            </a:r>
            <a:r>
              <a:rPr lang="fr-CH" sz="2800" b="1" dirty="0" smtClean="0">
                <a:effectLst>
                  <a:outerShdw blurRad="38100" dist="38100" dir="2700000" algn="tl">
                    <a:srgbClr val="000000">
                      <a:alpha val="43137"/>
                    </a:srgbClr>
                  </a:outerShdw>
                </a:effectLst>
              </a:rPr>
              <a:t>  $1 Trillion in 2008</a:t>
            </a:r>
            <a:endParaRPr lang="en-US" sz="2800" b="1" dirty="0" smtClean="0">
              <a:effectLst>
                <a:outerShdw blurRad="38100" dist="38100" dir="2700000" algn="tl">
                  <a:srgbClr val="000000">
                    <a:alpha val="43137"/>
                  </a:srgbClr>
                </a:outerShdw>
              </a:effectLst>
            </a:endParaRPr>
          </a:p>
        </p:txBody>
      </p:sp>
      <p:sp>
        <p:nvSpPr>
          <p:cNvPr id="122883" name="Slide Number Placeholder 3"/>
          <p:cNvSpPr>
            <a:spLocks noGrp="1"/>
          </p:cNvSpPr>
          <p:nvPr>
            <p:ph type="sldNum" sz="quarter" idx="10"/>
          </p:nvPr>
        </p:nvSpPr>
        <p:spPr>
          <a:noFill/>
        </p:spPr>
        <p:txBody>
          <a:bodyPr/>
          <a:lstStyle/>
          <a:p>
            <a:fld id="{2B0D1A60-0887-4E43-ABBA-074CC4A3A643}" type="slidenum">
              <a:rPr lang="en-US" smtClean="0">
                <a:cs typeface="Arial" charset="0"/>
              </a:rPr>
              <a:pPr/>
              <a:t>1</a:t>
            </a:fld>
            <a:endParaRPr lang="en-US"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0" dur="500"/>
                                        <p:tgtEl>
                                          <p:spTgt spid="378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animEffect transition="in" filter="blinds(horizontal)">
                                      <p:cBhvr>
                                        <p:cTn id="15" dur="500"/>
                                        <p:tgtEl>
                                          <p:spTgt spid="3789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7891">
                                            <p:txEl>
                                              <p:pRg st="5" end="5"/>
                                            </p:txEl>
                                          </p:spTgt>
                                        </p:tgtEl>
                                        <p:attrNameLst>
                                          <p:attrName>style.visibility</p:attrName>
                                        </p:attrNameLst>
                                      </p:cBhvr>
                                      <p:to>
                                        <p:strVal val="visible"/>
                                      </p:to>
                                    </p:set>
                                    <p:animEffect transition="in" filter="blinds(horizontal)">
                                      <p:cBhvr>
                                        <p:cTn id="20" dur="500"/>
                                        <p:tgtEl>
                                          <p:spTgt spid="3789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7891">
                                            <p:txEl>
                                              <p:pRg st="7" end="7"/>
                                            </p:txEl>
                                          </p:spTgt>
                                        </p:tgtEl>
                                        <p:attrNameLst>
                                          <p:attrName>style.visibility</p:attrName>
                                        </p:attrNameLst>
                                      </p:cBhvr>
                                      <p:to>
                                        <p:strVal val="visible"/>
                                      </p:to>
                                    </p:set>
                                    <p:animEffect transition="in" filter="blinds(horizontal)">
                                      <p:cBhvr>
                                        <p:cTn id="25" dur="500"/>
                                        <p:tgtEl>
                                          <p:spTgt spid="378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7"/>
          <p:cNvSpPr>
            <a:spLocks noGrp="1"/>
          </p:cNvSpPr>
          <p:nvPr>
            <p:ph type="title"/>
          </p:nvPr>
        </p:nvSpPr>
        <p:spPr/>
        <p:txBody>
          <a:bodyPr/>
          <a:lstStyle/>
          <a:p>
            <a:pPr eaLnBrk="1" hangingPunct="1"/>
            <a:r>
              <a:rPr lang="en-US" sz="3200" smtClean="0"/>
              <a:t>PatchLink Security Configuration Management™</a:t>
            </a:r>
            <a:endParaRPr lang="en-US" smtClean="0"/>
          </a:p>
        </p:txBody>
      </p:sp>
      <p:sp>
        <p:nvSpPr>
          <p:cNvPr id="157698" name="Slide Number Placeholder 1"/>
          <p:cNvSpPr>
            <a:spLocks noGrp="1"/>
          </p:cNvSpPr>
          <p:nvPr>
            <p:ph type="sldNum" sz="quarter" idx="4294967295"/>
          </p:nvPr>
        </p:nvSpPr>
        <p:spPr bwMode="auto">
          <a:xfrm>
            <a:off x="0" y="6461125"/>
            <a:ext cx="304800" cy="244475"/>
          </a:xfrm>
          <a:prstGeom prst="rect">
            <a:avLst/>
          </a:prstGeom>
          <a:noFill/>
          <a:ln>
            <a:miter lim="800000"/>
            <a:headEnd/>
            <a:tailEnd/>
          </a:ln>
        </p:spPr>
        <p:txBody>
          <a:bodyPr/>
          <a:lstStyle/>
          <a:p>
            <a:fld id="{C57A43CE-A8FC-4189-90AC-38F2AB3D79FF}" type="slidenum">
              <a:rPr lang="en-US"/>
              <a:pPr/>
              <a:t>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pPr eaLnBrk="1" hangingPunct="1"/>
            <a:r>
              <a:rPr lang="en-US" smtClean="0"/>
              <a:t>PatchLink SCM™ Workflow</a:t>
            </a:r>
          </a:p>
        </p:txBody>
      </p:sp>
      <p:sp>
        <p:nvSpPr>
          <p:cNvPr id="158722" name="Rectangle 3"/>
          <p:cNvSpPr>
            <a:spLocks noGrp="1" noChangeArrowheads="1"/>
          </p:cNvSpPr>
          <p:nvPr>
            <p:ph idx="1"/>
          </p:nvPr>
        </p:nvSpPr>
        <p:spPr>
          <a:xfrm>
            <a:off x="304800" y="1143000"/>
            <a:ext cx="3352800" cy="4983163"/>
          </a:xfrm>
        </p:spPr>
        <p:txBody>
          <a:bodyPr/>
          <a:lstStyle/>
          <a:p>
            <a:pPr eaLnBrk="1" hangingPunct="1">
              <a:lnSpc>
                <a:spcPct val="90000"/>
              </a:lnSpc>
              <a:buFontTx/>
              <a:buNone/>
            </a:pPr>
            <a:r>
              <a:rPr lang="en-US" sz="1800" b="1" smtClean="0"/>
              <a:t>Policy Management</a:t>
            </a:r>
          </a:p>
          <a:p>
            <a:pPr eaLnBrk="1" hangingPunct="1">
              <a:lnSpc>
                <a:spcPct val="90000"/>
              </a:lnSpc>
            </a:pPr>
            <a:r>
              <a:rPr lang="en-US" sz="1600" smtClean="0"/>
              <a:t>Upload a Security Configuration Specification </a:t>
            </a:r>
          </a:p>
          <a:p>
            <a:pPr eaLnBrk="1" hangingPunct="1">
              <a:lnSpc>
                <a:spcPct val="90000"/>
              </a:lnSpc>
            </a:pPr>
            <a:r>
              <a:rPr lang="en-US" sz="1600" smtClean="0"/>
              <a:t>Customize Security Specifications </a:t>
            </a:r>
          </a:p>
          <a:p>
            <a:pPr eaLnBrk="1" hangingPunct="1">
              <a:lnSpc>
                <a:spcPct val="90000"/>
              </a:lnSpc>
            </a:pPr>
            <a:endParaRPr lang="en-US" sz="1600" smtClean="0"/>
          </a:p>
          <a:p>
            <a:pPr eaLnBrk="1" hangingPunct="1">
              <a:lnSpc>
                <a:spcPct val="90000"/>
              </a:lnSpc>
              <a:buFontTx/>
              <a:buNone/>
            </a:pPr>
            <a:r>
              <a:rPr lang="en-US" sz="1800" b="1" smtClean="0"/>
              <a:t>Policy Assessment</a:t>
            </a:r>
          </a:p>
          <a:p>
            <a:pPr eaLnBrk="1" hangingPunct="1">
              <a:lnSpc>
                <a:spcPct val="90000"/>
              </a:lnSpc>
            </a:pPr>
            <a:r>
              <a:rPr lang="en-US" sz="1600" smtClean="0"/>
              <a:t>Apply a Security Configuration Specification</a:t>
            </a:r>
          </a:p>
          <a:p>
            <a:pPr eaLnBrk="1" hangingPunct="1">
              <a:lnSpc>
                <a:spcPct val="90000"/>
              </a:lnSpc>
            </a:pPr>
            <a:r>
              <a:rPr lang="en-US" sz="1600" smtClean="0"/>
              <a:t>Perform a Manual Assessment</a:t>
            </a:r>
          </a:p>
          <a:p>
            <a:pPr eaLnBrk="1" hangingPunct="1">
              <a:lnSpc>
                <a:spcPct val="90000"/>
              </a:lnSpc>
            </a:pPr>
            <a:endParaRPr lang="en-US" sz="1600" smtClean="0"/>
          </a:p>
          <a:p>
            <a:pPr eaLnBrk="1" hangingPunct="1">
              <a:lnSpc>
                <a:spcPct val="90000"/>
              </a:lnSpc>
              <a:buFontTx/>
              <a:buNone/>
            </a:pPr>
            <a:r>
              <a:rPr lang="en-US" sz="1800" b="1" smtClean="0"/>
              <a:t>Policy Compliance Reporting</a:t>
            </a:r>
          </a:p>
          <a:p>
            <a:pPr eaLnBrk="1" hangingPunct="1">
              <a:lnSpc>
                <a:spcPct val="90000"/>
              </a:lnSpc>
            </a:pPr>
            <a:r>
              <a:rPr lang="en-US" sz="1600" smtClean="0"/>
              <a:t>View Group Policy Compliance Details </a:t>
            </a:r>
          </a:p>
          <a:p>
            <a:pPr eaLnBrk="1" hangingPunct="1">
              <a:lnSpc>
                <a:spcPct val="90000"/>
              </a:lnSpc>
            </a:pPr>
            <a:r>
              <a:rPr lang="en-US" sz="1600" smtClean="0"/>
              <a:t>View Device Security Configuration</a:t>
            </a:r>
          </a:p>
        </p:txBody>
      </p:sp>
      <p:sp>
        <p:nvSpPr>
          <p:cNvPr id="158723" name="Slide Number Placeholder 1"/>
          <p:cNvSpPr>
            <a:spLocks noGrp="1"/>
          </p:cNvSpPr>
          <p:nvPr>
            <p:ph type="sldNum" sz="quarter" idx="10"/>
          </p:nvPr>
        </p:nvSpPr>
        <p:spPr>
          <a:noFill/>
        </p:spPr>
        <p:txBody>
          <a:bodyPr/>
          <a:lstStyle/>
          <a:p>
            <a:fld id="{29A78067-16E4-4E26-943A-1C814B516CE7}" type="slidenum">
              <a:rPr lang="en-US" smtClean="0">
                <a:cs typeface="Arial" charset="0"/>
              </a:rPr>
              <a:pPr/>
              <a:t>20</a:t>
            </a:fld>
            <a:endParaRPr lang="en-US" smtClean="0">
              <a:cs typeface="Arial" charset="0"/>
            </a:endParaRPr>
          </a:p>
        </p:txBody>
      </p:sp>
      <p:pic>
        <p:nvPicPr>
          <p:cNvPr id="158724" name="Picture 6" descr="Security Configuration Management Diagram - rev 2.jpg"/>
          <p:cNvPicPr>
            <a:picLocks noChangeAspect="1"/>
          </p:cNvPicPr>
          <p:nvPr/>
        </p:nvPicPr>
        <p:blipFill>
          <a:blip r:embed="rId3"/>
          <a:srcRect/>
          <a:stretch>
            <a:fillRect/>
          </a:stretch>
        </p:blipFill>
        <p:spPr bwMode="auto">
          <a:xfrm>
            <a:off x="3733800" y="1371600"/>
            <a:ext cx="5410200" cy="3581400"/>
          </a:xfrm>
          <a:prstGeom prst="rect">
            <a:avLst/>
          </a:prstGeom>
          <a:noFill/>
          <a:ln w="9525">
            <a:noFill/>
            <a:miter lim="800000"/>
            <a:headEnd/>
            <a:tailEnd/>
          </a:ln>
        </p:spPr>
      </p:pic>
      <p:sp>
        <p:nvSpPr>
          <p:cNvPr id="158725" name="Slide Number Placeholder 3"/>
          <p:cNvSpPr txBox="1">
            <a:spLocks noGrp="1"/>
          </p:cNvSpPr>
          <p:nvPr/>
        </p:nvSpPr>
        <p:spPr bwMode="auto">
          <a:xfrm>
            <a:off x="6096000" y="6372225"/>
            <a:ext cx="3048000" cy="180975"/>
          </a:xfrm>
          <a:prstGeom prst="rect">
            <a:avLst/>
          </a:prstGeom>
          <a:noFill/>
          <a:ln w="9525">
            <a:noFill/>
            <a:miter lim="800000"/>
            <a:headEnd/>
            <a:tailEnd/>
          </a:ln>
        </p:spPr>
        <p:txBody>
          <a:bodyPr lIns="0" tIns="0" rIns="228600" bIns="0" anchor="ctr"/>
          <a:lstStyle/>
          <a:p>
            <a:pPr algn="r"/>
            <a:fld id="{2626D831-8C09-42A8-9A46-DC40241C5E2E}" type="slidenum">
              <a:rPr lang="en-US" sz="1000">
                <a:solidFill>
                  <a:schemeClr val="tx2"/>
                </a:solidFill>
              </a:rPr>
              <a:pPr algn="r"/>
              <a:t>20</a:t>
            </a:fld>
            <a:endParaRPr lang="en-US" sz="1000">
              <a:solidFill>
                <a:schemeClr val="tx2"/>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p:txBody>
          <a:bodyPr/>
          <a:lstStyle/>
          <a:p>
            <a:pPr eaLnBrk="1" hangingPunct="1"/>
            <a:r>
              <a:rPr lang="en-US" sz="2200" smtClean="0"/>
              <a:t>Open, Standards-Based Approach to Policy Compliance</a:t>
            </a:r>
          </a:p>
        </p:txBody>
      </p:sp>
      <p:sp>
        <p:nvSpPr>
          <p:cNvPr id="160770" name="Rectangle 3"/>
          <p:cNvSpPr>
            <a:spLocks noGrp="1" noChangeArrowheads="1"/>
          </p:cNvSpPr>
          <p:nvPr>
            <p:ph idx="1"/>
          </p:nvPr>
        </p:nvSpPr>
        <p:spPr/>
        <p:txBody>
          <a:bodyPr/>
          <a:lstStyle/>
          <a:p>
            <a:pPr eaLnBrk="1" hangingPunct="1"/>
            <a:r>
              <a:rPr lang="en-US" smtClean="0"/>
              <a:t>Comprehensive Policies</a:t>
            </a:r>
          </a:p>
          <a:p>
            <a:pPr lvl="1" eaLnBrk="1" hangingPunct="1"/>
            <a:r>
              <a:rPr lang="en-US" sz="1800" smtClean="0">
                <a:hlinkClick r:id="rId3"/>
              </a:rPr>
              <a:t>Security Content Automation Protocol </a:t>
            </a:r>
            <a:r>
              <a:rPr lang="en-US" sz="1800" smtClean="0"/>
              <a:t>(SCAP)</a:t>
            </a:r>
          </a:p>
          <a:p>
            <a:pPr lvl="1" eaLnBrk="1" hangingPunct="1"/>
            <a:r>
              <a:rPr lang="en-US" sz="1800" smtClean="0"/>
              <a:t>Hundreds of pre-defined checks</a:t>
            </a:r>
          </a:p>
          <a:p>
            <a:pPr eaLnBrk="1" hangingPunct="1"/>
            <a:endParaRPr lang="en-US" sz="1800" smtClean="0"/>
          </a:p>
          <a:p>
            <a:pPr eaLnBrk="1" hangingPunct="1"/>
            <a:r>
              <a:rPr lang="en-US" smtClean="0"/>
              <a:t>Easy-to-edit XML Format</a:t>
            </a:r>
          </a:p>
          <a:p>
            <a:pPr lvl="1" eaLnBrk="1" hangingPunct="1"/>
            <a:r>
              <a:rPr lang="en-US" sz="1800" smtClean="0"/>
              <a:t>New policy checklists can be added/created</a:t>
            </a:r>
          </a:p>
          <a:p>
            <a:pPr eaLnBrk="1" hangingPunct="1"/>
            <a:endParaRPr lang="en-US" sz="1800" smtClean="0"/>
          </a:p>
          <a:p>
            <a:pPr eaLnBrk="1" hangingPunct="1"/>
            <a:r>
              <a:rPr lang="en-US" smtClean="0"/>
              <a:t>Based on Industry Standards</a:t>
            </a:r>
          </a:p>
          <a:p>
            <a:pPr lvl="1" eaLnBrk="1" hangingPunct="1"/>
            <a:r>
              <a:rPr lang="en-US" sz="1800" smtClean="0"/>
              <a:t>OVAL, XCCDF, CVE, CME, CPE  </a:t>
            </a:r>
          </a:p>
          <a:p>
            <a:pPr lvl="1" eaLnBrk="1" hangingPunct="1"/>
            <a:r>
              <a:rPr lang="en-US" sz="1800" smtClean="0"/>
              <a:t>Ensure compliance with specific regulations (i.e. FDCC, PCI, etc.)</a:t>
            </a:r>
          </a:p>
          <a:p>
            <a:pPr lvl="1" eaLnBrk="1" hangingPunct="1"/>
            <a:r>
              <a:rPr lang="en-US" sz="1800" smtClean="0"/>
              <a:t>Improved operational efficiencies due to security best practices</a:t>
            </a:r>
          </a:p>
        </p:txBody>
      </p:sp>
      <p:sp>
        <p:nvSpPr>
          <p:cNvPr id="160771" name="Slide Number Placeholder 1"/>
          <p:cNvSpPr>
            <a:spLocks noGrp="1"/>
          </p:cNvSpPr>
          <p:nvPr>
            <p:ph type="sldNum" sz="quarter" idx="10"/>
          </p:nvPr>
        </p:nvSpPr>
        <p:spPr>
          <a:noFill/>
        </p:spPr>
        <p:txBody>
          <a:bodyPr/>
          <a:lstStyle/>
          <a:p>
            <a:fld id="{5CDA4DAD-8F73-4A42-84FC-2D84A1487B7E}" type="slidenum">
              <a:rPr lang="en-US" smtClean="0">
                <a:cs typeface="Arial" charset="0"/>
              </a:rPr>
              <a:pPr/>
              <a:t>21</a:t>
            </a:fld>
            <a:endParaRPr lang="en-US" smtClean="0">
              <a:cs typeface="Arial" charset="0"/>
            </a:endParaRPr>
          </a:p>
        </p:txBody>
      </p:sp>
      <p:sp>
        <p:nvSpPr>
          <p:cNvPr id="160772" name="Slide Number Placeholder 3"/>
          <p:cNvSpPr txBox="1">
            <a:spLocks noGrp="1"/>
          </p:cNvSpPr>
          <p:nvPr/>
        </p:nvSpPr>
        <p:spPr bwMode="auto">
          <a:xfrm>
            <a:off x="6096000" y="6372225"/>
            <a:ext cx="3048000" cy="180975"/>
          </a:xfrm>
          <a:prstGeom prst="rect">
            <a:avLst/>
          </a:prstGeom>
          <a:noFill/>
          <a:ln w="9525">
            <a:noFill/>
            <a:miter lim="800000"/>
            <a:headEnd/>
            <a:tailEnd/>
          </a:ln>
        </p:spPr>
        <p:txBody>
          <a:bodyPr lIns="0" tIns="0" rIns="228600" bIns="0" anchor="ctr"/>
          <a:lstStyle/>
          <a:p>
            <a:pPr algn="r"/>
            <a:fld id="{F4A1DAC6-E4FA-4DC7-8E14-19918EF0FFE6}" type="slidenum">
              <a:rPr lang="en-US" sz="1000">
                <a:solidFill>
                  <a:schemeClr val="tx2"/>
                </a:solidFill>
              </a:rPr>
              <a:pPr algn="r"/>
              <a:t>21</a:t>
            </a:fld>
            <a:endParaRPr lang="en-US" sz="1000">
              <a:solidFill>
                <a:schemeClr val="tx2"/>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p:txBody>
          <a:bodyPr/>
          <a:lstStyle/>
          <a:p>
            <a:pPr eaLnBrk="1" hangingPunct="1"/>
            <a:r>
              <a:rPr lang="en-US" smtClean="0"/>
              <a:t>How Policies get into PatchLink SCM™</a:t>
            </a:r>
          </a:p>
        </p:txBody>
      </p:sp>
      <p:sp>
        <p:nvSpPr>
          <p:cNvPr id="162818" name="Slide Number Placeholder 1"/>
          <p:cNvSpPr>
            <a:spLocks noGrp="1"/>
          </p:cNvSpPr>
          <p:nvPr>
            <p:ph type="sldNum" sz="quarter" idx="10"/>
          </p:nvPr>
        </p:nvSpPr>
        <p:spPr>
          <a:noFill/>
        </p:spPr>
        <p:txBody>
          <a:bodyPr/>
          <a:lstStyle/>
          <a:p>
            <a:fld id="{C509C2DA-934B-4545-8015-154877E35187}" type="slidenum">
              <a:rPr lang="en-US" smtClean="0">
                <a:cs typeface="Arial" charset="0"/>
              </a:rPr>
              <a:pPr/>
              <a:t>22</a:t>
            </a:fld>
            <a:endParaRPr lang="en-US" smtClean="0">
              <a:cs typeface="Arial" charset="0"/>
            </a:endParaRPr>
          </a:p>
        </p:txBody>
      </p:sp>
      <p:sp>
        <p:nvSpPr>
          <p:cNvPr id="162819" name="Slide Number Placeholder 3"/>
          <p:cNvSpPr txBox="1">
            <a:spLocks noGrp="1"/>
          </p:cNvSpPr>
          <p:nvPr/>
        </p:nvSpPr>
        <p:spPr bwMode="auto">
          <a:xfrm>
            <a:off x="6096000" y="6372225"/>
            <a:ext cx="3048000" cy="180975"/>
          </a:xfrm>
          <a:prstGeom prst="rect">
            <a:avLst/>
          </a:prstGeom>
          <a:noFill/>
          <a:ln w="9525">
            <a:noFill/>
            <a:miter lim="800000"/>
            <a:headEnd/>
            <a:tailEnd/>
          </a:ln>
        </p:spPr>
        <p:txBody>
          <a:bodyPr lIns="0" tIns="0" rIns="228600" bIns="0" anchor="ctr"/>
          <a:lstStyle/>
          <a:p>
            <a:pPr algn="r"/>
            <a:fld id="{A780477B-1522-4739-899F-6B5394D83BC6}" type="slidenum">
              <a:rPr lang="en-US" sz="1000">
                <a:solidFill>
                  <a:schemeClr val="tx2"/>
                </a:solidFill>
              </a:rPr>
              <a:pPr algn="r"/>
              <a:t>22</a:t>
            </a:fld>
            <a:endParaRPr lang="en-US" sz="1000">
              <a:solidFill>
                <a:schemeClr val="tx2"/>
              </a:solidFill>
            </a:endParaRPr>
          </a:p>
        </p:txBody>
      </p:sp>
      <p:grpSp>
        <p:nvGrpSpPr>
          <p:cNvPr id="2" name="Group 20"/>
          <p:cNvGrpSpPr>
            <a:grpSpLocks/>
          </p:cNvGrpSpPr>
          <p:nvPr/>
        </p:nvGrpSpPr>
        <p:grpSpPr bwMode="auto">
          <a:xfrm>
            <a:off x="304800" y="2819400"/>
            <a:ext cx="6172200" cy="1600200"/>
            <a:chOff x="192" y="1776"/>
            <a:chExt cx="3888" cy="1008"/>
          </a:xfrm>
        </p:grpSpPr>
        <p:pic>
          <p:nvPicPr>
            <p:cNvPr id="162838" name="Picture 6" descr="xccdf-logo"/>
            <p:cNvPicPr>
              <a:picLocks noChangeAspect="1" noChangeArrowheads="1"/>
            </p:cNvPicPr>
            <p:nvPr/>
          </p:nvPicPr>
          <p:blipFill>
            <a:blip r:embed="rId3"/>
            <a:srcRect/>
            <a:stretch>
              <a:fillRect/>
            </a:stretch>
          </p:blipFill>
          <p:spPr bwMode="auto">
            <a:xfrm>
              <a:off x="192" y="2016"/>
              <a:ext cx="1152" cy="485"/>
            </a:xfrm>
            <a:prstGeom prst="rect">
              <a:avLst/>
            </a:prstGeom>
            <a:noFill/>
            <a:ln w="9525">
              <a:noFill/>
              <a:miter lim="800000"/>
              <a:headEnd/>
              <a:tailEnd/>
            </a:ln>
          </p:spPr>
        </p:pic>
        <p:sp>
          <p:nvSpPr>
            <p:cNvPr id="162839" name="Rectangle 7"/>
            <p:cNvSpPr>
              <a:spLocks noChangeArrowheads="1"/>
            </p:cNvSpPr>
            <p:nvPr/>
          </p:nvSpPr>
          <p:spPr bwMode="auto">
            <a:xfrm>
              <a:off x="1440" y="1776"/>
              <a:ext cx="2640" cy="1008"/>
            </a:xfrm>
            <a:prstGeom prst="rect">
              <a:avLst/>
            </a:prstGeom>
            <a:noFill/>
            <a:ln w="9525">
              <a:noFill/>
              <a:miter lim="800000"/>
              <a:headEnd/>
              <a:tailEnd/>
            </a:ln>
          </p:spPr>
          <p:txBody>
            <a:bodyPr/>
            <a:lstStyle/>
            <a:p>
              <a:pPr marL="342900" indent="-342900">
                <a:spcBef>
                  <a:spcPct val="20000"/>
                </a:spcBef>
                <a:buFontTx/>
                <a:buBlip>
                  <a:blip r:embed="rId4"/>
                </a:buBlip>
              </a:pPr>
              <a:r>
                <a:rPr lang="en-US" sz="2000">
                  <a:solidFill>
                    <a:schemeClr val="hlink"/>
                  </a:solidFill>
                </a:rPr>
                <a:t>XCCDF</a:t>
              </a:r>
              <a:r>
                <a:rPr lang="en-US" sz="2000"/>
                <a:t> Policy Instance</a:t>
              </a:r>
            </a:p>
            <a:p>
              <a:pPr marL="742950" lvl="1" indent="-285750">
                <a:spcAft>
                  <a:spcPts val="1200"/>
                </a:spcAft>
                <a:buClr>
                  <a:schemeClr val="hlink"/>
                </a:buClr>
                <a:buFont typeface="Wingdings" pitchFamily="2" charset="2"/>
                <a:buChar char="§"/>
              </a:pPr>
              <a:r>
                <a:rPr lang="en-US"/>
                <a:t>Mapping policies and other sets of requirements to high-level  technical checks</a:t>
              </a:r>
            </a:p>
          </p:txBody>
        </p:sp>
        <p:sp>
          <p:nvSpPr>
            <p:cNvPr id="162840" name="AutoShape 9"/>
            <p:cNvSpPr>
              <a:spLocks noChangeArrowheads="1"/>
            </p:cNvSpPr>
            <p:nvPr/>
          </p:nvSpPr>
          <p:spPr bwMode="auto">
            <a:xfrm>
              <a:off x="208" y="1794"/>
              <a:ext cx="1134" cy="793"/>
            </a:xfrm>
            <a:prstGeom prst="roundRect">
              <a:avLst>
                <a:gd name="adj" fmla="val 16667"/>
              </a:avLst>
            </a:prstGeom>
            <a:noFill/>
            <a:ln w="28575">
              <a:solidFill>
                <a:schemeClr val="accent2"/>
              </a:solidFill>
              <a:round/>
              <a:headEnd/>
              <a:tailEnd/>
            </a:ln>
          </p:spPr>
          <p:txBody>
            <a:bodyPr wrap="none" anchor="ctr"/>
            <a:lstStyle/>
            <a:p>
              <a:endParaRPr lang="en-US"/>
            </a:p>
          </p:txBody>
        </p:sp>
      </p:grpSp>
      <p:grpSp>
        <p:nvGrpSpPr>
          <p:cNvPr id="3" name="Group 21"/>
          <p:cNvGrpSpPr>
            <a:grpSpLocks/>
          </p:cNvGrpSpPr>
          <p:nvPr/>
        </p:nvGrpSpPr>
        <p:grpSpPr bwMode="auto">
          <a:xfrm>
            <a:off x="333375" y="4495800"/>
            <a:ext cx="6143625" cy="1295400"/>
            <a:chOff x="210" y="2832"/>
            <a:chExt cx="3870" cy="816"/>
          </a:xfrm>
        </p:grpSpPr>
        <p:sp>
          <p:nvSpPr>
            <p:cNvPr id="162835" name="Rectangle 10"/>
            <p:cNvSpPr>
              <a:spLocks noChangeArrowheads="1"/>
            </p:cNvSpPr>
            <p:nvPr/>
          </p:nvSpPr>
          <p:spPr bwMode="auto">
            <a:xfrm>
              <a:off x="1440" y="2832"/>
              <a:ext cx="2640" cy="720"/>
            </a:xfrm>
            <a:prstGeom prst="rect">
              <a:avLst/>
            </a:prstGeom>
            <a:noFill/>
            <a:ln w="9525">
              <a:noFill/>
              <a:miter lim="800000"/>
              <a:headEnd/>
              <a:tailEnd/>
            </a:ln>
          </p:spPr>
          <p:txBody>
            <a:bodyPr/>
            <a:lstStyle/>
            <a:p>
              <a:pPr marL="342900" indent="-342900">
                <a:spcBef>
                  <a:spcPct val="20000"/>
                </a:spcBef>
                <a:buFontTx/>
                <a:buBlip>
                  <a:blip r:embed="rId4"/>
                </a:buBlip>
              </a:pPr>
              <a:r>
                <a:rPr lang="en-US" sz="2000">
                  <a:solidFill>
                    <a:schemeClr val="hlink"/>
                  </a:solidFill>
                </a:rPr>
                <a:t>OVAL</a:t>
              </a:r>
              <a:r>
                <a:rPr lang="en-US" sz="2000"/>
                <a:t> Archive</a:t>
              </a:r>
            </a:p>
            <a:p>
              <a:pPr marL="742950" lvl="1" indent="-285750">
                <a:spcBef>
                  <a:spcPct val="20000"/>
                </a:spcBef>
                <a:buClr>
                  <a:schemeClr val="hlink"/>
                </a:buClr>
                <a:buFont typeface="Wingdings" pitchFamily="2" charset="2"/>
                <a:buChar char="§"/>
              </a:pPr>
              <a:r>
                <a:rPr lang="en-US"/>
                <a:t>Mapping technical checks to the low-level details of executing those checks</a:t>
              </a:r>
            </a:p>
          </p:txBody>
        </p:sp>
        <p:pic>
          <p:nvPicPr>
            <p:cNvPr id="162836" name="Picture 12" descr="oval"/>
            <p:cNvPicPr>
              <a:picLocks noChangeAspect="1" noChangeArrowheads="1"/>
            </p:cNvPicPr>
            <p:nvPr/>
          </p:nvPicPr>
          <p:blipFill>
            <a:blip r:embed="rId5"/>
            <a:srcRect/>
            <a:stretch>
              <a:fillRect/>
            </a:stretch>
          </p:blipFill>
          <p:spPr bwMode="auto">
            <a:xfrm>
              <a:off x="288" y="3024"/>
              <a:ext cx="978" cy="444"/>
            </a:xfrm>
            <a:prstGeom prst="rect">
              <a:avLst/>
            </a:prstGeom>
            <a:noFill/>
            <a:ln w="9525">
              <a:noFill/>
              <a:miter lim="800000"/>
              <a:headEnd/>
              <a:tailEnd/>
            </a:ln>
          </p:spPr>
        </p:pic>
        <p:sp>
          <p:nvSpPr>
            <p:cNvPr id="162837" name="AutoShape 13"/>
            <p:cNvSpPr>
              <a:spLocks noChangeArrowheads="1"/>
            </p:cNvSpPr>
            <p:nvPr/>
          </p:nvSpPr>
          <p:spPr bwMode="auto">
            <a:xfrm>
              <a:off x="210" y="2855"/>
              <a:ext cx="1134" cy="793"/>
            </a:xfrm>
            <a:prstGeom prst="roundRect">
              <a:avLst>
                <a:gd name="adj" fmla="val 16667"/>
              </a:avLst>
            </a:prstGeom>
            <a:noFill/>
            <a:ln w="28575">
              <a:solidFill>
                <a:schemeClr val="accent2"/>
              </a:solidFill>
              <a:round/>
              <a:headEnd/>
              <a:tailEnd/>
            </a:ln>
          </p:spPr>
          <p:txBody>
            <a:bodyPr wrap="none" anchor="ctr"/>
            <a:lstStyle/>
            <a:p>
              <a:endParaRPr lang="en-US"/>
            </a:p>
          </p:txBody>
        </p:sp>
      </p:grpSp>
      <p:grpSp>
        <p:nvGrpSpPr>
          <p:cNvPr id="4" name="Group 26"/>
          <p:cNvGrpSpPr>
            <a:grpSpLocks/>
          </p:cNvGrpSpPr>
          <p:nvPr/>
        </p:nvGrpSpPr>
        <p:grpSpPr bwMode="auto">
          <a:xfrm>
            <a:off x="228600" y="2743200"/>
            <a:ext cx="6248400" cy="3576638"/>
            <a:chOff x="144" y="1728"/>
            <a:chExt cx="3840" cy="2253"/>
          </a:xfrm>
        </p:grpSpPr>
        <p:sp>
          <p:nvSpPr>
            <p:cNvPr id="162833" name="AutoShape 14"/>
            <p:cNvSpPr>
              <a:spLocks noChangeArrowheads="1"/>
            </p:cNvSpPr>
            <p:nvPr/>
          </p:nvSpPr>
          <p:spPr bwMode="auto">
            <a:xfrm>
              <a:off x="144" y="1728"/>
              <a:ext cx="3840" cy="2016"/>
            </a:xfrm>
            <a:prstGeom prst="roundRect">
              <a:avLst>
                <a:gd name="adj" fmla="val 6250"/>
              </a:avLst>
            </a:prstGeom>
            <a:noFill/>
            <a:ln w="28575">
              <a:solidFill>
                <a:schemeClr val="folHlink"/>
              </a:solidFill>
              <a:prstDash val="dash"/>
              <a:round/>
              <a:headEnd/>
              <a:tailEnd/>
            </a:ln>
          </p:spPr>
          <p:txBody>
            <a:bodyPr wrap="none" anchor="ctr"/>
            <a:lstStyle/>
            <a:p>
              <a:endParaRPr lang="en-US"/>
            </a:p>
          </p:txBody>
        </p:sp>
        <p:sp>
          <p:nvSpPr>
            <p:cNvPr id="162834" name="TextBox 18"/>
            <p:cNvSpPr txBox="1">
              <a:spLocks noChangeArrowheads="1"/>
            </p:cNvSpPr>
            <p:nvPr/>
          </p:nvSpPr>
          <p:spPr bwMode="auto">
            <a:xfrm>
              <a:off x="2658" y="3750"/>
              <a:ext cx="1104" cy="231"/>
            </a:xfrm>
            <a:prstGeom prst="rect">
              <a:avLst/>
            </a:prstGeom>
            <a:noFill/>
            <a:ln w="9525">
              <a:noFill/>
              <a:miter lim="800000"/>
              <a:headEnd/>
              <a:tailEnd/>
            </a:ln>
          </p:spPr>
          <p:txBody>
            <a:bodyPr wrap="none">
              <a:spAutoFit/>
            </a:bodyPr>
            <a:lstStyle/>
            <a:p>
              <a:pPr algn="ctr"/>
              <a:r>
                <a:rPr lang="en-US">
                  <a:solidFill>
                    <a:schemeClr val="folHlink"/>
                  </a:solidFill>
                </a:rPr>
                <a:t>SCAP Checklist</a:t>
              </a:r>
            </a:p>
          </p:txBody>
        </p:sp>
      </p:grpSp>
      <p:sp>
        <p:nvSpPr>
          <p:cNvPr id="1139728" name="AutoShape 16"/>
          <p:cNvSpPr>
            <a:spLocks noChangeArrowheads="1"/>
          </p:cNvSpPr>
          <p:nvPr/>
        </p:nvSpPr>
        <p:spPr bwMode="auto">
          <a:xfrm>
            <a:off x="990600" y="2438400"/>
            <a:ext cx="304800" cy="30480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en-US"/>
          </a:p>
        </p:txBody>
      </p:sp>
      <p:sp>
        <p:nvSpPr>
          <p:cNvPr id="1139729" name="AutoShape 17"/>
          <p:cNvSpPr>
            <a:spLocks noChangeArrowheads="1"/>
          </p:cNvSpPr>
          <p:nvPr/>
        </p:nvSpPr>
        <p:spPr bwMode="auto">
          <a:xfrm>
            <a:off x="990600" y="4191000"/>
            <a:ext cx="304800" cy="30480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en-US"/>
          </a:p>
        </p:txBody>
      </p:sp>
      <p:grpSp>
        <p:nvGrpSpPr>
          <p:cNvPr id="5" name="Group 19"/>
          <p:cNvGrpSpPr>
            <a:grpSpLocks/>
          </p:cNvGrpSpPr>
          <p:nvPr/>
        </p:nvGrpSpPr>
        <p:grpSpPr bwMode="auto">
          <a:xfrm>
            <a:off x="330200" y="914400"/>
            <a:ext cx="6146800" cy="1600200"/>
            <a:chOff x="208" y="576"/>
            <a:chExt cx="3872" cy="1008"/>
          </a:xfrm>
        </p:grpSpPr>
        <p:pic>
          <p:nvPicPr>
            <p:cNvPr id="162830" name="Picture 4" descr="MCj04349290000[1]"/>
            <p:cNvPicPr>
              <a:picLocks noChangeAspect="1" noChangeArrowheads="1"/>
            </p:cNvPicPr>
            <p:nvPr/>
          </p:nvPicPr>
          <p:blipFill>
            <a:blip r:embed="rId6"/>
            <a:srcRect/>
            <a:stretch>
              <a:fillRect/>
            </a:stretch>
          </p:blipFill>
          <p:spPr bwMode="auto">
            <a:xfrm>
              <a:off x="384" y="624"/>
              <a:ext cx="864" cy="864"/>
            </a:xfrm>
            <a:prstGeom prst="rect">
              <a:avLst/>
            </a:prstGeom>
            <a:noFill/>
            <a:ln w="9525">
              <a:noFill/>
              <a:miter lim="800000"/>
              <a:headEnd/>
              <a:tailEnd/>
            </a:ln>
          </p:spPr>
        </p:pic>
        <p:sp>
          <p:nvSpPr>
            <p:cNvPr id="162831" name="AutoShape 8"/>
            <p:cNvSpPr>
              <a:spLocks noChangeArrowheads="1"/>
            </p:cNvSpPr>
            <p:nvPr/>
          </p:nvSpPr>
          <p:spPr bwMode="auto">
            <a:xfrm>
              <a:off x="208" y="672"/>
              <a:ext cx="1134" cy="793"/>
            </a:xfrm>
            <a:prstGeom prst="roundRect">
              <a:avLst>
                <a:gd name="adj" fmla="val 16667"/>
              </a:avLst>
            </a:prstGeom>
            <a:noFill/>
            <a:ln w="28575">
              <a:solidFill>
                <a:schemeClr val="accent2"/>
              </a:solidFill>
              <a:round/>
              <a:headEnd/>
              <a:tailEnd/>
            </a:ln>
          </p:spPr>
          <p:txBody>
            <a:bodyPr wrap="none" anchor="ctr"/>
            <a:lstStyle/>
            <a:p>
              <a:endParaRPr lang="en-US"/>
            </a:p>
          </p:txBody>
        </p:sp>
        <p:sp>
          <p:nvSpPr>
            <p:cNvPr id="162832" name="Rectangle 18"/>
            <p:cNvSpPr>
              <a:spLocks noChangeArrowheads="1"/>
            </p:cNvSpPr>
            <p:nvPr/>
          </p:nvSpPr>
          <p:spPr bwMode="auto">
            <a:xfrm>
              <a:off x="1440" y="576"/>
              <a:ext cx="2640" cy="1008"/>
            </a:xfrm>
            <a:prstGeom prst="rect">
              <a:avLst/>
            </a:prstGeom>
            <a:noFill/>
            <a:ln w="9525">
              <a:noFill/>
              <a:miter lim="800000"/>
              <a:headEnd/>
              <a:tailEnd/>
            </a:ln>
          </p:spPr>
          <p:txBody>
            <a:bodyPr/>
            <a:lstStyle/>
            <a:p>
              <a:pPr marL="342900" indent="-342900">
                <a:spcBef>
                  <a:spcPct val="20000"/>
                </a:spcBef>
                <a:buFontTx/>
                <a:buBlip>
                  <a:blip r:embed="rId4"/>
                </a:buBlip>
              </a:pPr>
              <a:r>
                <a:rPr lang="en-US" sz="2000">
                  <a:solidFill>
                    <a:schemeClr val="hlink"/>
                  </a:solidFill>
                </a:rPr>
                <a:t>Policy</a:t>
              </a:r>
              <a:endParaRPr lang="en-US" sz="2000"/>
            </a:p>
            <a:p>
              <a:pPr marL="742950" lvl="1" indent="-285750">
                <a:spcBef>
                  <a:spcPct val="20000"/>
                </a:spcBef>
                <a:buClr>
                  <a:schemeClr val="hlink"/>
                </a:buClr>
                <a:buFont typeface="Wingdings" pitchFamily="2" charset="2"/>
                <a:buChar char="§"/>
              </a:pPr>
              <a:r>
                <a:rPr lang="en-US"/>
                <a:t>Government (OMB Mandate)</a:t>
              </a:r>
            </a:p>
            <a:p>
              <a:pPr marL="742950" lvl="1" indent="-285750">
                <a:spcBef>
                  <a:spcPct val="20000"/>
                </a:spcBef>
                <a:buClr>
                  <a:schemeClr val="hlink"/>
                </a:buClr>
                <a:buFont typeface="Wingdings" pitchFamily="2" charset="2"/>
                <a:buChar char="§"/>
              </a:pPr>
              <a:r>
                <a:rPr lang="en-US"/>
                <a:t>Industry (PCI, SOX, HIPAA)</a:t>
              </a:r>
            </a:p>
            <a:p>
              <a:pPr marL="742950" lvl="1" indent="-285750">
                <a:spcBef>
                  <a:spcPct val="20000"/>
                </a:spcBef>
                <a:buClr>
                  <a:schemeClr val="hlink"/>
                </a:buClr>
                <a:buFont typeface="Wingdings" pitchFamily="2" charset="2"/>
                <a:buChar char="§"/>
              </a:pPr>
              <a:r>
                <a:rPr lang="en-US"/>
                <a:t>US or other Regulations</a:t>
              </a:r>
            </a:p>
            <a:p>
              <a:pPr marL="742950" lvl="1" indent="-285750">
                <a:spcBef>
                  <a:spcPct val="20000"/>
                </a:spcBef>
                <a:buClr>
                  <a:schemeClr val="hlink"/>
                </a:buClr>
                <a:buFont typeface="Wingdings" pitchFamily="2" charset="2"/>
                <a:buChar char="§"/>
              </a:pPr>
              <a:r>
                <a:rPr lang="en-US"/>
                <a:t>Corp. Specific best practices</a:t>
              </a:r>
            </a:p>
          </p:txBody>
        </p:sp>
      </p:grpSp>
      <p:sp>
        <p:nvSpPr>
          <p:cNvPr id="1139736" name="AutoShape 24"/>
          <p:cNvSpPr>
            <a:spLocks noChangeArrowheads="1"/>
          </p:cNvSpPr>
          <p:nvPr/>
        </p:nvSpPr>
        <p:spPr bwMode="auto">
          <a:xfrm rot="-5400000">
            <a:off x="6559550" y="4114800"/>
            <a:ext cx="304800" cy="30480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en-US"/>
          </a:p>
        </p:txBody>
      </p:sp>
      <p:grpSp>
        <p:nvGrpSpPr>
          <p:cNvPr id="6" name="Group 27"/>
          <p:cNvGrpSpPr>
            <a:grpSpLocks/>
          </p:cNvGrpSpPr>
          <p:nvPr/>
        </p:nvGrpSpPr>
        <p:grpSpPr bwMode="auto">
          <a:xfrm>
            <a:off x="6654800" y="4114800"/>
            <a:ext cx="2368550" cy="1373188"/>
            <a:chOff x="4140" y="2592"/>
            <a:chExt cx="1492" cy="865"/>
          </a:xfrm>
        </p:grpSpPr>
        <p:pic>
          <p:nvPicPr>
            <p:cNvPr id="162828" name="Picture 23" descr="Lumension Security TM">
              <a:hlinkClick r:id="rId7"/>
            </p:cNvPr>
            <p:cNvPicPr>
              <a:picLocks noChangeAspect="1" noChangeArrowheads="1"/>
            </p:cNvPicPr>
            <p:nvPr/>
          </p:nvPicPr>
          <p:blipFill>
            <a:blip r:embed="rId8"/>
            <a:srcRect/>
            <a:stretch>
              <a:fillRect/>
            </a:stretch>
          </p:blipFill>
          <p:spPr bwMode="auto">
            <a:xfrm>
              <a:off x="4416" y="2592"/>
              <a:ext cx="960" cy="210"/>
            </a:xfrm>
            <a:prstGeom prst="rect">
              <a:avLst/>
            </a:prstGeom>
            <a:noFill/>
            <a:ln w="9525">
              <a:noFill/>
              <a:miter lim="800000"/>
              <a:headEnd/>
              <a:tailEnd/>
            </a:ln>
          </p:spPr>
        </p:pic>
        <p:sp>
          <p:nvSpPr>
            <p:cNvPr id="162829" name="TextBox 18"/>
            <p:cNvSpPr txBox="1">
              <a:spLocks noChangeArrowheads="1"/>
            </p:cNvSpPr>
            <p:nvPr/>
          </p:nvSpPr>
          <p:spPr bwMode="auto">
            <a:xfrm>
              <a:off x="4140" y="2880"/>
              <a:ext cx="1492" cy="577"/>
            </a:xfrm>
            <a:prstGeom prst="rect">
              <a:avLst/>
            </a:prstGeom>
            <a:noFill/>
            <a:ln w="9525">
              <a:noFill/>
              <a:miter lim="800000"/>
              <a:headEnd/>
              <a:tailEnd/>
            </a:ln>
          </p:spPr>
          <p:txBody>
            <a:bodyPr wrap="none">
              <a:spAutoFit/>
            </a:bodyPr>
            <a:lstStyle/>
            <a:p>
              <a:pPr algn="ctr"/>
              <a:r>
                <a:rPr lang="en-US">
                  <a:solidFill>
                    <a:schemeClr val="hlink"/>
                  </a:solidFill>
                </a:rPr>
                <a:t>PatchLink SCM</a:t>
              </a:r>
            </a:p>
            <a:p>
              <a:pPr algn="ctr"/>
              <a:r>
                <a:rPr lang="en-US">
                  <a:solidFill>
                    <a:schemeClr val="hlink"/>
                  </a:solidFill>
                </a:rPr>
                <a:t>Automation</a:t>
              </a:r>
              <a:br>
                <a:rPr lang="en-US">
                  <a:solidFill>
                    <a:schemeClr val="hlink"/>
                  </a:solidFill>
                </a:rPr>
              </a:br>
              <a:r>
                <a:rPr lang="en-US">
                  <a:solidFill>
                    <a:schemeClr val="hlink"/>
                  </a:solidFill>
                </a:rPr>
                <a:t>(monitoring/reporting)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9728"/>
                                        </p:tgtEl>
                                        <p:attrNameLst>
                                          <p:attrName>style.visibility</p:attrName>
                                        </p:attrNameLst>
                                      </p:cBhvr>
                                      <p:to>
                                        <p:strVal val="visible"/>
                                      </p:to>
                                    </p:set>
                                    <p:animEffect transition="in" filter="wipe(up)">
                                      <p:cBhvr>
                                        <p:cTn id="12" dur="500"/>
                                        <p:tgtEl>
                                          <p:spTgt spid="113972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39729"/>
                                        </p:tgtEl>
                                        <p:attrNameLst>
                                          <p:attrName>style.visibility</p:attrName>
                                        </p:attrNameLst>
                                      </p:cBhvr>
                                      <p:to>
                                        <p:strVal val="visible"/>
                                      </p:to>
                                    </p:set>
                                    <p:animEffect transition="in" filter="wipe(up)">
                                      <p:cBhvr>
                                        <p:cTn id="21" dur="500"/>
                                        <p:tgtEl>
                                          <p:spTgt spid="1139729"/>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39736"/>
                                        </p:tgtEl>
                                        <p:attrNameLst>
                                          <p:attrName>style.visibility</p:attrName>
                                        </p:attrNameLst>
                                      </p:cBhvr>
                                      <p:to>
                                        <p:strVal val="visible"/>
                                      </p:to>
                                    </p:set>
                                    <p:animEffect transition="in" filter="wipe(left)">
                                      <p:cBhvr>
                                        <p:cTn id="35" dur="500"/>
                                        <p:tgtEl>
                                          <p:spTgt spid="1139736"/>
                                        </p:tgtEl>
                                      </p:cBhvr>
                                    </p:animEffect>
                                  </p:childTnLst>
                                </p:cTn>
                              </p:par>
                              <p:par>
                                <p:cTn id="36" presetID="22" presetClass="entr" presetSubtype="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728" grpId="0" animBg="1"/>
      <p:bldP spid="1139729" grpId="0" animBg="1"/>
      <p:bldP spid="11397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p:txBody>
          <a:bodyPr/>
          <a:lstStyle/>
          <a:p>
            <a:pPr eaLnBrk="1" hangingPunct="1"/>
            <a:r>
              <a:rPr lang="en-US" smtClean="0"/>
              <a:t>How Policies get into PatchLink SCM™: Example</a:t>
            </a:r>
          </a:p>
        </p:txBody>
      </p:sp>
      <p:sp>
        <p:nvSpPr>
          <p:cNvPr id="164866" name="Slide Number Placeholder 1"/>
          <p:cNvSpPr>
            <a:spLocks noGrp="1"/>
          </p:cNvSpPr>
          <p:nvPr>
            <p:ph type="sldNum" sz="quarter" idx="10"/>
          </p:nvPr>
        </p:nvSpPr>
        <p:spPr>
          <a:noFill/>
        </p:spPr>
        <p:txBody>
          <a:bodyPr/>
          <a:lstStyle/>
          <a:p>
            <a:fld id="{842C363B-0B33-4F91-8101-AE1EDBBC6983}" type="slidenum">
              <a:rPr lang="en-US" smtClean="0">
                <a:cs typeface="Arial" charset="0"/>
              </a:rPr>
              <a:pPr/>
              <a:t>23</a:t>
            </a:fld>
            <a:endParaRPr lang="en-US" smtClean="0">
              <a:cs typeface="Arial" charset="0"/>
            </a:endParaRPr>
          </a:p>
        </p:txBody>
      </p:sp>
      <p:sp>
        <p:nvSpPr>
          <p:cNvPr id="164867" name="Slide Number Placeholder 3"/>
          <p:cNvSpPr txBox="1">
            <a:spLocks noGrp="1"/>
          </p:cNvSpPr>
          <p:nvPr/>
        </p:nvSpPr>
        <p:spPr bwMode="auto">
          <a:xfrm>
            <a:off x="6096000" y="6372225"/>
            <a:ext cx="3048000" cy="180975"/>
          </a:xfrm>
          <a:prstGeom prst="rect">
            <a:avLst/>
          </a:prstGeom>
          <a:noFill/>
          <a:ln w="9525">
            <a:noFill/>
            <a:miter lim="800000"/>
            <a:headEnd/>
            <a:tailEnd/>
          </a:ln>
        </p:spPr>
        <p:txBody>
          <a:bodyPr lIns="0" tIns="0" rIns="228600" bIns="0" anchor="ctr"/>
          <a:lstStyle/>
          <a:p>
            <a:pPr algn="r"/>
            <a:fld id="{DF664EEE-7B03-49D1-A93C-19E0B4AFC856}" type="slidenum">
              <a:rPr lang="en-US" sz="1000">
                <a:solidFill>
                  <a:schemeClr val="tx2"/>
                </a:solidFill>
              </a:rPr>
              <a:pPr algn="r"/>
              <a:t>23</a:t>
            </a:fld>
            <a:endParaRPr lang="en-US" sz="1000">
              <a:solidFill>
                <a:schemeClr val="tx2"/>
              </a:solidFill>
            </a:endParaRPr>
          </a:p>
        </p:txBody>
      </p:sp>
      <p:grpSp>
        <p:nvGrpSpPr>
          <p:cNvPr id="164868" name="Group 3"/>
          <p:cNvGrpSpPr>
            <a:grpSpLocks/>
          </p:cNvGrpSpPr>
          <p:nvPr/>
        </p:nvGrpSpPr>
        <p:grpSpPr bwMode="auto">
          <a:xfrm>
            <a:off x="304800" y="2819400"/>
            <a:ext cx="6172200" cy="1600200"/>
            <a:chOff x="192" y="1776"/>
            <a:chExt cx="3888" cy="1008"/>
          </a:xfrm>
        </p:grpSpPr>
        <p:pic>
          <p:nvPicPr>
            <p:cNvPr id="164887" name="Picture 4" descr="xccdf-logo"/>
            <p:cNvPicPr>
              <a:picLocks noChangeAspect="1" noChangeArrowheads="1"/>
            </p:cNvPicPr>
            <p:nvPr/>
          </p:nvPicPr>
          <p:blipFill>
            <a:blip r:embed="rId3"/>
            <a:srcRect/>
            <a:stretch>
              <a:fillRect/>
            </a:stretch>
          </p:blipFill>
          <p:spPr bwMode="auto">
            <a:xfrm>
              <a:off x="192" y="2016"/>
              <a:ext cx="1152" cy="485"/>
            </a:xfrm>
            <a:prstGeom prst="rect">
              <a:avLst/>
            </a:prstGeom>
            <a:noFill/>
            <a:ln w="9525">
              <a:noFill/>
              <a:miter lim="800000"/>
              <a:headEnd/>
              <a:tailEnd/>
            </a:ln>
          </p:spPr>
        </p:pic>
        <p:sp>
          <p:nvSpPr>
            <p:cNvPr id="164888" name="Rectangle 5"/>
            <p:cNvSpPr>
              <a:spLocks noChangeArrowheads="1"/>
            </p:cNvSpPr>
            <p:nvPr/>
          </p:nvSpPr>
          <p:spPr bwMode="auto">
            <a:xfrm>
              <a:off x="1440" y="1776"/>
              <a:ext cx="2640" cy="1008"/>
            </a:xfrm>
            <a:prstGeom prst="rect">
              <a:avLst/>
            </a:prstGeom>
            <a:noFill/>
            <a:ln w="9525">
              <a:noFill/>
              <a:miter lim="800000"/>
              <a:headEnd/>
              <a:tailEnd/>
            </a:ln>
          </p:spPr>
          <p:txBody>
            <a:bodyPr/>
            <a:lstStyle/>
            <a:p>
              <a:pPr marL="342900" indent="-342900">
                <a:spcBef>
                  <a:spcPct val="20000"/>
                </a:spcBef>
                <a:buFontTx/>
                <a:buBlip>
                  <a:blip r:embed="rId4"/>
                </a:buBlip>
              </a:pPr>
              <a:r>
                <a:rPr lang="en-US" sz="2000">
                  <a:solidFill>
                    <a:schemeClr val="hlink"/>
                  </a:solidFill>
                </a:rPr>
                <a:t>XCCDF</a:t>
              </a:r>
              <a:r>
                <a:rPr lang="en-US" sz="2000"/>
                <a:t> Policy Instance</a:t>
              </a:r>
            </a:p>
            <a:p>
              <a:pPr marL="742950" lvl="1" indent="-285750">
                <a:spcAft>
                  <a:spcPts val="1200"/>
                </a:spcAft>
                <a:buClr>
                  <a:schemeClr val="hlink"/>
                </a:buClr>
                <a:buFont typeface="Wingdings" pitchFamily="2" charset="2"/>
                <a:buChar char="§"/>
              </a:pPr>
              <a:r>
                <a:rPr lang="en-US"/>
                <a:t>Mapping policies and other sets of requirements to high-level  technical checks</a:t>
              </a:r>
            </a:p>
          </p:txBody>
        </p:sp>
        <p:sp>
          <p:nvSpPr>
            <p:cNvPr id="164889" name="AutoShape 6"/>
            <p:cNvSpPr>
              <a:spLocks noChangeArrowheads="1"/>
            </p:cNvSpPr>
            <p:nvPr/>
          </p:nvSpPr>
          <p:spPr bwMode="auto">
            <a:xfrm>
              <a:off x="208" y="1794"/>
              <a:ext cx="1134" cy="793"/>
            </a:xfrm>
            <a:prstGeom prst="roundRect">
              <a:avLst>
                <a:gd name="adj" fmla="val 16667"/>
              </a:avLst>
            </a:prstGeom>
            <a:noFill/>
            <a:ln w="28575">
              <a:solidFill>
                <a:schemeClr val="accent2"/>
              </a:solidFill>
              <a:round/>
              <a:headEnd/>
              <a:tailEnd/>
            </a:ln>
          </p:spPr>
          <p:txBody>
            <a:bodyPr wrap="none" anchor="ctr"/>
            <a:lstStyle/>
            <a:p>
              <a:endParaRPr lang="en-US"/>
            </a:p>
          </p:txBody>
        </p:sp>
      </p:grpSp>
      <p:grpSp>
        <p:nvGrpSpPr>
          <p:cNvPr id="164869" name="Group 7"/>
          <p:cNvGrpSpPr>
            <a:grpSpLocks/>
          </p:cNvGrpSpPr>
          <p:nvPr/>
        </p:nvGrpSpPr>
        <p:grpSpPr bwMode="auto">
          <a:xfrm>
            <a:off x="333375" y="4495800"/>
            <a:ext cx="6143625" cy="1295400"/>
            <a:chOff x="210" y="2832"/>
            <a:chExt cx="3870" cy="816"/>
          </a:xfrm>
        </p:grpSpPr>
        <p:sp>
          <p:nvSpPr>
            <p:cNvPr id="164884" name="Rectangle 8"/>
            <p:cNvSpPr>
              <a:spLocks noChangeArrowheads="1"/>
            </p:cNvSpPr>
            <p:nvPr/>
          </p:nvSpPr>
          <p:spPr bwMode="auto">
            <a:xfrm>
              <a:off x="1440" y="2832"/>
              <a:ext cx="2640" cy="720"/>
            </a:xfrm>
            <a:prstGeom prst="rect">
              <a:avLst/>
            </a:prstGeom>
            <a:noFill/>
            <a:ln w="9525">
              <a:noFill/>
              <a:miter lim="800000"/>
              <a:headEnd/>
              <a:tailEnd/>
            </a:ln>
          </p:spPr>
          <p:txBody>
            <a:bodyPr/>
            <a:lstStyle/>
            <a:p>
              <a:pPr marL="342900" indent="-342900">
                <a:spcBef>
                  <a:spcPct val="20000"/>
                </a:spcBef>
                <a:buFontTx/>
                <a:buBlip>
                  <a:blip r:embed="rId4"/>
                </a:buBlip>
              </a:pPr>
              <a:r>
                <a:rPr lang="en-US" sz="2000">
                  <a:solidFill>
                    <a:schemeClr val="hlink"/>
                  </a:solidFill>
                </a:rPr>
                <a:t>OVAL</a:t>
              </a:r>
              <a:r>
                <a:rPr lang="en-US" sz="2000"/>
                <a:t> Archive</a:t>
              </a:r>
            </a:p>
            <a:p>
              <a:pPr marL="742950" lvl="1" indent="-285750">
                <a:spcBef>
                  <a:spcPct val="20000"/>
                </a:spcBef>
                <a:buClr>
                  <a:schemeClr val="hlink"/>
                </a:buClr>
                <a:buFont typeface="Wingdings" pitchFamily="2" charset="2"/>
                <a:buChar char="§"/>
              </a:pPr>
              <a:r>
                <a:rPr lang="en-US"/>
                <a:t>Mapping technical checks to the low-level details of executing those checks</a:t>
              </a:r>
            </a:p>
          </p:txBody>
        </p:sp>
        <p:pic>
          <p:nvPicPr>
            <p:cNvPr id="164885" name="Picture 9" descr="oval"/>
            <p:cNvPicPr>
              <a:picLocks noChangeAspect="1" noChangeArrowheads="1"/>
            </p:cNvPicPr>
            <p:nvPr/>
          </p:nvPicPr>
          <p:blipFill>
            <a:blip r:embed="rId5"/>
            <a:srcRect/>
            <a:stretch>
              <a:fillRect/>
            </a:stretch>
          </p:blipFill>
          <p:spPr bwMode="auto">
            <a:xfrm>
              <a:off x="288" y="3024"/>
              <a:ext cx="978" cy="444"/>
            </a:xfrm>
            <a:prstGeom prst="rect">
              <a:avLst/>
            </a:prstGeom>
            <a:noFill/>
            <a:ln w="9525">
              <a:noFill/>
              <a:miter lim="800000"/>
              <a:headEnd/>
              <a:tailEnd/>
            </a:ln>
          </p:spPr>
        </p:pic>
        <p:sp>
          <p:nvSpPr>
            <p:cNvPr id="164886" name="AutoShape 10"/>
            <p:cNvSpPr>
              <a:spLocks noChangeArrowheads="1"/>
            </p:cNvSpPr>
            <p:nvPr/>
          </p:nvSpPr>
          <p:spPr bwMode="auto">
            <a:xfrm>
              <a:off x="210" y="2855"/>
              <a:ext cx="1134" cy="793"/>
            </a:xfrm>
            <a:prstGeom prst="roundRect">
              <a:avLst>
                <a:gd name="adj" fmla="val 16667"/>
              </a:avLst>
            </a:prstGeom>
            <a:noFill/>
            <a:ln w="28575">
              <a:solidFill>
                <a:schemeClr val="accent2"/>
              </a:solidFill>
              <a:round/>
              <a:headEnd/>
              <a:tailEnd/>
            </a:ln>
          </p:spPr>
          <p:txBody>
            <a:bodyPr wrap="none" anchor="ctr"/>
            <a:lstStyle/>
            <a:p>
              <a:endParaRPr lang="en-US"/>
            </a:p>
          </p:txBody>
        </p:sp>
      </p:grpSp>
      <p:grpSp>
        <p:nvGrpSpPr>
          <p:cNvPr id="164870" name="Group 11"/>
          <p:cNvGrpSpPr>
            <a:grpSpLocks/>
          </p:cNvGrpSpPr>
          <p:nvPr/>
        </p:nvGrpSpPr>
        <p:grpSpPr bwMode="auto">
          <a:xfrm>
            <a:off x="228600" y="2743200"/>
            <a:ext cx="6248400" cy="3576638"/>
            <a:chOff x="144" y="1728"/>
            <a:chExt cx="3840" cy="2253"/>
          </a:xfrm>
        </p:grpSpPr>
        <p:sp>
          <p:nvSpPr>
            <p:cNvPr id="164882" name="AutoShape 12"/>
            <p:cNvSpPr>
              <a:spLocks noChangeArrowheads="1"/>
            </p:cNvSpPr>
            <p:nvPr/>
          </p:nvSpPr>
          <p:spPr bwMode="auto">
            <a:xfrm>
              <a:off x="144" y="1728"/>
              <a:ext cx="3840" cy="2016"/>
            </a:xfrm>
            <a:prstGeom prst="roundRect">
              <a:avLst>
                <a:gd name="adj" fmla="val 6250"/>
              </a:avLst>
            </a:prstGeom>
            <a:noFill/>
            <a:ln w="28575">
              <a:solidFill>
                <a:schemeClr val="folHlink"/>
              </a:solidFill>
              <a:prstDash val="dash"/>
              <a:round/>
              <a:headEnd/>
              <a:tailEnd/>
            </a:ln>
          </p:spPr>
          <p:txBody>
            <a:bodyPr wrap="none" anchor="ctr"/>
            <a:lstStyle/>
            <a:p>
              <a:endParaRPr lang="en-US"/>
            </a:p>
          </p:txBody>
        </p:sp>
        <p:sp>
          <p:nvSpPr>
            <p:cNvPr id="164883" name="TextBox 18"/>
            <p:cNvSpPr txBox="1">
              <a:spLocks noChangeArrowheads="1"/>
            </p:cNvSpPr>
            <p:nvPr/>
          </p:nvSpPr>
          <p:spPr bwMode="auto">
            <a:xfrm>
              <a:off x="2658" y="3750"/>
              <a:ext cx="1104" cy="231"/>
            </a:xfrm>
            <a:prstGeom prst="rect">
              <a:avLst/>
            </a:prstGeom>
            <a:noFill/>
            <a:ln w="9525">
              <a:noFill/>
              <a:miter lim="800000"/>
              <a:headEnd/>
              <a:tailEnd/>
            </a:ln>
          </p:spPr>
          <p:txBody>
            <a:bodyPr wrap="none">
              <a:spAutoFit/>
            </a:bodyPr>
            <a:lstStyle/>
            <a:p>
              <a:pPr algn="ctr"/>
              <a:r>
                <a:rPr lang="en-US">
                  <a:solidFill>
                    <a:schemeClr val="folHlink"/>
                  </a:solidFill>
                </a:rPr>
                <a:t>SCAP Checklist</a:t>
              </a:r>
            </a:p>
          </p:txBody>
        </p:sp>
      </p:grpSp>
      <p:sp>
        <p:nvSpPr>
          <p:cNvPr id="164871" name="AutoShape 14"/>
          <p:cNvSpPr>
            <a:spLocks noChangeArrowheads="1"/>
          </p:cNvSpPr>
          <p:nvPr/>
        </p:nvSpPr>
        <p:spPr bwMode="auto">
          <a:xfrm>
            <a:off x="990600" y="2438400"/>
            <a:ext cx="304800" cy="30480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en-US"/>
          </a:p>
        </p:txBody>
      </p:sp>
      <p:sp>
        <p:nvSpPr>
          <p:cNvPr id="164872" name="AutoShape 15"/>
          <p:cNvSpPr>
            <a:spLocks noChangeArrowheads="1"/>
          </p:cNvSpPr>
          <p:nvPr/>
        </p:nvSpPr>
        <p:spPr bwMode="auto">
          <a:xfrm>
            <a:off x="990600" y="4191000"/>
            <a:ext cx="304800" cy="30480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en-US"/>
          </a:p>
        </p:txBody>
      </p:sp>
      <p:grpSp>
        <p:nvGrpSpPr>
          <p:cNvPr id="164873" name="Group 16"/>
          <p:cNvGrpSpPr>
            <a:grpSpLocks/>
          </p:cNvGrpSpPr>
          <p:nvPr/>
        </p:nvGrpSpPr>
        <p:grpSpPr bwMode="auto">
          <a:xfrm>
            <a:off x="330200" y="914400"/>
            <a:ext cx="6146800" cy="1600200"/>
            <a:chOff x="208" y="576"/>
            <a:chExt cx="3872" cy="1008"/>
          </a:xfrm>
        </p:grpSpPr>
        <p:pic>
          <p:nvPicPr>
            <p:cNvPr id="164879" name="Picture 17" descr="MCj04349290000[1]"/>
            <p:cNvPicPr>
              <a:picLocks noChangeAspect="1" noChangeArrowheads="1"/>
            </p:cNvPicPr>
            <p:nvPr/>
          </p:nvPicPr>
          <p:blipFill>
            <a:blip r:embed="rId6"/>
            <a:srcRect/>
            <a:stretch>
              <a:fillRect/>
            </a:stretch>
          </p:blipFill>
          <p:spPr bwMode="auto">
            <a:xfrm>
              <a:off x="384" y="624"/>
              <a:ext cx="864" cy="864"/>
            </a:xfrm>
            <a:prstGeom prst="rect">
              <a:avLst/>
            </a:prstGeom>
            <a:noFill/>
            <a:ln w="9525">
              <a:noFill/>
              <a:miter lim="800000"/>
              <a:headEnd/>
              <a:tailEnd/>
            </a:ln>
          </p:spPr>
        </p:pic>
        <p:sp>
          <p:nvSpPr>
            <p:cNvPr id="164880" name="AutoShape 18"/>
            <p:cNvSpPr>
              <a:spLocks noChangeArrowheads="1"/>
            </p:cNvSpPr>
            <p:nvPr/>
          </p:nvSpPr>
          <p:spPr bwMode="auto">
            <a:xfrm>
              <a:off x="208" y="672"/>
              <a:ext cx="1134" cy="793"/>
            </a:xfrm>
            <a:prstGeom prst="roundRect">
              <a:avLst>
                <a:gd name="adj" fmla="val 16667"/>
              </a:avLst>
            </a:prstGeom>
            <a:noFill/>
            <a:ln w="28575">
              <a:solidFill>
                <a:schemeClr val="accent2"/>
              </a:solidFill>
              <a:round/>
              <a:headEnd/>
              <a:tailEnd/>
            </a:ln>
          </p:spPr>
          <p:txBody>
            <a:bodyPr wrap="none" anchor="ctr"/>
            <a:lstStyle/>
            <a:p>
              <a:endParaRPr lang="en-US"/>
            </a:p>
          </p:txBody>
        </p:sp>
        <p:sp>
          <p:nvSpPr>
            <p:cNvPr id="164881" name="Rectangle 19"/>
            <p:cNvSpPr>
              <a:spLocks noChangeArrowheads="1"/>
            </p:cNvSpPr>
            <p:nvPr/>
          </p:nvSpPr>
          <p:spPr bwMode="auto">
            <a:xfrm>
              <a:off x="1440" y="576"/>
              <a:ext cx="2640" cy="1008"/>
            </a:xfrm>
            <a:prstGeom prst="rect">
              <a:avLst/>
            </a:prstGeom>
            <a:noFill/>
            <a:ln w="9525">
              <a:noFill/>
              <a:miter lim="800000"/>
              <a:headEnd/>
              <a:tailEnd/>
            </a:ln>
          </p:spPr>
          <p:txBody>
            <a:bodyPr/>
            <a:lstStyle/>
            <a:p>
              <a:pPr marL="342900" indent="-342900">
                <a:spcBef>
                  <a:spcPct val="20000"/>
                </a:spcBef>
                <a:buFontTx/>
                <a:buBlip>
                  <a:blip r:embed="rId4"/>
                </a:buBlip>
              </a:pPr>
              <a:r>
                <a:rPr lang="en-US" sz="2000">
                  <a:solidFill>
                    <a:schemeClr val="hlink"/>
                  </a:solidFill>
                </a:rPr>
                <a:t>Policy</a:t>
              </a:r>
              <a:endParaRPr lang="en-US" sz="2000"/>
            </a:p>
            <a:p>
              <a:pPr marL="742950" lvl="1" indent="-285750">
                <a:spcBef>
                  <a:spcPct val="20000"/>
                </a:spcBef>
                <a:buClr>
                  <a:schemeClr val="hlink"/>
                </a:buClr>
                <a:buFont typeface="Wingdings" pitchFamily="2" charset="2"/>
                <a:buChar char="§"/>
              </a:pPr>
              <a:r>
                <a:rPr lang="en-US"/>
                <a:t>Government (OMB Mandate)</a:t>
              </a:r>
            </a:p>
            <a:p>
              <a:pPr marL="742950" lvl="1" indent="-285750">
                <a:spcBef>
                  <a:spcPct val="20000"/>
                </a:spcBef>
                <a:buClr>
                  <a:schemeClr val="hlink"/>
                </a:buClr>
                <a:buFont typeface="Wingdings" pitchFamily="2" charset="2"/>
                <a:buChar char="§"/>
              </a:pPr>
              <a:r>
                <a:rPr lang="en-US"/>
                <a:t>Industry (PCI, SOX, HIPAA)</a:t>
              </a:r>
            </a:p>
            <a:p>
              <a:pPr marL="742950" lvl="1" indent="-285750">
                <a:spcBef>
                  <a:spcPct val="20000"/>
                </a:spcBef>
                <a:buClr>
                  <a:schemeClr val="hlink"/>
                </a:buClr>
                <a:buFont typeface="Wingdings" pitchFamily="2" charset="2"/>
                <a:buChar char="§"/>
              </a:pPr>
              <a:r>
                <a:rPr lang="en-US"/>
                <a:t>US or other Regulations</a:t>
              </a:r>
            </a:p>
            <a:p>
              <a:pPr marL="742950" lvl="1" indent="-285750">
                <a:spcBef>
                  <a:spcPct val="20000"/>
                </a:spcBef>
                <a:buClr>
                  <a:schemeClr val="hlink"/>
                </a:buClr>
                <a:buFont typeface="Wingdings" pitchFamily="2" charset="2"/>
                <a:buChar char="§"/>
              </a:pPr>
              <a:r>
                <a:rPr lang="en-US"/>
                <a:t>Corp. Specific best practices</a:t>
              </a:r>
            </a:p>
          </p:txBody>
        </p:sp>
      </p:grpSp>
      <p:sp>
        <p:nvSpPr>
          <p:cNvPr id="1192985" name="AutoShape 25"/>
          <p:cNvSpPr>
            <a:spLocks noChangeArrowheads="1"/>
          </p:cNvSpPr>
          <p:nvPr/>
        </p:nvSpPr>
        <p:spPr bwMode="auto">
          <a:xfrm>
            <a:off x="6705600" y="990600"/>
            <a:ext cx="2209800" cy="1524000"/>
          </a:xfrm>
          <a:prstGeom prst="flowChartDocument">
            <a:avLst/>
          </a:prstGeom>
          <a:noFill/>
          <a:ln w="9525">
            <a:solidFill>
              <a:srgbClr val="53AAD8"/>
            </a:solidFill>
            <a:miter lim="800000"/>
            <a:headEnd/>
            <a:tailEnd/>
          </a:ln>
        </p:spPr>
        <p:txBody>
          <a:bodyPr anchor="ctr"/>
          <a:lstStyle/>
          <a:p>
            <a:r>
              <a:rPr lang="en-US" sz="1400"/>
              <a:t>NIST SP 800-53 Authentication Management Policy:</a:t>
            </a:r>
          </a:p>
          <a:p>
            <a:r>
              <a:rPr lang="en-US" sz="1400">
                <a:solidFill>
                  <a:schemeClr val="hlink"/>
                </a:solidFill>
              </a:rPr>
              <a:t>System’s minimum password length is at least 8 characters</a:t>
            </a:r>
            <a:r>
              <a:rPr lang="en-US" sz="1400"/>
              <a:t> </a:t>
            </a:r>
          </a:p>
        </p:txBody>
      </p:sp>
      <p:sp>
        <p:nvSpPr>
          <p:cNvPr id="1192987" name="AutoShape 27"/>
          <p:cNvSpPr>
            <a:spLocks noChangeArrowheads="1"/>
          </p:cNvSpPr>
          <p:nvPr/>
        </p:nvSpPr>
        <p:spPr bwMode="auto">
          <a:xfrm>
            <a:off x="6705600" y="2935288"/>
            <a:ext cx="2209800" cy="1293812"/>
          </a:xfrm>
          <a:prstGeom prst="flowChartDocument">
            <a:avLst/>
          </a:prstGeom>
          <a:noFill/>
          <a:ln w="9525" algn="ctr">
            <a:solidFill>
              <a:schemeClr val="folHlink"/>
            </a:solidFill>
            <a:miter lim="800000"/>
            <a:headEnd/>
            <a:tailEnd/>
          </a:ln>
        </p:spPr>
        <p:txBody>
          <a:bodyPr anchor="ctr"/>
          <a:lstStyle/>
          <a:p>
            <a:r>
              <a:rPr lang="en-US" sz="1400"/>
              <a:t>XCCDF Mapping: </a:t>
            </a:r>
            <a:br>
              <a:rPr lang="en-US" sz="1400"/>
            </a:br>
            <a:r>
              <a:rPr lang="en-US" sz="1400">
                <a:solidFill>
                  <a:schemeClr val="hlink"/>
                </a:solidFill>
              </a:rPr>
              <a:t>Map specific requirement for system’s minimum password length is at least 8 characters </a:t>
            </a:r>
          </a:p>
        </p:txBody>
      </p:sp>
      <p:sp>
        <p:nvSpPr>
          <p:cNvPr id="1192988" name="AutoShape 28"/>
          <p:cNvSpPr>
            <a:spLocks noChangeArrowheads="1"/>
          </p:cNvSpPr>
          <p:nvPr/>
        </p:nvSpPr>
        <p:spPr bwMode="auto">
          <a:xfrm>
            <a:off x="6705600" y="4649788"/>
            <a:ext cx="2209800" cy="1293812"/>
          </a:xfrm>
          <a:prstGeom prst="flowChartDocument">
            <a:avLst/>
          </a:prstGeom>
          <a:noFill/>
          <a:ln w="9525" algn="ctr">
            <a:solidFill>
              <a:schemeClr val="folHlink"/>
            </a:solidFill>
            <a:miter lim="800000"/>
            <a:headEnd/>
            <a:tailEnd/>
          </a:ln>
        </p:spPr>
        <p:txBody>
          <a:bodyPr anchor="ctr"/>
          <a:lstStyle/>
          <a:p>
            <a:r>
              <a:rPr lang="en-US" sz="1400"/>
              <a:t>OVAL Check Mapping: </a:t>
            </a:r>
            <a:br>
              <a:rPr lang="en-US" sz="1400"/>
            </a:br>
            <a:r>
              <a:rPr lang="en-US" sz="1400">
                <a:solidFill>
                  <a:srgbClr val="53AAD8"/>
                </a:solidFill>
              </a:rPr>
              <a:t>Check to be performed (E.g.) on all Windows XP based computers</a:t>
            </a:r>
          </a:p>
        </p:txBody>
      </p:sp>
      <p:sp>
        <p:nvSpPr>
          <p:cNvPr id="1192989" name="AutoShape 29"/>
          <p:cNvSpPr>
            <a:spLocks noChangeArrowheads="1"/>
          </p:cNvSpPr>
          <p:nvPr/>
        </p:nvSpPr>
        <p:spPr bwMode="auto">
          <a:xfrm>
            <a:off x="7543800" y="2514600"/>
            <a:ext cx="304800" cy="30480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en-US"/>
          </a:p>
        </p:txBody>
      </p:sp>
      <p:sp>
        <p:nvSpPr>
          <p:cNvPr id="1192990" name="AutoShape 30"/>
          <p:cNvSpPr>
            <a:spLocks noChangeArrowheads="1"/>
          </p:cNvSpPr>
          <p:nvPr/>
        </p:nvSpPr>
        <p:spPr bwMode="auto">
          <a:xfrm>
            <a:off x="7543800" y="4267200"/>
            <a:ext cx="304800" cy="304800"/>
          </a:xfrm>
          <a:prstGeom prst="downArrow">
            <a:avLst>
              <a:gd name="adj1" fmla="val 50000"/>
              <a:gd name="adj2" fmla="val 25000"/>
            </a:avLst>
          </a:prstGeom>
          <a:solidFill>
            <a:schemeClr val="accent2"/>
          </a:solidFill>
          <a:ln w="9525">
            <a:noFill/>
            <a:miter lim="800000"/>
            <a:headEnd/>
            <a:tailEnd/>
          </a:ln>
        </p:spPr>
        <p:txBody>
          <a:bodyPr vert="eaVert"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92985"/>
                                        </p:tgtEl>
                                        <p:attrNameLst>
                                          <p:attrName>style.visibility</p:attrName>
                                        </p:attrNameLst>
                                      </p:cBhvr>
                                      <p:to>
                                        <p:strVal val="visible"/>
                                      </p:to>
                                    </p:set>
                                    <p:animEffect transition="in" filter="wipe(up)">
                                      <p:cBhvr>
                                        <p:cTn id="7" dur="500"/>
                                        <p:tgtEl>
                                          <p:spTgt spid="11929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92989"/>
                                        </p:tgtEl>
                                        <p:attrNameLst>
                                          <p:attrName>style.visibility</p:attrName>
                                        </p:attrNameLst>
                                      </p:cBhvr>
                                      <p:to>
                                        <p:strVal val="visible"/>
                                      </p:to>
                                    </p:set>
                                    <p:animEffect transition="in" filter="wipe(up)">
                                      <p:cBhvr>
                                        <p:cTn id="12" dur="500"/>
                                        <p:tgtEl>
                                          <p:spTgt spid="1192989"/>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92987"/>
                                        </p:tgtEl>
                                        <p:attrNameLst>
                                          <p:attrName>style.visibility</p:attrName>
                                        </p:attrNameLst>
                                      </p:cBhvr>
                                      <p:to>
                                        <p:strVal val="visible"/>
                                      </p:to>
                                    </p:set>
                                    <p:animEffect transition="in" filter="wipe(up)">
                                      <p:cBhvr>
                                        <p:cTn id="16" dur="500"/>
                                        <p:tgtEl>
                                          <p:spTgt spid="119298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92990"/>
                                        </p:tgtEl>
                                        <p:attrNameLst>
                                          <p:attrName>style.visibility</p:attrName>
                                        </p:attrNameLst>
                                      </p:cBhvr>
                                      <p:to>
                                        <p:strVal val="visible"/>
                                      </p:to>
                                    </p:set>
                                    <p:animEffect transition="in" filter="wipe(up)">
                                      <p:cBhvr>
                                        <p:cTn id="21" dur="500"/>
                                        <p:tgtEl>
                                          <p:spTgt spid="1192990"/>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192988"/>
                                        </p:tgtEl>
                                        <p:attrNameLst>
                                          <p:attrName>style.visibility</p:attrName>
                                        </p:attrNameLst>
                                      </p:cBhvr>
                                      <p:to>
                                        <p:strVal val="visible"/>
                                      </p:to>
                                    </p:set>
                                    <p:animEffect transition="in" filter="wipe(up)">
                                      <p:cBhvr>
                                        <p:cTn id="25" dur="500"/>
                                        <p:tgtEl>
                                          <p:spTgt spid="1192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985" grpId="0" animBg="1"/>
      <p:bldP spid="1192987" grpId="0" animBg="1"/>
      <p:bldP spid="1192988" grpId="0" animBg="1"/>
      <p:bldP spid="1192989" grpId="0" animBg="1"/>
      <p:bldP spid="119299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p:txBody>
          <a:bodyPr/>
          <a:lstStyle/>
          <a:p>
            <a:pPr eaLnBrk="1" hangingPunct="1"/>
            <a:r>
              <a:rPr lang="en-US" smtClean="0"/>
              <a:t>PatchLink SCM™ Value</a:t>
            </a:r>
          </a:p>
        </p:txBody>
      </p:sp>
      <p:sp>
        <p:nvSpPr>
          <p:cNvPr id="166914" name="Slide Number Placeholder 1"/>
          <p:cNvSpPr>
            <a:spLocks noGrp="1"/>
          </p:cNvSpPr>
          <p:nvPr>
            <p:ph type="sldNum" sz="quarter" idx="10"/>
          </p:nvPr>
        </p:nvSpPr>
        <p:spPr>
          <a:noFill/>
        </p:spPr>
        <p:txBody>
          <a:bodyPr/>
          <a:lstStyle/>
          <a:p>
            <a:fld id="{A1E7C386-EFC3-4C5F-8B61-DDABB581E8CA}" type="slidenum">
              <a:rPr lang="en-US" smtClean="0">
                <a:cs typeface="Arial" charset="0"/>
              </a:rPr>
              <a:pPr/>
              <a:t>24</a:t>
            </a:fld>
            <a:endParaRPr lang="en-US" smtClean="0">
              <a:cs typeface="Arial" charset="0"/>
            </a:endParaRPr>
          </a:p>
        </p:txBody>
      </p:sp>
      <p:sp>
        <p:nvSpPr>
          <p:cNvPr id="166915" name="Slide Number Placeholder 3"/>
          <p:cNvSpPr txBox="1">
            <a:spLocks noGrp="1"/>
          </p:cNvSpPr>
          <p:nvPr/>
        </p:nvSpPr>
        <p:spPr bwMode="auto">
          <a:xfrm>
            <a:off x="6096000" y="6372225"/>
            <a:ext cx="3048000" cy="180975"/>
          </a:xfrm>
          <a:prstGeom prst="rect">
            <a:avLst/>
          </a:prstGeom>
          <a:noFill/>
          <a:ln w="9525">
            <a:noFill/>
            <a:miter lim="800000"/>
            <a:headEnd/>
            <a:tailEnd/>
          </a:ln>
        </p:spPr>
        <p:txBody>
          <a:bodyPr lIns="0" tIns="0" rIns="228600" bIns="0" anchor="ctr"/>
          <a:lstStyle/>
          <a:p>
            <a:pPr algn="r"/>
            <a:fld id="{91F6EDC6-90B8-4624-B7AA-823C26496DD6}" type="slidenum">
              <a:rPr lang="en-US" sz="1000">
                <a:solidFill>
                  <a:schemeClr val="tx2"/>
                </a:solidFill>
              </a:rPr>
              <a:pPr algn="r"/>
              <a:t>24</a:t>
            </a:fld>
            <a:endParaRPr lang="en-US" sz="1000">
              <a:solidFill>
                <a:schemeClr val="tx2"/>
              </a:solidFill>
            </a:endParaRPr>
          </a:p>
        </p:txBody>
      </p:sp>
      <p:sp>
        <p:nvSpPr>
          <p:cNvPr id="166916" name="Rectangle 3"/>
          <p:cNvSpPr>
            <a:spLocks noChangeArrowheads="1"/>
          </p:cNvSpPr>
          <p:nvPr/>
        </p:nvSpPr>
        <p:spPr bwMode="auto">
          <a:xfrm>
            <a:off x="457200" y="1143000"/>
            <a:ext cx="8229600" cy="5105400"/>
          </a:xfrm>
          <a:prstGeom prst="rect">
            <a:avLst/>
          </a:prstGeom>
          <a:noFill/>
          <a:ln w="9525">
            <a:noFill/>
            <a:miter lim="800000"/>
            <a:headEnd/>
            <a:tailEnd/>
          </a:ln>
        </p:spPr>
        <p:txBody>
          <a:bodyPr/>
          <a:lstStyle/>
          <a:p>
            <a:pPr marL="342900" indent="-342900">
              <a:spcBef>
                <a:spcPct val="20000"/>
              </a:spcBef>
              <a:buFontTx/>
              <a:buBlip>
                <a:blip r:embed="rId3"/>
              </a:buBlip>
            </a:pPr>
            <a:r>
              <a:rPr lang="en-US" sz="2400"/>
              <a:t>Ensures that security configurations are standardized throughout the enterprise</a:t>
            </a:r>
          </a:p>
          <a:p>
            <a:pPr marL="342900" indent="-342900">
              <a:spcBef>
                <a:spcPct val="20000"/>
              </a:spcBef>
              <a:buFontTx/>
              <a:buBlip>
                <a:blip r:embed="rId3"/>
              </a:buBlip>
            </a:pPr>
            <a:endParaRPr lang="en-US" sz="2400"/>
          </a:p>
          <a:p>
            <a:pPr marL="342900" indent="-342900">
              <a:spcBef>
                <a:spcPct val="20000"/>
              </a:spcBef>
              <a:buFontTx/>
              <a:buBlip>
                <a:blip r:embed="rId3"/>
              </a:buBlip>
            </a:pPr>
            <a:r>
              <a:rPr lang="en-US" sz="2400"/>
              <a:t>Ensures continuous policy compliance </a:t>
            </a:r>
          </a:p>
          <a:p>
            <a:pPr marL="342900" indent="-342900">
              <a:spcBef>
                <a:spcPct val="20000"/>
              </a:spcBef>
              <a:buFontTx/>
              <a:buBlip>
                <a:blip r:embed="rId3"/>
              </a:buBlip>
            </a:pPr>
            <a:endParaRPr lang="en-US" sz="2400"/>
          </a:p>
          <a:p>
            <a:pPr marL="342900" indent="-342900">
              <a:spcBef>
                <a:spcPct val="20000"/>
              </a:spcBef>
              <a:buFontTx/>
              <a:buBlip>
                <a:blip r:embed="rId3"/>
              </a:buBlip>
            </a:pPr>
            <a:r>
              <a:rPr lang="en-US" sz="2400"/>
              <a:t>Improves operational efficiency</a:t>
            </a:r>
          </a:p>
          <a:p>
            <a:pPr marL="342900" indent="-342900">
              <a:spcBef>
                <a:spcPct val="20000"/>
              </a:spcBef>
              <a:buFontTx/>
              <a:buBlip>
                <a:blip r:embed="rId3"/>
              </a:buBlip>
            </a:pPr>
            <a:endParaRPr lang="en-US" sz="2400"/>
          </a:p>
          <a:p>
            <a:pPr marL="342900" indent="-342900">
              <a:spcBef>
                <a:spcPct val="20000"/>
              </a:spcBef>
              <a:buFontTx/>
              <a:buBlip>
                <a:blip r:embed="rId3"/>
              </a:buBlip>
            </a:pPr>
            <a:r>
              <a:rPr lang="en-US" sz="2400"/>
              <a:t>Consolidates vulnerability and mis-configuration monitoring and reporting</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7"/>
          <p:cNvSpPr>
            <a:spLocks noGrp="1"/>
          </p:cNvSpPr>
          <p:nvPr>
            <p:ph type="title"/>
          </p:nvPr>
        </p:nvSpPr>
        <p:spPr/>
        <p:txBody>
          <a:bodyPr/>
          <a:lstStyle/>
          <a:p>
            <a:pPr eaLnBrk="1" hangingPunct="1"/>
            <a:r>
              <a:rPr lang="en-US" sz="3200" smtClean="0"/>
              <a:t>PatchLink Developers Kit™</a:t>
            </a:r>
            <a:endParaRPr lang="en-US" smtClean="0"/>
          </a:p>
        </p:txBody>
      </p:sp>
      <p:sp>
        <p:nvSpPr>
          <p:cNvPr id="168962" name="Slide Number Placeholder 1"/>
          <p:cNvSpPr>
            <a:spLocks noGrp="1"/>
          </p:cNvSpPr>
          <p:nvPr>
            <p:ph type="sldNum" sz="quarter" idx="4294967295"/>
          </p:nvPr>
        </p:nvSpPr>
        <p:spPr bwMode="auto">
          <a:xfrm>
            <a:off x="0" y="6461125"/>
            <a:ext cx="304800" cy="244475"/>
          </a:xfrm>
          <a:prstGeom prst="rect">
            <a:avLst/>
          </a:prstGeom>
          <a:noFill/>
          <a:ln>
            <a:miter lim="800000"/>
            <a:headEnd/>
            <a:tailEnd/>
          </a:ln>
        </p:spPr>
        <p:txBody>
          <a:bodyPr/>
          <a:lstStyle/>
          <a:p>
            <a:fld id="{AB462FE8-718D-43AA-9ECD-2B4F0C16ED4B}" type="slidenum">
              <a:rPr lang="en-US"/>
              <a:pPr/>
              <a:t>25</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a:lstStyle/>
          <a:p>
            <a:pPr eaLnBrk="1" hangingPunct="1"/>
            <a:r>
              <a:rPr lang="en-US" smtClean="0"/>
              <a:t>Develop Custom Patches </a:t>
            </a:r>
          </a:p>
        </p:txBody>
      </p:sp>
      <p:sp>
        <p:nvSpPr>
          <p:cNvPr id="169986" name="Rectangle 3"/>
          <p:cNvSpPr>
            <a:spLocks noGrp="1" noChangeArrowheads="1"/>
          </p:cNvSpPr>
          <p:nvPr>
            <p:ph idx="1"/>
          </p:nvPr>
        </p:nvSpPr>
        <p:spPr/>
        <p:txBody>
          <a:bodyPr/>
          <a:lstStyle/>
          <a:p>
            <a:pPr eaLnBrk="1" hangingPunct="1">
              <a:lnSpc>
                <a:spcPct val="110000"/>
              </a:lnSpc>
              <a:spcBef>
                <a:spcPct val="50000"/>
              </a:spcBef>
            </a:pPr>
            <a:r>
              <a:rPr lang="en-US" smtClean="0"/>
              <a:t>Create and deliver patches and updates for commercial or proprietary software</a:t>
            </a:r>
          </a:p>
          <a:p>
            <a:pPr eaLnBrk="1" hangingPunct="1">
              <a:lnSpc>
                <a:spcPct val="110000"/>
              </a:lnSpc>
              <a:spcBef>
                <a:spcPct val="50000"/>
              </a:spcBef>
            </a:pPr>
            <a:endParaRPr lang="en-US" smtClean="0"/>
          </a:p>
          <a:p>
            <a:pPr eaLnBrk="1" hangingPunct="1">
              <a:lnSpc>
                <a:spcPct val="110000"/>
              </a:lnSpc>
              <a:spcBef>
                <a:spcPct val="50000"/>
              </a:spcBef>
            </a:pPr>
            <a:r>
              <a:rPr lang="en-US" smtClean="0"/>
              <a:t>Patch legacy applications and niche products </a:t>
            </a:r>
          </a:p>
          <a:p>
            <a:pPr eaLnBrk="1" hangingPunct="1">
              <a:lnSpc>
                <a:spcPct val="110000"/>
              </a:lnSpc>
              <a:spcBef>
                <a:spcPct val="50000"/>
              </a:spcBef>
            </a:pPr>
            <a:endParaRPr lang="en-US" smtClean="0"/>
          </a:p>
          <a:p>
            <a:pPr eaLnBrk="1" hangingPunct="1">
              <a:lnSpc>
                <a:spcPct val="110000"/>
              </a:lnSpc>
              <a:spcBef>
                <a:spcPct val="50000"/>
              </a:spcBef>
            </a:pPr>
            <a:r>
              <a:rPr lang="en-US" smtClean="0"/>
              <a:t>Open and modify any packages available via PatchLink Update</a:t>
            </a:r>
          </a:p>
        </p:txBody>
      </p:sp>
      <p:sp>
        <p:nvSpPr>
          <p:cNvPr id="169987" name="Slide Number Placeholder 3"/>
          <p:cNvSpPr>
            <a:spLocks noGrp="1"/>
          </p:cNvSpPr>
          <p:nvPr>
            <p:ph type="sldNum" sz="quarter" idx="10"/>
          </p:nvPr>
        </p:nvSpPr>
        <p:spPr>
          <a:noFill/>
        </p:spPr>
        <p:txBody>
          <a:bodyPr/>
          <a:lstStyle/>
          <a:p>
            <a:fld id="{885D47FD-9A0C-45F6-ADFE-8EF5324DEEF8}" type="slidenum">
              <a:rPr lang="en-US" smtClean="0">
                <a:cs typeface="Arial" charset="0"/>
              </a:rPr>
              <a:pPr/>
              <a:t>26</a:t>
            </a:fld>
            <a:endParaRPr lang="en-US" smtClean="0">
              <a:cs typeface="Arial" charset="0"/>
            </a:endParaRPr>
          </a:p>
        </p:txBody>
      </p:sp>
      <p:pic>
        <p:nvPicPr>
          <p:cNvPr id="417796" name="Picture 4" descr="patches"/>
          <p:cNvPicPr>
            <a:picLocks noChangeAspect="1" noChangeArrowheads="1"/>
          </p:cNvPicPr>
          <p:nvPr/>
        </p:nvPicPr>
        <p:blipFill>
          <a:blip r:embed="rId3"/>
          <a:srcRect/>
          <a:stretch>
            <a:fillRect/>
          </a:stretch>
        </p:blipFill>
        <p:spPr bwMode="auto">
          <a:xfrm>
            <a:off x="0" y="4419600"/>
            <a:ext cx="9144000" cy="1657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7796"/>
                                        </p:tgtEl>
                                        <p:attrNameLst>
                                          <p:attrName>style.visibility</p:attrName>
                                        </p:attrNameLst>
                                      </p:cBhvr>
                                      <p:to>
                                        <p:strVal val="visible"/>
                                      </p:to>
                                    </p:set>
                                    <p:animEffect transition="in" filter="fade">
                                      <p:cBhvr>
                                        <p:cTn id="7" dur="2000"/>
                                        <p:tgtEl>
                                          <p:spTgt spid="417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pPr eaLnBrk="1" hangingPunct="1"/>
            <a:r>
              <a:rPr lang="en-US" smtClean="0"/>
              <a:t>PatchLink PDK™ – How it Works</a:t>
            </a:r>
          </a:p>
        </p:txBody>
      </p:sp>
      <p:sp>
        <p:nvSpPr>
          <p:cNvPr id="172034" name="Slide Number Placeholder 3"/>
          <p:cNvSpPr>
            <a:spLocks noGrp="1"/>
          </p:cNvSpPr>
          <p:nvPr>
            <p:ph type="sldNum" sz="quarter" idx="10"/>
          </p:nvPr>
        </p:nvSpPr>
        <p:spPr>
          <a:noFill/>
        </p:spPr>
        <p:txBody>
          <a:bodyPr/>
          <a:lstStyle/>
          <a:p>
            <a:fld id="{90DB4F26-B76A-448B-8166-3A9692E3E79E}" type="slidenum">
              <a:rPr lang="en-US" smtClean="0">
                <a:cs typeface="Arial" charset="0"/>
              </a:rPr>
              <a:pPr/>
              <a:t>27</a:t>
            </a:fld>
            <a:endParaRPr lang="en-US" smtClean="0">
              <a:cs typeface="Arial" charset="0"/>
            </a:endParaRPr>
          </a:p>
        </p:txBody>
      </p:sp>
      <p:pic>
        <p:nvPicPr>
          <p:cNvPr id="172035" name="Picture 3"/>
          <p:cNvPicPr>
            <a:picLocks noChangeAspect="1" noChangeArrowheads="1"/>
          </p:cNvPicPr>
          <p:nvPr/>
        </p:nvPicPr>
        <p:blipFill>
          <a:blip r:embed="rId3"/>
          <a:srcRect/>
          <a:stretch>
            <a:fillRect/>
          </a:stretch>
        </p:blipFill>
        <p:spPr bwMode="auto">
          <a:xfrm>
            <a:off x="152400" y="1770063"/>
            <a:ext cx="8905875" cy="3563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7"/>
          <p:cNvSpPr>
            <a:spLocks noGrp="1"/>
          </p:cNvSpPr>
          <p:nvPr>
            <p:ph type="title"/>
          </p:nvPr>
        </p:nvSpPr>
        <p:spPr/>
        <p:txBody>
          <a:bodyPr/>
          <a:lstStyle/>
          <a:p>
            <a:pPr marL="342900" indent="-342900" eaLnBrk="1" hangingPunct="1">
              <a:spcBef>
                <a:spcPct val="20000"/>
              </a:spcBef>
            </a:pPr>
            <a:r>
              <a:rPr lang="fr-CH" sz="3200" smtClean="0"/>
              <a:t>Lumension VMS</a:t>
            </a:r>
            <a:endParaRPr lang="en-US" smtClean="0"/>
          </a:p>
        </p:txBody>
      </p:sp>
      <p:sp>
        <p:nvSpPr>
          <p:cNvPr id="174082" name="Slide Number Placeholder 1"/>
          <p:cNvSpPr>
            <a:spLocks noGrp="1"/>
          </p:cNvSpPr>
          <p:nvPr>
            <p:ph type="sldNum" sz="quarter" idx="4294967295"/>
          </p:nvPr>
        </p:nvSpPr>
        <p:spPr bwMode="auto">
          <a:xfrm>
            <a:off x="0" y="6461125"/>
            <a:ext cx="304800" cy="244475"/>
          </a:xfrm>
          <a:prstGeom prst="rect">
            <a:avLst/>
          </a:prstGeom>
          <a:noFill/>
          <a:ln>
            <a:miter lim="800000"/>
            <a:headEnd/>
            <a:tailEnd/>
          </a:ln>
        </p:spPr>
        <p:txBody>
          <a:bodyPr/>
          <a:lstStyle/>
          <a:p>
            <a:fld id="{4A2F3C21-E501-402A-8B13-85EFB2BD5B1C}" type="slidenum">
              <a:rPr lang="en-US"/>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pPr eaLnBrk="1" hangingPunct="1"/>
            <a:r>
              <a:rPr lang="en-US" smtClean="0"/>
              <a:t>Endpoints are the Weakest Link</a:t>
            </a:r>
          </a:p>
        </p:txBody>
      </p:sp>
      <p:sp>
        <p:nvSpPr>
          <p:cNvPr id="124930" name="Slide Number Placeholder 3"/>
          <p:cNvSpPr>
            <a:spLocks noGrp="1"/>
          </p:cNvSpPr>
          <p:nvPr>
            <p:ph type="sldNum" sz="quarter" idx="10"/>
          </p:nvPr>
        </p:nvSpPr>
        <p:spPr>
          <a:noFill/>
        </p:spPr>
        <p:txBody>
          <a:bodyPr/>
          <a:lstStyle/>
          <a:p>
            <a:fld id="{3C46D8A0-F54F-498D-A02F-3864EDAC8BAA}" type="slidenum">
              <a:rPr lang="en-US" smtClean="0">
                <a:cs typeface="Arial" charset="0"/>
              </a:rPr>
              <a:pPr/>
              <a:t>2</a:t>
            </a:fld>
            <a:endParaRPr lang="en-US" smtClean="0">
              <a:cs typeface="Arial" charset="0"/>
            </a:endParaRPr>
          </a:p>
        </p:txBody>
      </p:sp>
      <p:pic>
        <p:nvPicPr>
          <p:cNvPr id="5" name="Picture 4" descr="script%20kiddie%2050C"/>
          <p:cNvPicPr>
            <a:picLocks noChangeAspect="1" noChangeArrowheads="1"/>
          </p:cNvPicPr>
          <p:nvPr/>
        </p:nvPicPr>
        <p:blipFill>
          <a:blip r:embed="rId3"/>
          <a:srcRect/>
          <a:stretch>
            <a:fillRect/>
          </a:stretch>
        </p:blipFill>
        <p:spPr bwMode="auto">
          <a:xfrm>
            <a:off x="2649538" y="1679575"/>
            <a:ext cx="3979862" cy="4464050"/>
          </a:xfrm>
          <a:prstGeom prst="rect">
            <a:avLst/>
          </a:prstGeom>
          <a:noFill/>
          <a:ln w="9525">
            <a:noFill/>
            <a:miter lim="800000"/>
            <a:headEnd/>
            <a:tailEnd/>
          </a:ln>
        </p:spPr>
      </p:pic>
      <p:pic>
        <p:nvPicPr>
          <p:cNvPr id="6" name="Picture 5" descr="MPj04094880000[1]"/>
          <p:cNvPicPr>
            <a:picLocks noChangeAspect="1" noChangeArrowheads="1"/>
          </p:cNvPicPr>
          <p:nvPr/>
        </p:nvPicPr>
        <p:blipFill>
          <a:blip r:embed="rId4"/>
          <a:srcRect t="32195" r="32182"/>
          <a:stretch>
            <a:fillRect/>
          </a:stretch>
        </p:blipFill>
        <p:spPr bwMode="auto">
          <a:xfrm>
            <a:off x="3048000" y="1676400"/>
            <a:ext cx="2981325" cy="4483100"/>
          </a:xfrm>
          <a:prstGeom prst="rect">
            <a:avLst/>
          </a:prstGeom>
          <a:noFill/>
          <a:ln w="9525">
            <a:noFill/>
            <a:miter lim="800000"/>
            <a:headEnd/>
            <a:tailEnd/>
          </a:ln>
        </p:spPr>
      </p:pic>
      <p:sp>
        <p:nvSpPr>
          <p:cNvPr id="7" name="Text Box 6"/>
          <p:cNvSpPr txBox="1">
            <a:spLocks noChangeArrowheads="1"/>
          </p:cNvSpPr>
          <p:nvPr/>
        </p:nvSpPr>
        <p:spPr bwMode="auto">
          <a:xfrm>
            <a:off x="2362200" y="1143000"/>
            <a:ext cx="4300538" cy="369888"/>
          </a:xfrm>
          <a:prstGeom prst="rect">
            <a:avLst/>
          </a:prstGeom>
          <a:noFill/>
          <a:ln w="9525">
            <a:noFill/>
            <a:miter lim="800000"/>
            <a:headEnd/>
            <a:tailEnd/>
          </a:ln>
        </p:spPr>
        <p:txBody>
          <a:bodyPr wrap="none">
            <a:spAutoFit/>
          </a:bodyPr>
          <a:lstStyle/>
          <a:p>
            <a:r>
              <a:rPr lang="de-DE"/>
              <a:t>Skript-Kiddies changed to business man</a:t>
            </a:r>
          </a:p>
        </p:txBody>
      </p:sp>
      <p:pic>
        <p:nvPicPr>
          <p:cNvPr id="8" name="Picture 7" descr="bill%20gates.jpg"/>
          <p:cNvPicPr>
            <a:picLocks noChangeAspect="1"/>
          </p:cNvPicPr>
          <p:nvPr/>
        </p:nvPicPr>
        <p:blipFill>
          <a:blip r:embed="rId5"/>
          <a:srcRect/>
          <a:stretch>
            <a:fillRect/>
          </a:stretch>
        </p:blipFill>
        <p:spPr bwMode="auto">
          <a:xfrm>
            <a:off x="2743200" y="914400"/>
            <a:ext cx="3683000" cy="529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par>
                                <p:cTn id="14" presetID="10" presetClass="exit" presetSubtype="0" fill="hold" nodeType="withEffect">
                                  <p:stCondLst>
                                    <p:cond delay="0"/>
                                  </p:stCondLst>
                                  <p:iterate type="lt">
                                    <p:tmPct val="0"/>
                                  </p:iterate>
                                  <p:childTnLst>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par>
                                <p:cTn id="22" presetID="10" presetClass="exit" presetSubtype="0" fill="hold" grpId="1" nodeType="withEffect">
                                  <p:stCondLst>
                                    <p:cond delay="0"/>
                                  </p:stCondLst>
                                  <p:iterate type="lt">
                                    <p:tmPct val="0"/>
                                  </p:iterate>
                                  <p:childTnLst>
                                    <p:animEffect transition="out" filter="fade">
                                      <p:cBhvr>
                                        <p:cTn id="23" dur="2000"/>
                                        <p:tgtEl>
                                          <p:spTgt spid="7"/>
                                        </p:tgtEl>
                                      </p:cBhvr>
                                    </p:animEffect>
                                    <p:set>
                                      <p:cBhvr>
                                        <p:cTn id="24" dur="1" fill="hold">
                                          <p:stCondLst>
                                            <p:cond delay="1999"/>
                                          </p:stCondLst>
                                        </p:cTn>
                                        <p:tgtEl>
                                          <p:spTgt spid="7"/>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p:txBody>
          <a:bodyPr/>
          <a:lstStyle/>
          <a:p>
            <a:pPr eaLnBrk="1" hangingPunct="1"/>
            <a:r>
              <a:rPr lang="en-US" sz="2000" smtClean="0"/>
              <a:t>Comprehensive Vulnerability Assessment and Remediation</a:t>
            </a:r>
          </a:p>
        </p:txBody>
      </p:sp>
      <p:sp>
        <p:nvSpPr>
          <p:cNvPr id="175106" name="Slide Number Placeholder 3"/>
          <p:cNvSpPr>
            <a:spLocks noGrp="1"/>
          </p:cNvSpPr>
          <p:nvPr>
            <p:ph type="sldNum" sz="quarter" idx="10"/>
          </p:nvPr>
        </p:nvSpPr>
        <p:spPr>
          <a:noFill/>
        </p:spPr>
        <p:txBody>
          <a:bodyPr/>
          <a:lstStyle/>
          <a:p>
            <a:fld id="{B5E0BF86-C38A-422C-A340-7A0701F1ECFF}" type="slidenum">
              <a:rPr lang="en-US" smtClean="0">
                <a:cs typeface="Arial" charset="0"/>
              </a:rPr>
              <a:pPr/>
              <a:t>29</a:t>
            </a:fld>
            <a:endParaRPr lang="en-US" smtClean="0">
              <a:cs typeface="Arial" charset="0"/>
            </a:endParaRPr>
          </a:p>
        </p:txBody>
      </p:sp>
      <p:sp>
        <p:nvSpPr>
          <p:cNvPr id="175107" name="Rectangle 8"/>
          <p:cNvSpPr>
            <a:spLocks noChangeArrowheads="1"/>
          </p:cNvSpPr>
          <p:nvPr/>
        </p:nvSpPr>
        <p:spPr bwMode="auto">
          <a:xfrm>
            <a:off x="457200" y="1143000"/>
            <a:ext cx="4114800" cy="2133600"/>
          </a:xfrm>
          <a:prstGeom prst="rect">
            <a:avLst/>
          </a:prstGeom>
          <a:noFill/>
          <a:ln w="9525">
            <a:noFill/>
            <a:miter lim="800000"/>
            <a:headEnd/>
            <a:tailEnd/>
          </a:ln>
        </p:spPr>
        <p:txBody>
          <a:bodyPr/>
          <a:lstStyle/>
          <a:p>
            <a:pPr marL="742950" lvl="1" indent="-285750">
              <a:spcBef>
                <a:spcPct val="20000"/>
              </a:spcBef>
              <a:buClr>
                <a:schemeClr val="hlink"/>
              </a:buClr>
              <a:buFont typeface="Wingdings" pitchFamily="2" charset="2"/>
              <a:buNone/>
            </a:pPr>
            <a:endParaRPr lang="en-US" sz="1600"/>
          </a:p>
        </p:txBody>
      </p:sp>
      <p:sp>
        <p:nvSpPr>
          <p:cNvPr id="175108" name="Rectangle 18"/>
          <p:cNvSpPr>
            <a:spLocks noChangeArrowheads="1"/>
          </p:cNvSpPr>
          <p:nvPr/>
        </p:nvSpPr>
        <p:spPr bwMode="auto">
          <a:xfrm>
            <a:off x="381000" y="812800"/>
            <a:ext cx="8702675" cy="396875"/>
          </a:xfrm>
          <a:prstGeom prst="rect">
            <a:avLst/>
          </a:prstGeom>
          <a:noFill/>
          <a:ln w="9525">
            <a:noFill/>
            <a:miter lim="800000"/>
            <a:headEnd/>
            <a:tailEnd/>
          </a:ln>
        </p:spPr>
        <p:txBody>
          <a:bodyPr wrap="none">
            <a:spAutoFit/>
          </a:bodyPr>
          <a:lstStyle/>
          <a:p>
            <a:pPr>
              <a:spcBef>
                <a:spcPct val="20000"/>
              </a:spcBef>
            </a:pPr>
            <a:r>
              <a:rPr lang="en-US" sz="2000" b="1">
                <a:solidFill>
                  <a:schemeClr val="hlink"/>
                </a:solidFill>
              </a:rPr>
              <a:t>Discover, Assess and Remediate Vulnerabilities for Policy Compliance</a:t>
            </a:r>
          </a:p>
        </p:txBody>
      </p:sp>
      <p:sp>
        <p:nvSpPr>
          <p:cNvPr id="175109" name="Rectangle 20"/>
          <p:cNvSpPr>
            <a:spLocks noChangeArrowheads="1"/>
          </p:cNvSpPr>
          <p:nvPr/>
        </p:nvSpPr>
        <p:spPr bwMode="auto">
          <a:xfrm>
            <a:off x="457200" y="1447800"/>
            <a:ext cx="3657600" cy="2209800"/>
          </a:xfrm>
          <a:prstGeom prst="rect">
            <a:avLst/>
          </a:prstGeom>
          <a:noFill/>
          <a:ln w="9525">
            <a:noFill/>
            <a:miter lim="800000"/>
            <a:headEnd/>
            <a:tailEnd/>
          </a:ln>
        </p:spPr>
        <p:txBody>
          <a:bodyPr/>
          <a:lstStyle/>
          <a:p>
            <a:pPr marL="342900" indent="-342900">
              <a:spcBef>
                <a:spcPct val="20000"/>
              </a:spcBef>
              <a:buFontTx/>
              <a:buBlip>
                <a:blip r:embed="rId3"/>
              </a:buBlip>
            </a:pPr>
            <a:r>
              <a:rPr lang="en-US" sz="2000"/>
              <a:t>Rapid identification of unprotected endpoints </a:t>
            </a:r>
          </a:p>
          <a:p>
            <a:pPr marL="342900" indent="-342900">
              <a:spcBef>
                <a:spcPct val="20000"/>
              </a:spcBef>
              <a:buFontTx/>
              <a:buBlip>
                <a:blip r:embed="rId3"/>
              </a:buBlip>
            </a:pPr>
            <a:endParaRPr lang="en-US" sz="2000"/>
          </a:p>
          <a:p>
            <a:pPr marL="342900" indent="-342900">
              <a:spcBef>
                <a:spcPct val="20000"/>
              </a:spcBef>
              <a:buFontTx/>
              <a:buBlip>
                <a:blip r:embed="rId3"/>
              </a:buBlip>
            </a:pPr>
            <a:r>
              <a:rPr lang="en-US" sz="2000"/>
              <a:t>Automated remediation of configuration and software vulnerabilities</a:t>
            </a:r>
          </a:p>
          <a:p>
            <a:pPr marL="342900" indent="-342900">
              <a:spcBef>
                <a:spcPct val="20000"/>
              </a:spcBef>
              <a:buFontTx/>
              <a:buBlip>
                <a:blip r:embed="rId3"/>
              </a:buBlip>
            </a:pPr>
            <a:endParaRPr lang="en-US" sz="2000"/>
          </a:p>
        </p:txBody>
      </p:sp>
      <p:sp>
        <p:nvSpPr>
          <p:cNvPr id="175110" name="Rectangle 22"/>
          <p:cNvSpPr>
            <a:spLocks noChangeArrowheads="1"/>
          </p:cNvSpPr>
          <p:nvPr/>
        </p:nvSpPr>
        <p:spPr bwMode="auto">
          <a:xfrm>
            <a:off x="457200" y="3581400"/>
            <a:ext cx="8001000" cy="2514600"/>
          </a:xfrm>
          <a:prstGeom prst="rect">
            <a:avLst/>
          </a:prstGeom>
          <a:noFill/>
          <a:ln w="9525">
            <a:noFill/>
            <a:miter lim="800000"/>
            <a:headEnd/>
            <a:tailEnd/>
          </a:ln>
        </p:spPr>
        <p:txBody>
          <a:bodyPr/>
          <a:lstStyle/>
          <a:p>
            <a:pPr marL="342900" indent="-342900">
              <a:spcBef>
                <a:spcPct val="20000"/>
              </a:spcBef>
              <a:buFontTx/>
              <a:buBlip>
                <a:blip r:embed="rId3"/>
              </a:buBlip>
            </a:pPr>
            <a:endParaRPr lang="en-US"/>
          </a:p>
        </p:txBody>
      </p:sp>
      <p:sp>
        <p:nvSpPr>
          <p:cNvPr id="175111" name="Rectangle 25"/>
          <p:cNvSpPr>
            <a:spLocks noChangeArrowheads="1"/>
          </p:cNvSpPr>
          <p:nvPr/>
        </p:nvSpPr>
        <p:spPr bwMode="auto">
          <a:xfrm>
            <a:off x="457200" y="3733800"/>
            <a:ext cx="8458200" cy="2514600"/>
          </a:xfrm>
          <a:prstGeom prst="rect">
            <a:avLst/>
          </a:prstGeom>
          <a:noFill/>
          <a:ln w="9525">
            <a:noFill/>
            <a:miter lim="800000"/>
            <a:headEnd/>
            <a:tailEnd/>
          </a:ln>
        </p:spPr>
        <p:txBody>
          <a:bodyPr/>
          <a:lstStyle/>
          <a:p>
            <a:pPr marL="342900" indent="-342900">
              <a:spcBef>
                <a:spcPct val="20000"/>
              </a:spcBef>
              <a:buFontTx/>
              <a:buBlip>
                <a:blip r:embed="rId3"/>
              </a:buBlip>
            </a:pPr>
            <a:r>
              <a:rPr lang="en-US" sz="2000"/>
              <a:t>Advanced vulnerability, configuration and policy compliance reporting</a:t>
            </a:r>
          </a:p>
          <a:p>
            <a:pPr marL="342900" indent="-342900">
              <a:spcBef>
                <a:spcPct val="20000"/>
              </a:spcBef>
              <a:buFontTx/>
              <a:buBlip>
                <a:blip r:embed="rId3"/>
              </a:buBlip>
            </a:pPr>
            <a:endParaRPr lang="en-US" sz="2000"/>
          </a:p>
          <a:p>
            <a:pPr marL="342900" indent="-342900">
              <a:spcBef>
                <a:spcPct val="20000"/>
              </a:spcBef>
              <a:buFontTx/>
              <a:buBlip>
                <a:blip r:embed="rId3"/>
              </a:buBlip>
            </a:pPr>
            <a:r>
              <a:rPr lang="en-US" sz="2000"/>
              <a:t>Flexible, open support for all major platforms, applications and vulnerability and configuration content</a:t>
            </a:r>
          </a:p>
          <a:p>
            <a:pPr marL="342900" indent="-342900">
              <a:spcBef>
                <a:spcPct val="20000"/>
              </a:spcBef>
              <a:buFontTx/>
              <a:buBlip>
                <a:blip r:embed="rId3"/>
              </a:buBlip>
            </a:pPr>
            <a:endParaRPr lang="en-US" sz="2000"/>
          </a:p>
          <a:p>
            <a:pPr marL="342900" indent="-342900">
              <a:spcBef>
                <a:spcPct val="20000"/>
              </a:spcBef>
              <a:buFontTx/>
              <a:buBlip>
                <a:blip r:embed="rId3"/>
              </a:buBlip>
            </a:pPr>
            <a:r>
              <a:rPr lang="en-US" sz="2000"/>
              <a:t>Purpose-built to support compliance with regulatory policies and industry standards</a:t>
            </a:r>
          </a:p>
        </p:txBody>
      </p:sp>
      <p:grpSp>
        <p:nvGrpSpPr>
          <p:cNvPr id="175112" name="Group 36"/>
          <p:cNvGrpSpPr>
            <a:grpSpLocks/>
          </p:cNvGrpSpPr>
          <p:nvPr/>
        </p:nvGrpSpPr>
        <p:grpSpPr bwMode="auto">
          <a:xfrm>
            <a:off x="4038600" y="1338263"/>
            <a:ext cx="4953000" cy="2152650"/>
            <a:chOff x="2544" y="843"/>
            <a:chExt cx="3120" cy="1356"/>
          </a:xfrm>
        </p:grpSpPr>
        <p:sp>
          <p:nvSpPr>
            <p:cNvPr id="175113" name="AutoShape 26"/>
            <p:cNvSpPr>
              <a:spLocks noChangeArrowheads="1"/>
            </p:cNvSpPr>
            <p:nvPr/>
          </p:nvSpPr>
          <p:spPr bwMode="auto">
            <a:xfrm>
              <a:off x="2592" y="843"/>
              <a:ext cx="2976" cy="1356"/>
            </a:xfrm>
            <a:prstGeom prst="flowChartAlternateProcess">
              <a:avLst/>
            </a:prstGeom>
            <a:gradFill rotWithShape="1">
              <a:gsLst>
                <a:gs pos="0">
                  <a:srgbClr val="DFD8CE"/>
                </a:gs>
                <a:gs pos="100000">
                  <a:srgbClr val="8599A6"/>
                </a:gs>
              </a:gsLst>
              <a:lin ang="5400000" scaled="1"/>
            </a:gradFill>
            <a:ln w="9525">
              <a:solidFill>
                <a:srgbClr val="F28D1D"/>
              </a:solidFill>
              <a:miter lim="800000"/>
              <a:headEnd/>
              <a:tailEnd/>
            </a:ln>
          </p:spPr>
          <p:txBody>
            <a:bodyPr wrap="none" anchor="ctr"/>
            <a:lstStyle/>
            <a:p>
              <a:endParaRPr lang="en-US"/>
            </a:p>
          </p:txBody>
        </p:sp>
        <p:grpSp>
          <p:nvGrpSpPr>
            <p:cNvPr id="175114" name="Group 35"/>
            <p:cNvGrpSpPr>
              <a:grpSpLocks/>
            </p:cNvGrpSpPr>
            <p:nvPr/>
          </p:nvGrpSpPr>
          <p:grpSpPr bwMode="auto">
            <a:xfrm>
              <a:off x="2544" y="864"/>
              <a:ext cx="3120" cy="1239"/>
              <a:chOff x="2544" y="864"/>
              <a:chExt cx="3120" cy="1239"/>
            </a:xfrm>
          </p:grpSpPr>
          <p:sp>
            <p:nvSpPr>
              <p:cNvPr id="175115" name="Text Box 27"/>
              <p:cNvSpPr txBox="1">
                <a:spLocks noChangeArrowheads="1"/>
              </p:cNvSpPr>
              <p:nvPr/>
            </p:nvSpPr>
            <p:spPr bwMode="auto">
              <a:xfrm>
                <a:off x="2544" y="864"/>
                <a:ext cx="3120" cy="366"/>
              </a:xfrm>
              <a:prstGeom prst="rect">
                <a:avLst/>
              </a:prstGeom>
              <a:noFill/>
              <a:ln w="9525">
                <a:noFill/>
                <a:miter lim="800000"/>
                <a:headEnd/>
                <a:tailEnd/>
              </a:ln>
            </p:spPr>
            <p:txBody>
              <a:bodyPr anchor="ctr">
                <a:spAutoFit/>
              </a:bodyPr>
              <a:lstStyle/>
              <a:p>
                <a:pPr algn="ctr"/>
                <a:r>
                  <a:rPr lang="en-US" sz="1600" b="1"/>
                  <a:t>Vulnerability Assessment and Remediation</a:t>
                </a:r>
              </a:p>
              <a:p>
                <a:pPr algn="ctr"/>
                <a:r>
                  <a:rPr lang="en-US" sz="1600" b="1"/>
                  <a:t> </a:t>
                </a:r>
                <a:r>
                  <a:rPr lang="en-US" sz="1400" b="1"/>
                  <a:t>for Configuration Issues &amp; Patches</a:t>
                </a:r>
              </a:p>
            </p:txBody>
          </p:sp>
          <p:sp>
            <p:nvSpPr>
              <p:cNvPr id="175116" name="AutoShape 28"/>
              <p:cNvSpPr>
                <a:spLocks noChangeArrowheads="1"/>
              </p:cNvSpPr>
              <p:nvPr/>
            </p:nvSpPr>
            <p:spPr bwMode="auto">
              <a:xfrm>
                <a:off x="4464" y="1623"/>
                <a:ext cx="912" cy="480"/>
              </a:xfrm>
              <a:prstGeom prst="flowChartAlternateProcess">
                <a:avLst/>
              </a:prstGeom>
              <a:gradFill rotWithShape="1">
                <a:gsLst>
                  <a:gs pos="0">
                    <a:srgbClr val="9FAFBA">
                      <a:alpha val="25000"/>
                    </a:srgbClr>
                  </a:gs>
                  <a:gs pos="100000">
                    <a:srgbClr val="B9C5CD"/>
                  </a:gs>
                </a:gsLst>
                <a:lin ang="5400000" scaled="1"/>
              </a:gradFill>
              <a:ln w="9525">
                <a:solidFill>
                  <a:srgbClr val="D8DDE0"/>
                </a:solidFill>
                <a:miter lim="800000"/>
                <a:headEnd/>
                <a:tailEnd/>
              </a:ln>
            </p:spPr>
            <p:txBody>
              <a:bodyPr wrap="none" anchor="ctr"/>
              <a:lstStyle/>
              <a:p>
                <a:endParaRPr lang="en-US"/>
              </a:p>
            </p:txBody>
          </p:sp>
          <p:sp>
            <p:nvSpPr>
              <p:cNvPr id="175117" name="Text Box 29"/>
              <p:cNvSpPr txBox="1">
                <a:spLocks noChangeArrowheads="1"/>
              </p:cNvSpPr>
              <p:nvPr/>
            </p:nvSpPr>
            <p:spPr bwMode="auto">
              <a:xfrm>
                <a:off x="4476" y="1671"/>
                <a:ext cx="912" cy="383"/>
              </a:xfrm>
              <a:prstGeom prst="rect">
                <a:avLst/>
              </a:prstGeom>
              <a:noFill/>
              <a:ln w="9525">
                <a:noFill/>
                <a:miter lim="800000"/>
                <a:headEnd/>
                <a:tailEnd/>
              </a:ln>
            </p:spPr>
            <p:txBody>
              <a:bodyPr lIns="0" tIns="0" rIns="0" bIns="0">
                <a:spAutoFit/>
              </a:bodyPr>
              <a:lstStyle/>
              <a:p>
                <a:pPr algn="ctr"/>
                <a:r>
                  <a:rPr lang="en-US" sz="1400" b="1">
                    <a:solidFill>
                      <a:schemeClr val="bg1"/>
                    </a:solidFill>
                  </a:rPr>
                  <a:t>PatchLink Developers Kit™ </a:t>
                </a:r>
              </a:p>
              <a:p>
                <a:pPr algn="ctr"/>
                <a:r>
                  <a:rPr lang="en-US" sz="1200">
                    <a:solidFill>
                      <a:schemeClr val="bg1"/>
                    </a:solidFill>
                  </a:rPr>
                  <a:t>(Add-On Module)</a:t>
                </a:r>
                <a:endParaRPr lang="en-US" sz="1400"/>
              </a:p>
            </p:txBody>
          </p:sp>
          <p:sp>
            <p:nvSpPr>
              <p:cNvPr id="175118" name="AutoShape 30"/>
              <p:cNvSpPr>
                <a:spLocks noChangeArrowheads="1"/>
              </p:cNvSpPr>
              <p:nvPr/>
            </p:nvSpPr>
            <p:spPr bwMode="auto">
              <a:xfrm>
                <a:off x="2640" y="1239"/>
                <a:ext cx="2736" cy="336"/>
              </a:xfrm>
              <a:prstGeom prst="flowChartAlternateProcess">
                <a:avLst/>
              </a:prstGeom>
              <a:gradFill rotWithShape="1">
                <a:gsLst>
                  <a:gs pos="0">
                    <a:srgbClr val="9FAFBA">
                      <a:alpha val="25000"/>
                    </a:srgbClr>
                  </a:gs>
                  <a:gs pos="100000">
                    <a:srgbClr val="B9C5CD"/>
                  </a:gs>
                </a:gsLst>
                <a:lin ang="5400000" scaled="1"/>
              </a:gradFill>
              <a:ln w="9525">
                <a:solidFill>
                  <a:srgbClr val="D8DDE0"/>
                </a:solidFill>
                <a:miter lim="800000"/>
                <a:headEnd/>
                <a:tailEnd/>
              </a:ln>
            </p:spPr>
            <p:txBody>
              <a:bodyPr wrap="none" anchor="ctr"/>
              <a:lstStyle/>
              <a:p>
                <a:endParaRPr lang="en-US"/>
              </a:p>
            </p:txBody>
          </p:sp>
          <p:sp>
            <p:nvSpPr>
              <p:cNvPr id="175119" name="AutoShape 31"/>
              <p:cNvSpPr>
                <a:spLocks noChangeArrowheads="1"/>
              </p:cNvSpPr>
              <p:nvPr/>
            </p:nvSpPr>
            <p:spPr bwMode="auto">
              <a:xfrm>
                <a:off x="3552" y="1623"/>
                <a:ext cx="816" cy="480"/>
              </a:xfrm>
              <a:prstGeom prst="flowChartAlternateProcess">
                <a:avLst/>
              </a:prstGeom>
              <a:gradFill rotWithShape="1">
                <a:gsLst>
                  <a:gs pos="0">
                    <a:srgbClr val="9FAFBA">
                      <a:alpha val="25000"/>
                    </a:srgbClr>
                  </a:gs>
                  <a:gs pos="100000">
                    <a:srgbClr val="B9C5CD"/>
                  </a:gs>
                </a:gsLst>
                <a:lin ang="5400000" scaled="1"/>
              </a:gradFill>
              <a:ln w="9525">
                <a:solidFill>
                  <a:srgbClr val="D8DDE0"/>
                </a:solidFill>
                <a:miter lim="800000"/>
                <a:headEnd/>
                <a:tailEnd/>
              </a:ln>
            </p:spPr>
            <p:txBody>
              <a:bodyPr wrap="none" anchor="ctr"/>
              <a:lstStyle/>
              <a:p>
                <a:endParaRPr lang="en-US"/>
              </a:p>
            </p:txBody>
          </p:sp>
          <p:sp>
            <p:nvSpPr>
              <p:cNvPr id="175120" name="AutoShape 32"/>
              <p:cNvSpPr>
                <a:spLocks noChangeArrowheads="1"/>
              </p:cNvSpPr>
              <p:nvPr/>
            </p:nvSpPr>
            <p:spPr bwMode="auto">
              <a:xfrm>
                <a:off x="2640" y="1623"/>
                <a:ext cx="816" cy="480"/>
              </a:xfrm>
              <a:prstGeom prst="flowChartAlternateProcess">
                <a:avLst/>
              </a:prstGeom>
              <a:gradFill rotWithShape="1">
                <a:gsLst>
                  <a:gs pos="0">
                    <a:srgbClr val="9FAFBA">
                      <a:alpha val="25000"/>
                    </a:srgbClr>
                  </a:gs>
                  <a:gs pos="100000">
                    <a:srgbClr val="B9C5CD"/>
                  </a:gs>
                </a:gsLst>
                <a:lin ang="5400000" scaled="1"/>
              </a:gradFill>
              <a:ln w="9525">
                <a:solidFill>
                  <a:srgbClr val="D8DDE0"/>
                </a:solidFill>
                <a:miter lim="800000"/>
                <a:headEnd/>
                <a:tailEnd/>
              </a:ln>
            </p:spPr>
            <p:txBody>
              <a:bodyPr wrap="none" anchor="ctr"/>
              <a:lstStyle/>
              <a:p>
                <a:pPr algn="ctr"/>
                <a:r>
                  <a:rPr lang="en-US" sz="1400" b="1">
                    <a:solidFill>
                      <a:schemeClr val="bg1"/>
                    </a:solidFill>
                  </a:rPr>
                  <a:t>PatchLink </a:t>
                </a:r>
              </a:p>
              <a:p>
                <a:pPr algn="ctr"/>
                <a:r>
                  <a:rPr lang="en-US" sz="1400" b="1">
                    <a:solidFill>
                      <a:schemeClr val="bg1"/>
                    </a:solidFill>
                  </a:rPr>
                  <a:t>Scan™</a:t>
                </a:r>
              </a:p>
              <a:p>
                <a:pPr algn="ctr"/>
                <a:r>
                  <a:rPr lang="en-US" sz="1200">
                    <a:solidFill>
                      <a:schemeClr val="bg1"/>
                    </a:solidFill>
                  </a:rPr>
                  <a:t>(Network Based)</a:t>
                </a:r>
              </a:p>
            </p:txBody>
          </p:sp>
          <p:sp>
            <p:nvSpPr>
              <p:cNvPr id="175121" name="Text Box 33"/>
              <p:cNvSpPr txBox="1">
                <a:spLocks noChangeArrowheads="1"/>
              </p:cNvSpPr>
              <p:nvPr/>
            </p:nvSpPr>
            <p:spPr bwMode="auto">
              <a:xfrm>
                <a:off x="3552" y="1671"/>
                <a:ext cx="816" cy="383"/>
              </a:xfrm>
              <a:prstGeom prst="rect">
                <a:avLst/>
              </a:prstGeom>
              <a:noFill/>
              <a:ln w="9525">
                <a:noFill/>
                <a:miter lim="800000"/>
                <a:headEnd/>
                <a:tailEnd/>
              </a:ln>
            </p:spPr>
            <p:txBody>
              <a:bodyPr lIns="0" tIns="0" rIns="0" bIns="0">
                <a:spAutoFit/>
              </a:bodyPr>
              <a:lstStyle/>
              <a:p>
                <a:pPr algn="ctr"/>
                <a:r>
                  <a:rPr lang="en-US" sz="1400" b="1">
                    <a:solidFill>
                      <a:schemeClr val="bg1"/>
                    </a:solidFill>
                  </a:rPr>
                  <a:t>PatchLink Update™</a:t>
                </a:r>
              </a:p>
              <a:p>
                <a:pPr algn="ctr"/>
                <a:r>
                  <a:rPr lang="en-US" sz="1200">
                    <a:solidFill>
                      <a:schemeClr val="bg1"/>
                    </a:solidFill>
                  </a:rPr>
                  <a:t>(Agent Based)</a:t>
                </a:r>
              </a:p>
            </p:txBody>
          </p:sp>
          <p:sp>
            <p:nvSpPr>
              <p:cNvPr id="175122" name="Text Box 34"/>
              <p:cNvSpPr txBox="1">
                <a:spLocks noChangeArrowheads="1"/>
              </p:cNvSpPr>
              <p:nvPr/>
            </p:nvSpPr>
            <p:spPr bwMode="auto">
              <a:xfrm>
                <a:off x="2736" y="1278"/>
                <a:ext cx="2592" cy="249"/>
              </a:xfrm>
              <a:prstGeom prst="rect">
                <a:avLst/>
              </a:prstGeom>
              <a:noFill/>
              <a:ln w="9525">
                <a:noFill/>
                <a:miter lim="800000"/>
                <a:headEnd/>
                <a:tailEnd/>
              </a:ln>
            </p:spPr>
            <p:txBody>
              <a:bodyPr lIns="0" tIns="0" rIns="0" bIns="0">
                <a:spAutoFit/>
              </a:bodyPr>
              <a:lstStyle/>
              <a:p>
                <a:pPr algn="ctr"/>
                <a:r>
                  <a:rPr lang="en-US" sz="1400" b="1">
                    <a:solidFill>
                      <a:schemeClr val="bg1"/>
                    </a:solidFill>
                  </a:rPr>
                  <a:t>PatchLink Security Configuration Management™</a:t>
                </a:r>
              </a:p>
              <a:p>
                <a:pPr algn="ctr"/>
                <a:r>
                  <a:rPr lang="en-US" sz="1200">
                    <a:solidFill>
                      <a:schemeClr val="bg1"/>
                    </a:solidFill>
                  </a:rPr>
                  <a:t>(Add-On Module) – FDCC and PCI</a:t>
                </a:r>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7"/>
          <p:cNvSpPr>
            <a:spLocks noGrp="1"/>
          </p:cNvSpPr>
          <p:nvPr>
            <p:ph type="title"/>
          </p:nvPr>
        </p:nvSpPr>
        <p:spPr/>
        <p:txBody>
          <a:bodyPr/>
          <a:lstStyle/>
          <a:p>
            <a:pPr eaLnBrk="1" hangingPunct="1"/>
            <a:r>
              <a:rPr lang="en-US" sz="3200" smtClean="0"/>
              <a:t>Sanctuary</a:t>
            </a:r>
            <a:r>
              <a:rPr lang="en-US" sz="3200" baseline="30000" smtClean="0">
                <a:cs typeface="Arial" charset="0"/>
              </a:rPr>
              <a:t>®</a:t>
            </a:r>
            <a:r>
              <a:rPr lang="en-US" sz="3200" smtClean="0"/>
              <a:t> Application Control</a:t>
            </a:r>
            <a:endParaRPr lang="en-US" smtClean="0"/>
          </a:p>
        </p:txBody>
      </p:sp>
      <p:sp>
        <p:nvSpPr>
          <p:cNvPr id="177154" name="Slide Number Placeholder 1"/>
          <p:cNvSpPr>
            <a:spLocks noGrp="1"/>
          </p:cNvSpPr>
          <p:nvPr>
            <p:ph type="sldNum" sz="quarter" idx="4294967295"/>
          </p:nvPr>
        </p:nvSpPr>
        <p:spPr bwMode="auto">
          <a:xfrm>
            <a:off x="0" y="6461125"/>
            <a:ext cx="304800" cy="244475"/>
          </a:xfrm>
          <a:prstGeom prst="rect">
            <a:avLst/>
          </a:prstGeom>
          <a:noFill/>
          <a:ln>
            <a:miter lim="800000"/>
            <a:headEnd/>
            <a:tailEnd/>
          </a:ln>
        </p:spPr>
        <p:txBody>
          <a:bodyPr/>
          <a:lstStyle/>
          <a:p>
            <a:fld id="{411C4850-43A8-4521-9B15-275159671A90}" type="slidenum">
              <a:rPr lang="en-US"/>
              <a:pPr/>
              <a:t>30</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a:lstStyle/>
          <a:p>
            <a:pPr eaLnBrk="1" hangingPunct="1"/>
            <a:r>
              <a:rPr lang="en-US" smtClean="0"/>
              <a:t>Sanctuary</a:t>
            </a:r>
            <a:r>
              <a:rPr lang="en-US" baseline="30000" smtClean="0">
                <a:cs typeface="Arial" charset="0"/>
              </a:rPr>
              <a:t>®</a:t>
            </a:r>
            <a:r>
              <a:rPr lang="en-US" smtClean="0"/>
              <a:t> Application Control</a:t>
            </a:r>
            <a:r>
              <a:rPr lang="en-US" baseline="30000" smtClean="0">
                <a:cs typeface="Arial" charset="0"/>
              </a:rPr>
              <a:t> </a:t>
            </a:r>
            <a:r>
              <a:rPr lang="en-US" smtClean="0">
                <a:cs typeface="Arial" charset="0"/>
              </a:rPr>
              <a:t>Value</a:t>
            </a:r>
          </a:p>
        </p:txBody>
      </p:sp>
      <p:sp>
        <p:nvSpPr>
          <p:cNvPr id="178178" name="Rectangle 3"/>
          <p:cNvSpPr>
            <a:spLocks noGrp="1" noChangeArrowheads="1"/>
          </p:cNvSpPr>
          <p:nvPr>
            <p:ph idx="1"/>
          </p:nvPr>
        </p:nvSpPr>
        <p:spPr/>
        <p:txBody>
          <a:bodyPr/>
          <a:lstStyle/>
          <a:p>
            <a:pPr eaLnBrk="1" hangingPunct="1">
              <a:lnSpc>
                <a:spcPct val="90000"/>
              </a:lnSpc>
            </a:pPr>
            <a:r>
              <a:rPr lang="en-US" smtClean="0"/>
              <a:t>Protects against both known and unknown threats</a:t>
            </a:r>
          </a:p>
          <a:p>
            <a:pPr eaLnBrk="1" hangingPunct="1">
              <a:lnSpc>
                <a:spcPct val="90000"/>
              </a:lnSpc>
            </a:pPr>
            <a:endParaRPr lang="en-US" smtClean="0"/>
          </a:p>
          <a:p>
            <a:pPr eaLnBrk="1" hangingPunct="1">
              <a:lnSpc>
                <a:spcPct val="90000"/>
              </a:lnSpc>
            </a:pPr>
            <a:r>
              <a:rPr lang="en-US" smtClean="0"/>
              <a:t>Safeguards against zero-day threats and targeted attacks</a:t>
            </a:r>
          </a:p>
          <a:p>
            <a:pPr eaLnBrk="1" hangingPunct="1">
              <a:lnSpc>
                <a:spcPct val="90000"/>
              </a:lnSpc>
            </a:pPr>
            <a:endParaRPr lang="en-US" smtClean="0"/>
          </a:p>
          <a:p>
            <a:pPr eaLnBrk="1" hangingPunct="1">
              <a:lnSpc>
                <a:spcPct val="90000"/>
              </a:lnSpc>
            </a:pPr>
            <a:r>
              <a:rPr lang="en-US" smtClean="0"/>
              <a:t>Controls proliferation of unwanted applications from burdening network bandwidth</a:t>
            </a:r>
          </a:p>
          <a:p>
            <a:pPr eaLnBrk="1" hangingPunct="1">
              <a:lnSpc>
                <a:spcPct val="90000"/>
              </a:lnSpc>
            </a:pPr>
            <a:endParaRPr lang="en-US" smtClean="0"/>
          </a:p>
          <a:p>
            <a:pPr eaLnBrk="1" hangingPunct="1">
              <a:lnSpc>
                <a:spcPct val="90000"/>
              </a:lnSpc>
            </a:pPr>
            <a:r>
              <a:rPr lang="en-US" smtClean="0"/>
              <a:t>Maximizes benefits of new technologies and minimizes risk of network disruption</a:t>
            </a:r>
          </a:p>
          <a:p>
            <a:pPr eaLnBrk="1" hangingPunct="1">
              <a:lnSpc>
                <a:spcPct val="90000"/>
              </a:lnSpc>
            </a:pPr>
            <a:endParaRPr lang="en-US" smtClean="0"/>
          </a:p>
          <a:p>
            <a:pPr eaLnBrk="1" hangingPunct="1">
              <a:lnSpc>
                <a:spcPct val="90000"/>
              </a:lnSpc>
            </a:pPr>
            <a:r>
              <a:rPr lang="en-US" smtClean="0"/>
              <a:t>Stabilizes desktop and Windows server configurations</a:t>
            </a:r>
          </a:p>
          <a:p>
            <a:pPr eaLnBrk="1" hangingPunct="1">
              <a:lnSpc>
                <a:spcPct val="90000"/>
              </a:lnSpc>
              <a:buFontTx/>
              <a:buNone/>
            </a:pPr>
            <a:endParaRPr lang="en-US" smtClean="0"/>
          </a:p>
          <a:p>
            <a:pPr eaLnBrk="1" hangingPunct="1">
              <a:lnSpc>
                <a:spcPct val="90000"/>
              </a:lnSpc>
            </a:pPr>
            <a:r>
              <a:rPr lang="en-US" smtClean="0"/>
              <a:t>Enables adherence with software license agreements</a:t>
            </a:r>
          </a:p>
        </p:txBody>
      </p:sp>
      <p:sp>
        <p:nvSpPr>
          <p:cNvPr id="178179" name="Slide Number Placeholder 3"/>
          <p:cNvSpPr>
            <a:spLocks noGrp="1"/>
          </p:cNvSpPr>
          <p:nvPr>
            <p:ph type="sldNum" sz="quarter" idx="10"/>
          </p:nvPr>
        </p:nvSpPr>
        <p:spPr>
          <a:noFill/>
        </p:spPr>
        <p:txBody>
          <a:bodyPr/>
          <a:lstStyle/>
          <a:p>
            <a:fld id="{BAE5A6AE-6DC0-452D-82BA-6D68E2152930}" type="slidenum">
              <a:rPr lang="en-US" smtClean="0">
                <a:cs typeface="Arial" charset="0"/>
              </a:rPr>
              <a:pPr/>
              <a:t>31</a:t>
            </a:fld>
            <a:endParaRPr lang="en-US" smtClean="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7"/>
          <p:cNvSpPr>
            <a:spLocks noGrp="1"/>
          </p:cNvSpPr>
          <p:nvPr>
            <p:ph type="title"/>
          </p:nvPr>
        </p:nvSpPr>
        <p:spPr/>
        <p:txBody>
          <a:bodyPr/>
          <a:lstStyle/>
          <a:p>
            <a:pPr eaLnBrk="1" hangingPunct="1"/>
            <a:r>
              <a:rPr lang="en-US" sz="3200" smtClean="0"/>
              <a:t>Sanctuary</a:t>
            </a:r>
            <a:r>
              <a:rPr lang="en-US" sz="3200" baseline="30000" smtClean="0">
                <a:cs typeface="Arial" charset="0"/>
              </a:rPr>
              <a:t>®</a:t>
            </a:r>
            <a:r>
              <a:rPr lang="en-US" sz="3200" smtClean="0"/>
              <a:t> Device Control</a:t>
            </a:r>
            <a:endParaRPr lang="en-US" smtClean="0"/>
          </a:p>
        </p:txBody>
      </p:sp>
      <p:sp>
        <p:nvSpPr>
          <p:cNvPr id="180226" name="Slide Number Placeholder 1"/>
          <p:cNvSpPr>
            <a:spLocks noGrp="1"/>
          </p:cNvSpPr>
          <p:nvPr>
            <p:ph type="sldNum" sz="quarter" idx="4294967295"/>
          </p:nvPr>
        </p:nvSpPr>
        <p:spPr bwMode="auto">
          <a:xfrm>
            <a:off x="0" y="6461125"/>
            <a:ext cx="304800" cy="244475"/>
          </a:xfrm>
          <a:prstGeom prst="rect">
            <a:avLst/>
          </a:prstGeom>
          <a:noFill/>
          <a:ln>
            <a:miter lim="800000"/>
            <a:headEnd/>
            <a:tailEnd/>
          </a:ln>
        </p:spPr>
        <p:txBody>
          <a:bodyPr/>
          <a:lstStyle/>
          <a:p>
            <a:fld id="{B3964887-AA58-4293-BF3B-F2E1AB766DAB}" type="slidenum">
              <a:rPr lang="en-US"/>
              <a:pPr/>
              <a:t>32</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p:txBody>
          <a:bodyPr/>
          <a:lstStyle/>
          <a:p>
            <a:pPr eaLnBrk="1" hangingPunct="1"/>
            <a:r>
              <a:rPr lang="en-US" smtClean="0"/>
              <a:t>Sanctuary</a:t>
            </a:r>
            <a:r>
              <a:rPr lang="en-US" baseline="30000" smtClean="0">
                <a:cs typeface="Arial" charset="0"/>
              </a:rPr>
              <a:t>®</a:t>
            </a:r>
            <a:r>
              <a:rPr lang="en-US" smtClean="0"/>
              <a:t> Device Control</a:t>
            </a:r>
          </a:p>
        </p:txBody>
      </p:sp>
      <p:sp>
        <p:nvSpPr>
          <p:cNvPr id="181250" name="Rectangle 3"/>
          <p:cNvSpPr>
            <a:spLocks noGrp="1" noChangeArrowheads="1"/>
          </p:cNvSpPr>
          <p:nvPr>
            <p:ph idx="1"/>
          </p:nvPr>
        </p:nvSpPr>
        <p:spPr>
          <a:xfrm>
            <a:off x="304800" y="1143000"/>
            <a:ext cx="5486400" cy="4983163"/>
          </a:xfrm>
        </p:spPr>
        <p:txBody>
          <a:bodyPr/>
          <a:lstStyle/>
          <a:p>
            <a:pPr eaLnBrk="1" hangingPunct="1"/>
            <a:r>
              <a:rPr lang="en-US" smtClean="0"/>
              <a:t>Automates discovery of peripheral devices</a:t>
            </a:r>
          </a:p>
          <a:p>
            <a:pPr eaLnBrk="1" hangingPunct="1"/>
            <a:endParaRPr lang="en-US" smtClean="0"/>
          </a:p>
          <a:p>
            <a:pPr eaLnBrk="1" hangingPunct="1"/>
            <a:r>
              <a:rPr lang="en-US" smtClean="0"/>
              <a:t>Provides granular device control permission settings </a:t>
            </a:r>
          </a:p>
          <a:p>
            <a:pPr eaLnBrk="1" hangingPunct="1"/>
            <a:endParaRPr lang="en-US" smtClean="0"/>
          </a:p>
          <a:p>
            <a:pPr eaLnBrk="1" hangingPunct="1"/>
            <a:r>
              <a:rPr lang="en-US" smtClean="0"/>
              <a:t>Offers flexible encryption options</a:t>
            </a:r>
          </a:p>
        </p:txBody>
      </p:sp>
      <p:sp>
        <p:nvSpPr>
          <p:cNvPr id="181251" name="Slide Number Placeholder 3"/>
          <p:cNvSpPr>
            <a:spLocks noGrp="1"/>
          </p:cNvSpPr>
          <p:nvPr>
            <p:ph type="sldNum" sz="quarter" idx="10"/>
          </p:nvPr>
        </p:nvSpPr>
        <p:spPr>
          <a:noFill/>
        </p:spPr>
        <p:txBody>
          <a:bodyPr/>
          <a:lstStyle/>
          <a:p>
            <a:fld id="{BA378D99-FB4F-46CC-9E5D-BFCB513FA839}" type="slidenum">
              <a:rPr lang="en-US" smtClean="0">
                <a:cs typeface="Arial" charset="0"/>
              </a:rPr>
              <a:pPr/>
              <a:t>33</a:t>
            </a:fld>
            <a:endParaRPr lang="en-US" smtClean="0">
              <a:cs typeface="Arial" charset="0"/>
            </a:endParaRPr>
          </a:p>
        </p:txBody>
      </p:sp>
      <p:sp>
        <p:nvSpPr>
          <p:cNvPr id="181252" name="Text Box 4"/>
          <p:cNvSpPr txBox="1">
            <a:spLocks noChangeArrowheads="1"/>
          </p:cNvSpPr>
          <p:nvPr/>
        </p:nvSpPr>
        <p:spPr bwMode="auto">
          <a:xfrm>
            <a:off x="6324600" y="2470150"/>
            <a:ext cx="2438400" cy="212725"/>
          </a:xfrm>
          <a:prstGeom prst="rect">
            <a:avLst/>
          </a:prstGeom>
          <a:noFill/>
          <a:ln w="9525">
            <a:noFill/>
            <a:miter lim="800000"/>
            <a:headEnd/>
            <a:tailEnd/>
          </a:ln>
        </p:spPr>
        <p:txBody>
          <a:bodyPr lIns="0" tIns="0" rIns="0" bIns="0">
            <a:spAutoFit/>
          </a:bodyPr>
          <a:lstStyle/>
          <a:p>
            <a:pPr algn="ctr"/>
            <a:r>
              <a:rPr lang="en-US" sz="1400" b="1">
                <a:solidFill>
                  <a:schemeClr val="bg1"/>
                </a:solidFill>
              </a:rPr>
              <a:t>PatchLink Developers Kit™</a:t>
            </a:r>
            <a:endParaRPr lang="en-US" sz="1400"/>
          </a:p>
        </p:txBody>
      </p:sp>
      <p:sp>
        <p:nvSpPr>
          <p:cNvPr id="181253" name="Rectangle 15"/>
          <p:cNvSpPr>
            <a:spLocks noChangeArrowheads="1"/>
          </p:cNvSpPr>
          <p:nvPr/>
        </p:nvSpPr>
        <p:spPr bwMode="auto">
          <a:xfrm>
            <a:off x="381000" y="812800"/>
            <a:ext cx="7010400" cy="396875"/>
          </a:xfrm>
          <a:prstGeom prst="rect">
            <a:avLst/>
          </a:prstGeom>
          <a:noFill/>
          <a:ln w="9525">
            <a:noFill/>
            <a:miter lim="800000"/>
            <a:headEnd/>
            <a:tailEnd/>
          </a:ln>
        </p:spPr>
        <p:txBody>
          <a:bodyPr>
            <a:spAutoFit/>
          </a:bodyPr>
          <a:lstStyle/>
          <a:p>
            <a:pPr>
              <a:spcBef>
                <a:spcPct val="20000"/>
              </a:spcBef>
            </a:pPr>
            <a:r>
              <a:rPr lang="en-US" sz="2000" b="1">
                <a:solidFill>
                  <a:schemeClr val="hlink"/>
                </a:solidFill>
              </a:rPr>
              <a:t>Enforcement of Peripheral Device Use Policies</a:t>
            </a:r>
          </a:p>
        </p:txBody>
      </p:sp>
      <p:sp>
        <p:nvSpPr>
          <p:cNvPr id="181254" name="Rectangle 17"/>
          <p:cNvSpPr>
            <a:spLocks noChangeArrowheads="1"/>
          </p:cNvSpPr>
          <p:nvPr/>
        </p:nvSpPr>
        <p:spPr bwMode="auto">
          <a:xfrm>
            <a:off x="457200" y="4114800"/>
            <a:ext cx="8305800" cy="1752600"/>
          </a:xfrm>
          <a:prstGeom prst="rect">
            <a:avLst/>
          </a:prstGeom>
          <a:noFill/>
          <a:ln w="9525">
            <a:noFill/>
            <a:miter lim="800000"/>
            <a:headEnd/>
            <a:tailEnd/>
          </a:ln>
        </p:spPr>
        <p:txBody>
          <a:bodyPr/>
          <a:lstStyle/>
          <a:p>
            <a:pPr marL="342900" indent="-342900">
              <a:spcBef>
                <a:spcPct val="20000"/>
              </a:spcBef>
              <a:buFontTx/>
              <a:buBlip>
                <a:blip r:embed="rId3"/>
              </a:buBlip>
            </a:pPr>
            <a:r>
              <a:rPr lang="en-US" sz="2000"/>
              <a:t>Delivers detailed audit capabilities</a:t>
            </a:r>
          </a:p>
          <a:p>
            <a:pPr marL="742950" lvl="1" indent="-285750">
              <a:spcBef>
                <a:spcPct val="20000"/>
              </a:spcBef>
              <a:buClr>
                <a:schemeClr val="hlink"/>
              </a:buClr>
              <a:buFont typeface="Wingdings" pitchFamily="2" charset="2"/>
              <a:buChar char="§"/>
            </a:pPr>
            <a:r>
              <a:rPr lang="en-US"/>
              <a:t>Patented bi-directional “Shadowing” of data written to/from a device</a:t>
            </a:r>
          </a:p>
          <a:p>
            <a:pPr marL="742950" lvl="1" indent="-285750">
              <a:spcBef>
                <a:spcPct val="20000"/>
              </a:spcBef>
              <a:buClr>
                <a:schemeClr val="hlink"/>
              </a:buClr>
              <a:buFont typeface="Wingdings" pitchFamily="2" charset="2"/>
              <a:buChar char="§"/>
            </a:pPr>
            <a:r>
              <a:rPr lang="en-US"/>
              <a:t>All device access attempts</a:t>
            </a:r>
          </a:p>
          <a:p>
            <a:pPr marL="742950" lvl="1" indent="-285750">
              <a:spcBef>
                <a:spcPct val="20000"/>
              </a:spcBef>
              <a:buClr>
                <a:schemeClr val="hlink"/>
              </a:buClr>
              <a:buFont typeface="Wingdings" pitchFamily="2" charset="2"/>
              <a:buChar char="§"/>
            </a:pPr>
            <a:r>
              <a:rPr lang="en-US"/>
              <a:t>All administrator actions</a:t>
            </a:r>
          </a:p>
        </p:txBody>
      </p:sp>
      <p:grpSp>
        <p:nvGrpSpPr>
          <p:cNvPr id="181255" name="Group 18"/>
          <p:cNvGrpSpPr>
            <a:grpSpLocks/>
          </p:cNvGrpSpPr>
          <p:nvPr/>
        </p:nvGrpSpPr>
        <p:grpSpPr bwMode="auto">
          <a:xfrm>
            <a:off x="6259513" y="1579563"/>
            <a:ext cx="2655887" cy="2154237"/>
            <a:chOff x="3696" y="1667"/>
            <a:chExt cx="1673" cy="1357"/>
          </a:xfrm>
        </p:grpSpPr>
        <p:sp>
          <p:nvSpPr>
            <p:cNvPr id="181257" name="AutoShape 19"/>
            <p:cNvSpPr>
              <a:spLocks noChangeArrowheads="1"/>
            </p:cNvSpPr>
            <p:nvPr/>
          </p:nvSpPr>
          <p:spPr bwMode="auto">
            <a:xfrm>
              <a:off x="3696" y="1667"/>
              <a:ext cx="1673" cy="1357"/>
            </a:xfrm>
            <a:prstGeom prst="flowChartAlternateProcess">
              <a:avLst/>
            </a:prstGeom>
            <a:gradFill rotWithShape="1">
              <a:gsLst>
                <a:gs pos="0">
                  <a:srgbClr val="DDCED0"/>
                </a:gs>
                <a:gs pos="100000">
                  <a:srgbClr val="8599A6"/>
                </a:gs>
              </a:gsLst>
              <a:lin ang="5400000" scaled="1"/>
            </a:gradFill>
            <a:ln w="9525">
              <a:solidFill>
                <a:srgbClr val="EE2E24"/>
              </a:solidFill>
              <a:miter lim="800000"/>
              <a:headEnd/>
              <a:tailEnd/>
            </a:ln>
          </p:spPr>
          <p:txBody>
            <a:bodyPr wrap="none" anchor="ctr"/>
            <a:lstStyle/>
            <a:p>
              <a:pPr algn="ctr"/>
              <a:endParaRPr lang="en-US"/>
            </a:p>
          </p:txBody>
        </p:sp>
        <p:sp>
          <p:nvSpPr>
            <p:cNvPr id="181258" name="AutoShape 20"/>
            <p:cNvSpPr>
              <a:spLocks noChangeArrowheads="1"/>
            </p:cNvSpPr>
            <p:nvPr/>
          </p:nvSpPr>
          <p:spPr bwMode="auto">
            <a:xfrm>
              <a:off x="3806" y="2064"/>
              <a:ext cx="720" cy="864"/>
            </a:xfrm>
            <a:prstGeom prst="flowChartAlternateProcess">
              <a:avLst/>
            </a:prstGeom>
            <a:gradFill rotWithShape="1">
              <a:gsLst>
                <a:gs pos="0">
                  <a:srgbClr val="9FAFBA">
                    <a:alpha val="25000"/>
                  </a:srgbClr>
                </a:gs>
                <a:gs pos="100000">
                  <a:srgbClr val="B9C5CD"/>
                </a:gs>
              </a:gsLst>
              <a:lin ang="5400000" scaled="1"/>
            </a:gradFill>
            <a:ln w="9525">
              <a:solidFill>
                <a:srgbClr val="D8DDE0"/>
              </a:solidFill>
              <a:miter lim="800000"/>
              <a:headEnd/>
              <a:tailEnd/>
            </a:ln>
          </p:spPr>
          <p:txBody>
            <a:bodyPr wrap="none" anchor="ctr"/>
            <a:lstStyle/>
            <a:p>
              <a:endParaRPr lang="en-US"/>
            </a:p>
          </p:txBody>
        </p:sp>
        <p:sp>
          <p:nvSpPr>
            <p:cNvPr id="181259" name="AutoShape 21"/>
            <p:cNvSpPr>
              <a:spLocks noChangeArrowheads="1"/>
            </p:cNvSpPr>
            <p:nvPr/>
          </p:nvSpPr>
          <p:spPr bwMode="auto">
            <a:xfrm>
              <a:off x="4560" y="2064"/>
              <a:ext cx="720" cy="864"/>
            </a:xfrm>
            <a:prstGeom prst="flowChartAlternateProcess">
              <a:avLst/>
            </a:prstGeom>
            <a:gradFill rotWithShape="1">
              <a:gsLst>
                <a:gs pos="0">
                  <a:srgbClr val="9FAFBA">
                    <a:alpha val="25000"/>
                  </a:srgbClr>
                </a:gs>
                <a:gs pos="100000">
                  <a:srgbClr val="B9C5CD"/>
                </a:gs>
              </a:gsLst>
              <a:lin ang="5400000" scaled="1"/>
            </a:gradFill>
            <a:ln w="9525">
              <a:solidFill>
                <a:srgbClr val="D8DDE0"/>
              </a:solidFill>
              <a:miter lim="800000"/>
              <a:headEnd/>
              <a:tailEnd/>
            </a:ln>
          </p:spPr>
          <p:txBody>
            <a:bodyPr wrap="none" anchor="ctr"/>
            <a:lstStyle/>
            <a:p>
              <a:endParaRPr lang="en-US"/>
            </a:p>
          </p:txBody>
        </p:sp>
        <p:sp>
          <p:nvSpPr>
            <p:cNvPr id="181260" name="Text Box 22"/>
            <p:cNvSpPr txBox="1">
              <a:spLocks noChangeArrowheads="1"/>
            </p:cNvSpPr>
            <p:nvPr/>
          </p:nvSpPr>
          <p:spPr bwMode="auto">
            <a:xfrm>
              <a:off x="3792" y="2070"/>
              <a:ext cx="768" cy="460"/>
            </a:xfrm>
            <a:prstGeom prst="rect">
              <a:avLst/>
            </a:prstGeom>
            <a:noFill/>
            <a:ln w="9525">
              <a:noFill/>
              <a:miter lim="800000"/>
              <a:headEnd/>
              <a:tailEnd/>
            </a:ln>
          </p:spPr>
          <p:txBody>
            <a:bodyPr>
              <a:spAutoFit/>
            </a:bodyPr>
            <a:lstStyle/>
            <a:p>
              <a:pPr algn="ctr"/>
              <a:r>
                <a:rPr lang="en-US" sz="1400" b="1">
                  <a:solidFill>
                    <a:schemeClr val="bg1"/>
                  </a:solidFill>
                </a:rPr>
                <a:t>Sanctuary</a:t>
              </a:r>
              <a:r>
                <a:rPr lang="en-US" sz="1400" b="1" baseline="30000">
                  <a:solidFill>
                    <a:schemeClr val="bg1"/>
                  </a:solidFill>
                </a:rPr>
                <a:t>®</a:t>
              </a:r>
            </a:p>
            <a:p>
              <a:pPr algn="ctr"/>
              <a:r>
                <a:rPr lang="en-US" sz="1400" b="1">
                  <a:solidFill>
                    <a:schemeClr val="bg1"/>
                  </a:solidFill>
                </a:rPr>
                <a:t>Application</a:t>
              </a:r>
            </a:p>
            <a:p>
              <a:pPr algn="ctr"/>
              <a:r>
                <a:rPr lang="en-US" sz="1400" b="1">
                  <a:solidFill>
                    <a:schemeClr val="bg1"/>
                  </a:solidFill>
                </a:rPr>
                <a:t>Control</a:t>
              </a:r>
              <a:endParaRPr lang="en-US" sz="1200" b="1">
                <a:solidFill>
                  <a:schemeClr val="bg1"/>
                </a:solidFill>
              </a:endParaRPr>
            </a:p>
          </p:txBody>
        </p:sp>
        <p:sp>
          <p:nvSpPr>
            <p:cNvPr id="181261" name="Text Box 23"/>
            <p:cNvSpPr txBox="1">
              <a:spLocks noChangeArrowheads="1"/>
            </p:cNvSpPr>
            <p:nvPr/>
          </p:nvSpPr>
          <p:spPr bwMode="auto">
            <a:xfrm>
              <a:off x="4560" y="2070"/>
              <a:ext cx="768" cy="460"/>
            </a:xfrm>
            <a:prstGeom prst="rect">
              <a:avLst/>
            </a:prstGeom>
            <a:noFill/>
            <a:ln w="9525">
              <a:noFill/>
              <a:miter lim="800000"/>
              <a:headEnd/>
              <a:tailEnd/>
            </a:ln>
          </p:spPr>
          <p:txBody>
            <a:bodyPr>
              <a:spAutoFit/>
            </a:bodyPr>
            <a:lstStyle/>
            <a:p>
              <a:pPr algn="ctr"/>
              <a:r>
                <a:rPr lang="en-US" sz="1400" b="1">
                  <a:solidFill>
                    <a:schemeClr val="bg1"/>
                  </a:solidFill>
                </a:rPr>
                <a:t>Sanctuary</a:t>
              </a:r>
              <a:r>
                <a:rPr lang="en-US" sz="1400" b="1" baseline="30000">
                  <a:solidFill>
                    <a:schemeClr val="bg1"/>
                  </a:solidFill>
                </a:rPr>
                <a:t>®</a:t>
              </a:r>
            </a:p>
            <a:p>
              <a:pPr algn="ctr"/>
              <a:r>
                <a:rPr lang="en-US" sz="1400" b="1">
                  <a:solidFill>
                    <a:schemeClr val="bg1"/>
                  </a:solidFill>
                </a:rPr>
                <a:t>Device</a:t>
              </a:r>
            </a:p>
            <a:p>
              <a:pPr algn="ctr"/>
              <a:r>
                <a:rPr lang="en-US" sz="1400" b="1">
                  <a:solidFill>
                    <a:schemeClr val="bg1"/>
                  </a:solidFill>
                </a:rPr>
                <a:t>Control</a:t>
              </a:r>
            </a:p>
          </p:txBody>
        </p:sp>
        <p:sp>
          <p:nvSpPr>
            <p:cNvPr id="181262" name="Text Box 24"/>
            <p:cNvSpPr txBox="1">
              <a:spLocks noChangeArrowheads="1"/>
            </p:cNvSpPr>
            <p:nvPr/>
          </p:nvSpPr>
          <p:spPr bwMode="auto">
            <a:xfrm>
              <a:off x="3936" y="1680"/>
              <a:ext cx="1104" cy="366"/>
            </a:xfrm>
            <a:prstGeom prst="rect">
              <a:avLst/>
            </a:prstGeom>
            <a:noFill/>
            <a:ln w="9525">
              <a:noFill/>
              <a:miter lim="800000"/>
              <a:headEnd/>
              <a:tailEnd/>
            </a:ln>
          </p:spPr>
          <p:txBody>
            <a:bodyPr anchor="ctr">
              <a:spAutoFit/>
            </a:bodyPr>
            <a:lstStyle/>
            <a:p>
              <a:pPr algn="ctr"/>
              <a:r>
                <a:rPr lang="en-US" sz="1600" b="1"/>
                <a:t>Endpoint Policy</a:t>
              </a:r>
            </a:p>
            <a:p>
              <a:pPr algn="ctr"/>
              <a:r>
                <a:rPr lang="en-US" sz="1600" b="1"/>
                <a:t>Enforcement</a:t>
              </a:r>
            </a:p>
          </p:txBody>
        </p:sp>
        <p:sp>
          <p:nvSpPr>
            <p:cNvPr id="29" name="AutoShape 10"/>
            <p:cNvSpPr>
              <a:spLocks noChangeArrowheads="1"/>
            </p:cNvSpPr>
            <p:nvPr/>
          </p:nvSpPr>
          <p:spPr bwMode="auto">
            <a:xfrm>
              <a:off x="3840" y="2592"/>
              <a:ext cx="1392" cy="288"/>
            </a:xfrm>
            <a:prstGeom prst="flowChartAlternateProcess">
              <a:avLst/>
            </a:prstGeom>
            <a:solidFill>
              <a:schemeClr val="tx1">
                <a:lumMod val="40000"/>
                <a:lumOff val="60000"/>
              </a:schemeClr>
            </a:solidFill>
            <a:ln w="9525">
              <a:solidFill>
                <a:srgbClr val="D8DDE0"/>
              </a:solidFill>
              <a:miter lim="800000"/>
              <a:headEnd/>
              <a:tailEnd/>
            </a:ln>
            <a:effectLst/>
          </p:spPr>
          <p:txBody>
            <a:bodyPr wrap="none" anchor="ctr"/>
            <a:lstStyle/>
            <a:p>
              <a:pPr algn="ctr">
                <a:defRPr/>
              </a:pPr>
              <a:r>
                <a:rPr lang="en-US" sz="1400" b="1" dirty="0">
                  <a:solidFill>
                    <a:schemeClr val="bg1"/>
                  </a:solidFill>
                  <a:cs typeface="+mn-cs"/>
                </a:rPr>
                <a:t>(Agent Based)</a:t>
              </a:r>
            </a:p>
          </p:txBody>
        </p:sp>
      </p:grpSp>
      <p:sp>
        <p:nvSpPr>
          <p:cNvPr id="317453" name="Oval 13"/>
          <p:cNvSpPr>
            <a:spLocks noChangeArrowheads="1"/>
          </p:cNvSpPr>
          <p:nvPr/>
        </p:nvSpPr>
        <p:spPr bwMode="auto">
          <a:xfrm>
            <a:off x="7605713" y="2057400"/>
            <a:ext cx="1219200" cy="1066800"/>
          </a:xfrm>
          <a:prstGeom prst="ellipse">
            <a:avLst/>
          </a:prstGeom>
          <a:noFill/>
          <a:ln w="38100">
            <a:solidFill>
              <a:srgbClr val="EE2E24"/>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7453"/>
                                        </p:tgtEl>
                                        <p:attrNameLst>
                                          <p:attrName>style.visibility</p:attrName>
                                        </p:attrNameLst>
                                      </p:cBhvr>
                                      <p:to>
                                        <p:strVal val="visible"/>
                                      </p:to>
                                    </p:set>
                                    <p:animEffect transition="in" filter="dissolve">
                                      <p:cBhvr>
                                        <p:cTn id="7" dur="1000"/>
                                        <p:tgtEl>
                                          <p:spTgt spid="317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p:txBody>
          <a:bodyPr/>
          <a:lstStyle/>
          <a:p>
            <a:pPr eaLnBrk="1" hangingPunct="1"/>
            <a:r>
              <a:rPr lang="en-US" smtClean="0"/>
              <a:t>Sanctuary</a:t>
            </a:r>
            <a:r>
              <a:rPr lang="en-US" baseline="30000" smtClean="0">
                <a:cs typeface="Arial" charset="0"/>
              </a:rPr>
              <a:t>®</a:t>
            </a:r>
            <a:r>
              <a:rPr lang="en-US" smtClean="0"/>
              <a:t> Device Control</a:t>
            </a:r>
            <a:r>
              <a:rPr lang="en-US" baseline="30000" smtClean="0">
                <a:cs typeface="Arial" charset="0"/>
              </a:rPr>
              <a:t> </a:t>
            </a:r>
            <a:r>
              <a:rPr lang="en-US" smtClean="0">
                <a:cs typeface="Arial" charset="0"/>
              </a:rPr>
              <a:t>Value</a:t>
            </a:r>
          </a:p>
        </p:txBody>
      </p:sp>
      <p:sp>
        <p:nvSpPr>
          <p:cNvPr id="183298" name="Rectangle 3"/>
          <p:cNvSpPr>
            <a:spLocks noGrp="1" noChangeArrowheads="1"/>
          </p:cNvSpPr>
          <p:nvPr>
            <p:ph idx="1"/>
          </p:nvPr>
        </p:nvSpPr>
        <p:spPr/>
        <p:txBody>
          <a:bodyPr/>
          <a:lstStyle/>
          <a:p>
            <a:pPr eaLnBrk="1" hangingPunct="1"/>
            <a:r>
              <a:rPr lang="en-US" smtClean="0">
                <a:solidFill>
                  <a:srgbClr val="58595B"/>
                </a:solidFill>
              </a:rPr>
              <a:t>Minimizes risk of data theft / data leakage via any removable device</a:t>
            </a:r>
          </a:p>
          <a:p>
            <a:pPr lvl="1" eaLnBrk="1" hangingPunct="1"/>
            <a:r>
              <a:rPr lang="en-US" sz="1800" smtClean="0">
                <a:solidFill>
                  <a:srgbClr val="58595B"/>
                </a:solidFill>
              </a:rPr>
              <a:t>Granular Device Control Policies</a:t>
            </a:r>
          </a:p>
          <a:p>
            <a:pPr lvl="1" eaLnBrk="1" hangingPunct="1"/>
            <a:r>
              <a:rPr lang="en-US" sz="1800" smtClean="0">
                <a:solidFill>
                  <a:srgbClr val="58595B"/>
                </a:solidFill>
              </a:rPr>
              <a:t>Forced Encryption</a:t>
            </a:r>
          </a:p>
          <a:p>
            <a:pPr lvl="1" eaLnBrk="1" hangingPunct="1"/>
            <a:r>
              <a:rPr lang="en-US" sz="1800" smtClean="0">
                <a:solidFill>
                  <a:srgbClr val="58595B"/>
                </a:solidFill>
              </a:rPr>
              <a:t>File Type Filtering</a:t>
            </a:r>
          </a:p>
          <a:p>
            <a:pPr lvl="1" eaLnBrk="1" hangingPunct="1"/>
            <a:r>
              <a:rPr lang="en-US" sz="1800" smtClean="0">
                <a:solidFill>
                  <a:srgbClr val="58595B"/>
                </a:solidFill>
              </a:rPr>
              <a:t>Detailed Audit Capabilities</a:t>
            </a:r>
          </a:p>
          <a:p>
            <a:pPr lvl="1" eaLnBrk="1" hangingPunct="1"/>
            <a:r>
              <a:rPr lang="en-US" sz="1800" smtClean="0">
                <a:solidFill>
                  <a:srgbClr val="58595B"/>
                </a:solidFill>
              </a:rPr>
              <a:t>Blocks USB Keyloggers</a:t>
            </a:r>
          </a:p>
          <a:p>
            <a:pPr eaLnBrk="1" hangingPunct="1"/>
            <a:endParaRPr lang="en-US" smtClean="0">
              <a:solidFill>
                <a:srgbClr val="58595B"/>
              </a:solidFill>
            </a:endParaRPr>
          </a:p>
          <a:p>
            <a:pPr eaLnBrk="1" hangingPunct="1"/>
            <a:r>
              <a:rPr lang="en-US" smtClean="0">
                <a:solidFill>
                  <a:srgbClr val="58595B"/>
                </a:solidFill>
              </a:rPr>
              <a:t>Prevents malware introduction via unauthorized removable media</a:t>
            </a:r>
          </a:p>
          <a:p>
            <a:pPr eaLnBrk="1" hangingPunct="1"/>
            <a:endParaRPr lang="en-US" smtClean="0">
              <a:solidFill>
                <a:srgbClr val="58595B"/>
              </a:solidFill>
            </a:endParaRPr>
          </a:p>
          <a:p>
            <a:pPr eaLnBrk="1" hangingPunct="1"/>
            <a:r>
              <a:rPr lang="en-US" smtClean="0">
                <a:solidFill>
                  <a:srgbClr val="58595B"/>
                </a:solidFill>
              </a:rPr>
              <a:t>Assures compliance with privacy and confidentiality regulations and policies</a:t>
            </a:r>
            <a:endParaRPr lang="en-US" smtClean="0"/>
          </a:p>
        </p:txBody>
      </p:sp>
      <p:sp>
        <p:nvSpPr>
          <p:cNvPr id="183299" name="Slide Number Placeholder 3"/>
          <p:cNvSpPr>
            <a:spLocks noGrp="1"/>
          </p:cNvSpPr>
          <p:nvPr>
            <p:ph type="sldNum" sz="quarter" idx="10"/>
          </p:nvPr>
        </p:nvSpPr>
        <p:spPr>
          <a:noFill/>
        </p:spPr>
        <p:txBody>
          <a:bodyPr/>
          <a:lstStyle/>
          <a:p>
            <a:fld id="{E572FC1E-CA1A-4878-B1C1-A368BC3E6AA8}" type="slidenum">
              <a:rPr lang="en-US" smtClean="0">
                <a:cs typeface="Arial" charset="0"/>
              </a:rPr>
              <a:pPr/>
              <a:t>34</a:t>
            </a:fld>
            <a:endParaRPr lang="en-US" smtClean="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7"/>
          <p:cNvSpPr>
            <a:spLocks noGrp="1"/>
          </p:cNvSpPr>
          <p:nvPr>
            <p:ph type="title"/>
          </p:nvPr>
        </p:nvSpPr>
        <p:spPr/>
        <p:txBody>
          <a:bodyPr/>
          <a:lstStyle/>
          <a:p>
            <a:pPr eaLnBrk="1" hangingPunct="1"/>
            <a:r>
              <a:rPr lang="fr-CH" smtClean="0"/>
              <a:t>Overall</a:t>
            </a:r>
            <a:endParaRPr lang="en-US" smtClean="0"/>
          </a:p>
        </p:txBody>
      </p:sp>
      <p:sp>
        <p:nvSpPr>
          <p:cNvPr id="185346" name="Slide Number Placeholder 1"/>
          <p:cNvSpPr>
            <a:spLocks noGrp="1"/>
          </p:cNvSpPr>
          <p:nvPr>
            <p:ph type="sldNum" sz="quarter" idx="4294967295"/>
          </p:nvPr>
        </p:nvSpPr>
        <p:spPr bwMode="auto">
          <a:xfrm>
            <a:off x="0" y="6461125"/>
            <a:ext cx="304800" cy="244475"/>
          </a:xfrm>
          <a:prstGeom prst="rect">
            <a:avLst/>
          </a:prstGeom>
          <a:noFill/>
          <a:ln>
            <a:miter lim="800000"/>
            <a:headEnd/>
            <a:tailEnd/>
          </a:ln>
        </p:spPr>
        <p:txBody>
          <a:bodyPr/>
          <a:lstStyle/>
          <a:p>
            <a:fld id="{5BC34667-F85C-4CF3-8683-BE4A5604EF9D}" type="slidenum">
              <a:rPr lang="en-US"/>
              <a:pPr/>
              <a:t>35</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0"/>
          <p:cNvSpPr>
            <a:spLocks noGrp="1" noChangeArrowheads="1"/>
          </p:cNvSpPr>
          <p:nvPr>
            <p:ph type="title"/>
          </p:nvPr>
        </p:nvSpPr>
        <p:spPr/>
        <p:txBody>
          <a:bodyPr/>
          <a:lstStyle/>
          <a:p>
            <a:pPr eaLnBrk="1" hangingPunct="1"/>
            <a:r>
              <a:rPr lang="en-US" smtClean="0"/>
              <a:t>Lumension Product Portfolio</a:t>
            </a:r>
          </a:p>
        </p:txBody>
      </p:sp>
      <p:sp>
        <p:nvSpPr>
          <p:cNvPr id="186370" name="Slide Number Placeholder 2"/>
          <p:cNvSpPr>
            <a:spLocks noGrp="1"/>
          </p:cNvSpPr>
          <p:nvPr>
            <p:ph type="sldNum" sz="quarter" idx="10"/>
          </p:nvPr>
        </p:nvSpPr>
        <p:spPr>
          <a:noFill/>
        </p:spPr>
        <p:txBody>
          <a:bodyPr/>
          <a:lstStyle/>
          <a:p>
            <a:fld id="{8AEF07C2-5719-4D86-B1B6-052BB94A7F40}" type="slidenum">
              <a:rPr lang="en-US" smtClean="0">
                <a:cs typeface="Arial" charset="0"/>
              </a:rPr>
              <a:pPr/>
              <a:t>36</a:t>
            </a:fld>
            <a:endParaRPr lang="en-US" smtClean="0">
              <a:cs typeface="Arial" charset="0"/>
            </a:endParaRPr>
          </a:p>
        </p:txBody>
      </p:sp>
      <p:sp>
        <p:nvSpPr>
          <p:cNvPr id="328706" name="Line 2"/>
          <p:cNvSpPr>
            <a:spLocks noChangeShapeType="1"/>
          </p:cNvSpPr>
          <p:nvPr/>
        </p:nvSpPr>
        <p:spPr bwMode="auto">
          <a:xfrm flipV="1">
            <a:off x="2971800" y="2133600"/>
            <a:ext cx="0" cy="533400"/>
          </a:xfrm>
          <a:prstGeom prst="line">
            <a:avLst/>
          </a:prstGeom>
          <a:noFill/>
          <a:ln w="9525">
            <a:solidFill>
              <a:schemeClr val="tx1"/>
            </a:solidFill>
            <a:round/>
            <a:headEnd/>
            <a:tailEnd/>
          </a:ln>
        </p:spPr>
        <p:txBody>
          <a:bodyPr/>
          <a:lstStyle/>
          <a:p>
            <a:endParaRPr lang="en-US"/>
          </a:p>
        </p:txBody>
      </p:sp>
      <p:sp>
        <p:nvSpPr>
          <p:cNvPr id="328707" name="Line 3"/>
          <p:cNvSpPr>
            <a:spLocks noChangeShapeType="1"/>
          </p:cNvSpPr>
          <p:nvPr/>
        </p:nvSpPr>
        <p:spPr bwMode="auto">
          <a:xfrm>
            <a:off x="5486400" y="3733800"/>
            <a:ext cx="381000" cy="0"/>
          </a:xfrm>
          <a:prstGeom prst="line">
            <a:avLst/>
          </a:prstGeom>
          <a:noFill/>
          <a:ln w="9525">
            <a:solidFill>
              <a:schemeClr val="folHlink"/>
            </a:solidFill>
            <a:round/>
            <a:headEnd/>
            <a:tailEnd/>
          </a:ln>
        </p:spPr>
        <p:txBody>
          <a:bodyPr/>
          <a:lstStyle/>
          <a:p>
            <a:endParaRPr lang="en-US"/>
          </a:p>
        </p:txBody>
      </p:sp>
      <p:sp>
        <p:nvSpPr>
          <p:cNvPr id="328708" name="AutoShape 4"/>
          <p:cNvSpPr>
            <a:spLocks noChangeArrowheads="1"/>
          </p:cNvSpPr>
          <p:nvPr/>
        </p:nvSpPr>
        <p:spPr bwMode="auto">
          <a:xfrm>
            <a:off x="762000" y="2647950"/>
            <a:ext cx="4724400" cy="2152650"/>
          </a:xfrm>
          <a:prstGeom prst="flowChartAlternateProcess">
            <a:avLst/>
          </a:prstGeom>
          <a:gradFill rotWithShape="1">
            <a:gsLst>
              <a:gs pos="0">
                <a:srgbClr val="DFD8CE"/>
              </a:gs>
              <a:gs pos="100000">
                <a:srgbClr val="8599A6"/>
              </a:gs>
            </a:gsLst>
            <a:lin ang="5400000" scaled="1"/>
          </a:gradFill>
          <a:ln w="9525">
            <a:solidFill>
              <a:srgbClr val="F28D1D"/>
            </a:solidFill>
            <a:miter lim="800000"/>
            <a:headEnd/>
            <a:tailEnd/>
          </a:ln>
        </p:spPr>
        <p:txBody>
          <a:bodyPr wrap="none" anchor="ctr"/>
          <a:lstStyle/>
          <a:p>
            <a:endParaRPr lang="en-US"/>
          </a:p>
        </p:txBody>
      </p:sp>
      <p:sp>
        <p:nvSpPr>
          <p:cNvPr id="328709" name="AutoShape 5"/>
          <p:cNvSpPr>
            <a:spLocks noChangeArrowheads="1"/>
          </p:cNvSpPr>
          <p:nvPr/>
        </p:nvSpPr>
        <p:spPr bwMode="auto">
          <a:xfrm>
            <a:off x="5867400" y="2646363"/>
            <a:ext cx="2655888" cy="2154237"/>
          </a:xfrm>
          <a:prstGeom prst="flowChartAlternateProcess">
            <a:avLst/>
          </a:prstGeom>
          <a:gradFill rotWithShape="1">
            <a:gsLst>
              <a:gs pos="0">
                <a:srgbClr val="DDCED0"/>
              </a:gs>
              <a:gs pos="100000">
                <a:srgbClr val="8599A6"/>
              </a:gs>
            </a:gsLst>
            <a:lin ang="5400000" scaled="1"/>
          </a:gradFill>
          <a:ln w="9525">
            <a:solidFill>
              <a:srgbClr val="EE2E24"/>
            </a:solidFill>
            <a:miter lim="800000"/>
            <a:headEnd/>
            <a:tailEnd/>
          </a:ln>
        </p:spPr>
        <p:txBody>
          <a:bodyPr wrap="none" anchor="ctr"/>
          <a:lstStyle/>
          <a:p>
            <a:pPr algn="ctr"/>
            <a:endParaRPr lang="en-US"/>
          </a:p>
        </p:txBody>
      </p:sp>
      <p:sp>
        <p:nvSpPr>
          <p:cNvPr id="328710" name="AutoShape 6"/>
          <p:cNvSpPr>
            <a:spLocks noChangeArrowheads="1"/>
          </p:cNvSpPr>
          <p:nvPr/>
        </p:nvSpPr>
        <p:spPr bwMode="auto">
          <a:xfrm>
            <a:off x="6042025" y="3276600"/>
            <a:ext cx="1143000" cy="1371600"/>
          </a:xfrm>
          <a:prstGeom prst="flowChartAlternateProcess">
            <a:avLst/>
          </a:prstGeom>
          <a:gradFill rotWithShape="1">
            <a:gsLst>
              <a:gs pos="0">
                <a:srgbClr val="9FAFBA">
                  <a:alpha val="25000"/>
                </a:srgbClr>
              </a:gs>
              <a:gs pos="100000">
                <a:srgbClr val="B9C5CD"/>
              </a:gs>
            </a:gsLst>
            <a:lin ang="5400000" scaled="1"/>
          </a:gradFill>
          <a:ln w="9525">
            <a:solidFill>
              <a:srgbClr val="D8DDE0"/>
            </a:solidFill>
            <a:miter lim="800000"/>
            <a:headEnd/>
            <a:tailEnd/>
          </a:ln>
        </p:spPr>
        <p:txBody>
          <a:bodyPr wrap="none" anchor="ctr"/>
          <a:lstStyle/>
          <a:p>
            <a:endParaRPr lang="en-US"/>
          </a:p>
        </p:txBody>
      </p:sp>
      <p:sp>
        <p:nvSpPr>
          <p:cNvPr id="328711" name="AutoShape 7"/>
          <p:cNvSpPr>
            <a:spLocks noChangeArrowheads="1"/>
          </p:cNvSpPr>
          <p:nvPr/>
        </p:nvSpPr>
        <p:spPr bwMode="auto">
          <a:xfrm>
            <a:off x="7239000" y="3276600"/>
            <a:ext cx="1143000" cy="1371600"/>
          </a:xfrm>
          <a:prstGeom prst="flowChartAlternateProcess">
            <a:avLst/>
          </a:prstGeom>
          <a:gradFill rotWithShape="1">
            <a:gsLst>
              <a:gs pos="0">
                <a:srgbClr val="9FAFBA">
                  <a:alpha val="25000"/>
                </a:srgbClr>
              </a:gs>
              <a:gs pos="100000">
                <a:srgbClr val="B9C5CD"/>
              </a:gs>
            </a:gsLst>
            <a:lin ang="5400000" scaled="1"/>
          </a:gradFill>
          <a:ln w="9525">
            <a:solidFill>
              <a:srgbClr val="D8DDE0"/>
            </a:solidFill>
            <a:miter lim="800000"/>
            <a:headEnd/>
            <a:tailEnd/>
          </a:ln>
        </p:spPr>
        <p:txBody>
          <a:bodyPr wrap="none" anchor="ctr"/>
          <a:lstStyle/>
          <a:p>
            <a:endParaRPr lang="en-US"/>
          </a:p>
        </p:txBody>
      </p:sp>
      <p:sp>
        <p:nvSpPr>
          <p:cNvPr id="328712" name="Text Box 8"/>
          <p:cNvSpPr txBox="1">
            <a:spLocks noChangeArrowheads="1"/>
          </p:cNvSpPr>
          <p:nvPr/>
        </p:nvSpPr>
        <p:spPr bwMode="auto">
          <a:xfrm>
            <a:off x="6019800" y="3286125"/>
            <a:ext cx="1219200" cy="730250"/>
          </a:xfrm>
          <a:prstGeom prst="rect">
            <a:avLst/>
          </a:prstGeom>
          <a:noFill/>
          <a:ln w="9525">
            <a:noFill/>
            <a:miter lim="800000"/>
            <a:headEnd/>
            <a:tailEnd/>
          </a:ln>
        </p:spPr>
        <p:txBody>
          <a:bodyPr>
            <a:spAutoFit/>
          </a:bodyPr>
          <a:lstStyle/>
          <a:p>
            <a:pPr algn="ctr"/>
            <a:r>
              <a:rPr lang="en-US" sz="1400" b="1">
                <a:solidFill>
                  <a:schemeClr val="bg1"/>
                </a:solidFill>
              </a:rPr>
              <a:t>Sanctuary</a:t>
            </a:r>
            <a:r>
              <a:rPr lang="en-US" sz="1400" b="1" baseline="30000">
                <a:solidFill>
                  <a:schemeClr val="bg1"/>
                </a:solidFill>
              </a:rPr>
              <a:t>®</a:t>
            </a:r>
          </a:p>
          <a:p>
            <a:pPr algn="ctr"/>
            <a:r>
              <a:rPr lang="en-US" sz="1400" b="1">
                <a:solidFill>
                  <a:schemeClr val="bg1"/>
                </a:solidFill>
              </a:rPr>
              <a:t>Application</a:t>
            </a:r>
          </a:p>
          <a:p>
            <a:pPr algn="ctr"/>
            <a:r>
              <a:rPr lang="en-US" sz="1400" b="1">
                <a:solidFill>
                  <a:schemeClr val="bg1"/>
                </a:solidFill>
              </a:rPr>
              <a:t>Control</a:t>
            </a:r>
            <a:endParaRPr lang="en-US" sz="1200" b="1">
              <a:solidFill>
                <a:schemeClr val="bg1"/>
              </a:solidFill>
            </a:endParaRPr>
          </a:p>
        </p:txBody>
      </p:sp>
      <p:sp>
        <p:nvSpPr>
          <p:cNvPr id="328713" name="Text Box 9"/>
          <p:cNvSpPr txBox="1">
            <a:spLocks noChangeArrowheads="1"/>
          </p:cNvSpPr>
          <p:nvPr/>
        </p:nvSpPr>
        <p:spPr bwMode="auto">
          <a:xfrm>
            <a:off x="7239000" y="3286125"/>
            <a:ext cx="1219200" cy="730250"/>
          </a:xfrm>
          <a:prstGeom prst="rect">
            <a:avLst/>
          </a:prstGeom>
          <a:noFill/>
          <a:ln w="9525">
            <a:noFill/>
            <a:miter lim="800000"/>
            <a:headEnd/>
            <a:tailEnd/>
          </a:ln>
        </p:spPr>
        <p:txBody>
          <a:bodyPr>
            <a:spAutoFit/>
          </a:bodyPr>
          <a:lstStyle/>
          <a:p>
            <a:pPr algn="ctr"/>
            <a:r>
              <a:rPr lang="en-US" sz="1400" b="1">
                <a:solidFill>
                  <a:schemeClr val="bg1"/>
                </a:solidFill>
              </a:rPr>
              <a:t>Sanctuary</a:t>
            </a:r>
            <a:r>
              <a:rPr lang="en-US" sz="1400" b="1" baseline="30000">
                <a:solidFill>
                  <a:schemeClr val="bg1"/>
                </a:solidFill>
              </a:rPr>
              <a:t>®</a:t>
            </a:r>
          </a:p>
          <a:p>
            <a:pPr algn="ctr"/>
            <a:r>
              <a:rPr lang="en-US" sz="1400" b="1">
                <a:solidFill>
                  <a:schemeClr val="bg1"/>
                </a:solidFill>
              </a:rPr>
              <a:t>Device</a:t>
            </a:r>
          </a:p>
          <a:p>
            <a:pPr algn="ctr"/>
            <a:r>
              <a:rPr lang="en-US" sz="1400" b="1">
                <a:solidFill>
                  <a:schemeClr val="bg1"/>
                </a:solidFill>
              </a:rPr>
              <a:t>Control</a:t>
            </a:r>
          </a:p>
        </p:txBody>
      </p:sp>
      <p:sp>
        <p:nvSpPr>
          <p:cNvPr id="328715" name="Text Box 11"/>
          <p:cNvSpPr txBox="1">
            <a:spLocks noChangeArrowheads="1"/>
          </p:cNvSpPr>
          <p:nvPr/>
        </p:nvSpPr>
        <p:spPr bwMode="auto">
          <a:xfrm>
            <a:off x="685800" y="2681288"/>
            <a:ext cx="4953000" cy="581025"/>
          </a:xfrm>
          <a:prstGeom prst="rect">
            <a:avLst/>
          </a:prstGeom>
          <a:noFill/>
          <a:ln w="9525">
            <a:noFill/>
            <a:miter lim="800000"/>
            <a:headEnd/>
            <a:tailEnd/>
          </a:ln>
        </p:spPr>
        <p:txBody>
          <a:bodyPr anchor="ctr">
            <a:spAutoFit/>
          </a:bodyPr>
          <a:lstStyle/>
          <a:p>
            <a:pPr algn="ctr"/>
            <a:r>
              <a:rPr lang="en-US" sz="1600" b="1"/>
              <a:t>Vulnerability Management</a:t>
            </a:r>
          </a:p>
          <a:p>
            <a:pPr algn="ctr"/>
            <a:r>
              <a:rPr lang="en-US" sz="1600" b="1"/>
              <a:t> </a:t>
            </a:r>
            <a:r>
              <a:rPr lang="en-US" sz="1400" b="1"/>
              <a:t>for Configuration Issues &amp; Patches</a:t>
            </a:r>
          </a:p>
        </p:txBody>
      </p:sp>
      <p:sp>
        <p:nvSpPr>
          <p:cNvPr id="328718" name="Text Box 14"/>
          <p:cNvSpPr txBox="1">
            <a:spLocks noChangeArrowheads="1"/>
          </p:cNvSpPr>
          <p:nvPr/>
        </p:nvSpPr>
        <p:spPr bwMode="auto">
          <a:xfrm>
            <a:off x="6248400" y="2667000"/>
            <a:ext cx="1752600" cy="581025"/>
          </a:xfrm>
          <a:prstGeom prst="rect">
            <a:avLst/>
          </a:prstGeom>
          <a:noFill/>
          <a:ln w="9525">
            <a:noFill/>
            <a:miter lim="800000"/>
            <a:headEnd/>
            <a:tailEnd/>
          </a:ln>
        </p:spPr>
        <p:txBody>
          <a:bodyPr anchor="ctr">
            <a:spAutoFit/>
          </a:bodyPr>
          <a:lstStyle/>
          <a:p>
            <a:pPr algn="ctr"/>
            <a:r>
              <a:rPr lang="en-US" sz="1600" b="1"/>
              <a:t>Endpoint Policy</a:t>
            </a:r>
          </a:p>
          <a:p>
            <a:pPr algn="ctr"/>
            <a:r>
              <a:rPr lang="en-US" sz="1600" b="1"/>
              <a:t>Enforcement</a:t>
            </a:r>
          </a:p>
        </p:txBody>
      </p:sp>
      <p:sp>
        <p:nvSpPr>
          <p:cNvPr id="328719" name="AutoShape 15"/>
          <p:cNvSpPr>
            <a:spLocks noChangeArrowheads="1"/>
          </p:cNvSpPr>
          <p:nvPr/>
        </p:nvSpPr>
        <p:spPr bwMode="auto">
          <a:xfrm>
            <a:off x="3733800" y="3886200"/>
            <a:ext cx="1447800" cy="762000"/>
          </a:xfrm>
          <a:prstGeom prst="flowChartAlternateProcess">
            <a:avLst/>
          </a:prstGeom>
          <a:gradFill rotWithShape="1">
            <a:gsLst>
              <a:gs pos="0">
                <a:srgbClr val="9FAFBA">
                  <a:alpha val="25000"/>
                </a:srgbClr>
              </a:gs>
              <a:gs pos="100000">
                <a:srgbClr val="B9C5CD"/>
              </a:gs>
            </a:gsLst>
            <a:lin ang="5400000" scaled="1"/>
          </a:gradFill>
          <a:ln w="9525">
            <a:solidFill>
              <a:srgbClr val="D8DDE0"/>
            </a:solidFill>
            <a:miter lim="800000"/>
            <a:headEnd/>
            <a:tailEnd/>
          </a:ln>
        </p:spPr>
        <p:txBody>
          <a:bodyPr wrap="none" anchor="ctr"/>
          <a:lstStyle/>
          <a:p>
            <a:endParaRPr lang="en-US"/>
          </a:p>
        </p:txBody>
      </p:sp>
      <p:sp>
        <p:nvSpPr>
          <p:cNvPr id="328720" name="Text Box 16"/>
          <p:cNvSpPr txBox="1">
            <a:spLocks noChangeArrowheads="1"/>
          </p:cNvSpPr>
          <p:nvPr/>
        </p:nvSpPr>
        <p:spPr bwMode="auto">
          <a:xfrm>
            <a:off x="3752850" y="3962400"/>
            <a:ext cx="1447800" cy="608013"/>
          </a:xfrm>
          <a:prstGeom prst="rect">
            <a:avLst/>
          </a:prstGeom>
          <a:noFill/>
          <a:ln w="9525">
            <a:noFill/>
            <a:miter lim="800000"/>
            <a:headEnd/>
            <a:tailEnd/>
          </a:ln>
        </p:spPr>
        <p:txBody>
          <a:bodyPr lIns="0" tIns="0" rIns="0" bIns="0">
            <a:spAutoFit/>
          </a:bodyPr>
          <a:lstStyle/>
          <a:p>
            <a:pPr algn="ctr"/>
            <a:r>
              <a:rPr lang="en-US" sz="1400" b="1">
                <a:solidFill>
                  <a:schemeClr val="bg1"/>
                </a:solidFill>
              </a:rPr>
              <a:t>PatchLink Developers Kit™ </a:t>
            </a:r>
          </a:p>
          <a:p>
            <a:pPr algn="ctr"/>
            <a:r>
              <a:rPr lang="en-US" sz="1200">
                <a:solidFill>
                  <a:schemeClr val="bg1"/>
                </a:solidFill>
              </a:rPr>
              <a:t>(Add-On Module)</a:t>
            </a:r>
            <a:endParaRPr lang="en-US" sz="1400"/>
          </a:p>
        </p:txBody>
      </p:sp>
      <p:grpSp>
        <p:nvGrpSpPr>
          <p:cNvPr id="2" name="Group 28"/>
          <p:cNvGrpSpPr>
            <a:grpSpLocks/>
          </p:cNvGrpSpPr>
          <p:nvPr/>
        </p:nvGrpSpPr>
        <p:grpSpPr bwMode="auto">
          <a:xfrm>
            <a:off x="-304800" y="5334000"/>
            <a:ext cx="7010400" cy="762000"/>
            <a:chOff x="-192" y="3360"/>
            <a:chExt cx="4416" cy="480"/>
          </a:xfrm>
        </p:grpSpPr>
        <p:sp>
          <p:nvSpPr>
            <p:cNvPr id="186395" name="AutoShape 12"/>
            <p:cNvSpPr>
              <a:spLocks noChangeArrowheads="1"/>
            </p:cNvSpPr>
            <p:nvPr/>
          </p:nvSpPr>
          <p:spPr bwMode="auto">
            <a:xfrm>
              <a:off x="480" y="3360"/>
              <a:ext cx="2976" cy="480"/>
            </a:xfrm>
            <a:prstGeom prst="flowChartAlternateProcess">
              <a:avLst/>
            </a:prstGeom>
            <a:gradFill rotWithShape="1">
              <a:gsLst>
                <a:gs pos="0">
                  <a:srgbClr val="D2D4CF"/>
                </a:gs>
                <a:gs pos="100000">
                  <a:srgbClr val="8599A6"/>
                </a:gs>
              </a:gsLst>
              <a:lin ang="5400000" scaled="1"/>
            </a:gradFill>
            <a:ln w="9525">
              <a:solidFill>
                <a:srgbClr val="C8B18B"/>
              </a:solidFill>
              <a:miter lim="800000"/>
              <a:headEnd/>
              <a:tailEnd/>
            </a:ln>
          </p:spPr>
          <p:txBody>
            <a:bodyPr wrap="none" anchor="ctr"/>
            <a:lstStyle/>
            <a:p>
              <a:endParaRPr lang="en-US"/>
            </a:p>
          </p:txBody>
        </p:sp>
        <p:sp>
          <p:nvSpPr>
            <p:cNvPr id="186396" name="Text Box 13"/>
            <p:cNvSpPr txBox="1">
              <a:spLocks noChangeArrowheads="1"/>
            </p:cNvSpPr>
            <p:nvPr/>
          </p:nvSpPr>
          <p:spPr bwMode="auto">
            <a:xfrm>
              <a:off x="-192" y="3408"/>
              <a:ext cx="4416" cy="212"/>
            </a:xfrm>
            <a:prstGeom prst="rect">
              <a:avLst/>
            </a:prstGeom>
            <a:noFill/>
            <a:ln w="9525">
              <a:noFill/>
              <a:miter lim="800000"/>
              <a:headEnd/>
              <a:tailEnd/>
            </a:ln>
          </p:spPr>
          <p:txBody>
            <a:bodyPr anchor="ctr">
              <a:spAutoFit/>
            </a:bodyPr>
            <a:lstStyle/>
            <a:p>
              <a:pPr algn="ctr">
                <a:spcBef>
                  <a:spcPct val="50000"/>
                </a:spcBef>
              </a:pPr>
              <a:r>
                <a:rPr lang="en-US" sz="1600" b="1"/>
                <a:t>Enterprise-Wide Compliance Reporting</a:t>
              </a:r>
            </a:p>
          </p:txBody>
        </p:sp>
        <p:sp>
          <p:nvSpPr>
            <p:cNvPr id="186397" name="Text Box 17"/>
            <p:cNvSpPr txBox="1">
              <a:spLocks noChangeArrowheads="1"/>
            </p:cNvSpPr>
            <p:nvPr/>
          </p:nvSpPr>
          <p:spPr bwMode="auto">
            <a:xfrm>
              <a:off x="624" y="3579"/>
              <a:ext cx="2784" cy="192"/>
            </a:xfrm>
            <a:prstGeom prst="rect">
              <a:avLst/>
            </a:prstGeom>
            <a:noFill/>
            <a:ln w="9525">
              <a:noFill/>
              <a:miter lim="800000"/>
              <a:headEnd/>
              <a:tailEnd/>
            </a:ln>
          </p:spPr>
          <p:txBody>
            <a:bodyPr anchor="ctr">
              <a:spAutoFit/>
            </a:bodyPr>
            <a:lstStyle/>
            <a:p>
              <a:pPr algn="ctr"/>
              <a:r>
                <a:rPr lang="en-US" sz="1400" b="1">
                  <a:solidFill>
                    <a:schemeClr val="bg1"/>
                  </a:solidFill>
                </a:rPr>
                <a:t>PatchLink Enterprise Reporting ™</a:t>
              </a:r>
              <a:endParaRPr lang="en-US" sz="1400" b="1">
                <a:solidFill>
                  <a:srgbClr val="FFAB7D"/>
                </a:solidFill>
              </a:endParaRPr>
            </a:p>
          </p:txBody>
        </p:sp>
      </p:grpSp>
      <p:grpSp>
        <p:nvGrpSpPr>
          <p:cNvPr id="3" name="Group 18"/>
          <p:cNvGrpSpPr>
            <a:grpSpLocks/>
          </p:cNvGrpSpPr>
          <p:nvPr/>
        </p:nvGrpSpPr>
        <p:grpSpPr bwMode="auto">
          <a:xfrm>
            <a:off x="762000" y="1447800"/>
            <a:ext cx="4724400" cy="685800"/>
            <a:chOff x="521" y="912"/>
            <a:chExt cx="2839" cy="432"/>
          </a:xfrm>
        </p:grpSpPr>
        <p:sp>
          <p:nvSpPr>
            <p:cNvPr id="186392" name="AutoShape 19"/>
            <p:cNvSpPr>
              <a:spLocks noChangeArrowheads="1"/>
            </p:cNvSpPr>
            <p:nvPr/>
          </p:nvSpPr>
          <p:spPr bwMode="auto">
            <a:xfrm>
              <a:off x="521" y="912"/>
              <a:ext cx="2839" cy="432"/>
            </a:xfrm>
            <a:prstGeom prst="flowChartAlternateProcess">
              <a:avLst/>
            </a:prstGeom>
            <a:gradFill rotWithShape="1">
              <a:gsLst>
                <a:gs pos="0">
                  <a:srgbClr val="CADBD0"/>
                </a:gs>
                <a:gs pos="100000">
                  <a:srgbClr val="8599A6"/>
                </a:gs>
              </a:gsLst>
              <a:lin ang="5400000" scaled="1"/>
            </a:gradFill>
            <a:ln w="9525">
              <a:solidFill>
                <a:srgbClr val="50B848"/>
              </a:solidFill>
              <a:miter lim="800000"/>
              <a:headEnd/>
              <a:tailEnd/>
            </a:ln>
          </p:spPr>
          <p:txBody>
            <a:bodyPr wrap="none" anchor="ctr"/>
            <a:lstStyle/>
            <a:p>
              <a:endParaRPr lang="en-US"/>
            </a:p>
          </p:txBody>
        </p:sp>
        <p:sp>
          <p:nvSpPr>
            <p:cNvPr id="186393" name="Text Box 20"/>
            <p:cNvSpPr txBox="1">
              <a:spLocks noChangeArrowheads="1"/>
            </p:cNvSpPr>
            <p:nvPr/>
          </p:nvSpPr>
          <p:spPr bwMode="auto">
            <a:xfrm>
              <a:off x="768" y="920"/>
              <a:ext cx="2496" cy="212"/>
            </a:xfrm>
            <a:prstGeom prst="rect">
              <a:avLst/>
            </a:prstGeom>
            <a:noFill/>
            <a:ln w="9525">
              <a:noFill/>
              <a:miter lim="800000"/>
              <a:headEnd/>
              <a:tailEnd/>
            </a:ln>
          </p:spPr>
          <p:txBody>
            <a:bodyPr anchor="ctr">
              <a:spAutoFit/>
            </a:bodyPr>
            <a:lstStyle/>
            <a:p>
              <a:pPr algn="ctr">
                <a:spcBef>
                  <a:spcPct val="50000"/>
                </a:spcBef>
              </a:pPr>
              <a:r>
                <a:rPr lang="en-US" sz="1600" b="1"/>
                <a:t>Enterprise Policy Management</a:t>
              </a:r>
            </a:p>
          </p:txBody>
        </p:sp>
        <p:sp>
          <p:nvSpPr>
            <p:cNvPr id="186394" name="Text Box 21"/>
            <p:cNvSpPr txBox="1">
              <a:spLocks noChangeArrowheads="1"/>
            </p:cNvSpPr>
            <p:nvPr/>
          </p:nvSpPr>
          <p:spPr bwMode="auto">
            <a:xfrm>
              <a:off x="768" y="1108"/>
              <a:ext cx="2496" cy="192"/>
            </a:xfrm>
            <a:prstGeom prst="rect">
              <a:avLst/>
            </a:prstGeom>
            <a:noFill/>
            <a:ln w="9525">
              <a:noFill/>
              <a:miter lim="800000"/>
              <a:headEnd/>
              <a:tailEnd/>
            </a:ln>
          </p:spPr>
          <p:txBody>
            <a:bodyPr anchor="ctr">
              <a:spAutoFit/>
            </a:bodyPr>
            <a:lstStyle/>
            <a:p>
              <a:pPr algn="ctr"/>
              <a:r>
                <a:rPr lang="en-US" sz="1400" b="1">
                  <a:solidFill>
                    <a:schemeClr val="bg1"/>
                  </a:solidFill>
                </a:rPr>
                <a:t>PatchLink Security Management Console ™</a:t>
              </a:r>
            </a:p>
          </p:txBody>
        </p:sp>
      </p:grpSp>
      <p:sp>
        <p:nvSpPr>
          <p:cNvPr id="328726" name="AutoShape 22"/>
          <p:cNvSpPr>
            <a:spLocks noChangeArrowheads="1"/>
          </p:cNvSpPr>
          <p:nvPr/>
        </p:nvSpPr>
        <p:spPr bwMode="auto">
          <a:xfrm>
            <a:off x="838200" y="3276600"/>
            <a:ext cx="4343400" cy="533400"/>
          </a:xfrm>
          <a:prstGeom prst="flowChartAlternateProcess">
            <a:avLst/>
          </a:prstGeom>
          <a:gradFill rotWithShape="1">
            <a:gsLst>
              <a:gs pos="0">
                <a:srgbClr val="9FAFBA">
                  <a:alpha val="25000"/>
                </a:srgbClr>
              </a:gs>
              <a:gs pos="100000">
                <a:srgbClr val="B9C5CD"/>
              </a:gs>
            </a:gsLst>
            <a:lin ang="5400000" scaled="1"/>
          </a:gradFill>
          <a:ln w="9525">
            <a:solidFill>
              <a:srgbClr val="D8DDE0"/>
            </a:solidFill>
            <a:miter lim="800000"/>
            <a:headEnd/>
            <a:tailEnd/>
          </a:ln>
        </p:spPr>
        <p:txBody>
          <a:bodyPr wrap="none" anchor="ctr"/>
          <a:lstStyle/>
          <a:p>
            <a:endParaRPr lang="en-US"/>
          </a:p>
        </p:txBody>
      </p:sp>
      <p:sp>
        <p:nvSpPr>
          <p:cNvPr id="328727" name="AutoShape 23"/>
          <p:cNvSpPr>
            <a:spLocks noChangeArrowheads="1"/>
          </p:cNvSpPr>
          <p:nvPr/>
        </p:nvSpPr>
        <p:spPr bwMode="auto">
          <a:xfrm>
            <a:off x="2286000" y="3886200"/>
            <a:ext cx="1295400" cy="762000"/>
          </a:xfrm>
          <a:prstGeom prst="flowChartAlternateProcess">
            <a:avLst/>
          </a:prstGeom>
          <a:gradFill rotWithShape="1">
            <a:gsLst>
              <a:gs pos="0">
                <a:srgbClr val="9FAFBA">
                  <a:alpha val="25000"/>
                </a:srgbClr>
              </a:gs>
              <a:gs pos="100000">
                <a:srgbClr val="B9C5CD"/>
              </a:gs>
            </a:gsLst>
            <a:lin ang="5400000" scaled="1"/>
          </a:gradFill>
          <a:ln w="9525">
            <a:solidFill>
              <a:srgbClr val="D8DDE0"/>
            </a:solidFill>
            <a:miter lim="800000"/>
            <a:headEnd/>
            <a:tailEnd/>
          </a:ln>
        </p:spPr>
        <p:txBody>
          <a:bodyPr wrap="none" anchor="ctr"/>
          <a:lstStyle/>
          <a:p>
            <a:endParaRPr lang="en-US"/>
          </a:p>
        </p:txBody>
      </p:sp>
      <p:sp>
        <p:nvSpPr>
          <p:cNvPr id="328728" name="AutoShape 24"/>
          <p:cNvSpPr>
            <a:spLocks noChangeArrowheads="1"/>
          </p:cNvSpPr>
          <p:nvPr/>
        </p:nvSpPr>
        <p:spPr bwMode="auto">
          <a:xfrm>
            <a:off x="838200" y="3886200"/>
            <a:ext cx="1295400" cy="762000"/>
          </a:xfrm>
          <a:prstGeom prst="flowChartAlternateProcess">
            <a:avLst/>
          </a:prstGeom>
          <a:gradFill rotWithShape="1">
            <a:gsLst>
              <a:gs pos="0">
                <a:srgbClr val="9FAFBA">
                  <a:alpha val="25000"/>
                </a:srgbClr>
              </a:gs>
              <a:gs pos="100000">
                <a:srgbClr val="B9C5CD"/>
              </a:gs>
            </a:gsLst>
            <a:lin ang="5400000" scaled="1"/>
          </a:gradFill>
          <a:ln w="9525">
            <a:solidFill>
              <a:srgbClr val="D8DDE0"/>
            </a:solidFill>
            <a:miter lim="800000"/>
            <a:headEnd/>
            <a:tailEnd/>
          </a:ln>
        </p:spPr>
        <p:txBody>
          <a:bodyPr wrap="none" anchor="ctr"/>
          <a:lstStyle/>
          <a:p>
            <a:pPr algn="ctr"/>
            <a:r>
              <a:rPr lang="en-US" sz="1400" b="1">
                <a:solidFill>
                  <a:schemeClr val="bg1"/>
                </a:solidFill>
              </a:rPr>
              <a:t>PatchLink </a:t>
            </a:r>
          </a:p>
          <a:p>
            <a:pPr algn="ctr"/>
            <a:r>
              <a:rPr lang="en-US" sz="1400" b="1">
                <a:solidFill>
                  <a:schemeClr val="bg1"/>
                </a:solidFill>
              </a:rPr>
              <a:t>Scan™</a:t>
            </a:r>
          </a:p>
          <a:p>
            <a:pPr algn="ctr"/>
            <a:r>
              <a:rPr lang="en-US" sz="1200">
                <a:solidFill>
                  <a:schemeClr val="bg1"/>
                </a:solidFill>
              </a:rPr>
              <a:t>(Network Based)</a:t>
            </a:r>
          </a:p>
        </p:txBody>
      </p:sp>
      <p:sp>
        <p:nvSpPr>
          <p:cNvPr id="328729" name="Text Box 25"/>
          <p:cNvSpPr txBox="1">
            <a:spLocks noChangeArrowheads="1"/>
          </p:cNvSpPr>
          <p:nvPr/>
        </p:nvSpPr>
        <p:spPr bwMode="auto">
          <a:xfrm>
            <a:off x="2286000" y="3962400"/>
            <a:ext cx="1295400" cy="608013"/>
          </a:xfrm>
          <a:prstGeom prst="rect">
            <a:avLst/>
          </a:prstGeom>
          <a:noFill/>
          <a:ln w="9525">
            <a:noFill/>
            <a:miter lim="800000"/>
            <a:headEnd/>
            <a:tailEnd/>
          </a:ln>
        </p:spPr>
        <p:txBody>
          <a:bodyPr lIns="0" tIns="0" rIns="0" bIns="0">
            <a:spAutoFit/>
          </a:bodyPr>
          <a:lstStyle/>
          <a:p>
            <a:pPr algn="ctr"/>
            <a:r>
              <a:rPr lang="en-US" sz="1400" b="1">
                <a:solidFill>
                  <a:schemeClr val="bg1"/>
                </a:solidFill>
              </a:rPr>
              <a:t>PatchLink Update™</a:t>
            </a:r>
          </a:p>
          <a:p>
            <a:pPr algn="ctr"/>
            <a:r>
              <a:rPr lang="en-US" sz="1200">
                <a:solidFill>
                  <a:schemeClr val="bg1"/>
                </a:solidFill>
              </a:rPr>
              <a:t>(Agent Based)</a:t>
            </a:r>
          </a:p>
        </p:txBody>
      </p:sp>
      <p:sp>
        <p:nvSpPr>
          <p:cNvPr id="328730" name="Text Box 26"/>
          <p:cNvSpPr txBox="1">
            <a:spLocks noChangeArrowheads="1"/>
          </p:cNvSpPr>
          <p:nvPr/>
        </p:nvSpPr>
        <p:spPr bwMode="auto">
          <a:xfrm>
            <a:off x="990600" y="3338513"/>
            <a:ext cx="4114800" cy="395287"/>
          </a:xfrm>
          <a:prstGeom prst="rect">
            <a:avLst/>
          </a:prstGeom>
          <a:noFill/>
          <a:ln w="9525">
            <a:noFill/>
            <a:miter lim="800000"/>
            <a:headEnd/>
            <a:tailEnd/>
          </a:ln>
        </p:spPr>
        <p:txBody>
          <a:bodyPr lIns="0" tIns="0" rIns="0" bIns="0">
            <a:spAutoFit/>
          </a:bodyPr>
          <a:lstStyle/>
          <a:p>
            <a:pPr algn="ctr"/>
            <a:r>
              <a:rPr lang="en-US" sz="1400" b="1">
                <a:solidFill>
                  <a:schemeClr val="bg1"/>
                </a:solidFill>
              </a:rPr>
              <a:t>PatchLink Security Configuration Management™</a:t>
            </a:r>
          </a:p>
          <a:p>
            <a:pPr algn="ctr"/>
            <a:r>
              <a:rPr lang="en-US" sz="1200">
                <a:solidFill>
                  <a:schemeClr val="bg1"/>
                </a:solidFill>
              </a:rPr>
              <a:t>(Add-On Module) – FDCC and PCI</a:t>
            </a:r>
          </a:p>
        </p:txBody>
      </p:sp>
      <p:sp>
        <p:nvSpPr>
          <p:cNvPr id="328731" name="Line 27"/>
          <p:cNvSpPr>
            <a:spLocks noChangeShapeType="1"/>
          </p:cNvSpPr>
          <p:nvPr/>
        </p:nvSpPr>
        <p:spPr bwMode="auto">
          <a:xfrm flipV="1">
            <a:off x="2971800" y="4800600"/>
            <a:ext cx="0" cy="533400"/>
          </a:xfrm>
          <a:prstGeom prst="line">
            <a:avLst/>
          </a:prstGeom>
          <a:noFill/>
          <a:ln w="9525">
            <a:solidFill>
              <a:schemeClr val="tx1"/>
            </a:solidFill>
            <a:round/>
            <a:headEnd/>
            <a:tailEnd/>
          </a:ln>
        </p:spPr>
        <p:txBody>
          <a:bodyPr/>
          <a:lstStyle/>
          <a:p>
            <a:endParaRPr lang="en-US"/>
          </a:p>
        </p:txBody>
      </p:sp>
      <p:sp>
        <p:nvSpPr>
          <p:cNvPr id="29" name="AutoShape 10"/>
          <p:cNvSpPr>
            <a:spLocks noChangeArrowheads="1"/>
          </p:cNvSpPr>
          <p:nvPr/>
        </p:nvSpPr>
        <p:spPr bwMode="auto">
          <a:xfrm>
            <a:off x="6096000" y="4114800"/>
            <a:ext cx="2209800" cy="457200"/>
          </a:xfrm>
          <a:prstGeom prst="flowChartAlternateProcess">
            <a:avLst/>
          </a:prstGeom>
          <a:solidFill>
            <a:schemeClr val="tx1">
              <a:lumMod val="40000"/>
              <a:lumOff val="60000"/>
            </a:schemeClr>
          </a:solidFill>
          <a:ln w="9525">
            <a:solidFill>
              <a:srgbClr val="D8DDE0"/>
            </a:solidFill>
            <a:miter lim="800000"/>
            <a:headEnd/>
            <a:tailEnd/>
          </a:ln>
          <a:effectLst/>
        </p:spPr>
        <p:txBody>
          <a:bodyPr wrap="none" anchor="ctr"/>
          <a:lstStyle/>
          <a:p>
            <a:pPr algn="ctr">
              <a:defRPr/>
            </a:pPr>
            <a:r>
              <a:rPr lang="en-US" sz="1400" b="1" dirty="0">
                <a:solidFill>
                  <a:schemeClr val="bg1"/>
                </a:solidFill>
                <a:cs typeface="+mn-cs"/>
              </a:rPr>
              <a:t>(Agent Based)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8708"/>
                                        </p:tgtEl>
                                        <p:attrNameLst>
                                          <p:attrName>style.visibility</p:attrName>
                                        </p:attrNameLst>
                                      </p:cBhvr>
                                      <p:to>
                                        <p:strVal val="visible"/>
                                      </p:to>
                                    </p:set>
                                    <p:animEffect transition="in" filter="fade">
                                      <p:cBhvr>
                                        <p:cTn id="7" dur="2000"/>
                                        <p:tgtEl>
                                          <p:spTgt spid="3287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8715"/>
                                        </p:tgtEl>
                                        <p:attrNameLst>
                                          <p:attrName>style.visibility</p:attrName>
                                        </p:attrNameLst>
                                      </p:cBhvr>
                                      <p:to>
                                        <p:strVal val="visible"/>
                                      </p:to>
                                    </p:set>
                                    <p:animEffect transition="in" filter="fade">
                                      <p:cBhvr>
                                        <p:cTn id="10" dur="2000"/>
                                        <p:tgtEl>
                                          <p:spTgt spid="3287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8719"/>
                                        </p:tgtEl>
                                        <p:attrNameLst>
                                          <p:attrName>style.visibility</p:attrName>
                                        </p:attrNameLst>
                                      </p:cBhvr>
                                      <p:to>
                                        <p:strVal val="visible"/>
                                      </p:to>
                                    </p:set>
                                    <p:animEffect transition="in" filter="fade">
                                      <p:cBhvr>
                                        <p:cTn id="13" dur="2000"/>
                                        <p:tgtEl>
                                          <p:spTgt spid="3287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8720"/>
                                        </p:tgtEl>
                                        <p:attrNameLst>
                                          <p:attrName>style.visibility</p:attrName>
                                        </p:attrNameLst>
                                      </p:cBhvr>
                                      <p:to>
                                        <p:strVal val="visible"/>
                                      </p:to>
                                    </p:set>
                                    <p:animEffect transition="in" filter="fade">
                                      <p:cBhvr>
                                        <p:cTn id="16" dur="2000"/>
                                        <p:tgtEl>
                                          <p:spTgt spid="3287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8726"/>
                                        </p:tgtEl>
                                        <p:attrNameLst>
                                          <p:attrName>style.visibility</p:attrName>
                                        </p:attrNameLst>
                                      </p:cBhvr>
                                      <p:to>
                                        <p:strVal val="visible"/>
                                      </p:to>
                                    </p:set>
                                    <p:animEffect transition="in" filter="fade">
                                      <p:cBhvr>
                                        <p:cTn id="19" dur="2000"/>
                                        <p:tgtEl>
                                          <p:spTgt spid="3287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8727"/>
                                        </p:tgtEl>
                                        <p:attrNameLst>
                                          <p:attrName>style.visibility</p:attrName>
                                        </p:attrNameLst>
                                      </p:cBhvr>
                                      <p:to>
                                        <p:strVal val="visible"/>
                                      </p:to>
                                    </p:set>
                                    <p:animEffect transition="in" filter="fade">
                                      <p:cBhvr>
                                        <p:cTn id="22" dur="2000"/>
                                        <p:tgtEl>
                                          <p:spTgt spid="3287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8728"/>
                                        </p:tgtEl>
                                        <p:attrNameLst>
                                          <p:attrName>style.visibility</p:attrName>
                                        </p:attrNameLst>
                                      </p:cBhvr>
                                      <p:to>
                                        <p:strVal val="visible"/>
                                      </p:to>
                                    </p:set>
                                    <p:animEffect transition="in" filter="fade">
                                      <p:cBhvr>
                                        <p:cTn id="25" dur="2000"/>
                                        <p:tgtEl>
                                          <p:spTgt spid="3287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8729"/>
                                        </p:tgtEl>
                                        <p:attrNameLst>
                                          <p:attrName>style.visibility</p:attrName>
                                        </p:attrNameLst>
                                      </p:cBhvr>
                                      <p:to>
                                        <p:strVal val="visible"/>
                                      </p:to>
                                    </p:set>
                                    <p:animEffect transition="in" filter="fade">
                                      <p:cBhvr>
                                        <p:cTn id="28" dur="2000"/>
                                        <p:tgtEl>
                                          <p:spTgt spid="3287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8730"/>
                                        </p:tgtEl>
                                        <p:attrNameLst>
                                          <p:attrName>style.visibility</p:attrName>
                                        </p:attrNameLst>
                                      </p:cBhvr>
                                      <p:to>
                                        <p:strVal val="visible"/>
                                      </p:to>
                                    </p:set>
                                    <p:animEffect transition="in" filter="fade">
                                      <p:cBhvr>
                                        <p:cTn id="31" dur="2000"/>
                                        <p:tgtEl>
                                          <p:spTgt spid="328730"/>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28709"/>
                                        </p:tgtEl>
                                        <p:attrNameLst>
                                          <p:attrName>style.visibility</p:attrName>
                                        </p:attrNameLst>
                                      </p:cBhvr>
                                      <p:to>
                                        <p:strVal val="visible"/>
                                      </p:to>
                                    </p:set>
                                    <p:animEffect transition="in" filter="fade">
                                      <p:cBhvr>
                                        <p:cTn id="35" dur="2000"/>
                                        <p:tgtEl>
                                          <p:spTgt spid="32870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8710"/>
                                        </p:tgtEl>
                                        <p:attrNameLst>
                                          <p:attrName>style.visibility</p:attrName>
                                        </p:attrNameLst>
                                      </p:cBhvr>
                                      <p:to>
                                        <p:strVal val="visible"/>
                                      </p:to>
                                    </p:set>
                                    <p:animEffect transition="in" filter="fade">
                                      <p:cBhvr>
                                        <p:cTn id="38" dur="2000"/>
                                        <p:tgtEl>
                                          <p:spTgt spid="3287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8711"/>
                                        </p:tgtEl>
                                        <p:attrNameLst>
                                          <p:attrName>style.visibility</p:attrName>
                                        </p:attrNameLst>
                                      </p:cBhvr>
                                      <p:to>
                                        <p:strVal val="visible"/>
                                      </p:to>
                                    </p:set>
                                    <p:animEffect transition="in" filter="fade">
                                      <p:cBhvr>
                                        <p:cTn id="41" dur="2000"/>
                                        <p:tgtEl>
                                          <p:spTgt spid="3287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8712"/>
                                        </p:tgtEl>
                                        <p:attrNameLst>
                                          <p:attrName>style.visibility</p:attrName>
                                        </p:attrNameLst>
                                      </p:cBhvr>
                                      <p:to>
                                        <p:strVal val="visible"/>
                                      </p:to>
                                    </p:set>
                                    <p:animEffect transition="in" filter="fade">
                                      <p:cBhvr>
                                        <p:cTn id="44" dur="2000"/>
                                        <p:tgtEl>
                                          <p:spTgt spid="3287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8713"/>
                                        </p:tgtEl>
                                        <p:attrNameLst>
                                          <p:attrName>style.visibility</p:attrName>
                                        </p:attrNameLst>
                                      </p:cBhvr>
                                      <p:to>
                                        <p:strVal val="visible"/>
                                      </p:to>
                                    </p:set>
                                    <p:animEffect transition="in" filter="fade">
                                      <p:cBhvr>
                                        <p:cTn id="47" dur="2000"/>
                                        <p:tgtEl>
                                          <p:spTgt spid="3287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20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8718"/>
                                        </p:tgtEl>
                                        <p:attrNameLst>
                                          <p:attrName>style.visibility</p:attrName>
                                        </p:attrNameLst>
                                      </p:cBhvr>
                                      <p:to>
                                        <p:strVal val="visible"/>
                                      </p:to>
                                    </p:set>
                                    <p:animEffect transition="in" filter="fade">
                                      <p:cBhvr>
                                        <p:cTn id="53" dur="2000"/>
                                        <p:tgtEl>
                                          <p:spTgt spid="32871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28707"/>
                                        </p:tgtEl>
                                        <p:attrNameLst>
                                          <p:attrName>style.visibility</p:attrName>
                                        </p:attrNameLst>
                                      </p:cBhvr>
                                      <p:to>
                                        <p:strVal val="visible"/>
                                      </p:to>
                                    </p:set>
                                    <p:animEffect transition="in" filter="wipe(left)">
                                      <p:cBhvr>
                                        <p:cTn id="56" dur="1000"/>
                                        <p:tgtEl>
                                          <p:spTgt spid="328707"/>
                                        </p:tgtEl>
                                      </p:cBhvr>
                                    </p:animEffect>
                                  </p:childTnLst>
                                </p:cTn>
                              </p:par>
                            </p:childTnLst>
                          </p:cTn>
                        </p:par>
                        <p:par>
                          <p:cTn id="57" fill="hold">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328706"/>
                                        </p:tgtEl>
                                        <p:attrNameLst>
                                          <p:attrName>style.visibility</p:attrName>
                                        </p:attrNameLst>
                                      </p:cBhvr>
                                      <p:to>
                                        <p:strVal val="visible"/>
                                      </p:to>
                                    </p:set>
                                    <p:animEffect transition="in" filter="wipe(down)">
                                      <p:cBhvr>
                                        <p:cTn id="60" dur="1000"/>
                                        <p:tgtEl>
                                          <p:spTgt spid="328706"/>
                                        </p:tgtEl>
                                      </p:cBhvr>
                                    </p:animEffect>
                                  </p:childTnLst>
                                </p:cTn>
                              </p:par>
                              <p:par>
                                <p:cTn id="61" presetID="10" presetClass="entr" presetSubtype="0"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2000"/>
                                        <p:tgtEl>
                                          <p:spTgt spid="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28731"/>
                                        </p:tgtEl>
                                        <p:attrNameLst>
                                          <p:attrName>style.visibility</p:attrName>
                                        </p:attrNameLst>
                                      </p:cBhvr>
                                      <p:to>
                                        <p:strVal val="visible"/>
                                      </p:to>
                                    </p:set>
                                    <p:animEffect transition="in" filter="wipe(up)">
                                      <p:cBhvr>
                                        <p:cTn id="66" dur="500"/>
                                        <p:tgtEl>
                                          <p:spTgt spid="328731"/>
                                        </p:tgtEl>
                                      </p:cBhvr>
                                    </p:animEffect>
                                  </p:childTnLst>
                                </p:cTn>
                              </p:par>
                              <p:par>
                                <p:cTn id="67" presetID="10" presetClass="entr" presetSubtype="0" fill="hold" nodeType="with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6" grpId="0" animBg="1"/>
      <p:bldP spid="328707" grpId="0" animBg="1"/>
      <p:bldP spid="328708" grpId="0" animBg="1"/>
      <p:bldP spid="328709" grpId="0" animBg="1"/>
      <p:bldP spid="328710" grpId="0" animBg="1"/>
      <p:bldP spid="328711" grpId="0" animBg="1"/>
      <p:bldP spid="328712" grpId="0"/>
      <p:bldP spid="328713" grpId="0"/>
      <p:bldP spid="328715" grpId="0"/>
      <p:bldP spid="328718" grpId="0"/>
      <p:bldP spid="328719" grpId="0" animBg="1"/>
      <p:bldP spid="328720" grpId="0"/>
      <p:bldP spid="328726" grpId="0" animBg="1"/>
      <p:bldP spid="328727" grpId="0" animBg="1"/>
      <p:bldP spid="328728" grpId="0" animBg="1"/>
      <p:bldP spid="328729" grpId="0"/>
      <p:bldP spid="328730" grpId="0"/>
      <p:bldP spid="328731" grpId="0" animBg="1"/>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7"/>
          <p:cNvSpPr>
            <a:spLocks noGrp="1"/>
          </p:cNvSpPr>
          <p:nvPr>
            <p:ph type="title"/>
          </p:nvPr>
        </p:nvSpPr>
        <p:spPr/>
        <p:txBody>
          <a:bodyPr/>
          <a:lstStyle/>
          <a:p>
            <a:pPr eaLnBrk="1" hangingPunct="1"/>
            <a:r>
              <a:rPr lang="fr-CH" smtClean="0"/>
              <a:t>Who we are?</a:t>
            </a:r>
            <a:endParaRPr lang="en-US" smtClean="0"/>
          </a:p>
        </p:txBody>
      </p:sp>
      <p:sp>
        <p:nvSpPr>
          <p:cNvPr id="188418" name="Slide Number Placeholder 1"/>
          <p:cNvSpPr>
            <a:spLocks noGrp="1"/>
          </p:cNvSpPr>
          <p:nvPr>
            <p:ph type="sldNum" sz="quarter" idx="4294967295"/>
          </p:nvPr>
        </p:nvSpPr>
        <p:spPr bwMode="auto">
          <a:xfrm>
            <a:off x="0" y="6461125"/>
            <a:ext cx="304800" cy="244475"/>
          </a:xfrm>
          <a:prstGeom prst="rect">
            <a:avLst/>
          </a:prstGeom>
          <a:noFill/>
          <a:ln>
            <a:miter lim="800000"/>
            <a:headEnd/>
            <a:tailEnd/>
          </a:ln>
        </p:spPr>
        <p:txBody>
          <a:bodyPr/>
          <a:lstStyle/>
          <a:p>
            <a:fld id="{63CF9FA2-4C5F-40E3-AAC7-26D6723C4B7E}" type="slidenum">
              <a:rPr lang="en-US"/>
              <a:pPr/>
              <a:t>37</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3"/>
          <p:cNvSpPr>
            <a:spLocks noGrp="1" noChangeArrowheads="1"/>
          </p:cNvSpPr>
          <p:nvPr>
            <p:ph type="title"/>
          </p:nvPr>
        </p:nvSpPr>
        <p:spPr/>
        <p:txBody>
          <a:bodyPr/>
          <a:lstStyle/>
          <a:p>
            <a:pPr eaLnBrk="1" hangingPunct="1"/>
            <a:r>
              <a:rPr lang="en-US" smtClean="0"/>
              <a:t>Who We Are</a:t>
            </a:r>
          </a:p>
        </p:txBody>
      </p:sp>
      <p:sp>
        <p:nvSpPr>
          <p:cNvPr id="189442" name="Slide Number Placeholder 3"/>
          <p:cNvSpPr>
            <a:spLocks noGrp="1"/>
          </p:cNvSpPr>
          <p:nvPr>
            <p:ph type="sldNum" sz="quarter" idx="10"/>
          </p:nvPr>
        </p:nvSpPr>
        <p:spPr>
          <a:noFill/>
        </p:spPr>
        <p:txBody>
          <a:bodyPr/>
          <a:lstStyle/>
          <a:p>
            <a:fld id="{8BC0EB88-FACA-4740-ACDC-D70607574BC2}" type="slidenum">
              <a:rPr lang="en-US" smtClean="0">
                <a:cs typeface="Arial" charset="0"/>
              </a:rPr>
              <a:pPr/>
              <a:t>38</a:t>
            </a:fld>
            <a:endParaRPr lang="en-US" smtClean="0">
              <a:cs typeface="Arial" charset="0"/>
            </a:endParaRPr>
          </a:p>
        </p:txBody>
      </p:sp>
      <p:sp>
        <p:nvSpPr>
          <p:cNvPr id="189443" name="Rectangle 2"/>
          <p:cNvSpPr>
            <a:spLocks noChangeArrowheads="1"/>
          </p:cNvSpPr>
          <p:nvPr/>
        </p:nvSpPr>
        <p:spPr bwMode="auto">
          <a:xfrm>
            <a:off x="304800" y="1066800"/>
            <a:ext cx="8534400" cy="4267200"/>
          </a:xfrm>
          <a:prstGeom prst="rect">
            <a:avLst/>
          </a:prstGeom>
          <a:noFill/>
          <a:ln w="9525">
            <a:noFill/>
            <a:miter lim="800000"/>
            <a:headEnd/>
            <a:tailEnd/>
          </a:ln>
        </p:spPr>
        <p:txBody>
          <a:bodyPr/>
          <a:lstStyle/>
          <a:p>
            <a:pPr marL="342900" indent="-342900">
              <a:buFontTx/>
              <a:buBlip>
                <a:blip r:embed="rId3"/>
              </a:buBlip>
            </a:pPr>
            <a:r>
              <a:rPr lang="en-US" sz="2000"/>
              <a:t>Leading global security management company, providing unified protection and control of all enterprise endpoints.</a:t>
            </a:r>
            <a:br>
              <a:rPr lang="en-US" sz="2000"/>
            </a:br>
            <a:endParaRPr lang="en-US" sz="1600"/>
          </a:p>
          <a:p>
            <a:pPr marL="742950" lvl="1" indent="-285750">
              <a:buClr>
                <a:schemeClr val="hlink"/>
              </a:buClr>
              <a:buFont typeface="Wingdings" pitchFamily="2" charset="2"/>
              <a:buChar char="§"/>
            </a:pPr>
            <a:r>
              <a:rPr lang="en-US" sz="1600"/>
              <a:t>Ranked #14 on Inc. 500 </a:t>
            </a:r>
            <a:br>
              <a:rPr lang="en-US" sz="1600"/>
            </a:br>
            <a:r>
              <a:rPr lang="en-US" sz="1600"/>
              <a:t>list of fast growing companies</a:t>
            </a:r>
            <a:br>
              <a:rPr lang="en-US" sz="1600"/>
            </a:br>
            <a:endParaRPr lang="en-US" sz="1600"/>
          </a:p>
          <a:p>
            <a:pPr marL="742950" lvl="1" indent="-285750">
              <a:buClr>
                <a:schemeClr val="hlink"/>
              </a:buClr>
              <a:buFont typeface="Wingdings" pitchFamily="2" charset="2"/>
              <a:buChar char="§"/>
            </a:pPr>
            <a:r>
              <a:rPr lang="en-US" sz="1600"/>
              <a:t>Ranked #1 for </a:t>
            </a:r>
            <a:br>
              <a:rPr lang="en-US" sz="1600"/>
            </a:br>
            <a:r>
              <a:rPr lang="en-US" sz="1600"/>
              <a:t>Patch and Remediation </a:t>
            </a:r>
            <a:br>
              <a:rPr lang="en-US" sz="1600"/>
            </a:br>
            <a:r>
              <a:rPr lang="en-US" sz="1600"/>
              <a:t>for third consecutive year</a:t>
            </a:r>
          </a:p>
          <a:p>
            <a:pPr marL="742950" lvl="1" indent="-285750">
              <a:buClr>
                <a:schemeClr val="hlink"/>
              </a:buClr>
              <a:buFont typeface="Wingdings" pitchFamily="2" charset="2"/>
              <a:buChar char="§"/>
            </a:pPr>
            <a:endParaRPr lang="en-US" sz="1600"/>
          </a:p>
          <a:p>
            <a:pPr marL="742950" lvl="1" indent="-285750">
              <a:buClr>
                <a:schemeClr val="hlink"/>
              </a:buClr>
              <a:buFont typeface="Wingdings" pitchFamily="2" charset="2"/>
              <a:buChar char="§"/>
            </a:pPr>
            <a:r>
              <a:rPr lang="en-US" sz="1600"/>
              <a:t>Ranked #1 Application </a:t>
            </a:r>
            <a:br>
              <a:rPr lang="en-US" sz="1600"/>
            </a:br>
            <a:r>
              <a:rPr lang="en-US" sz="1600"/>
              <a:t>and Device Control</a:t>
            </a:r>
            <a:br>
              <a:rPr lang="en-US" sz="1600"/>
            </a:br>
            <a:endParaRPr lang="en-US" sz="1600"/>
          </a:p>
          <a:p>
            <a:pPr marL="742950" lvl="1" indent="-285750">
              <a:buClr>
                <a:schemeClr val="hlink"/>
              </a:buClr>
              <a:buFont typeface="Wingdings" pitchFamily="2" charset="2"/>
              <a:buChar char="§"/>
            </a:pPr>
            <a:r>
              <a:rPr lang="en-US" sz="1600"/>
              <a:t>Over 5,100 customers and 14 million nodes deployed worldwide</a:t>
            </a:r>
            <a:endParaRPr lang="en-US"/>
          </a:p>
          <a:p>
            <a:pPr marL="742950" lvl="1" indent="-285750">
              <a:buClr>
                <a:schemeClr val="hlink"/>
              </a:buClr>
              <a:buFont typeface="Wingdings" pitchFamily="2" charset="2"/>
              <a:buChar char="§"/>
            </a:pPr>
            <a:endParaRPr lang="en-US" sz="1600"/>
          </a:p>
          <a:p>
            <a:pPr marL="342900" indent="-342900">
              <a:spcBef>
                <a:spcPct val="20000"/>
              </a:spcBef>
              <a:buFontTx/>
              <a:buBlip>
                <a:blip r:embed="rId3"/>
              </a:buBlip>
            </a:pPr>
            <a:r>
              <a:rPr lang="en-US" sz="2000"/>
              <a:t>Award-Winning, Industry Recognized and Certified</a:t>
            </a:r>
          </a:p>
        </p:txBody>
      </p:sp>
      <p:grpSp>
        <p:nvGrpSpPr>
          <p:cNvPr id="189444" name="Group 4"/>
          <p:cNvGrpSpPr>
            <a:grpSpLocks/>
          </p:cNvGrpSpPr>
          <p:nvPr/>
        </p:nvGrpSpPr>
        <p:grpSpPr bwMode="auto">
          <a:xfrm>
            <a:off x="174625" y="5345113"/>
            <a:ext cx="8763000" cy="750887"/>
            <a:chOff x="384" y="3280"/>
            <a:chExt cx="4632" cy="397"/>
          </a:xfrm>
        </p:grpSpPr>
        <p:pic>
          <p:nvPicPr>
            <p:cNvPr id="189448" name="Picture 5" descr="ea;2+"/>
            <p:cNvPicPr>
              <a:picLocks noChangeAspect="1" noChangeArrowheads="1"/>
            </p:cNvPicPr>
            <p:nvPr/>
          </p:nvPicPr>
          <p:blipFill>
            <a:blip r:embed="rId4"/>
            <a:srcRect/>
            <a:stretch>
              <a:fillRect/>
            </a:stretch>
          </p:blipFill>
          <p:spPr bwMode="auto">
            <a:xfrm>
              <a:off x="3312" y="3360"/>
              <a:ext cx="781" cy="261"/>
            </a:xfrm>
            <a:prstGeom prst="rect">
              <a:avLst/>
            </a:prstGeom>
            <a:noFill/>
            <a:ln w="9525">
              <a:noFill/>
              <a:miter lim="800000"/>
              <a:headEnd/>
              <a:tailEnd/>
            </a:ln>
          </p:spPr>
        </p:pic>
        <p:pic>
          <p:nvPicPr>
            <p:cNvPr id="189449" name="Picture 6" descr="CSIA-tested_150x105[1]"/>
            <p:cNvPicPr>
              <a:picLocks noChangeAspect="1" noChangeArrowheads="1"/>
            </p:cNvPicPr>
            <p:nvPr/>
          </p:nvPicPr>
          <p:blipFill>
            <a:blip r:embed="rId5"/>
            <a:srcRect/>
            <a:stretch>
              <a:fillRect/>
            </a:stretch>
          </p:blipFill>
          <p:spPr bwMode="auto">
            <a:xfrm>
              <a:off x="4128" y="3342"/>
              <a:ext cx="432" cy="303"/>
            </a:xfrm>
            <a:prstGeom prst="rect">
              <a:avLst/>
            </a:prstGeom>
            <a:noFill/>
            <a:ln w="9525">
              <a:noFill/>
              <a:miter lim="800000"/>
              <a:headEnd/>
              <a:tailEnd/>
            </a:ln>
          </p:spPr>
        </p:pic>
        <p:pic>
          <p:nvPicPr>
            <p:cNvPr id="189450" name="Picture 7" descr="accreditationDIPCOG[1]"/>
            <p:cNvPicPr>
              <a:picLocks noChangeAspect="1" noChangeArrowheads="1"/>
            </p:cNvPicPr>
            <p:nvPr/>
          </p:nvPicPr>
          <p:blipFill>
            <a:blip r:embed="rId6"/>
            <a:srcRect/>
            <a:stretch>
              <a:fillRect/>
            </a:stretch>
          </p:blipFill>
          <p:spPr bwMode="auto">
            <a:xfrm>
              <a:off x="4632" y="3296"/>
              <a:ext cx="384" cy="363"/>
            </a:xfrm>
            <a:prstGeom prst="rect">
              <a:avLst/>
            </a:prstGeom>
            <a:noFill/>
            <a:ln w="9525">
              <a:noFill/>
              <a:miter lim="800000"/>
              <a:headEnd/>
              <a:tailEnd/>
            </a:ln>
          </p:spPr>
        </p:pic>
        <p:pic>
          <p:nvPicPr>
            <p:cNvPr id="189451" name="Picture 8" descr="Frost_Sullivan2006"/>
            <p:cNvPicPr>
              <a:picLocks noChangeAspect="1" noChangeArrowheads="1"/>
            </p:cNvPicPr>
            <p:nvPr/>
          </p:nvPicPr>
          <p:blipFill>
            <a:blip r:embed="rId7"/>
            <a:srcRect/>
            <a:stretch>
              <a:fillRect/>
            </a:stretch>
          </p:blipFill>
          <p:spPr bwMode="auto">
            <a:xfrm>
              <a:off x="1872" y="3360"/>
              <a:ext cx="720" cy="215"/>
            </a:xfrm>
            <a:prstGeom prst="rect">
              <a:avLst/>
            </a:prstGeom>
            <a:noFill/>
            <a:ln w="9525">
              <a:noFill/>
              <a:miter lim="800000"/>
              <a:headEnd/>
              <a:tailEnd/>
            </a:ln>
          </p:spPr>
        </p:pic>
        <p:pic>
          <p:nvPicPr>
            <p:cNvPr id="189452" name="Picture 9" descr="RedHerring"/>
            <p:cNvPicPr>
              <a:picLocks noChangeAspect="1" noChangeArrowheads="1"/>
            </p:cNvPicPr>
            <p:nvPr/>
          </p:nvPicPr>
          <p:blipFill>
            <a:blip r:embed="rId8"/>
            <a:srcRect/>
            <a:stretch>
              <a:fillRect/>
            </a:stretch>
          </p:blipFill>
          <p:spPr bwMode="auto">
            <a:xfrm>
              <a:off x="1581" y="3312"/>
              <a:ext cx="238" cy="364"/>
            </a:xfrm>
            <a:prstGeom prst="rect">
              <a:avLst/>
            </a:prstGeom>
            <a:noFill/>
            <a:ln w="9525">
              <a:noFill/>
              <a:miter lim="800000"/>
              <a:headEnd/>
              <a:tailEnd/>
            </a:ln>
          </p:spPr>
        </p:pic>
        <p:pic>
          <p:nvPicPr>
            <p:cNvPr id="189453" name="Picture 10" descr="Computer World 2007"/>
            <p:cNvPicPr>
              <a:picLocks noChangeAspect="1" noChangeArrowheads="1"/>
            </p:cNvPicPr>
            <p:nvPr/>
          </p:nvPicPr>
          <p:blipFill>
            <a:blip r:embed="rId9"/>
            <a:srcRect/>
            <a:stretch>
              <a:fillRect/>
            </a:stretch>
          </p:blipFill>
          <p:spPr bwMode="auto">
            <a:xfrm>
              <a:off x="384" y="3280"/>
              <a:ext cx="324" cy="340"/>
            </a:xfrm>
            <a:prstGeom prst="rect">
              <a:avLst/>
            </a:prstGeom>
            <a:noFill/>
            <a:ln w="9525">
              <a:noFill/>
              <a:miter lim="800000"/>
              <a:headEnd/>
              <a:tailEnd/>
            </a:ln>
          </p:spPr>
        </p:pic>
        <p:pic>
          <p:nvPicPr>
            <p:cNvPr id="189454" name="Picture 11" descr="aw_scmag_2006"/>
            <p:cNvPicPr>
              <a:picLocks noChangeAspect="1" noChangeArrowheads="1"/>
            </p:cNvPicPr>
            <p:nvPr/>
          </p:nvPicPr>
          <p:blipFill>
            <a:blip r:embed="rId10"/>
            <a:srcRect/>
            <a:stretch>
              <a:fillRect/>
            </a:stretch>
          </p:blipFill>
          <p:spPr bwMode="auto">
            <a:xfrm>
              <a:off x="1200" y="3312"/>
              <a:ext cx="262" cy="364"/>
            </a:xfrm>
            <a:prstGeom prst="rect">
              <a:avLst/>
            </a:prstGeom>
            <a:noFill/>
            <a:ln w="9525">
              <a:noFill/>
              <a:miter lim="800000"/>
              <a:headEnd/>
              <a:tailEnd/>
            </a:ln>
          </p:spPr>
        </p:pic>
        <p:pic>
          <p:nvPicPr>
            <p:cNvPr id="189455" name="Picture 12" descr="aw_var_business_2006"/>
            <p:cNvPicPr>
              <a:picLocks noChangeAspect="1" noChangeArrowheads="1"/>
            </p:cNvPicPr>
            <p:nvPr/>
          </p:nvPicPr>
          <p:blipFill>
            <a:blip r:embed="rId11"/>
            <a:srcRect/>
            <a:stretch>
              <a:fillRect/>
            </a:stretch>
          </p:blipFill>
          <p:spPr bwMode="auto">
            <a:xfrm>
              <a:off x="2640" y="3360"/>
              <a:ext cx="576" cy="317"/>
            </a:xfrm>
            <a:prstGeom prst="rect">
              <a:avLst/>
            </a:prstGeom>
            <a:noFill/>
            <a:ln w="9525">
              <a:noFill/>
              <a:miter lim="800000"/>
              <a:headEnd/>
              <a:tailEnd/>
            </a:ln>
          </p:spPr>
        </p:pic>
        <p:pic>
          <p:nvPicPr>
            <p:cNvPr id="189456" name="Picture 13" descr="readerschoice2006"/>
            <p:cNvPicPr>
              <a:picLocks noChangeAspect="1" noChangeArrowheads="1"/>
            </p:cNvPicPr>
            <p:nvPr/>
          </p:nvPicPr>
          <p:blipFill>
            <a:blip r:embed="rId12"/>
            <a:srcRect/>
            <a:stretch>
              <a:fillRect/>
            </a:stretch>
          </p:blipFill>
          <p:spPr bwMode="auto">
            <a:xfrm>
              <a:off x="768" y="3312"/>
              <a:ext cx="336" cy="327"/>
            </a:xfrm>
            <a:prstGeom prst="rect">
              <a:avLst/>
            </a:prstGeom>
            <a:noFill/>
            <a:ln w="9525">
              <a:noFill/>
              <a:miter lim="800000"/>
              <a:headEnd/>
              <a:tailEnd/>
            </a:ln>
          </p:spPr>
        </p:pic>
      </p:grpSp>
      <p:pic>
        <p:nvPicPr>
          <p:cNvPr id="189445" name="Picture 14" descr="idc_logo"/>
          <p:cNvPicPr>
            <a:picLocks noChangeAspect="1" noChangeArrowheads="1"/>
          </p:cNvPicPr>
          <p:nvPr/>
        </p:nvPicPr>
        <p:blipFill>
          <a:blip r:embed="rId13"/>
          <a:srcRect/>
          <a:stretch>
            <a:fillRect/>
          </a:stretch>
        </p:blipFill>
        <p:spPr bwMode="auto">
          <a:xfrm>
            <a:off x="4038600" y="2819400"/>
            <a:ext cx="1219200" cy="547688"/>
          </a:xfrm>
          <a:prstGeom prst="rect">
            <a:avLst/>
          </a:prstGeom>
          <a:noFill/>
          <a:ln w="9525">
            <a:noFill/>
            <a:miter lim="800000"/>
            <a:headEnd/>
            <a:tailEnd/>
          </a:ln>
        </p:spPr>
      </p:pic>
      <p:pic>
        <p:nvPicPr>
          <p:cNvPr id="189446" name="Picture 15" descr="aw_inc_500_2006">
            <a:hlinkClick r:id="rId14"/>
          </p:cNvPr>
          <p:cNvPicPr>
            <a:picLocks noChangeAspect="1" noChangeArrowheads="1"/>
          </p:cNvPicPr>
          <p:nvPr/>
        </p:nvPicPr>
        <p:blipFill>
          <a:blip r:embed="rId15"/>
          <a:srcRect/>
          <a:stretch>
            <a:fillRect/>
          </a:stretch>
        </p:blipFill>
        <p:spPr bwMode="auto">
          <a:xfrm>
            <a:off x="4191000" y="1905000"/>
            <a:ext cx="762000" cy="638175"/>
          </a:xfrm>
          <a:prstGeom prst="rect">
            <a:avLst/>
          </a:prstGeom>
          <a:noFill/>
          <a:ln w="9525">
            <a:noFill/>
            <a:miter lim="800000"/>
            <a:headEnd/>
            <a:tailEnd/>
          </a:ln>
        </p:spPr>
      </p:pic>
      <p:pic>
        <p:nvPicPr>
          <p:cNvPr id="189447" name="Picture 16" descr="CNET Product of Year logo"/>
          <p:cNvPicPr>
            <a:picLocks noChangeAspect="1" noChangeArrowheads="1"/>
          </p:cNvPicPr>
          <p:nvPr/>
        </p:nvPicPr>
        <p:blipFill>
          <a:blip r:embed="rId16"/>
          <a:srcRect/>
          <a:stretch>
            <a:fillRect/>
          </a:stretch>
        </p:blipFill>
        <p:spPr bwMode="auto">
          <a:xfrm>
            <a:off x="4248150" y="3581400"/>
            <a:ext cx="781050" cy="673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pPr eaLnBrk="1" hangingPunct="1"/>
            <a:r>
              <a:rPr lang="en-US" smtClean="0"/>
              <a:t>Endpoints are the Weakest Link</a:t>
            </a:r>
          </a:p>
        </p:txBody>
      </p:sp>
      <p:sp>
        <p:nvSpPr>
          <p:cNvPr id="126978" name="Slide Number Placeholder 3"/>
          <p:cNvSpPr>
            <a:spLocks noGrp="1"/>
          </p:cNvSpPr>
          <p:nvPr>
            <p:ph type="sldNum" sz="quarter" idx="10"/>
          </p:nvPr>
        </p:nvSpPr>
        <p:spPr>
          <a:noFill/>
        </p:spPr>
        <p:txBody>
          <a:bodyPr/>
          <a:lstStyle/>
          <a:p>
            <a:fld id="{DED600C6-E0C5-479A-829B-C2BA01DF3905}" type="slidenum">
              <a:rPr lang="en-US" smtClean="0">
                <a:cs typeface="Arial" charset="0"/>
              </a:rPr>
              <a:pPr/>
              <a:t>3</a:t>
            </a:fld>
            <a:endParaRPr lang="en-US" smtClean="0">
              <a:cs typeface="Arial" charset="0"/>
            </a:endParaRPr>
          </a:p>
        </p:txBody>
      </p:sp>
      <p:pic>
        <p:nvPicPr>
          <p:cNvPr id="126979" name="Picture 4" descr="Window-of-Vulnerability_06"/>
          <p:cNvPicPr>
            <a:picLocks noChangeAspect="1" noChangeArrowheads="1"/>
          </p:cNvPicPr>
          <p:nvPr/>
        </p:nvPicPr>
        <p:blipFill>
          <a:blip r:embed="rId3"/>
          <a:srcRect/>
          <a:stretch>
            <a:fillRect/>
          </a:stretch>
        </p:blipFill>
        <p:spPr bwMode="auto">
          <a:xfrm>
            <a:off x="1447800" y="990600"/>
            <a:ext cx="6219825" cy="506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p:txBody>
          <a:bodyPr/>
          <a:lstStyle/>
          <a:p>
            <a:pPr eaLnBrk="1" hangingPunct="1"/>
            <a:r>
              <a:rPr lang="en-US" sz="2200" smtClean="0"/>
              <a:t>Worldwide Customer Deployments</a:t>
            </a:r>
          </a:p>
        </p:txBody>
      </p:sp>
      <p:sp>
        <p:nvSpPr>
          <p:cNvPr id="191490" name="Slide Number Placeholder 3"/>
          <p:cNvSpPr>
            <a:spLocks noGrp="1"/>
          </p:cNvSpPr>
          <p:nvPr>
            <p:ph type="sldNum" sz="quarter" idx="10"/>
          </p:nvPr>
        </p:nvSpPr>
        <p:spPr>
          <a:noFill/>
        </p:spPr>
        <p:txBody>
          <a:bodyPr/>
          <a:lstStyle/>
          <a:p>
            <a:fld id="{594CA441-4780-4DDF-8A3B-65951B6B612E}" type="slidenum">
              <a:rPr lang="en-US" smtClean="0">
                <a:cs typeface="Arial" charset="0"/>
              </a:rPr>
              <a:pPr/>
              <a:t>39</a:t>
            </a:fld>
            <a:endParaRPr lang="en-US" smtClean="0">
              <a:cs typeface="Arial" charset="0"/>
            </a:endParaRPr>
          </a:p>
        </p:txBody>
      </p:sp>
      <p:sp>
        <p:nvSpPr>
          <p:cNvPr id="191491" name="Line 3"/>
          <p:cNvSpPr>
            <a:spLocks noChangeShapeType="1"/>
          </p:cNvSpPr>
          <p:nvPr/>
        </p:nvSpPr>
        <p:spPr bwMode="auto">
          <a:xfrm>
            <a:off x="2565400" y="1219200"/>
            <a:ext cx="0" cy="4953000"/>
          </a:xfrm>
          <a:prstGeom prst="line">
            <a:avLst/>
          </a:prstGeom>
          <a:noFill/>
          <a:ln w="9525">
            <a:solidFill>
              <a:schemeClr val="folHlink"/>
            </a:solidFill>
            <a:round/>
            <a:headEnd/>
            <a:tailEnd/>
          </a:ln>
        </p:spPr>
        <p:txBody>
          <a:bodyPr/>
          <a:lstStyle/>
          <a:p>
            <a:endParaRPr lang="en-US"/>
          </a:p>
        </p:txBody>
      </p:sp>
      <p:sp>
        <p:nvSpPr>
          <p:cNvPr id="191492" name="Line 4"/>
          <p:cNvSpPr>
            <a:spLocks noChangeShapeType="1"/>
          </p:cNvSpPr>
          <p:nvPr/>
        </p:nvSpPr>
        <p:spPr bwMode="auto">
          <a:xfrm>
            <a:off x="4165600" y="1219200"/>
            <a:ext cx="0" cy="4953000"/>
          </a:xfrm>
          <a:prstGeom prst="line">
            <a:avLst/>
          </a:prstGeom>
          <a:noFill/>
          <a:ln w="9525">
            <a:solidFill>
              <a:schemeClr val="folHlink"/>
            </a:solidFill>
            <a:round/>
            <a:headEnd/>
            <a:tailEnd/>
          </a:ln>
        </p:spPr>
        <p:txBody>
          <a:bodyPr/>
          <a:lstStyle/>
          <a:p>
            <a:endParaRPr lang="en-US"/>
          </a:p>
        </p:txBody>
      </p:sp>
      <p:sp>
        <p:nvSpPr>
          <p:cNvPr id="191493" name="Line 5"/>
          <p:cNvSpPr>
            <a:spLocks noChangeShapeType="1"/>
          </p:cNvSpPr>
          <p:nvPr/>
        </p:nvSpPr>
        <p:spPr bwMode="auto">
          <a:xfrm>
            <a:off x="5511800" y="1219200"/>
            <a:ext cx="0" cy="4953000"/>
          </a:xfrm>
          <a:prstGeom prst="line">
            <a:avLst/>
          </a:prstGeom>
          <a:noFill/>
          <a:ln w="9525">
            <a:solidFill>
              <a:schemeClr val="folHlink"/>
            </a:solidFill>
            <a:round/>
            <a:headEnd/>
            <a:tailEnd/>
          </a:ln>
        </p:spPr>
        <p:txBody>
          <a:bodyPr/>
          <a:lstStyle/>
          <a:p>
            <a:endParaRPr lang="en-US"/>
          </a:p>
        </p:txBody>
      </p:sp>
      <p:sp>
        <p:nvSpPr>
          <p:cNvPr id="191494" name="Line 6"/>
          <p:cNvSpPr>
            <a:spLocks noChangeShapeType="1"/>
          </p:cNvSpPr>
          <p:nvPr/>
        </p:nvSpPr>
        <p:spPr bwMode="auto">
          <a:xfrm>
            <a:off x="6858000" y="1219200"/>
            <a:ext cx="0" cy="4953000"/>
          </a:xfrm>
          <a:prstGeom prst="line">
            <a:avLst/>
          </a:prstGeom>
          <a:noFill/>
          <a:ln w="9525">
            <a:solidFill>
              <a:schemeClr val="folHlink"/>
            </a:solidFill>
            <a:round/>
            <a:headEnd/>
            <a:tailEnd/>
          </a:ln>
        </p:spPr>
        <p:txBody>
          <a:bodyPr/>
          <a:lstStyle/>
          <a:p>
            <a:endParaRPr lang="en-US"/>
          </a:p>
        </p:txBody>
      </p:sp>
      <p:sp>
        <p:nvSpPr>
          <p:cNvPr id="191495" name="Text Box 7"/>
          <p:cNvSpPr txBox="1">
            <a:spLocks noChangeArrowheads="1"/>
          </p:cNvSpPr>
          <p:nvPr/>
        </p:nvSpPr>
        <p:spPr bwMode="auto">
          <a:xfrm>
            <a:off x="7162800" y="990600"/>
            <a:ext cx="1524000" cy="274638"/>
          </a:xfrm>
          <a:prstGeom prst="rect">
            <a:avLst/>
          </a:prstGeom>
          <a:noFill/>
          <a:ln w="9525">
            <a:noFill/>
            <a:miter lim="800000"/>
            <a:headEnd/>
            <a:tailEnd/>
          </a:ln>
        </p:spPr>
        <p:txBody>
          <a:bodyPr>
            <a:spAutoFit/>
          </a:bodyPr>
          <a:lstStyle/>
          <a:p>
            <a:pPr>
              <a:spcBef>
                <a:spcPct val="50000"/>
              </a:spcBef>
            </a:pPr>
            <a:r>
              <a:rPr lang="en-US" sz="1200" b="1" u="sng">
                <a:solidFill>
                  <a:schemeClr val="bg2"/>
                </a:solidFill>
                <a:latin typeface="Verdana" pitchFamily="34" charset="0"/>
              </a:rPr>
              <a:t>Miscellaneous</a:t>
            </a:r>
          </a:p>
        </p:txBody>
      </p:sp>
      <p:grpSp>
        <p:nvGrpSpPr>
          <p:cNvPr id="191496" name="Group 112"/>
          <p:cNvGrpSpPr>
            <a:grpSpLocks/>
          </p:cNvGrpSpPr>
          <p:nvPr/>
        </p:nvGrpSpPr>
        <p:grpSpPr bwMode="auto">
          <a:xfrm>
            <a:off x="7315200" y="5359400"/>
            <a:ext cx="1255713" cy="762000"/>
            <a:chOff x="4597" y="3456"/>
            <a:chExt cx="791" cy="480"/>
          </a:xfrm>
        </p:grpSpPr>
        <p:pic>
          <p:nvPicPr>
            <p:cNvPr id="191587" name="Picture 9" descr="diako"/>
            <p:cNvPicPr>
              <a:picLocks noChangeAspect="1" noChangeArrowheads="1"/>
            </p:cNvPicPr>
            <p:nvPr/>
          </p:nvPicPr>
          <p:blipFill>
            <a:blip r:embed="rId5"/>
            <a:srcRect/>
            <a:stretch>
              <a:fillRect/>
            </a:stretch>
          </p:blipFill>
          <p:spPr bwMode="auto">
            <a:xfrm>
              <a:off x="4992" y="3720"/>
              <a:ext cx="396" cy="152"/>
            </a:xfrm>
            <a:prstGeom prst="rect">
              <a:avLst/>
            </a:prstGeom>
            <a:noFill/>
            <a:ln w="9525">
              <a:noFill/>
              <a:miter lim="800000"/>
              <a:headEnd/>
              <a:tailEnd/>
            </a:ln>
          </p:spPr>
        </p:pic>
        <p:pic>
          <p:nvPicPr>
            <p:cNvPr id="191588" name="Picture 10" descr="salvationarmy"/>
            <p:cNvPicPr>
              <a:picLocks noChangeAspect="1" noChangeArrowheads="1"/>
            </p:cNvPicPr>
            <p:nvPr/>
          </p:nvPicPr>
          <p:blipFill>
            <a:blip r:embed="rId6"/>
            <a:srcRect/>
            <a:stretch>
              <a:fillRect/>
            </a:stretch>
          </p:blipFill>
          <p:spPr bwMode="auto">
            <a:xfrm>
              <a:off x="4597" y="3672"/>
              <a:ext cx="251" cy="264"/>
            </a:xfrm>
            <a:prstGeom prst="rect">
              <a:avLst/>
            </a:prstGeom>
            <a:noFill/>
            <a:ln w="9525">
              <a:noFill/>
              <a:miter lim="800000"/>
              <a:headEnd/>
              <a:tailEnd/>
            </a:ln>
          </p:spPr>
        </p:pic>
        <p:sp>
          <p:nvSpPr>
            <p:cNvPr id="191589" name="Text Box 11"/>
            <p:cNvSpPr txBox="1">
              <a:spLocks noChangeArrowheads="1"/>
            </p:cNvSpPr>
            <p:nvPr/>
          </p:nvSpPr>
          <p:spPr bwMode="auto">
            <a:xfrm>
              <a:off x="4704" y="3456"/>
              <a:ext cx="576" cy="154"/>
            </a:xfrm>
            <a:prstGeom prst="rect">
              <a:avLst/>
            </a:prstGeom>
            <a:noFill/>
            <a:ln w="9525">
              <a:noFill/>
              <a:miter lim="800000"/>
              <a:headEnd/>
              <a:tailEnd/>
            </a:ln>
          </p:spPr>
          <p:txBody>
            <a:bodyPr>
              <a:spAutoFit/>
            </a:bodyPr>
            <a:lstStyle/>
            <a:p>
              <a:pPr>
                <a:spcBef>
                  <a:spcPct val="50000"/>
                </a:spcBef>
              </a:pPr>
              <a:r>
                <a:rPr lang="en-US" sz="1000" b="1" u="sng">
                  <a:solidFill>
                    <a:schemeClr val="bg2"/>
                  </a:solidFill>
                  <a:latin typeface="Verdana" pitchFamily="34" charset="0"/>
                </a:rPr>
                <a:t>Charities</a:t>
              </a:r>
            </a:p>
          </p:txBody>
        </p:sp>
      </p:grpSp>
      <p:grpSp>
        <p:nvGrpSpPr>
          <p:cNvPr id="191497" name="Group 113"/>
          <p:cNvGrpSpPr>
            <a:grpSpLocks/>
          </p:cNvGrpSpPr>
          <p:nvPr/>
        </p:nvGrpSpPr>
        <p:grpSpPr bwMode="auto">
          <a:xfrm>
            <a:off x="7010400" y="4432300"/>
            <a:ext cx="1924050" cy="685800"/>
            <a:chOff x="4416" y="2784"/>
            <a:chExt cx="1212" cy="432"/>
          </a:xfrm>
        </p:grpSpPr>
        <p:pic>
          <p:nvPicPr>
            <p:cNvPr id="191583" name="Picture 13" descr="stephensonharwood"/>
            <p:cNvPicPr>
              <a:picLocks noChangeAspect="1" noChangeArrowheads="1"/>
            </p:cNvPicPr>
            <p:nvPr/>
          </p:nvPicPr>
          <p:blipFill>
            <a:blip r:embed="rId7"/>
            <a:srcRect/>
            <a:stretch>
              <a:fillRect/>
            </a:stretch>
          </p:blipFill>
          <p:spPr bwMode="auto">
            <a:xfrm>
              <a:off x="4416" y="3027"/>
              <a:ext cx="336" cy="130"/>
            </a:xfrm>
            <a:prstGeom prst="rect">
              <a:avLst/>
            </a:prstGeom>
            <a:noFill/>
            <a:ln w="9525">
              <a:noFill/>
              <a:miter lim="800000"/>
              <a:headEnd/>
              <a:tailEnd/>
            </a:ln>
          </p:spPr>
        </p:pic>
        <p:pic>
          <p:nvPicPr>
            <p:cNvPr id="191584" name="Picture 14" descr="watsonburton"/>
            <p:cNvPicPr>
              <a:picLocks noChangeAspect="1" noChangeArrowheads="1"/>
            </p:cNvPicPr>
            <p:nvPr/>
          </p:nvPicPr>
          <p:blipFill>
            <a:blip r:embed="rId8"/>
            <a:srcRect/>
            <a:stretch>
              <a:fillRect/>
            </a:stretch>
          </p:blipFill>
          <p:spPr bwMode="auto">
            <a:xfrm>
              <a:off x="4752" y="3027"/>
              <a:ext cx="432" cy="163"/>
            </a:xfrm>
            <a:prstGeom prst="rect">
              <a:avLst/>
            </a:prstGeom>
            <a:noFill/>
            <a:ln w="9525">
              <a:noFill/>
              <a:miter lim="800000"/>
              <a:headEnd/>
              <a:tailEnd/>
            </a:ln>
          </p:spPr>
        </p:pic>
        <p:sp>
          <p:nvSpPr>
            <p:cNvPr id="191585" name="Text Box 15"/>
            <p:cNvSpPr txBox="1">
              <a:spLocks noChangeArrowheads="1"/>
            </p:cNvSpPr>
            <p:nvPr/>
          </p:nvSpPr>
          <p:spPr bwMode="auto">
            <a:xfrm>
              <a:off x="4764" y="2784"/>
              <a:ext cx="384" cy="154"/>
            </a:xfrm>
            <a:prstGeom prst="rect">
              <a:avLst/>
            </a:prstGeom>
            <a:noFill/>
            <a:ln w="9525">
              <a:noFill/>
              <a:miter lim="800000"/>
              <a:headEnd/>
              <a:tailEnd/>
            </a:ln>
          </p:spPr>
          <p:txBody>
            <a:bodyPr>
              <a:spAutoFit/>
            </a:bodyPr>
            <a:lstStyle/>
            <a:p>
              <a:pPr>
                <a:spcBef>
                  <a:spcPct val="50000"/>
                </a:spcBef>
              </a:pPr>
              <a:r>
                <a:rPr lang="en-US" sz="1000" b="1" u="sng">
                  <a:solidFill>
                    <a:schemeClr val="bg2"/>
                  </a:solidFill>
                  <a:latin typeface="Verdana" pitchFamily="34" charset="0"/>
                </a:rPr>
                <a:t>Legal</a:t>
              </a:r>
            </a:p>
          </p:txBody>
        </p:sp>
        <p:pic>
          <p:nvPicPr>
            <p:cNvPr id="191586" name="Picture 16" descr="Anteon"/>
            <p:cNvPicPr>
              <a:picLocks noChangeAspect="1" noChangeArrowheads="1"/>
            </p:cNvPicPr>
            <p:nvPr/>
          </p:nvPicPr>
          <p:blipFill>
            <a:blip r:embed="rId9"/>
            <a:srcRect/>
            <a:stretch>
              <a:fillRect/>
            </a:stretch>
          </p:blipFill>
          <p:spPr bwMode="auto">
            <a:xfrm>
              <a:off x="5232" y="2979"/>
              <a:ext cx="396" cy="237"/>
            </a:xfrm>
            <a:prstGeom prst="rect">
              <a:avLst/>
            </a:prstGeom>
            <a:noFill/>
            <a:ln w="9525">
              <a:noFill/>
              <a:miter lim="800000"/>
              <a:headEnd/>
              <a:tailEnd/>
            </a:ln>
          </p:spPr>
        </p:pic>
      </p:grpSp>
      <p:grpSp>
        <p:nvGrpSpPr>
          <p:cNvPr id="191498" name="Group 108"/>
          <p:cNvGrpSpPr>
            <a:grpSpLocks/>
          </p:cNvGrpSpPr>
          <p:nvPr/>
        </p:nvGrpSpPr>
        <p:grpSpPr bwMode="auto">
          <a:xfrm>
            <a:off x="6934200" y="1295400"/>
            <a:ext cx="1943100" cy="790575"/>
            <a:chOff x="4344" y="912"/>
            <a:chExt cx="1224" cy="498"/>
          </a:xfrm>
        </p:grpSpPr>
        <p:sp>
          <p:nvSpPr>
            <p:cNvPr id="191578" name="Text Box 20"/>
            <p:cNvSpPr txBox="1">
              <a:spLocks noChangeArrowheads="1"/>
            </p:cNvSpPr>
            <p:nvPr/>
          </p:nvSpPr>
          <p:spPr bwMode="auto">
            <a:xfrm>
              <a:off x="4704" y="912"/>
              <a:ext cx="576" cy="154"/>
            </a:xfrm>
            <a:prstGeom prst="rect">
              <a:avLst/>
            </a:prstGeom>
            <a:noFill/>
            <a:ln w="9525">
              <a:noFill/>
              <a:miter lim="800000"/>
              <a:headEnd/>
              <a:tailEnd/>
            </a:ln>
          </p:spPr>
          <p:txBody>
            <a:bodyPr>
              <a:spAutoFit/>
            </a:bodyPr>
            <a:lstStyle/>
            <a:p>
              <a:pPr>
                <a:spcBef>
                  <a:spcPct val="50000"/>
                </a:spcBef>
              </a:pPr>
              <a:r>
                <a:rPr lang="en-US" sz="1000" b="1" u="sng">
                  <a:solidFill>
                    <a:schemeClr val="bg2"/>
                  </a:solidFill>
                  <a:latin typeface="Verdana" pitchFamily="34" charset="0"/>
                </a:rPr>
                <a:t>Services</a:t>
              </a:r>
            </a:p>
          </p:txBody>
        </p:sp>
        <p:grpSp>
          <p:nvGrpSpPr>
            <p:cNvPr id="191579" name="Group 107"/>
            <p:cNvGrpSpPr>
              <a:grpSpLocks/>
            </p:cNvGrpSpPr>
            <p:nvPr/>
          </p:nvGrpSpPr>
          <p:grpSpPr bwMode="auto">
            <a:xfrm>
              <a:off x="4344" y="1152"/>
              <a:ext cx="1224" cy="258"/>
              <a:chOff x="4344" y="1152"/>
              <a:chExt cx="1224" cy="258"/>
            </a:xfrm>
          </p:grpSpPr>
          <p:pic>
            <p:nvPicPr>
              <p:cNvPr id="191580" name="Picture 18" descr="csc"/>
              <p:cNvPicPr>
                <a:picLocks noChangeAspect="1" noChangeArrowheads="1"/>
              </p:cNvPicPr>
              <p:nvPr/>
            </p:nvPicPr>
            <p:blipFill>
              <a:blip r:embed="rId10"/>
              <a:srcRect/>
              <a:stretch>
                <a:fillRect/>
              </a:stretch>
            </p:blipFill>
            <p:spPr bwMode="auto">
              <a:xfrm>
                <a:off x="4842" y="1152"/>
                <a:ext cx="294" cy="236"/>
              </a:xfrm>
              <a:prstGeom prst="rect">
                <a:avLst/>
              </a:prstGeom>
              <a:noFill/>
              <a:ln w="9525">
                <a:noFill/>
                <a:miter lim="800000"/>
                <a:headEnd/>
                <a:tailEnd/>
              </a:ln>
            </p:spPr>
          </p:pic>
          <p:pic>
            <p:nvPicPr>
              <p:cNvPr id="191581" name="Picture 19" descr="forensicscienceservice"/>
              <p:cNvPicPr>
                <a:picLocks noChangeAspect="1" noChangeArrowheads="1"/>
              </p:cNvPicPr>
              <p:nvPr/>
            </p:nvPicPr>
            <p:blipFill>
              <a:blip r:embed="rId11"/>
              <a:srcRect/>
              <a:stretch>
                <a:fillRect/>
              </a:stretch>
            </p:blipFill>
            <p:spPr bwMode="auto">
              <a:xfrm>
                <a:off x="5218" y="1169"/>
                <a:ext cx="350" cy="175"/>
              </a:xfrm>
              <a:prstGeom prst="rect">
                <a:avLst/>
              </a:prstGeom>
              <a:noFill/>
              <a:ln w="9525">
                <a:noFill/>
                <a:miter lim="800000"/>
                <a:headEnd/>
                <a:tailEnd/>
              </a:ln>
            </p:spPr>
          </p:pic>
          <p:pic>
            <p:nvPicPr>
              <p:cNvPr id="191582" name="Picture 21" descr="Booz_Allen"/>
              <p:cNvPicPr>
                <a:picLocks noChangeAspect="1" noChangeArrowheads="1"/>
              </p:cNvPicPr>
              <p:nvPr/>
            </p:nvPicPr>
            <p:blipFill>
              <a:blip r:embed="rId12"/>
              <a:srcRect/>
              <a:stretch>
                <a:fillRect/>
              </a:stretch>
            </p:blipFill>
            <p:spPr bwMode="auto">
              <a:xfrm>
                <a:off x="4344" y="1152"/>
                <a:ext cx="432" cy="258"/>
              </a:xfrm>
              <a:prstGeom prst="rect">
                <a:avLst/>
              </a:prstGeom>
              <a:noFill/>
              <a:ln w="9525">
                <a:noFill/>
                <a:miter lim="800000"/>
                <a:headEnd/>
                <a:tailEnd/>
              </a:ln>
            </p:spPr>
          </p:pic>
        </p:grpSp>
      </p:grpSp>
      <p:grpSp>
        <p:nvGrpSpPr>
          <p:cNvPr id="191499" name="Group 106"/>
          <p:cNvGrpSpPr>
            <a:grpSpLocks/>
          </p:cNvGrpSpPr>
          <p:nvPr/>
        </p:nvGrpSpPr>
        <p:grpSpPr bwMode="auto">
          <a:xfrm>
            <a:off x="5473700" y="990600"/>
            <a:ext cx="1524000" cy="4876800"/>
            <a:chOff x="3344" y="720"/>
            <a:chExt cx="960" cy="3072"/>
          </a:xfrm>
        </p:grpSpPr>
        <p:pic>
          <p:nvPicPr>
            <p:cNvPr id="191568" name="Picture 23" descr="australianaerospace"/>
            <p:cNvPicPr>
              <a:picLocks noChangeAspect="1" noChangeArrowheads="1"/>
            </p:cNvPicPr>
            <p:nvPr/>
          </p:nvPicPr>
          <p:blipFill>
            <a:blip r:embed="rId13"/>
            <a:srcRect/>
            <a:stretch>
              <a:fillRect/>
            </a:stretch>
          </p:blipFill>
          <p:spPr bwMode="auto">
            <a:xfrm>
              <a:off x="3456" y="1440"/>
              <a:ext cx="592" cy="173"/>
            </a:xfrm>
            <a:prstGeom prst="rect">
              <a:avLst/>
            </a:prstGeom>
            <a:noFill/>
            <a:ln w="9525">
              <a:noFill/>
              <a:miter lim="800000"/>
              <a:headEnd/>
              <a:tailEnd/>
            </a:ln>
          </p:spPr>
        </p:pic>
        <p:sp>
          <p:nvSpPr>
            <p:cNvPr id="191569" name="Text Box 24"/>
            <p:cNvSpPr txBox="1">
              <a:spLocks noChangeArrowheads="1"/>
            </p:cNvSpPr>
            <p:nvPr/>
          </p:nvSpPr>
          <p:spPr bwMode="auto">
            <a:xfrm>
              <a:off x="3344" y="720"/>
              <a:ext cx="960" cy="173"/>
            </a:xfrm>
            <a:prstGeom prst="rect">
              <a:avLst/>
            </a:prstGeom>
            <a:noFill/>
            <a:ln w="9525">
              <a:noFill/>
              <a:miter lim="800000"/>
              <a:headEnd/>
              <a:tailEnd/>
            </a:ln>
          </p:spPr>
          <p:txBody>
            <a:bodyPr>
              <a:spAutoFit/>
            </a:bodyPr>
            <a:lstStyle/>
            <a:p>
              <a:pPr>
                <a:spcBef>
                  <a:spcPct val="50000"/>
                </a:spcBef>
              </a:pPr>
              <a:r>
                <a:rPr lang="en-US" sz="1200" b="1" u="sng">
                  <a:solidFill>
                    <a:schemeClr val="bg2"/>
                  </a:solidFill>
                  <a:latin typeface="Verdana" pitchFamily="34" charset="0"/>
                </a:rPr>
                <a:t>Manufacturing</a:t>
              </a:r>
            </a:p>
          </p:txBody>
        </p:sp>
        <p:pic>
          <p:nvPicPr>
            <p:cNvPr id="191570" name="Picture 25" descr="ophir"/>
            <p:cNvPicPr>
              <a:picLocks noChangeAspect="1" noChangeArrowheads="1"/>
            </p:cNvPicPr>
            <p:nvPr/>
          </p:nvPicPr>
          <p:blipFill>
            <a:blip r:embed="rId14"/>
            <a:srcRect/>
            <a:stretch>
              <a:fillRect/>
            </a:stretch>
          </p:blipFill>
          <p:spPr bwMode="auto">
            <a:xfrm>
              <a:off x="3602" y="2663"/>
              <a:ext cx="382" cy="313"/>
            </a:xfrm>
            <a:prstGeom prst="rect">
              <a:avLst/>
            </a:prstGeom>
            <a:noFill/>
            <a:ln w="9525">
              <a:noFill/>
              <a:miter lim="800000"/>
              <a:headEnd/>
              <a:tailEnd/>
            </a:ln>
          </p:spPr>
        </p:pic>
        <p:pic>
          <p:nvPicPr>
            <p:cNvPr id="191571" name="Picture 26" descr="Sodexho"/>
            <p:cNvPicPr>
              <a:picLocks noChangeAspect="1" noChangeArrowheads="1"/>
            </p:cNvPicPr>
            <p:nvPr/>
          </p:nvPicPr>
          <p:blipFill>
            <a:blip r:embed="rId15"/>
            <a:srcRect/>
            <a:stretch>
              <a:fillRect/>
            </a:stretch>
          </p:blipFill>
          <p:spPr bwMode="auto">
            <a:xfrm>
              <a:off x="3536" y="960"/>
              <a:ext cx="448" cy="268"/>
            </a:xfrm>
            <a:prstGeom prst="rect">
              <a:avLst/>
            </a:prstGeom>
            <a:noFill/>
            <a:ln w="9525">
              <a:noFill/>
              <a:miter lim="800000"/>
              <a:headEnd/>
              <a:tailEnd/>
            </a:ln>
          </p:spPr>
        </p:pic>
        <p:grpSp>
          <p:nvGrpSpPr>
            <p:cNvPr id="191572" name="Group 27"/>
            <p:cNvGrpSpPr>
              <a:grpSpLocks/>
            </p:cNvGrpSpPr>
            <p:nvPr/>
          </p:nvGrpSpPr>
          <p:grpSpPr bwMode="auto">
            <a:xfrm>
              <a:off x="3552" y="1755"/>
              <a:ext cx="640" cy="357"/>
              <a:chOff x="3216" y="1680"/>
              <a:chExt cx="672" cy="356"/>
            </a:xfrm>
          </p:grpSpPr>
          <p:pic>
            <p:nvPicPr>
              <p:cNvPr id="191576" name="Picture 28" descr="dolphin"/>
              <p:cNvPicPr>
                <a:picLocks noChangeAspect="1" noChangeArrowheads="1"/>
              </p:cNvPicPr>
              <p:nvPr/>
            </p:nvPicPr>
            <p:blipFill>
              <a:blip r:embed="rId16"/>
              <a:srcRect/>
              <a:stretch>
                <a:fillRect/>
              </a:stretch>
            </p:blipFill>
            <p:spPr bwMode="auto">
              <a:xfrm>
                <a:off x="3240" y="1680"/>
                <a:ext cx="432" cy="248"/>
              </a:xfrm>
              <a:prstGeom prst="rect">
                <a:avLst/>
              </a:prstGeom>
              <a:noFill/>
              <a:ln w="9525">
                <a:noFill/>
                <a:miter lim="800000"/>
                <a:headEnd/>
                <a:tailEnd/>
              </a:ln>
            </p:spPr>
          </p:pic>
          <p:sp>
            <p:nvSpPr>
              <p:cNvPr id="191577" name="Rectangle 29"/>
              <p:cNvSpPr>
                <a:spLocks noChangeArrowheads="1"/>
              </p:cNvSpPr>
              <p:nvPr/>
            </p:nvSpPr>
            <p:spPr bwMode="auto">
              <a:xfrm>
                <a:off x="3216" y="1920"/>
                <a:ext cx="672" cy="116"/>
              </a:xfrm>
              <a:prstGeom prst="rect">
                <a:avLst/>
              </a:prstGeom>
              <a:noFill/>
              <a:ln w="9525">
                <a:noFill/>
                <a:miter lim="800000"/>
                <a:headEnd/>
                <a:tailEnd/>
              </a:ln>
            </p:spPr>
            <p:txBody>
              <a:bodyPr>
                <a:spAutoFit/>
              </a:bodyPr>
              <a:lstStyle/>
              <a:p>
                <a:r>
                  <a:rPr lang="en-US" sz="600">
                    <a:solidFill>
                      <a:schemeClr val="bg2"/>
                    </a:solidFill>
                    <a:latin typeface="Verdana" pitchFamily="34" charset="0"/>
                  </a:rPr>
                  <a:t>Dolphin Drilling</a:t>
                </a:r>
              </a:p>
            </p:txBody>
          </p:sp>
        </p:grpSp>
        <p:pic>
          <p:nvPicPr>
            <p:cNvPr id="191573" name="Picture 30" descr="Bechtel"/>
            <p:cNvPicPr>
              <a:picLocks noChangeAspect="1" noChangeArrowheads="1"/>
            </p:cNvPicPr>
            <p:nvPr/>
          </p:nvPicPr>
          <p:blipFill>
            <a:blip r:embed="rId17"/>
            <a:srcRect/>
            <a:stretch>
              <a:fillRect/>
            </a:stretch>
          </p:blipFill>
          <p:spPr bwMode="auto">
            <a:xfrm>
              <a:off x="3536" y="2248"/>
              <a:ext cx="496" cy="296"/>
            </a:xfrm>
            <a:prstGeom prst="rect">
              <a:avLst/>
            </a:prstGeom>
            <a:noFill/>
            <a:ln w="9525">
              <a:noFill/>
              <a:miter lim="800000"/>
              <a:headEnd/>
              <a:tailEnd/>
            </a:ln>
          </p:spPr>
        </p:pic>
        <p:pic>
          <p:nvPicPr>
            <p:cNvPr id="191574" name="Picture 31" descr="Boc_Edwards"/>
            <p:cNvPicPr>
              <a:picLocks noChangeAspect="1" noChangeArrowheads="1"/>
            </p:cNvPicPr>
            <p:nvPr/>
          </p:nvPicPr>
          <p:blipFill>
            <a:blip r:embed="rId18"/>
            <a:srcRect/>
            <a:stretch>
              <a:fillRect/>
            </a:stretch>
          </p:blipFill>
          <p:spPr bwMode="auto">
            <a:xfrm>
              <a:off x="3552" y="3120"/>
              <a:ext cx="448" cy="268"/>
            </a:xfrm>
            <a:prstGeom prst="rect">
              <a:avLst/>
            </a:prstGeom>
            <a:noFill/>
            <a:ln w="9525">
              <a:noFill/>
              <a:miter lim="800000"/>
              <a:headEnd/>
              <a:tailEnd/>
            </a:ln>
          </p:spPr>
        </p:pic>
        <p:pic>
          <p:nvPicPr>
            <p:cNvPr id="191575" name="Picture 32" descr="Grays_Harbor"/>
            <p:cNvPicPr>
              <a:picLocks noChangeAspect="1" noChangeArrowheads="1"/>
            </p:cNvPicPr>
            <p:nvPr/>
          </p:nvPicPr>
          <p:blipFill>
            <a:blip r:embed="rId19"/>
            <a:srcRect/>
            <a:stretch>
              <a:fillRect/>
            </a:stretch>
          </p:blipFill>
          <p:spPr bwMode="auto">
            <a:xfrm>
              <a:off x="3552" y="3524"/>
              <a:ext cx="448" cy="268"/>
            </a:xfrm>
            <a:prstGeom prst="rect">
              <a:avLst/>
            </a:prstGeom>
            <a:noFill/>
            <a:ln w="9525">
              <a:noFill/>
              <a:miter lim="800000"/>
              <a:headEnd/>
              <a:tailEnd/>
            </a:ln>
          </p:spPr>
        </p:pic>
      </p:grpSp>
      <p:sp>
        <p:nvSpPr>
          <p:cNvPr id="191500" name="Text Box 34"/>
          <p:cNvSpPr txBox="1">
            <a:spLocks noChangeArrowheads="1"/>
          </p:cNvSpPr>
          <p:nvPr/>
        </p:nvSpPr>
        <p:spPr bwMode="auto">
          <a:xfrm>
            <a:off x="4241800" y="990600"/>
            <a:ext cx="1447800" cy="274638"/>
          </a:xfrm>
          <a:prstGeom prst="rect">
            <a:avLst/>
          </a:prstGeom>
          <a:noFill/>
          <a:ln w="9525">
            <a:noFill/>
            <a:miter lim="800000"/>
            <a:headEnd/>
            <a:tailEnd/>
          </a:ln>
        </p:spPr>
        <p:txBody>
          <a:bodyPr>
            <a:spAutoFit/>
          </a:bodyPr>
          <a:lstStyle/>
          <a:p>
            <a:pPr>
              <a:spcBef>
                <a:spcPct val="50000"/>
              </a:spcBef>
            </a:pPr>
            <a:r>
              <a:rPr lang="en-US" sz="1200" b="1" u="sng">
                <a:solidFill>
                  <a:schemeClr val="bg2"/>
                </a:solidFill>
                <a:latin typeface="Verdana" pitchFamily="34" charset="0"/>
              </a:rPr>
              <a:t>Health Care</a:t>
            </a:r>
          </a:p>
        </p:txBody>
      </p:sp>
      <p:pic>
        <p:nvPicPr>
          <p:cNvPr id="191501" name="Picture 35" descr="sun_shg_logo"/>
          <p:cNvPicPr>
            <a:picLocks noChangeAspect="1" noChangeArrowheads="1"/>
          </p:cNvPicPr>
          <p:nvPr/>
        </p:nvPicPr>
        <p:blipFill>
          <a:blip r:embed="rId20"/>
          <a:srcRect/>
          <a:stretch>
            <a:fillRect/>
          </a:stretch>
        </p:blipFill>
        <p:spPr bwMode="auto">
          <a:xfrm>
            <a:off x="4343400" y="2209800"/>
            <a:ext cx="990600" cy="139700"/>
          </a:xfrm>
          <a:prstGeom prst="rect">
            <a:avLst/>
          </a:prstGeom>
          <a:noFill/>
          <a:ln w="9525">
            <a:noFill/>
            <a:miter lim="800000"/>
            <a:headEnd/>
            <a:tailEnd/>
          </a:ln>
        </p:spPr>
      </p:pic>
      <p:pic>
        <p:nvPicPr>
          <p:cNvPr id="191502" name="Picture 36" descr="John_C_Lincoln_logo"/>
          <p:cNvPicPr>
            <a:picLocks noChangeAspect="1" noChangeArrowheads="1"/>
          </p:cNvPicPr>
          <p:nvPr/>
        </p:nvPicPr>
        <p:blipFill>
          <a:blip r:embed="rId21"/>
          <a:srcRect/>
          <a:stretch>
            <a:fillRect/>
          </a:stretch>
        </p:blipFill>
        <p:spPr bwMode="auto">
          <a:xfrm>
            <a:off x="4343400" y="1846263"/>
            <a:ext cx="990600" cy="182562"/>
          </a:xfrm>
          <a:prstGeom prst="rect">
            <a:avLst/>
          </a:prstGeom>
          <a:noFill/>
          <a:ln w="9525">
            <a:noFill/>
            <a:miter lim="800000"/>
            <a:headEnd/>
            <a:tailEnd/>
          </a:ln>
        </p:spPr>
      </p:pic>
      <p:pic>
        <p:nvPicPr>
          <p:cNvPr id="191503" name="Picture 37" descr="asmb_logo"/>
          <p:cNvPicPr>
            <a:picLocks noChangeAspect="1" noChangeArrowheads="1"/>
          </p:cNvPicPr>
          <p:nvPr/>
        </p:nvPicPr>
        <p:blipFill>
          <a:blip r:embed="rId22"/>
          <a:srcRect/>
          <a:stretch>
            <a:fillRect/>
          </a:stretch>
        </p:blipFill>
        <p:spPr bwMode="auto">
          <a:xfrm>
            <a:off x="4292600" y="2921000"/>
            <a:ext cx="525463" cy="533400"/>
          </a:xfrm>
          <a:prstGeom prst="rect">
            <a:avLst/>
          </a:prstGeom>
          <a:noFill/>
          <a:ln w="9525">
            <a:noFill/>
            <a:miter lim="800000"/>
            <a:headEnd/>
            <a:tailEnd/>
          </a:ln>
        </p:spPr>
      </p:pic>
      <p:pic>
        <p:nvPicPr>
          <p:cNvPr id="191504" name="Picture 38" descr="martinfletcher_logo"/>
          <p:cNvPicPr>
            <a:picLocks noChangeAspect="1" noChangeArrowheads="1"/>
          </p:cNvPicPr>
          <p:nvPr/>
        </p:nvPicPr>
        <p:blipFill>
          <a:blip r:embed="rId23"/>
          <a:srcRect/>
          <a:stretch>
            <a:fillRect/>
          </a:stretch>
        </p:blipFill>
        <p:spPr bwMode="auto">
          <a:xfrm>
            <a:off x="4343400" y="2489200"/>
            <a:ext cx="990600" cy="330200"/>
          </a:xfrm>
          <a:prstGeom prst="rect">
            <a:avLst/>
          </a:prstGeom>
          <a:noFill/>
          <a:ln w="9525">
            <a:noFill/>
            <a:miter lim="800000"/>
            <a:headEnd/>
            <a:tailEnd/>
          </a:ln>
        </p:spPr>
      </p:pic>
      <p:pic>
        <p:nvPicPr>
          <p:cNvPr id="191505" name="Picture 39" descr="diakoniekrankenhaus Rotenburg"/>
          <p:cNvPicPr>
            <a:picLocks noChangeAspect="1" noChangeArrowheads="1"/>
          </p:cNvPicPr>
          <p:nvPr/>
        </p:nvPicPr>
        <p:blipFill>
          <a:blip r:embed="rId24"/>
          <a:srcRect/>
          <a:stretch>
            <a:fillRect/>
          </a:stretch>
        </p:blipFill>
        <p:spPr bwMode="auto">
          <a:xfrm>
            <a:off x="4876800" y="2925763"/>
            <a:ext cx="533400" cy="427037"/>
          </a:xfrm>
          <a:prstGeom prst="rect">
            <a:avLst/>
          </a:prstGeom>
          <a:noFill/>
          <a:ln w="9525">
            <a:noFill/>
            <a:miter lim="800000"/>
            <a:headEnd/>
            <a:tailEnd/>
          </a:ln>
        </p:spPr>
      </p:pic>
      <p:pic>
        <p:nvPicPr>
          <p:cNvPr id="191506" name="Picture 40" descr="Blue_Cross_Blue_Shield"/>
          <p:cNvPicPr>
            <a:picLocks noChangeAspect="1" noChangeArrowheads="1"/>
          </p:cNvPicPr>
          <p:nvPr/>
        </p:nvPicPr>
        <p:blipFill>
          <a:blip r:embed="rId25"/>
          <a:srcRect/>
          <a:stretch>
            <a:fillRect/>
          </a:stretch>
        </p:blipFill>
        <p:spPr bwMode="auto">
          <a:xfrm>
            <a:off x="4470400" y="1371600"/>
            <a:ext cx="711200" cy="425450"/>
          </a:xfrm>
          <a:prstGeom prst="rect">
            <a:avLst/>
          </a:prstGeom>
          <a:noFill/>
          <a:ln w="9525">
            <a:noFill/>
            <a:miter lim="800000"/>
            <a:headEnd/>
            <a:tailEnd/>
          </a:ln>
        </p:spPr>
      </p:pic>
      <p:pic>
        <p:nvPicPr>
          <p:cNvPr id="191507" name="Picture 41" descr="Pacific_Life"/>
          <p:cNvPicPr>
            <a:picLocks noChangeAspect="1" noChangeArrowheads="1"/>
          </p:cNvPicPr>
          <p:nvPr/>
        </p:nvPicPr>
        <p:blipFill>
          <a:blip r:embed="rId26"/>
          <a:srcRect/>
          <a:stretch>
            <a:fillRect/>
          </a:stretch>
        </p:blipFill>
        <p:spPr bwMode="auto">
          <a:xfrm>
            <a:off x="4419600" y="3613150"/>
            <a:ext cx="838200" cy="501650"/>
          </a:xfrm>
          <a:prstGeom prst="rect">
            <a:avLst/>
          </a:prstGeom>
          <a:noFill/>
          <a:ln w="9525">
            <a:noFill/>
            <a:miter lim="800000"/>
            <a:headEnd/>
            <a:tailEnd/>
          </a:ln>
        </p:spPr>
      </p:pic>
      <p:pic>
        <p:nvPicPr>
          <p:cNvPr id="191508" name="Picture 42" descr="Alegent"/>
          <p:cNvPicPr>
            <a:picLocks noChangeAspect="1" noChangeArrowheads="1"/>
          </p:cNvPicPr>
          <p:nvPr/>
        </p:nvPicPr>
        <p:blipFill>
          <a:blip r:embed="rId27"/>
          <a:srcRect/>
          <a:stretch>
            <a:fillRect/>
          </a:stretch>
        </p:blipFill>
        <p:spPr bwMode="auto">
          <a:xfrm>
            <a:off x="4445000" y="4191000"/>
            <a:ext cx="800100" cy="477838"/>
          </a:xfrm>
          <a:prstGeom prst="rect">
            <a:avLst/>
          </a:prstGeom>
          <a:noFill/>
          <a:ln w="9525">
            <a:noFill/>
            <a:miter lim="800000"/>
            <a:headEnd/>
            <a:tailEnd/>
          </a:ln>
        </p:spPr>
      </p:pic>
      <p:pic>
        <p:nvPicPr>
          <p:cNvPr id="191509" name="Picture 43" descr="Bristol_Park"/>
          <p:cNvPicPr>
            <a:picLocks noChangeAspect="1" noChangeArrowheads="1"/>
          </p:cNvPicPr>
          <p:nvPr/>
        </p:nvPicPr>
        <p:blipFill>
          <a:blip r:embed="rId28"/>
          <a:srcRect/>
          <a:stretch>
            <a:fillRect/>
          </a:stretch>
        </p:blipFill>
        <p:spPr bwMode="auto">
          <a:xfrm>
            <a:off x="4445000" y="4800600"/>
            <a:ext cx="800100" cy="477838"/>
          </a:xfrm>
          <a:prstGeom prst="rect">
            <a:avLst/>
          </a:prstGeom>
          <a:noFill/>
          <a:ln w="9525">
            <a:noFill/>
            <a:miter lim="800000"/>
            <a:headEnd/>
            <a:tailEnd/>
          </a:ln>
        </p:spPr>
      </p:pic>
      <p:pic>
        <p:nvPicPr>
          <p:cNvPr id="191510" name="Picture 44" descr="Neoforma"/>
          <p:cNvPicPr>
            <a:picLocks noChangeAspect="1" noChangeArrowheads="1"/>
          </p:cNvPicPr>
          <p:nvPr/>
        </p:nvPicPr>
        <p:blipFill>
          <a:blip r:embed="rId29"/>
          <a:srcRect/>
          <a:stretch>
            <a:fillRect/>
          </a:stretch>
        </p:blipFill>
        <p:spPr bwMode="auto">
          <a:xfrm>
            <a:off x="4445000" y="5410200"/>
            <a:ext cx="800100" cy="477838"/>
          </a:xfrm>
          <a:prstGeom prst="rect">
            <a:avLst/>
          </a:prstGeom>
          <a:noFill/>
          <a:ln w="9525">
            <a:noFill/>
            <a:miter lim="800000"/>
            <a:headEnd/>
            <a:tailEnd/>
          </a:ln>
        </p:spPr>
      </p:pic>
      <p:grpSp>
        <p:nvGrpSpPr>
          <p:cNvPr id="191511" name="Group 109"/>
          <p:cNvGrpSpPr>
            <a:grpSpLocks/>
          </p:cNvGrpSpPr>
          <p:nvPr/>
        </p:nvGrpSpPr>
        <p:grpSpPr bwMode="auto">
          <a:xfrm>
            <a:off x="7010400" y="2406650"/>
            <a:ext cx="2057400" cy="768350"/>
            <a:chOff x="4416" y="1536"/>
            <a:chExt cx="1296" cy="484"/>
          </a:xfrm>
        </p:grpSpPr>
        <p:pic>
          <p:nvPicPr>
            <p:cNvPr id="191564" name="Picture 46" descr="bvg"/>
            <p:cNvPicPr>
              <a:picLocks noChangeAspect="1" noChangeArrowheads="1"/>
            </p:cNvPicPr>
            <p:nvPr/>
          </p:nvPicPr>
          <p:blipFill>
            <a:blip r:embed="rId30"/>
            <a:srcRect/>
            <a:stretch>
              <a:fillRect/>
            </a:stretch>
          </p:blipFill>
          <p:spPr bwMode="auto">
            <a:xfrm>
              <a:off x="4464" y="1776"/>
              <a:ext cx="240" cy="240"/>
            </a:xfrm>
            <a:prstGeom prst="rect">
              <a:avLst/>
            </a:prstGeom>
            <a:noFill/>
            <a:ln w="9525">
              <a:noFill/>
              <a:miter lim="800000"/>
              <a:headEnd/>
              <a:tailEnd/>
            </a:ln>
          </p:spPr>
        </p:pic>
        <p:sp>
          <p:nvSpPr>
            <p:cNvPr id="191565" name="Text Box 47"/>
            <p:cNvSpPr txBox="1">
              <a:spLocks noChangeArrowheads="1"/>
            </p:cNvSpPr>
            <p:nvPr/>
          </p:nvSpPr>
          <p:spPr bwMode="auto">
            <a:xfrm>
              <a:off x="4416" y="1536"/>
              <a:ext cx="1296" cy="154"/>
            </a:xfrm>
            <a:prstGeom prst="rect">
              <a:avLst/>
            </a:prstGeom>
            <a:noFill/>
            <a:ln w="9525">
              <a:noFill/>
              <a:miter lim="800000"/>
              <a:headEnd/>
              <a:tailEnd/>
            </a:ln>
          </p:spPr>
          <p:txBody>
            <a:bodyPr>
              <a:spAutoFit/>
            </a:bodyPr>
            <a:lstStyle/>
            <a:p>
              <a:pPr>
                <a:spcBef>
                  <a:spcPct val="50000"/>
                </a:spcBef>
              </a:pPr>
              <a:r>
                <a:rPr lang="en-US" sz="1000" b="1" u="sng">
                  <a:solidFill>
                    <a:schemeClr val="bg2"/>
                  </a:solidFill>
                  <a:latin typeface="Verdana" pitchFamily="34" charset="0"/>
                </a:rPr>
                <a:t>Transportation/Utilities</a:t>
              </a:r>
            </a:p>
          </p:txBody>
        </p:sp>
        <p:pic>
          <p:nvPicPr>
            <p:cNvPr id="191566" name="Picture 48" descr="Amtrak"/>
            <p:cNvPicPr>
              <a:picLocks noChangeAspect="1" noChangeArrowheads="1"/>
            </p:cNvPicPr>
            <p:nvPr/>
          </p:nvPicPr>
          <p:blipFill>
            <a:blip r:embed="rId31"/>
            <a:srcRect/>
            <a:stretch>
              <a:fillRect/>
            </a:stretch>
          </p:blipFill>
          <p:spPr bwMode="auto">
            <a:xfrm>
              <a:off x="4752" y="1776"/>
              <a:ext cx="384" cy="230"/>
            </a:xfrm>
            <a:prstGeom prst="rect">
              <a:avLst/>
            </a:prstGeom>
            <a:noFill/>
            <a:ln w="9525">
              <a:noFill/>
              <a:miter lim="800000"/>
              <a:headEnd/>
              <a:tailEnd/>
            </a:ln>
          </p:spPr>
        </p:pic>
        <p:pic>
          <p:nvPicPr>
            <p:cNvPr id="191567" name="Picture 49" descr="Shell"/>
            <p:cNvPicPr>
              <a:picLocks noChangeAspect="1" noChangeArrowheads="1"/>
            </p:cNvPicPr>
            <p:nvPr/>
          </p:nvPicPr>
          <p:blipFill>
            <a:blip r:embed="rId32"/>
            <a:srcRect/>
            <a:stretch>
              <a:fillRect/>
            </a:stretch>
          </p:blipFill>
          <p:spPr bwMode="auto">
            <a:xfrm>
              <a:off x="5160" y="1776"/>
              <a:ext cx="408" cy="244"/>
            </a:xfrm>
            <a:prstGeom prst="rect">
              <a:avLst/>
            </a:prstGeom>
            <a:noFill/>
            <a:ln w="9525">
              <a:noFill/>
              <a:miter lim="800000"/>
              <a:headEnd/>
              <a:tailEnd/>
            </a:ln>
          </p:spPr>
        </p:pic>
      </p:grpSp>
      <p:grpSp>
        <p:nvGrpSpPr>
          <p:cNvPr id="191512" name="Group 110"/>
          <p:cNvGrpSpPr>
            <a:grpSpLocks/>
          </p:cNvGrpSpPr>
          <p:nvPr/>
        </p:nvGrpSpPr>
        <p:grpSpPr bwMode="auto">
          <a:xfrm>
            <a:off x="7086600" y="3440113"/>
            <a:ext cx="1866900" cy="738187"/>
            <a:chOff x="4440" y="2208"/>
            <a:chExt cx="1176" cy="465"/>
          </a:xfrm>
        </p:grpSpPr>
        <p:pic>
          <p:nvPicPr>
            <p:cNvPr id="191560" name="Picture 51" descr="antenneradio"/>
            <p:cNvPicPr>
              <a:picLocks noChangeAspect="1" noChangeArrowheads="1"/>
            </p:cNvPicPr>
            <p:nvPr/>
          </p:nvPicPr>
          <p:blipFill>
            <a:blip r:embed="rId33"/>
            <a:srcRect/>
            <a:stretch>
              <a:fillRect/>
            </a:stretch>
          </p:blipFill>
          <p:spPr bwMode="auto">
            <a:xfrm>
              <a:off x="4440" y="2453"/>
              <a:ext cx="336" cy="195"/>
            </a:xfrm>
            <a:prstGeom prst="rect">
              <a:avLst/>
            </a:prstGeom>
            <a:noFill/>
            <a:ln w="9525">
              <a:noFill/>
              <a:miter lim="800000"/>
              <a:headEnd/>
              <a:tailEnd/>
            </a:ln>
          </p:spPr>
        </p:pic>
        <p:pic>
          <p:nvPicPr>
            <p:cNvPr id="191561" name="Picture 52" descr="vox"/>
            <p:cNvPicPr>
              <a:picLocks noChangeAspect="1" noChangeArrowheads="1"/>
            </p:cNvPicPr>
            <p:nvPr/>
          </p:nvPicPr>
          <p:blipFill>
            <a:blip r:embed="rId34"/>
            <a:srcRect/>
            <a:stretch>
              <a:fillRect/>
            </a:stretch>
          </p:blipFill>
          <p:spPr bwMode="auto">
            <a:xfrm>
              <a:off x="4800" y="2482"/>
              <a:ext cx="384" cy="132"/>
            </a:xfrm>
            <a:prstGeom prst="rect">
              <a:avLst/>
            </a:prstGeom>
            <a:noFill/>
            <a:ln w="9525">
              <a:noFill/>
              <a:miter lim="800000"/>
              <a:headEnd/>
              <a:tailEnd/>
            </a:ln>
          </p:spPr>
        </p:pic>
        <p:sp>
          <p:nvSpPr>
            <p:cNvPr id="191562" name="Text Box 53"/>
            <p:cNvSpPr txBox="1">
              <a:spLocks noChangeArrowheads="1"/>
            </p:cNvSpPr>
            <p:nvPr/>
          </p:nvSpPr>
          <p:spPr bwMode="auto">
            <a:xfrm>
              <a:off x="4752" y="2208"/>
              <a:ext cx="576" cy="154"/>
            </a:xfrm>
            <a:prstGeom prst="rect">
              <a:avLst/>
            </a:prstGeom>
            <a:noFill/>
            <a:ln w="9525">
              <a:noFill/>
              <a:miter lim="800000"/>
              <a:headEnd/>
              <a:tailEnd/>
            </a:ln>
          </p:spPr>
          <p:txBody>
            <a:bodyPr>
              <a:spAutoFit/>
            </a:bodyPr>
            <a:lstStyle/>
            <a:p>
              <a:pPr>
                <a:spcBef>
                  <a:spcPct val="50000"/>
                </a:spcBef>
              </a:pPr>
              <a:r>
                <a:rPr lang="en-US" sz="1000" b="1" u="sng">
                  <a:solidFill>
                    <a:schemeClr val="bg2"/>
                  </a:solidFill>
                  <a:latin typeface="Verdana" pitchFamily="34" charset="0"/>
                </a:rPr>
                <a:t>Media</a:t>
              </a:r>
            </a:p>
          </p:txBody>
        </p:sp>
        <p:pic>
          <p:nvPicPr>
            <p:cNvPr id="191563" name="Picture 54" descr="Discovery"/>
            <p:cNvPicPr>
              <a:picLocks noChangeAspect="1" noChangeArrowheads="1"/>
            </p:cNvPicPr>
            <p:nvPr/>
          </p:nvPicPr>
          <p:blipFill>
            <a:blip r:embed="rId35"/>
            <a:srcRect/>
            <a:stretch>
              <a:fillRect/>
            </a:stretch>
          </p:blipFill>
          <p:spPr bwMode="auto">
            <a:xfrm>
              <a:off x="5232" y="2443"/>
              <a:ext cx="384" cy="230"/>
            </a:xfrm>
            <a:prstGeom prst="rect">
              <a:avLst/>
            </a:prstGeom>
            <a:noFill/>
            <a:ln w="9525">
              <a:noFill/>
              <a:miter lim="800000"/>
              <a:headEnd/>
              <a:tailEnd/>
            </a:ln>
          </p:spPr>
        </p:pic>
      </p:grpSp>
      <p:sp>
        <p:nvSpPr>
          <p:cNvPr id="191513" name="Line 55"/>
          <p:cNvSpPr>
            <a:spLocks noChangeShapeType="1"/>
          </p:cNvSpPr>
          <p:nvPr/>
        </p:nvSpPr>
        <p:spPr bwMode="auto">
          <a:xfrm>
            <a:off x="6858000" y="2286000"/>
            <a:ext cx="2057400" cy="0"/>
          </a:xfrm>
          <a:prstGeom prst="line">
            <a:avLst/>
          </a:prstGeom>
          <a:noFill/>
          <a:ln w="9525">
            <a:solidFill>
              <a:schemeClr val="folHlink"/>
            </a:solidFill>
            <a:round/>
            <a:headEnd/>
            <a:tailEnd/>
          </a:ln>
        </p:spPr>
        <p:txBody>
          <a:bodyPr/>
          <a:lstStyle/>
          <a:p>
            <a:endParaRPr lang="en-US"/>
          </a:p>
        </p:txBody>
      </p:sp>
      <p:sp>
        <p:nvSpPr>
          <p:cNvPr id="191514" name="Line 56"/>
          <p:cNvSpPr>
            <a:spLocks noChangeShapeType="1"/>
          </p:cNvSpPr>
          <p:nvPr/>
        </p:nvSpPr>
        <p:spPr bwMode="auto">
          <a:xfrm>
            <a:off x="6858000" y="3378200"/>
            <a:ext cx="2057400" cy="0"/>
          </a:xfrm>
          <a:prstGeom prst="line">
            <a:avLst/>
          </a:prstGeom>
          <a:noFill/>
          <a:ln w="9525">
            <a:solidFill>
              <a:schemeClr val="folHlink"/>
            </a:solidFill>
            <a:round/>
            <a:headEnd/>
            <a:tailEnd/>
          </a:ln>
        </p:spPr>
        <p:txBody>
          <a:bodyPr/>
          <a:lstStyle/>
          <a:p>
            <a:endParaRPr lang="en-US"/>
          </a:p>
        </p:txBody>
      </p:sp>
      <p:sp>
        <p:nvSpPr>
          <p:cNvPr id="191515" name="Line 57"/>
          <p:cNvSpPr>
            <a:spLocks noChangeShapeType="1"/>
          </p:cNvSpPr>
          <p:nvPr/>
        </p:nvSpPr>
        <p:spPr bwMode="auto">
          <a:xfrm>
            <a:off x="6858000" y="4343400"/>
            <a:ext cx="2057400" cy="0"/>
          </a:xfrm>
          <a:prstGeom prst="line">
            <a:avLst/>
          </a:prstGeom>
          <a:noFill/>
          <a:ln w="9525">
            <a:solidFill>
              <a:schemeClr val="folHlink"/>
            </a:solidFill>
            <a:round/>
            <a:headEnd/>
            <a:tailEnd/>
          </a:ln>
        </p:spPr>
        <p:txBody>
          <a:bodyPr/>
          <a:lstStyle/>
          <a:p>
            <a:endParaRPr lang="en-US"/>
          </a:p>
        </p:txBody>
      </p:sp>
      <p:sp>
        <p:nvSpPr>
          <p:cNvPr id="191516" name="Line 58"/>
          <p:cNvSpPr>
            <a:spLocks noChangeShapeType="1"/>
          </p:cNvSpPr>
          <p:nvPr/>
        </p:nvSpPr>
        <p:spPr bwMode="auto">
          <a:xfrm>
            <a:off x="6858000" y="5295900"/>
            <a:ext cx="2057400" cy="0"/>
          </a:xfrm>
          <a:prstGeom prst="line">
            <a:avLst/>
          </a:prstGeom>
          <a:noFill/>
          <a:ln w="9525">
            <a:solidFill>
              <a:schemeClr val="folHlink"/>
            </a:solidFill>
            <a:round/>
            <a:headEnd/>
            <a:tailEnd/>
          </a:ln>
        </p:spPr>
        <p:txBody>
          <a:bodyPr/>
          <a:lstStyle/>
          <a:p>
            <a:endParaRPr lang="en-US"/>
          </a:p>
        </p:txBody>
      </p:sp>
      <p:sp>
        <p:nvSpPr>
          <p:cNvPr id="191517" name="Line 59"/>
          <p:cNvSpPr>
            <a:spLocks noChangeShapeType="1"/>
          </p:cNvSpPr>
          <p:nvPr/>
        </p:nvSpPr>
        <p:spPr bwMode="auto">
          <a:xfrm>
            <a:off x="1244600" y="1219200"/>
            <a:ext cx="0" cy="4953000"/>
          </a:xfrm>
          <a:prstGeom prst="line">
            <a:avLst/>
          </a:prstGeom>
          <a:noFill/>
          <a:ln w="9525">
            <a:solidFill>
              <a:schemeClr val="folHlink"/>
            </a:solidFill>
            <a:round/>
            <a:headEnd/>
            <a:tailEnd/>
          </a:ln>
        </p:spPr>
        <p:txBody>
          <a:bodyPr/>
          <a:lstStyle/>
          <a:p>
            <a:endParaRPr lang="en-US"/>
          </a:p>
        </p:txBody>
      </p:sp>
      <p:grpSp>
        <p:nvGrpSpPr>
          <p:cNvPr id="191518" name="Group 102"/>
          <p:cNvGrpSpPr>
            <a:grpSpLocks/>
          </p:cNvGrpSpPr>
          <p:nvPr/>
        </p:nvGrpSpPr>
        <p:grpSpPr bwMode="auto">
          <a:xfrm>
            <a:off x="-25400" y="990600"/>
            <a:ext cx="1803400" cy="5041900"/>
            <a:chOff x="-16" y="720"/>
            <a:chExt cx="1136" cy="3176"/>
          </a:xfrm>
        </p:grpSpPr>
        <p:sp>
          <p:nvSpPr>
            <p:cNvPr id="191549" name="Text Box 61"/>
            <p:cNvSpPr txBox="1">
              <a:spLocks noChangeArrowheads="1"/>
            </p:cNvSpPr>
            <p:nvPr/>
          </p:nvSpPr>
          <p:spPr bwMode="auto">
            <a:xfrm>
              <a:off x="64" y="720"/>
              <a:ext cx="1056" cy="173"/>
            </a:xfrm>
            <a:prstGeom prst="rect">
              <a:avLst/>
            </a:prstGeom>
            <a:noFill/>
            <a:ln w="9525">
              <a:noFill/>
              <a:miter lim="800000"/>
              <a:headEnd/>
              <a:tailEnd/>
            </a:ln>
          </p:spPr>
          <p:txBody>
            <a:bodyPr>
              <a:spAutoFit/>
            </a:bodyPr>
            <a:lstStyle/>
            <a:p>
              <a:pPr>
                <a:spcBef>
                  <a:spcPct val="50000"/>
                </a:spcBef>
              </a:pPr>
              <a:r>
                <a:rPr lang="en-US" sz="1200" b="1" u="sng">
                  <a:solidFill>
                    <a:schemeClr val="bg2"/>
                  </a:solidFill>
                  <a:latin typeface="Verdana" pitchFamily="34" charset="0"/>
                </a:rPr>
                <a:t>Education</a:t>
              </a:r>
            </a:p>
          </p:txBody>
        </p:sp>
        <p:pic>
          <p:nvPicPr>
            <p:cNvPr id="191550" name="Picture 62" descr="trussville_logo"/>
            <p:cNvPicPr>
              <a:picLocks noChangeAspect="1" noChangeArrowheads="1"/>
            </p:cNvPicPr>
            <p:nvPr/>
          </p:nvPicPr>
          <p:blipFill>
            <a:blip r:embed="rId36"/>
            <a:srcRect/>
            <a:stretch>
              <a:fillRect/>
            </a:stretch>
          </p:blipFill>
          <p:spPr bwMode="auto">
            <a:xfrm>
              <a:off x="160" y="2964"/>
              <a:ext cx="432" cy="338"/>
            </a:xfrm>
            <a:prstGeom prst="rect">
              <a:avLst/>
            </a:prstGeom>
            <a:noFill/>
            <a:ln w="9525">
              <a:noFill/>
              <a:miter lim="800000"/>
              <a:headEnd/>
              <a:tailEnd/>
            </a:ln>
          </p:spPr>
        </p:pic>
        <p:grpSp>
          <p:nvGrpSpPr>
            <p:cNvPr id="191551" name="Group 63"/>
            <p:cNvGrpSpPr>
              <a:grpSpLocks/>
            </p:cNvGrpSpPr>
            <p:nvPr/>
          </p:nvGrpSpPr>
          <p:grpSpPr bwMode="auto">
            <a:xfrm>
              <a:off x="-16" y="3444"/>
              <a:ext cx="784" cy="452"/>
              <a:chOff x="1632" y="1429"/>
              <a:chExt cx="816" cy="512"/>
            </a:xfrm>
          </p:grpSpPr>
          <p:pic>
            <p:nvPicPr>
              <p:cNvPr id="191558" name="Picture 64" descr="bishopsstortfordcollege"/>
              <p:cNvPicPr>
                <a:picLocks noChangeAspect="1" noChangeArrowheads="1"/>
              </p:cNvPicPr>
              <p:nvPr/>
            </p:nvPicPr>
            <p:blipFill>
              <a:blip r:embed="rId37"/>
              <a:srcRect/>
              <a:stretch>
                <a:fillRect/>
              </a:stretch>
            </p:blipFill>
            <p:spPr bwMode="auto">
              <a:xfrm>
                <a:off x="1907" y="1429"/>
                <a:ext cx="264" cy="333"/>
              </a:xfrm>
              <a:prstGeom prst="rect">
                <a:avLst/>
              </a:prstGeom>
              <a:noFill/>
              <a:ln w="9525">
                <a:noFill/>
                <a:miter lim="800000"/>
                <a:headEnd/>
                <a:tailEnd/>
              </a:ln>
            </p:spPr>
          </p:pic>
          <p:sp>
            <p:nvSpPr>
              <p:cNvPr id="191559" name="Text Box 65"/>
              <p:cNvSpPr txBox="1">
                <a:spLocks noChangeArrowheads="1"/>
              </p:cNvSpPr>
              <p:nvPr/>
            </p:nvSpPr>
            <p:spPr bwMode="auto">
              <a:xfrm>
                <a:off x="1632" y="1744"/>
                <a:ext cx="816" cy="197"/>
              </a:xfrm>
              <a:prstGeom prst="rect">
                <a:avLst/>
              </a:prstGeom>
              <a:noFill/>
              <a:ln w="9525">
                <a:noFill/>
                <a:miter lim="800000"/>
                <a:headEnd/>
                <a:tailEnd/>
              </a:ln>
            </p:spPr>
            <p:txBody>
              <a:bodyPr>
                <a:spAutoFit/>
              </a:bodyPr>
              <a:lstStyle/>
              <a:p>
                <a:pPr algn="ctr"/>
                <a:r>
                  <a:rPr lang="en-US" sz="600">
                    <a:solidFill>
                      <a:schemeClr val="bg2"/>
                    </a:solidFill>
                    <a:latin typeface="Verdana" pitchFamily="34" charset="0"/>
                  </a:rPr>
                  <a:t>Bishop’s Stortford </a:t>
                </a:r>
              </a:p>
              <a:p>
                <a:pPr algn="ctr"/>
                <a:r>
                  <a:rPr lang="en-US" sz="600">
                    <a:solidFill>
                      <a:schemeClr val="bg2"/>
                    </a:solidFill>
                    <a:latin typeface="Verdana" pitchFamily="34" charset="0"/>
                  </a:rPr>
                  <a:t>College</a:t>
                </a:r>
              </a:p>
            </p:txBody>
          </p:sp>
        </p:grpSp>
        <p:pic>
          <p:nvPicPr>
            <p:cNvPr id="191552" name="Picture 66" descr="U_of_Alabama"/>
            <p:cNvPicPr>
              <a:picLocks noChangeAspect="1" noChangeArrowheads="1"/>
            </p:cNvPicPr>
            <p:nvPr/>
          </p:nvPicPr>
          <p:blipFill>
            <a:blip r:embed="rId38"/>
            <a:srcRect/>
            <a:stretch>
              <a:fillRect/>
            </a:stretch>
          </p:blipFill>
          <p:spPr bwMode="auto">
            <a:xfrm>
              <a:off x="160" y="1956"/>
              <a:ext cx="416" cy="249"/>
            </a:xfrm>
            <a:prstGeom prst="rect">
              <a:avLst/>
            </a:prstGeom>
            <a:noFill/>
            <a:ln w="9525">
              <a:noFill/>
              <a:miter lim="800000"/>
              <a:headEnd/>
              <a:tailEnd/>
            </a:ln>
          </p:spPr>
        </p:pic>
        <p:pic>
          <p:nvPicPr>
            <p:cNvPr id="191553" name="Picture 67" descr="U_of_Ohio"/>
            <p:cNvPicPr>
              <a:picLocks noChangeAspect="1" noChangeArrowheads="1"/>
            </p:cNvPicPr>
            <p:nvPr/>
          </p:nvPicPr>
          <p:blipFill>
            <a:blip r:embed="rId39"/>
            <a:srcRect/>
            <a:stretch>
              <a:fillRect/>
            </a:stretch>
          </p:blipFill>
          <p:spPr bwMode="auto">
            <a:xfrm>
              <a:off x="160" y="948"/>
              <a:ext cx="416" cy="249"/>
            </a:xfrm>
            <a:prstGeom prst="rect">
              <a:avLst/>
            </a:prstGeom>
            <a:noFill/>
            <a:ln w="9525">
              <a:noFill/>
              <a:miter lim="800000"/>
              <a:headEnd/>
              <a:tailEnd/>
            </a:ln>
          </p:spPr>
        </p:pic>
        <p:pic>
          <p:nvPicPr>
            <p:cNvPr id="191554" name="Picture 68" descr="U_of_Minnesota"/>
            <p:cNvPicPr>
              <a:picLocks noChangeAspect="1" noChangeArrowheads="1"/>
            </p:cNvPicPr>
            <p:nvPr/>
          </p:nvPicPr>
          <p:blipFill>
            <a:blip r:embed="rId40"/>
            <a:srcRect/>
            <a:stretch>
              <a:fillRect/>
            </a:stretch>
          </p:blipFill>
          <p:spPr bwMode="auto">
            <a:xfrm>
              <a:off x="152" y="2292"/>
              <a:ext cx="424" cy="254"/>
            </a:xfrm>
            <a:prstGeom prst="rect">
              <a:avLst/>
            </a:prstGeom>
            <a:noFill/>
            <a:ln w="9525">
              <a:noFill/>
              <a:miter lim="800000"/>
              <a:headEnd/>
              <a:tailEnd/>
            </a:ln>
          </p:spPr>
        </p:pic>
        <p:pic>
          <p:nvPicPr>
            <p:cNvPr id="191555" name="Picture 69" descr="U_of_Cornell"/>
            <p:cNvPicPr>
              <a:picLocks noChangeAspect="1" noChangeArrowheads="1"/>
            </p:cNvPicPr>
            <p:nvPr/>
          </p:nvPicPr>
          <p:blipFill>
            <a:blip r:embed="rId41"/>
            <a:srcRect/>
            <a:stretch>
              <a:fillRect/>
            </a:stretch>
          </p:blipFill>
          <p:spPr bwMode="auto">
            <a:xfrm>
              <a:off x="160" y="1620"/>
              <a:ext cx="416" cy="249"/>
            </a:xfrm>
            <a:prstGeom prst="rect">
              <a:avLst/>
            </a:prstGeom>
            <a:noFill/>
            <a:ln w="9525">
              <a:noFill/>
              <a:miter lim="800000"/>
              <a:headEnd/>
              <a:tailEnd/>
            </a:ln>
          </p:spPr>
        </p:pic>
        <p:pic>
          <p:nvPicPr>
            <p:cNvPr id="191556" name="Picture 70" descr="U_of_Rutgers"/>
            <p:cNvPicPr>
              <a:picLocks noChangeAspect="1" noChangeArrowheads="1"/>
            </p:cNvPicPr>
            <p:nvPr/>
          </p:nvPicPr>
          <p:blipFill>
            <a:blip r:embed="rId42"/>
            <a:srcRect/>
            <a:stretch>
              <a:fillRect/>
            </a:stretch>
          </p:blipFill>
          <p:spPr bwMode="auto">
            <a:xfrm>
              <a:off x="160" y="1284"/>
              <a:ext cx="416" cy="249"/>
            </a:xfrm>
            <a:prstGeom prst="rect">
              <a:avLst/>
            </a:prstGeom>
            <a:noFill/>
            <a:ln w="9525">
              <a:noFill/>
              <a:miter lim="800000"/>
              <a:headEnd/>
              <a:tailEnd/>
            </a:ln>
          </p:spPr>
        </p:pic>
        <p:pic>
          <p:nvPicPr>
            <p:cNvPr id="191557" name="Picture 71" descr="coa">
              <a:hlinkClick r:id="rId43"/>
            </p:cNvPr>
            <p:cNvPicPr>
              <a:picLocks noChangeAspect="1" noChangeArrowheads="1"/>
            </p:cNvPicPr>
            <p:nvPr/>
          </p:nvPicPr>
          <p:blipFill>
            <a:blip r:embed="rId44"/>
            <a:srcRect/>
            <a:stretch>
              <a:fillRect/>
            </a:stretch>
          </p:blipFill>
          <p:spPr bwMode="auto">
            <a:xfrm>
              <a:off x="72" y="2636"/>
              <a:ext cx="584" cy="204"/>
            </a:xfrm>
            <a:prstGeom prst="rect">
              <a:avLst/>
            </a:prstGeom>
            <a:noFill/>
            <a:ln w="9525">
              <a:noFill/>
              <a:miter lim="800000"/>
              <a:headEnd/>
              <a:tailEnd/>
            </a:ln>
          </p:spPr>
        </p:pic>
      </p:grpSp>
      <p:grpSp>
        <p:nvGrpSpPr>
          <p:cNvPr id="191519" name="Group 114"/>
          <p:cNvGrpSpPr>
            <a:grpSpLocks/>
          </p:cNvGrpSpPr>
          <p:nvPr/>
        </p:nvGrpSpPr>
        <p:grpSpPr bwMode="auto">
          <a:xfrm>
            <a:off x="1333500" y="990600"/>
            <a:ext cx="1168400" cy="4838700"/>
            <a:chOff x="840" y="624"/>
            <a:chExt cx="736" cy="3048"/>
          </a:xfrm>
        </p:grpSpPr>
        <p:sp>
          <p:nvSpPr>
            <p:cNvPr id="191536" name="Text Box 73"/>
            <p:cNvSpPr txBox="1">
              <a:spLocks noChangeArrowheads="1"/>
            </p:cNvSpPr>
            <p:nvPr/>
          </p:nvSpPr>
          <p:spPr bwMode="auto">
            <a:xfrm>
              <a:off x="904" y="624"/>
              <a:ext cx="672" cy="173"/>
            </a:xfrm>
            <a:prstGeom prst="rect">
              <a:avLst/>
            </a:prstGeom>
            <a:noFill/>
            <a:ln w="9525">
              <a:noFill/>
              <a:miter lim="800000"/>
              <a:headEnd/>
              <a:tailEnd/>
            </a:ln>
          </p:spPr>
          <p:txBody>
            <a:bodyPr>
              <a:spAutoFit/>
            </a:bodyPr>
            <a:lstStyle/>
            <a:p>
              <a:pPr>
                <a:spcBef>
                  <a:spcPct val="50000"/>
                </a:spcBef>
              </a:pPr>
              <a:r>
                <a:rPr lang="en-US" sz="1200" b="1" u="sng">
                  <a:solidFill>
                    <a:schemeClr val="bg2"/>
                  </a:solidFill>
                  <a:latin typeface="Verdana" pitchFamily="34" charset="0"/>
                </a:rPr>
                <a:t>Financial</a:t>
              </a:r>
            </a:p>
          </p:txBody>
        </p:sp>
        <p:pic>
          <p:nvPicPr>
            <p:cNvPr id="191537" name="Picture 74" descr="defaultstyle_Style_gnwLogo_Image"/>
            <p:cNvPicPr>
              <a:picLocks noChangeAspect="1" noChangeArrowheads="1"/>
            </p:cNvPicPr>
            <p:nvPr/>
          </p:nvPicPr>
          <p:blipFill>
            <a:blip r:embed="rId45"/>
            <a:srcRect/>
            <a:stretch>
              <a:fillRect/>
            </a:stretch>
          </p:blipFill>
          <p:spPr bwMode="auto">
            <a:xfrm>
              <a:off x="952" y="1416"/>
              <a:ext cx="488" cy="298"/>
            </a:xfrm>
            <a:prstGeom prst="rect">
              <a:avLst/>
            </a:prstGeom>
            <a:noFill/>
            <a:ln w="9525">
              <a:noFill/>
              <a:miter lim="800000"/>
              <a:headEnd/>
              <a:tailEnd/>
            </a:ln>
          </p:spPr>
        </p:pic>
        <p:pic>
          <p:nvPicPr>
            <p:cNvPr id="191538" name="Picture 75" descr="LogoBarclays"/>
            <p:cNvPicPr>
              <a:picLocks noChangeAspect="1" noChangeArrowheads="1"/>
            </p:cNvPicPr>
            <p:nvPr/>
          </p:nvPicPr>
          <p:blipFill>
            <a:blip r:embed="rId46"/>
            <a:srcRect/>
            <a:stretch>
              <a:fillRect/>
            </a:stretch>
          </p:blipFill>
          <p:spPr bwMode="auto">
            <a:xfrm>
              <a:off x="840" y="1169"/>
              <a:ext cx="640" cy="230"/>
            </a:xfrm>
            <a:prstGeom prst="rect">
              <a:avLst/>
            </a:prstGeom>
            <a:noFill/>
            <a:ln w="9525">
              <a:noFill/>
              <a:miter lim="800000"/>
              <a:headEnd/>
              <a:tailEnd/>
            </a:ln>
          </p:spPr>
        </p:pic>
        <p:pic>
          <p:nvPicPr>
            <p:cNvPr id="191539" name="Picture 33672" descr="S19Picture 33672"/>
            <p:cNvPicPr>
              <a:picLocks noChangeAspect="1" noChangeArrowheads="1"/>
            </p:cNvPicPr>
            <p:nvPr>
              <p:custDataLst>
                <p:tags r:id="rId2"/>
              </p:custDataLst>
            </p:nvPr>
          </p:nvPicPr>
          <p:blipFill>
            <a:blip r:embed="rId47"/>
            <a:srcRect/>
            <a:stretch>
              <a:fillRect/>
            </a:stretch>
          </p:blipFill>
          <p:spPr bwMode="auto">
            <a:xfrm>
              <a:off x="872" y="2655"/>
              <a:ext cx="656" cy="91"/>
            </a:xfrm>
            <a:prstGeom prst="rect">
              <a:avLst/>
            </a:prstGeom>
            <a:noFill/>
            <a:ln w="9525">
              <a:noFill/>
              <a:miter lim="800000"/>
              <a:headEnd/>
              <a:tailEnd/>
            </a:ln>
          </p:spPr>
        </p:pic>
        <p:pic>
          <p:nvPicPr>
            <p:cNvPr id="191540" name="Picture 77" descr="FNB_logo"/>
            <p:cNvPicPr>
              <a:picLocks noChangeAspect="1" noChangeArrowheads="1"/>
            </p:cNvPicPr>
            <p:nvPr/>
          </p:nvPicPr>
          <p:blipFill>
            <a:blip r:embed="rId48"/>
            <a:srcRect/>
            <a:stretch>
              <a:fillRect/>
            </a:stretch>
          </p:blipFill>
          <p:spPr bwMode="auto">
            <a:xfrm>
              <a:off x="904" y="3036"/>
              <a:ext cx="528" cy="179"/>
            </a:xfrm>
            <a:prstGeom prst="rect">
              <a:avLst/>
            </a:prstGeom>
            <a:noFill/>
            <a:ln w="9525">
              <a:noFill/>
              <a:miter lim="800000"/>
              <a:headEnd/>
              <a:tailEnd/>
            </a:ln>
          </p:spPr>
        </p:pic>
        <p:pic>
          <p:nvPicPr>
            <p:cNvPr id="191541" name="Picture 78" descr="logo_thomson"/>
            <p:cNvPicPr>
              <a:picLocks noChangeAspect="1" noChangeArrowheads="1"/>
            </p:cNvPicPr>
            <p:nvPr/>
          </p:nvPicPr>
          <p:blipFill>
            <a:blip r:embed="rId49"/>
            <a:srcRect/>
            <a:stretch>
              <a:fillRect/>
            </a:stretch>
          </p:blipFill>
          <p:spPr bwMode="auto">
            <a:xfrm>
              <a:off x="888" y="2412"/>
              <a:ext cx="680" cy="176"/>
            </a:xfrm>
            <a:prstGeom prst="rect">
              <a:avLst/>
            </a:prstGeom>
            <a:noFill/>
            <a:ln w="9525">
              <a:noFill/>
              <a:miter lim="800000"/>
              <a:headEnd/>
              <a:tailEnd/>
            </a:ln>
          </p:spPr>
        </p:pic>
        <p:pic>
          <p:nvPicPr>
            <p:cNvPr id="191542" name="Picture 79" descr="Wells_Fargo"/>
            <p:cNvPicPr>
              <a:picLocks noChangeAspect="1" noChangeArrowheads="1"/>
            </p:cNvPicPr>
            <p:nvPr/>
          </p:nvPicPr>
          <p:blipFill>
            <a:blip r:embed="rId50"/>
            <a:srcRect/>
            <a:stretch>
              <a:fillRect/>
            </a:stretch>
          </p:blipFill>
          <p:spPr bwMode="auto">
            <a:xfrm>
              <a:off x="1000" y="869"/>
              <a:ext cx="384" cy="230"/>
            </a:xfrm>
            <a:prstGeom prst="rect">
              <a:avLst/>
            </a:prstGeom>
            <a:noFill/>
            <a:ln w="9525">
              <a:noFill/>
              <a:miter lim="800000"/>
              <a:headEnd/>
              <a:tailEnd/>
            </a:ln>
          </p:spPr>
        </p:pic>
        <p:pic>
          <p:nvPicPr>
            <p:cNvPr id="191543" name="Picture 80" descr="abv"/>
            <p:cNvPicPr>
              <a:picLocks noChangeAspect="1" noChangeArrowheads="1"/>
            </p:cNvPicPr>
            <p:nvPr/>
          </p:nvPicPr>
          <p:blipFill>
            <a:blip r:embed="rId51"/>
            <a:srcRect/>
            <a:stretch>
              <a:fillRect/>
            </a:stretch>
          </p:blipFill>
          <p:spPr bwMode="auto">
            <a:xfrm>
              <a:off x="1208" y="3324"/>
              <a:ext cx="336" cy="145"/>
            </a:xfrm>
            <a:prstGeom prst="rect">
              <a:avLst/>
            </a:prstGeom>
            <a:noFill/>
            <a:ln w="9525">
              <a:noFill/>
              <a:miter lim="800000"/>
              <a:headEnd/>
              <a:tailEnd/>
            </a:ln>
          </p:spPr>
        </p:pic>
        <p:pic>
          <p:nvPicPr>
            <p:cNvPr id="191544" name="Picture 81" descr="egg"/>
            <p:cNvPicPr>
              <a:picLocks noChangeAspect="1" noChangeArrowheads="1"/>
            </p:cNvPicPr>
            <p:nvPr/>
          </p:nvPicPr>
          <p:blipFill>
            <a:blip r:embed="rId52"/>
            <a:srcRect/>
            <a:stretch>
              <a:fillRect/>
            </a:stretch>
          </p:blipFill>
          <p:spPr bwMode="auto">
            <a:xfrm>
              <a:off x="1192" y="3564"/>
              <a:ext cx="384" cy="108"/>
            </a:xfrm>
            <a:prstGeom prst="rect">
              <a:avLst/>
            </a:prstGeom>
            <a:noFill/>
            <a:ln w="9525">
              <a:noFill/>
              <a:miter lim="800000"/>
              <a:headEnd/>
              <a:tailEnd/>
            </a:ln>
          </p:spPr>
        </p:pic>
        <p:pic>
          <p:nvPicPr>
            <p:cNvPr id="191545" name="Picture 82" descr="norwichunion"/>
            <p:cNvPicPr>
              <a:picLocks noChangeAspect="1" noChangeArrowheads="1"/>
            </p:cNvPicPr>
            <p:nvPr/>
          </p:nvPicPr>
          <p:blipFill>
            <a:blip r:embed="rId53"/>
            <a:srcRect/>
            <a:stretch>
              <a:fillRect/>
            </a:stretch>
          </p:blipFill>
          <p:spPr bwMode="auto">
            <a:xfrm>
              <a:off x="856" y="3324"/>
              <a:ext cx="336" cy="336"/>
            </a:xfrm>
            <a:prstGeom prst="rect">
              <a:avLst/>
            </a:prstGeom>
            <a:noFill/>
            <a:ln w="9525">
              <a:noFill/>
              <a:miter lim="800000"/>
              <a:headEnd/>
              <a:tailEnd/>
            </a:ln>
          </p:spPr>
        </p:pic>
        <p:pic>
          <p:nvPicPr>
            <p:cNvPr id="191546" name="Picture 83" descr="swfcu"/>
            <p:cNvPicPr>
              <a:picLocks noChangeAspect="1" noChangeArrowheads="1"/>
            </p:cNvPicPr>
            <p:nvPr/>
          </p:nvPicPr>
          <p:blipFill>
            <a:blip r:embed="rId54"/>
            <a:srcRect/>
            <a:stretch>
              <a:fillRect/>
            </a:stretch>
          </p:blipFill>
          <p:spPr bwMode="auto">
            <a:xfrm>
              <a:off x="864" y="2220"/>
              <a:ext cx="696" cy="74"/>
            </a:xfrm>
            <a:prstGeom prst="rect">
              <a:avLst/>
            </a:prstGeom>
            <a:noFill/>
            <a:ln w="9525">
              <a:noFill/>
              <a:miter lim="800000"/>
              <a:headEnd/>
              <a:tailEnd/>
            </a:ln>
          </p:spPr>
        </p:pic>
        <p:pic>
          <p:nvPicPr>
            <p:cNvPr id="191547" name="Picture 84" descr="GMAC"/>
            <p:cNvPicPr>
              <a:picLocks noChangeAspect="1" noChangeArrowheads="1"/>
            </p:cNvPicPr>
            <p:nvPr/>
          </p:nvPicPr>
          <p:blipFill>
            <a:blip r:embed="rId55"/>
            <a:srcRect/>
            <a:stretch>
              <a:fillRect/>
            </a:stretch>
          </p:blipFill>
          <p:spPr bwMode="auto">
            <a:xfrm>
              <a:off x="984" y="1836"/>
              <a:ext cx="448" cy="269"/>
            </a:xfrm>
            <a:prstGeom prst="rect">
              <a:avLst/>
            </a:prstGeom>
            <a:noFill/>
            <a:ln w="9525">
              <a:noFill/>
              <a:miter lim="800000"/>
              <a:headEnd/>
              <a:tailEnd/>
            </a:ln>
          </p:spPr>
        </p:pic>
        <p:pic>
          <p:nvPicPr>
            <p:cNvPr id="191548" name="Picture 85"/>
            <p:cNvPicPr>
              <a:picLocks noChangeAspect="1" noChangeArrowheads="1"/>
            </p:cNvPicPr>
            <p:nvPr/>
          </p:nvPicPr>
          <p:blipFill>
            <a:blip r:embed="rId56"/>
            <a:srcRect/>
            <a:stretch>
              <a:fillRect/>
            </a:stretch>
          </p:blipFill>
          <p:spPr bwMode="auto">
            <a:xfrm>
              <a:off x="904" y="2817"/>
              <a:ext cx="576" cy="115"/>
            </a:xfrm>
            <a:prstGeom prst="rect">
              <a:avLst/>
            </a:prstGeom>
            <a:noFill/>
            <a:ln w="9525">
              <a:noFill/>
              <a:miter lim="800000"/>
              <a:headEnd/>
              <a:tailEnd/>
            </a:ln>
          </p:spPr>
        </p:pic>
      </p:grpSp>
      <p:grpSp>
        <p:nvGrpSpPr>
          <p:cNvPr id="191520" name="Group 104"/>
          <p:cNvGrpSpPr>
            <a:grpSpLocks/>
          </p:cNvGrpSpPr>
          <p:nvPr/>
        </p:nvGrpSpPr>
        <p:grpSpPr bwMode="auto">
          <a:xfrm>
            <a:off x="2654300" y="914400"/>
            <a:ext cx="1549400" cy="4986338"/>
            <a:chOff x="1616" y="672"/>
            <a:chExt cx="976" cy="3141"/>
          </a:xfrm>
        </p:grpSpPr>
        <p:sp>
          <p:nvSpPr>
            <p:cNvPr id="191521" name="Text Box 87"/>
            <p:cNvSpPr txBox="1">
              <a:spLocks noChangeArrowheads="1"/>
            </p:cNvSpPr>
            <p:nvPr/>
          </p:nvSpPr>
          <p:spPr bwMode="auto">
            <a:xfrm>
              <a:off x="1632" y="672"/>
              <a:ext cx="960" cy="288"/>
            </a:xfrm>
            <a:prstGeom prst="rect">
              <a:avLst/>
            </a:prstGeom>
            <a:noFill/>
            <a:ln w="9525">
              <a:noFill/>
              <a:miter lim="800000"/>
              <a:headEnd/>
              <a:tailEnd/>
            </a:ln>
          </p:spPr>
          <p:txBody>
            <a:bodyPr>
              <a:spAutoFit/>
            </a:bodyPr>
            <a:lstStyle/>
            <a:p>
              <a:pPr algn="ctr">
                <a:spcBef>
                  <a:spcPct val="50000"/>
                </a:spcBef>
              </a:pPr>
              <a:r>
                <a:rPr lang="en-US" sz="1200" b="1" u="sng">
                  <a:solidFill>
                    <a:schemeClr val="bg2"/>
                  </a:solidFill>
                  <a:latin typeface="Verdana" pitchFamily="34" charset="0"/>
                </a:rPr>
                <a:t>Government/ Military</a:t>
              </a:r>
            </a:p>
          </p:txBody>
        </p:sp>
        <p:pic>
          <p:nvPicPr>
            <p:cNvPr id="191522" name="Picture 88" descr="fema_logo"/>
            <p:cNvPicPr>
              <a:picLocks noChangeAspect="1" noChangeArrowheads="1"/>
            </p:cNvPicPr>
            <p:nvPr/>
          </p:nvPicPr>
          <p:blipFill>
            <a:blip r:embed="rId57"/>
            <a:srcRect/>
            <a:stretch>
              <a:fillRect/>
            </a:stretch>
          </p:blipFill>
          <p:spPr bwMode="auto">
            <a:xfrm>
              <a:off x="1664" y="1952"/>
              <a:ext cx="448" cy="174"/>
            </a:xfrm>
            <a:prstGeom prst="rect">
              <a:avLst/>
            </a:prstGeom>
            <a:noFill/>
            <a:ln w="9525">
              <a:noFill/>
              <a:miter lim="800000"/>
              <a:headEnd/>
              <a:tailEnd/>
            </a:ln>
          </p:spPr>
        </p:pic>
        <p:pic>
          <p:nvPicPr>
            <p:cNvPr id="191523" name="Picture 89" descr="size1-army_mil-2007-08-02-154126"/>
            <p:cNvPicPr>
              <a:picLocks noChangeAspect="1" noChangeArrowheads="1"/>
            </p:cNvPicPr>
            <p:nvPr/>
          </p:nvPicPr>
          <p:blipFill>
            <a:blip r:embed="rId58"/>
            <a:srcRect/>
            <a:stretch>
              <a:fillRect/>
            </a:stretch>
          </p:blipFill>
          <p:spPr bwMode="auto">
            <a:xfrm>
              <a:off x="2160" y="1392"/>
              <a:ext cx="303" cy="384"/>
            </a:xfrm>
            <a:prstGeom prst="rect">
              <a:avLst/>
            </a:prstGeom>
            <a:noFill/>
            <a:ln w="9525">
              <a:noFill/>
              <a:miter lim="800000"/>
              <a:headEnd/>
              <a:tailEnd/>
            </a:ln>
          </p:spPr>
        </p:pic>
        <p:pic>
          <p:nvPicPr>
            <p:cNvPr id="191524" name="Picture 90" descr="noaa_sm"/>
            <p:cNvPicPr>
              <a:picLocks noChangeAspect="1" noChangeArrowheads="1"/>
            </p:cNvPicPr>
            <p:nvPr/>
          </p:nvPicPr>
          <p:blipFill>
            <a:blip r:embed="rId59"/>
            <a:srcRect/>
            <a:stretch>
              <a:fillRect/>
            </a:stretch>
          </p:blipFill>
          <p:spPr bwMode="auto">
            <a:xfrm>
              <a:off x="1728" y="1012"/>
              <a:ext cx="308" cy="308"/>
            </a:xfrm>
            <a:prstGeom prst="rect">
              <a:avLst/>
            </a:prstGeom>
            <a:noFill/>
            <a:ln w="9525">
              <a:noFill/>
              <a:miter lim="800000"/>
              <a:headEnd/>
              <a:tailEnd/>
            </a:ln>
          </p:spPr>
        </p:pic>
        <p:pic>
          <p:nvPicPr>
            <p:cNvPr id="191525" name="Picture 91" descr="ssa"/>
            <p:cNvPicPr>
              <a:picLocks noChangeAspect="1" noChangeArrowheads="1"/>
            </p:cNvPicPr>
            <p:nvPr/>
          </p:nvPicPr>
          <p:blipFill>
            <a:blip r:embed="rId60"/>
            <a:srcRect/>
            <a:stretch>
              <a:fillRect/>
            </a:stretch>
          </p:blipFill>
          <p:spPr bwMode="auto">
            <a:xfrm>
              <a:off x="2132" y="1008"/>
              <a:ext cx="336" cy="304"/>
            </a:xfrm>
            <a:prstGeom prst="rect">
              <a:avLst/>
            </a:prstGeom>
            <a:noFill/>
            <a:ln w="9525">
              <a:noFill/>
              <a:miter lim="800000"/>
              <a:headEnd/>
              <a:tailEnd/>
            </a:ln>
          </p:spPr>
        </p:pic>
        <p:pic>
          <p:nvPicPr>
            <p:cNvPr id="191526" name="Picture 92" descr="NMCI%20logo2"/>
            <p:cNvPicPr>
              <a:picLocks noChangeAspect="1" noChangeArrowheads="1"/>
            </p:cNvPicPr>
            <p:nvPr/>
          </p:nvPicPr>
          <p:blipFill>
            <a:blip r:embed="rId61"/>
            <a:srcRect/>
            <a:stretch>
              <a:fillRect/>
            </a:stretch>
          </p:blipFill>
          <p:spPr bwMode="auto">
            <a:xfrm>
              <a:off x="1616" y="2275"/>
              <a:ext cx="528" cy="149"/>
            </a:xfrm>
            <a:prstGeom prst="rect">
              <a:avLst/>
            </a:prstGeom>
            <a:noFill/>
            <a:ln w="9525">
              <a:noFill/>
              <a:miter lim="800000"/>
              <a:headEnd/>
              <a:tailEnd/>
            </a:ln>
          </p:spPr>
        </p:pic>
        <p:pic>
          <p:nvPicPr>
            <p:cNvPr id="191527" name="Picture 6544371" descr="S19Picture 6544371"/>
            <p:cNvPicPr>
              <a:picLocks noChangeAspect="1" noChangeArrowheads="1"/>
            </p:cNvPicPr>
            <p:nvPr>
              <p:custDataLst>
                <p:tags r:id="rId1"/>
              </p:custDataLst>
            </p:nvPr>
          </p:nvPicPr>
          <p:blipFill>
            <a:blip r:embed="rId62"/>
            <a:srcRect/>
            <a:stretch>
              <a:fillRect/>
            </a:stretch>
          </p:blipFill>
          <p:spPr bwMode="auto">
            <a:xfrm>
              <a:off x="1728" y="2575"/>
              <a:ext cx="644" cy="161"/>
            </a:xfrm>
            <a:prstGeom prst="rect">
              <a:avLst/>
            </a:prstGeom>
            <a:noFill/>
            <a:ln w="9525">
              <a:noFill/>
              <a:miter lim="800000"/>
              <a:headEnd/>
              <a:tailEnd/>
            </a:ln>
          </p:spPr>
        </p:pic>
        <p:pic>
          <p:nvPicPr>
            <p:cNvPr id="191528" name="Picture 94" descr="Lake_Forrest_logo"/>
            <p:cNvPicPr>
              <a:picLocks noChangeAspect="1" noChangeArrowheads="1"/>
            </p:cNvPicPr>
            <p:nvPr/>
          </p:nvPicPr>
          <p:blipFill>
            <a:blip r:embed="rId63"/>
            <a:srcRect/>
            <a:stretch>
              <a:fillRect/>
            </a:stretch>
          </p:blipFill>
          <p:spPr bwMode="auto">
            <a:xfrm>
              <a:off x="2179" y="2184"/>
              <a:ext cx="269" cy="288"/>
            </a:xfrm>
            <a:prstGeom prst="rect">
              <a:avLst/>
            </a:prstGeom>
            <a:noFill/>
            <a:ln w="9525">
              <a:noFill/>
              <a:miter lim="800000"/>
              <a:headEnd/>
              <a:tailEnd/>
            </a:ln>
          </p:spPr>
        </p:pic>
        <p:pic>
          <p:nvPicPr>
            <p:cNvPr id="191529" name="Picture 95" descr="novs"/>
            <p:cNvPicPr>
              <a:picLocks noChangeAspect="1" noChangeArrowheads="1"/>
            </p:cNvPicPr>
            <p:nvPr/>
          </p:nvPicPr>
          <p:blipFill>
            <a:blip r:embed="rId64"/>
            <a:srcRect/>
            <a:stretch>
              <a:fillRect/>
            </a:stretch>
          </p:blipFill>
          <p:spPr bwMode="auto">
            <a:xfrm>
              <a:off x="1632" y="1344"/>
              <a:ext cx="460" cy="480"/>
            </a:xfrm>
            <a:prstGeom prst="rect">
              <a:avLst/>
            </a:prstGeom>
            <a:noFill/>
            <a:ln w="9525">
              <a:noFill/>
              <a:miter lim="800000"/>
              <a:headEnd/>
              <a:tailEnd/>
            </a:ln>
          </p:spPr>
        </p:pic>
        <p:pic>
          <p:nvPicPr>
            <p:cNvPr id="191530" name="Picture 96" descr="hampshirecountycouncil"/>
            <p:cNvPicPr>
              <a:picLocks noChangeAspect="1" noChangeArrowheads="1"/>
            </p:cNvPicPr>
            <p:nvPr/>
          </p:nvPicPr>
          <p:blipFill>
            <a:blip r:embed="rId65"/>
            <a:srcRect/>
            <a:stretch>
              <a:fillRect/>
            </a:stretch>
          </p:blipFill>
          <p:spPr bwMode="auto">
            <a:xfrm>
              <a:off x="1728" y="2852"/>
              <a:ext cx="640" cy="172"/>
            </a:xfrm>
            <a:prstGeom prst="rect">
              <a:avLst/>
            </a:prstGeom>
            <a:noFill/>
            <a:ln w="9525">
              <a:noFill/>
              <a:miter lim="800000"/>
              <a:headEnd/>
              <a:tailEnd/>
            </a:ln>
          </p:spPr>
        </p:pic>
        <p:pic>
          <p:nvPicPr>
            <p:cNvPr id="191531" name="Picture 97"/>
            <p:cNvPicPr>
              <a:picLocks noChangeAspect="1" noChangeArrowheads="1"/>
            </p:cNvPicPr>
            <p:nvPr/>
          </p:nvPicPr>
          <p:blipFill>
            <a:blip r:embed="rId66"/>
            <a:srcRect/>
            <a:stretch>
              <a:fillRect/>
            </a:stretch>
          </p:blipFill>
          <p:spPr bwMode="auto">
            <a:xfrm>
              <a:off x="1680" y="3168"/>
              <a:ext cx="336" cy="336"/>
            </a:xfrm>
            <a:prstGeom prst="rect">
              <a:avLst/>
            </a:prstGeom>
            <a:noFill/>
            <a:ln w="9525">
              <a:noFill/>
              <a:miter lim="800000"/>
              <a:headEnd/>
              <a:tailEnd/>
            </a:ln>
          </p:spPr>
        </p:pic>
        <p:pic>
          <p:nvPicPr>
            <p:cNvPr id="191532" name="Picture 98"/>
            <p:cNvPicPr>
              <a:picLocks noChangeAspect="1" noChangeArrowheads="1"/>
            </p:cNvPicPr>
            <p:nvPr/>
          </p:nvPicPr>
          <p:blipFill>
            <a:blip r:embed="rId67"/>
            <a:srcRect l="21704" t="44508" r="40666" b="25388"/>
            <a:stretch>
              <a:fillRect/>
            </a:stretch>
          </p:blipFill>
          <p:spPr bwMode="auto">
            <a:xfrm>
              <a:off x="2160" y="1864"/>
              <a:ext cx="288" cy="264"/>
            </a:xfrm>
            <a:prstGeom prst="rect">
              <a:avLst/>
            </a:prstGeom>
            <a:noFill/>
            <a:ln w="9525">
              <a:noFill/>
              <a:miter lim="800000"/>
              <a:headEnd/>
              <a:tailEnd/>
            </a:ln>
          </p:spPr>
        </p:pic>
        <p:pic>
          <p:nvPicPr>
            <p:cNvPr id="191533" name="Picture 99" descr="US_NASA"/>
            <p:cNvPicPr>
              <a:picLocks noChangeAspect="1" noChangeArrowheads="1"/>
            </p:cNvPicPr>
            <p:nvPr/>
          </p:nvPicPr>
          <p:blipFill>
            <a:blip r:embed="rId68"/>
            <a:srcRect/>
            <a:stretch>
              <a:fillRect/>
            </a:stretch>
          </p:blipFill>
          <p:spPr bwMode="auto">
            <a:xfrm>
              <a:off x="2064" y="3226"/>
              <a:ext cx="384" cy="230"/>
            </a:xfrm>
            <a:prstGeom prst="rect">
              <a:avLst/>
            </a:prstGeom>
            <a:noFill/>
            <a:ln w="9525">
              <a:noFill/>
              <a:miter lim="800000"/>
              <a:headEnd/>
              <a:tailEnd/>
            </a:ln>
          </p:spPr>
        </p:pic>
        <p:pic>
          <p:nvPicPr>
            <p:cNvPr id="191534" name="Picture 100" descr="US_EPA"/>
            <p:cNvPicPr>
              <a:picLocks noChangeAspect="1" noChangeArrowheads="1"/>
            </p:cNvPicPr>
            <p:nvPr/>
          </p:nvPicPr>
          <p:blipFill>
            <a:blip r:embed="rId69"/>
            <a:srcRect/>
            <a:stretch>
              <a:fillRect/>
            </a:stretch>
          </p:blipFill>
          <p:spPr bwMode="auto">
            <a:xfrm>
              <a:off x="2096" y="3600"/>
              <a:ext cx="352" cy="211"/>
            </a:xfrm>
            <a:prstGeom prst="rect">
              <a:avLst/>
            </a:prstGeom>
            <a:noFill/>
            <a:ln w="9525">
              <a:noFill/>
              <a:miter lim="800000"/>
              <a:headEnd/>
              <a:tailEnd/>
            </a:ln>
          </p:spPr>
        </p:pic>
        <p:pic>
          <p:nvPicPr>
            <p:cNvPr id="191535" name="Picture 101"/>
            <p:cNvPicPr>
              <a:picLocks noChangeAspect="1" noChangeArrowheads="1"/>
            </p:cNvPicPr>
            <p:nvPr/>
          </p:nvPicPr>
          <p:blipFill>
            <a:blip r:embed="rId70"/>
            <a:srcRect/>
            <a:stretch>
              <a:fillRect/>
            </a:stretch>
          </p:blipFill>
          <p:spPr bwMode="auto">
            <a:xfrm>
              <a:off x="1688" y="3600"/>
              <a:ext cx="352" cy="2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p:txBody>
          <a:bodyPr/>
          <a:lstStyle/>
          <a:p>
            <a:pPr eaLnBrk="1" hangingPunct="1"/>
            <a:r>
              <a:rPr lang="en-US" sz="2200" smtClean="0"/>
              <a:t>Industry-Leading Partnerships</a:t>
            </a:r>
          </a:p>
        </p:txBody>
      </p:sp>
      <p:sp>
        <p:nvSpPr>
          <p:cNvPr id="193538" name="Slide Number Placeholder 3"/>
          <p:cNvSpPr>
            <a:spLocks noGrp="1"/>
          </p:cNvSpPr>
          <p:nvPr>
            <p:ph type="sldNum" sz="quarter" idx="10"/>
          </p:nvPr>
        </p:nvSpPr>
        <p:spPr>
          <a:noFill/>
        </p:spPr>
        <p:txBody>
          <a:bodyPr/>
          <a:lstStyle/>
          <a:p>
            <a:fld id="{43767752-14B2-42AD-878A-5F90881BA73D}" type="slidenum">
              <a:rPr lang="en-US" smtClean="0">
                <a:cs typeface="Arial" charset="0"/>
              </a:rPr>
              <a:pPr/>
              <a:t>40</a:t>
            </a:fld>
            <a:endParaRPr lang="en-US" smtClean="0">
              <a:cs typeface="Arial" charset="0"/>
            </a:endParaRPr>
          </a:p>
        </p:txBody>
      </p:sp>
      <p:pic>
        <p:nvPicPr>
          <p:cNvPr id="164867" name="Picture 3" descr="kace"/>
          <p:cNvPicPr>
            <a:picLocks noChangeAspect="1" noChangeArrowheads="1"/>
          </p:cNvPicPr>
          <p:nvPr/>
        </p:nvPicPr>
        <p:blipFill>
          <a:blip r:embed="rId3"/>
          <a:srcRect/>
          <a:stretch>
            <a:fillRect/>
          </a:stretch>
        </p:blipFill>
        <p:spPr bwMode="auto">
          <a:xfrm>
            <a:off x="5791200" y="4267200"/>
            <a:ext cx="2000250" cy="365125"/>
          </a:xfrm>
          <a:prstGeom prst="rect">
            <a:avLst/>
          </a:prstGeom>
          <a:noFill/>
          <a:ln w="9525">
            <a:noFill/>
            <a:miter lim="800000"/>
            <a:headEnd/>
            <a:tailEnd/>
          </a:ln>
        </p:spPr>
      </p:pic>
      <p:pic>
        <p:nvPicPr>
          <p:cNvPr id="164868" name="Picture 4" descr="cisco_compatible"/>
          <p:cNvPicPr>
            <a:picLocks noChangeAspect="1" noChangeArrowheads="1"/>
          </p:cNvPicPr>
          <p:nvPr/>
        </p:nvPicPr>
        <p:blipFill>
          <a:blip r:embed="rId4"/>
          <a:srcRect/>
          <a:stretch>
            <a:fillRect/>
          </a:stretch>
        </p:blipFill>
        <p:spPr bwMode="auto">
          <a:xfrm>
            <a:off x="3124200" y="1752600"/>
            <a:ext cx="836613" cy="727075"/>
          </a:xfrm>
          <a:prstGeom prst="rect">
            <a:avLst/>
          </a:prstGeom>
          <a:noFill/>
          <a:ln w="9525">
            <a:noFill/>
            <a:miter lim="800000"/>
            <a:headEnd/>
            <a:tailEnd/>
          </a:ln>
        </p:spPr>
      </p:pic>
      <p:pic>
        <p:nvPicPr>
          <p:cNvPr id="164869" name="Picture 5" descr="logo_juniper[1]"/>
          <p:cNvPicPr>
            <a:picLocks noChangeAspect="1" noChangeArrowheads="1"/>
          </p:cNvPicPr>
          <p:nvPr/>
        </p:nvPicPr>
        <p:blipFill>
          <a:blip r:embed="rId5"/>
          <a:srcRect/>
          <a:stretch>
            <a:fillRect/>
          </a:stretch>
        </p:blipFill>
        <p:spPr bwMode="auto">
          <a:xfrm>
            <a:off x="3276600" y="4191000"/>
            <a:ext cx="1752600" cy="404813"/>
          </a:xfrm>
          <a:prstGeom prst="rect">
            <a:avLst/>
          </a:prstGeom>
          <a:noFill/>
          <a:ln w="9525">
            <a:noFill/>
            <a:miter lim="800000"/>
            <a:headEnd/>
            <a:tailEnd/>
          </a:ln>
        </p:spPr>
      </p:pic>
      <p:pic>
        <p:nvPicPr>
          <p:cNvPr id="164870" name="Picture 6" descr="dell_logo2[1]"/>
          <p:cNvPicPr>
            <a:picLocks noChangeAspect="1" noChangeArrowheads="1"/>
          </p:cNvPicPr>
          <p:nvPr/>
        </p:nvPicPr>
        <p:blipFill>
          <a:blip r:embed="rId6"/>
          <a:srcRect/>
          <a:stretch>
            <a:fillRect/>
          </a:stretch>
        </p:blipFill>
        <p:spPr bwMode="auto">
          <a:xfrm>
            <a:off x="7086600" y="1600200"/>
            <a:ext cx="1447800" cy="1085850"/>
          </a:xfrm>
          <a:prstGeom prst="rect">
            <a:avLst/>
          </a:prstGeom>
          <a:noFill/>
          <a:ln w="9525">
            <a:noFill/>
            <a:miter lim="800000"/>
            <a:headEnd/>
            <a:tailEnd/>
          </a:ln>
        </p:spPr>
      </p:pic>
      <p:pic>
        <p:nvPicPr>
          <p:cNvPr id="164871" name="Picture 7" descr="HP%20logo[1]"/>
          <p:cNvPicPr>
            <a:picLocks noChangeAspect="1" noChangeArrowheads="1"/>
          </p:cNvPicPr>
          <p:nvPr/>
        </p:nvPicPr>
        <p:blipFill>
          <a:blip r:embed="rId7"/>
          <a:srcRect/>
          <a:stretch>
            <a:fillRect/>
          </a:stretch>
        </p:blipFill>
        <p:spPr bwMode="auto">
          <a:xfrm>
            <a:off x="6305550" y="2971800"/>
            <a:ext cx="933450" cy="703263"/>
          </a:xfrm>
          <a:prstGeom prst="rect">
            <a:avLst/>
          </a:prstGeom>
          <a:noFill/>
          <a:ln w="9525">
            <a:noFill/>
            <a:miter lim="800000"/>
            <a:headEnd/>
            <a:tailEnd/>
          </a:ln>
        </p:spPr>
      </p:pic>
      <p:pic>
        <p:nvPicPr>
          <p:cNvPr id="164872" name="Picture 8" descr="fujitsu[1]"/>
          <p:cNvPicPr>
            <a:picLocks noChangeAspect="1" noChangeArrowheads="1"/>
          </p:cNvPicPr>
          <p:nvPr/>
        </p:nvPicPr>
        <p:blipFill>
          <a:blip r:embed="rId8"/>
          <a:srcRect/>
          <a:stretch>
            <a:fillRect/>
          </a:stretch>
        </p:blipFill>
        <p:spPr bwMode="auto">
          <a:xfrm>
            <a:off x="3581400" y="2971800"/>
            <a:ext cx="1295400" cy="620713"/>
          </a:xfrm>
          <a:prstGeom prst="rect">
            <a:avLst/>
          </a:prstGeom>
          <a:noFill/>
          <a:ln w="9525">
            <a:noFill/>
            <a:miter lim="800000"/>
            <a:headEnd/>
            <a:tailEnd/>
          </a:ln>
        </p:spPr>
      </p:pic>
      <p:pic>
        <p:nvPicPr>
          <p:cNvPr id="164873" name="Picture 9" descr="fiberlink[1]"/>
          <p:cNvPicPr>
            <a:picLocks noChangeAspect="1" noChangeArrowheads="1"/>
          </p:cNvPicPr>
          <p:nvPr/>
        </p:nvPicPr>
        <p:blipFill>
          <a:blip r:embed="rId9"/>
          <a:srcRect/>
          <a:stretch>
            <a:fillRect/>
          </a:stretch>
        </p:blipFill>
        <p:spPr bwMode="auto">
          <a:xfrm>
            <a:off x="762000" y="3048000"/>
            <a:ext cx="1676400" cy="396875"/>
          </a:xfrm>
          <a:prstGeom prst="rect">
            <a:avLst/>
          </a:prstGeom>
          <a:noFill/>
          <a:ln w="9525">
            <a:noFill/>
            <a:miter lim="800000"/>
            <a:headEnd/>
            <a:tailEnd/>
          </a:ln>
        </p:spPr>
      </p:pic>
      <p:pic>
        <p:nvPicPr>
          <p:cNvPr id="164874" name="Picture 10" descr="citrix"/>
          <p:cNvPicPr>
            <a:picLocks noChangeAspect="1" noChangeArrowheads="1"/>
          </p:cNvPicPr>
          <p:nvPr/>
        </p:nvPicPr>
        <p:blipFill>
          <a:blip r:embed="rId10"/>
          <a:srcRect/>
          <a:stretch>
            <a:fillRect/>
          </a:stretch>
        </p:blipFill>
        <p:spPr bwMode="auto">
          <a:xfrm>
            <a:off x="4724400" y="1828800"/>
            <a:ext cx="1838325" cy="714375"/>
          </a:xfrm>
          <a:prstGeom prst="rect">
            <a:avLst/>
          </a:prstGeom>
          <a:noFill/>
          <a:ln w="9525">
            <a:noFill/>
            <a:miter lim="800000"/>
            <a:headEnd/>
            <a:tailEnd/>
          </a:ln>
        </p:spPr>
      </p:pic>
      <p:pic>
        <p:nvPicPr>
          <p:cNvPr id="164876" name="Picture 12" descr="alcatel-lucent[1]"/>
          <p:cNvPicPr>
            <a:picLocks noChangeAspect="1" noChangeArrowheads="1"/>
          </p:cNvPicPr>
          <p:nvPr/>
        </p:nvPicPr>
        <p:blipFill>
          <a:blip r:embed="rId11"/>
          <a:srcRect/>
          <a:stretch>
            <a:fillRect/>
          </a:stretch>
        </p:blipFill>
        <p:spPr bwMode="auto">
          <a:xfrm>
            <a:off x="228600" y="1876425"/>
            <a:ext cx="2057400" cy="500063"/>
          </a:xfrm>
          <a:prstGeom prst="rect">
            <a:avLst/>
          </a:prstGeom>
          <a:noFill/>
          <a:ln w="9525">
            <a:noFill/>
            <a:miter lim="800000"/>
            <a:headEnd/>
            <a:tailEnd/>
          </a:ln>
        </p:spPr>
      </p:pic>
      <p:pic>
        <p:nvPicPr>
          <p:cNvPr id="164877" name="Picture 13" descr="IBM%20logo-%20all%20colors[1]"/>
          <p:cNvPicPr>
            <a:picLocks noChangeAspect="1" noChangeArrowheads="1"/>
          </p:cNvPicPr>
          <p:nvPr/>
        </p:nvPicPr>
        <p:blipFill>
          <a:blip r:embed="rId12"/>
          <a:srcRect/>
          <a:stretch>
            <a:fillRect/>
          </a:stretch>
        </p:blipFill>
        <p:spPr bwMode="auto">
          <a:xfrm>
            <a:off x="685800" y="4038600"/>
            <a:ext cx="1752600" cy="679450"/>
          </a:xfrm>
          <a:prstGeom prst="rect">
            <a:avLst/>
          </a:prstGeom>
          <a:noFill/>
          <a:ln w="9525">
            <a:noFill/>
            <a:miter lim="800000"/>
            <a:headEnd/>
            <a:tailEnd/>
          </a:ln>
        </p:spPr>
      </p:pic>
      <p:pic>
        <p:nvPicPr>
          <p:cNvPr id="164878" name="Picture 14" descr="Novell"/>
          <p:cNvPicPr>
            <a:picLocks noChangeAspect="1" noChangeArrowheads="1"/>
          </p:cNvPicPr>
          <p:nvPr/>
        </p:nvPicPr>
        <p:blipFill>
          <a:blip r:embed="rId13"/>
          <a:srcRect/>
          <a:stretch>
            <a:fillRect/>
          </a:stretch>
        </p:blipFill>
        <p:spPr bwMode="auto">
          <a:xfrm>
            <a:off x="2590800" y="5334000"/>
            <a:ext cx="1600200" cy="376238"/>
          </a:xfrm>
          <a:prstGeom prst="rect">
            <a:avLst/>
          </a:prstGeom>
          <a:noFill/>
          <a:ln w="9525">
            <a:noFill/>
            <a:miter lim="800000"/>
            <a:headEnd/>
            <a:tailEnd/>
          </a:ln>
        </p:spPr>
      </p:pic>
      <p:pic>
        <p:nvPicPr>
          <p:cNvPr id="164879" name="Picture 15" descr="msgoldpartner[1]"/>
          <p:cNvPicPr>
            <a:picLocks noChangeAspect="1" noChangeArrowheads="1"/>
          </p:cNvPicPr>
          <p:nvPr/>
        </p:nvPicPr>
        <p:blipFill>
          <a:blip r:embed="rId14"/>
          <a:srcRect/>
          <a:stretch>
            <a:fillRect/>
          </a:stretch>
        </p:blipFill>
        <p:spPr bwMode="auto">
          <a:xfrm>
            <a:off x="609600" y="5249863"/>
            <a:ext cx="1414463" cy="636587"/>
          </a:xfrm>
          <a:prstGeom prst="rect">
            <a:avLst/>
          </a:prstGeom>
          <a:noFill/>
          <a:ln w="9525">
            <a:noFill/>
            <a:miter lim="800000"/>
            <a:headEnd/>
            <a:tailEnd/>
          </a:ln>
        </p:spPr>
      </p:pic>
      <p:pic>
        <p:nvPicPr>
          <p:cNvPr id="164888" name="Picture 24" descr="navtop_logo"/>
          <p:cNvPicPr>
            <a:picLocks noChangeAspect="1" noChangeArrowheads="1"/>
          </p:cNvPicPr>
          <p:nvPr/>
        </p:nvPicPr>
        <p:blipFill>
          <a:blip r:embed="rId15"/>
          <a:srcRect/>
          <a:stretch>
            <a:fillRect/>
          </a:stretch>
        </p:blipFill>
        <p:spPr bwMode="auto">
          <a:xfrm>
            <a:off x="4648200" y="5181600"/>
            <a:ext cx="1343025" cy="819150"/>
          </a:xfrm>
          <a:prstGeom prst="rect">
            <a:avLst/>
          </a:prstGeom>
          <a:noFill/>
          <a:ln w="9525">
            <a:noFill/>
            <a:miter lim="800000"/>
            <a:headEnd/>
            <a:tailEnd/>
          </a:ln>
        </p:spPr>
      </p:pic>
      <p:pic>
        <p:nvPicPr>
          <p:cNvPr id="164889" name="Picture 25" descr="WBSN_logo2"/>
          <p:cNvPicPr>
            <a:picLocks noChangeAspect="1" noChangeArrowheads="1"/>
          </p:cNvPicPr>
          <p:nvPr/>
        </p:nvPicPr>
        <p:blipFill>
          <a:blip r:embed="rId16"/>
          <a:srcRect/>
          <a:stretch>
            <a:fillRect/>
          </a:stretch>
        </p:blipFill>
        <p:spPr bwMode="auto">
          <a:xfrm>
            <a:off x="6553200" y="5257800"/>
            <a:ext cx="2276475" cy="495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000" fill="hold"/>
                                        <p:tgtEl>
                                          <p:spTgt spid="164867"/>
                                        </p:tgtEl>
                                        <p:attrNameLst>
                                          <p:attrName>ppt_w</p:attrName>
                                        </p:attrNameLst>
                                      </p:cBhvr>
                                      <p:tavLst>
                                        <p:tav tm="0">
                                          <p:val>
                                            <p:fltVal val="0"/>
                                          </p:val>
                                        </p:tav>
                                        <p:tav tm="100000">
                                          <p:val>
                                            <p:strVal val="#ppt_w"/>
                                          </p:val>
                                        </p:tav>
                                      </p:tavLst>
                                    </p:anim>
                                    <p:anim calcmode="lin" valueType="num">
                                      <p:cBhvr>
                                        <p:cTn id="8" dur="1000" fill="hold"/>
                                        <p:tgtEl>
                                          <p:spTgt spid="164867"/>
                                        </p:tgtEl>
                                        <p:attrNameLst>
                                          <p:attrName>ppt_h</p:attrName>
                                        </p:attrNameLst>
                                      </p:cBhvr>
                                      <p:tavLst>
                                        <p:tav tm="0">
                                          <p:val>
                                            <p:fltVal val="0"/>
                                          </p:val>
                                        </p:tav>
                                        <p:tav tm="100000">
                                          <p:val>
                                            <p:strVal val="#ppt_h"/>
                                          </p:val>
                                        </p:tav>
                                      </p:tavLst>
                                    </p:anim>
                                    <p:animEffect transition="in" filter="fade">
                                      <p:cBhvr>
                                        <p:cTn id="9" dur="1000"/>
                                        <p:tgtEl>
                                          <p:spTgt spid="164867"/>
                                        </p:tgtEl>
                                      </p:cBhvr>
                                    </p:animEffect>
                                  </p:childTnLst>
                                </p:cTn>
                              </p:par>
                              <p:par>
                                <p:cTn id="10" presetID="53" presetClass="entr" presetSubtype="0" fill="hold" nodeType="withEffect">
                                  <p:stCondLst>
                                    <p:cond delay="0"/>
                                  </p:stCondLst>
                                  <p:childTnLst>
                                    <p:set>
                                      <p:cBhvr>
                                        <p:cTn id="11" dur="1" fill="hold">
                                          <p:stCondLst>
                                            <p:cond delay="0"/>
                                          </p:stCondLst>
                                        </p:cTn>
                                        <p:tgtEl>
                                          <p:spTgt spid="164873"/>
                                        </p:tgtEl>
                                        <p:attrNameLst>
                                          <p:attrName>style.visibility</p:attrName>
                                        </p:attrNameLst>
                                      </p:cBhvr>
                                      <p:to>
                                        <p:strVal val="visible"/>
                                      </p:to>
                                    </p:set>
                                    <p:anim calcmode="lin" valueType="num">
                                      <p:cBhvr>
                                        <p:cTn id="12" dur="2000" fill="hold"/>
                                        <p:tgtEl>
                                          <p:spTgt spid="164873"/>
                                        </p:tgtEl>
                                        <p:attrNameLst>
                                          <p:attrName>ppt_w</p:attrName>
                                        </p:attrNameLst>
                                      </p:cBhvr>
                                      <p:tavLst>
                                        <p:tav tm="0">
                                          <p:val>
                                            <p:fltVal val="0"/>
                                          </p:val>
                                        </p:tav>
                                        <p:tav tm="100000">
                                          <p:val>
                                            <p:strVal val="#ppt_w"/>
                                          </p:val>
                                        </p:tav>
                                      </p:tavLst>
                                    </p:anim>
                                    <p:anim calcmode="lin" valueType="num">
                                      <p:cBhvr>
                                        <p:cTn id="13" dur="2000" fill="hold"/>
                                        <p:tgtEl>
                                          <p:spTgt spid="164873"/>
                                        </p:tgtEl>
                                        <p:attrNameLst>
                                          <p:attrName>ppt_h</p:attrName>
                                        </p:attrNameLst>
                                      </p:cBhvr>
                                      <p:tavLst>
                                        <p:tav tm="0">
                                          <p:val>
                                            <p:fltVal val="0"/>
                                          </p:val>
                                        </p:tav>
                                        <p:tav tm="100000">
                                          <p:val>
                                            <p:strVal val="#ppt_h"/>
                                          </p:val>
                                        </p:tav>
                                      </p:tavLst>
                                    </p:anim>
                                    <p:animEffect transition="in" filter="fade">
                                      <p:cBhvr>
                                        <p:cTn id="14" dur="2000"/>
                                        <p:tgtEl>
                                          <p:spTgt spid="164873"/>
                                        </p:tgtEl>
                                      </p:cBhvr>
                                    </p:animEffect>
                                  </p:childTnLst>
                                </p:cTn>
                              </p:par>
                              <p:par>
                                <p:cTn id="15" presetID="53" presetClass="entr" presetSubtype="0" fill="hold" nodeType="withEffect">
                                  <p:stCondLst>
                                    <p:cond delay="0"/>
                                  </p:stCondLst>
                                  <p:childTnLst>
                                    <p:set>
                                      <p:cBhvr>
                                        <p:cTn id="16" dur="1" fill="hold">
                                          <p:stCondLst>
                                            <p:cond delay="0"/>
                                          </p:stCondLst>
                                        </p:cTn>
                                        <p:tgtEl>
                                          <p:spTgt spid="164879"/>
                                        </p:tgtEl>
                                        <p:attrNameLst>
                                          <p:attrName>style.visibility</p:attrName>
                                        </p:attrNameLst>
                                      </p:cBhvr>
                                      <p:to>
                                        <p:strVal val="visible"/>
                                      </p:to>
                                    </p:set>
                                    <p:anim calcmode="lin" valueType="num">
                                      <p:cBhvr>
                                        <p:cTn id="17" dur="500" fill="hold"/>
                                        <p:tgtEl>
                                          <p:spTgt spid="164879"/>
                                        </p:tgtEl>
                                        <p:attrNameLst>
                                          <p:attrName>ppt_w</p:attrName>
                                        </p:attrNameLst>
                                      </p:cBhvr>
                                      <p:tavLst>
                                        <p:tav tm="0">
                                          <p:val>
                                            <p:fltVal val="0"/>
                                          </p:val>
                                        </p:tav>
                                        <p:tav tm="100000">
                                          <p:val>
                                            <p:strVal val="#ppt_w"/>
                                          </p:val>
                                        </p:tav>
                                      </p:tavLst>
                                    </p:anim>
                                    <p:anim calcmode="lin" valueType="num">
                                      <p:cBhvr>
                                        <p:cTn id="18" dur="500" fill="hold"/>
                                        <p:tgtEl>
                                          <p:spTgt spid="164879"/>
                                        </p:tgtEl>
                                        <p:attrNameLst>
                                          <p:attrName>ppt_h</p:attrName>
                                        </p:attrNameLst>
                                      </p:cBhvr>
                                      <p:tavLst>
                                        <p:tav tm="0">
                                          <p:val>
                                            <p:fltVal val="0"/>
                                          </p:val>
                                        </p:tav>
                                        <p:tav tm="100000">
                                          <p:val>
                                            <p:strVal val="#ppt_h"/>
                                          </p:val>
                                        </p:tav>
                                      </p:tavLst>
                                    </p:anim>
                                    <p:animEffect transition="in" filter="fade">
                                      <p:cBhvr>
                                        <p:cTn id="19" dur="500"/>
                                        <p:tgtEl>
                                          <p:spTgt spid="164879"/>
                                        </p:tgtEl>
                                      </p:cBhvr>
                                    </p:animEffect>
                                  </p:childTnLst>
                                </p:cTn>
                              </p:par>
                              <p:par>
                                <p:cTn id="20" presetID="53" presetClass="entr" presetSubtype="0" fill="hold" nodeType="withEffect">
                                  <p:stCondLst>
                                    <p:cond delay="0"/>
                                  </p:stCondLst>
                                  <p:childTnLst>
                                    <p:set>
                                      <p:cBhvr>
                                        <p:cTn id="21" dur="1" fill="hold">
                                          <p:stCondLst>
                                            <p:cond delay="0"/>
                                          </p:stCondLst>
                                        </p:cTn>
                                        <p:tgtEl>
                                          <p:spTgt spid="164874"/>
                                        </p:tgtEl>
                                        <p:attrNameLst>
                                          <p:attrName>style.visibility</p:attrName>
                                        </p:attrNameLst>
                                      </p:cBhvr>
                                      <p:to>
                                        <p:strVal val="visible"/>
                                      </p:to>
                                    </p:set>
                                    <p:anim calcmode="lin" valueType="num">
                                      <p:cBhvr>
                                        <p:cTn id="22" dur="2000" fill="hold"/>
                                        <p:tgtEl>
                                          <p:spTgt spid="164874"/>
                                        </p:tgtEl>
                                        <p:attrNameLst>
                                          <p:attrName>ppt_w</p:attrName>
                                        </p:attrNameLst>
                                      </p:cBhvr>
                                      <p:tavLst>
                                        <p:tav tm="0">
                                          <p:val>
                                            <p:fltVal val="0"/>
                                          </p:val>
                                        </p:tav>
                                        <p:tav tm="100000">
                                          <p:val>
                                            <p:strVal val="#ppt_w"/>
                                          </p:val>
                                        </p:tav>
                                      </p:tavLst>
                                    </p:anim>
                                    <p:anim calcmode="lin" valueType="num">
                                      <p:cBhvr>
                                        <p:cTn id="23" dur="2000" fill="hold"/>
                                        <p:tgtEl>
                                          <p:spTgt spid="164874"/>
                                        </p:tgtEl>
                                        <p:attrNameLst>
                                          <p:attrName>ppt_h</p:attrName>
                                        </p:attrNameLst>
                                      </p:cBhvr>
                                      <p:tavLst>
                                        <p:tav tm="0">
                                          <p:val>
                                            <p:fltVal val="0"/>
                                          </p:val>
                                        </p:tav>
                                        <p:tav tm="100000">
                                          <p:val>
                                            <p:strVal val="#ppt_h"/>
                                          </p:val>
                                        </p:tav>
                                      </p:tavLst>
                                    </p:anim>
                                    <p:animEffect transition="in" filter="fade">
                                      <p:cBhvr>
                                        <p:cTn id="24" dur="2000"/>
                                        <p:tgtEl>
                                          <p:spTgt spid="164874"/>
                                        </p:tgtEl>
                                      </p:cBhvr>
                                    </p:animEffect>
                                  </p:childTnLst>
                                </p:cTn>
                              </p:par>
                              <p:par>
                                <p:cTn id="25" presetID="53" presetClass="entr" presetSubtype="0" fill="hold" nodeType="withEffect">
                                  <p:stCondLst>
                                    <p:cond delay="0"/>
                                  </p:stCondLst>
                                  <p:childTnLst>
                                    <p:set>
                                      <p:cBhvr>
                                        <p:cTn id="26" dur="1" fill="hold">
                                          <p:stCondLst>
                                            <p:cond delay="0"/>
                                          </p:stCondLst>
                                        </p:cTn>
                                        <p:tgtEl>
                                          <p:spTgt spid="164872"/>
                                        </p:tgtEl>
                                        <p:attrNameLst>
                                          <p:attrName>style.visibility</p:attrName>
                                        </p:attrNameLst>
                                      </p:cBhvr>
                                      <p:to>
                                        <p:strVal val="visible"/>
                                      </p:to>
                                    </p:set>
                                    <p:anim calcmode="lin" valueType="num">
                                      <p:cBhvr>
                                        <p:cTn id="27" dur="500" fill="hold"/>
                                        <p:tgtEl>
                                          <p:spTgt spid="164872"/>
                                        </p:tgtEl>
                                        <p:attrNameLst>
                                          <p:attrName>ppt_w</p:attrName>
                                        </p:attrNameLst>
                                      </p:cBhvr>
                                      <p:tavLst>
                                        <p:tav tm="0">
                                          <p:val>
                                            <p:fltVal val="0"/>
                                          </p:val>
                                        </p:tav>
                                        <p:tav tm="100000">
                                          <p:val>
                                            <p:strVal val="#ppt_w"/>
                                          </p:val>
                                        </p:tav>
                                      </p:tavLst>
                                    </p:anim>
                                    <p:anim calcmode="lin" valueType="num">
                                      <p:cBhvr>
                                        <p:cTn id="28" dur="500" fill="hold"/>
                                        <p:tgtEl>
                                          <p:spTgt spid="164872"/>
                                        </p:tgtEl>
                                        <p:attrNameLst>
                                          <p:attrName>ppt_h</p:attrName>
                                        </p:attrNameLst>
                                      </p:cBhvr>
                                      <p:tavLst>
                                        <p:tav tm="0">
                                          <p:val>
                                            <p:fltVal val="0"/>
                                          </p:val>
                                        </p:tav>
                                        <p:tav tm="100000">
                                          <p:val>
                                            <p:strVal val="#ppt_h"/>
                                          </p:val>
                                        </p:tav>
                                      </p:tavLst>
                                    </p:anim>
                                    <p:animEffect transition="in" filter="fade">
                                      <p:cBhvr>
                                        <p:cTn id="29" dur="500"/>
                                        <p:tgtEl>
                                          <p:spTgt spid="164872"/>
                                        </p:tgtEl>
                                      </p:cBhvr>
                                    </p:animEffect>
                                  </p:childTnLst>
                                </p:cTn>
                              </p:par>
                              <p:par>
                                <p:cTn id="30" presetID="53" presetClass="entr" presetSubtype="0" fill="hold" nodeType="withEffect">
                                  <p:stCondLst>
                                    <p:cond delay="0"/>
                                  </p:stCondLst>
                                  <p:childTnLst>
                                    <p:set>
                                      <p:cBhvr>
                                        <p:cTn id="31" dur="1" fill="hold">
                                          <p:stCondLst>
                                            <p:cond delay="0"/>
                                          </p:stCondLst>
                                        </p:cTn>
                                        <p:tgtEl>
                                          <p:spTgt spid="164877"/>
                                        </p:tgtEl>
                                        <p:attrNameLst>
                                          <p:attrName>style.visibility</p:attrName>
                                        </p:attrNameLst>
                                      </p:cBhvr>
                                      <p:to>
                                        <p:strVal val="visible"/>
                                      </p:to>
                                    </p:set>
                                    <p:anim calcmode="lin" valueType="num">
                                      <p:cBhvr>
                                        <p:cTn id="32" dur="1000" fill="hold"/>
                                        <p:tgtEl>
                                          <p:spTgt spid="164877"/>
                                        </p:tgtEl>
                                        <p:attrNameLst>
                                          <p:attrName>ppt_w</p:attrName>
                                        </p:attrNameLst>
                                      </p:cBhvr>
                                      <p:tavLst>
                                        <p:tav tm="0">
                                          <p:val>
                                            <p:fltVal val="0"/>
                                          </p:val>
                                        </p:tav>
                                        <p:tav tm="100000">
                                          <p:val>
                                            <p:strVal val="#ppt_w"/>
                                          </p:val>
                                        </p:tav>
                                      </p:tavLst>
                                    </p:anim>
                                    <p:anim calcmode="lin" valueType="num">
                                      <p:cBhvr>
                                        <p:cTn id="33" dur="1000" fill="hold"/>
                                        <p:tgtEl>
                                          <p:spTgt spid="164877"/>
                                        </p:tgtEl>
                                        <p:attrNameLst>
                                          <p:attrName>ppt_h</p:attrName>
                                        </p:attrNameLst>
                                      </p:cBhvr>
                                      <p:tavLst>
                                        <p:tav tm="0">
                                          <p:val>
                                            <p:fltVal val="0"/>
                                          </p:val>
                                        </p:tav>
                                        <p:tav tm="100000">
                                          <p:val>
                                            <p:strVal val="#ppt_h"/>
                                          </p:val>
                                        </p:tav>
                                      </p:tavLst>
                                    </p:anim>
                                    <p:animEffect transition="in" filter="fade">
                                      <p:cBhvr>
                                        <p:cTn id="34" dur="1000"/>
                                        <p:tgtEl>
                                          <p:spTgt spid="164877"/>
                                        </p:tgtEl>
                                      </p:cBhvr>
                                    </p:animEffect>
                                  </p:childTnLst>
                                </p:cTn>
                              </p:par>
                              <p:par>
                                <p:cTn id="35" presetID="53" presetClass="entr" presetSubtype="0" fill="hold" nodeType="withEffect">
                                  <p:stCondLst>
                                    <p:cond delay="0"/>
                                  </p:stCondLst>
                                  <p:childTnLst>
                                    <p:set>
                                      <p:cBhvr>
                                        <p:cTn id="36" dur="1" fill="hold">
                                          <p:stCondLst>
                                            <p:cond delay="0"/>
                                          </p:stCondLst>
                                        </p:cTn>
                                        <p:tgtEl>
                                          <p:spTgt spid="164878"/>
                                        </p:tgtEl>
                                        <p:attrNameLst>
                                          <p:attrName>style.visibility</p:attrName>
                                        </p:attrNameLst>
                                      </p:cBhvr>
                                      <p:to>
                                        <p:strVal val="visible"/>
                                      </p:to>
                                    </p:set>
                                    <p:anim calcmode="lin" valueType="num">
                                      <p:cBhvr>
                                        <p:cTn id="37" dur="2000" fill="hold"/>
                                        <p:tgtEl>
                                          <p:spTgt spid="164878"/>
                                        </p:tgtEl>
                                        <p:attrNameLst>
                                          <p:attrName>ppt_w</p:attrName>
                                        </p:attrNameLst>
                                      </p:cBhvr>
                                      <p:tavLst>
                                        <p:tav tm="0">
                                          <p:val>
                                            <p:fltVal val="0"/>
                                          </p:val>
                                        </p:tav>
                                        <p:tav tm="100000">
                                          <p:val>
                                            <p:strVal val="#ppt_w"/>
                                          </p:val>
                                        </p:tav>
                                      </p:tavLst>
                                    </p:anim>
                                    <p:anim calcmode="lin" valueType="num">
                                      <p:cBhvr>
                                        <p:cTn id="38" dur="2000" fill="hold"/>
                                        <p:tgtEl>
                                          <p:spTgt spid="164878"/>
                                        </p:tgtEl>
                                        <p:attrNameLst>
                                          <p:attrName>ppt_h</p:attrName>
                                        </p:attrNameLst>
                                      </p:cBhvr>
                                      <p:tavLst>
                                        <p:tav tm="0">
                                          <p:val>
                                            <p:fltVal val="0"/>
                                          </p:val>
                                        </p:tav>
                                        <p:tav tm="100000">
                                          <p:val>
                                            <p:strVal val="#ppt_h"/>
                                          </p:val>
                                        </p:tav>
                                      </p:tavLst>
                                    </p:anim>
                                    <p:animEffect transition="in" filter="fade">
                                      <p:cBhvr>
                                        <p:cTn id="39" dur="2000"/>
                                        <p:tgtEl>
                                          <p:spTgt spid="164878"/>
                                        </p:tgtEl>
                                      </p:cBhvr>
                                    </p:animEffect>
                                  </p:childTnLst>
                                </p:cTn>
                              </p:par>
                              <p:par>
                                <p:cTn id="40" presetID="53" presetClass="entr" presetSubtype="0" fill="hold" nodeType="withEffect">
                                  <p:stCondLst>
                                    <p:cond delay="0"/>
                                  </p:stCondLst>
                                  <p:childTnLst>
                                    <p:set>
                                      <p:cBhvr>
                                        <p:cTn id="41" dur="1" fill="hold">
                                          <p:stCondLst>
                                            <p:cond delay="0"/>
                                          </p:stCondLst>
                                        </p:cTn>
                                        <p:tgtEl>
                                          <p:spTgt spid="164870"/>
                                        </p:tgtEl>
                                        <p:attrNameLst>
                                          <p:attrName>style.visibility</p:attrName>
                                        </p:attrNameLst>
                                      </p:cBhvr>
                                      <p:to>
                                        <p:strVal val="visible"/>
                                      </p:to>
                                    </p:set>
                                    <p:anim calcmode="lin" valueType="num">
                                      <p:cBhvr>
                                        <p:cTn id="42" dur="1000" fill="hold"/>
                                        <p:tgtEl>
                                          <p:spTgt spid="164870"/>
                                        </p:tgtEl>
                                        <p:attrNameLst>
                                          <p:attrName>ppt_w</p:attrName>
                                        </p:attrNameLst>
                                      </p:cBhvr>
                                      <p:tavLst>
                                        <p:tav tm="0">
                                          <p:val>
                                            <p:fltVal val="0"/>
                                          </p:val>
                                        </p:tav>
                                        <p:tav tm="100000">
                                          <p:val>
                                            <p:strVal val="#ppt_w"/>
                                          </p:val>
                                        </p:tav>
                                      </p:tavLst>
                                    </p:anim>
                                    <p:anim calcmode="lin" valueType="num">
                                      <p:cBhvr>
                                        <p:cTn id="43" dur="1000" fill="hold"/>
                                        <p:tgtEl>
                                          <p:spTgt spid="164870"/>
                                        </p:tgtEl>
                                        <p:attrNameLst>
                                          <p:attrName>ppt_h</p:attrName>
                                        </p:attrNameLst>
                                      </p:cBhvr>
                                      <p:tavLst>
                                        <p:tav tm="0">
                                          <p:val>
                                            <p:fltVal val="0"/>
                                          </p:val>
                                        </p:tav>
                                        <p:tav tm="100000">
                                          <p:val>
                                            <p:strVal val="#ppt_h"/>
                                          </p:val>
                                        </p:tav>
                                      </p:tavLst>
                                    </p:anim>
                                    <p:animEffect transition="in" filter="fade">
                                      <p:cBhvr>
                                        <p:cTn id="44" dur="1000"/>
                                        <p:tgtEl>
                                          <p:spTgt spid="164870"/>
                                        </p:tgtEl>
                                      </p:cBhvr>
                                    </p:animEffect>
                                  </p:childTnLst>
                                </p:cTn>
                              </p:par>
                              <p:par>
                                <p:cTn id="45" presetID="53" presetClass="entr" presetSubtype="0" fill="hold" nodeType="withEffect">
                                  <p:stCondLst>
                                    <p:cond delay="0"/>
                                  </p:stCondLst>
                                  <p:childTnLst>
                                    <p:set>
                                      <p:cBhvr>
                                        <p:cTn id="46" dur="1" fill="hold">
                                          <p:stCondLst>
                                            <p:cond delay="0"/>
                                          </p:stCondLst>
                                        </p:cTn>
                                        <p:tgtEl>
                                          <p:spTgt spid="164876"/>
                                        </p:tgtEl>
                                        <p:attrNameLst>
                                          <p:attrName>style.visibility</p:attrName>
                                        </p:attrNameLst>
                                      </p:cBhvr>
                                      <p:to>
                                        <p:strVal val="visible"/>
                                      </p:to>
                                    </p:set>
                                    <p:anim calcmode="lin" valueType="num">
                                      <p:cBhvr>
                                        <p:cTn id="47" dur="1000" fill="hold"/>
                                        <p:tgtEl>
                                          <p:spTgt spid="164876"/>
                                        </p:tgtEl>
                                        <p:attrNameLst>
                                          <p:attrName>ppt_w</p:attrName>
                                        </p:attrNameLst>
                                      </p:cBhvr>
                                      <p:tavLst>
                                        <p:tav tm="0">
                                          <p:val>
                                            <p:fltVal val="0"/>
                                          </p:val>
                                        </p:tav>
                                        <p:tav tm="100000">
                                          <p:val>
                                            <p:strVal val="#ppt_w"/>
                                          </p:val>
                                        </p:tav>
                                      </p:tavLst>
                                    </p:anim>
                                    <p:anim calcmode="lin" valueType="num">
                                      <p:cBhvr>
                                        <p:cTn id="48" dur="1000" fill="hold"/>
                                        <p:tgtEl>
                                          <p:spTgt spid="164876"/>
                                        </p:tgtEl>
                                        <p:attrNameLst>
                                          <p:attrName>ppt_h</p:attrName>
                                        </p:attrNameLst>
                                      </p:cBhvr>
                                      <p:tavLst>
                                        <p:tav tm="0">
                                          <p:val>
                                            <p:fltVal val="0"/>
                                          </p:val>
                                        </p:tav>
                                        <p:tav tm="100000">
                                          <p:val>
                                            <p:strVal val="#ppt_h"/>
                                          </p:val>
                                        </p:tav>
                                      </p:tavLst>
                                    </p:anim>
                                    <p:animEffect transition="in" filter="fade">
                                      <p:cBhvr>
                                        <p:cTn id="49" dur="1000"/>
                                        <p:tgtEl>
                                          <p:spTgt spid="164876"/>
                                        </p:tgtEl>
                                      </p:cBhvr>
                                    </p:animEffect>
                                  </p:childTnLst>
                                </p:cTn>
                              </p:par>
                              <p:par>
                                <p:cTn id="50" presetID="53" presetClass="entr" presetSubtype="0" fill="hold" nodeType="withEffect">
                                  <p:stCondLst>
                                    <p:cond delay="0"/>
                                  </p:stCondLst>
                                  <p:childTnLst>
                                    <p:set>
                                      <p:cBhvr>
                                        <p:cTn id="51" dur="1" fill="hold">
                                          <p:stCondLst>
                                            <p:cond delay="0"/>
                                          </p:stCondLst>
                                        </p:cTn>
                                        <p:tgtEl>
                                          <p:spTgt spid="164871"/>
                                        </p:tgtEl>
                                        <p:attrNameLst>
                                          <p:attrName>style.visibility</p:attrName>
                                        </p:attrNameLst>
                                      </p:cBhvr>
                                      <p:to>
                                        <p:strVal val="visible"/>
                                      </p:to>
                                    </p:set>
                                    <p:anim calcmode="lin" valueType="num">
                                      <p:cBhvr>
                                        <p:cTn id="52" dur="2000" fill="hold"/>
                                        <p:tgtEl>
                                          <p:spTgt spid="164871"/>
                                        </p:tgtEl>
                                        <p:attrNameLst>
                                          <p:attrName>ppt_w</p:attrName>
                                        </p:attrNameLst>
                                      </p:cBhvr>
                                      <p:tavLst>
                                        <p:tav tm="0">
                                          <p:val>
                                            <p:fltVal val="0"/>
                                          </p:val>
                                        </p:tav>
                                        <p:tav tm="100000">
                                          <p:val>
                                            <p:strVal val="#ppt_w"/>
                                          </p:val>
                                        </p:tav>
                                      </p:tavLst>
                                    </p:anim>
                                    <p:anim calcmode="lin" valueType="num">
                                      <p:cBhvr>
                                        <p:cTn id="53" dur="2000" fill="hold"/>
                                        <p:tgtEl>
                                          <p:spTgt spid="164871"/>
                                        </p:tgtEl>
                                        <p:attrNameLst>
                                          <p:attrName>ppt_h</p:attrName>
                                        </p:attrNameLst>
                                      </p:cBhvr>
                                      <p:tavLst>
                                        <p:tav tm="0">
                                          <p:val>
                                            <p:fltVal val="0"/>
                                          </p:val>
                                        </p:tav>
                                        <p:tav tm="100000">
                                          <p:val>
                                            <p:strVal val="#ppt_h"/>
                                          </p:val>
                                        </p:tav>
                                      </p:tavLst>
                                    </p:anim>
                                    <p:animEffect transition="in" filter="fade">
                                      <p:cBhvr>
                                        <p:cTn id="54" dur="2000"/>
                                        <p:tgtEl>
                                          <p:spTgt spid="164871"/>
                                        </p:tgtEl>
                                      </p:cBhvr>
                                    </p:animEffect>
                                  </p:childTnLst>
                                </p:cTn>
                              </p:par>
                              <p:par>
                                <p:cTn id="55" presetID="53" presetClass="entr" presetSubtype="0" fill="hold" nodeType="withEffect">
                                  <p:stCondLst>
                                    <p:cond delay="0"/>
                                  </p:stCondLst>
                                  <p:childTnLst>
                                    <p:set>
                                      <p:cBhvr>
                                        <p:cTn id="56" dur="1" fill="hold">
                                          <p:stCondLst>
                                            <p:cond delay="0"/>
                                          </p:stCondLst>
                                        </p:cTn>
                                        <p:tgtEl>
                                          <p:spTgt spid="164869"/>
                                        </p:tgtEl>
                                        <p:attrNameLst>
                                          <p:attrName>style.visibility</p:attrName>
                                        </p:attrNameLst>
                                      </p:cBhvr>
                                      <p:to>
                                        <p:strVal val="visible"/>
                                      </p:to>
                                    </p:set>
                                    <p:anim calcmode="lin" valueType="num">
                                      <p:cBhvr>
                                        <p:cTn id="57" dur="2000" fill="hold"/>
                                        <p:tgtEl>
                                          <p:spTgt spid="164869"/>
                                        </p:tgtEl>
                                        <p:attrNameLst>
                                          <p:attrName>ppt_w</p:attrName>
                                        </p:attrNameLst>
                                      </p:cBhvr>
                                      <p:tavLst>
                                        <p:tav tm="0">
                                          <p:val>
                                            <p:fltVal val="0"/>
                                          </p:val>
                                        </p:tav>
                                        <p:tav tm="100000">
                                          <p:val>
                                            <p:strVal val="#ppt_w"/>
                                          </p:val>
                                        </p:tav>
                                      </p:tavLst>
                                    </p:anim>
                                    <p:anim calcmode="lin" valueType="num">
                                      <p:cBhvr>
                                        <p:cTn id="58" dur="2000" fill="hold"/>
                                        <p:tgtEl>
                                          <p:spTgt spid="164869"/>
                                        </p:tgtEl>
                                        <p:attrNameLst>
                                          <p:attrName>ppt_h</p:attrName>
                                        </p:attrNameLst>
                                      </p:cBhvr>
                                      <p:tavLst>
                                        <p:tav tm="0">
                                          <p:val>
                                            <p:fltVal val="0"/>
                                          </p:val>
                                        </p:tav>
                                        <p:tav tm="100000">
                                          <p:val>
                                            <p:strVal val="#ppt_h"/>
                                          </p:val>
                                        </p:tav>
                                      </p:tavLst>
                                    </p:anim>
                                    <p:animEffect transition="in" filter="fade">
                                      <p:cBhvr>
                                        <p:cTn id="59" dur="2000"/>
                                        <p:tgtEl>
                                          <p:spTgt spid="164869"/>
                                        </p:tgtEl>
                                      </p:cBhvr>
                                    </p:animEffect>
                                  </p:childTnLst>
                                </p:cTn>
                              </p:par>
                              <p:par>
                                <p:cTn id="60" presetID="53" presetClass="entr" presetSubtype="0" fill="hold" nodeType="withEffect">
                                  <p:stCondLst>
                                    <p:cond delay="0"/>
                                  </p:stCondLst>
                                  <p:childTnLst>
                                    <p:set>
                                      <p:cBhvr>
                                        <p:cTn id="61" dur="1" fill="hold">
                                          <p:stCondLst>
                                            <p:cond delay="0"/>
                                          </p:stCondLst>
                                        </p:cTn>
                                        <p:tgtEl>
                                          <p:spTgt spid="164868"/>
                                        </p:tgtEl>
                                        <p:attrNameLst>
                                          <p:attrName>style.visibility</p:attrName>
                                        </p:attrNameLst>
                                      </p:cBhvr>
                                      <p:to>
                                        <p:strVal val="visible"/>
                                      </p:to>
                                    </p:set>
                                    <p:anim calcmode="lin" valueType="num">
                                      <p:cBhvr>
                                        <p:cTn id="62" dur="2000" fill="hold"/>
                                        <p:tgtEl>
                                          <p:spTgt spid="164868"/>
                                        </p:tgtEl>
                                        <p:attrNameLst>
                                          <p:attrName>ppt_w</p:attrName>
                                        </p:attrNameLst>
                                      </p:cBhvr>
                                      <p:tavLst>
                                        <p:tav tm="0">
                                          <p:val>
                                            <p:fltVal val="0"/>
                                          </p:val>
                                        </p:tav>
                                        <p:tav tm="100000">
                                          <p:val>
                                            <p:strVal val="#ppt_w"/>
                                          </p:val>
                                        </p:tav>
                                      </p:tavLst>
                                    </p:anim>
                                    <p:anim calcmode="lin" valueType="num">
                                      <p:cBhvr>
                                        <p:cTn id="63" dur="2000" fill="hold"/>
                                        <p:tgtEl>
                                          <p:spTgt spid="164868"/>
                                        </p:tgtEl>
                                        <p:attrNameLst>
                                          <p:attrName>ppt_h</p:attrName>
                                        </p:attrNameLst>
                                      </p:cBhvr>
                                      <p:tavLst>
                                        <p:tav tm="0">
                                          <p:val>
                                            <p:fltVal val="0"/>
                                          </p:val>
                                        </p:tav>
                                        <p:tav tm="100000">
                                          <p:val>
                                            <p:strVal val="#ppt_h"/>
                                          </p:val>
                                        </p:tav>
                                      </p:tavLst>
                                    </p:anim>
                                    <p:animEffect transition="in" filter="fade">
                                      <p:cBhvr>
                                        <p:cTn id="64" dur="2000"/>
                                        <p:tgtEl>
                                          <p:spTgt spid="164868"/>
                                        </p:tgtEl>
                                      </p:cBhvr>
                                    </p:animEffect>
                                  </p:childTnLst>
                                </p:cTn>
                              </p:par>
                              <p:par>
                                <p:cTn id="65" presetID="53" presetClass="entr" presetSubtype="0" fill="hold" nodeType="withEffect">
                                  <p:stCondLst>
                                    <p:cond delay="0"/>
                                  </p:stCondLst>
                                  <p:childTnLst>
                                    <p:set>
                                      <p:cBhvr>
                                        <p:cTn id="66" dur="1" fill="hold">
                                          <p:stCondLst>
                                            <p:cond delay="0"/>
                                          </p:stCondLst>
                                        </p:cTn>
                                        <p:tgtEl>
                                          <p:spTgt spid="164888"/>
                                        </p:tgtEl>
                                        <p:attrNameLst>
                                          <p:attrName>style.visibility</p:attrName>
                                        </p:attrNameLst>
                                      </p:cBhvr>
                                      <p:to>
                                        <p:strVal val="visible"/>
                                      </p:to>
                                    </p:set>
                                    <p:anim calcmode="lin" valueType="num">
                                      <p:cBhvr>
                                        <p:cTn id="67" dur="1000" fill="hold"/>
                                        <p:tgtEl>
                                          <p:spTgt spid="164888"/>
                                        </p:tgtEl>
                                        <p:attrNameLst>
                                          <p:attrName>ppt_w</p:attrName>
                                        </p:attrNameLst>
                                      </p:cBhvr>
                                      <p:tavLst>
                                        <p:tav tm="0">
                                          <p:val>
                                            <p:fltVal val="0"/>
                                          </p:val>
                                        </p:tav>
                                        <p:tav tm="100000">
                                          <p:val>
                                            <p:strVal val="#ppt_w"/>
                                          </p:val>
                                        </p:tav>
                                      </p:tavLst>
                                    </p:anim>
                                    <p:anim calcmode="lin" valueType="num">
                                      <p:cBhvr>
                                        <p:cTn id="68" dur="1000" fill="hold"/>
                                        <p:tgtEl>
                                          <p:spTgt spid="164888"/>
                                        </p:tgtEl>
                                        <p:attrNameLst>
                                          <p:attrName>ppt_h</p:attrName>
                                        </p:attrNameLst>
                                      </p:cBhvr>
                                      <p:tavLst>
                                        <p:tav tm="0">
                                          <p:val>
                                            <p:fltVal val="0"/>
                                          </p:val>
                                        </p:tav>
                                        <p:tav tm="100000">
                                          <p:val>
                                            <p:strVal val="#ppt_h"/>
                                          </p:val>
                                        </p:tav>
                                      </p:tavLst>
                                    </p:anim>
                                    <p:animEffect transition="in" filter="fade">
                                      <p:cBhvr>
                                        <p:cTn id="69" dur="1000"/>
                                        <p:tgtEl>
                                          <p:spTgt spid="164888"/>
                                        </p:tgtEl>
                                      </p:cBhvr>
                                    </p:animEffect>
                                  </p:childTnLst>
                                </p:cTn>
                              </p:par>
                              <p:par>
                                <p:cTn id="70" presetID="53" presetClass="entr" presetSubtype="0" fill="hold" nodeType="withEffect">
                                  <p:stCondLst>
                                    <p:cond delay="0"/>
                                  </p:stCondLst>
                                  <p:childTnLst>
                                    <p:set>
                                      <p:cBhvr>
                                        <p:cTn id="71" dur="1" fill="hold">
                                          <p:stCondLst>
                                            <p:cond delay="0"/>
                                          </p:stCondLst>
                                        </p:cTn>
                                        <p:tgtEl>
                                          <p:spTgt spid="164889"/>
                                        </p:tgtEl>
                                        <p:attrNameLst>
                                          <p:attrName>style.visibility</p:attrName>
                                        </p:attrNameLst>
                                      </p:cBhvr>
                                      <p:to>
                                        <p:strVal val="visible"/>
                                      </p:to>
                                    </p:set>
                                    <p:anim calcmode="lin" valueType="num">
                                      <p:cBhvr>
                                        <p:cTn id="72" dur="1000" fill="hold"/>
                                        <p:tgtEl>
                                          <p:spTgt spid="164889"/>
                                        </p:tgtEl>
                                        <p:attrNameLst>
                                          <p:attrName>ppt_w</p:attrName>
                                        </p:attrNameLst>
                                      </p:cBhvr>
                                      <p:tavLst>
                                        <p:tav tm="0">
                                          <p:val>
                                            <p:fltVal val="0"/>
                                          </p:val>
                                        </p:tav>
                                        <p:tav tm="100000">
                                          <p:val>
                                            <p:strVal val="#ppt_w"/>
                                          </p:val>
                                        </p:tav>
                                      </p:tavLst>
                                    </p:anim>
                                    <p:anim calcmode="lin" valueType="num">
                                      <p:cBhvr>
                                        <p:cTn id="73" dur="1000" fill="hold"/>
                                        <p:tgtEl>
                                          <p:spTgt spid="164889"/>
                                        </p:tgtEl>
                                        <p:attrNameLst>
                                          <p:attrName>ppt_h</p:attrName>
                                        </p:attrNameLst>
                                      </p:cBhvr>
                                      <p:tavLst>
                                        <p:tav tm="0">
                                          <p:val>
                                            <p:fltVal val="0"/>
                                          </p:val>
                                        </p:tav>
                                        <p:tav tm="100000">
                                          <p:val>
                                            <p:strVal val="#ppt_h"/>
                                          </p:val>
                                        </p:tav>
                                      </p:tavLst>
                                    </p:anim>
                                    <p:animEffect transition="in" filter="fade">
                                      <p:cBhvr>
                                        <p:cTn id="74" dur="1000"/>
                                        <p:tgtEl>
                                          <p:spTgt spid="164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p:txBody>
          <a:bodyPr/>
          <a:lstStyle/>
          <a:p>
            <a:pPr eaLnBrk="1" hangingPunct="1"/>
            <a:r>
              <a:rPr lang="lv-LV" smtClean="0"/>
              <a:t>Distribution partner Baltics</a:t>
            </a:r>
            <a:endParaRPr lang="en-US" sz="2000" b="0" smtClean="0"/>
          </a:p>
        </p:txBody>
      </p:sp>
      <p:sp>
        <p:nvSpPr>
          <p:cNvPr id="195586" name="Slide Number Placeholder 3"/>
          <p:cNvSpPr>
            <a:spLocks noGrp="1"/>
          </p:cNvSpPr>
          <p:nvPr>
            <p:ph type="sldNum" sz="quarter" idx="10"/>
          </p:nvPr>
        </p:nvSpPr>
        <p:spPr>
          <a:noFill/>
        </p:spPr>
        <p:txBody>
          <a:bodyPr/>
          <a:lstStyle/>
          <a:p>
            <a:fld id="{6714698C-A71A-4EFF-9A0E-24115F439094}" type="slidenum">
              <a:rPr lang="en-US" smtClean="0">
                <a:cs typeface="Arial" charset="0"/>
              </a:rPr>
              <a:pPr/>
              <a:t>41</a:t>
            </a:fld>
            <a:endParaRPr lang="en-US" smtClean="0">
              <a:cs typeface="Arial" charset="0"/>
            </a:endParaRPr>
          </a:p>
        </p:txBody>
      </p:sp>
      <p:pic>
        <p:nvPicPr>
          <p:cNvPr id="195587" name="Picture 8"/>
          <p:cNvPicPr>
            <a:picLocks noChangeAspect="1" noChangeArrowheads="1"/>
          </p:cNvPicPr>
          <p:nvPr/>
        </p:nvPicPr>
        <p:blipFill>
          <a:blip r:embed="rId3"/>
          <a:srcRect/>
          <a:stretch>
            <a:fillRect/>
          </a:stretch>
        </p:blipFill>
        <p:spPr bwMode="auto">
          <a:xfrm>
            <a:off x="1143000" y="1219200"/>
            <a:ext cx="6324600" cy="5178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7"/>
          <p:cNvSpPr>
            <a:spLocks noGrp="1"/>
          </p:cNvSpPr>
          <p:nvPr>
            <p:ph type="title"/>
          </p:nvPr>
        </p:nvSpPr>
        <p:spPr/>
        <p:txBody>
          <a:bodyPr/>
          <a:lstStyle/>
          <a:p>
            <a:pPr eaLnBrk="1" hangingPunct="1"/>
            <a:r>
              <a:rPr lang="fr-CH" smtClean="0"/>
              <a:t>Thank you.</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228600"/>
            <a:ext cx="8534400" cy="461963"/>
          </a:xfrm>
        </p:spPr>
        <p:txBody>
          <a:bodyPr/>
          <a:lstStyle/>
          <a:p>
            <a:pPr eaLnBrk="1" hangingPunct="1"/>
            <a:r>
              <a:rPr lang="en-US" sz="2400" smtClean="0"/>
              <a:t>What Sources of Endpoint Risk do Threats Target?</a:t>
            </a:r>
          </a:p>
        </p:txBody>
      </p:sp>
      <p:sp>
        <p:nvSpPr>
          <p:cNvPr id="129026" name="Slide Number Placeholder 3"/>
          <p:cNvSpPr>
            <a:spLocks noGrp="1"/>
          </p:cNvSpPr>
          <p:nvPr>
            <p:ph type="sldNum" sz="quarter" idx="10"/>
          </p:nvPr>
        </p:nvSpPr>
        <p:spPr>
          <a:noFill/>
        </p:spPr>
        <p:txBody>
          <a:bodyPr/>
          <a:lstStyle/>
          <a:p>
            <a:fld id="{122538A8-D3E4-4CDD-8912-07CD662A91FB}" type="slidenum">
              <a:rPr lang="en-US" smtClean="0">
                <a:cs typeface="Arial" charset="0"/>
              </a:rPr>
              <a:pPr/>
              <a:t>4</a:t>
            </a:fld>
            <a:endParaRPr lang="en-US" smtClean="0">
              <a:cs typeface="Arial" charset="0"/>
            </a:endParaRPr>
          </a:p>
        </p:txBody>
      </p:sp>
      <p:sp>
        <p:nvSpPr>
          <p:cNvPr id="330755" name="Oval 3"/>
          <p:cNvSpPr>
            <a:spLocks noChangeArrowheads="1"/>
          </p:cNvSpPr>
          <p:nvPr/>
        </p:nvSpPr>
        <p:spPr bwMode="auto">
          <a:xfrm>
            <a:off x="5105400" y="1676400"/>
            <a:ext cx="3846513" cy="3776663"/>
          </a:xfrm>
          <a:prstGeom prst="ellipse">
            <a:avLst/>
          </a:prstGeom>
          <a:gradFill rotWithShape="1">
            <a:gsLst>
              <a:gs pos="0">
                <a:schemeClr val="hlink">
                  <a:gamma/>
                  <a:tint val="50980"/>
                  <a:invGamma/>
                </a:schemeClr>
              </a:gs>
              <a:gs pos="100000">
                <a:schemeClr val="hlink"/>
              </a:gs>
            </a:gsLst>
            <a:path path="shape">
              <a:fillToRect l="50000" t="50000" r="50000" b="50000"/>
            </a:path>
          </a:gradFill>
          <a:ln w="9525">
            <a:solidFill>
              <a:schemeClr val="tx1"/>
            </a:solidFill>
            <a:round/>
            <a:headEnd/>
            <a:tailEnd/>
          </a:ln>
          <a:effectLst/>
        </p:spPr>
        <p:txBody>
          <a:bodyPr wrap="none" anchor="ctr"/>
          <a:lstStyle/>
          <a:p>
            <a:pPr algn="ctr">
              <a:defRPr/>
            </a:pPr>
            <a:endParaRPr lang="en-US">
              <a:cs typeface="+mn-cs"/>
            </a:endParaRPr>
          </a:p>
        </p:txBody>
      </p:sp>
      <p:grpSp>
        <p:nvGrpSpPr>
          <p:cNvPr id="2" name="Group 4"/>
          <p:cNvGrpSpPr>
            <a:grpSpLocks/>
          </p:cNvGrpSpPr>
          <p:nvPr/>
        </p:nvGrpSpPr>
        <p:grpSpPr bwMode="auto">
          <a:xfrm>
            <a:off x="5562600" y="2057400"/>
            <a:ext cx="2784475" cy="3149600"/>
            <a:chOff x="3552" y="1440"/>
            <a:chExt cx="2208" cy="2544"/>
          </a:xfrm>
        </p:grpSpPr>
        <p:grpSp>
          <p:nvGrpSpPr>
            <p:cNvPr id="129040" name="Group 5"/>
            <p:cNvGrpSpPr>
              <a:grpSpLocks/>
            </p:cNvGrpSpPr>
            <p:nvPr/>
          </p:nvGrpSpPr>
          <p:grpSpPr bwMode="auto">
            <a:xfrm>
              <a:off x="3600" y="1488"/>
              <a:ext cx="2064" cy="2400"/>
              <a:chOff x="3600" y="1488"/>
              <a:chExt cx="2064" cy="2400"/>
            </a:xfrm>
          </p:grpSpPr>
          <p:sp>
            <p:nvSpPr>
              <p:cNvPr id="129065" name="Line 6"/>
              <p:cNvSpPr>
                <a:spLocks noChangeShapeType="1"/>
              </p:cNvSpPr>
              <p:nvPr/>
            </p:nvSpPr>
            <p:spPr bwMode="auto">
              <a:xfrm>
                <a:off x="4032" y="2208"/>
                <a:ext cx="720" cy="384"/>
              </a:xfrm>
              <a:prstGeom prst="line">
                <a:avLst/>
              </a:prstGeom>
              <a:noFill/>
              <a:ln w="31750">
                <a:solidFill>
                  <a:srgbClr val="FFFFFF"/>
                </a:solidFill>
                <a:round/>
                <a:headEnd/>
                <a:tailEnd/>
              </a:ln>
            </p:spPr>
            <p:txBody>
              <a:bodyPr/>
              <a:lstStyle/>
              <a:p>
                <a:endParaRPr lang="en-US"/>
              </a:p>
            </p:txBody>
          </p:sp>
          <p:sp>
            <p:nvSpPr>
              <p:cNvPr id="129066" name="Line 7"/>
              <p:cNvSpPr>
                <a:spLocks noChangeShapeType="1"/>
              </p:cNvSpPr>
              <p:nvPr/>
            </p:nvSpPr>
            <p:spPr bwMode="auto">
              <a:xfrm>
                <a:off x="3840" y="2496"/>
                <a:ext cx="912" cy="96"/>
              </a:xfrm>
              <a:prstGeom prst="line">
                <a:avLst/>
              </a:prstGeom>
              <a:noFill/>
              <a:ln w="31750">
                <a:solidFill>
                  <a:srgbClr val="FFFFFF"/>
                </a:solidFill>
                <a:round/>
                <a:headEnd/>
                <a:tailEnd/>
              </a:ln>
            </p:spPr>
            <p:txBody>
              <a:bodyPr/>
              <a:lstStyle/>
              <a:p>
                <a:endParaRPr lang="en-US"/>
              </a:p>
            </p:txBody>
          </p:sp>
          <p:sp>
            <p:nvSpPr>
              <p:cNvPr id="129067" name="Line 8"/>
              <p:cNvSpPr>
                <a:spLocks noChangeShapeType="1"/>
              </p:cNvSpPr>
              <p:nvPr/>
            </p:nvSpPr>
            <p:spPr bwMode="auto">
              <a:xfrm>
                <a:off x="4272" y="1872"/>
                <a:ext cx="480" cy="720"/>
              </a:xfrm>
              <a:prstGeom prst="line">
                <a:avLst/>
              </a:prstGeom>
              <a:noFill/>
              <a:ln w="31750">
                <a:solidFill>
                  <a:srgbClr val="FFFFFF"/>
                </a:solidFill>
                <a:round/>
                <a:headEnd/>
                <a:tailEnd/>
              </a:ln>
            </p:spPr>
            <p:txBody>
              <a:bodyPr/>
              <a:lstStyle/>
              <a:p>
                <a:endParaRPr lang="en-US"/>
              </a:p>
            </p:txBody>
          </p:sp>
          <p:sp>
            <p:nvSpPr>
              <p:cNvPr id="129068" name="Line 9"/>
              <p:cNvSpPr>
                <a:spLocks noChangeShapeType="1"/>
              </p:cNvSpPr>
              <p:nvPr/>
            </p:nvSpPr>
            <p:spPr bwMode="auto">
              <a:xfrm>
                <a:off x="3648" y="2256"/>
                <a:ext cx="1104" cy="336"/>
              </a:xfrm>
              <a:prstGeom prst="line">
                <a:avLst/>
              </a:prstGeom>
              <a:noFill/>
              <a:ln w="31750">
                <a:solidFill>
                  <a:srgbClr val="FFFFFF"/>
                </a:solidFill>
                <a:round/>
                <a:headEnd/>
                <a:tailEnd/>
              </a:ln>
            </p:spPr>
            <p:txBody>
              <a:bodyPr/>
              <a:lstStyle/>
              <a:p>
                <a:endParaRPr lang="en-US"/>
              </a:p>
            </p:txBody>
          </p:sp>
          <p:sp>
            <p:nvSpPr>
              <p:cNvPr id="129069" name="Line 10"/>
              <p:cNvSpPr>
                <a:spLocks noChangeShapeType="1"/>
              </p:cNvSpPr>
              <p:nvPr/>
            </p:nvSpPr>
            <p:spPr bwMode="auto">
              <a:xfrm>
                <a:off x="3840" y="1920"/>
                <a:ext cx="912" cy="672"/>
              </a:xfrm>
              <a:prstGeom prst="line">
                <a:avLst/>
              </a:prstGeom>
              <a:noFill/>
              <a:ln w="31750">
                <a:solidFill>
                  <a:srgbClr val="FFFFFF"/>
                </a:solidFill>
                <a:round/>
                <a:headEnd/>
                <a:tailEnd/>
              </a:ln>
            </p:spPr>
            <p:txBody>
              <a:bodyPr/>
              <a:lstStyle/>
              <a:p>
                <a:endParaRPr lang="en-US"/>
              </a:p>
            </p:txBody>
          </p:sp>
          <p:sp>
            <p:nvSpPr>
              <p:cNvPr id="129070" name="Line 11"/>
              <p:cNvSpPr>
                <a:spLocks noChangeShapeType="1"/>
              </p:cNvSpPr>
              <p:nvPr/>
            </p:nvSpPr>
            <p:spPr bwMode="auto">
              <a:xfrm>
                <a:off x="4272" y="1632"/>
                <a:ext cx="480" cy="960"/>
              </a:xfrm>
              <a:prstGeom prst="line">
                <a:avLst/>
              </a:prstGeom>
              <a:noFill/>
              <a:ln w="31750">
                <a:solidFill>
                  <a:srgbClr val="FFFFFF"/>
                </a:solidFill>
                <a:round/>
                <a:headEnd/>
                <a:tailEnd/>
              </a:ln>
            </p:spPr>
            <p:txBody>
              <a:bodyPr/>
              <a:lstStyle/>
              <a:p>
                <a:endParaRPr lang="en-US"/>
              </a:p>
            </p:txBody>
          </p:sp>
          <p:sp>
            <p:nvSpPr>
              <p:cNvPr id="129071" name="Line 12"/>
              <p:cNvSpPr>
                <a:spLocks noChangeShapeType="1"/>
              </p:cNvSpPr>
              <p:nvPr/>
            </p:nvSpPr>
            <p:spPr bwMode="auto">
              <a:xfrm>
                <a:off x="4560" y="1488"/>
                <a:ext cx="192" cy="1104"/>
              </a:xfrm>
              <a:prstGeom prst="line">
                <a:avLst/>
              </a:prstGeom>
              <a:noFill/>
              <a:ln w="31750">
                <a:solidFill>
                  <a:srgbClr val="FFFFFF"/>
                </a:solidFill>
                <a:round/>
                <a:headEnd/>
                <a:tailEnd/>
              </a:ln>
            </p:spPr>
            <p:txBody>
              <a:bodyPr/>
              <a:lstStyle/>
              <a:p>
                <a:endParaRPr lang="en-US"/>
              </a:p>
            </p:txBody>
          </p:sp>
          <p:sp>
            <p:nvSpPr>
              <p:cNvPr id="129072" name="Line 13"/>
              <p:cNvSpPr>
                <a:spLocks noChangeShapeType="1"/>
              </p:cNvSpPr>
              <p:nvPr/>
            </p:nvSpPr>
            <p:spPr bwMode="auto">
              <a:xfrm flipH="1">
                <a:off x="4752" y="1776"/>
                <a:ext cx="96" cy="816"/>
              </a:xfrm>
              <a:prstGeom prst="line">
                <a:avLst/>
              </a:prstGeom>
              <a:noFill/>
              <a:ln w="31750">
                <a:solidFill>
                  <a:srgbClr val="FFFFFF"/>
                </a:solidFill>
                <a:round/>
                <a:headEnd/>
                <a:tailEnd/>
              </a:ln>
            </p:spPr>
            <p:txBody>
              <a:bodyPr/>
              <a:lstStyle/>
              <a:p>
                <a:endParaRPr lang="en-US"/>
              </a:p>
            </p:txBody>
          </p:sp>
          <p:sp>
            <p:nvSpPr>
              <p:cNvPr id="129073" name="Line 14"/>
              <p:cNvSpPr>
                <a:spLocks noChangeShapeType="1"/>
              </p:cNvSpPr>
              <p:nvPr/>
            </p:nvSpPr>
            <p:spPr bwMode="auto">
              <a:xfrm flipH="1">
                <a:off x="4752" y="1680"/>
                <a:ext cx="528" cy="912"/>
              </a:xfrm>
              <a:prstGeom prst="line">
                <a:avLst/>
              </a:prstGeom>
              <a:noFill/>
              <a:ln w="31750">
                <a:solidFill>
                  <a:srgbClr val="FFFFFF"/>
                </a:solidFill>
                <a:round/>
                <a:headEnd/>
                <a:tailEnd/>
              </a:ln>
            </p:spPr>
            <p:txBody>
              <a:bodyPr/>
              <a:lstStyle/>
              <a:p>
                <a:endParaRPr lang="en-US"/>
              </a:p>
            </p:txBody>
          </p:sp>
          <p:sp>
            <p:nvSpPr>
              <p:cNvPr id="129074" name="Line 15"/>
              <p:cNvSpPr>
                <a:spLocks noChangeShapeType="1"/>
              </p:cNvSpPr>
              <p:nvPr/>
            </p:nvSpPr>
            <p:spPr bwMode="auto">
              <a:xfrm flipH="1">
                <a:off x="4752" y="1968"/>
                <a:ext cx="768" cy="624"/>
              </a:xfrm>
              <a:prstGeom prst="line">
                <a:avLst/>
              </a:prstGeom>
              <a:noFill/>
              <a:ln w="31750">
                <a:solidFill>
                  <a:srgbClr val="FFFFFF"/>
                </a:solidFill>
                <a:round/>
                <a:headEnd/>
                <a:tailEnd/>
              </a:ln>
            </p:spPr>
            <p:txBody>
              <a:bodyPr/>
              <a:lstStyle/>
              <a:p>
                <a:endParaRPr lang="en-US"/>
              </a:p>
            </p:txBody>
          </p:sp>
          <p:sp>
            <p:nvSpPr>
              <p:cNvPr id="129075" name="Line 16"/>
              <p:cNvSpPr>
                <a:spLocks noChangeShapeType="1"/>
              </p:cNvSpPr>
              <p:nvPr/>
            </p:nvSpPr>
            <p:spPr bwMode="auto">
              <a:xfrm flipH="1">
                <a:off x="4752" y="2400"/>
                <a:ext cx="912" cy="192"/>
              </a:xfrm>
              <a:prstGeom prst="line">
                <a:avLst/>
              </a:prstGeom>
              <a:noFill/>
              <a:ln w="31750">
                <a:solidFill>
                  <a:srgbClr val="FFFFFF"/>
                </a:solidFill>
                <a:round/>
                <a:headEnd/>
                <a:tailEnd/>
              </a:ln>
            </p:spPr>
            <p:txBody>
              <a:bodyPr/>
              <a:lstStyle/>
              <a:p>
                <a:endParaRPr lang="en-US"/>
              </a:p>
            </p:txBody>
          </p:sp>
          <p:sp>
            <p:nvSpPr>
              <p:cNvPr id="129076" name="Line 17"/>
              <p:cNvSpPr>
                <a:spLocks noChangeShapeType="1"/>
              </p:cNvSpPr>
              <p:nvPr/>
            </p:nvSpPr>
            <p:spPr bwMode="auto">
              <a:xfrm flipH="1" flipV="1">
                <a:off x="4752" y="2592"/>
                <a:ext cx="912" cy="336"/>
              </a:xfrm>
              <a:prstGeom prst="line">
                <a:avLst/>
              </a:prstGeom>
              <a:noFill/>
              <a:ln w="31750">
                <a:solidFill>
                  <a:srgbClr val="FFFFFF"/>
                </a:solidFill>
                <a:round/>
                <a:headEnd/>
                <a:tailEnd/>
              </a:ln>
            </p:spPr>
            <p:txBody>
              <a:bodyPr/>
              <a:lstStyle/>
              <a:p>
                <a:endParaRPr lang="en-US"/>
              </a:p>
            </p:txBody>
          </p:sp>
          <p:sp>
            <p:nvSpPr>
              <p:cNvPr id="129077" name="Line 18"/>
              <p:cNvSpPr>
                <a:spLocks noChangeShapeType="1"/>
              </p:cNvSpPr>
              <p:nvPr/>
            </p:nvSpPr>
            <p:spPr bwMode="auto">
              <a:xfrm flipH="1" flipV="1">
                <a:off x="4752" y="2592"/>
                <a:ext cx="912" cy="816"/>
              </a:xfrm>
              <a:prstGeom prst="line">
                <a:avLst/>
              </a:prstGeom>
              <a:noFill/>
              <a:ln w="31750">
                <a:solidFill>
                  <a:srgbClr val="FFFFFF"/>
                </a:solidFill>
                <a:round/>
                <a:headEnd/>
                <a:tailEnd/>
              </a:ln>
            </p:spPr>
            <p:txBody>
              <a:bodyPr/>
              <a:lstStyle/>
              <a:p>
                <a:endParaRPr lang="en-US"/>
              </a:p>
            </p:txBody>
          </p:sp>
          <p:sp>
            <p:nvSpPr>
              <p:cNvPr id="129078" name="Line 19"/>
              <p:cNvSpPr>
                <a:spLocks noChangeShapeType="1"/>
              </p:cNvSpPr>
              <p:nvPr/>
            </p:nvSpPr>
            <p:spPr bwMode="auto">
              <a:xfrm flipH="1" flipV="1">
                <a:off x="4752" y="2592"/>
                <a:ext cx="432" cy="1008"/>
              </a:xfrm>
              <a:prstGeom prst="line">
                <a:avLst/>
              </a:prstGeom>
              <a:noFill/>
              <a:ln w="31750">
                <a:solidFill>
                  <a:srgbClr val="FFFFFF"/>
                </a:solidFill>
                <a:round/>
                <a:headEnd/>
                <a:tailEnd/>
              </a:ln>
            </p:spPr>
            <p:txBody>
              <a:bodyPr/>
              <a:lstStyle/>
              <a:p>
                <a:endParaRPr lang="en-US"/>
              </a:p>
            </p:txBody>
          </p:sp>
          <p:sp>
            <p:nvSpPr>
              <p:cNvPr id="129079" name="Line 20"/>
              <p:cNvSpPr>
                <a:spLocks noChangeShapeType="1"/>
              </p:cNvSpPr>
              <p:nvPr/>
            </p:nvSpPr>
            <p:spPr bwMode="auto">
              <a:xfrm flipH="1" flipV="1">
                <a:off x="4752" y="2592"/>
                <a:ext cx="48" cy="1296"/>
              </a:xfrm>
              <a:prstGeom prst="line">
                <a:avLst/>
              </a:prstGeom>
              <a:noFill/>
              <a:ln w="31750">
                <a:solidFill>
                  <a:srgbClr val="FFFFFF"/>
                </a:solidFill>
                <a:round/>
                <a:headEnd/>
                <a:tailEnd/>
              </a:ln>
            </p:spPr>
            <p:txBody>
              <a:bodyPr/>
              <a:lstStyle/>
              <a:p>
                <a:endParaRPr lang="en-US"/>
              </a:p>
            </p:txBody>
          </p:sp>
          <p:sp>
            <p:nvSpPr>
              <p:cNvPr id="129080" name="Line 21"/>
              <p:cNvSpPr>
                <a:spLocks noChangeShapeType="1"/>
              </p:cNvSpPr>
              <p:nvPr/>
            </p:nvSpPr>
            <p:spPr bwMode="auto">
              <a:xfrm flipV="1">
                <a:off x="4560" y="2592"/>
                <a:ext cx="192" cy="960"/>
              </a:xfrm>
              <a:prstGeom prst="line">
                <a:avLst/>
              </a:prstGeom>
              <a:noFill/>
              <a:ln w="31750">
                <a:solidFill>
                  <a:srgbClr val="FFFFFF"/>
                </a:solidFill>
                <a:round/>
                <a:headEnd/>
                <a:tailEnd/>
              </a:ln>
            </p:spPr>
            <p:txBody>
              <a:bodyPr/>
              <a:lstStyle/>
              <a:p>
                <a:endParaRPr lang="en-US"/>
              </a:p>
            </p:txBody>
          </p:sp>
          <p:sp>
            <p:nvSpPr>
              <p:cNvPr id="129081" name="Line 22"/>
              <p:cNvSpPr>
                <a:spLocks noChangeShapeType="1"/>
              </p:cNvSpPr>
              <p:nvPr/>
            </p:nvSpPr>
            <p:spPr bwMode="auto">
              <a:xfrm flipV="1">
                <a:off x="3600" y="2592"/>
                <a:ext cx="1152" cy="144"/>
              </a:xfrm>
              <a:prstGeom prst="line">
                <a:avLst/>
              </a:prstGeom>
              <a:noFill/>
              <a:ln w="31750">
                <a:solidFill>
                  <a:srgbClr val="FFFFFF"/>
                </a:solidFill>
                <a:round/>
                <a:headEnd/>
                <a:tailEnd/>
              </a:ln>
            </p:spPr>
            <p:txBody>
              <a:bodyPr/>
              <a:lstStyle/>
              <a:p>
                <a:endParaRPr lang="en-US"/>
              </a:p>
            </p:txBody>
          </p:sp>
          <p:sp>
            <p:nvSpPr>
              <p:cNvPr id="129082" name="Line 23"/>
              <p:cNvSpPr>
                <a:spLocks noChangeShapeType="1"/>
              </p:cNvSpPr>
              <p:nvPr/>
            </p:nvSpPr>
            <p:spPr bwMode="auto">
              <a:xfrm flipV="1">
                <a:off x="3936" y="2592"/>
                <a:ext cx="816" cy="432"/>
              </a:xfrm>
              <a:prstGeom prst="line">
                <a:avLst/>
              </a:prstGeom>
              <a:noFill/>
              <a:ln w="31750">
                <a:solidFill>
                  <a:srgbClr val="FFFFFF"/>
                </a:solidFill>
                <a:round/>
                <a:headEnd/>
                <a:tailEnd/>
              </a:ln>
            </p:spPr>
            <p:txBody>
              <a:bodyPr/>
              <a:lstStyle/>
              <a:p>
                <a:endParaRPr lang="en-US"/>
              </a:p>
            </p:txBody>
          </p:sp>
          <p:sp>
            <p:nvSpPr>
              <p:cNvPr id="129083" name="Line 24"/>
              <p:cNvSpPr>
                <a:spLocks noChangeShapeType="1"/>
              </p:cNvSpPr>
              <p:nvPr/>
            </p:nvSpPr>
            <p:spPr bwMode="auto">
              <a:xfrm flipV="1">
                <a:off x="4080" y="2592"/>
                <a:ext cx="672" cy="672"/>
              </a:xfrm>
              <a:prstGeom prst="line">
                <a:avLst/>
              </a:prstGeom>
              <a:noFill/>
              <a:ln w="31750">
                <a:solidFill>
                  <a:srgbClr val="FFFFFF"/>
                </a:solidFill>
                <a:round/>
                <a:headEnd/>
                <a:tailEnd/>
              </a:ln>
            </p:spPr>
            <p:txBody>
              <a:bodyPr/>
              <a:lstStyle/>
              <a:p>
                <a:endParaRPr lang="en-US"/>
              </a:p>
            </p:txBody>
          </p:sp>
          <p:sp>
            <p:nvSpPr>
              <p:cNvPr id="129084" name="Line 25"/>
              <p:cNvSpPr>
                <a:spLocks noChangeShapeType="1"/>
              </p:cNvSpPr>
              <p:nvPr/>
            </p:nvSpPr>
            <p:spPr bwMode="auto">
              <a:xfrm flipV="1">
                <a:off x="4080" y="2592"/>
                <a:ext cx="672" cy="1056"/>
              </a:xfrm>
              <a:prstGeom prst="line">
                <a:avLst/>
              </a:prstGeom>
              <a:noFill/>
              <a:ln w="31750">
                <a:solidFill>
                  <a:srgbClr val="FFFFFF"/>
                </a:solidFill>
                <a:round/>
                <a:headEnd/>
                <a:tailEnd/>
              </a:ln>
            </p:spPr>
            <p:txBody>
              <a:bodyPr/>
              <a:lstStyle/>
              <a:p>
                <a:endParaRPr lang="en-US"/>
              </a:p>
            </p:txBody>
          </p:sp>
        </p:grpSp>
        <p:grpSp>
          <p:nvGrpSpPr>
            <p:cNvPr id="129041" name="Group 26"/>
            <p:cNvGrpSpPr>
              <a:grpSpLocks/>
            </p:cNvGrpSpPr>
            <p:nvPr/>
          </p:nvGrpSpPr>
          <p:grpSpPr bwMode="auto">
            <a:xfrm>
              <a:off x="3552" y="1440"/>
              <a:ext cx="2208" cy="2544"/>
              <a:chOff x="3552" y="1440"/>
              <a:chExt cx="2208" cy="2544"/>
            </a:xfrm>
          </p:grpSpPr>
          <p:grpSp>
            <p:nvGrpSpPr>
              <p:cNvPr id="129042" name="Group 27"/>
              <p:cNvGrpSpPr>
                <a:grpSpLocks/>
              </p:cNvGrpSpPr>
              <p:nvPr/>
            </p:nvGrpSpPr>
            <p:grpSpPr bwMode="auto">
              <a:xfrm>
                <a:off x="3744" y="1440"/>
                <a:ext cx="1968" cy="2064"/>
                <a:chOff x="3744" y="1440"/>
                <a:chExt cx="1968" cy="2064"/>
              </a:xfrm>
            </p:grpSpPr>
            <p:sp>
              <p:nvSpPr>
                <p:cNvPr id="129062" name="Oval 28"/>
                <p:cNvSpPr>
                  <a:spLocks noChangeArrowheads="1"/>
                </p:cNvSpPr>
                <p:nvPr/>
              </p:nvSpPr>
              <p:spPr bwMode="auto">
                <a:xfrm>
                  <a:off x="5568" y="3360"/>
                  <a:ext cx="144" cy="144"/>
                </a:xfrm>
                <a:prstGeom prst="ellipse">
                  <a:avLst/>
                </a:prstGeom>
                <a:gradFill rotWithShape="1">
                  <a:gsLst>
                    <a:gs pos="0">
                      <a:srgbClr val="00CC99"/>
                    </a:gs>
                    <a:gs pos="100000">
                      <a:srgbClr val="00A279"/>
                    </a:gs>
                  </a:gsLst>
                  <a:path path="shape">
                    <a:fillToRect l="50000" t="50000" r="50000" b="50000"/>
                  </a:path>
                </a:gradFill>
                <a:ln w="19050">
                  <a:solidFill>
                    <a:srgbClr val="00CC99"/>
                  </a:solidFill>
                  <a:round/>
                  <a:headEnd/>
                  <a:tailEnd/>
                </a:ln>
              </p:spPr>
              <p:txBody>
                <a:bodyPr wrap="none" anchor="ctr"/>
                <a:lstStyle/>
                <a:p>
                  <a:endParaRPr lang="en-US"/>
                </a:p>
              </p:txBody>
            </p:sp>
            <p:sp>
              <p:nvSpPr>
                <p:cNvPr id="129063" name="Oval 29"/>
                <p:cNvSpPr>
                  <a:spLocks noChangeArrowheads="1"/>
                </p:cNvSpPr>
                <p:nvPr/>
              </p:nvSpPr>
              <p:spPr bwMode="auto">
                <a:xfrm>
                  <a:off x="4512" y="1440"/>
                  <a:ext cx="144" cy="144"/>
                </a:xfrm>
                <a:prstGeom prst="ellipse">
                  <a:avLst/>
                </a:prstGeom>
                <a:gradFill rotWithShape="1">
                  <a:gsLst>
                    <a:gs pos="0">
                      <a:srgbClr val="00CC99"/>
                    </a:gs>
                    <a:gs pos="100000">
                      <a:srgbClr val="00A279"/>
                    </a:gs>
                  </a:gsLst>
                  <a:path path="shape">
                    <a:fillToRect l="50000" t="50000" r="50000" b="50000"/>
                  </a:path>
                </a:gradFill>
                <a:ln w="19050">
                  <a:solidFill>
                    <a:srgbClr val="00CC99"/>
                  </a:solidFill>
                  <a:round/>
                  <a:headEnd/>
                  <a:tailEnd/>
                </a:ln>
              </p:spPr>
              <p:txBody>
                <a:bodyPr wrap="none" anchor="ctr"/>
                <a:lstStyle/>
                <a:p>
                  <a:endParaRPr lang="en-US"/>
                </a:p>
              </p:txBody>
            </p:sp>
            <p:sp>
              <p:nvSpPr>
                <p:cNvPr id="129064" name="Oval 30"/>
                <p:cNvSpPr>
                  <a:spLocks noChangeArrowheads="1"/>
                </p:cNvSpPr>
                <p:nvPr/>
              </p:nvSpPr>
              <p:spPr bwMode="auto">
                <a:xfrm>
                  <a:off x="3744" y="2400"/>
                  <a:ext cx="144" cy="144"/>
                </a:xfrm>
                <a:prstGeom prst="ellipse">
                  <a:avLst/>
                </a:prstGeom>
                <a:gradFill rotWithShape="1">
                  <a:gsLst>
                    <a:gs pos="0">
                      <a:srgbClr val="00CC99"/>
                    </a:gs>
                    <a:gs pos="100000">
                      <a:srgbClr val="00A279"/>
                    </a:gs>
                  </a:gsLst>
                  <a:path path="shape">
                    <a:fillToRect l="50000" t="50000" r="50000" b="50000"/>
                  </a:path>
                </a:gradFill>
                <a:ln w="19050">
                  <a:solidFill>
                    <a:srgbClr val="00CC99"/>
                  </a:solidFill>
                  <a:round/>
                  <a:headEnd/>
                  <a:tailEnd/>
                </a:ln>
              </p:spPr>
              <p:txBody>
                <a:bodyPr wrap="none" anchor="ctr"/>
                <a:lstStyle/>
                <a:p>
                  <a:endParaRPr lang="en-US"/>
                </a:p>
              </p:txBody>
            </p:sp>
          </p:grpSp>
          <p:grpSp>
            <p:nvGrpSpPr>
              <p:cNvPr id="129043" name="Group 31"/>
              <p:cNvGrpSpPr>
                <a:grpSpLocks/>
              </p:cNvGrpSpPr>
              <p:nvPr/>
            </p:nvGrpSpPr>
            <p:grpSpPr bwMode="auto">
              <a:xfrm>
                <a:off x="3744" y="1584"/>
                <a:ext cx="1632" cy="2160"/>
                <a:chOff x="3744" y="1584"/>
                <a:chExt cx="1632" cy="2160"/>
              </a:xfrm>
            </p:grpSpPr>
            <p:sp>
              <p:nvSpPr>
                <p:cNvPr id="129057" name="Oval 32"/>
                <p:cNvSpPr>
                  <a:spLocks noChangeArrowheads="1"/>
                </p:cNvSpPr>
                <p:nvPr/>
              </p:nvSpPr>
              <p:spPr bwMode="auto">
                <a:xfrm>
                  <a:off x="5232" y="1584"/>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sp>
              <p:nvSpPr>
                <p:cNvPr id="129058" name="Oval 33"/>
                <p:cNvSpPr>
                  <a:spLocks noChangeArrowheads="1"/>
                </p:cNvSpPr>
                <p:nvPr/>
              </p:nvSpPr>
              <p:spPr bwMode="auto">
                <a:xfrm>
                  <a:off x="4176" y="1776"/>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sp>
              <p:nvSpPr>
                <p:cNvPr id="129059" name="Oval 34"/>
                <p:cNvSpPr>
                  <a:spLocks noChangeArrowheads="1"/>
                </p:cNvSpPr>
                <p:nvPr/>
              </p:nvSpPr>
              <p:spPr bwMode="auto">
                <a:xfrm>
                  <a:off x="3888" y="2928"/>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sp>
              <p:nvSpPr>
                <p:cNvPr id="129060" name="Oval 35"/>
                <p:cNvSpPr>
                  <a:spLocks noChangeArrowheads="1"/>
                </p:cNvSpPr>
                <p:nvPr/>
              </p:nvSpPr>
              <p:spPr bwMode="auto">
                <a:xfrm>
                  <a:off x="4032" y="3600"/>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sp>
              <p:nvSpPr>
                <p:cNvPr id="129061" name="Oval 36"/>
                <p:cNvSpPr>
                  <a:spLocks noChangeArrowheads="1"/>
                </p:cNvSpPr>
                <p:nvPr/>
              </p:nvSpPr>
              <p:spPr bwMode="auto">
                <a:xfrm>
                  <a:off x="3744" y="1824"/>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grpSp>
          <p:grpSp>
            <p:nvGrpSpPr>
              <p:cNvPr id="129044" name="Group 37"/>
              <p:cNvGrpSpPr>
                <a:grpSpLocks/>
              </p:cNvGrpSpPr>
              <p:nvPr/>
            </p:nvGrpSpPr>
            <p:grpSpPr bwMode="auto">
              <a:xfrm>
                <a:off x="3552" y="1536"/>
                <a:ext cx="2208" cy="2448"/>
                <a:chOff x="3552" y="1536"/>
                <a:chExt cx="2208" cy="2448"/>
              </a:xfrm>
            </p:grpSpPr>
            <p:sp>
              <p:nvSpPr>
                <p:cNvPr id="129045" name="Oval 38"/>
                <p:cNvSpPr>
                  <a:spLocks noChangeArrowheads="1"/>
                </p:cNvSpPr>
                <p:nvPr/>
              </p:nvSpPr>
              <p:spPr bwMode="auto">
                <a:xfrm>
                  <a:off x="4176" y="1536"/>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29046" name="Oval 39"/>
                <p:cNvSpPr>
                  <a:spLocks noChangeArrowheads="1"/>
                </p:cNvSpPr>
                <p:nvPr/>
              </p:nvSpPr>
              <p:spPr bwMode="auto">
                <a:xfrm>
                  <a:off x="3984" y="216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29047" name="Oval 40"/>
                <p:cNvSpPr>
                  <a:spLocks noChangeArrowheads="1"/>
                </p:cNvSpPr>
                <p:nvPr/>
              </p:nvSpPr>
              <p:spPr bwMode="auto">
                <a:xfrm>
                  <a:off x="4464" y="3456"/>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29048" name="Oval 41"/>
                <p:cNvSpPr>
                  <a:spLocks noChangeArrowheads="1"/>
                </p:cNvSpPr>
                <p:nvPr/>
              </p:nvSpPr>
              <p:spPr bwMode="auto">
                <a:xfrm>
                  <a:off x="4032" y="3216"/>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29049" name="Oval 42"/>
                <p:cNvSpPr>
                  <a:spLocks noChangeArrowheads="1"/>
                </p:cNvSpPr>
                <p:nvPr/>
              </p:nvSpPr>
              <p:spPr bwMode="auto">
                <a:xfrm>
                  <a:off x="3552" y="2688"/>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29050" name="Oval 43"/>
                <p:cNvSpPr>
                  <a:spLocks noChangeArrowheads="1"/>
                </p:cNvSpPr>
                <p:nvPr/>
              </p:nvSpPr>
              <p:spPr bwMode="auto">
                <a:xfrm>
                  <a:off x="3552" y="216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29051" name="Oval 44"/>
                <p:cNvSpPr>
                  <a:spLocks noChangeArrowheads="1"/>
                </p:cNvSpPr>
                <p:nvPr/>
              </p:nvSpPr>
              <p:spPr bwMode="auto">
                <a:xfrm>
                  <a:off x="5424" y="192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29052" name="Oval 45"/>
                <p:cNvSpPr>
                  <a:spLocks noChangeArrowheads="1"/>
                </p:cNvSpPr>
                <p:nvPr/>
              </p:nvSpPr>
              <p:spPr bwMode="auto">
                <a:xfrm>
                  <a:off x="5616" y="288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29053" name="Oval 46"/>
                <p:cNvSpPr>
                  <a:spLocks noChangeArrowheads="1"/>
                </p:cNvSpPr>
                <p:nvPr/>
              </p:nvSpPr>
              <p:spPr bwMode="auto">
                <a:xfrm>
                  <a:off x="4752" y="384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29054" name="Oval 47"/>
                <p:cNvSpPr>
                  <a:spLocks noChangeArrowheads="1"/>
                </p:cNvSpPr>
                <p:nvPr/>
              </p:nvSpPr>
              <p:spPr bwMode="auto">
                <a:xfrm>
                  <a:off x="4800" y="1728"/>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29055" name="Oval 48"/>
                <p:cNvSpPr>
                  <a:spLocks noChangeArrowheads="1"/>
                </p:cNvSpPr>
                <p:nvPr/>
              </p:nvSpPr>
              <p:spPr bwMode="auto">
                <a:xfrm>
                  <a:off x="5088" y="3552"/>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29056" name="Oval 49"/>
                <p:cNvSpPr>
                  <a:spLocks noChangeArrowheads="1"/>
                </p:cNvSpPr>
                <p:nvPr/>
              </p:nvSpPr>
              <p:spPr bwMode="auto">
                <a:xfrm>
                  <a:off x="5616" y="2352"/>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grpSp>
        </p:grpSp>
      </p:grpSp>
      <p:pic>
        <p:nvPicPr>
          <p:cNvPr id="330802" name="Picture 50" descr="core nuleus"/>
          <p:cNvPicPr>
            <a:picLocks noChangeAspect="1" noChangeArrowheads="1"/>
          </p:cNvPicPr>
          <p:nvPr/>
        </p:nvPicPr>
        <p:blipFill>
          <a:blip r:embed="rId3"/>
          <a:srcRect/>
          <a:stretch>
            <a:fillRect/>
          </a:stretch>
        </p:blipFill>
        <p:spPr bwMode="auto">
          <a:xfrm>
            <a:off x="6019800" y="2590800"/>
            <a:ext cx="2057400" cy="1817688"/>
          </a:xfrm>
          <a:prstGeom prst="rect">
            <a:avLst/>
          </a:prstGeom>
          <a:noFill/>
          <a:ln w="9525">
            <a:noFill/>
            <a:miter lim="800000"/>
            <a:headEnd/>
            <a:tailEnd/>
          </a:ln>
        </p:spPr>
      </p:pic>
      <p:sp>
        <p:nvSpPr>
          <p:cNvPr id="4" name="Rectangle 3"/>
          <p:cNvSpPr>
            <a:spLocks noChangeArrowheads="1"/>
          </p:cNvSpPr>
          <p:nvPr/>
        </p:nvSpPr>
        <p:spPr bwMode="auto">
          <a:xfrm>
            <a:off x="1524000" y="3657600"/>
            <a:ext cx="1828800" cy="1981200"/>
          </a:xfrm>
          <a:prstGeom prst="rect">
            <a:avLst/>
          </a:prstGeom>
          <a:gradFill rotWithShape="1">
            <a:gsLst>
              <a:gs pos="0">
                <a:srgbClr val="FF9900"/>
              </a:gs>
              <a:gs pos="100000">
                <a:srgbClr val="FF9900">
                  <a:gamma/>
                  <a:shade val="46275"/>
                  <a:invGamma/>
                </a:srgbClr>
              </a:gs>
            </a:gsLst>
            <a:lin ang="5400000" scaled="1"/>
          </a:gradFill>
          <a:ln w="25400" algn="ctr">
            <a:solidFill>
              <a:srgbClr val="7E868A"/>
            </a:solidFill>
            <a:miter lim="800000"/>
            <a:headEnd/>
            <a:tailEnd/>
          </a:ln>
        </p:spPr>
        <p:txBody>
          <a:bodyPr anchor="ctr"/>
          <a:lstStyle/>
          <a:p>
            <a:pPr algn="ctr">
              <a:defRPr/>
            </a:pPr>
            <a:endParaRPr lang="en-US">
              <a:solidFill>
                <a:schemeClr val="lt1"/>
              </a:solidFill>
              <a:latin typeface="+mn-lt"/>
              <a:cs typeface="+mn-cs"/>
            </a:endParaRPr>
          </a:p>
        </p:txBody>
      </p:sp>
      <p:sp>
        <p:nvSpPr>
          <p:cNvPr id="5" name="Rectangle 4"/>
          <p:cNvSpPr>
            <a:spLocks noChangeArrowheads="1"/>
          </p:cNvSpPr>
          <p:nvPr/>
        </p:nvSpPr>
        <p:spPr bwMode="auto">
          <a:xfrm>
            <a:off x="1524000" y="2362200"/>
            <a:ext cx="1828800" cy="1295400"/>
          </a:xfrm>
          <a:prstGeom prst="rect">
            <a:avLst/>
          </a:prstGeom>
          <a:gradFill rotWithShape="1">
            <a:gsLst>
              <a:gs pos="0">
                <a:srgbClr val="FFCC00"/>
              </a:gs>
              <a:gs pos="100000">
                <a:srgbClr val="FFCC00">
                  <a:gamma/>
                  <a:shade val="46275"/>
                  <a:invGamma/>
                </a:srgbClr>
              </a:gs>
            </a:gsLst>
            <a:lin ang="5400000" scaled="1"/>
          </a:gradFill>
          <a:ln w="25400" algn="ctr">
            <a:solidFill>
              <a:srgbClr val="7E868A"/>
            </a:solidFill>
            <a:miter lim="800000"/>
            <a:headEnd/>
            <a:tailEnd/>
          </a:ln>
        </p:spPr>
        <p:txBody>
          <a:bodyPr anchor="ctr"/>
          <a:lstStyle/>
          <a:p>
            <a:pPr algn="ctr">
              <a:defRPr/>
            </a:pPr>
            <a:endParaRPr lang="en-US">
              <a:solidFill>
                <a:schemeClr val="lt1"/>
              </a:solidFill>
              <a:latin typeface="+mn-lt"/>
              <a:cs typeface="+mn-cs"/>
            </a:endParaRPr>
          </a:p>
        </p:txBody>
      </p:sp>
      <p:sp>
        <p:nvSpPr>
          <p:cNvPr id="6" name="Rectangle 5"/>
          <p:cNvSpPr>
            <a:spLocks noChangeArrowheads="1"/>
          </p:cNvSpPr>
          <p:nvPr/>
        </p:nvSpPr>
        <p:spPr bwMode="auto">
          <a:xfrm>
            <a:off x="1524000" y="1828800"/>
            <a:ext cx="1828800" cy="533400"/>
          </a:xfrm>
          <a:prstGeom prst="rect">
            <a:avLst/>
          </a:prstGeom>
          <a:gradFill rotWithShape="1">
            <a:gsLst>
              <a:gs pos="0">
                <a:srgbClr val="00CC99"/>
              </a:gs>
              <a:gs pos="100000">
                <a:srgbClr val="00CC99">
                  <a:gamma/>
                  <a:shade val="46275"/>
                  <a:invGamma/>
                </a:srgbClr>
              </a:gs>
            </a:gsLst>
            <a:lin ang="5400000" scaled="1"/>
          </a:gradFill>
          <a:ln w="25400" algn="ctr">
            <a:solidFill>
              <a:srgbClr val="7E868A"/>
            </a:solidFill>
            <a:miter lim="800000"/>
            <a:headEnd/>
            <a:tailEnd/>
          </a:ln>
        </p:spPr>
        <p:txBody>
          <a:bodyPr anchor="ctr"/>
          <a:lstStyle/>
          <a:p>
            <a:pPr algn="ctr">
              <a:defRPr/>
            </a:pPr>
            <a:endParaRPr lang="en-US">
              <a:solidFill>
                <a:schemeClr val="lt1"/>
              </a:solidFill>
              <a:latin typeface="+mn-lt"/>
              <a:cs typeface="+mn-cs"/>
            </a:endParaRPr>
          </a:p>
        </p:txBody>
      </p:sp>
      <p:sp>
        <p:nvSpPr>
          <p:cNvPr id="129033" name="TextBox 8"/>
          <p:cNvSpPr txBox="1">
            <a:spLocks noChangeArrowheads="1"/>
          </p:cNvSpPr>
          <p:nvPr/>
        </p:nvSpPr>
        <p:spPr bwMode="auto">
          <a:xfrm>
            <a:off x="1524000" y="3884613"/>
            <a:ext cx="1657350" cy="641350"/>
          </a:xfrm>
          <a:prstGeom prst="rect">
            <a:avLst/>
          </a:prstGeom>
          <a:noFill/>
          <a:ln w="9525">
            <a:noFill/>
            <a:miter lim="800000"/>
            <a:headEnd/>
            <a:tailEnd/>
          </a:ln>
        </p:spPr>
        <p:txBody>
          <a:bodyPr wrap="none">
            <a:spAutoFit/>
          </a:bodyPr>
          <a:lstStyle/>
          <a:p>
            <a:r>
              <a:rPr lang="en-US">
                <a:solidFill>
                  <a:schemeClr val="tx2"/>
                </a:solidFill>
              </a:rPr>
              <a:t>65% Mis-</a:t>
            </a:r>
          </a:p>
          <a:p>
            <a:r>
              <a:rPr lang="en-US">
                <a:solidFill>
                  <a:schemeClr val="tx2"/>
                </a:solidFill>
              </a:rPr>
              <a:t>Configurations</a:t>
            </a:r>
          </a:p>
        </p:txBody>
      </p:sp>
      <p:sp>
        <p:nvSpPr>
          <p:cNvPr id="129034" name="TextBox 9"/>
          <p:cNvSpPr txBox="1">
            <a:spLocks noChangeArrowheads="1"/>
          </p:cNvSpPr>
          <p:nvPr/>
        </p:nvSpPr>
        <p:spPr bwMode="auto">
          <a:xfrm>
            <a:off x="1524000" y="2514600"/>
            <a:ext cx="1847850" cy="641350"/>
          </a:xfrm>
          <a:prstGeom prst="rect">
            <a:avLst/>
          </a:prstGeom>
          <a:noFill/>
          <a:ln w="9525">
            <a:noFill/>
            <a:miter lim="800000"/>
            <a:headEnd/>
            <a:tailEnd/>
          </a:ln>
        </p:spPr>
        <p:txBody>
          <a:bodyPr wrap="none">
            <a:spAutoFit/>
          </a:bodyPr>
          <a:lstStyle/>
          <a:p>
            <a:r>
              <a:rPr lang="en-US">
                <a:solidFill>
                  <a:schemeClr val="tx2"/>
                </a:solidFill>
              </a:rPr>
              <a:t>30% </a:t>
            </a:r>
          </a:p>
          <a:p>
            <a:r>
              <a:rPr lang="en-US">
                <a:solidFill>
                  <a:schemeClr val="tx2"/>
                </a:solidFill>
              </a:rPr>
              <a:t>Missing Patches</a:t>
            </a:r>
          </a:p>
        </p:txBody>
      </p:sp>
      <p:sp>
        <p:nvSpPr>
          <p:cNvPr id="129035" name="TextBox 10"/>
          <p:cNvSpPr txBox="1">
            <a:spLocks noChangeArrowheads="1"/>
          </p:cNvSpPr>
          <p:nvPr/>
        </p:nvSpPr>
        <p:spPr bwMode="auto">
          <a:xfrm>
            <a:off x="1600200" y="1916113"/>
            <a:ext cx="1600200" cy="366712"/>
          </a:xfrm>
          <a:prstGeom prst="rect">
            <a:avLst/>
          </a:prstGeom>
          <a:noFill/>
          <a:ln w="9525">
            <a:noFill/>
            <a:miter lim="800000"/>
            <a:headEnd/>
            <a:tailEnd/>
          </a:ln>
        </p:spPr>
        <p:txBody>
          <a:bodyPr>
            <a:spAutoFit/>
          </a:bodyPr>
          <a:lstStyle/>
          <a:p>
            <a:r>
              <a:rPr lang="en-US">
                <a:solidFill>
                  <a:schemeClr val="tx2"/>
                </a:solidFill>
              </a:rPr>
              <a:t>5% Zero-day</a:t>
            </a:r>
          </a:p>
        </p:txBody>
      </p:sp>
      <p:sp>
        <p:nvSpPr>
          <p:cNvPr id="129036" name="TextBox 16"/>
          <p:cNvSpPr txBox="1">
            <a:spLocks noChangeArrowheads="1"/>
          </p:cNvSpPr>
          <p:nvPr/>
        </p:nvSpPr>
        <p:spPr bwMode="auto">
          <a:xfrm>
            <a:off x="1447800" y="1143000"/>
            <a:ext cx="2057400" cy="641350"/>
          </a:xfrm>
          <a:prstGeom prst="rect">
            <a:avLst/>
          </a:prstGeom>
          <a:noFill/>
          <a:ln w="9525">
            <a:noFill/>
            <a:miter lim="800000"/>
            <a:headEnd/>
            <a:tailEnd/>
          </a:ln>
        </p:spPr>
        <p:txBody>
          <a:bodyPr>
            <a:spAutoFit/>
          </a:bodyPr>
          <a:lstStyle/>
          <a:p>
            <a:r>
              <a:rPr lang="en-US"/>
              <a:t>Attacks Exploit Risks at the Core</a:t>
            </a:r>
          </a:p>
        </p:txBody>
      </p:sp>
      <p:sp>
        <p:nvSpPr>
          <p:cNvPr id="330810" name="Text Box 58"/>
          <p:cNvSpPr txBox="1">
            <a:spLocks noChangeArrowheads="1"/>
          </p:cNvSpPr>
          <p:nvPr/>
        </p:nvSpPr>
        <p:spPr bwMode="auto">
          <a:xfrm>
            <a:off x="5181600" y="990600"/>
            <a:ext cx="3556000" cy="396875"/>
          </a:xfrm>
          <a:prstGeom prst="rect">
            <a:avLst/>
          </a:prstGeom>
          <a:noFill/>
          <a:ln w="9525">
            <a:noFill/>
            <a:miter lim="800000"/>
            <a:headEnd/>
            <a:tailEnd/>
          </a:ln>
        </p:spPr>
        <p:txBody>
          <a:bodyPr wrap="none">
            <a:spAutoFit/>
          </a:bodyPr>
          <a:lstStyle/>
          <a:p>
            <a:pPr algn="ctr"/>
            <a:r>
              <a:rPr lang="en-US" sz="2000"/>
              <a:t>The CORE /</a:t>
            </a:r>
            <a:r>
              <a:rPr lang="en-US" sz="2000" b="1"/>
              <a:t> Sources of Risk</a:t>
            </a:r>
          </a:p>
        </p:txBody>
      </p:sp>
      <p:sp>
        <p:nvSpPr>
          <p:cNvPr id="330811" name="AutoShape 59"/>
          <p:cNvSpPr>
            <a:spLocks/>
          </p:cNvSpPr>
          <p:nvPr/>
        </p:nvSpPr>
        <p:spPr bwMode="auto">
          <a:xfrm rot="-5400000">
            <a:off x="6878637" y="-249237"/>
            <a:ext cx="187325" cy="3429000"/>
          </a:xfrm>
          <a:prstGeom prst="rightBrace">
            <a:avLst>
              <a:gd name="adj1" fmla="val 152542"/>
              <a:gd name="adj2" fmla="val 50000"/>
            </a:avLst>
          </a:prstGeom>
          <a:noFill/>
          <a:ln w="9525">
            <a:solidFill>
              <a:schemeClr val="tx1"/>
            </a:solidFill>
            <a:round/>
            <a:headEnd/>
            <a:tailEnd/>
          </a:ln>
        </p:spPr>
        <p:txBody>
          <a:bodyPr wrap="none" anchor="ctr"/>
          <a:lstStyle/>
          <a:p>
            <a:endParaRPr lang="en-US"/>
          </a:p>
        </p:txBody>
      </p:sp>
      <p:sp>
        <p:nvSpPr>
          <p:cNvPr id="129039" name="Rectangle 6"/>
          <p:cNvSpPr>
            <a:spLocks noChangeArrowheads="1"/>
          </p:cNvSpPr>
          <p:nvPr/>
        </p:nvSpPr>
        <p:spPr bwMode="auto">
          <a:xfrm>
            <a:off x="-914400" y="5927725"/>
            <a:ext cx="5029200" cy="244475"/>
          </a:xfrm>
          <a:prstGeom prst="rect">
            <a:avLst/>
          </a:prstGeom>
          <a:noFill/>
          <a:ln w="9525">
            <a:noFill/>
            <a:miter lim="800000"/>
            <a:headEnd/>
            <a:tailEnd/>
          </a:ln>
        </p:spPr>
        <p:txBody>
          <a:bodyPr>
            <a:spAutoFit/>
          </a:bodyPr>
          <a:lstStyle/>
          <a:p>
            <a:pPr algn="r"/>
            <a:r>
              <a:rPr lang="en-US" sz="1000" b="1"/>
              <a:t>Source: </a:t>
            </a:r>
            <a:r>
              <a:rPr lang="en-US" sz="1000" b="1" i="1"/>
              <a:t>John Pescatore </a:t>
            </a:r>
            <a:r>
              <a:rPr lang="en-US" sz="1000" i="1"/>
              <a:t>Vice President, Gartner Fellow</a:t>
            </a:r>
            <a:endParaRPr lang="en-U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330802"/>
                                        </p:tgtEl>
                                        <p:attrNameLst>
                                          <p:attrName>style.visibility</p:attrName>
                                        </p:attrNameLst>
                                      </p:cBhvr>
                                      <p:to>
                                        <p:strVal val="visible"/>
                                      </p:to>
                                    </p:set>
                                    <p:anim calcmode="lin" valueType="num">
                                      <p:cBhvr>
                                        <p:cTn id="12" dur="500" fill="hold"/>
                                        <p:tgtEl>
                                          <p:spTgt spid="330802"/>
                                        </p:tgtEl>
                                        <p:attrNameLst>
                                          <p:attrName>ppt_w</p:attrName>
                                        </p:attrNameLst>
                                      </p:cBhvr>
                                      <p:tavLst>
                                        <p:tav tm="0">
                                          <p:val>
                                            <p:fltVal val="0"/>
                                          </p:val>
                                        </p:tav>
                                        <p:tav tm="100000">
                                          <p:val>
                                            <p:strVal val="#ppt_w"/>
                                          </p:val>
                                        </p:tav>
                                      </p:tavLst>
                                    </p:anim>
                                    <p:anim calcmode="lin" valueType="num">
                                      <p:cBhvr>
                                        <p:cTn id="13" dur="500" fill="hold"/>
                                        <p:tgtEl>
                                          <p:spTgt spid="330802"/>
                                        </p:tgtEl>
                                        <p:attrNameLst>
                                          <p:attrName>ppt_h</p:attrName>
                                        </p:attrNameLst>
                                      </p:cBhvr>
                                      <p:tavLst>
                                        <p:tav tm="0">
                                          <p:val>
                                            <p:fltVal val="0"/>
                                          </p:val>
                                        </p:tav>
                                        <p:tav tm="100000">
                                          <p:val>
                                            <p:strVal val="#ppt_h"/>
                                          </p:val>
                                        </p:tav>
                                      </p:tavLst>
                                    </p:anim>
                                    <p:animEffect transition="in" filter="fade">
                                      <p:cBhvr>
                                        <p:cTn id="14" dur="500"/>
                                        <p:tgtEl>
                                          <p:spTgt spid="33080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30755"/>
                                        </p:tgtEl>
                                        <p:attrNameLst>
                                          <p:attrName>style.visibility</p:attrName>
                                        </p:attrNameLst>
                                      </p:cBhvr>
                                      <p:to>
                                        <p:strVal val="visible"/>
                                      </p:to>
                                    </p:set>
                                    <p:anim calcmode="lin" valueType="num">
                                      <p:cBhvr>
                                        <p:cTn id="17" dur="500" fill="hold"/>
                                        <p:tgtEl>
                                          <p:spTgt spid="330755"/>
                                        </p:tgtEl>
                                        <p:attrNameLst>
                                          <p:attrName>ppt_w</p:attrName>
                                        </p:attrNameLst>
                                      </p:cBhvr>
                                      <p:tavLst>
                                        <p:tav tm="0">
                                          <p:val>
                                            <p:fltVal val="0"/>
                                          </p:val>
                                        </p:tav>
                                        <p:tav tm="100000">
                                          <p:val>
                                            <p:strVal val="#ppt_w"/>
                                          </p:val>
                                        </p:tav>
                                      </p:tavLst>
                                    </p:anim>
                                    <p:anim calcmode="lin" valueType="num">
                                      <p:cBhvr>
                                        <p:cTn id="18" dur="500" fill="hold"/>
                                        <p:tgtEl>
                                          <p:spTgt spid="330755"/>
                                        </p:tgtEl>
                                        <p:attrNameLst>
                                          <p:attrName>ppt_h</p:attrName>
                                        </p:attrNameLst>
                                      </p:cBhvr>
                                      <p:tavLst>
                                        <p:tav tm="0">
                                          <p:val>
                                            <p:fltVal val="0"/>
                                          </p:val>
                                        </p:tav>
                                        <p:tav tm="100000">
                                          <p:val>
                                            <p:strVal val="#ppt_h"/>
                                          </p:val>
                                        </p:tav>
                                      </p:tavLst>
                                    </p:anim>
                                    <p:animEffect transition="in" filter="fade">
                                      <p:cBhvr>
                                        <p:cTn id="19" dur="500"/>
                                        <p:tgtEl>
                                          <p:spTgt spid="330755"/>
                                        </p:tgtEl>
                                      </p:cBhvr>
                                    </p:animEffect>
                                  </p:childTnLst>
                                </p:cTn>
                              </p:par>
                            </p:childTnLst>
                          </p:cTn>
                        </p:par>
                        <p:par>
                          <p:cTn id="20" fill="hold">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330811"/>
                                        </p:tgtEl>
                                        <p:attrNameLst>
                                          <p:attrName>style.visibility</p:attrName>
                                        </p:attrNameLst>
                                      </p:cBhvr>
                                      <p:to>
                                        <p:strVal val="visible"/>
                                      </p:to>
                                    </p:set>
                                    <p:anim calcmode="lin" valueType="num">
                                      <p:cBhvr>
                                        <p:cTn id="23" dur="500" fill="hold"/>
                                        <p:tgtEl>
                                          <p:spTgt spid="330811"/>
                                        </p:tgtEl>
                                        <p:attrNameLst>
                                          <p:attrName>ppt_w</p:attrName>
                                        </p:attrNameLst>
                                      </p:cBhvr>
                                      <p:tavLst>
                                        <p:tav tm="0">
                                          <p:val>
                                            <p:strVal val="#ppt_w*0.70"/>
                                          </p:val>
                                        </p:tav>
                                        <p:tav tm="100000">
                                          <p:val>
                                            <p:strVal val="#ppt_w"/>
                                          </p:val>
                                        </p:tav>
                                      </p:tavLst>
                                    </p:anim>
                                    <p:anim calcmode="lin" valueType="num">
                                      <p:cBhvr>
                                        <p:cTn id="24" dur="500" fill="hold"/>
                                        <p:tgtEl>
                                          <p:spTgt spid="330811"/>
                                        </p:tgtEl>
                                        <p:attrNameLst>
                                          <p:attrName>ppt_h</p:attrName>
                                        </p:attrNameLst>
                                      </p:cBhvr>
                                      <p:tavLst>
                                        <p:tav tm="0">
                                          <p:val>
                                            <p:strVal val="#ppt_h"/>
                                          </p:val>
                                        </p:tav>
                                        <p:tav tm="100000">
                                          <p:val>
                                            <p:strVal val="#ppt_h"/>
                                          </p:val>
                                        </p:tav>
                                      </p:tavLst>
                                    </p:anim>
                                    <p:animEffect transition="in" filter="fade">
                                      <p:cBhvr>
                                        <p:cTn id="25" dur="500"/>
                                        <p:tgtEl>
                                          <p:spTgt spid="330811"/>
                                        </p:tgtEl>
                                      </p:cBhvr>
                                    </p:animEffect>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330810"/>
                                        </p:tgtEl>
                                        <p:attrNameLst>
                                          <p:attrName>style.visibility</p:attrName>
                                        </p:attrNameLst>
                                      </p:cBhvr>
                                      <p:to>
                                        <p:strVal val="visible"/>
                                      </p:to>
                                    </p:set>
                                    <p:animEffect transition="in" filter="fade">
                                      <p:cBhvr>
                                        <p:cTn id="29" dur="500"/>
                                        <p:tgtEl>
                                          <p:spTgt spid="330810"/>
                                        </p:tgtEl>
                                      </p:cBhvr>
                                    </p:animEffect>
                                    <p:anim calcmode="lin" valueType="num">
                                      <p:cBhvr>
                                        <p:cTn id="30" dur="500" fill="hold"/>
                                        <p:tgtEl>
                                          <p:spTgt spid="330810"/>
                                        </p:tgtEl>
                                        <p:attrNameLst>
                                          <p:attrName>ppt_x</p:attrName>
                                        </p:attrNameLst>
                                      </p:cBhvr>
                                      <p:tavLst>
                                        <p:tav tm="0">
                                          <p:val>
                                            <p:strVal val="#ppt_x"/>
                                          </p:val>
                                        </p:tav>
                                        <p:tav tm="100000">
                                          <p:val>
                                            <p:strVal val="#ppt_x"/>
                                          </p:val>
                                        </p:tav>
                                      </p:tavLst>
                                    </p:anim>
                                    <p:anim calcmode="lin" valueType="num">
                                      <p:cBhvr>
                                        <p:cTn id="31" dur="500" fill="hold"/>
                                        <p:tgtEl>
                                          <p:spTgt spid="3308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animBg="1"/>
      <p:bldP spid="330810" grpId="0"/>
      <p:bldP spid="3308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50"/>
          <p:cNvSpPr>
            <a:spLocks noGrp="1" noChangeArrowheads="1"/>
          </p:cNvSpPr>
          <p:nvPr>
            <p:ph type="title"/>
          </p:nvPr>
        </p:nvSpPr>
        <p:spPr/>
        <p:txBody>
          <a:bodyPr/>
          <a:lstStyle/>
          <a:p>
            <a:pPr eaLnBrk="1" hangingPunct="1"/>
            <a:r>
              <a:rPr lang="en-US" smtClean="0"/>
              <a:t>Traditional, Reactive Security Approaches</a:t>
            </a:r>
          </a:p>
        </p:txBody>
      </p:sp>
      <p:sp>
        <p:nvSpPr>
          <p:cNvPr id="131074" name="Slide Number Placeholder 2"/>
          <p:cNvSpPr>
            <a:spLocks noGrp="1"/>
          </p:cNvSpPr>
          <p:nvPr>
            <p:ph type="sldNum" sz="quarter" idx="10"/>
          </p:nvPr>
        </p:nvSpPr>
        <p:spPr>
          <a:noFill/>
        </p:spPr>
        <p:txBody>
          <a:bodyPr/>
          <a:lstStyle/>
          <a:p>
            <a:fld id="{3A22C450-1A3E-4477-AD2D-C942B8BACE41}" type="slidenum">
              <a:rPr lang="en-US" smtClean="0">
                <a:cs typeface="Arial" charset="0"/>
              </a:rPr>
              <a:pPr/>
              <a:t>5</a:t>
            </a:fld>
            <a:endParaRPr lang="en-US" smtClean="0">
              <a:cs typeface="Arial" charset="0"/>
            </a:endParaRPr>
          </a:p>
        </p:txBody>
      </p:sp>
      <p:sp>
        <p:nvSpPr>
          <p:cNvPr id="332802" name="Oval 2"/>
          <p:cNvSpPr>
            <a:spLocks noChangeArrowheads="1"/>
          </p:cNvSpPr>
          <p:nvPr/>
        </p:nvSpPr>
        <p:spPr bwMode="auto">
          <a:xfrm>
            <a:off x="5514975" y="2335213"/>
            <a:ext cx="3324225" cy="3303587"/>
          </a:xfrm>
          <a:prstGeom prst="ellipse">
            <a:avLst/>
          </a:prstGeom>
          <a:gradFill rotWithShape="1">
            <a:gsLst>
              <a:gs pos="0">
                <a:schemeClr val="hlink">
                  <a:gamma/>
                  <a:tint val="50980"/>
                  <a:invGamma/>
                </a:schemeClr>
              </a:gs>
              <a:gs pos="100000">
                <a:schemeClr val="hlink"/>
              </a:gs>
            </a:gsLst>
            <a:path path="shape">
              <a:fillToRect l="50000" t="50000" r="50000" b="50000"/>
            </a:path>
          </a:gradFill>
          <a:ln w="9525">
            <a:solidFill>
              <a:schemeClr val="tx1"/>
            </a:solidFill>
            <a:round/>
            <a:headEnd/>
            <a:tailEnd/>
          </a:ln>
          <a:effectLst/>
        </p:spPr>
        <p:txBody>
          <a:bodyPr wrap="none" anchor="ctr"/>
          <a:lstStyle/>
          <a:p>
            <a:pPr algn="ctr">
              <a:defRPr/>
            </a:pPr>
            <a:endParaRPr lang="en-US">
              <a:cs typeface="+mn-cs"/>
            </a:endParaRPr>
          </a:p>
        </p:txBody>
      </p:sp>
      <p:sp>
        <p:nvSpPr>
          <p:cNvPr id="332803" name="Oval 3"/>
          <p:cNvSpPr>
            <a:spLocks noChangeArrowheads="1"/>
          </p:cNvSpPr>
          <p:nvPr/>
        </p:nvSpPr>
        <p:spPr bwMode="auto">
          <a:xfrm>
            <a:off x="5503863" y="2325688"/>
            <a:ext cx="3335337" cy="3313112"/>
          </a:xfrm>
          <a:prstGeom prst="ellipse">
            <a:avLst/>
          </a:prstGeom>
          <a:gradFill rotWithShape="1">
            <a:gsLst>
              <a:gs pos="0">
                <a:srgbClr val="E57D7D"/>
              </a:gs>
              <a:gs pos="100000">
                <a:srgbClr val="CC0000"/>
              </a:gs>
            </a:gsLst>
            <a:path path="shape">
              <a:fillToRect l="50000" t="50000" r="50000" b="50000"/>
            </a:path>
          </a:gradFill>
          <a:ln w="9525">
            <a:solidFill>
              <a:schemeClr val="tx1"/>
            </a:solidFill>
            <a:round/>
            <a:headEnd/>
            <a:tailEnd/>
          </a:ln>
        </p:spPr>
        <p:txBody>
          <a:bodyPr wrap="none" anchor="ctr"/>
          <a:lstStyle/>
          <a:p>
            <a:pPr algn="ctr"/>
            <a:endParaRPr lang="en-US"/>
          </a:p>
        </p:txBody>
      </p:sp>
      <p:grpSp>
        <p:nvGrpSpPr>
          <p:cNvPr id="131077" name="Group 4"/>
          <p:cNvGrpSpPr>
            <a:grpSpLocks/>
          </p:cNvGrpSpPr>
          <p:nvPr/>
        </p:nvGrpSpPr>
        <p:grpSpPr bwMode="auto">
          <a:xfrm>
            <a:off x="5791200" y="2438400"/>
            <a:ext cx="2819400" cy="3030538"/>
            <a:chOff x="3552" y="1440"/>
            <a:chExt cx="2208" cy="2544"/>
          </a:xfrm>
        </p:grpSpPr>
        <p:grpSp>
          <p:nvGrpSpPr>
            <p:cNvPr id="131158" name="Group 5"/>
            <p:cNvGrpSpPr>
              <a:grpSpLocks/>
            </p:cNvGrpSpPr>
            <p:nvPr/>
          </p:nvGrpSpPr>
          <p:grpSpPr bwMode="auto">
            <a:xfrm>
              <a:off x="3600" y="1488"/>
              <a:ext cx="2064" cy="2400"/>
              <a:chOff x="3600" y="1488"/>
              <a:chExt cx="2064" cy="2400"/>
            </a:xfrm>
          </p:grpSpPr>
          <p:sp>
            <p:nvSpPr>
              <p:cNvPr id="131183" name="Line 6"/>
              <p:cNvSpPr>
                <a:spLocks noChangeShapeType="1"/>
              </p:cNvSpPr>
              <p:nvPr/>
            </p:nvSpPr>
            <p:spPr bwMode="auto">
              <a:xfrm>
                <a:off x="4032" y="2208"/>
                <a:ext cx="720" cy="384"/>
              </a:xfrm>
              <a:prstGeom prst="line">
                <a:avLst/>
              </a:prstGeom>
              <a:noFill/>
              <a:ln w="31750">
                <a:solidFill>
                  <a:srgbClr val="FFFFFF"/>
                </a:solidFill>
                <a:round/>
                <a:headEnd/>
                <a:tailEnd/>
              </a:ln>
            </p:spPr>
            <p:txBody>
              <a:bodyPr/>
              <a:lstStyle/>
              <a:p>
                <a:endParaRPr lang="en-US"/>
              </a:p>
            </p:txBody>
          </p:sp>
          <p:sp>
            <p:nvSpPr>
              <p:cNvPr id="131184" name="Line 7"/>
              <p:cNvSpPr>
                <a:spLocks noChangeShapeType="1"/>
              </p:cNvSpPr>
              <p:nvPr/>
            </p:nvSpPr>
            <p:spPr bwMode="auto">
              <a:xfrm>
                <a:off x="3840" y="2496"/>
                <a:ext cx="912" cy="96"/>
              </a:xfrm>
              <a:prstGeom prst="line">
                <a:avLst/>
              </a:prstGeom>
              <a:noFill/>
              <a:ln w="31750">
                <a:solidFill>
                  <a:srgbClr val="FFFFFF"/>
                </a:solidFill>
                <a:round/>
                <a:headEnd/>
                <a:tailEnd/>
              </a:ln>
            </p:spPr>
            <p:txBody>
              <a:bodyPr/>
              <a:lstStyle/>
              <a:p>
                <a:endParaRPr lang="en-US"/>
              </a:p>
            </p:txBody>
          </p:sp>
          <p:sp>
            <p:nvSpPr>
              <p:cNvPr id="131185" name="Line 8"/>
              <p:cNvSpPr>
                <a:spLocks noChangeShapeType="1"/>
              </p:cNvSpPr>
              <p:nvPr/>
            </p:nvSpPr>
            <p:spPr bwMode="auto">
              <a:xfrm>
                <a:off x="4272" y="1872"/>
                <a:ext cx="480" cy="720"/>
              </a:xfrm>
              <a:prstGeom prst="line">
                <a:avLst/>
              </a:prstGeom>
              <a:noFill/>
              <a:ln w="31750">
                <a:solidFill>
                  <a:srgbClr val="FFFFFF"/>
                </a:solidFill>
                <a:round/>
                <a:headEnd/>
                <a:tailEnd/>
              </a:ln>
            </p:spPr>
            <p:txBody>
              <a:bodyPr/>
              <a:lstStyle/>
              <a:p>
                <a:endParaRPr lang="en-US"/>
              </a:p>
            </p:txBody>
          </p:sp>
          <p:sp>
            <p:nvSpPr>
              <p:cNvPr id="131186" name="Line 9"/>
              <p:cNvSpPr>
                <a:spLocks noChangeShapeType="1"/>
              </p:cNvSpPr>
              <p:nvPr/>
            </p:nvSpPr>
            <p:spPr bwMode="auto">
              <a:xfrm>
                <a:off x="3648" y="2256"/>
                <a:ext cx="1104" cy="336"/>
              </a:xfrm>
              <a:prstGeom prst="line">
                <a:avLst/>
              </a:prstGeom>
              <a:noFill/>
              <a:ln w="31750">
                <a:solidFill>
                  <a:srgbClr val="FFFFFF"/>
                </a:solidFill>
                <a:round/>
                <a:headEnd/>
                <a:tailEnd/>
              </a:ln>
            </p:spPr>
            <p:txBody>
              <a:bodyPr/>
              <a:lstStyle/>
              <a:p>
                <a:endParaRPr lang="en-US"/>
              </a:p>
            </p:txBody>
          </p:sp>
          <p:sp>
            <p:nvSpPr>
              <p:cNvPr id="131187" name="Line 10"/>
              <p:cNvSpPr>
                <a:spLocks noChangeShapeType="1"/>
              </p:cNvSpPr>
              <p:nvPr/>
            </p:nvSpPr>
            <p:spPr bwMode="auto">
              <a:xfrm>
                <a:off x="3840" y="1920"/>
                <a:ext cx="912" cy="672"/>
              </a:xfrm>
              <a:prstGeom prst="line">
                <a:avLst/>
              </a:prstGeom>
              <a:noFill/>
              <a:ln w="31750">
                <a:solidFill>
                  <a:srgbClr val="FFFFFF"/>
                </a:solidFill>
                <a:round/>
                <a:headEnd/>
                <a:tailEnd/>
              </a:ln>
            </p:spPr>
            <p:txBody>
              <a:bodyPr/>
              <a:lstStyle/>
              <a:p>
                <a:endParaRPr lang="en-US"/>
              </a:p>
            </p:txBody>
          </p:sp>
          <p:sp>
            <p:nvSpPr>
              <p:cNvPr id="131188" name="Line 11"/>
              <p:cNvSpPr>
                <a:spLocks noChangeShapeType="1"/>
              </p:cNvSpPr>
              <p:nvPr/>
            </p:nvSpPr>
            <p:spPr bwMode="auto">
              <a:xfrm>
                <a:off x="4272" y="1632"/>
                <a:ext cx="480" cy="960"/>
              </a:xfrm>
              <a:prstGeom prst="line">
                <a:avLst/>
              </a:prstGeom>
              <a:noFill/>
              <a:ln w="31750">
                <a:solidFill>
                  <a:srgbClr val="FFFFFF"/>
                </a:solidFill>
                <a:round/>
                <a:headEnd/>
                <a:tailEnd/>
              </a:ln>
            </p:spPr>
            <p:txBody>
              <a:bodyPr/>
              <a:lstStyle/>
              <a:p>
                <a:endParaRPr lang="en-US"/>
              </a:p>
            </p:txBody>
          </p:sp>
          <p:sp>
            <p:nvSpPr>
              <p:cNvPr id="131189" name="Line 12"/>
              <p:cNvSpPr>
                <a:spLocks noChangeShapeType="1"/>
              </p:cNvSpPr>
              <p:nvPr/>
            </p:nvSpPr>
            <p:spPr bwMode="auto">
              <a:xfrm>
                <a:off x="4560" y="1488"/>
                <a:ext cx="192" cy="1104"/>
              </a:xfrm>
              <a:prstGeom prst="line">
                <a:avLst/>
              </a:prstGeom>
              <a:noFill/>
              <a:ln w="31750">
                <a:solidFill>
                  <a:srgbClr val="FFFFFF"/>
                </a:solidFill>
                <a:round/>
                <a:headEnd/>
                <a:tailEnd/>
              </a:ln>
            </p:spPr>
            <p:txBody>
              <a:bodyPr/>
              <a:lstStyle/>
              <a:p>
                <a:endParaRPr lang="en-US"/>
              </a:p>
            </p:txBody>
          </p:sp>
          <p:sp>
            <p:nvSpPr>
              <p:cNvPr id="131190" name="Line 13"/>
              <p:cNvSpPr>
                <a:spLocks noChangeShapeType="1"/>
              </p:cNvSpPr>
              <p:nvPr/>
            </p:nvSpPr>
            <p:spPr bwMode="auto">
              <a:xfrm flipH="1">
                <a:off x="4752" y="1776"/>
                <a:ext cx="96" cy="816"/>
              </a:xfrm>
              <a:prstGeom prst="line">
                <a:avLst/>
              </a:prstGeom>
              <a:noFill/>
              <a:ln w="31750">
                <a:solidFill>
                  <a:srgbClr val="FFFFFF"/>
                </a:solidFill>
                <a:round/>
                <a:headEnd/>
                <a:tailEnd/>
              </a:ln>
            </p:spPr>
            <p:txBody>
              <a:bodyPr/>
              <a:lstStyle/>
              <a:p>
                <a:endParaRPr lang="en-US"/>
              </a:p>
            </p:txBody>
          </p:sp>
          <p:sp>
            <p:nvSpPr>
              <p:cNvPr id="131191" name="Line 14"/>
              <p:cNvSpPr>
                <a:spLocks noChangeShapeType="1"/>
              </p:cNvSpPr>
              <p:nvPr/>
            </p:nvSpPr>
            <p:spPr bwMode="auto">
              <a:xfrm flipH="1">
                <a:off x="4752" y="1680"/>
                <a:ext cx="528" cy="912"/>
              </a:xfrm>
              <a:prstGeom prst="line">
                <a:avLst/>
              </a:prstGeom>
              <a:noFill/>
              <a:ln w="31750">
                <a:solidFill>
                  <a:srgbClr val="FFFFFF"/>
                </a:solidFill>
                <a:round/>
                <a:headEnd/>
                <a:tailEnd/>
              </a:ln>
            </p:spPr>
            <p:txBody>
              <a:bodyPr/>
              <a:lstStyle/>
              <a:p>
                <a:endParaRPr lang="en-US"/>
              </a:p>
            </p:txBody>
          </p:sp>
          <p:sp>
            <p:nvSpPr>
              <p:cNvPr id="131192" name="Line 15"/>
              <p:cNvSpPr>
                <a:spLocks noChangeShapeType="1"/>
              </p:cNvSpPr>
              <p:nvPr/>
            </p:nvSpPr>
            <p:spPr bwMode="auto">
              <a:xfrm flipH="1">
                <a:off x="4752" y="1968"/>
                <a:ext cx="768" cy="624"/>
              </a:xfrm>
              <a:prstGeom prst="line">
                <a:avLst/>
              </a:prstGeom>
              <a:noFill/>
              <a:ln w="31750">
                <a:solidFill>
                  <a:srgbClr val="FFFFFF"/>
                </a:solidFill>
                <a:round/>
                <a:headEnd/>
                <a:tailEnd/>
              </a:ln>
            </p:spPr>
            <p:txBody>
              <a:bodyPr/>
              <a:lstStyle/>
              <a:p>
                <a:endParaRPr lang="en-US"/>
              </a:p>
            </p:txBody>
          </p:sp>
          <p:sp>
            <p:nvSpPr>
              <p:cNvPr id="131193" name="Line 16"/>
              <p:cNvSpPr>
                <a:spLocks noChangeShapeType="1"/>
              </p:cNvSpPr>
              <p:nvPr/>
            </p:nvSpPr>
            <p:spPr bwMode="auto">
              <a:xfrm flipH="1">
                <a:off x="4752" y="2400"/>
                <a:ext cx="912" cy="192"/>
              </a:xfrm>
              <a:prstGeom prst="line">
                <a:avLst/>
              </a:prstGeom>
              <a:noFill/>
              <a:ln w="31750">
                <a:solidFill>
                  <a:srgbClr val="FFFFFF"/>
                </a:solidFill>
                <a:round/>
                <a:headEnd/>
                <a:tailEnd/>
              </a:ln>
            </p:spPr>
            <p:txBody>
              <a:bodyPr/>
              <a:lstStyle/>
              <a:p>
                <a:endParaRPr lang="en-US"/>
              </a:p>
            </p:txBody>
          </p:sp>
          <p:sp>
            <p:nvSpPr>
              <p:cNvPr id="131194" name="Line 17"/>
              <p:cNvSpPr>
                <a:spLocks noChangeShapeType="1"/>
              </p:cNvSpPr>
              <p:nvPr/>
            </p:nvSpPr>
            <p:spPr bwMode="auto">
              <a:xfrm flipH="1" flipV="1">
                <a:off x="4752" y="2592"/>
                <a:ext cx="912" cy="336"/>
              </a:xfrm>
              <a:prstGeom prst="line">
                <a:avLst/>
              </a:prstGeom>
              <a:noFill/>
              <a:ln w="31750">
                <a:solidFill>
                  <a:srgbClr val="FFFFFF"/>
                </a:solidFill>
                <a:round/>
                <a:headEnd/>
                <a:tailEnd/>
              </a:ln>
            </p:spPr>
            <p:txBody>
              <a:bodyPr/>
              <a:lstStyle/>
              <a:p>
                <a:endParaRPr lang="en-US"/>
              </a:p>
            </p:txBody>
          </p:sp>
          <p:sp>
            <p:nvSpPr>
              <p:cNvPr id="131195" name="Line 18"/>
              <p:cNvSpPr>
                <a:spLocks noChangeShapeType="1"/>
              </p:cNvSpPr>
              <p:nvPr/>
            </p:nvSpPr>
            <p:spPr bwMode="auto">
              <a:xfrm flipH="1" flipV="1">
                <a:off x="4752" y="2592"/>
                <a:ext cx="912" cy="816"/>
              </a:xfrm>
              <a:prstGeom prst="line">
                <a:avLst/>
              </a:prstGeom>
              <a:noFill/>
              <a:ln w="31750">
                <a:solidFill>
                  <a:srgbClr val="FFFFFF"/>
                </a:solidFill>
                <a:round/>
                <a:headEnd/>
                <a:tailEnd/>
              </a:ln>
            </p:spPr>
            <p:txBody>
              <a:bodyPr/>
              <a:lstStyle/>
              <a:p>
                <a:endParaRPr lang="en-US"/>
              </a:p>
            </p:txBody>
          </p:sp>
          <p:sp>
            <p:nvSpPr>
              <p:cNvPr id="131196" name="Line 19"/>
              <p:cNvSpPr>
                <a:spLocks noChangeShapeType="1"/>
              </p:cNvSpPr>
              <p:nvPr/>
            </p:nvSpPr>
            <p:spPr bwMode="auto">
              <a:xfrm flipH="1" flipV="1">
                <a:off x="4752" y="2592"/>
                <a:ext cx="432" cy="1008"/>
              </a:xfrm>
              <a:prstGeom prst="line">
                <a:avLst/>
              </a:prstGeom>
              <a:noFill/>
              <a:ln w="31750">
                <a:solidFill>
                  <a:srgbClr val="FFFFFF"/>
                </a:solidFill>
                <a:round/>
                <a:headEnd/>
                <a:tailEnd/>
              </a:ln>
            </p:spPr>
            <p:txBody>
              <a:bodyPr/>
              <a:lstStyle/>
              <a:p>
                <a:endParaRPr lang="en-US"/>
              </a:p>
            </p:txBody>
          </p:sp>
          <p:sp>
            <p:nvSpPr>
              <p:cNvPr id="131197" name="Line 20"/>
              <p:cNvSpPr>
                <a:spLocks noChangeShapeType="1"/>
              </p:cNvSpPr>
              <p:nvPr/>
            </p:nvSpPr>
            <p:spPr bwMode="auto">
              <a:xfrm flipH="1" flipV="1">
                <a:off x="4752" y="2592"/>
                <a:ext cx="48" cy="1296"/>
              </a:xfrm>
              <a:prstGeom prst="line">
                <a:avLst/>
              </a:prstGeom>
              <a:noFill/>
              <a:ln w="31750">
                <a:solidFill>
                  <a:srgbClr val="FFFFFF"/>
                </a:solidFill>
                <a:round/>
                <a:headEnd/>
                <a:tailEnd/>
              </a:ln>
            </p:spPr>
            <p:txBody>
              <a:bodyPr/>
              <a:lstStyle/>
              <a:p>
                <a:endParaRPr lang="en-US"/>
              </a:p>
            </p:txBody>
          </p:sp>
          <p:sp>
            <p:nvSpPr>
              <p:cNvPr id="131198" name="Line 21"/>
              <p:cNvSpPr>
                <a:spLocks noChangeShapeType="1"/>
              </p:cNvSpPr>
              <p:nvPr/>
            </p:nvSpPr>
            <p:spPr bwMode="auto">
              <a:xfrm flipV="1">
                <a:off x="4560" y="2592"/>
                <a:ext cx="192" cy="960"/>
              </a:xfrm>
              <a:prstGeom prst="line">
                <a:avLst/>
              </a:prstGeom>
              <a:noFill/>
              <a:ln w="31750">
                <a:solidFill>
                  <a:srgbClr val="FFFFFF"/>
                </a:solidFill>
                <a:round/>
                <a:headEnd/>
                <a:tailEnd/>
              </a:ln>
            </p:spPr>
            <p:txBody>
              <a:bodyPr/>
              <a:lstStyle/>
              <a:p>
                <a:endParaRPr lang="en-US"/>
              </a:p>
            </p:txBody>
          </p:sp>
          <p:sp>
            <p:nvSpPr>
              <p:cNvPr id="131199" name="Line 22"/>
              <p:cNvSpPr>
                <a:spLocks noChangeShapeType="1"/>
              </p:cNvSpPr>
              <p:nvPr/>
            </p:nvSpPr>
            <p:spPr bwMode="auto">
              <a:xfrm flipV="1">
                <a:off x="3600" y="2592"/>
                <a:ext cx="1152" cy="144"/>
              </a:xfrm>
              <a:prstGeom prst="line">
                <a:avLst/>
              </a:prstGeom>
              <a:noFill/>
              <a:ln w="31750">
                <a:solidFill>
                  <a:srgbClr val="FFFFFF"/>
                </a:solidFill>
                <a:round/>
                <a:headEnd/>
                <a:tailEnd/>
              </a:ln>
            </p:spPr>
            <p:txBody>
              <a:bodyPr/>
              <a:lstStyle/>
              <a:p>
                <a:endParaRPr lang="en-US"/>
              </a:p>
            </p:txBody>
          </p:sp>
          <p:sp>
            <p:nvSpPr>
              <p:cNvPr id="131200" name="Line 23"/>
              <p:cNvSpPr>
                <a:spLocks noChangeShapeType="1"/>
              </p:cNvSpPr>
              <p:nvPr/>
            </p:nvSpPr>
            <p:spPr bwMode="auto">
              <a:xfrm flipV="1">
                <a:off x="3936" y="2592"/>
                <a:ext cx="816" cy="432"/>
              </a:xfrm>
              <a:prstGeom prst="line">
                <a:avLst/>
              </a:prstGeom>
              <a:noFill/>
              <a:ln w="31750">
                <a:solidFill>
                  <a:srgbClr val="FFFFFF"/>
                </a:solidFill>
                <a:round/>
                <a:headEnd/>
                <a:tailEnd/>
              </a:ln>
            </p:spPr>
            <p:txBody>
              <a:bodyPr/>
              <a:lstStyle/>
              <a:p>
                <a:endParaRPr lang="en-US"/>
              </a:p>
            </p:txBody>
          </p:sp>
          <p:sp>
            <p:nvSpPr>
              <p:cNvPr id="131201" name="Line 24"/>
              <p:cNvSpPr>
                <a:spLocks noChangeShapeType="1"/>
              </p:cNvSpPr>
              <p:nvPr/>
            </p:nvSpPr>
            <p:spPr bwMode="auto">
              <a:xfrm flipV="1">
                <a:off x="4080" y="2592"/>
                <a:ext cx="672" cy="672"/>
              </a:xfrm>
              <a:prstGeom prst="line">
                <a:avLst/>
              </a:prstGeom>
              <a:noFill/>
              <a:ln w="31750">
                <a:solidFill>
                  <a:srgbClr val="FFFFFF"/>
                </a:solidFill>
                <a:round/>
                <a:headEnd/>
                <a:tailEnd/>
              </a:ln>
            </p:spPr>
            <p:txBody>
              <a:bodyPr/>
              <a:lstStyle/>
              <a:p>
                <a:endParaRPr lang="en-US"/>
              </a:p>
            </p:txBody>
          </p:sp>
          <p:sp>
            <p:nvSpPr>
              <p:cNvPr id="131202" name="Line 25"/>
              <p:cNvSpPr>
                <a:spLocks noChangeShapeType="1"/>
              </p:cNvSpPr>
              <p:nvPr/>
            </p:nvSpPr>
            <p:spPr bwMode="auto">
              <a:xfrm flipV="1">
                <a:off x="4080" y="2592"/>
                <a:ext cx="672" cy="1056"/>
              </a:xfrm>
              <a:prstGeom prst="line">
                <a:avLst/>
              </a:prstGeom>
              <a:noFill/>
              <a:ln w="31750">
                <a:solidFill>
                  <a:srgbClr val="FFFFFF"/>
                </a:solidFill>
                <a:round/>
                <a:headEnd/>
                <a:tailEnd/>
              </a:ln>
            </p:spPr>
            <p:txBody>
              <a:bodyPr/>
              <a:lstStyle/>
              <a:p>
                <a:endParaRPr lang="en-US"/>
              </a:p>
            </p:txBody>
          </p:sp>
        </p:grpSp>
        <p:grpSp>
          <p:nvGrpSpPr>
            <p:cNvPr id="131159" name="Group 26"/>
            <p:cNvGrpSpPr>
              <a:grpSpLocks/>
            </p:cNvGrpSpPr>
            <p:nvPr/>
          </p:nvGrpSpPr>
          <p:grpSpPr bwMode="auto">
            <a:xfrm>
              <a:off x="3552" y="1440"/>
              <a:ext cx="2208" cy="2544"/>
              <a:chOff x="3552" y="1440"/>
              <a:chExt cx="2208" cy="2544"/>
            </a:xfrm>
          </p:grpSpPr>
          <p:grpSp>
            <p:nvGrpSpPr>
              <p:cNvPr id="131160" name="Group 27"/>
              <p:cNvGrpSpPr>
                <a:grpSpLocks/>
              </p:cNvGrpSpPr>
              <p:nvPr/>
            </p:nvGrpSpPr>
            <p:grpSpPr bwMode="auto">
              <a:xfrm>
                <a:off x="3744" y="1440"/>
                <a:ext cx="1968" cy="2064"/>
                <a:chOff x="3744" y="1440"/>
                <a:chExt cx="1968" cy="2064"/>
              </a:xfrm>
            </p:grpSpPr>
            <p:sp>
              <p:nvSpPr>
                <p:cNvPr id="131180" name="Oval 28"/>
                <p:cNvSpPr>
                  <a:spLocks noChangeArrowheads="1"/>
                </p:cNvSpPr>
                <p:nvPr/>
              </p:nvSpPr>
              <p:spPr bwMode="auto">
                <a:xfrm>
                  <a:off x="5568" y="3360"/>
                  <a:ext cx="144" cy="144"/>
                </a:xfrm>
                <a:prstGeom prst="ellipse">
                  <a:avLst/>
                </a:prstGeom>
                <a:gradFill rotWithShape="1">
                  <a:gsLst>
                    <a:gs pos="0">
                      <a:srgbClr val="00CC99"/>
                    </a:gs>
                    <a:gs pos="100000">
                      <a:srgbClr val="00A279"/>
                    </a:gs>
                  </a:gsLst>
                  <a:path path="shape">
                    <a:fillToRect l="50000" t="50000" r="50000" b="50000"/>
                  </a:path>
                </a:gradFill>
                <a:ln w="19050">
                  <a:solidFill>
                    <a:srgbClr val="00CC99"/>
                  </a:solidFill>
                  <a:round/>
                  <a:headEnd/>
                  <a:tailEnd/>
                </a:ln>
              </p:spPr>
              <p:txBody>
                <a:bodyPr wrap="none" anchor="ctr"/>
                <a:lstStyle/>
                <a:p>
                  <a:endParaRPr lang="en-US"/>
                </a:p>
              </p:txBody>
            </p:sp>
            <p:sp>
              <p:nvSpPr>
                <p:cNvPr id="131181" name="Oval 29"/>
                <p:cNvSpPr>
                  <a:spLocks noChangeArrowheads="1"/>
                </p:cNvSpPr>
                <p:nvPr/>
              </p:nvSpPr>
              <p:spPr bwMode="auto">
                <a:xfrm>
                  <a:off x="4512" y="1440"/>
                  <a:ext cx="144" cy="144"/>
                </a:xfrm>
                <a:prstGeom prst="ellipse">
                  <a:avLst/>
                </a:prstGeom>
                <a:gradFill rotWithShape="1">
                  <a:gsLst>
                    <a:gs pos="0">
                      <a:srgbClr val="00CC99"/>
                    </a:gs>
                    <a:gs pos="100000">
                      <a:srgbClr val="00A279"/>
                    </a:gs>
                  </a:gsLst>
                  <a:path path="shape">
                    <a:fillToRect l="50000" t="50000" r="50000" b="50000"/>
                  </a:path>
                </a:gradFill>
                <a:ln w="19050">
                  <a:solidFill>
                    <a:srgbClr val="00CC99"/>
                  </a:solidFill>
                  <a:round/>
                  <a:headEnd/>
                  <a:tailEnd/>
                </a:ln>
              </p:spPr>
              <p:txBody>
                <a:bodyPr wrap="none" anchor="ctr"/>
                <a:lstStyle/>
                <a:p>
                  <a:endParaRPr lang="en-US"/>
                </a:p>
              </p:txBody>
            </p:sp>
            <p:sp>
              <p:nvSpPr>
                <p:cNvPr id="131182" name="Oval 30"/>
                <p:cNvSpPr>
                  <a:spLocks noChangeArrowheads="1"/>
                </p:cNvSpPr>
                <p:nvPr/>
              </p:nvSpPr>
              <p:spPr bwMode="auto">
                <a:xfrm>
                  <a:off x="3744" y="2400"/>
                  <a:ext cx="144" cy="144"/>
                </a:xfrm>
                <a:prstGeom prst="ellipse">
                  <a:avLst/>
                </a:prstGeom>
                <a:gradFill rotWithShape="1">
                  <a:gsLst>
                    <a:gs pos="0">
                      <a:srgbClr val="00CC99"/>
                    </a:gs>
                    <a:gs pos="100000">
                      <a:srgbClr val="00A279"/>
                    </a:gs>
                  </a:gsLst>
                  <a:path path="shape">
                    <a:fillToRect l="50000" t="50000" r="50000" b="50000"/>
                  </a:path>
                </a:gradFill>
                <a:ln w="19050">
                  <a:solidFill>
                    <a:srgbClr val="00CC99"/>
                  </a:solidFill>
                  <a:round/>
                  <a:headEnd/>
                  <a:tailEnd/>
                </a:ln>
              </p:spPr>
              <p:txBody>
                <a:bodyPr wrap="none" anchor="ctr"/>
                <a:lstStyle/>
                <a:p>
                  <a:endParaRPr lang="en-US"/>
                </a:p>
              </p:txBody>
            </p:sp>
          </p:grpSp>
          <p:grpSp>
            <p:nvGrpSpPr>
              <p:cNvPr id="131161" name="Group 31"/>
              <p:cNvGrpSpPr>
                <a:grpSpLocks/>
              </p:cNvGrpSpPr>
              <p:nvPr/>
            </p:nvGrpSpPr>
            <p:grpSpPr bwMode="auto">
              <a:xfrm>
                <a:off x="3744" y="1584"/>
                <a:ext cx="1632" cy="2160"/>
                <a:chOff x="3744" y="1584"/>
                <a:chExt cx="1632" cy="2160"/>
              </a:xfrm>
            </p:grpSpPr>
            <p:sp>
              <p:nvSpPr>
                <p:cNvPr id="131175" name="Oval 32"/>
                <p:cNvSpPr>
                  <a:spLocks noChangeArrowheads="1"/>
                </p:cNvSpPr>
                <p:nvPr/>
              </p:nvSpPr>
              <p:spPr bwMode="auto">
                <a:xfrm>
                  <a:off x="5232" y="1584"/>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sp>
              <p:nvSpPr>
                <p:cNvPr id="131176" name="Oval 33"/>
                <p:cNvSpPr>
                  <a:spLocks noChangeArrowheads="1"/>
                </p:cNvSpPr>
                <p:nvPr/>
              </p:nvSpPr>
              <p:spPr bwMode="auto">
                <a:xfrm>
                  <a:off x="4176" y="1776"/>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sp>
              <p:nvSpPr>
                <p:cNvPr id="131177" name="Oval 34"/>
                <p:cNvSpPr>
                  <a:spLocks noChangeArrowheads="1"/>
                </p:cNvSpPr>
                <p:nvPr/>
              </p:nvSpPr>
              <p:spPr bwMode="auto">
                <a:xfrm>
                  <a:off x="3888" y="2928"/>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sp>
              <p:nvSpPr>
                <p:cNvPr id="131178" name="Oval 35"/>
                <p:cNvSpPr>
                  <a:spLocks noChangeArrowheads="1"/>
                </p:cNvSpPr>
                <p:nvPr/>
              </p:nvSpPr>
              <p:spPr bwMode="auto">
                <a:xfrm>
                  <a:off x="4032" y="3600"/>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sp>
              <p:nvSpPr>
                <p:cNvPr id="131179" name="Oval 36"/>
                <p:cNvSpPr>
                  <a:spLocks noChangeArrowheads="1"/>
                </p:cNvSpPr>
                <p:nvPr/>
              </p:nvSpPr>
              <p:spPr bwMode="auto">
                <a:xfrm>
                  <a:off x="3744" y="1824"/>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grpSp>
          <p:grpSp>
            <p:nvGrpSpPr>
              <p:cNvPr id="131162" name="Group 37"/>
              <p:cNvGrpSpPr>
                <a:grpSpLocks/>
              </p:cNvGrpSpPr>
              <p:nvPr/>
            </p:nvGrpSpPr>
            <p:grpSpPr bwMode="auto">
              <a:xfrm>
                <a:off x="3552" y="1536"/>
                <a:ext cx="2208" cy="2448"/>
                <a:chOff x="3552" y="1536"/>
                <a:chExt cx="2208" cy="2448"/>
              </a:xfrm>
            </p:grpSpPr>
            <p:sp>
              <p:nvSpPr>
                <p:cNvPr id="131163" name="Oval 38"/>
                <p:cNvSpPr>
                  <a:spLocks noChangeArrowheads="1"/>
                </p:cNvSpPr>
                <p:nvPr/>
              </p:nvSpPr>
              <p:spPr bwMode="auto">
                <a:xfrm>
                  <a:off x="4176" y="1536"/>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1164" name="Oval 39"/>
                <p:cNvSpPr>
                  <a:spLocks noChangeArrowheads="1"/>
                </p:cNvSpPr>
                <p:nvPr/>
              </p:nvSpPr>
              <p:spPr bwMode="auto">
                <a:xfrm>
                  <a:off x="3984" y="216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1165" name="Oval 40"/>
                <p:cNvSpPr>
                  <a:spLocks noChangeArrowheads="1"/>
                </p:cNvSpPr>
                <p:nvPr/>
              </p:nvSpPr>
              <p:spPr bwMode="auto">
                <a:xfrm>
                  <a:off x="4464" y="3456"/>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1166" name="Oval 41"/>
                <p:cNvSpPr>
                  <a:spLocks noChangeArrowheads="1"/>
                </p:cNvSpPr>
                <p:nvPr/>
              </p:nvSpPr>
              <p:spPr bwMode="auto">
                <a:xfrm>
                  <a:off x="4032" y="3216"/>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1167" name="Oval 42"/>
                <p:cNvSpPr>
                  <a:spLocks noChangeArrowheads="1"/>
                </p:cNvSpPr>
                <p:nvPr/>
              </p:nvSpPr>
              <p:spPr bwMode="auto">
                <a:xfrm>
                  <a:off x="3552" y="2688"/>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1168" name="Oval 43"/>
                <p:cNvSpPr>
                  <a:spLocks noChangeArrowheads="1"/>
                </p:cNvSpPr>
                <p:nvPr/>
              </p:nvSpPr>
              <p:spPr bwMode="auto">
                <a:xfrm>
                  <a:off x="3552" y="216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1169" name="Oval 44"/>
                <p:cNvSpPr>
                  <a:spLocks noChangeArrowheads="1"/>
                </p:cNvSpPr>
                <p:nvPr/>
              </p:nvSpPr>
              <p:spPr bwMode="auto">
                <a:xfrm>
                  <a:off x="5424" y="192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1170" name="Oval 45"/>
                <p:cNvSpPr>
                  <a:spLocks noChangeArrowheads="1"/>
                </p:cNvSpPr>
                <p:nvPr/>
              </p:nvSpPr>
              <p:spPr bwMode="auto">
                <a:xfrm>
                  <a:off x="5616" y="288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1171" name="Oval 46"/>
                <p:cNvSpPr>
                  <a:spLocks noChangeArrowheads="1"/>
                </p:cNvSpPr>
                <p:nvPr/>
              </p:nvSpPr>
              <p:spPr bwMode="auto">
                <a:xfrm>
                  <a:off x="4752" y="384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1172" name="Oval 47"/>
                <p:cNvSpPr>
                  <a:spLocks noChangeArrowheads="1"/>
                </p:cNvSpPr>
                <p:nvPr/>
              </p:nvSpPr>
              <p:spPr bwMode="auto">
                <a:xfrm>
                  <a:off x="4800" y="1728"/>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1173" name="Oval 48"/>
                <p:cNvSpPr>
                  <a:spLocks noChangeArrowheads="1"/>
                </p:cNvSpPr>
                <p:nvPr/>
              </p:nvSpPr>
              <p:spPr bwMode="auto">
                <a:xfrm>
                  <a:off x="5088" y="3552"/>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1174" name="Oval 49"/>
                <p:cNvSpPr>
                  <a:spLocks noChangeArrowheads="1"/>
                </p:cNvSpPr>
                <p:nvPr/>
              </p:nvSpPr>
              <p:spPr bwMode="auto">
                <a:xfrm>
                  <a:off x="5616" y="2352"/>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grpSp>
        </p:grpSp>
      </p:grpSp>
      <p:sp>
        <p:nvSpPr>
          <p:cNvPr id="332851" name="Rectangle 51"/>
          <p:cNvSpPr>
            <a:spLocks noChangeArrowheads="1"/>
          </p:cNvSpPr>
          <p:nvPr/>
        </p:nvSpPr>
        <p:spPr bwMode="auto">
          <a:xfrm>
            <a:off x="609600" y="2362200"/>
            <a:ext cx="533400" cy="3733800"/>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defRPr/>
            </a:pPr>
            <a:endParaRPr lang="en-US">
              <a:cs typeface="+mn-cs"/>
            </a:endParaRPr>
          </a:p>
        </p:txBody>
      </p:sp>
      <p:sp>
        <p:nvSpPr>
          <p:cNvPr id="332852" name="Text Box 52"/>
          <p:cNvSpPr txBox="1">
            <a:spLocks noChangeArrowheads="1"/>
          </p:cNvSpPr>
          <p:nvPr/>
        </p:nvSpPr>
        <p:spPr bwMode="auto">
          <a:xfrm>
            <a:off x="1366838" y="962025"/>
            <a:ext cx="3054350" cy="366713"/>
          </a:xfrm>
          <a:prstGeom prst="rect">
            <a:avLst/>
          </a:prstGeom>
          <a:noFill/>
          <a:ln w="9525">
            <a:noFill/>
            <a:miter lim="800000"/>
            <a:headEnd/>
            <a:tailEnd/>
          </a:ln>
        </p:spPr>
        <p:txBody>
          <a:bodyPr wrap="none">
            <a:spAutoFit/>
          </a:bodyPr>
          <a:lstStyle/>
          <a:p>
            <a:pPr algn="ctr"/>
            <a:r>
              <a:rPr lang="en-US" b="1"/>
              <a:t>Security Add-on Solutions</a:t>
            </a:r>
          </a:p>
        </p:txBody>
      </p:sp>
      <p:sp>
        <p:nvSpPr>
          <p:cNvPr id="332853" name="Rectangle 53"/>
          <p:cNvSpPr>
            <a:spLocks noChangeArrowheads="1"/>
          </p:cNvSpPr>
          <p:nvPr/>
        </p:nvSpPr>
        <p:spPr bwMode="auto">
          <a:xfrm>
            <a:off x="1860550" y="2362200"/>
            <a:ext cx="533400" cy="3733800"/>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lgn="ctr">
              <a:defRPr/>
            </a:pPr>
            <a:endParaRPr lang="en-US">
              <a:cs typeface="+mn-cs"/>
            </a:endParaRPr>
          </a:p>
        </p:txBody>
      </p:sp>
      <p:sp>
        <p:nvSpPr>
          <p:cNvPr id="332854" name="Rectangle 54"/>
          <p:cNvSpPr>
            <a:spLocks noChangeArrowheads="1"/>
          </p:cNvSpPr>
          <p:nvPr/>
        </p:nvSpPr>
        <p:spPr bwMode="auto">
          <a:xfrm>
            <a:off x="3168650" y="2362200"/>
            <a:ext cx="533400" cy="3733800"/>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defRPr/>
            </a:pPr>
            <a:endParaRPr lang="en-US">
              <a:cs typeface="+mn-cs"/>
            </a:endParaRPr>
          </a:p>
        </p:txBody>
      </p:sp>
      <p:sp>
        <p:nvSpPr>
          <p:cNvPr id="332855" name="Rectangle 55"/>
          <p:cNvSpPr>
            <a:spLocks noChangeArrowheads="1"/>
          </p:cNvSpPr>
          <p:nvPr/>
        </p:nvSpPr>
        <p:spPr bwMode="auto">
          <a:xfrm>
            <a:off x="4495800" y="2362200"/>
            <a:ext cx="533400" cy="3733800"/>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defRPr/>
            </a:pPr>
            <a:endParaRPr lang="en-US">
              <a:cs typeface="+mn-cs"/>
            </a:endParaRPr>
          </a:p>
        </p:txBody>
      </p:sp>
      <p:sp>
        <p:nvSpPr>
          <p:cNvPr id="332856" name="Text Box 56"/>
          <p:cNvSpPr txBox="1">
            <a:spLocks noChangeArrowheads="1"/>
          </p:cNvSpPr>
          <p:nvPr/>
        </p:nvSpPr>
        <p:spPr bwMode="auto">
          <a:xfrm>
            <a:off x="381000" y="1600200"/>
            <a:ext cx="1022350" cy="641350"/>
          </a:xfrm>
          <a:prstGeom prst="rect">
            <a:avLst/>
          </a:prstGeom>
          <a:noFill/>
          <a:ln w="9525">
            <a:noFill/>
            <a:miter lim="800000"/>
            <a:headEnd/>
            <a:tailEnd/>
          </a:ln>
        </p:spPr>
        <p:txBody>
          <a:bodyPr wrap="none">
            <a:spAutoFit/>
          </a:bodyPr>
          <a:lstStyle/>
          <a:p>
            <a:pPr algn="ctr"/>
            <a:r>
              <a:rPr lang="en-US"/>
              <a:t>Desktop</a:t>
            </a:r>
          </a:p>
          <a:p>
            <a:pPr algn="ctr"/>
            <a:r>
              <a:rPr lang="en-US"/>
              <a:t>Firewall</a:t>
            </a:r>
          </a:p>
        </p:txBody>
      </p:sp>
      <p:sp>
        <p:nvSpPr>
          <p:cNvPr id="332857" name="Text Box 57"/>
          <p:cNvSpPr txBox="1">
            <a:spLocks noChangeArrowheads="1"/>
          </p:cNvSpPr>
          <p:nvPr/>
        </p:nvSpPr>
        <p:spPr bwMode="auto">
          <a:xfrm>
            <a:off x="1524000" y="1600200"/>
            <a:ext cx="1174750" cy="641350"/>
          </a:xfrm>
          <a:prstGeom prst="rect">
            <a:avLst/>
          </a:prstGeom>
          <a:noFill/>
          <a:ln w="9525">
            <a:noFill/>
            <a:miter lim="800000"/>
            <a:headEnd/>
            <a:tailEnd/>
          </a:ln>
        </p:spPr>
        <p:txBody>
          <a:bodyPr wrap="none">
            <a:spAutoFit/>
          </a:bodyPr>
          <a:lstStyle/>
          <a:p>
            <a:pPr algn="ctr"/>
            <a:r>
              <a:rPr lang="en-US"/>
              <a:t>Anti-Virus</a:t>
            </a:r>
          </a:p>
          <a:p>
            <a:pPr algn="ctr"/>
            <a:r>
              <a:rPr lang="en-US"/>
              <a:t>Spyware</a:t>
            </a:r>
          </a:p>
        </p:txBody>
      </p:sp>
      <p:sp>
        <p:nvSpPr>
          <p:cNvPr id="332858" name="Text Box 58"/>
          <p:cNvSpPr txBox="1">
            <a:spLocks noChangeArrowheads="1"/>
          </p:cNvSpPr>
          <p:nvPr/>
        </p:nvSpPr>
        <p:spPr bwMode="auto">
          <a:xfrm>
            <a:off x="2819400" y="1600200"/>
            <a:ext cx="1187450" cy="641350"/>
          </a:xfrm>
          <a:prstGeom prst="rect">
            <a:avLst/>
          </a:prstGeom>
          <a:noFill/>
          <a:ln w="9525">
            <a:noFill/>
            <a:miter lim="800000"/>
            <a:headEnd/>
            <a:tailEnd/>
          </a:ln>
        </p:spPr>
        <p:txBody>
          <a:bodyPr wrap="none">
            <a:spAutoFit/>
          </a:bodyPr>
          <a:lstStyle/>
          <a:p>
            <a:pPr algn="ctr"/>
            <a:r>
              <a:rPr lang="en-US"/>
              <a:t>IPS</a:t>
            </a:r>
          </a:p>
          <a:p>
            <a:pPr algn="ctr"/>
            <a:r>
              <a:rPr lang="en-US"/>
              <a:t>Heuristics</a:t>
            </a:r>
          </a:p>
        </p:txBody>
      </p:sp>
      <p:sp>
        <p:nvSpPr>
          <p:cNvPr id="332859" name="Text Box 59"/>
          <p:cNvSpPr txBox="1">
            <a:spLocks noChangeArrowheads="1"/>
          </p:cNvSpPr>
          <p:nvPr/>
        </p:nvSpPr>
        <p:spPr bwMode="auto">
          <a:xfrm>
            <a:off x="4114800" y="1600200"/>
            <a:ext cx="1301750" cy="641350"/>
          </a:xfrm>
          <a:prstGeom prst="rect">
            <a:avLst/>
          </a:prstGeom>
          <a:noFill/>
          <a:ln w="9525">
            <a:noFill/>
            <a:miter lim="800000"/>
            <a:headEnd/>
            <a:tailEnd/>
          </a:ln>
        </p:spPr>
        <p:txBody>
          <a:bodyPr wrap="none">
            <a:spAutoFit/>
          </a:bodyPr>
          <a:lstStyle/>
          <a:p>
            <a:pPr algn="ctr"/>
            <a:r>
              <a:rPr lang="en-US"/>
              <a:t>Application</a:t>
            </a:r>
          </a:p>
          <a:p>
            <a:pPr algn="ctr"/>
            <a:r>
              <a:rPr lang="en-US"/>
              <a:t>Blacklist</a:t>
            </a:r>
          </a:p>
        </p:txBody>
      </p:sp>
      <p:sp>
        <p:nvSpPr>
          <p:cNvPr id="332860" name="AutoShape 60"/>
          <p:cNvSpPr>
            <a:spLocks/>
          </p:cNvSpPr>
          <p:nvPr/>
        </p:nvSpPr>
        <p:spPr bwMode="auto">
          <a:xfrm rot="-5400000">
            <a:off x="2801937" y="-1008062"/>
            <a:ext cx="187325" cy="5029200"/>
          </a:xfrm>
          <a:prstGeom prst="rightBrace">
            <a:avLst>
              <a:gd name="adj1" fmla="val 223729"/>
              <a:gd name="adj2" fmla="val 50000"/>
            </a:avLst>
          </a:prstGeom>
          <a:noFill/>
          <a:ln w="9525">
            <a:solidFill>
              <a:schemeClr val="tx1"/>
            </a:solidFill>
            <a:round/>
            <a:headEnd/>
            <a:tailEnd/>
          </a:ln>
        </p:spPr>
        <p:txBody>
          <a:bodyPr wrap="none" anchor="ctr"/>
          <a:lstStyle/>
          <a:p>
            <a:endParaRPr lang="en-US"/>
          </a:p>
        </p:txBody>
      </p:sp>
      <p:grpSp>
        <p:nvGrpSpPr>
          <p:cNvPr id="8" name="Group 61"/>
          <p:cNvGrpSpPr>
            <a:grpSpLocks/>
          </p:cNvGrpSpPr>
          <p:nvPr/>
        </p:nvGrpSpPr>
        <p:grpSpPr bwMode="auto">
          <a:xfrm>
            <a:off x="5867400" y="3733800"/>
            <a:ext cx="1427163" cy="914400"/>
            <a:chOff x="6624" y="1104"/>
            <a:chExt cx="1200" cy="672"/>
          </a:xfrm>
        </p:grpSpPr>
        <p:sp>
          <p:nvSpPr>
            <p:cNvPr id="131152" name="Line 62"/>
            <p:cNvSpPr>
              <a:spLocks noChangeShapeType="1"/>
            </p:cNvSpPr>
            <p:nvPr/>
          </p:nvSpPr>
          <p:spPr bwMode="auto">
            <a:xfrm>
              <a:off x="6912" y="1200"/>
              <a:ext cx="912" cy="96"/>
            </a:xfrm>
            <a:prstGeom prst="line">
              <a:avLst/>
            </a:prstGeom>
            <a:noFill/>
            <a:ln w="31750">
              <a:solidFill>
                <a:srgbClr val="FF0000"/>
              </a:solidFill>
              <a:round/>
              <a:headEnd/>
              <a:tailEnd/>
            </a:ln>
          </p:spPr>
          <p:txBody>
            <a:bodyPr/>
            <a:lstStyle/>
            <a:p>
              <a:endParaRPr lang="en-US"/>
            </a:p>
          </p:txBody>
        </p:sp>
        <p:sp>
          <p:nvSpPr>
            <p:cNvPr id="131153" name="Line 63"/>
            <p:cNvSpPr>
              <a:spLocks noChangeShapeType="1"/>
            </p:cNvSpPr>
            <p:nvPr/>
          </p:nvSpPr>
          <p:spPr bwMode="auto">
            <a:xfrm flipV="1">
              <a:off x="6672" y="1296"/>
              <a:ext cx="1152" cy="144"/>
            </a:xfrm>
            <a:prstGeom prst="line">
              <a:avLst/>
            </a:prstGeom>
            <a:noFill/>
            <a:ln w="31750">
              <a:solidFill>
                <a:srgbClr val="FF0000"/>
              </a:solidFill>
              <a:round/>
              <a:headEnd/>
              <a:tailEnd/>
            </a:ln>
          </p:spPr>
          <p:txBody>
            <a:bodyPr/>
            <a:lstStyle/>
            <a:p>
              <a:endParaRPr lang="en-US"/>
            </a:p>
          </p:txBody>
        </p:sp>
        <p:sp>
          <p:nvSpPr>
            <p:cNvPr id="131154" name="Line 64"/>
            <p:cNvSpPr>
              <a:spLocks noChangeShapeType="1"/>
            </p:cNvSpPr>
            <p:nvPr/>
          </p:nvSpPr>
          <p:spPr bwMode="auto">
            <a:xfrm flipV="1">
              <a:off x="7008" y="1296"/>
              <a:ext cx="816" cy="432"/>
            </a:xfrm>
            <a:prstGeom prst="line">
              <a:avLst/>
            </a:prstGeom>
            <a:noFill/>
            <a:ln w="31750">
              <a:solidFill>
                <a:srgbClr val="FF0000"/>
              </a:solidFill>
              <a:round/>
              <a:headEnd/>
              <a:tailEnd/>
            </a:ln>
          </p:spPr>
          <p:txBody>
            <a:bodyPr/>
            <a:lstStyle/>
            <a:p>
              <a:endParaRPr lang="en-US"/>
            </a:p>
          </p:txBody>
        </p:sp>
        <p:sp>
          <p:nvSpPr>
            <p:cNvPr id="131155" name="Oval 65"/>
            <p:cNvSpPr>
              <a:spLocks noChangeArrowheads="1"/>
            </p:cNvSpPr>
            <p:nvPr/>
          </p:nvSpPr>
          <p:spPr bwMode="auto">
            <a:xfrm>
              <a:off x="6816" y="1104"/>
              <a:ext cx="144" cy="144"/>
            </a:xfrm>
            <a:prstGeom prst="ellipse">
              <a:avLst/>
            </a:prstGeom>
            <a:gradFill rotWithShape="1">
              <a:gsLst>
                <a:gs pos="0">
                  <a:srgbClr val="CC0000"/>
                </a:gs>
                <a:gs pos="100000">
                  <a:srgbClr val="A20000"/>
                </a:gs>
              </a:gsLst>
              <a:path path="shape">
                <a:fillToRect l="50000" t="50000" r="50000" b="50000"/>
              </a:path>
            </a:gradFill>
            <a:ln w="19050">
              <a:solidFill>
                <a:srgbClr val="CC0000"/>
              </a:solidFill>
              <a:round/>
              <a:headEnd/>
              <a:tailEnd/>
            </a:ln>
          </p:spPr>
          <p:txBody>
            <a:bodyPr wrap="none" anchor="ctr"/>
            <a:lstStyle/>
            <a:p>
              <a:endParaRPr lang="en-US"/>
            </a:p>
          </p:txBody>
        </p:sp>
        <p:sp>
          <p:nvSpPr>
            <p:cNvPr id="131156" name="Oval 66"/>
            <p:cNvSpPr>
              <a:spLocks noChangeArrowheads="1"/>
            </p:cNvSpPr>
            <p:nvPr/>
          </p:nvSpPr>
          <p:spPr bwMode="auto">
            <a:xfrm>
              <a:off x="6960" y="1632"/>
              <a:ext cx="144" cy="144"/>
            </a:xfrm>
            <a:prstGeom prst="ellipse">
              <a:avLst/>
            </a:prstGeom>
            <a:gradFill rotWithShape="1">
              <a:gsLst>
                <a:gs pos="0">
                  <a:srgbClr val="CC0000"/>
                </a:gs>
                <a:gs pos="100000">
                  <a:srgbClr val="A80000"/>
                </a:gs>
              </a:gsLst>
              <a:path path="shape">
                <a:fillToRect l="50000" t="50000" r="50000" b="50000"/>
              </a:path>
            </a:gradFill>
            <a:ln w="19050">
              <a:solidFill>
                <a:srgbClr val="CC0000"/>
              </a:solidFill>
              <a:round/>
              <a:headEnd/>
              <a:tailEnd/>
            </a:ln>
          </p:spPr>
          <p:txBody>
            <a:bodyPr wrap="none" anchor="ctr"/>
            <a:lstStyle/>
            <a:p>
              <a:endParaRPr lang="en-US"/>
            </a:p>
          </p:txBody>
        </p:sp>
        <p:sp>
          <p:nvSpPr>
            <p:cNvPr id="131157" name="Oval 67"/>
            <p:cNvSpPr>
              <a:spLocks noChangeArrowheads="1"/>
            </p:cNvSpPr>
            <p:nvPr/>
          </p:nvSpPr>
          <p:spPr bwMode="auto">
            <a:xfrm>
              <a:off x="6624" y="1392"/>
              <a:ext cx="144" cy="144"/>
            </a:xfrm>
            <a:prstGeom prst="ellipse">
              <a:avLst/>
            </a:prstGeom>
            <a:gradFill rotWithShape="1">
              <a:gsLst>
                <a:gs pos="0">
                  <a:srgbClr val="CC0000"/>
                </a:gs>
                <a:gs pos="100000">
                  <a:srgbClr val="950000"/>
                </a:gs>
              </a:gsLst>
              <a:path path="shape">
                <a:fillToRect l="50000" t="50000" r="50000" b="50000"/>
              </a:path>
            </a:gradFill>
            <a:ln w="19050">
              <a:solidFill>
                <a:srgbClr val="CC0000"/>
              </a:solidFill>
              <a:round/>
              <a:headEnd/>
              <a:tailEnd/>
            </a:ln>
          </p:spPr>
          <p:txBody>
            <a:bodyPr wrap="none" anchor="ctr"/>
            <a:lstStyle/>
            <a:p>
              <a:endParaRPr lang="en-US"/>
            </a:p>
          </p:txBody>
        </p:sp>
      </p:grpSp>
      <p:sp>
        <p:nvSpPr>
          <p:cNvPr id="332868" name="Text Box 68"/>
          <p:cNvSpPr txBox="1">
            <a:spLocks noChangeArrowheads="1"/>
          </p:cNvSpPr>
          <p:nvPr/>
        </p:nvSpPr>
        <p:spPr bwMode="auto">
          <a:xfrm rot="-5400000">
            <a:off x="-787400" y="4165600"/>
            <a:ext cx="2032000" cy="304800"/>
          </a:xfrm>
          <a:prstGeom prst="rect">
            <a:avLst/>
          </a:prstGeom>
          <a:noFill/>
          <a:ln w="9525">
            <a:noFill/>
            <a:miter lim="800000"/>
            <a:headEnd/>
            <a:tailEnd/>
          </a:ln>
        </p:spPr>
        <p:txBody>
          <a:bodyPr wrap="none">
            <a:spAutoFit/>
          </a:bodyPr>
          <a:lstStyle/>
          <a:p>
            <a:r>
              <a:rPr lang="en-US" sz="1400" b="1">
                <a:solidFill>
                  <a:srgbClr val="D60000"/>
                </a:solidFill>
              </a:rPr>
              <a:t>EXTERNAL THREATS</a:t>
            </a:r>
          </a:p>
        </p:txBody>
      </p:sp>
      <p:sp>
        <p:nvSpPr>
          <p:cNvPr id="131090" name="Text Box 69"/>
          <p:cNvSpPr txBox="1">
            <a:spLocks noChangeArrowheads="1"/>
          </p:cNvSpPr>
          <p:nvPr/>
        </p:nvSpPr>
        <p:spPr bwMode="auto">
          <a:xfrm>
            <a:off x="5667375" y="963613"/>
            <a:ext cx="3219450" cy="366712"/>
          </a:xfrm>
          <a:prstGeom prst="rect">
            <a:avLst/>
          </a:prstGeom>
          <a:noFill/>
          <a:ln w="9525">
            <a:noFill/>
            <a:miter lim="800000"/>
            <a:headEnd/>
            <a:tailEnd/>
          </a:ln>
        </p:spPr>
        <p:txBody>
          <a:bodyPr wrap="none">
            <a:spAutoFit/>
          </a:bodyPr>
          <a:lstStyle/>
          <a:p>
            <a:pPr algn="ctr"/>
            <a:r>
              <a:rPr lang="en-US"/>
              <a:t>The CORE /</a:t>
            </a:r>
            <a:r>
              <a:rPr lang="en-US" b="1"/>
              <a:t> Sources of Risk</a:t>
            </a:r>
          </a:p>
        </p:txBody>
      </p:sp>
      <p:sp>
        <p:nvSpPr>
          <p:cNvPr id="131091" name="AutoShape 70"/>
          <p:cNvSpPr>
            <a:spLocks/>
          </p:cNvSpPr>
          <p:nvPr/>
        </p:nvSpPr>
        <p:spPr bwMode="auto">
          <a:xfrm rot="-5400000">
            <a:off x="7183437" y="-206374"/>
            <a:ext cx="187325" cy="3429000"/>
          </a:xfrm>
          <a:prstGeom prst="rightBrace">
            <a:avLst>
              <a:gd name="adj1" fmla="val 152542"/>
              <a:gd name="adj2" fmla="val 50000"/>
            </a:avLst>
          </a:prstGeom>
          <a:noFill/>
          <a:ln w="9525">
            <a:solidFill>
              <a:schemeClr val="tx1"/>
            </a:solidFill>
            <a:round/>
            <a:headEnd/>
            <a:tailEnd/>
          </a:ln>
        </p:spPr>
        <p:txBody>
          <a:bodyPr wrap="none" anchor="ctr"/>
          <a:lstStyle/>
          <a:p>
            <a:endParaRPr lang="en-US"/>
          </a:p>
        </p:txBody>
      </p:sp>
      <p:pic>
        <p:nvPicPr>
          <p:cNvPr id="131092" name="Picture 71" descr="core nuleus"/>
          <p:cNvPicPr>
            <a:picLocks noChangeAspect="1" noChangeArrowheads="1"/>
          </p:cNvPicPr>
          <p:nvPr/>
        </p:nvPicPr>
        <p:blipFill>
          <a:blip r:embed="rId3"/>
          <a:srcRect/>
          <a:stretch>
            <a:fillRect/>
          </a:stretch>
        </p:blipFill>
        <p:spPr bwMode="auto">
          <a:xfrm>
            <a:off x="6248400" y="3200400"/>
            <a:ext cx="1943100" cy="1717675"/>
          </a:xfrm>
          <a:prstGeom prst="rect">
            <a:avLst/>
          </a:prstGeom>
          <a:noFill/>
          <a:ln w="9525">
            <a:noFill/>
            <a:miter lim="800000"/>
            <a:headEnd/>
            <a:tailEnd/>
          </a:ln>
        </p:spPr>
      </p:pic>
      <p:grpSp>
        <p:nvGrpSpPr>
          <p:cNvPr id="9" name="Group 72"/>
          <p:cNvGrpSpPr>
            <a:grpSpLocks/>
          </p:cNvGrpSpPr>
          <p:nvPr/>
        </p:nvGrpSpPr>
        <p:grpSpPr bwMode="auto">
          <a:xfrm>
            <a:off x="457200" y="2667000"/>
            <a:ext cx="5943600" cy="3048000"/>
            <a:chOff x="240" y="1660"/>
            <a:chExt cx="3696" cy="2151"/>
          </a:xfrm>
        </p:grpSpPr>
        <p:sp>
          <p:nvSpPr>
            <p:cNvPr id="131094" name="Arc 73"/>
            <p:cNvSpPr>
              <a:spLocks/>
            </p:cNvSpPr>
            <p:nvPr/>
          </p:nvSpPr>
          <p:spPr bwMode="auto">
            <a:xfrm rot="2700000" flipH="1">
              <a:off x="348" y="326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095" name="Line 74"/>
            <p:cNvSpPr>
              <a:spLocks noChangeShapeType="1"/>
            </p:cNvSpPr>
            <p:nvPr/>
          </p:nvSpPr>
          <p:spPr bwMode="auto">
            <a:xfrm flipH="1">
              <a:off x="821" y="3456"/>
              <a:ext cx="331" cy="0"/>
            </a:xfrm>
            <a:prstGeom prst="line">
              <a:avLst/>
            </a:prstGeom>
            <a:noFill/>
            <a:ln w="31750">
              <a:solidFill>
                <a:srgbClr val="D60000"/>
              </a:solidFill>
              <a:round/>
              <a:headEnd/>
              <a:tailEnd type="oval" w="med" len="med"/>
            </a:ln>
          </p:spPr>
          <p:txBody>
            <a:bodyPr/>
            <a:lstStyle/>
            <a:p>
              <a:endParaRPr lang="en-US"/>
            </a:p>
          </p:txBody>
        </p:sp>
        <p:sp>
          <p:nvSpPr>
            <p:cNvPr id="131096" name="Line 75"/>
            <p:cNvSpPr>
              <a:spLocks noChangeShapeType="1"/>
            </p:cNvSpPr>
            <p:nvPr/>
          </p:nvSpPr>
          <p:spPr bwMode="auto">
            <a:xfrm flipH="1">
              <a:off x="288" y="3696"/>
              <a:ext cx="144" cy="0"/>
            </a:xfrm>
            <a:prstGeom prst="line">
              <a:avLst/>
            </a:prstGeom>
            <a:noFill/>
            <a:ln w="31750">
              <a:solidFill>
                <a:srgbClr val="D60000"/>
              </a:solidFill>
              <a:round/>
              <a:headEnd/>
              <a:tailEnd/>
            </a:ln>
          </p:spPr>
          <p:txBody>
            <a:bodyPr/>
            <a:lstStyle/>
            <a:p>
              <a:endParaRPr lang="en-US"/>
            </a:p>
          </p:txBody>
        </p:sp>
        <p:grpSp>
          <p:nvGrpSpPr>
            <p:cNvPr id="131097" name="Group 76"/>
            <p:cNvGrpSpPr>
              <a:grpSpLocks/>
            </p:cNvGrpSpPr>
            <p:nvPr/>
          </p:nvGrpSpPr>
          <p:grpSpPr bwMode="auto">
            <a:xfrm>
              <a:off x="282" y="3580"/>
              <a:ext cx="212" cy="231"/>
              <a:chOff x="398" y="1155"/>
              <a:chExt cx="212" cy="231"/>
            </a:xfrm>
          </p:grpSpPr>
          <p:sp>
            <p:nvSpPr>
              <p:cNvPr id="131150" name="Oval 77"/>
              <p:cNvSpPr>
                <a:spLocks noChangeArrowheads="1"/>
              </p:cNvSpPr>
              <p:nvPr/>
            </p:nvSpPr>
            <p:spPr bwMode="auto">
              <a:xfrm>
                <a:off x="432" y="1200"/>
                <a:ext cx="144" cy="144"/>
              </a:xfrm>
              <a:prstGeom prst="ellipse">
                <a:avLst/>
              </a:prstGeom>
              <a:gradFill rotWithShape="1">
                <a:gsLst>
                  <a:gs pos="0">
                    <a:srgbClr val="6F808B"/>
                  </a:gs>
                  <a:gs pos="50000">
                    <a:srgbClr val="BFC3C5"/>
                  </a:gs>
                  <a:gs pos="100000">
                    <a:srgbClr val="6F808B"/>
                  </a:gs>
                </a:gsLst>
                <a:lin ang="2700000" scaled="1"/>
              </a:gradFill>
              <a:ln w="31750">
                <a:solidFill>
                  <a:srgbClr val="D60000"/>
                </a:solidFill>
                <a:round/>
                <a:headEnd/>
                <a:tailEnd/>
              </a:ln>
            </p:spPr>
            <p:txBody>
              <a:bodyPr wrap="none" anchor="ctr"/>
              <a:lstStyle/>
              <a:p>
                <a:endParaRPr lang="en-US"/>
              </a:p>
            </p:txBody>
          </p:sp>
          <p:sp>
            <p:nvSpPr>
              <p:cNvPr id="131151" name="Text Box 78"/>
              <p:cNvSpPr txBox="1">
                <a:spLocks noChangeArrowheads="1"/>
              </p:cNvSpPr>
              <p:nvPr/>
            </p:nvSpPr>
            <p:spPr bwMode="auto">
              <a:xfrm>
                <a:off x="398" y="1155"/>
                <a:ext cx="212" cy="231"/>
              </a:xfrm>
              <a:prstGeom prst="rect">
                <a:avLst/>
              </a:prstGeom>
              <a:noFill/>
              <a:ln w="9525">
                <a:noFill/>
                <a:miter lim="800000"/>
                <a:headEnd/>
                <a:tailEnd/>
              </a:ln>
            </p:spPr>
            <p:txBody>
              <a:bodyPr wrap="none">
                <a:spAutoFit/>
              </a:bodyPr>
              <a:lstStyle/>
              <a:p>
                <a:r>
                  <a:rPr lang="en-US" b="1">
                    <a:solidFill>
                      <a:srgbClr val="D60000"/>
                    </a:solidFill>
                  </a:rPr>
                  <a:t>X</a:t>
                </a:r>
              </a:p>
            </p:txBody>
          </p:sp>
        </p:grpSp>
        <p:grpSp>
          <p:nvGrpSpPr>
            <p:cNvPr id="131098" name="Group 79"/>
            <p:cNvGrpSpPr>
              <a:grpSpLocks/>
            </p:cNvGrpSpPr>
            <p:nvPr/>
          </p:nvGrpSpPr>
          <p:grpSpPr bwMode="auto">
            <a:xfrm>
              <a:off x="1063" y="3332"/>
              <a:ext cx="212" cy="231"/>
              <a:chOff x="398" y="1155"/>
              <a:chExt cx="212" cy="231"/>
            </a:xfrm>
          </p:grpSpPr>
          <p:sp>
            <p:nvSpPr>
              <p:cNvPr id="131148" name="Oval 80"/>
              <p:cNvSpPr>
                <a:spLocks noChangeArrowheads="1"/>
              </p:cNvSpPr>
              <p:nvPr/>
            </p:nvSpPr>
            <p:spPr bwMode="auto">
              <a:xfrm>
                <a:off x="432" y="1200"/>
                <a:ext cx="144" cy="144"/>
              </a:xfrm>
              <a:prstGeom prst="ellipse">
                <a:avLst/>
              </a:prstGeom>
              <a:gradFill rotWithShape="1">
                <a:gsLst>
                  <a:gs pos="0">
                    <a:srgbClr val="6F808B"/>
                  </a:gs>
                  <a:gs pos="50000">
                    <a:srgbClr val="BFC3C5"/>
                  </a:gs>
                  <a:gs pos="100000">
                    <a:srgbClr val="6F808B"/>
                  </a:gs>
                </a:gsLst>
                <a:lin ang="2700000" scaled="1"/>
              </a:gradFill>
              <a:ln w="31750">
                <a:solidFill>
                  <a:srgbClr val="D60000"/>
                </a:solidFill>
                <a:round/>
                <a:headEnd/>
                <a:tailEnd/>
              </a:ln>
            </p:spPr>
            <p:txBody>
              <a:bodyPr wrap="none" anchor="ctr"/>
              <a:lstStyle/>
              <a:p>
                <a:endParaRPr lang="en-US"/>
              </a:p>
            </p:txBody>
          </p:sp>
          <p:sp>
            <p:nvSpPr>
              <p:cNvPr id="131149" name="Text Box 81"/>
              <p:cNvSpPr txBox="1">
                <a:spLocks noChangeArrowheads="1"/>
              </p:cNvSpPr>
              <p:nvPr/>
            </p:nvSpPr>
            <p:spPr bwMode="auto">
              <a:xfrm>
                <a:off x="398" y="1155"/>
                <a:ext cx="212" cy="231"/>
              </a:xfrm>
              <a:prstGeom prst="rect">
                <a:avLst/>
              </a:prstGeom>
              <a:noFill/>
              <a:ln w="9525">
                <a:noFill/>
                <a:miter lim="800000"/>
                <a:headEnd/>
                <a:tailEnd/>
              </a:ln>
            </p:spPr>
            <p:txBody>
              <a:bodyPr wrap="none">
                <a:spAutoFit/>
              </a:bodyPr>
              <a:lstStyle/>
              <a:p>
                <a:r>
                  <a:rPr lang="en-US" b="1">
                    <a:solidFill>
                      <a:srgbClr val="D60000"/>
                    </a:solidFill>
                  </a:rPr>
                  <a:t>X</a:t>
                </a:r>
              </a:p>
            </p:txBody>
          </p:sp>
        </p:grpSp>
        <p:sp>
          <p:nvSpPr>
            <p:cNvPr id="131099" name="Line 82"/>
            <p:cNvSpPr>
              <a:spLocks noChangeShapeType="1"/>
            </p:cNvSpPr>
            <p:nvPr/>
          </p:nvSpPr>
          <p:spPr bwMode="auto">
            <a:xfrm flipH="1">
              <a:off x="240" y="1776"/>
              <a:ext cx="144" cy="0"/>
            </a:xfrm>
            <a:prstGeom prst="line">
              <a:avLst/>
            </a:prstGeom>
            <a:noFill/>
            <a:ln w="31750">
              <a:solidFill>
                <a:srgbClr val="D60000"/>
              </a:solidFill>
              <a:round/>
              <a:headEnd/>
              <a:tailEnd/>
            </a:ln>
          </p:spPr>
          <p:txBody>
            <a:bodyPr/>
            <a:lstStyle/>
            <a:p>
              <a:endParaRPr lang="en-US"/>
            </a:p>
          </p:txBody>
        </p:sp>
        <p:sp>
          <p:nvSpPr>
            <p:cNvPr id="131100" name="Arc 83"/>
            <p:cNvSpPr>
              <a:spLocks/>
            </p:cNvSpPr>
            <p:nvPr/>
          </p:nvSpPr>
          <p:spPr bwMode="auto">
            <a:xfrm rot="2700000" flipH="1">
              <a:off x="344" y="254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01" name="Line 84"/>
            <p:cNvSpPr>
              <a:spLocks noChangeShapeType="1"/>
            </p:cNvSpPr>
            <p:nvPr/>
          </p:nvSpPr>
          <p:spPr bwMode="auto">
            <a:xfrm flipH="1">
              <a:off x="817" y="2736"/>
              <a:ext cx="239" cy="0"/>
            </a:xfrm>
            <a:prstGeom prst="line">
              <a:avLst/>
            </a:prstGeom>
            <a:noFill/>
            <a:ln w="31750">
              <a:solidFill>
                <a:srgbClr val="D60000"/>
              </a:solidFill>
              <a:round/>
              <a:headEnd type="oval" w="med" len="med"/>
              <a:tailEnd type="oval" w="med" len="med"/>
            </a:ln>
          </p:spPr>
          <p:txBody>
            <a:bodyPr/>
            <a:lstStyle/>
            <a:p>
              <a:endParaRPr lang="en-US"/>
            </a:p>
          </p:txBody>
        </p:sp>
        <p:sp>
          <p:nvSpPr>
            <p:cNvPr id="131102" name="Arc 85"/>
            <p:cNvSpPr>
              <a:spLocks/>
            </p:cNvSpPr>
            <p:nvPr/>
          </p:nvSpPr>
          <p:spPr bwMode="auto">
            <a:xfrm rot="2700000" flipH="1">
              <a:off x="1139" y="254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03" name="Line 86"/>
            <p:cNvSpPr>
              <a:spLocks noChangeShapeType="1"/>
            </p:cNvSpPr>
            <p:nvPr/>
          </p:nvSpPr>
          <p:spPr bwMode="auto">
            <a:xfrm flipH="1">
              <a:off x="1612" y="2736"/>
              <a:ext cx="260" cy="0"/>
            </a:xfrm>
            <a:prstGeom prst="line">
              <a:avLst/>
            </a:prstGeom>
            <a:noFill/>
            <a:ln w="31750">
              <a:solidFill>
                <a:srgbClr val="D60000"/>
              </a:solidFill>
              <a:round/>
              <a:headEnd type="oval" w="med" len="med"/>
              <a:tailEnd type="oval" w="med" len="med"/>
            </a:ln>
          </p:spPr>
          <p:txBody>
            <a:bodyPr/>
            <a:lstStyle/>
            <a:p>
              <a:endParaRPr lang="en-US"/>
            </a:p>
          </p:txBody>
        </p:sp>
        <p:sp>
          <p:nvSpPr>
            <p:cNvPr id="131104" name="Arc 87"/>
            <p:cNvSpPr>
              <a:spLocks/>
            </p:cNvSpPr>
            <p:nvPr/>
          </p:nvSpPr>
          <p:spPr bwMode="auto">
            <a:xfrm rot="2700000" flipH="1">
              <a:off x="1976" y="254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05" name="Line 88"/>
            <p:cNvSpPr>
              <a:spLocks noChangeShapeType="1"/>
            </p:cNvSpPr>
            <p:nvPr/>
          </p:nvSpPr>
          <p:spPr bwMode="auto">
            <a:xfrm flipH="1">
              <a:off x="2442" y="2736"/>
              <a:ext cx="294" cy="0"/>
            </a:xfrm>
            <a:prstGeom prst="line">
              <a:avLst/>
            </a:prstGeom>
            <a:noFill/>
            <a:ln w="31750">
              <a:solidFill>
                <a:srgbClr val="D60000"/>
              </a:solidFill>
              <a:round/>
              <a:headEnd type="oval" w="med" len="med"/>
              <a:tailEnd type="oval" w="med" len="med"/>
            </a:ln>
          </p:spPr>
          <p:txBody>
            <a:bodyPr/>
            <a:lstStyle/>
            <a:p>
              <a:endParaRPr lang="en-US"/>
            </a:p>
          </p:txBody>
        </p:sp>
        <p:sp>
          <p:nvSpPr>
            <p:cNvPr id="131106" name="Arc 89"/>
            <p:cNvSpPr>
              <a:spLocks/>
            </p:cNvSpPr>
            <p:nvPr/>
          </p:nvSpPr>
          <p:spPr bwMode="auto">
            <a:xfrm rot="2700000" flipH="1">
              <a:off x="2813" y="254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07" name="Arc 90"/>
            <p:cNvSpPr>
              <a:spLocks/>
            </p:cNvSpPr>
            <p:nvPr/>
          </p:nvSpPr>
          <p:spPr bwMode="auto">
            <a:xfrm rot="2700000" flipH="1">
              <a:off x="336" y="278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08" name="Line 91"/>
            <p:cNvSpPr>
              <a:spLocks noChangeShapeType="1"/>
            </p:cNvSpPr>
            <p:nvPr/>
          </p:nvSpPr>
          <p:spPr bwMode="auto">
            <a:xfrm flipH="1">
              <a:off x="809" y="2976"/>
              <a:ext cx="247" cy="0"/>
            </a:xfrm>
            <a:prstGeom prst="line">
              <a:avLst/>
            </a:prstGeom>
            <a:noFill/>
            <a:ln w="31750">
              <a:solidFill>
                <a:srgbClr val="D60000"/>
              </a:solidFill>
              <a:round/>
              <a:headEnd type="oval" w="med" len="med"/>
              <a:tailEnd type="oval" w="med" len="med"/>
            </a:ln>
          </p:spPr>
          <p:txBody>
            <a:bodyPr/>
            <a:lstStyle/>
            <a:p>
              <a:endParaRPr lang="en-US"/>
            </a:p>
          </p:txBody>
        </p:sp>
        <p:sp>
          <p:nvSpPr>
            <p:cNvPr id="131109" name="Arc 92"/>
            <p:cNvSpPr>
              <a:spLocks/>
            </p:cNvSpPr>
            <p:nvPr/>
          </p:nvSpPr>
          <p:spPr bwMode="auto">
            <a:xfrm rot="2700000" flipH="1">
              <a:off x="1131" y="278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10" name="Line 93"/>
            <p:cNvSpPr>
              <a:spLocks noChangeShapeType="1"/>
            </p:cNvSpPr>
            <p:nvPr/>
          </p:nvSpPr>
          <p:spPr bwMode="auto">
            <a:xfrm flipH="1">
              <a:off x="1604" y="2976"/>
              <a:ext cx="268" cy="0"/>
            </a:xfrm>
            <a:prstGeom prst="line">
              <a:avLst/>
            </a:prstGeom>
            <a:noFill/>
            <a:ln w="31750">
              <a:solidFill>
                <a:srgbClr val="D60000"/>
              </a:solidFill>
              <a:round/>
              <a:headEnd type="oval" w="med" len="med"/>
              <a:tailEnd type="oval" w="med" len="med"/>
            </a:ln>
          </p:spPr>
          <p:txBody>
            <a:bodyPr/>
            <a:lstStyle/>
            <a:p>
              <a:endParaRPr lang="en-US"/>
            </a:p>
          </p:txBody>
        </p:sp>
        <p:sp>
          <p:nvSpPr>
            <p:cNvPr id="131111" name="Arc 94"/>
            <p:cNvSpPr>
              <a:spLocks/>
            </p:cNvSpPr>
            <p:nvPr/>
          </p:nvSpPr>
          <p:spPr bwMode="auto">
            <a:xfrm rot="2700000" flipH="1">
              <a:off x="1968" y="278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12" name="Line 95"/>
            <p:cNvSpPr>
              <a:spLocks noChangeShapeType="1"/>
            </p:cNvSpPr>
            <p:nvPr/>
          </p:nvSpPr>
          <p:spPr bwMode="auto">
            <a:xfrm flipH="1">
              <a:off x="2434" y="2976"/>
              <a:ext cx="302" cy="0"/>
            </a:xfrm>
            <a:prstGeom prst="line">
              <a:avLst/>
            </a:prstGeom>
            <a:noFill/>
            <a:ln w="31750">
              <a:solidFill>
                <a:srgbClr val="D60000"/>
              </a:solidFill>
              <a:round/>
              <a:headEnd type="oval" w="med" len="med"/>
              <a:tailEnd type="oval" w="med" len="med"/>
            </a:ln>
          </p:spPr>
          <p:txBody>
            <a:bodyPr/>
            <a:lstStyle/>
            <a:p>
              <a:endParaRPr lang="en-US"/>
            </a:p>
          </p:txBody>
        </p:sp>
        <p:sp>
          <p:nvSpPr>
            <p:cNvPr id="131113" name="Arc 96"/>
            <p:cNvSpPr>
              <a:spLocks/>
            </p:cNvSpPr>
            <p:nvPr/>
          </p:nvSpPr>
          <p:spPr bwMode="auto">
            <a:xfrm rot="2700000" flipH="1">
              <a:off x="2805" y="278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14" name="Arc 97"/>
            <p:cNvSpPr>
              <a:spLocks/>
            </p:cNvSpPr>
            <p:nvPr/>
          </p:nvSpPr>
          <p:spPr bwMode="auto">
            <a:xfrm rot="2700000" flipH="1">
              <a:off x="336" y="230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15" name="Line 98"/>
            <p:cNvSpPr>
              <a:spLocks noChangeShapeType="1"/>
            </p:cNvSpPr>
            <p:nvPr/>
          </p:nvSpPr>
          <p:spPr bwMode="auto">
            <a:xfrm flipH="1">
              <a:off x="809" y="2496"/>
              <a:ext cx="247" cy="0"/>
            </a:xfrm>
            <a:prstGeom prst="line">
              <a:avLst/>
            </a:prstGeom>
            <a:noFill/>
            <a:ln w="31750">
              <a:solidFill>
                <a:srgbClr val="D60000"/>
              </a:solidFill>
              <a:round/>
              <a:headEnd type="oval" w="med" len="med"/>
              <a:tailEnd type="oval" w="med" len="med"/>
            </a:ln>
          </p:spPr>
          <p:txBody>
            <a:bodyPr/>
            <a:lstStyle/>
            <a:p>
              <a:endParaRPr lang="en-US"/>
            </a:p>
          </p:txBody>
        </p:sp>
        <p:sp>
          <p:nvSpPr>
            <p:cNvPr id="131116" name="Arc 99"/>
            <p:cNvSpPr>
              <a:spLocks/>
            </p:cNvSpPr>
            <p:nvPr/>
          </p:nvSpPr>
          <p:spPr bwMode="auto">
            <a:xfrm rot="2700000" flipH="1">
              <a:off x="1131" y="230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17" name="Line 100"/>
            <p:cNvSpPr>
              <a:spLocks noChangeShapeType="1"/>
            </p:cNvSpPr>
            <p:nvPr/>
          </p:nvSpPr>
          <p:spPr bwMode="auto">
            <a:xfrm flipH="1">
              <a:off x="1604" y="2496"/>
              <a:ext cx="268" cy="0"/>
            </a:xfrm>
            <a:prstGeom prst="line">
              <a:avLst/>
            </a:prstGeom>
            <a:noFill/>
            <a:ln w="31750">
              <a:solidFill>
                <a:srgbClr val="D60000"/>
              </a:solidFill>
              <a:round/>
              <a:headEnd type="oval" w="med" len="med"/>
              <a:tailEnd type="oval" w="med" len="med"/>
            </a:ln>
          </p:spPr>
          <p:txBody>
            <a:bodyPr/>
            <a:lstStyle/>
            <a:p>
              <a:endParaRPr lang="en-US"/>
            </a:p>
          </p:txBody>
        </p:sp>
        <p:sp>
          <p:nvSpPr>
            <p:cNvPr id="131118" name="Arc 101"/>
            <p:cNvSpPr>
              <a:spLocks/>
            </p:cNvSpPr>
            <p:nvPr/>
          </p:nvSpPr>
          <p:spPr bwMode="auto">
            <a:xfrm rot="2700000" flipH="1">
              <a:off x="1968" y="230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19" name="Line 102"/>
            <p:cNvSpPr>
              <a:spLocks noChangeShapeType="1"/>
            </p:cNvSpPr>
            <p:nvPr/>
          </p:nvSpPr>
          <p:spPr bwMode="auto">
            <a:xfrm flipH="1">
              <a:off x="2434" y="2496"/>
              <a:ext cx="302" cy="0"/>
            </a:xfrm>
            <a:prstGeom prst="line">
              <a:avLst/>
            </a:prstGeom>
            <a:noFill/>
            <a:ln w="31750">
              <a:solidFill>
                <a:srgbClr val="D60000"/>
              </a:solidFill>
              <a:round/>
              <a:headEnd type="oval" w="med" len="med"/>
              <a:tailEnd type="oval" w="med" len="med"/>
            </a:ln>
          </p:spPr>
          <p:txBody>
            <a:bodyPr/>
            <a:lstStyle/>
            <a:p>
              <a:endParaRPr lang="en-US"/>
            </a:p>
          </p:txBody>
        </p:sp>
        <p:sp>
          <p:nvSpPr>
            <p:cNvPr id="131120" name="Arc 103"/>
            <p:cNvSpPr>
              <a:spLocks/>
            </p:cNvSpPr>
            <p:nvPr/>
          </p:nvSpPr>
          <p:spPr bwMode="auto">
            <a:xfrm rot="2700000" flipH="1">
              <a:off x="2805" y="230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21" name="Line 104"/>
            <p:cNvSpPr>
              <a:spLocks noChangeShapeType="1"/>
            </p:cNvSpPr>
            <p:nvPr/>
          </p:nvSpPr>
          <p:spPr bwMode="auto">
            <a:xfrm flipH="1">
              <a:off x="3283" y="2736"/>
              <a:ext cx="269" cy="0"/>
            </a:xfrm>
            <a:prstGeom prst="line">
              <a:avLst/>
            </a:prstGeom>
            <a:noFill/>
            <a:ln w="31750">
              <a:solidFill>
                <a:srgbClr val="D60000"/>
              </a:solidFill>
              <a:round/>
              <a:headEnd type="stealth" w="lg" len="lg"/>
              <a:tailEnd type="oval" w="med" len="med"/>
            </a:ln>
          </p:spPr>
          <p:txBody>
            <a:bodyPr/>
            <a:lstStyle/>
            <a:p>
              <a:endParaRPr lang="en-US"/>
            </a:p>
          </p:txBody>
        </p:sp>
        <p:sp>
          <p:nvSpPr>
            <p:cNvPr id="131122" name="Line 105"/>
            <p:cNvSpPr>
              <a:spLocks noChangeShapeType="1"/>
            </p:cNvSpPr>
            <p:nvPr/>
          </p:nvSpPr>
          <p:spPr bwMode="auto">
            <a:xfrm flipH="1">
              <a:off x="3278" y="2976"/>
              <a:ext cx="658" cy="0"/>
            </a:xfrm>
            <a:prstGeom prst="line">
              <a:avLst/>
            </a:prstGeom>
            <a:noFill/>
            <a:ln w="31750">
              <a:solidFill>
                <a:srgbClr val="D60000"/>
              </a:solidFill>
              <a:round/>
              <a:headEnd type="stealth" w="lg" len="lg"/>
              <a:tailEnd type="oval" w="med" len="med"/>
            </a:ln>
          </p:spPr>
          <p:txBody>
            <a:bodyPr/>
            <a:lstStyle/>
            <a:p>
              <a:endParaRPr lang="en-US"/>
            </a:p>
          </p:txBody>
        </p:sp>
        <p:sp>
          <p:nvSpPr>
            <p:cNvPr id="131123" name="Line 106"/>
            <p:cNvSpPr>
              <a:spLocks noChangeShapeType="1"/>
            </p:cNvSpPr>
            <p:nvPr/>
          </p:nvSpPr>
          <p:spPr bwMode="auto">
            <a:xfrm flipH="1">
              <a:off x="3278" y="2496"/>
              <a:ext cx="514" cy="0"/>
            </a:xfrm>
            <a:prstGeom prst="line">
              <a:avLst/>
            </a:prstGeom>
            <a:noFill/>
            <a:ln w="31750">
              <a:solidFill>
                <a:srgbClr val="D60000"/>
              </a:solidFill>
              <a:round/>
              <a:headEnd type="stealth" w="lg" len="lg"/>
              <a:tailEnd type="oval" w="med" len="med"/>
            </a:ln>
          </p:spPr>
          <p:txBody>
            <a:bodyPr/>
            <a:lstStyle/>
            <a:p>
              <a:endParaRPr lang="en-US"/>
            </a:p>
          </p:txBody>
        </p:sp>
        <p:sp>
          <p:nvSpPr>
            <p:cNvPr id="131124" name="Arc 107"/>
            <p:cNvSpPr>
              <a:spLocks/>
            </p:cNvSpPr>
            <p:nvPr/>
          </p:nvSpPr>
          <p:spPr bwMode="auto">
            <a:xfrm rot="2700000" flipH="1">
              <a:off x="348" y="206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25" name="Line 108"/>
            <p:cNvSpPr>
              <a:spLocks noChangeShapeType="1"/>
            </p:cNvSpPr>
            <p:nvPr/>
          </p:nvSpPr>
          <p:spPr bwMode="auto">
            <a:xfrm flipH="1">
              <a:off x="821" y="2256"/>
              <a:ext cx="235" cy="0"/>
            </a:xfrm>
            <a:prstGeom prst="line">
              <a:avLst/>
            </a:prstGeom>
            <a:noFill/>
            <a:ln w="31750">
              <a:solidFill>
                <a:srgbClr val="D60000"/>
              </a:solidFill>
              <a:round/>
              <a:headEnd type="oval" w="med" len="med"/>
              <a:tailEnd type="oval" w="med" len="med"/>
            </a:ln>
          </p:spPr>
          <p:txBody>
            <a:bodyPr/>
            <a:lstStyle/>
            <a:p>
              <a:endParaRPr lang="en-US"/>
            </a:p>
          </p:txBody>
        </p:sp>
        <p:sp>
          <p:nvSpPr>
            <p:cNvPr id="131126" name="Arc 109"/>
            <p:cNvSpPr>
              <a:spLocks/>
            </p:cNvSpPr>
            <p:nvPr/>
          </p:nvSpPr>
          <p:spPr bwMode="auto">
            <a:xfrm rot="2700000" flipH="1">
              <a:off x="1143" y="206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27" name="Line 110"/>
            <p:cNvSpPr>
              <a:spLocks noChangeShapeType="1"/>
            </p:cNvSpPr>
            <p:nvPr/>
          </p:nvSpPr>
          <p:spPr bwMode="auto">
            <a:xfrm flipH="1">
              <a:off x="1616" y="2256"/>
              <a:ext cx="352" cy="0"/>
            </a:xfrm>
            <a:prstGeom prst="line">
              <a:avLst/>
            </a:prstGeom>
            <a:noFill/>
            <a:ln w="31750">
              <a:solidFill>
                <a:srgbClr val="D60000"/>
              </a:solidFill>
              <a:round/>
              <a:headEnd/>
              <a:tailEnd type="oval" w="med" len="med"/>
            </a:ln>
          </p:spPr>
          <p:txBody>
            <a:bodyPr/>
            <a:lstStyle/>
            <a:p>
              <a:endParaRPr lang="en-US"/>
            </a:p>
          </p:txBody>
        </p:sp>
        <p:sp>
          <p:nvSpPr>
            <p:cNvPr id="131128" name="Arc 111"/>
            <p:cNvSpPr>
              <a:spLocks/>
            </p:cNvSpPr>
            <p:nvPr/>
          </p:nvSpPr>
          <p:spPr bwMode="auto">
            <a:xfrm rot="2700000" flipH="1">
              <a:off x="336" y="302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29" name="Line 112"/>
            <p:cNvSpPr>
              <a:spLocks noChangeShapeType="1"/>
            </p:cNvSpPr>
            <p:nvPr/>
          </p:nvSpPr>
          <p:spPr bwMode="auto">
            <a:xfrm flipH="1">
              <a:off x="809" y="3216"/>
              <a:ext cx="247" cy="0"/>
            </a:xfrm>
            <a:prstGeom prst="line">
              <a:avLst/>
            </a:prstGeom>
            <a:noFill/>
            <a:ln w="31750">
              <a:solidFill>
                <a:srgbClr val="D60000"/>
              </a:solidFill>
              <a:round/>
              <a:headEnd type="oval" w="med" len="med"/>
              <a:tailEnd type="oval" w="med" len="med"/>
            </a:ln>
          </p:spPr>
          <p:txBody>
            <a:bodyPr/>
            <a:lstStyle/>
            <a:p>
              <a:endParaRPr lang="en-US"/>
            </a:p>
          </p:txBody>
        </p:sp>
        <p:sp>
          <p:nvSpPr>
            <p:cNvPr id="131130" name="Arc 113"/>
            <p:cNvSpPr>
              <a:spLocks/>
            </p:cNvSpPr>
            <p:nvPr/>
          </p:nvSpPr>
          <p:spPr bwMode="auto">
            <a:xfrm rot="2700000" flipH="1">
              <a:off x="1131" y="302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31" name="Line 114"/>
            <p:cNvSpPr>
              <a:spLocks noChangeShapeType="1"/>
            </p:cNvSpPr>
            <p:nvPr/>
          </p:nvSpPr>
          <p:spPr bwMode="auto">
            <a:xfrm flipH="1">
              <a:off x="1604" y="3216"/>
              <a:ext cx="268" cy="0"/>
            </a:xfrm>
            <a:prstGeom prst="line">
              <a:avLst/>
            </a:prstGeom>
            <a:noFill/>
            <a:ln w="31750">
              <a:solidFill>
                <a:srgbClr val="D60000"/>
              </a:solidFill>
              <a:round/>
              <a:headEnd type="oval" w="med" len="med"/>
              <a:tailEnd type="oval" w="med" len="med"/>
            </a:ln>
          </p:spPr>
          <p:txBody>
            <a:bodyPr/>
            <a:lstStyle/>
            <a:p>
              <a:endParaRPr lang="en-US"/>
            </a:p>
          </p:txBody>
        </p:sp>
        <p:sp>
          <p:nvSpPr>
            <p:cNvPr id="131132" name="Arc 115"/>
            <p:cNvSpPr>
              <a:spLocks/>
            </p:cNvSpPr>
            <p:nvPr/>
          </p:nvSpPr>
          <p:spPr bwMode="auto">
            <a:xfrm rot="2700000" flipH="1">
              <a:off x="1968" y="302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33" name="Line 116"/>
            <p:cNvSpPr>
              <a:spLocks noChangeShapeType="1"/>
            </p:cNvSpPr>
            <p:nvPr/>
          </p:nvSpPr>
          <p:spPr bwMode="auto">
            <a:xfrm flipH="1">
              <a:off x="2434" y="3216"/>
              <a:ext cx="398" cy="0"/>
            </a:xfrm>
            <a:prstGeom prst="line">
              <a:avLst/>
            </a:prstGeom>
            <a:noFill/>
            <a:ln w="31750">
              <a:solidFill>
                <a:srgbClr val="D60000"/>
              </a:solidFill>
              <a:round/>
              <a:headEnd/>
              <a:tailEnd type="oval" w="med" len="med"/>
            </a:ln>
          </p:spPr>
          <p:txBody>
            <a:bodyPr/>
            <a:lstStyle/>
            <a:p>
              <a:endParaRPr lang="en-US"/>
            </a:p>
          </p:txBody>
        </p:sp>
        <p:sp>
          <p:nvSpPr>
            <p:cNvPr id="131134" name="Arc 117"/>
            <p:cNvSpPr>
              <a:spLocks/>
            </p:cNvSpPr>
            <p:nvPr/>
          </p:nvSpPr>
          <p:spPr bwMode="auto">
            <a:xfrm rot="2700000" flipH="1">
              <a:off x="348" y="1824"/>
              <a:ext cx="384"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D60000"/>
              </a:solidFill>
              <a:round/>
              <a:headEnd/>
              <a:tailEnd/>
            </a:ln>
          </p:spPr>
          <p:txBody>
            <a:bodyPr wrap="none" anchor="ctr"/>
            <a:lstStyle/>
            <a:p>
              <a:endParaRPr lang="en-US"/>
            </a:p>
          </p:txBody>
        </p:sp>
        <p:sp>
          <p:nvSpPr>
            <p:cNvPr id="131135" name="Line 118"/>
            <p:cNvSpPr>
              <a:spLocks noChangeShapeType="1"/>
            </p:cNvSpPr>
            <p:nvPr/>
          </p:nvSpPr>
          <p:spPr bwMode="auto">
            <a:xfrm flipH="1">
              <a:off x="821" y="2016"/>
              <a:ext cx="379" cy="0"/>
            </a:xfrm>
            <a:prstGeom prst="line">
              <a:avLst/>
            </a:prstGeom>
            <a:noFill/>
            <a:ln w="31750">
              <a:solidFill>
                <a:srgbClr val="D60000"/>
              </a:solidFill>
              <a:round/>
              <a:headEnd/>
              <a:tailEnd type="oval" w="med" len="med"/>
            </a:ln>
          </p:spPr>
          <p:txBody>
            <a:bodyPr/>
            <a:lstStyle/>
            <a:p>
              <a:endParaRPr lang="en-US"/>
            </a:p>
          </p:txBody>
        </p:sp>
        <p:grpSp>
          <p:nvGrpSpPr>
            <p:cNvPr id="131136" name="Group 119"/>
            <p:cNvGrpSpPr>
              <a:grpSpLocks/>
            </p:cNvGrpSpPr>
            <p:nvPr/>
          </p:nvGrpSpPr>
          <p:grpSpPr bwMode="auto">
            <a:xfrm>
              <a:off x="1063" y="1893"/>
              <a:ext cx="212" cy="231"/>
              <a:chOff x="398" y="1155"/>
              <a:chExt cx="212" cy="231"/>
            </a:xfrm>
          </p:grpSpPr>
          <p:sp>
            <p:nvSpPr>
              <p:cNvPr id="131146" name="Oval 120"/>
              <p:cNvSpPr>
                <a:spLocks noChangeArrowheads="1"/>
              </p:cNvSpPr>
              <p:nvPr/>
            </p:nvSpPr>
            <p:spPr bwMode="auto">
              <a:xfrm>
                <a:off x="432" y="1200"/>
                <a:ext cx="144" cy="144"/>
              </a:xfrm>
              <a:prstGeom prst="ellipse">
                <a:avLst/>
              </a:prstGeom>
              <a:gradFill rotWithShape="1">
                <a:gsLst>
                  <a:gs pos="0">
                    <a:srgbClr val="6F808B"/>
                  </a:gs>
                  <a:gs pos="50000">
                    <a:srgbClr val="BFC3C5"/>
                  </a:gs>
                  <a:gs pos="100000">
                    <a:srgbClr val="6F808B"/>
                  </a:gs>
                </a:gsLst>
                <a:lin ang="2700000" scaled="1"/>
              </a:gradFill>
              <a:ln w="31750">
                <a:solidFill>
                  <a:srgbClr val="D60000"/>
                </a:solidFill>
                <a:round/>
                <a:headEnd/>
                <a:tailEnd/>
              </a:ln>
            </p:spPr>
            <p:txBody>
              <a:bodyPr wrap="none" anchor="ctr"/>
              <a:lstStyle/>
              <a:p>
                <a:endParaRPr lang="en-US"/>
              </a:p>
            </p:txBody>
          </p:sp>
          <p:sp>
            <p:nvSpPr>
              <p:cNvPr id="131147" name="Text Box 121"/>
              <p:cNvSpPr txBox="1">
                <a:spLocks noChangeArrowheads="1"/>
              </p:cNvSpPr>
              <p:nvPr/>
            </p:nvSpPr>
            <p:spPr bwMode="auto">
              <a:xfrm>
                <a:off x="398" y="1155"/>
                <a:ext cx="212" cy="231"/>
              </a:xfrm>
              <a:prstGeom prst="rect">
                <a:avLst/>
              </a:prstGeom>
              <a:noFill/>
              <a:ln w="9525">
                <a:noFill/>
                <a:miter lim="800000"/>
                <a:headEnd/>
                <a:tailEnd/>
              </a:ln>
            </p:spPr>
            <p:txBody>
              <a:bodyPr wrap="none">
                <a:spAutoFit/>
              </a:bodyPr>
              <a:lstStyle/>
              <a:p>
                <a:r>
                  <a:rPr lang="en-US" b="1">
                    <a:solidFill>
                      <a:srgbClr val="D60000"/>
                    </a:solidFill>
                  </a:rPr>
                  <a:t>X</a:t>
                </a:r>
              </a:p>
            </p:txBody>
          </p:sp>
        </p:grpSp>
        <p:grpSp>
          <p:nvGrpSpPr>
            <p:cNvPr id="131137" name="Group 122"/>
            <p:cNvGrpSpPr>
              <a:grpSpLocks/>
            </p:cNvGrpSpPr>
            <p:nvPr/>
          </p:nvGrpSpPr>
          <p:grpSpPr bwMode="auto">
            <a:xfrm>
              <a:off x="1886" y="2139"/>
              <a:ext cx="212" cy="231"/>
              <a:chOff x="398" y="1155"/>
              <a:chExt cx="212" cy="231"/>
            </a:xfrm>
          </p:grpSpPr>
          <p:sp>
            <p:nvSpPr>
              <p:cNvPr id="131144" name="Oval 123"/>
              <p:cNvSpPr>
                <a:spLocks noChangeArrowheads="1"/>
              </p:cNvSpPr>
              <p:nvPr/>
            </p:nvSpPr>
            <p:spPr bwMode="auto">
              <a:xfrm>
                <a:off x="432" y="1200"/>
                <a:ext cx="144" cy="144"/>
              </a:xfrm>
              <a:prstGeom prst="ellipse">
                <a:avLst/>
              </a:prstGeom>
              <a:gradFill rotWithShape="1">
                <a:gsLst>
                  <a:gs pos="0">
                    <a:srgbClr val="6F808B"/>
                  </a:gs>
                  <a:gs pos="50000">
                    <a:srgbClr val="BFC3C5"/>
                  </a:gs>
                  <a:gs pos="100000">
                    <a:srgbClr val="6F808B"/>
                  </a:gs>
                </a:gsLst>
                <a:lin ang="2700000" scaled="1"/>
              </a:gradFill>
              <a:ln w="31750">
                <a:solidFill>
                  <a:srgbClr val="D60000"/>
                </a:solidFill>
                <a:round/>
                <a:headEnd/>
                <a:tailEnd/>
              </a:ln>
            </p:spPr>
            <p:txBody>
              <a:bodyPr wrap="none" anchor="ctr"/>
              <a:lstStyle/>
              <a:p>
                <a:endParaRPr lang="en-US"/>
              </a:p>
            </p:txBody>
          </p:sp>
          <p:sp>
            <p:nvSpPr>
              <p:cNvPr id="131145" name="Text Box 124"/>
              <p:cNvSpPr txBox="1">
                <a:spLocks noChangeArrowheads="1"/>
              </p:cNvSpPr>
              <p:nvPr/>
            </p:nvSpPr>
            <p:spPr bwMode="auto">
              <a:xfrm>
                <a:off x="398" y="1155"/>
                <a:ext cx="212" cy="231"/>
              </a:xfrm>
              <a:prstGeom prst="rect">
                <a:avLst/>
              </a:prstGeom>
              <a:noFill/>
              <a:ln w="9525">
                <a:noFill/>
                <a:miter lim="800000"/>
                <a:headEnd/>
                <a:tailEnd/>
              </a:ln>
            </p:spPr>
            <p:txBody>
              <a:bodyPr wrap="none">
                <a:spAutoFit/>
              </a:bodyPr>
              <a:lstStyle/>
              <a:p>
                <a:r>
                  <a:rPr lang="en-US" b="1">
                    <a:solidFill>
                      <a:srgbClr val="D60000"/>
                    </a:solidFill>
                  </a:rPr>
                  <a:t>X</a:t>
                </a:r>
              </a:p>
            </p:txBody>
          </p:sp>
        </p:grpSp>
        <p:grpSp>
          <p:nvGrpSpPr>
            <p:cNvPr id="131138" name="Group 125"/>
            <p:cNvGrpSpPr>
              <a:grpSpLocks/>
            </p:cNvGrpSpPr>
            <p:nvPr/>
          </p:nvGrpSpPr>
          <p:grpSpPr bwMode="auto">
            <a:xfrm>
              <a:off x="2722" y="3100"/>
              <a:ext cx="212" cy="231"/>
              <a:chOff x="398" y="1155"/>
              <a:chExt cx="212" cy="231"/>
            </a:xfrm>
          </p:grpSpPr>
          <p:sp>
            <p:nvSpPr>
              <p:cNvPr id="131142" name="Oval 126"/>
              <p:cNvSpPr>
                <a:spLocks noChangeArrowheads="1"/>
              </p:cNvSpPr>
              <p:nvPr/>
            </p:nvSpPr>
            <p:spPr bwMode="auto">
              <a:xfrm>
                <a:off x="432" y="1200"/>
                <a:ext cx="144" cy="144"/>
              </a:xfrm>
              <a:prstGeom prst="ellipse">
                <a:avLst/>
              </a:prstGeom>
              <a:gradFill rotWithShape="1">
                <a:gsLst>
                  <a:gs pos="0">
                    <a:srgbClr val="6F808B"/>
                  </a:gs>
                  <a:gs pos="50000">
                    <a:srgbClr val="BFC3C5"/>
                  </a:gs>
                  <a:gs pos="100000">
                    <a:srgbClr val="6F808B"/>
                  </a:gs>
                </a:gsLst>
                <a:lin ang="2700000" scaled="1"/>
              </a:gradFill>
              <a:ln w="31750">
                <a:solidFill>
                  <a:srgbClr val="D60000"/>
                </a:solidFill>
                <a:round/>
                <a:headEnd/>
                <a:tailEnd/>
              </a:ln>
            </p:spPr>
            <p:txBody>
              <a:bodyPr wrap="none" anchor="ctr"/>
              <a:lstStyle/>
              <a:p>
                <a:endParaRPr lang="en-US"/>
              </a:p>
            </p:txBody>
          </p:sp>
          <p:sp>
            <p:nvSpPr>
              <p:cNvPr id="131143" name="Text Box 127"/>
              <p:cNvSpPr txBox="1">
                <a:spLocks noChangeArrowheads="1"/>
              </p:cNvSpPr>
              <p:nvPr/>
            </p:nvSpPr>
            <p:spPr bwMode="auto">
              <a:xfrm>
                <a:off x="398" y="1155"/>
                <a:ext cx="212" cy="231"/>
              </a:xfrm>
              <a:prstGeom prst="rect">
                <a:avLst/>
              </a:prstGeom>
              <a:noFill/>
              <a:ln w="9525">
                <a:noFill/>
                <a:miter lim="800000"/>
                <a:headEnd/>
                <a:tailEnd/>
              </a:ln>
            </p:spPr>
            <p:txBody>
              <a:bodyPr wrap="none">
                <a:spAutoFit/>
              </a:bodyPr>
              <a:lstStyle/>
              <a:p>
                <a:r>
                  <a:rPr lang="en-US" b="1">
                    <a:solidFill>
                      <a:srgbClr val="D60000"/>
                    </a:solidFill>
                  </a:rPr>
                  <a:t>X</a:t>
                </a:r>
              </a:p>
            </p:txBody>
          </p:sp>
        </p:grpSp>
        <p:grpSp>
          <p:nvGrpSpPr>
            <p:cNvPr id="131139" name="Group 128"/>
            <p:cNvGrpSpPr>
              <a:grpSpLocks/>
            </p:cNvGrpSpPr>
            <p:nvPr/>
          </p:nvGrpSpPr>
          <p:grpSpPr bwMode="auto">
            <a:xfrm>
              <a:off x="275" y="1660"/>
              <a:ext cx="212" cy="231"/>
              <a:chOff x="398" y="1155"/>
              <a:chExt cx="212" cy="231"/>
            </a:xfrm>
          </p:grpSpPr>
          <p:sp>
            <p:nvSpPr>
              <p:cNvPr id="131140" name="Oval 129"/>
              <p:cNvSpPr>
                <a:spLocks noChangeArrowheads="1"/>
              </p:cNvSpPr>
              <p:nvPr/>
            </p:nvSpPr>
            <p:spPr bwMode="auto">
              <a:xfrm>
                <a:off x="432" y="1200"/>
                <a:ext cx="144" cy="144"/>
              </a:xfrm>
              <a:prstGeom prst="ellipse">
                <a:avLst/>
              </a:prstGeom>
              <a:gradFill rotWithShape="1">
                <a:gsLst>
                  <a:gs pos="0">
                    <a:srgbClr val="6F808B"/>
                  </a:gs>
                  <a:gs pos="50000">
                    <a:srgbClr val="BFC3C5"/>
                  </a:gs>
                  <a:gs pos="100000">
                    <a:srgbClr val="6F808B"/>
                  </a:gs>
                </a:gsLst>
                <a:lin ang="2700000" scaled="1"/>
              </a:gradFill>
              <a:ln w="31750">
                <a:solidFill>
                  <a:srgbClr val="D60000"/>
                </a:solidFill>
                <a:round/>
                <a:headEnd/>
                <a:tailEnd/>
              </a:ln>
            </p:spPr>
            <p:txBody>
              <a:bodyPr wrap="none" anchor="ctr"/>
              <a:lstStyle/>
              <a:p>
                <a:endParaRPr lang="en-US"/>
              </a:p>
            </p:txBody>
          </p:sp>
          <p:sp>
            <p:nvSpPr>
              <p:cNvPr id="131141" name="Text Box 130"/>
              <p:cNvSpPr txBox="1">
                <a:spLocks noChangeArrowheads="1"/>
              </p:cNvSpPr>
              <p:nvPr/>
            </p:nvSpPr>
            <p:spPr bwMode="auto">
              <a:xfrm>
                <a:off x="398" y="1155"/>
                <a:ext cx="212" cy="231"/>
              </a:xfrm>
              <a:prstGeom prst="rect">
                <a:avLst/>
              </a:prstGeom>
              <a:noFill/>
              <a:ln w="9525">
                <a:noFill/>
                <a:miter lim="800000"/>
                <a:headEnd/>
                <a:tailEnd/>
              </a:ln>
            </p:spPr>
            <p:txBody>
              <a:bodyPr wrap="none">
                <a:spAutoFit/>
              </a:bodyPr>
              <a:lstStyle/>
              <a:p>
                <a:r>
                  <a:rPr lang="en-US" b="1">
                    <a:solidFill>
                      <a:srgbClr val="D60000"/>
                    </a:solidFill>
                  </a:rPr>
                  <a:t>X</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32851"/>
                                        </p:tgtEl>
                                        <p:attrNameLst>
                                          <p:attrName>style.visibility</p:attrName>
                                        </p:attrNameLst>
                                      </p:cBhvr>
                                      <p:to>
                                        <p:strVal val="visible"/>
                                      </p:to>
                                    </p:set>
                                    <p:anim calcmode="lin" valueType="num">
                                      <p:cBhvr additive="base">
                                        <p:cTn id="7" dur="500" fill="hold"/>
                                        <p:tgtEl>
                                          <p:spTgt spid="332851"/>
                                        </p:tgtEl>
                                        <p:attrNameLst>
                                          <p:attrName>ppt_x</p:attrName>
                                        </p:attrNameLst>
                                      </p:cBhvr>
                                      <p:tavLst>
                                        <p:tav tm="0">
                                          <p:val>
                                            <p:strVal val="1+#ppt_w/2"/>
                                          </p:val>
                                        </p:tav>
                                        <p:tav tm="100000">
                                          <p:val>
                                            <p:strVal val="#ppt_x"/>
                                          </p:val>
                                        </p:tav>
                                      </p:tavLst>
                                    </p:anim>
                                    <p:anim calcmode="lin" valueType="num">
                                      <p:cBhvr additive="base">
                                        <p:cTn id="8" dur="500" fill="hold"/>
                                        <p:tgtEl>
                                          <p:spTgt spid="3328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2853"/>
                                        </p:tgtEl>
                                        <p:attrNameLst>
                                          <p:attrName>style.visibility</p:attrName>
                                        </p:attrNameLst>
                                      </p:cBhvr>
                                      <p:to>
                                        <p:strVal val="visible"/>
                                      </p:to>
                                    </p:set>
                                    <p:anim calcmode="lin" valueType="num">
                                      <p:cBhvr additive="base">
                                        <p:cTn id="11" dur="500" fill="hold"/>
                                        <p:tgtEl>
                                          <p:spTgt spid="332853"/>
                                        </p:tgtEl>
                                        <p:attrNameLst>
                                          <p:attrName>ppt_x</p:attrName>
                                        </p:attrNameLst>
                                      </p:cBhvr>
                                      <p:tavLst>
                                        <p:tav tm="0">
                                          <p:val>
                                            <p:strVal val="1+#ppt_w/2"/>
                                          </p:val>
                                        </p:tav>
                                        <p:tav tm="100000">
                                          <p:val>
                                            <p:strVal val="#ppt_x"/>
                                          </p:val>
                                        </p:tav>
                                      </p:tavLst>
                                    </p:anim>
                                    <p:anim calcmode="lin" valueType="num">
                                      <p:cBhvr additive="base">
                                        <p:cTn id="12" dur="500" fill="hold"/>
                                        <p:tgtEl>
                                          <p:spTgt spid="33285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2854"/>
                                        </p:tgtEl>
                                        <p:attrNameLst>
                                          <p:attrName>style.visibility</p:attrName>
                                        </p:attrNameLst>
                                      </p:cBhvr>
                                      <p:to>
                                        <p:strVal val="visible"/>
                                      </p:to>
                                    </p:set>
                                    <p:anim calcmode="lin" valueType="num">
                                      <p:cBhvr additive="base">
                                        <p:cTn id="15" dur="500" fill="hold"/>
                                        <p:tgtEl>
                                          <p:spTgt spid="332854"/>
                                        </p:tgtEl>
                                        <p:attrNameLst>
                                          <p:attrName>ppt_x</p:attrName>
                                        </p:attrNameLst>
                                      </p:cBhvr>
                                      <p:tavLst>
                                        <p:tav tm="0">
                                          <p:val>
                                            <p:strVal val="1+#ppt_w/2"/>
                                          </p:val>
                                        </p:tav>
                                        <p:tav tm="100000">
                                          <p:val>
                                            <p:strVal val="#ppt_x"/>
                                          </p:val>
                                        </p:tav>
                                      </p:tavLst>
                                    </p:anim>
                                    <p:anim calcmode="lin" valueType="num">
                                      <p:cBhvr additive="base">
                                        <p:cTn id="16" dur="500" fill="hold"/>
                                        <p:tgtEl>
                                          <p:spTgt spid="33285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2855"/>
                                        </p:tgtEl>
                                        <p:attrNameLst>
                                          <p:attrName>style.visibility</p:attrName>
                                        </p:attrNameLst>
                                      </p:cBhvr>
                                      <p:to>
                                        <p:strVal val="visible"/>
                                      </p:to>
                                    </p:set>
                                    <p:anim calcmode="lin" valueType="num">
                                      <p:cBhvr additive="base">
                                        <p:cTn id="19" dur="500" fill="hold"/>
                                        <p:tgtEl>
                                          <p:spTgt spid="332855"/>
                                        </p:tgtEl>
                                        <p:attrNameLst>
                                          <p:attrName>ppt_x</p:attrName>
                                        </p:attrNameLst>
                                      </p:cBhvr>
                                      <p:tavLst>
                                        <p:tav tm="0">
                                          <p:val>
                                            <p:strVal val="1+#ppt_w/2"/>
                                          </p:val>
                                        </p:tav>
                                        <p:tav tm="100000">
                                          <p:val>
                                            <p:strVal val="#ppt_x"/>
                                          </p:val>
                                        </p:tav>
                                      </p:tavLst>
                                    </p:anim>
                                    <p:anim calcmode="lin" valueType="num">
                                      <p:cBhvr additive="base">
                                        <p:cTn id="20" dur="500" fill="hold"/>
                                        <p:tgtEl>
                                          <p:spTgt spid="33285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0" fill="hold" grpId="0" nodeType="afterEffect">
                                  <p:stCondLst>
                                    <p:cond delay="0"/>
                                  </p:stCondLst>
                                  <p:childTnLst>
                                    <p:set>
                                      <p:cBhvr>
                                        <p:cTn id="23" dur="1" fill="hold">
                                          <p:stCondLst>
                                            <p:cond delay="0"/>
                                          </p:stCondLst>
                                        </p:cTn>
                                        <p:tgtEl>
                                          <p:spTgt spid="332856"/>
                                        </p:tgtEl>
                                        <p:attrNameLst>
                                          <p:attrName>style.visibility</p:attrName>
                                        </p:attrNameLst>
                                      </p:cBhvr>
                                      <p:to>
                                        <p:strVal val="visible"/>
                                      </p:to>
                                    </p:set>
                                    <p:anim calcmode="lin" valueType="num">
                                      <p:cBhvr>
                                        <p:cTn id="24" dur="500" fill="hold"/>
                                        <p:tgtEl>
                                          <p:spTgt spid="332856"/>
                                        </p:tgtEl>
                                        <p:attrNameLst>
                                          <p:attrName>ppt_w</p:attrName>
                                        </p:attrNameLst>
                                      </p:cBhvr>
                                      <p:tavLst>
                                        <p:tav tm="0">
                                          <p:val>
                                            <p:fltVal val="0"/>
                                          </p:val>
                                        </p:tav>
                                        <p:tav tm="100000">
                                          <p:val>
                                            <p:strVal val="#ppt_w"/>
                                          </p:val>
                                        </p:tav>
                                      </p:tavLst>
                                    </p:anim>
                                    <p:anim calcmode="lin" valueType="num">
                                      <p:cBhvr>
                                        <p:cTn id="25" dur="500" fill="hold"/>
                                        <p:tgtEl>
                                          <p:spTgt spid="332856"/>
                                        </p:tgtEl>
                                        <p:attrNameLst>
                                          <p:attrName>ppt_h</p:attrName>
                                        </p:attrNameLst>
                                      </p:cBhvr>
                                      <p:tavLst>
                                        <p:tav tm="0">
                                          <p:val>
                                            <p:fltVal val="0"/>
                                          </p:val>
                                        </p:tav>
                                        <p:tav tm="100000">
                                          <p:val>
                                            <p:strVal val="#ppt_h"/>
                                          </p:val>
                                        </p:tav>
                                      </p:tavLst>
                                    </p:anim>
                                    <p:animEffect transition="in" filter="fade">
                                      <p:cBhvr>
                                        <p:cTn id="26" dur="500"/>
                                        <p:tgtEl>
                                          <p:spTgt spid="332856"/>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32857"/>
                                        </p:tgtEl>
                                        <p:attrNameLst>
                                          <p:attrName>style.visibility</p:attrName>
                                        </p:attrNameLst>
                                      </p:cBhvr>
                                      <p:to>
                                        <p:strVal val="visible"/>
                                      </p:to>
                                    </p:set>
                                    <p:anim calcmode="lin" valueType="num">
                                      <p:cBhvr>
                                        <p:cTn id="29" dur="500" fill="hold"/>
                                        <p:tgtEl>
                                          <p:spTgt spid="332857"/>
                                        </p:tgtEl>
                                        <p:attrNameLst>
                                          <p:attrName>ppt_w</p:attrName>
                                        </p:attrNameLst>
                                      </p:cBhvr>
                                      <p:tavLst>
                                        <p:tav tm="0">
                                          <p:val>
                                            <p:fltVal val="0"/>
                                          </p:val>
                                        </p:tav>
                                        <p:tav tm="100000">
                                          <p:val>
                                            <p:strVal val="#ppt_w"/>
                                          </p:val>
                                        </p:tav>
                                      </p:tavLst>
                                    </p:anim>
                                    <p:anim calcmode="lin" valueType="num">
                                      <p:cBhvr>
                                        <p:cTn id="30" dur="500" fill="hold"/>
                                        <p:tgtEl>
                                          <p:spTgt spid="332857"/>
                                        </p:tgtEl>
                                        <p:attrNameLst>
                                          <p:attrName>ppt_h</p:attrName>
                                        </p:attrNameLst>
                                      </p:cBhvr>
                                      <p:tavLst>
                                        <p:tav tm="0">
                                          <p:val>
                                            <p:fltVal val="0"/>
                                          </p:val>
                                        </p:tav>
                                        <p:tav tm="100000">
                                          <p:val>
                                            <p:strVal val="#ppt_h"/>
                                          </p:val>
                                        </p:tav>
                                      </p:tavLst>
                                    </p:anim>
                                    <p:animEffect transition="in" filter="fade">
                                      <p:cBhvr>
                                        <p:cTn id="31" dur="500"/>
                                        <p:tgtEl>
                                          <p:spTgt spid="332857"/>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32858"/>
                                        </p:tgtEl>
                                        <p:attrNameLst>
                                          <p:attrName>style.visibility</p:attrName>
                                        </p:attrNameLst>
                                      </p:cBhvr>
                                      <p:to>
                                        <p:strVal val="visible"/>
                                      </p:to>
                                    </p:set>
                                    <p:anim calcmode="lin" valueType="num">
                                      <p:cBhvr>
                                        <p:cTn id="34" dur="500" fill="hold"/>
                                        <p:tgtEl>
                                          <p:spTgt spid="332858"/>
                                        </p:tgtEl>
                                        <p:attrNameLst>
                                          <p:attrName>ppt_w</p:attrName>
                                        </p:attrNameLst>
                                      </p:cBhvr>
                                      <p:tavLst>
                                        <p:tav tm="0">
                                          <p:val>
                                            <p:fltVal val="0"/>
                                          </p:val>
                                        </p:tav>
                                        <p:tav tm="100000">
                                          <p:val>
                                            <p:strVal val="#ppt_w"/>
                                          </p:val>
                                        </p:tav>
                                      </p:tavLst>
                                    </p:anim>
                                    <p:anim calcmode="lin" valueType="num">
                                      <p:cBhvr>
                                        <p:cTn id="35" dur="500" fill="hold"/>
                                        <p:tgtEl>
                                          <p:spTgt spid="332858"/>
                                        </p:tgtEl>
                                        <p:attrNameLst>
                                          <p:attrName>ppt_h</p:attrName>
                                        </p:attrNameLst>
                                      </p:cBhvr>
                                      <p:tavLst>
                                        <p:tav tm="0">
                                          <p:val>
                                            <p:fltVal val="0"/>
                                          </p:val>
                                        </p:tav>
                                        <p:tav tm="100000">
                                          <p:val>
                                            <p:strVal val="#ppt_h"/>
                                          </p:val>
                                        </p:tav>
                                      </p:tavLst>
                                    </p:anim>
                                    <p:animEffect transition="in" filter="fade">
                                      <p:cBhvr>
                                        <p:cTn id="36" dur="500"/>
                                        <p:tgtEl>
                                          <p:spTgt spid="332858"/>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32859"/>
                                        </p:tgtEl>
                                        <p:attrNameLst>
                                          <p:attrName>style.visibility</p:attrName>
                                        </p:attrNameLst>
                                      </p:cBhvr>
                                      <p:to>
                                        <p:strVal val="visible"/>
                                      </p:to>
                                    </p:set>
                                    <p:anim calcmode="lin" valueType="num">
                                      <p:cBhvr>
                                        <p:cTn id="39" dur="500" fill="hold"/>
                                        <p:tgtEl>
                                          <p:spTgt spid="332859"/>
                                        </p:tgtEl>
                                        <p:attrNameLst>
                                          <p:attrName>ppt_w</p:attrName>
                                        </p:attrNameLst>
                                      </p:cBhvr>
                                      <p:tavLst>
                                        <p:tav tm="0">
                                          <p:val>
                                            <p:fltVal val="0"/>
                                          </p:val>
                                        </p:tav>
                                        <p:tav tm="100000">
                                          <p:val>
                                            <p:strVal val="#ppt_w"/>
                                          </p:val>
                                        </p:tav>
                                      </p:tavLst>
                                    </p:anim>
                                    <p:anim calcmode="lin" valueType="num">
                                      <p:cBhvr>
                                        <p:cTn id="40" dur="500" fill="hold"/>
                                        <p:tgtEl>
                                          <p:spTgt spid="332859"/>
                                        </p:tgtEl>
                                        <p:attrNameLst>
                                          <p:attrName>ppt_h</p:attrName>
                                        </p:attrNameLst>
                                      </p:cBhvr>
                                      <p:tavLst>
                                        <p:tav tm="0">
                                          <p:val>
                                            <p:fltVal val="0"/>
                                          </p:val>
                                        </p:tav>
                                        <p:tav tm="100000">
                                          <p:val>
                                            <p:strVal val="#ppt_h"/>
                                          </p:val>
                                        </p:tav>
                                      </p:tavLst>
                                    </p:anim>
                                    <p:animEffect transition="in" filter="fade">
                                      <p:cBhvr>
                                        <p:cTn id="41" dur="500"/>
                                        <p:tgtEl>
                                          <p:spTgt spid="332859"/>
                                        </p:tgtEl>
                                      </p:cBhvr>
                                    </p:animEffect>
                                  </p:childTnLst>
                                </p:cTn>
                              </p:par>
                            </p:childTnLst>
                          </p:cTn>
                        </p:par>
                        <p:par>
                          <p:cTn id="42" fill="hold">
                            <p:stCondLst>
                              <p:cond delay="1000"/>
                            </p:stCondLst>
                            <p:childTnLst>
                              <p:par>
                                <p:cTn id="43" presetID="55" presetClass="entr" presetSubtype="0" fill="hold" grpId="0" nodeType="afterEffect">
                                  <p:stCondLst>
                                    <p:cond delay="0"/>
                                  </p:stCondLst>
                                  <p:childTnLst>
                                    <p:set>
                                      <p:cBhvr>
                                        <p:cTn id="44" dur="1" fill="hold">
                                          <p:stCondLst>
                                            <p:cond delay="0"/>
                                          </p:stCondLst>
                                        </p:cTn>
                                        <p:tgtEl>
                                          <p:spTgt spid="332860"/>
                                        </p:tgtEl>
                                        <p:attrNameLst>
                                          <p:attrName>style.visibility</p:attrName>
                                        </p:attrNameLst>
                                      </p:cBhvr>
                                      <p:to>
                                        <p:strVal val="visible"/>
                                      </p:to>
                                    </p:set>
                                    <p:anim calcmode="lin" valueType="num">
                                      <p:cBhvr>
                                        <p:cTn id="45" dur="500" fill="hold"/>
                                        <p:tgtEl>
                                          <p:spTgt spid="332860"/>
                                        </p:tgtEl>
                                        <p:attrNameLst>
                                          <p:attrName>ppt_w</p:attrName>
                                        </p:attrNameLst>
                                      </p:cBhvr>
                                      <p:tavLst>
                                        <p:tav tm="0">
                                          <p:val>
                                            <p:strVal val="#ppt_w*0.70"/>
                                          </p:val>
                                        </p:tav>
                                        <p:tav tm="100000">
                                          <p:val>
                                            <p:strVal val="#ppt_w"/>
                                          </p:val>
                                        </p:tav>
                                      </p:tavLst>
                                    </p:anim>
                                    <p:anim calcmode="lin" valueType="num">
                                      <p:cBhvr>
                                        <p:cTn id="46" dur="500" fill="hold"/>
                                        <p:tgtEl>
                                          <p:spTgt spid="332860"/>
                                        </p:tgtEl>
                                        <p:attrNameLst>
                                          <p:attrName>ppt_h</p:attrName>
                                        </p:attrNameLst>
                                      </p:cBhvr>
                                      <p:tavLst>
                                        <p:tav tm="0">
                                          <p:val>
                                            <p:strVal val="#ppt_h"/>
                                          </p:val>
                                        </p:tav>
                                        <p:tav tm="100000">
                                          <p:val>
                                            <p:strVal val="#ppt_h"/>
                                          </p:val>
                                        </p:tav>
                                      </p:tavLst>
                                    </p:anim>
                                    <p:animEffect transition="in" filter="fade">
                                      <p:cBhvr>
                                        <p:cTn id="47" dur="500"/>
                                        <p:tgtEl>
                                          <p:spTgt spid="332860"/>
                                        </p:tgtEl>
                                      </p:cBhvr>
                                    </p:animEffect>
                                  </p:childTnLst>
                                </p:cTn>
                              </p:par>
                            </p:childTnLst>
                          </p:cTn>
                        </p:par>
                        <p:par>
                          <p:cTn id="48" fill="hold">
                            <p:stCondLst>
                              <p:cond delay="1500"/>
                            </p:stCondLst>
                            <p:childTnLst>
                              <p:par>
                                <p:cTn id="49" presetID="42" presetClass="entr" presetSubtype="0" fill="hold" grpId="0" nodeType="afterEffect">
                                  <p:stCondLst>
                                    <p:cond delay="0"/>
                                  </p:stCondLst>
                                  <p:childTnLst>
                                    <p:set>
                                      <p:cBhvr>
                                        <p:cTn id="50" dur="1" fill="hold">
                                          <p:stCondLst>
                                            <p:cond delay="0"/>
                                          </p:stCondLst>
                                        </p:cTn>
                                        <p:tgtEl>
                                          <p:spTgt spid="332852"/>
                                        </p:tgtEl>
                                        <p:attrNameLst>
                                          <p:attrName>style.visibility</p:attrName>
                                        </p:attrNameLst>
                                      </p:cBhvr>
                                      <p:to>
                                        <p:strVal val="visible"/>
                                      </p:to>
                                    </p:set>
                                    <p:animEffect transition="in" filter="fade">
                                      <p:cBhvr>
                                        <p:cTn id="51" dur="500"/>
                                        <p:tgtEl>
                                          <p:spTgt spid="332852"/>
                                        </p:tgtEl>
                                      </p:cBhvr>
                                    </p:animEffect>
                                    <p:anim calcmode="lin" valueType="num">
                                      <p:cBhvr>
                                        <p:cTn id="52" dur="500" fill="hold"/>
                                        <p:tgtEl>
                                          <p:spTgt spid="332852"/>
                                        </p:tgtEl>
                                        <p:attrNameLst>
                                          <p:attrName>ppt_x</p:attrName>
                                        </p:attrNameLst>
                                      </p:cBhvr>
                                      <p:tavLst>
                                        <p:tav tm="0">
                                          <p:val>
                                            <p:strVal val="#ppt_x"/>
                                          </p:val>
                                        </p:tav>
                                        <p:tav tm="100000">
                                          <p:val>
                                            <p:strVal val="#ppt_x"/>
                                          </p:val>
                                        </p:tav>
                                      </p:tavLst>
                                    </p:anim>
                                    <p:anim calcmode="lin" valueType="num">
                                      <p:cBhvr>
                                        <p:cTn id="53" dur="500" fill="hold"/>
                                        <p:tgtEl>
                                          <p:spTgt spid="33285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32868"/>
                                        </p:tgtEl>
                                        <p:attrNameLst>
                                          <p:attrName>style.visibility</p:attrName>
                                        </p:attrNameLst>
                                      </p:cBhvr>
                                      <p:to>
                                        <p:strVal val="visible"/>
                                      </p:to>
                                    </p:set>
                                    <p:animEffect transition="in" filter="fade">
                                      <p:cBhvr>
                                        <p:cTn id="58" dur="2000"/>
                                        <p:tgtEl>
                                          <p:spTgt spid="332868"/>
                                        </p:tgtEl>
                                      </p:cBhvr>
                                    </p:animEffect>
                                  </p:childTnLst>
                                </p:cTn>
                              </p:par>
                              <p:par>
                                <p:cTn id="59" presetID="22" presetClass="entr" presetSubtype="8"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2000"/>
                                        <p:tgtEl>
                                          <p:spTgt spid="9"/>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2500"/>
                            </p:stCondLst>
                            <p:childTnLst>
                              <p:par>
                                <p:cTn id="67" presetID="53" presetClass="entr" presetSubtype="0" fill="hold" grpId="0" nodeType="afterEffect">
                                  <p:stCondLst>
                                    <p:cond delay="0"/>
                                  </p:stCondLst>
                                  <p:childTnLst>
                                    <p:set>
                                      <p:cBhvr>
                                        <p:cTn id="68" dur="1" fill="hold">
                                          <p:stCondLst>
                                            <p:cond delay="0"/>
                                          </p:stCondLst>
                                        </p:cTn>
                                        <p:tgtEl>
                                          <p:spTgt spid="332803"/>
                                        </p:tgtEl>
                                        <p:attrNameLst>
                                          <p:attrName>style.visibility</p:attrName>
                                        </p:attrNameLst>
                                      </p:cBhvr>
                                      <p:to>
                                        <p:strVal val="visible"/>
                                      </p:to>
                                    </p:set>
                                    <p:anim calcmode="lin" valueType="num">
                                      <p:cBhvr>
                                        <p:cTn id="69" dur="500" fill="hold"/>
                                        <p:tgtEl>
                                          <p:spTgt spid="332803"/>
                                        </p:tgtEl>
                                        <p:attrNameLst>
                                          <p:attrName>ppt_w</p:attrName>
                                        </p:attrNameLst>
                                      </p:cBhvr>
                                      <p:tavLst>
                                        <p:tav tm="0">
                                          <p:val>
                                            <p:fltVal val="0"/>
                                          </p:val>
                                        </p:tav>
                                        <p:tav tm="100000">
                                          <p:val>
                                            <p:strVal val="#ppt_w"/>
                                          </p:val>
                                        </p:tav>
                                      </p:tavLst>
                                    </p:anim>
                                    <p:anim calcmode="lin" valueType="num">
                                      <p:cBhvr>
                                        <p:cTn id="70" dur="500" fill="hold"/>
                                        <p:tgtEl>
                                          <p:spTgt spid="332803"/>
                                        </p:tgtEl>
                                        <p:attrNameLst>
                                          <p:attrName>ppt_h</p:attrName>
                                        </p:attrNameLst>
                                      </p:cBhvr>
                                      <p:tavLst>
                                        <p:tav tm="0">
                                          <p:val>
                                            <p:fltVal val="0"/>
                                          </p:val>
                                        </p:tav>
                                        <p:tav tm="100000">
                                          <p:val>
                                            <p:strVal val="#ppt_h"/>
                                          </p:val>
                                        </p:tav>
                                      </p:tavLst>
                                    </p:anim>
                                    <p:animEffect transition="in" filter="fade">
                                      <p:cBhvr>
                                        <p:cTn id="71" dur="500"/>
                                        <p:tgtEl>
                                          <p:spTgt spid="332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animBg="1"/>
      <p:bldP spid="332851" grpId="0" animBg="1"/>
      <p:bldP spid="332852" grpId="0"/>
      <p:bldP spid="332853" grpId="0" animBg="1"/>
      <p:bldP spid="332854" grpId="0" animBg="1"/>
      <p:bldP spid="332855" grpId="0" animBg="1"/>
      <p:bldP spid="332856" grpId="0"/>
      <p:bldP spid="332857" grpId="0"/>
      <p:bldP spid="332858" grpId="0"/>
      <p:bldP spid="332859" grpId="0"/>
      <p:bldP spid="332860" grpId="0" animBg="1"/>
      <p:bldP spid="3328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pPr eaLnBrk="1" hangingPunct="1"/>
            <a:r>
              <a:rPr lang="en-US" smtClean="0"/>
              <a:t>Endpoints are the Weakest Link</a:t>
            </a:r>
          </a:p>
        </p:txBody>
      </p:sp>
      <p:sp>
        <p:nvSpPr>
          <p:cNvPr id="133122" name="Slide Number Placeholder 3"/>
          <p:cNvSpPr>
            <a:spLocks noGrp="1"/>
          </p:cNvSpPr>
          <p:nvPr>
            <p:ph type="sldNum" sz="quarter" idx="10"/>
          </p:nvPr>
        </p:nvSpPr>
        <p:spPr>
          <a:noFill/>
        </p:spPr>
        <p:txBody>
          <a:bodyPr/>
          <a:lstStyle/>
          <a:p>
            <a:fld id="{963F5364-5402-4826-BE33-5BBB872E3C62}" type="slidenum">
              <a:rPr lang="en-US" smtClean="0">
                <a:cs typeface="Arial" charset="0"/>
              </a:rPr>
              <a:pPr/>
              <a:t>6</a:t>
            </a:fld>
            <a:endParaRPr lang="en-US" smtClean="0">
              <a:cs typeface="Arial" charset="0"/>
            </a:endParaRPr>
          </a:p>
        </p:txBody>
      </p:sp>
      <p:pic>
        <p:nvPicPr>
          <p:cNvPr id="133123" name="Picture 4" descr="DAU1"/>
          <p:cNvPicPr>
            <a:picLocks noChangeAspect="1" noChangeArrowheads="1"/>
          </p:cNvPicPr>
          <p:nvPr/>
        </p:nvPicPr>
        <p:blipFill>
          <a:blip r:embed="rId3"/>
          <a:srcRect/>
          <a:stretch>
            <a:fillRect/>
          </a:stretch>
        </p:blipFill>
        <p:spPr bwMode="auto">
          <a:xfrm>
            <a:off x="381000" y="3124200"/>
            <a:ext cx="2692400" cy="2771775"/>
          </a:xfrm>
          <a:prstGeom prst="rect">
            <a:avLst/>
          </a:prstGeom>
          <a:noFill/>
          <a:ln w="9525">
            <a:noFill/>
            <a:miter lim="800000"/>
            <a:headEnd/>
            <a:tailEnd/>
          </a:ln>
        </p:spPr>
      </p:pic>
      <p:pic>
        <p:nvPicPr>
          <p:cNvPr id="133124" name="Picture 5" descr="DAU2"/>
          <p:cNvPicPr>
            <a:picLocks noChangeAspect="1" noChangeArrowheads="1"/>
          </p:cNvPicPr>
          <p:nvPr/>
        </p:nvPicPr>
        <p:blipFill>
          <a:blip r:embed="rId4"/>
          <a:srcRect/>
          <a:stretch>
            <a:fillRect/>
          </a:stretch>
        </p:blipFill>
        <p:spPr bwMode="auto">
          <a:xfrm>
            <a:off x="5943600" y="1066800"/>
            <a:ext cx="2692400" cy="2665413"/>
          </a:xfrm>
          <a:prstGeom prst="rect">
            <a:avLst/>
          </a:prstGeom>
          <a:noFill/>
          <a:ln w="9525">
            <a:noFill/>
            <a:miter lim="800000"/>
            <a:headEnd/>
            <a:tailEnd/>
          </a:ln>
        </p:spPr>
      </p:pic>
      <p:sp>
        <p:nvSpPr>
          <p:cNvPr id="133125" name="Text Box 6"/>
          <p:cNvSpPr txBox="1">
            <a:spLocks noChangeArrowheads="1"/>
          </p:cNvSpPr>
          <p:nvPr/>
        </p:nvSpPr>
        <p:spPr bwMode="auto">
          <a:xfrm>
            <a:off x="620713" y="2027238"/>
            <a:ext cx="3451225" cy="1292225"/>
          </a:xfrm>
          <a:prstGeom prst="rect">
            <a:avLst/>
          </a:prstGeom>
          <a:noFill/>
          <a:ln w="9525">
            <a:noFill/>
            <a:miter lim="800000"/>
            <a:headEnd/>
            <a:tailEnd/>
          </a:ln>
        </p:spPr>
        <p:txBody>
          <a:bodyPr wrap="none">
            <a:spAutoFit/>
          </a:bodyPr>
          <a:lstStyle/>
          <a:p>
            <a:r>
              <a:rPr lang="de-DE" sz="2400"/>
              <a:t>The weakest Point in IT:</a:t>
            </a:r>
          </a:p>
          <a:p>
            <a:endParaRPr lang="de-DE"/>
          </a:p>
          <a:p>
            <a:r>
              <a:rPr lang="de-DE"/>
              <a:t>		</a:t>
            </a:r>
          </a:p>
          <a:p>
            <a:r>
              <a:rPr lang="de-DE"/>
              <a:t>			</a:t>
            </a:r>
          </a:p>
        </p:txBody>
      </p:sp>
      <p:sp>
        <p:nvSpPr>
          <p:cNvPr id="10" name="TextBox 9"/>
          <p:cNvSpPr txBox="1"/>
          <p:nvPr/>
        </p:nvSpPr>
        <p:spPr>
          <a:xfrm>
            <a:off x="3962400" y="4191000"/>
            <a:ext cx="3581400" cy="1323975"/>
          </a:xfrm>
          <a:prstGeom prst="rect">
            <a:avLst/>
          </a:prstGeom>
          <a:noFill/>
        </p:spPr>
        <p:txBody>
          <a:bodyPr>
            <a:spAutoFit/>
          </a:bodyPr>
          <a:lstStyle/>
          <a:p>
            <a:pPr>
              <a:defRPr/>
            </a:pPr>
            <a:r>
              <a:rPr lang="fr-CH" sz="2400" dirty="0">
                <a:effectLst>
                  <a:outerShdw blurRad="38100" dist="38100" dir="2700000" algn="tl">
                    <a:srgbClr val="000000">
                      <a:alpha val="43137"/>
                    </a:srgbClr>
                  </a:outerShdw>
                </a:effectLst>
                <a:cs typeface="+mn-cs"/>
              </a:rPr>
              <a:t>The</a:t>
            </a:r>
            <a:r>
              <a:rPr lang="fr-CH" sz="5400" b="1" dirty="0">
                <a:effectLst>
                  <a:outerShdw blurRad="38100" dist="38100" dir="2700000" algn="tl">
                    <a:srgbClr val="000000">
                      <a:alpha val="43137"/>
                    </a:srgbClr>
                  </a:outerShdw>
                </a:effectLst>
                <a:cs typeface="+mn-cs"/>
              </a:rPr>
              <a:t> </a:t>
            </a:r>
            <a:r>
              <a:rPr lang="fr-CH" sz="8000" b="1" dirty="0">
                <a:solidFill>
                  <a:srgbClr val="FF0000"/>
                </a:solidFill>
                <a:effectLst>
                  <a:outerShdw blurRad="38100" dist="38100" dir="2700000" algn="tl">
                    <a:srgbClr val="000000">
                      <a:alpha val="43137"/>
                    </a:srgbClr>
                  </a:outerShdw>
                </a:effectLst>
                <a:cs typeface="+mn-cs"/>
              </a:rPr>
              <a:t>User</a:t>
            </a:r>
            <a:endParaRPr lang="en-US" sz="8000" b="1" dirty="0">
              <a:solidFill>
                <a:srgbClr val="FF0000"/>
              </a:solidFill>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5"/>
          <p:cNvSpPr>
            <a:spLocks noGrp="1" noChangeArrowheads="1"/>
          </p:cNvSpPr>
          <p:nvPr>
            <p:ph type="title"/>
          </p:nvPr>
        </p:nvSpPr>
        <p:spPr/>
        <p:txBody>
          <a:bodyPr/>
          <a:lstStyle/>
          <a:p>
            <a:pPr eaLnBrk="1" hangingPunct="1"/>
            <a:r>
              <a:rPr lang="en-US" smtClean="0"/>
              <a:t>Proactive, Operational Approach</a:t>
            </a:r>
          </a:p>
        </p:txBody>
      </p:sp>
      <p:sp>
        <p:nvSpPr>
          <p:cNvPr id="135170" name="Slide Number Placeholder 2"/>
          <p:cNvSpPr>
            <a:spLocks noGrp="1"/>
          </p:cNvSpPr>
          <p:nvPr>
            <p:ph type="sldNum" sz="quarter" idx="10"/>
          </p:nvPr>
        </p:nvSpPr>
        <p:spPr>
          <a:noFill/>
        </p:spPr>
        <p:txBody>
          <a:bodyPr/>
          <a:lstStyle/>
          <a:p>
            <a:fld id="{AE0EEB76-9B4B-494E-B3BB-73355F9395DE}" type="slidenum">
              <a:rPr lang="en-US" smtClean="0">
                <a:cs typeface="Arial" charset="0"/>
              </a:rPr>
              <a:pPr/>
              <a:t>7</a:t>
            </a:fld>
            <a:endParaRPr lang="en-US" smtClean="0">
              <a:cs typeface="Arial" charset="0"/>
            </a:endParaRPr>
          </a:p>
        </p:txBody>
      </p:sp>
      <p:grpSp>
        <p:nvGrpSpPr>
          <p:cNvPr id="2" name="Group 2"/>
          <p:cNvGrpSpPr>
            <a:grpSpLocks/>
          </p:cNvGrpSpPr>
          <p:nvPr/>
        </p:nvGrpSpPr>
        <p:grpSpPr bwMode="auto">
          <a:xfrm>
            <a:off x="3048000" y="1951038"/>
            <a:ext cx="5410200" cy="3144837"/>
            <a:chOff x="1920" y="1920"/>
            <a:chExt cx="3408" cy="1981"/>
          </a:xfrm>
        </p:grpSpPr>
        <p:sp>
          <p:nvSpPr>
            <p:cNvPr id="135249" name="Rectangle 3"/>
            <p:cNvSpPr>
              <a:spLocks noChangeArrowheads="1"/>
            </p:cNvSpPr>
            <p:nvPr/>
          </p:nvSpPr>
          <p:spPr bwMode="auto">
            <a:xfrm>
              <a:off x="1920" y="2229"/>
              <a:ext cx="1920" cy="1440"/>
            </a:xfrm>
            <a:prstGeom prst="rect">
              <a:avLst/>
            </a:prstGeom>
            <a:solidFill>
              <a:schemeClr val="hlink"/>
            </a:solidFill>
            <a:ln w="9525">
              <a:noFill/>
              <a:miter lim="800000"/>
              <a:headEnd/>
              <a:tailEnd/>
            </a:ln>
          </p:spPr>
          <p:txBody>
            <a:bodyPr wrap="none" anchor="ctr"/>
            <a:lstStyle/>
            <a:p>
              <a:endParaRPr lang="en-US"/>
            </a:p>
          </p:txBody>
        </p:sp>
        <p:sp>
          <p:nvSpPr>
            <p:cNvPr id="339972" name="Oval 4"/>
            <p:cNvSpPr>
              <a:spLocks noChangeArrowheads="1"/>
            </p:cNvSpPr>
            <p:nvPr/>
          </p:nvSpPr>
          <p:spPr bwMode="auto">
            <a:xfrm>
              <a:off x="3347" y="1920"/>
              <a:ext cx="1981" cy="1981"/>
            </a:xfrm>
            <a:prstGeom prst="ellipse">
              <a:avLst/>
            </a:prstGeom>
            <a:gradFill rotWithShape="1">
              <a:gsLst>
                <a:gs pos="0">
                  <a:schemeClr val="hlink">
                    <a:gamma/>
                    <a:tint val="50980"/>
                    <a:invGamma/>
                  </a:schemeClr>
                </a:gs>
                <a:gs pos="100000">
                  <a:schemeClr val="hlink"/>
                </a:gs>
              </a:gsLst>
              <a:path path="shape">
                <a:fillToRect l="50000" t="50000" r="50000" b="50000"/>
              </a:path>
            </a:gradFill>
            <a:ln w="9525">
              <a:noFill/>
              <a:round/>
              <a:headEnd/>
              <a:tailEnd/>
            </a:ln>
            <a:effectLst/>
          </p:spPr>
          <p:txBody>
            <a:bodyPr wrap="none" anchor="ctr"/>
            <a:lstStyle/>
            <a:p>
              <a:pPr algn="ctr">
                <a:defRPr/>
              </a:pPr>
              <a:endParaRPr lang="en-US">
                <a:cs typeface="+mn-cs"/>
              </a:endParaRPr>
            </a:p>
          </p:txBody>
        </p:sp>
      </p:grpSp>
      <p:sp>
        <p:nvSpPr>
          <p:cNvPr id="339974" name="Oval 6"/>
          <p:cNvSpPr>
            <a:spLocks noChangeArrowheads="1"/>
          </p:cNvSpPr>
          <p:nvPr/>
        </p:nvSpPr>
        <p:spPr bwMode="auto">
          <a:xfrm>
            <a:off x="552450" y="1960563"/>
            <a:ext cx="3144838" cy="3144837"/>
          </a:xfrm>
          <a:prstGeom prst="ellipse">
            <a:avLst/>
          </a:prstGeom>
          <a:gradFill rotWithShape="1">
            <a:gsLst>
              <a:gs pos="0">
                <a:schemeClr val="hlink">
                  <a:gamma/>
                  <a:tint val="50980"/>
                  <a:invGamma/>
                </a:schemeClr>
              </a:gs>
              <a:gs pos="100000">
                <a:schemeClr val="hlink"/>
              </a:gs>
            </a:gsLst>
            <a:path path="shape">
              <a:fillToRect l="50000" t="50000" r="50000" b="50000"/>
            </a:path>
          </a:gradFill>
          <a:ln w="9525">
            <a:noFill/>
            <a:round/>
            <a:headEnd/>
            <a:tailEnd/>
          </a:ln>
          <a:effectLst/>
        </p:spPr>
        <p:txBody>
          <a:bodyPr wrap="none" anchor="ctr"/>
          <a:lstStyle/>
          <a:p>
            <a:pPr algn="ctr">
              <a:defRPr/>
            </a:pPr>
            <a:endParaRPr lang="en-US">
              <a:cs typeface="+mn-cs"/>
            </a:endParaRPr>
          </a:p>
        </p:txBody>
      </p:sp>
      <p:sp>
        <p:nvSpPr>
          <p:cNvPr id="339990" name="Line 22"/>
          <p:cNvSpPr>
            <a:spLocks noChangeShapeType="1"/>
          </p:cNvSpPr>
          <p:nvPr/>
        </p:nvSpPr>
        <p:spPr bwMode="auto">
          <a:xfrm flipH="1">
            <a:off x="3167063" y="3308350"/>
            <a:ext cx="3657600" cy="0"/>
          </a:xfrm>
          <a:prstGeom prst="line">
            <a:avLst/>
          </a:prstGeom>
          <a:noFill/>
          <a:ln w="25400">
            <a:solidFill>
              <a:schemeClr val="bg1"/>
            </a:solidFill>
            <a:prstDash val="dash"/>
            <a:round/>
            <a:headEnd/>
            <a:tailEnd type="triangle" w="lg" len="lg"/>
          </a:ln>
        </p:spPr>
        <p:txBody>
          <a:bodyPr/>
          <a:lstStyle/>
          <a:p>
            <a:endParaRPr lang="en-US"/>
          </a:p>
        </p:txBody>
      </p:sp>
      <p:pic>
        <p:nvPicPr>
          <p:cNvPr id="339991" name="Picture 23" descr="software"/>
          <p:cNvPicPr>
            <a:picLocks noChangeAspect="1" noChangeArrowheads="1"/>
          </p:cNvPicPr>
          <p:nvPr/>
        </p:nvPicPr>
        <p:blipFill>
          <a:blip r:embed="rId3"/>
          <a:srcRect/>
          <a:stretch>
            <a:fillRect/>
          </a:stretch>
        </p:blipFill>
        <p:spPr bwMode="auto">
          <a:xfrm>
            <a:off x="3505200" y="2560638"/>
            <a:ext cx="1219200" cy="1084262"/>
          </a:xfrm>
          <a:prstGeom prst="rect">
            <a:avLst/>
          </a:prstGeom>
          <a:noFill/>
          <a:ln w="9525">
            <a:noFill/>
            <a:miter lim="800000"/>
            <a:headEnd/>
            <a:tailEnd/>
          </a:ln>
        </p:spPr>
      </p:pic>
      <p:sp>
        <p:nvSpPr>
          <p:cNvPr id="339992" name="Line 24"/>
          <p:cNvSpPr>
            <a:spLocks noChangeShapeType="1"/>
          </p:cNvSpPr>
          <p:nvPr/>
        </p:nvSpPr>
        <p:spPr bwMode="auto">
          <a:xfrm>
            <a:off x="2971800" y="4322763"/>
            <a:ext cx="2743200" cy="0"/>
          </a:xfrm>
          <a:prstGeom prst="line">
            <a:avLst/>
          </a:prstGeom>
          <a:noFill/>
          <a:ln w="25400">
            <a:solidFill>
              <a:schemeClr val="bg1"/>
            </a:solidFill>
            <a:prstDash val="dash"/>
            <a:round/>
            <a:headEnd/>
            <a:tailEnd type="triangle" w="lg" len="lg"/>
          </a:ln>
        </p:spPr>
        <p:txBody>
          <a:bodyPr/>
          <a:lstStyle/>
          <a:p>
            <a:endParaRPr lang="en-US"/>
          </a:p>
        </p:txBody>
      </p:sp>
      <p:pic>
        <p:nvPicPr>
          <p:cNvPr id="339993" name="Picture 25" descr="user"/>
          <p:cNvPicPr>
            <a:picLocks noChangeAspect="1" noChangeArrowheads="1"/>
          </p:cNvPicPr>
          <p:nvPr/>
        </p:nvPicPr>
        <p:blipFill>
          <a:blip r:embed="rId4"/>
          <a:srcRect/>
          <a:stretch>
            <a:fillRect/>
          </a:stretch>
        </p:blipFill>
        <p:spPr bwMode="auto">
          <a:xfrm>
            <a:off x="6705600" y="2560638"/>
            <a:ext cx="1109663" cy="1882775"/>
          </a:xfrm>
          <a:prstGeom prst="rect">
            <a:avLst/>
          </a:prstGeom>
          <a:noFill/>
          <a:ln w="9525">
            <a:noFill/>
            <a:miter lim="800000"/>
            <a:headEnd/>
            <a:tailEnd/>
          </a:ln>
        </p:spPr>
      </p:pic>
      <p:grpSp>
        <p:nvGrpSpPr>
          <p:cNvPr id="135177" name="Group 26"/>
          <p:cNvGrpSpPr>
            <a:grpSpLocks/>
          </p:cNvGrpSpPr>
          <p:nvPr/>
        </p:nvGrpSpPr>
        <p:grpSpPr bwMode="auto">
          <a:xfrm>
            <a:off x="758825" y="2241550"/>
            <a:ext cx="2368550" cy="2709863"/>
            <a:chOff x="478" y="2103"/>
            <a:chExt cx="1492" cy="1707"/>
          </a:xfrm>
        </p:grpSpPr>
        <p:grpSp>
          <p:nvGrpSpPr>
            <p:cNvPr id="135182" name="Group 27"/>
            <p:cNvGrpSpPr>
              <a:grpSpLocks/>
            </p:cNvGrpSpPr>
            <p:nvPr/>
          </p:nvGrpSpPr>
          <p:grpSpPr bwMode="auto">
            <a:xfrm>
              <a:off x="507" y="2131"/>
              <a:ext cx="1434" cy="1651"/>
              <a:chOff x="3552" y="1440"/>
              <a:chExt cx="2208" cy="2544"/>
            </a:xfrm>
          </p:grpSpPr>
          <p:grpSp>
            <p:nvGrpSpPr>
              <p:cNvPr id="135204" name="Group 28"/>
              <p:cNvGrpSpPr>
                <a:grpSpLocks/>
              </p:cNvGrpSpPr>
              <p:nvPr/>
            </p:nvGrpSpPr>
            <p:grpSpPr bwMode="auto">
              <a:xfrm>
                <a:off x="3600" y="1488"/>
                <a:ext cx="2064" cy="2400"/>
                <a:chOff x="3600" y="1488"/>
                <a:chExt cx="2064" cy="2400"/>
              </a:xfrm>
            </p:grpSpPr>
            <p:sp>
              <p:nvSpPr>
                <p:cNvPr id="135229" name="Line 29"/>
                <p:cNvSpPr>
                  <a:spLocks noChangeShapeType="1"/>
                </p:cNvSpPr>
                <p:nvPr/>
              </p:nvSpPr>
              <p:spPr bwMode="auto">
                <a:xfrm>
                  <a:off x="4032" y="2208"/>
                  <a:ext cx="720" cy="384"/>
                </a:xfrm>
                <a:prstGeom prst="line">
                  <a:avLst/>
                </a:prstGeom>
                <a:noFill/>
                <a:ln w="31750">
                  <a:solidFill>
                    <a:srgbClr val="FFFFFF"/>
                  </a:solidFill>
                  <a:round/>
                  <a:headEnd/>
                  <a:tailEnd/>
                </a:ln>
              </p:spPr>
              <p:txBody>
                <a:bodyPr/>
                <a:lstStyle/>
                <a:p>
                  <a:endParaRPr lang="en-US"/>
                </a:p>
              </p:txBody>
            </p:sp>
            <p:sp>
              <p:nvSpPr>
                <p:cNvPr id="135230" name="Line 30"/>
                <p:cNvSpPr>
                  <a:spLocks noChangeShapeType="1"/>
                </p:cNvSpPr>
                <p:nvPr/>
              </p:nvSpPr>
              <p:spPr bwMode="auto">
                <a:xfrm>
                  <a:off x="3840" y="2496"/>
                  <a:ext cx="912" cy="96"/>
                </a:xfrm>
                <a:prstGeom prst="line">
                  <a:avLst/>
                </a:prstGeom>
                <a:noFill/>
                <a:ln w="31750">
                  <a:solidFill>
                    <a:srgbClr val="FFFFFF"/>
                  </a:solidFill>
                  <a:round/>
                  <a:headEnd/>
                  <a:tailEnd/>
                </a:ln>
              </p:spPr>
              <p:txBody>
                <a:bodyPr/>
                <a:lstStyle/>
                <a:p>
                  <a:endParaRPr lang="en-US"/>
                </a:p>
              </p:txBody>
            </p:sp>
            <p:sp>
              <p:nvSpPr>
                <p:cNvPr id="135231" name="Line 31"/>
                <p:cNvSpPr>
                  <a:spLocks noChangeShapeType="1"/>
                </p:cNvSpPr>
                <p:nvPr/>
              </p:nvSpPr>
              <p:spPr bwMode="auto">
                <a:xfrm>
                  <a:off x="4272" y="1872"/>
                  <a:ext cx="480" cy="720"/>
                </a:xfrm>
                <a:prstGeom prst="line">
                  <a:avLst/>
                </a:prstGeom>
                <a:noFill/>
                <a:ln w="31750">
                  <a:solidFill>
                    <a:srgbClr val="FFFFFF"/>
                  </a:solidFill>
                  <a:round/>
                  <a:headEnd/>
                  <a:tailEnd/>
                </a:ln>
              </p:spPr>
              <p:txBody>
                <a:bodyPr/>
                <a:lstStyle/>
                <a:p>
                  <a:endParaRPr lang="en-US"/>
                </a:p>
              </p:txBody>
            </p:sp>
            <p:sp>
              <p:nvSpPr>
                <p:cNvPr id="135232" name="Line 32"/>
                <p:cNvSpPr>
                  <a:spLocks noChangeShapeType="1"/>
                </p:cNvSpPr>
                <p:nvPr/>
              </p:nvSpPr>
              <p:spPr bwMode="auto">
                <a:xfrm>
                  <a:off x="3648" y="2256"/>
                  <a:ext cx="1104" cy="336"/>
                </a:xfrm>
                <a:prstGeom prst="line">
                  <a:avLst/>
                </a:prstGeom>
                <a:noFill/>
                <a:ln w="31750">
                  <a:solidFill>
                    <a:srgbClr val="FFFFFF"/>
                  </a:solidFill>
                  <a:round/>
                  <a:headEnd/>
                  <a:tailEnd/>
                </a:ln>
              </p:spPr>
              <p:txBody>
                <a:bodyPr/>
                <a:lstStyle/>
                <a:p>
                  <a:endParaRPr lang="en-US"/>
                </a:p>
              </p:txBody>
            </p:sp>
            <p:sp>
              <p:nvSpPr>
                <p:cNvPr id="135233" name="Line 33"/>
                <p:cNvSpPr>
                  <a:spLocks noChangeShapeType="1"/>
                </p:cNvSpPr>
                <p:nvPr/>
              </p:nvSpPr>
              <p:spPr bwMode="auto">
                <a:xfrm>
                  <a:off x="3840" y="1920"/>
                  <a:ext cx="912" cy="672"/>
                </a:xfrm>
                <a:prstGeom prst="line">
                  <a:avLst/>
                </a:prstGeom>
                <a:noFill/>
                <a:ln w="31750">
                  <a:solidFill>
                    <a:srgbClr val="FFFFFF"/>
                  </a:solidFill>
                  <a:round/>
                  <a:headEnd/>
                  <a:tailEnd/>
                </a:ln>
              </p:spPr>
              <p:txBody>
                <a:bodyPr/>
                <a:lstStyle/>
                <a:p>
                  <a:endParaRPr lang="en-US"/>
                </a:p>
              </p:txBody>
            </p:sp>
            <p:sp>
              <p:nvSpPr>
                <p:cNvPr id="135234" name="Line 34"/>
                <p:cNvSpPr>
                  <a:spLocks noChangeShapeType="1"/>
                </p:cNvSpPr>
                <p:nvPr/>
              </p:nvSpPr>
              <p:spPr bwMode="auto">
                <a:xfrm>
                  <a:off x="4272" y="1632"/>
                  <a:ext cx="480" cy="960"/>
                </a:xfrm>
                <a:prstGeom prst="line">
                  <a:avLst/>
                </a:prstGeom>
                <a:noFill/>
                <a:ln w="31750">
                  <a:solidFill>
                    <a:srgbClr val="FFFFFF"/>
                  </a:solidFill>
                  <a:round/>
                  <a:headEnd/>
                  <a:tailEnd/>
                </a:ln>
              </p:spPr>
              <p:txBody>
                <a:bodyPr/>
                <a:lstStyle/>
                <a:p>
                  <a:endParaRPr lang="en-US"/>
                </a:p>
              </p:txBody>
            </p:sp>
            <p:sp>
              <p:nvSpPr>
                <p:cNvPr id="135235" name="Line 35"/>
                <p:cNvSpPr>
                  <a:spLocks noChangeShapeType="1"/>
                </p:cNvSpPr>
                <p:nvPr/>
              </p:nvSpPr>
              <p:spPr bwMode="auto">
                <a:xfrm>
                  <a:off x="4560" y="1488"/>
                  <a:ext cx="192" cy="1104"/>
                </a:xfrm>
                <a:prstGeom prst="line">
                  <a:avLst/>
                </a:prstGeom>
                <a:noFill/>
                <a:ln w="31750">
                  <a:solidFill>
                    <a:srgbClr val="FFFFFF"/>
                  </a:solidFill>
                  <a:round/>
                  <a:headEnd/>
                  <a:tailEnd/>
                </a:ln>
              </p:spPr>
              <p:txBody>
                <a:bodyPr/>
                <a:lstStyle/>
                <a:p>
                  <a:endParaRPr lang="en-US"/>
                </a:p>
              </p:txBody>
            </p:sp>
            <p:sp>
              <p:nvSpPr>
                <p:cNvPr id="135236" name="Line 36"/>
                <p:cNvSpPr>
                  <a:spLocks noChangeShapeType="1"/>
                </p:cNvSpPr>
                <p:nvPr/>
              </p:nvSpPr>
              <p:spPr bwMode="auto">
                <a:xfrm flipH="1">
                  <a:off x="4752" y="1776"/>
                  <a:ext cx="96" cy="816"/>
                </a:xfrm>
                <a:prstGeom prst="line">
                  <a:avLst/>
                </a:prstGeom>
                <a:noFill/>
                <a:ln w="31750">
                  <a:solidFill>
                    <a:srgbClr val="FFFFFF"/>
                  </a:solidFill>
                  <a:round/>
                  <a:headEnd/>
                  <a:tailEnd/>
                </a:ln>
              </p:spPr>
              <p:txBody>
                <a:bodyPr/>
                <a:lstStyle/>
                <a:p>
                  <a:endParaRPr lang="en-US"/>
                </a:p>
              </p:txBody>
            </p:sp>
            <p:sp>
              <p:nvSpPr>
                <p:cNvPr id="135237" name="Line 37"/>
                <p:cNvSpPr>
                  <a:spLocks noChangeShapeType="1"/>
                </p:cNvSpPr>
                <p:nvPr/>
              </p:nvSpPr>
              <p:spPr bwMode="auto">
                <a:xfrm flipH="1">
                  <a:off x="4752" y="1680"/>
                  <a:ext cx="528" cy="912"/>
                </a:xfrm>
                <a:prstGeom prst="line">
                  <a:avLst/>
                </a:prstGeom>
                <a:noFill/>
                <a:ln w="31750">
                  <a:solidFill>
                    <a:srgbClr val="FFFFFF"/>
                  </a:solidFill>
                  <a:round/>
                  <a:headEnd/>
                  <a:tailEnd/>
                </a:ln>
              </p:spPr>
              <p:txBody>
                <a:bodyPr/>
                <a:lstStyle/>
                <a:p>
                  <a:endParaRPr lang="en-US"/>
                </a:p>
              </p:txBody>
            </p:sp>
            <p:sp>
              <p:nvSpPr>
                <p:cNvPr id="135238" name="Line 38"/>
                <p:cNvSpPr>
                  <a:spLocks noChangeShapeType="1"/>
                </p:cNvSpPr>
                <p:nvPr/>
              </p:nvSpPr>
              <p:spPr bwMode="auto">
                <a:xfrm flipH="1">
                  <a:off x="4752" y="1968"/>
                  <a:ext cx="768" cy="624"/>
                </a:xfrm>
                <a:prstGeom prst="line">
                  <a:avLst/>
                </a:prstGeom>
                <a:noFill/>
                <a:ln w="31750">
                  <a:solidFill>
                    <a:srgbClr val="FFFFFF"/>
                  </a:solidFill>
                  <a:round/>
                  <a:headEnd/>
                  <a:tailEnd/>
                </a:ln>
              </p:spPr>
              <p:txBody>
                <a:bodyPr/>
                <a:lstStyle/>
                <a:p>
                  <a:endParaRPr lang="en-US"/>
                </a:p>
              </p:txBody>
            </p:sp>
            <p:sp>
              <p:nvSpPr>
                <p:cNvPr id="135239" name="Line 39"/>
                <p:cNvSpPr>
                  <a:spLocks noChangeShapeType="1"/>
                </p:cNvSpPr>
                <p:nvPr/>
              </p:nvSpPr>
              <p:spPr bwMode="auto">
                <a:xfrm flipH="1">
                  <a:off x="4752" y="2400"/>
                  <a:ext cx="912" cy="192"/>
                </a:xfrm>
                <a:prstGeom prst="line">
                  <a:avLst/>
                </a:prstGeom>
                <a:noFill/>
                <a:ln w="31750">
                  <a:solidFill>
                    <a:srgbClr val="FFFFFF"/>
                  </a:solidFill>
                  <a:round/>
                  <a:headEnd/>
                  <a:tailEnd/>
                </a:ln>
              </p:spPr>
              <p:txBody>
                <a:bodyPr/>
                <a:lstStyle/>
                <a:p>
                  <a:endParaRPr lang="en-US"/>
                </a:p>
              </p:txBody>
            </p:sp>
            <p:sp>
              <p:nvSpPr>
                <p:cNvPr id="135240" name="Line 40"/>
                <p:cNvSpPr>
                  <a:spLocks noChangeShapeType="1"/>
                </p:cNvSpPr>
                <p:nvPr/>
              </p:nvSpPr>
              <p:spPr bwMode="auto">
                <a:xfrm flipH="1" flipV="1">
                  <a:off x="4752" y="2592"/>
                  <a:ext cx="912" cy="336"/>
                </a:xfrm>
                <a:prstGeom prst="line">
                  <a:avLst/>
                </a:prstGeom>
                <a:noFill/>
                <a:ln w="31750">
                  <a:solidFill>
                    <a:srgbClr val="FFFFFF"/>
                  </a:solidFill>
                  <a:round/>
                  <a:headEnd/>
                  <a:tailEnd/>
                </a:ln>
              </p:spPr>
              <p:txBody>
                <a:bodyPr/>
                <a:lstStyle/>
                <a:p>
                  <a:endParaRPr lang="en-US"/>
                </a:p>
              </p:txBody>
            </p:sp>
            <p:sp>
              <p:nvSpPr>
                <p:cNvPr id="135241" name="Line 41"/>
                <p:cNvSpPr>
                  <a:spLocks noChangeShapeType="1"/>
                </p:cNvSpPr>
                <p:nvPr/>
              </p:nvSpPr>
              <p:spPr bwMode="auto">
                <a:xfrm flipH="1" flipV="1">
                  <a:off x="4752" y="2592"/>
                  <a:ext cx="912" cy="816"/>
                </a:xfrm>
                <a:prstGeom prst="line">
                  <a:avLst/>
                </a:prstGeom>
                <a:noFill/>
                <a:ln w="31750">
                  <a:solidFill>
                    <a:srgbClr val="FFFFFF"/>
                  </a:solidFill>
                  <a:round/>
                  <a:headEnd/>
                  <a:tailEnd/>
                </a:ln>
              </p:spPr>
              <p:txBody>
                <a:bodyPr/>
                <a:lstStyle/>
                <a:p>
                  <a:endParaRPr lang="en-US"/>
                </a:p>
              </p:txBody>
            </p:sp>
            <p:sp>
              <p:nvSpPr>
                <p:cNvPr id="135242" name="Line 42"/>
                <p:cNvSpPr>
                  <a:spLocks noChangeShapeType="1"/>
                </p:cNvSpPr>
                <p:nvPr/>
              </p:nvSpPr>
              <p:spPr bwMode="auto">
                <a:xfrm flipH="1" flipV="1">
                  <a:off x="4752" y="2592"/>
                  <a:ext cx="432" cy="1008"/>
                </a:xfrm>
                <a:prstGeom prst="line">
                  <a:avLst/>
                </a:prstGeom>
                <a:noFill/>
                <a:ln w="31750">
                  <a:solidFill>
                    <a:srgbClr val="FFFFFF"/>
                  </a:solidFill>
                  <a:round/>
                  <a:headEnd/>
                  <a:tailEnd/>
                </a:ln>
              </p:spPr>
              <p:txBody>
                <a:bodyPr/>
                <a:lstStyle/>
                <a:p>
                  <a:endParaRPr lang="en-US"/>
                </a:p>
              </p:txBody>
            </p:sp>
            <p:sp>
              <p:nvSpPr>
                <p:cNvPr id="135243" name="Line 43"/>
                <p:cNvSpPr>
                  <a:spLocks noChangeShapeType="1"/>
                </p:cNvSpPr>
                <p:nvPr/>
              </p:nvSpPr>
              <p:spPr bwMode="auto">
                <a:xfrm flipH="1" flipV="1">
                  <a:off x="4752" y="2592"/>
                  <a:ext cx="48" cy="1296"/>
                </a:xfrm>
                <a:prstGeom prst="line">
                  <a:avLst/>
                </a:prstGeom>
                <a:noFill/>
                <a:ln w="31750">
                  <a:solidFill>
                    <a:srgbClr val="FFFFFF"/>
                  </a:solidFill>
                  <a:round/>
                  <a:headEnd/>
                  <a:tailEnd/>
                </a:ln>
              </p:spPr>
              <p:txBody>
                <a:bodyPr/>
                <a:lstStyle/>
                <a:p>
                  <a:endParaRPr lang="en-US"/>
                </a:p>
              </p:txBody>
            </p:sp>
            <p:sp>
              <p:nvSpPr>
                <p:cNvPr id="135244" name="Line 44"/>
                <p:cNvSpPr>
                  <a:spLocks noChangeShapeType="1"/>
                </p:cNvSpPr>
                <p:nvPr/>
              </p:nvSpPr>
              <p:spPr bwMode="auto">
                <a:xfrm flipV="1">
                  <a:off x="4560" y="2592"/>
                  <a:ext cx="192" cy="960"/>
                </a:xfrm>
                <a:prstGeom prst="line">
                  <a:avLst/>
                </a:prstGeom>
                <a:noFill/>
                <a:ln w="31750">
                  <a:solidFill>
                    <a:srgbClr val="FFFFFF"/>
                  </a:solidFill>
                  <a:round/>
                  <a:headEnd/>
                  <a:tailEnd/>
                </a:ln>
              </p:spPr>
              <p:txBody>
                <a:bodyPr/>
                <a:lstStyle/>
                <a:p>
                  <a:endParaRPr lang="en-US"/>
                </a:p>
              </p:txBody>
            </p:sp>
            <p:sp>
              <p:nvSpPr>
                <p:cNvPr id="135245" name="Line 45"/>
                <p:cNvSpPr>
                  <a:spLocks noChangeShapeType="1"/>
                </p:cNvSpPr>
                <p:nvPr/>
              </p:nvSpPr>
              <p:spPr bwMode="auto">
                <a:xfrm flipV="1">
                  <a:off x="3600" y="2592"/>
                  <a:ext cx="1152" cy="144"/>
                </a:xfrm>
                <a:prstGeom prst="line">
                  <a:avLst/>
                </a:prstGeom>
                <a:noFill/>
                <a:ln w="31750">
                  <a:solidFill>
                    <a:srgbClr val="FFFFFF"/>
                  </a:solidFill>
                  <a:round/>
                  <a:headEnd/>
                  <a:tailEnd/>
                </a:ln>
              </p:spPr>
              <p:txBody>
                <a:bodyPr/>
                <a:lstStyle/>
                <a:p>
                  <a:endParaRPr lang="en-US"/>
                </a:p>
              </p:txBody>
            </p:sp>
            <p:sp>
              <p:nvSpPr>
                <p:cNvPr id="135246" name="Line 46"/>
                <p:cNvSpPr>
                  <a:spLocks noChangeShapeType="1"/>
                </p:cNvSpPr>
                <p:nvPr/>
              </p:nvSpPr>
              <p:spPr bwMode="auto">
                <a:xfrm flipV="1">
                  <a:off x="3936" y="2592"/>
                  <a:ext cx="816" cy="432"/>
                </a:xfrm>
                <a:prstGeom prst="line">
                  <a:avLst/>
                </a:prstGeom>
                <a:noFill/>
                <a:ln w="31750">
                  <a:solidFill>
                    <a:srgbClr val="FFFFFF"/>
                  </a:solidFill>
                  <a:round/>
                  <a:headEnd/>
                  <a:tailEnd/>
                </a:ln>
              </p:spPr>
              <p:txBody>
                <a:bodyPr/>
                <a:lstStyle/>
                <a:p>
                  <a:endParaRPr lang="en-US"/>
                </a:p>
              </p:txBody>
            </p:sp>
            <p:sp>
              <p:nvSpPr>
                <p:cNvPr id="135247" name="Line 47"/>
                <p:cNvSpPr>
                  <a:spLocks noChangeShapeType="1"/>
                </p:cNvSpPr>
                <p:nvPr/>
              </p:nvSpPr>
              <p:spPr bwMode="auto">
                <a:xfrm flipV="1">
                  <a:off x="4080" y="2592"/>
                  <a:ext cx="672" cy="672"/>
                </a:xfrm>
                <a:prstGeom prst="line">
                  <a:avLst/>
                </a:prstGeom>
                <a:noFill/>
                <a:ln w="31750">
                  <a:solidFill>
                    <a:srgbClr val="FFFFFF"/>
                  </a:solidFill>
                  <a:round/>
                  <a:headEnd/>
                  <a:tailEnd/>
                </a:ln>
              </p:spPr>
              <p:txBody>
                <a:bodyPr/>
                <a:lstStyle/>
                <a:p>
                  <a:endParaRPr lang="en-US"/>
                </a:p>
              </p:txBody>
            </p:sp>
            <p:sp>
              <p:nvSpPr>
                <p:cNvPr id="135248" name="Line 48"/>
                <p:cNvSpPr>
                  <a:spLocks noChangeShapeType="1"/>
                </p:cNvSpPr>
                <p:nvPr/>
              </p:nvSpPr>
              <p:spPr bwMode="auto">
                <a:xfrm flipV="1">
                  <a:off x="4080" y="2592"/>
                  <a:ext cx="672" cy="1056"/>
                </a:xfrm>
                <a:prstGeom prst="line">
                  <a:avLst/>
                </a:prstGeom>
                <a:noFill/>
                <a:ln w="31750">
                  <a:solidFill>
                    <a:srgbClr val="FFFFFF"/>
                  </a:solidFill>
                  <a:round/>
                  <a:headEnd/>
                  <a:tailEnd/>
                </a:ln>
              </p:spPr>
              <p:txBody>
                <a:bodyPr/>
                <a:lstStyle/>
                <a:p>
                  <a:endParaRPr lang="en-US"/>
                </a:p>
              </p:txBody>
            </p:sp>
          </p:grpSp>
          <p:grpSp>
            <p:nvGrpSpPr>
              <p:cNvPr id="135205" name="Group 49"/>
              <p:cNvGrpSpPr>
                <a:grpSpLocks/>
              </p:cNvGrpSpPr>
              <p:nvPr/>
            </p:nvGrpSpPr>
            <p:grpSpPr bwMode="auto">
              <a:xfrm>
                <a:off x="3552" y="1440"/>
                <a:ext cx="2208" cy="2544"/>
                <a:chOff x="3552" y="1440"/>
                <a:chExt cx="2208" cy="2544"/>
              </a:xfrm>
            </p:grpSpPr>
            <p:grpSp>
              <p:nvGrpSpPr>
                <p:cNvPr id="135206" name="Group 50"/>
                <p:cNvGrpSpPr>
                  <a:grpSpLocks/>
                </p:cNvGrpSpPr>
                <p:nvPr/>
              </p:nvGrpSpPr>
              <p:grpSpPr bwMode="auto">
                <a:xfrm>
                  <a:off x="3744" y="1440"/>
                  <a:ext cx="1968" cy="2064"/>
                  <a:chOff x="3744" y="1440"/>
                  <a:chExt cx="1968" cy="2064"/>
                </a:xfrm>
              </p:grpSpPr>
              <p:sp>
                <p:nvSpPr>
                  <p:cNvPr id="135226" name="Oval 51"/>
                  <p:cNvSpPr>
                    <a:spLocks noChangeArrowheads="1"/>
                  </p:cNvSpPr>
                  <p:nvPr/>
                </p:nvSpPr>
                <p:spPr bwMode="auto">
                  <a:xfrm>
                    <a:off x="5568" y="3360"/>
                    <a:ext cx="144" cy="144"/>
                  </a:xfrm>
                  <a:prstGeom prst="ellipse">
                    <a:avLst/>
                  </a:prstGeom>
                  <a:gradFill rotWithShape="1">
                    <a:gsLst>
                      <a:gs pos="0">
                        <a:srgbClr val="00CC99"/>
                      </a:gs>
                      <a:gs pos="100000">
                        <a:srgbClr val="00A279"/>
                      </a:gs>
                    </a:gsLst>
                    <a:path path="shape">
                      <a:fillToRect l="50000" t="50000" r="50000" b="50000"/>
                    </a:path>
                  </a:gradFill>
                  <a:ln w="19050">
                    <a:solidFill>
                      <a:srgbClr val="00CC99"/>
                    </a:solidFill>
                    <a:round/>
                    <a:headEnd/>
                    <a:tailEnd/>
                  </a:ln>
                </p:spPr>
                <p:txBody>
                  <a:bodyPr wrap="none" anchor="ctr"/>
                  <a:lstStyle/>
                  <a:p>
                    <a:endParaRPr lang="en-US"/>
                  </a:p>
                </p:txBody>
              </p:sp>
              <p:sp>
                <p:nvSpPr>
                  <p:cNvPr id="135227" name="Oval 52"/>
                  <p:cNvSpPr>
                    <a:spLocks noChangeArrowheads="1"/>
                  </p:cNvSpPr>
                  <p:nvPr/>
                </p:nvSpPr>
                <p:spPr bwMode="auto">
                  <a:xfrm>
                    <a:off x="4512" y="1440"/>
                    <a:ext cx="144" cy="144"/>
                  </a:xfrm>
                  <a:prstGeom prst="ellipse">
                    <a:avLst/>
                  </a:prstGeom>
                  <a:gradFill rotWithShape="1">
                    <a:gsLst>
                      <a:gs pos="0">
                        <a:srgbClr val="00CC99"/>
                      </a:gs>
                      <a:gs pos="100000">
                        <a:srgbClr val="00A279"/>
                      </a:gs>
                    </a:gsLst>
                    <a:path path="shape">
                      <a:fillToRect l="50000" t="50000" r="50000" b="50000"/>
                    </a:path>
                  </a:gradFill>
                  <a:ln w="19050">
                    <a:solidFill>
                      <a:srgbClr val="00CC99"/>
                    </a:solidFill>
                    <a:round/>
                    <a:headEnd/>
                    <a:tailEnd/>
                  </a:ln>
                </p:spPr>
                <p:txBody>
                  <a:bodyPr wrap="none" anchor="ctr"/>
                  <a:lstStyle/>
                  <a:p>
                    <a:endParaRPr lang="en-US"/>
                  </a:p>
                </p:txBody>
              </p:sp>
              <p:sp>
                <p:nvSpPr>
                  <p:cNvPr id="135228" name="Oval 53"/>
                  <p:cNvSpPr>
                    <a:spLocks noChangeArrowheads="1"/>
                  </p:cNvSpPr>
                  <p:nvPr/>
                </p:nvSpPr>
                <p:spPr bwMode="auto">
                  <a:xfrm>
                    <a:off x="3744" y="2400"/>
                    <a:ext cx="144" cy="144"/>
                  </a:xfrm>
                  <a:prstGeom prst="ellipse">
                    <a:avLst/>
                  </a:prstGeom>
                  <a:gradFill rotWithShape="1">
                    <a:gsLst>
                      <a:gs pos="0">
                        <a:srgbClr val="00CC99"/>
                      </a:gs>
                      <a:gs pos="100000">
                        <a:srgbClr val="00A279"/>
                      </a:gs>
                    </a:gsLst>
                    <a:path path="shape">
                      <a:fillToRect l="50000" t="50000" r="50000" b="50000"/>
                    </a:path>
                  </a:gradFill>
                  <a:ln w="19050">
                    <a:solidFill>
                      <a:srgbClr val="00CC99"/>
                    </a:solidFill>
                    <a:round/>
                    <a:headEnd/>
                    <a:tailEnd/>
                  </a:ln>
                </p:spPr>
                <p:txBody>
                  <a:bodyPr wrap="none" anchor="ctr"/>
                  <a:lstStyle/>
                  <a:p>
                    <a:endParaRPr lang="en-US"/>
                  </a:p>
                </p:txBody>
              </p:sp>
            </p:grpSp>
            <p:grpSp>
              <p:nvGrpSpPr>
                <p:cNvPr id="135207" name="Group 54"/>
                <p:cNvGrpSpPr>
                  <a:grpSpLocks/>
                </p:cNvGrpSpPr>
                <p:nvPr/>
              </p:nvGrpSpPr>
              <p:grpSpPr bwMode="auto">
                <a:xfrm>
                  <a:off x="3744" y="1584"/>
                  <a:ext cx="1632" cy="2160"/>
                  <a:chOff x="3744" y="1584"/>
                  <a:chExt cx="1632" cy="2160"/>
                </a:xfrm>
              </p:grpSpPr>
              <p:sp>
                <p:nvSpPr>
                  <p:cNvPr id="135221" name="Oval 55"/>
                  <p:cNvSpPr>
                    <a:spLocks noChangeArrowheads="1"/>
                  </p:cNvSpPr>
                  <p:nvPr/>
                </p:nvSpPr>
                <p:spPr bwMode="auto">
                  <a:xfrm>
                    <a:off x="5232" y="1584"/>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sp>
                <p:nvSpPr>
                  <p:cNvPr id="135222" name="Oval 56"/>
                  <p:cNvSpPr>
                    <a:spLocks noChangeArrowheads="1"/>
                  </p:cNvSpPr>
                  <p:nvPr/>
                </p:nvSpPr>
                <p:spPr bwMode="auto">
                  <a:xfrm>
                    <a:off x="4176" y="1776"/>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sp>
                <p:nvSpPr>
                  <p:cNvPr id="135223" name="Oval 57"/>
                  <p:cNvSpPr>
                    <a:spLocks noChangeArrowheads="1"/>
                  </p:cNvSpPr>
                  <p:nvPr/>
                </p:nvSpPr>
                <p:spPr bwMode="auto">
                  <a:xfrm>
                    <a:off x="3888" y="2928"/>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sp>
                <p:nvSpPr>
                  <p:cNvPr id="135224" name="Oval 58"/>
                  <p:cNvSpPr>
                    <a:spLocks noChangeArrowheads="1"/>
                  </p:cNvSpPr>
                  <p:nvPr/>
                </p:nvSpPr>
                <p:spPr bwMode="auto">
                  <a:xfrm>
                    <a:off x="4032" y="3600"/>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sp>
                <p:nvSpPr>
                  <p:cNvPr id="135225" name="Oval 59"/>
                  <p:cNvSpPr>
                    <a:spLocks noChangeArrowheads="1"/>
                  </p:cNvSpPr>
                  <p:nvPr/>
                </p:nvSpPr>
                <p:spPr bwMode="auto">
                  <a:xfrm>
                    <a:off x="3744" y="1824"/>
                    <a:ext cx="144" cy="144"/>
                  </a:xfrm>
                  <a:prstGeom prst="ellipse">
                    <a:avLst/>
                  </a:prstGeom>
                  <a:gradFill rotWithShape="1">
                    <a:gsLst>
                      <a:gs pos="0">
                        <a:srgbClr val="FFDA3B"/>
                      </a:gs>
                      <a:gs pos="100000">
                        <a:srgbClr val="D2B431"/>
                      </a:gs>
                    </a:gsLst>
                    <a:path path="shape">
                      <a:fillToRect l="50000" t="50000" r="50000" b="50000"/>
                    </a:path>
                  </a:gradFill>
                  <a:ln w="19050">
                    <a:solidFill>
                      <a:srgbClr val="FFCC00"/>
                    </a:solidFill>
                    <a:round/>
                    <a:headEnd/>
                    <a:tailEnd/>
                  </a:ln>
                </p:spPr>
                <p:txBody>
                  <a:bodyPr wrap="none" anchor="ctr"/>
                  <a:lstStyle/>
                  <a:p>
                    <a:endParaRPr lang="en-US"/>
                  </a:p>
                </p:txBody>
              </p:sp>
            </p:grpSp>
            <p:grpSp>
              <p:nvGrpSpPr>
                <p:cNvPr id="135208" name="Group 60"/>
                <p:cNvGrpSpPr>
                  <a:grpSpLocks/>
                </p:cNvGrpSpPr>
                <p:nvPr/>
              </p:nvGrpSpPr>
              <p:grpSpPr bwMode="auto">
                <a:xfrm>
                  <a:off x="3552" y="1536"/>
                  <a:ext cx="2208" cy="2448"/>
                  <a:chOff x="3552" y="1536"/>
                  <a:chExt cx="2208" cy="2448"/>
                </a:xfrm>
              </p:grpSpPr>
              <p:sp>
                <p:nvSpPr>
                  <p:cNvPr id="135209" name="Oval 61"/>
                  <p:cNvSpPr>
                    <a:spLocks noChangeArrowheads="1"/>
                  </p:cNvSpPr>
                  <p:nvPr/>
                </p:nvSpPr>
                <p:spPr bwMode="auto">
                  <a:xfrm>
                    <a:off x="4176" y="1536"/>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5210" name="Oval 62"/>
                  <p:cNvSpPr>
                    <a:spLocks noChangeArrowheads="1"/>
                  </p:cNvSpPr>
                  <p:nvPr/>
                </p:nvSpPr>
                <p:spPr bwMode="auto">
                  <a:xfrm>
                    <a:off x="3984" y="216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5211" name="Oval 63"/>
                  <p:cNvSpPr>
                    <a:spLocks noChangeArrowheads="1"/>
                  </p:cNvSpPr>
                  <p:nvPr/>
                </p:nvSpPr>
                <p:spPr bwMode="auto">
                  <a:xfrm>
                    <a:off x="4464" y="3456"/>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5212" name="Oval 64"/>
                  <p:cNvSpPr>
                    <a:spLocks noChangeArrowheads="1"/>
                  </p:cNvSpPr>
                  <p:nvPr/>
                </p:nvSpPr>
                <p:spPr bwMode="auto">
                  <a:xfrm>
                    <a:off x="4032" y="3216"/>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5213" name="Oval 65"/>
                  <p:cNvSpPr>
                    <a:spLocks noChangeArrowheads="1"/>
                  </p:cNvSpPr>
                  <p:nvPr/>
                </p:nvSpPr>
                <p:spPr bwMode="auto">
                  <a:xfrm>
                    <a:off x="3552" y="2688"/>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5214" name="Oval 66"/>
                  <p:cNvSpPr>
                    <a:spLocks noChangeArrowheads="1"/>
                  </p:cNvSpPr>
                  <p:nvPr/>
                </p:nvSpPr>
                <p:spPr bwMode="auto">
                  <a:xfrm>
                    <a:off x="3552" y="216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5215" name="Oval 67"/>
                  <p:cNvSpPr>
                    <a:spLocks noChangeArrowheads="1"/>
                  </p:cNvSpPr>
                  <p:nvPr/>
                </p:nvSpPr>
                <p:spPr bwMode="auto">
                  <a:xfrm>
                    <a:off x="5424" y="192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5216" name="Oval 68"/>
                  <p:cNvSpPr>
                    <a:spLocks noChangeArrowheads="1"/>
                  </p:cNvSpPr>
                  <p:nvPr/>
                </p:nvSpPr>
                <p:spPr bwMode="auto">
                  <a:xfrm>
                    <a:off x="5616" y="288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5217" name="Oval 69"/>
                  <p:cNvSpPr>
                    <a:spLocks noChangeArrowheads="1"/>
                  </p:cNvSpPr>
                  <p:nvPr/>
                </p:nvSpPr>
                <p:spPr bwMode="auto">
                  <a:xfrm>
                    <a:off x="4752" y="3840"/>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5218" name="Oval 70"/>
                  <p:cNvSpPr>
                    <a:spLocks noChangeArrowheads="1"/>
                  </p:cNvSpPr>
                  <p:nvPr/>
                </p:nvSpPr>
                <p:spPr bwMode="auto">
                  <a:xfrm>
                    <a:off x="4800" y="1728"/>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5219" name="Oval 71"/>
                  <p:cNvSpPr>
                    <a:spLocks noChangeArrowheads="1"/>
                  </p:cNvSpPr>
                  <p:nvPr/>
                </p:nvSpPr>
                <p:spPr bwMode="auto">
                  <a:xfrm>
                    <a:off x="5088" y="3552"/>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sp>
                <p:nvSpPr>
                  <p:cNvPr id="135220" name="Oval 72"/>
                  <p:cNvSpPr>
                    <a:spLocks noChangeArrowheads="1"/>
                  </p:cNvSpPr>
                  <p:nvPr/>
                </p:nvSpPr>
                <p:spPr bwMode="auto">
                  <a:xfrm>
                    <a:off x="5616" y="2352"/>
                    <a:ext cx="144" cy="144"/>
                  </a:xfrm>
                  <a:prstGeom prst="ellipse">
                    <a:avLst/>
                  </a:prstGeom>
                  <a:gradFill rotWithShape="1">
                    <a:gsLst>
                      <a:gs pos="0">
                        <a:srgbClr val="FF9900"/>
                      </a:gs>
                      <a:gs pos="100000">
                        <a:srgbClr val="BA7000"/>
                      </a:gs>
                    </a:gsLst>
                    <a:path path="shape">
                      <a:fillToRect l="50000" t="50000" r="50000" b="50000"/>
                    </a:path>
                  </a:gradFill>
                  <a:ln w="19050">
                    <a:solidFill>
                      <a:srgbClr val="FF6600"/>
                    </a:solidFill>
                    <a:round/>
                    <a:headEnd/>
                    <a:tailEnd/>
                  </a:ln>
                </p:spPr>
                <p:txBody>
                  <a:bodyPr wrap="none" anchor="ctr"/>
                  <a:lstStyle/>
                  <a:p>
                    <a:endParaRPr lang="en-US"/>
                  </a:p>
                </p:txBody>
              </p:sp>
            </p:grpSp>
          </p:grpSp>
        </p:grpSp>
        <p:pic>
          <p:nvPicPr>
            <p:cNvPr id="135183" name="Picture 73" descr="core nuleus"/>
            <p:cNvPicPr>
              <a:picLocks noChangeAspect="1" noChangeArrowheads="1"/>
            </p:cNvPicPr>
            <p:nvPr/>
          </p:nvPicPr>
          <p:blipFill>
            <a:blip r:embed="rId5"/>
            <a:srcRect/>
            <a:stretch>
              <a:fillRect/>
            </a:stretch>
          </p:blipFill>
          <p:spPr bwMode="auto">
            <a:xfrm>
              <a:off x="791" y="2436"/>
              <a:ext cx="1059" cy="936"/>
            </a:xfrm>
            <a:prstGeom prst="rect">
              <a:avLst/>
            </a:prstGeom>
            <a:noFill/>
            <a:ln w="9525">
              <a:noFill/>
              <a:miter lim="800000"/>
              <a:headEnd/>
              <a:tailEnd/>
            </a:ln>
          </p:spPr>
        </p:pic>
        <p:sp>
          <p:nvSpPr>
            <p:cNvPr id="135184" name="Oval 74"/>
            <p:cNvSpPr>
              <a:spLocks noChangeArrowheads="1"/>
            </p:cNvSpPr>
            <p:nvPr/>
          </p:nvSpPr>
          <p:spPr bwMode="auto">
            <a:xfrm>
              <a:off x="604" y="2726"/>
              <a:ext cx="149" cy="149"/>
            </a:xfrm>
            <a:prstGeom prst="ellipse">
              <a:avLst/>
            </a:prstGeom>
            <a:noFill/>
            <a:ln w="12700">
              <a:solidFill>
                <a:srgbClr val="00CC99"/>
              </a:solidFill>
              <a:prstDash val="sysDot"/>
              <a:round/>
              <a:headEnd/>
              <a:tailEnd/>
            </a:ln>
          </p:spPr>
          <p:txBody>
            <a:bodyPr wrap="none" anchor="ctr"/>
            <a:lstStyle/>
            <a:p>
              <a:endParaRPr lang="en-US"/>
            </a:p>
          </p:txBody>
        </p:sp>
        <p:sp>
          <p:nvSpPr>
            <p:cNvPr id="135185" name="Oval 75"/>
            <p:cNvSpPr>
              <a:spLocks noChangeArrowheads="1"/>
            </p:cNvSpPr>
            <p:nvPr/>
          </p:nvSpPr>
          <p:spPr bwMode="auto">
            <a:xfrm>
              <a:off x="886" y="2326"/>
              <a:ext cx="150" cy="149"/>
            </a:xfrm>
            <a:prstGeom prst="ellipse">
              <a:avLst/>
            </a:prstGeom>
            <a:noFill/>
            <a:ln w="12700">
              <a:solidFill>
                <a:srgbClr val="FFCC00"/>
              </a:solidFill>
              <a:prstDash val="sysDot"/>
              <a:round/>
              <a:headEnd/>
              <a:tailEnd/>
            </a:ln>
          </p:spPr>
          <p:txBody>
            <a:bodyPr wrap="none" anchor="ctr"/>
            <a:lstStyle/>
            <a:p>
              <a:endParaRPr lang="en-US"/>
            </a:p>
          </p:txBody>
        </p:sp>
        <p:sp>
          <p:nvSpPr>
            <p:cNvPr id="135186" name="Oval 76"/>
            <p:cNvSpPr>
              <a:spLocks noChangeArrowheads="1"/>
            </p:cNvSpPr>
            <p:nvPr/>
          </p:nvSpPr>
          <p:spPr bwMode="auto">
            <a:xfrm>
              <a:off x="478" y="2567"/>
              <a:ext cx="149" cy="149"/>
            </a:xfrm>
            <a:prstGeom prst="ellipse">
              <a:avLst/>
            </a:prstGeom>
            <a:noFill/>
            <a:ln w="12700">
              <a:solidFill>
                <a:srgbClr val="FF6600"/>
              </a:solidFill>
              <a:prstDash val="sysDot"/>
              <a:round/>
              <a:headEnd/>
              <a:tailEnd/>
            </a:ln>
          </p:spPr>
          <p:txBody>
            <a:bodyPr wrap="none" anchor="ctr"/>
            <a:lstStyle/>
            <a:p>
              <a:endParaRPr lang="en-US"/>
            </a:p>
          </p:txBody>
        </p:sp>
        <p:sp>
          <p:nvSpPr>
            <p:cNvPr id="135187" name="Oval 77"/>
            <p:cNvSpPr>
              <a:spLocks noChangeArrowheads="1"/>
            </p:cNvSpPr>
            <p:nvPr/>
          </p:nvSpPr>
          <p:spPr bwMode="auto">
            <a:xfrm>
              <a:off x="1102" y="2103"/>
              <a:ext cx="150" cy="149"/>
            </a:xfrm>
            <a:prstGeom prst="ellipse">
              <a:avLst/>
            </a:prstGeom>
            <a:noFill/>
            <a:ln w="12700">
              <a:solidFill>
                <a:srgbClr val="00CC99"/>
              </a:solidFill>
              <a:prstDash val="sysDot"/>
              <a:round/>
              <a:headEnd/>
              <a:tailEnd/>
            </a:ln>
          </p:spPr>
          <p:txBody>
            <a:bodyPr wrap="none" anchor="ctr"/>
            <a:lstStyle/>
            <a:p>
              <a:endParaRPr lang="en-US"/>
            </a:p>
          </p:txBody>
        </p:sp>
        <p:sp>
          <p:nvSpPr>
            <p:cNvPr id="135188" name="Oval 78"/>
            <p:cNvSpPr>
              <a:spLocks noChangeArrowheads="1"/>
            </p:cNvSpPr>
            <p:nvPr/>
          </p:nvSpPr>
          <p:spPr bwMode="auto">
            <a:xfrm>
              <a:off x="604" y="2352"/>
              <a:ext cx="149" cy="149"/>
            </a:xfrm>
            <a:prstGeom prst="ellipse">
              <a:avLst/>
            </a:prstGeom>
            <a:noFill/>
            <a:ln w="12700">
              <a:solidFill>
                <a:srgbClr val="FFCC00"/>
              </a:solidFill>
              <a:prstDash val="sysDot"/>
              <a:round/>
              <a:headEnd/>
              <a:tailEnd/>
            </a:ln>
          </p:spPr>
          <p:txBody>
            <a:bodyPr wrap="none" anchor="ctr"/>
            <a:lstStyle/>
            <a:p>
              <a:endParaRPr lang="en-US"/>
            </a:p>
          </p:txBody>
        </p:sp>
        <p:sp>
          <p:nvSpPr>
            <p:cNvPr id="135189" name="Oval 79"/>
            <p:cNvSpPr>
              <a:spLocks noChangeArrowheads="1"/>
            </p:cNvSpPr>
            <p:nvPr/>
          </p:nvSpPr>
          <p:spPr bwMode="auto">
            <a:xfrm>
              <a:off x="883" y="2165"/>
              <a:ext cx="149" cy="149"/>
            </a:xfrm>
            <a:prstGeom prst="ellipse">
              <a:avLst/>
            </a:prstGeom>
            <a:noFill/>
            <a:ln w="12700">
              <a:solidFill>
                <a:srgbClr val="FF6600"/>
              </a:solidFill>
              <a:prstDash val="sysDot"/>
              <a:round/>
              <a:headEnd/>
              <a:tailEnd/>
            </a:ln>
          </p:spPr>
          <p:txBody>
            <a:bodyPr wrap="none" anchor="ctr"/>
            <a:lstStyle/>
            <a:p>
              <a:endParaRPr lang="en-US"/>
            </a:p>
          </p:txBody>
        </p:sp>
        <p:sp>
          <p:nvSpPr>
            <p:cNvPr id="135190" name="Oval 80"/>
            <p:cNvSpPr>
              <a:spLocks noChangeArrowheads="1"/>
            </p:cNvSpPr>
            <p:nvPr/>
          </p:nvSpPr>
          <p:spPr bwMode="auto">
            <a:xfrm>
              <a:off x="1787" y="3349"/>
              <a:ext cx="149" cy="150"/>
            </a:xfrm>
            <a:prstGeom prst="ellipse">
              <a:avLst/>
            </a:prstGeom>
            <a:noFill/>
            <a:ln w="12700">
              <a:solidFill>
                <a:srgbClr val="00CC99"/>
              </a:solidFill>
              <a:prstDash val="sysDot"/>
              <a:round/>
              <a:headEnd/>
              <a:tailEnd/>
            </a:ln>
          </p:spPr>
          <p:txBody>
            <a:bodyPr wrap="none" anchor="ctr"/>
            <a:lstStyle/>
            <a:p>
              <a:endParaRPr lang="en-US"/>
            </a:p>
          </p:txBody>
        </p:sp>
        <p:sp>
          <p:nvSpPr>
            <p:cNvPr id="135191" name="Oval 81"/>
            <p:cNvSpPr>
              <a:spLocks noChangeArrowheads="1"/>
            </p:cNvSpPr>
            <p:nvPr/>
          </p:nvSpPr>
          <p:spPr bwMode="auto">
            <a:xfrm>
              <a:off x="1572" y="2196"/>
              <a:ext cx="149" cy="149"/>
            </a:xfrm>
            <a:prstGeom prst="ellipse">
              <a:avLst/>
            </a:prstGeom>
            <a:noFill/>
            <a:ln w="12700">
              <a:solidFill>
                <a:srgbClr val="FFCC00"/>
              </a:solidFill>
              <a:prstDash val="sysDot"/>
              <a:round/>
              <a:headEnd/>
              <a:tailEnd/>
            </a:ln>
          </p:spPr>
          <p:txBody>
            <a:bodyPr wrap="none" anchor="ctr"/>
            <a:lstStyle/>
            <a:p>
              <a:endParaRPr lang="en-US"/>
            </a:p>
          </p:txBody>
        </p:sp>
        <p:sp>
          <p:nvSpPr>
            <p:cNvPr id="135192" name="Oval 82"/>
            <p:cNvSpPr>
              <a:spLocks noChangeArrowheads="1"/>
            </p:cNvSpPr>
            <p:nvPr/>
          </p:nvSpPr>
          <p:spPr bwMode="auto">
            <a:xfrm>
              <a:off x="791" y="3505"/>
              <a:ext cx="149" cy="149"/>
            </a:xfrm>
            <a:prstGeom prst="ellipse">
              <a:avLst/>
            </a:prstGeom>
            <a:noFill/>
            <a:ln w="12700">
              <a:solidFill>
                <a:srgbClr val="FFCC00"/>
              </a:solidFill>
              <a:prstDash val="sysDot"/>
              <a:round/>
              <a:headEnd/>
              <a:tailEnd/>
            </a:ln>
          </p:spPr>
          <p:txBody>
            <a:bodyPr wrap="none" anchor="ctr"/>
            <a:lstStyle/>
            <a:p>
              <a:endParaRPr lang="en-US"/>
            </a:p>
          </p:txBody>
        </p:sp>
        <p:sp>
          <p:nvSpPr>
            <p:cNvPr id="135193" name="Oval 83"/>
            <p:cNvSpPr>
              <a:spLocks noChangeArrowheads="1"/>
            </p:cNvSpPr>
            <p:nvPr/>
          </p:nvSpPr>
          <p:spPr bwMode="auto">
            <a:xfrm>
              <a:off x="697" y="3069"/>
              <a:ext cx="150" cy="149"/>
            </a:xfrm>
            <a:prstGeom prst="ellipse">
              <a:avLst/>
            </a:prstGeom>
            <a:noFill/>
            <a:ln w="12700">
              <a:solidFill>
                <a:srgbClr val="FFCC00"/>
              </a:solidFill>
              <a:prstDash val="sysDot"/>
              <a:round/>
              <a:headEnd/>
              <a:tailEnd/>
            </a:ln>
          </p:spPr>
          <p:txBody>
            <a:bodyPr wrap="none" anchor="ctr"/>
            <a:lstStyle/>
            <a:p>
              <a:endParaRPr lang="en-US"/>
            </a:p>
          </p:txBody>
        </p:sp>
        <p:sp>
          <p:nvSpPr>
            <p:cNvPr id="135194" name="Oval 84"/>
            <p:cNvSpPr>
              <a:spLocks noChangeArrowheads="1"/>
            </p:cNvSpPr>
            <p:nvPr/>
          </p:nvSpPr>
          <p:spPr bwMode="auto">
            <a:xfrm>
              <a:off x="760" y="2570"/>
              <a:ext cx="149" cy="149"/>
            </a:xfrm>
            <a:prstGeom prst="ellipse">
              <a:avLst/>
            </a:prstGeom>
            <a:noFill/>
            <a:ln w="12700">
              <a:solidFill>
                <a:srgbClr val="FF6600"/>
              </a:solidFill>
              <a:prstDash val="sysDot"/>
              <a:round/>
              <a:headEnd/>
              <a:tailEnd/>
            </a:ln>
          </p:spPr>
          <p:txBody>
            <a:bodyPr wrap="none" anchor="ctr"/>
            <a:lstStyle/>
            <a:p>
              <a:endParaRPr lang="en-US"/>
            </a:p>
          </p:txBody>
        </p:sp>
        <p:sp>
          <p:nvSpPr>
            <p:cNvPr id="135195" name="Oval 85"/>
            <p:cNvSpPr>
              <a:spLocks noChangeArrowheads="1"/>
            </p:cNvSpPr>
            <p:nvPr/>
          </p:nvSpPr>
          <p:spPr bwMode="auto">
            <a:xfrm>
              <a:off x="479" y="2917"/>
              <a:ext cx="149" cy="149"/>
            </a:xfrm>
            <a:prstGeom prst="ellipse">
              <a:avLst/>
            </a:prstGeom>
            <a:noFill/>
            <a:ln w="12700">
              <a:solidFill>
                <a:srgbClr val="FF6600"/>
              </a:solidFill>
              <a:prstDash val="sysDot"/>
              <a:round/>
              <a:headEnd/>
              <a:tailEnd/>
            </a:ln>
          </p:spPr>
          <p:txBody>
            <a:bodyPr wrap="none" anchor="ctr"/>
            <a:lstStyle/>
            <a:p>
              <a:endParaRPr lang="en-US"/>
            </a:p>
          </p:txBody>
        </p:sp>
        <p:sp>
          <p:nvSpPr>
            <p:cNvPr id="135196" name="Oval 86"/>
            <p:cNvSpPr>
              <a:spLocks noChangeArrowheads="1"/>
            </p:cNvSpPr>
            <p:nvPr/>
          </p:nvSpPr>
          <p:spPr bwMode="auto">
            <a:xfrm>
              <a:off x="793" y="3256"/>
              <a:ext cx="149" cy="149"/>
            </a:xfrm>
            <a:prstGeom prst="ellipse">
              <a:avLst/>
            </a:prstGeom>
            <a:noFill/>
            <a:ln w="12700">
              <a:solidFill>
                <a:srgbClr val="FF6600"/>
              </a:solidFill>
              <a:prstDash val="sysDot"/>
              <a:round/>
              <a:headEnd/>
              <a:tailEnd/>
            </a:ln>
          </p:spPr>
          <p:txBody>
            <a:bodyPr wrap="none" anchor="ctr"/>
            <a:lstStyle/>
            <a:p>
              <a:endParaRPr lang="en-US"/>
            </a:p>
          </p:txBody>
        </p:sp>
        <p:sp>
          <p:nvSpPr>
            <p:cNvPr id="135197" name="Oval 87"/>
            <p:cNvSpPr>
              <a:spLocks noChangeArrowheads="1"/>
            </p:cNvSpPr>
            <p:nvPr/>
          </p:nvSpPr>
          <p:spPr bwMode="auto">
            <a:xfrm>
              <a:off x="1070" y="3412"/>
              <a:ext cx="149" cy="149"/>
            </a:xfrm>
            <a:prstGeom prst="ellipse">
              <a:avLst/>
            </a:prstGeom>
            <a:noFill/>
            <a:ln w="12700">
              <a:solidFill>
                <a:srgbClr val="FF6600"/>
              </a:solidFill>
              <a:prstDash val="sysDot"/>
              <a:round/>
              <a:headEnd/>
              <a:tailEnd/>
            </a:ln>
          </p:spPr>
          <p:txBody>
            <a:bodyPr wrap="none" anchor="ctr"/>
            <a:lstStyle/>
            <a:p>
              <a:endParaRPr lang="en-US"/>
            </a:p>
          </p:txBody>
        </p:sp>
        <p:sp>
          <p:nvSpPr>
            <p:cNvPr id="135198" name="Oval 88"/>
            <p:cNvSpPr>
              <a:spLocks noChangeArrowheads="1"/>
            </p:cNvSpPr>
            <p:nvPr/>
          </p:nvSpPr>
          <p:spPr bwMode="auto">
            <a:xfrm>
              <a:off x="1257" y="3661"/>
              <a:ext cx="149" cy="149"/>
            </a:xfrm>
            <a:prstGeom prst="ellipse">
              <a:avLst/>
            </a:prstGeom>
            <a:noFill/>
            <a:ln w="12700">
              <a:solidFill>
                <a:srgbClr val="FF6600"/>
              </a:solidFill>
              <a:prstDash val="sysDot"/>
              <a:round/>
              <a:headEnd/>
              <a:tailEnd/>
            </a:ln>
          </p:spPr>
          <p:txBody>
            <a:bodyPr wrap="none" anchor="ctr"/>
            <a:lstStyle/>
            <a:p>
              <a:endParaRPr lang="en-US"/>
            </a:p>
          </p:txBody>
        </p:sp>
        <p:sp>
          <p:nvSpPr>
            <p:cNvPr id="135199" name="Oval 89"/>
            <p:cNvSpPr>
              <a:spLocks noChangeArrowheads="1"/>
            </p:cNvSpPr>
            <p:nvPr/>
          </p:nvSpPr>
          <p:spPr bwMode="auto">
            <a:xfrm>
              <a:off x="1291" y="2290"/>
              <a:ext cx="150" cy="149"/>
            </a:xfrm>
            <a:prstGeom prst="ellipse">
              <a:avLst/>
            </a:prstGeom>
            <a:noFill/>
            <a:ln w="12700">
              <a:solidFill>
                <a:srgbClr val="FF6600"/>
              </a:solidFill>
              <a:prstDash val="sysDot"/>
              <a:round/>
              <a:headEnd/>
              <a:tailEnd/>
            </a:ln>
          </p:spPr>
          <p:txBody>
            <a:bodyPr wrap="none" anchor="ctr"/>
            <a:lstStyle/>
            <a:p>
              <a:endParaRPr lang="en-US"/>
            </a:p>
          </p:txBody>
        </p:sp>
        <p:sp>
          <p:nvSpPr>
            <p:cNvPr id="135200" name="Oval 90"/>
            <p:cNvSpPr>
              <a:spLocks noChangeArrowheads="1"/>
            </p:cNvSpPr>
            <p:nvPr/>
          </p:nvSpPr>
          <p:spPr bwMode="auto">
            <a:xfrm>
              <a:off x="1697" y="2414"/>
              <a:ext cx="149" cy="150"/>
            </a:xfrm>
            <a:prstGeom prst="ellipse">
              <a:avLst/>
            </a:prstGeom>
            <a:noFill/>
            <a:ln w="12700">
              <a:solidFill>
                <a:srgbClr val="FF6600"/>
              </a:solidFill>
              <a:prstDash val="sysDot"/>
              <a:round/>
              <a:headEnd/>
              <a:tailEnd/>
            </a:ln>
          </p:spPr>
          <p:txBody>
            <a:bodyPr wrap="none" anchor="ctr"/>
            <a:lstStyle/>
            <a:p>
              <a:endParaRPr lang="en-US"/>
            </a:p>
          </p:txBody>
        </p:sp>
        <p:sp>
          <p:nvSpPr>
            <p:cNvPr id="135201" name="Oval 91"/>
            <p:cNvSpPr>
              <a:spLocks noChangeArrowheads="1"/>
            </p:cNvSpPr>
            <p:nvPr/>
          </p:nvSpPr>
          <p:spPr bwMode="auto">
            <a:xfrm>
              <a:off x="1821" y="2695"/>
              <a:ext cx="149" cy="149"/>
            </a:xfrm>
            <a:prstGeom prst="ellipse">
              <a:avLst/>
            </a:prstGeom>
            <a:noFill/>
            <a:ln w="12700">
              <a:solidFill>
                <a:srgbClr val="FF6600"/>
              </a:solidFill>
              <a:prstDash val="sysDot"/>
              <a:round/>
              <a:headEnd/>
              <a:tailEnd/>
            </a:ln>
          </p:spPr>
          <p:txBody>
            <a:bodyPr wrap="none" anchor="ctr"/>
            <a:lstStyle/>
            <a:p>
              <a:endParaRPr lang="en-US"/>
            </a:p>
          </p:txBody>
        </p:sp>
        <p:sp>
          <p:nvSpPr>
            <p:cNvPr id="135202" name="Oval 92"/>
            <p:cNvSpPr>
              <a:spLocks noChangeArrowheads="1"/>
            </p:cNvSpPr>
            <p:nvPr/>
          </p:nvSpPr>
          <p:spPr bwMode="auto">
            <a:xfrm>
              <a:off x="1817" y="3038"/>
              <a:ext cx="150" cy="149"/>
            </a:xfrm>
            <a:prstGeom prst="ellipse">
              <a:avLst/>
            </a:prstGeom>
            <a:noFill/>
            <a:ln w="12700">
              <a:solidFill>
                <a:srgbClr val="FF6600"/>
              </a:solidFill>
              <a:prstDash val="sysDot"/>
              <a:round/>
              <a:headEnd/>
              <a:tailEnd/>
            </a:ln>
          </p:spPr>
          <p:txBody>
            <a:bodyPr wrap="none" anchor="ctr"/>
            <a:lstStyle/>
            <a:p>
              <a:endParaRPr lang="en-US"/>
            </a:p>
          </p:txBody>
        </p:sp>
        <p:sp>
          <p:nvSpPr>
            <p:cNvPr id="135203" name="Oval 93"/>
            <p:cNvSpPr>
              <a:spLocks noChangeArrowheads="1"/>
            </p:cNvSpPr>
            <p:nvPr/>
          </p:nvSpPr>
          <p:spPr bwMode="auto">
            <a:xfrm>
              <a:off x="1476" y="3474"/>
              <a:ext cx="150" cy="149"/>
            </a:xfrm>
            <a:prstGeom prst="ellipse">
              <a:avLst/>
            </a:prstGeom>
            <a:noFill/>
            <a:ln w="12700">
              <a:solidFill>
                <a:srgbClr val="FF6600"/>
              </a:solidFill>
              <a:prstDash val="sysDot"/>
              <a:round/>
              <a:headEnd/>
              <a:tailEnd/>
            </a:ln>
          </p:spPr>
          <p:txBody>
            <a:bodyPr wrap="none" anchor="ctr"/>
            <a:lstStyle/>
            <a:p>
              <a:endParaRPr lang="en-US"/>
            </a:p>
          </p:txBody>
        </p:sp>
      </p:grpSp>
      <p:pic>
        <p:nvPicPr>
          <p:cNvPr id="340062" name="Picture 94" descr="usb"/>
          <p:cNvPicPr>
            <a:picLocks noChangeAspect="1" noChangeArrowheads="1"/>
          </p:cNvPicPr>
          <p:nvPr/>
        </p:nvPicPr>
        <p:blipFill>
          <a:blip r:embed="rId6"/>
          <a:srcRect/>
          <a:stretch>
            <a:fillRect/>
          </a:stretch>
        </p:blipFill>
        <p:spPr bwMode="auto">
          <a:xfrm>
            <a:off x="5791200" y="3779838"/>
            <a:ext cx="1219200" cy="665162"/>
          </a:xfrm>
          <a:prstGeom prst="rect">
            <a:avLst/>
          </a:prstGeom>
          <a:noFill/>
          <a:ln w="9525">
            <a:noFill/>
            <a:miter lim="800000"/>
            <a:headEnd/>
            <a:tailEnd/>
          </a:ln>
        </p:spPr>
      </p:pic>
      <p:sp>
        <p:nvSpPr>
          <p:cNvPr id="340063" name="Text Box 95"/>
          <p:cNvSpPr txBox="1">
            <a:spLocks noChangeArrowheads="1"/>
          </p:cNvSpPr>
          <p:nvPr/>
        </p:nvSpPr>
        <p:spPr bwMode="auto">
          <a:xfrm>
            <a:off x="4711700" y="2865438"/>
            <a:ext cx="2047875" cy="304800"/>
          </a:xfrm>
          <a:prstGeom prst="rect">
            <a:avLst/>
          </a:prstGeom>
          <a:noFill/>
          <a:ln w="9525">
            <a:noFill/>
            <a:miter lim="800000"/>
            <a:headEnd/>
            <a:tailEnd/>
          </a:ln>
        </p:spPr>
        <p:txBody>
          <a:bodyPr wrap="none">
            <a:spAutoFit/>
          </a:bodyPr>
          <a:lstStyle/>
          <a:p>
            <a:r>
              <a:rPr lang="en-US" sz="1400">
                <a:solidFill>
                  <a:schemeClr val="tx2"/>
                </a:solidFill>
              </a:rPr>
              <a:t>Authorize Software Use</a:t>
            </a:r>
          </a:p>
        </p:txBody>
      </p:sp>
      <p:sp>
        <p:nvSpPr>
          <p:cNvPr id="340064" name="Text Box 96"/>
          <p:cNvSpPr txBox="1">
            <a:spLocks noChangeArrowheads="1"/>
          </p:cNvSpPr>
          <p:nvPr/>
        </p:nvSpPr>
        <p:spPr bwMode="auto">
          <a:xfrm>
            <a:off x="3200400" y="4008438"/>
            <a:ext cx="2066925" cy="304800"/>
          </a:xfrm>
          <a:prstGeom prst="rect">
            <a:avLst/>
          </a:prstGeom>
          <a:noFill/>
          <a:ln w="9525">
            <a:noFill/>
            <a:miter lim="800000"/>
            <a:headEnd/>
            <a:tailEnd/>
          </a:ln>
        </p:spPr>
        <p:txBody>
          <a:bodyPr wrap="none">
            <a:spAutoFit/>
          </a:bodyPr>
          <a:lstStyle/>
          <a:p>
            <a:r>
              <a:rPr lang="en-US" sz="1400">
                <a:solidFill>
                  <a:schemeClr val="tx2"/>
                </a:solidFill>
              </a:rPr>
              <a:t>Eliminate Data Leakage</a:t>
            </a:r>
          </a:p>
        </p:txBody>
      </p:sp>
      <p:sp>
        <p:nvSpPr>
          <p:cNvPr id="135181" name="Text Box 97"/>
          <p:cNvSpPr txBox="1">
            <a:spLocks noChangeArrowheads="1"/>
          </p:cNvSpPr>
          <p:nvPr/>
        </p:nvSpPr>
        <p:spPr bwMode="auto">
          <a:xfrm>
            <a:off x="381000" y="757238"/>
            <a:ext cx="7620000" cy="366712"/>
          </a:xfrm>
          <a:prstGeom prst="rect">
            <a:avLst/>
          </a:prstGeom>
          <a:noFill/>
          <a:ln w="9525">
            <a:noFill/>
            <a:miter lim="800000"/>
            <a:headEnd/>
            <a:tailEnd/>
          </a:ln>
        </p:spPr>
        <p:txBody>
          <a:bodyPr>
            <a:spAutoFit/>
          </a:bodyPr>
          <a:lstStyle/>
          <a:p>
            <a:pPr>
              <a:spcBef>
                <a:spcPct val="50000"/>
              </a:spcBef>
            </a:pPr>
            <a:r>
              <a:rPr lang="en-US" b="1">
                <a:solidFill>
                  <a:schemeClr val="hlink"/>
                </a:solidFill>
              </a:rPr>
              <a:t>Internal Threats: </a:t>
            </a:r>
            <a:r>
              <a:rPr lang="en-US">
                <a:solidFill>
                  <a:schemeClr val="hlink"/>
                </a:solidFill>
              </a:rPr>
              <a:t>Enforce Application &amp; Device Use Policies</a:t>
            </a:r>
            <a:endParaRPr 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39993"/>
                                        </p:tgtEl>
                                        <p:attrNameLst>
                                          <p:attrName>style.visibility</p:attrName>
                                        </p:attrNameLst>
                                      </p:cBhvr>
                                      <p:to>
                                        <p:strVal val="visible"/>
                                      </p:to>
                                    </p:set>
                                    <p:animEffect transition="in" filter="fade">
                                      <p:cBhvr>
                                        <p:cTn id="10" dur="1000"/>
                                        <p:tgtEl>
                                          <p:spTgt spid="339993"/>
                                        </p:tgtEl>
                                      </p:cBhvr>
                                    </p:animEffec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339990"/>
                                        </p:tgtEl>
                                        <p:attrNameLst>
                                          <p:attrName>style.visibility</p:attrName>
                                        </p:attrNameLst>
                                      </p:cBhvr>
                                      <p:to>
                                        <p:strVal val="visible"/>
                                      </p:to>
                                    </p:set>
                                    <p:animEffect transition="in" filter="wipe(right)">
                                      <p:cBhvr>
                                        <p:cTn id="14" dur="500"/>
                                        <p:tgtEl>
                                          <p:spTgt spid="339990"/>
                                        </p:tgtEl>
                                      </p:cBhvr>
                                    </p:animEffect>
                                  </p:childTnLst>
                                </p:cTn>
                              </p:par>
                            </p:childTnLst>
                          </p:cTn>
                        </p:par>
                        <p:par>
                          <p:cTn id="15" fill="hold">
                            <p:stCondLst>
                              <p:cond delay="1500"/>
                            </p:stCondLst>
                            <p:childTnLst>
                              <p:par>
                                <p:cTn id="16" presetID="53" presetClass="entr" presetSubtype="0" fill="hold" nodeType="afterEffect">
                                  <p:stCondLst>
                                    <p:cond delay="0"/>
                                  </p:stCondLst>
                                  <p:childTnLst>
                                    <p:set>
                                      <p:cBhvr>
                                        <p:cTn id="17" dur="1" fill="hold">
                                          <p:stCondLst>
                                            <p:cond delay="0"/>
                                          </p:stCondLst>
                                        </p:cTn>
                                        <p:tgtEl>
                                          <p:spTgt spid="339991"/>
                                        </p:tgtEl>
                                        <p:attrNameLst>
                                          <p:attrName>style.visibility</p:attrName>
                                        </p:attrNameLst>
                                      </p:cBhvr>
                                      <p:to>
                                        <p:strVal val="visible"/>
                                      </p:to>
                                    </p:set>
                                    <p:anim calcmode="lin" valueType="num">
                                      <p:cBhvr>
                                        <p:cTn id="18" dur="500" fill="hold"/>
                                        <p:tgtEl>
                                          <p:spTgt spid="339991"/>
                                        </p:tgtEl>
                                        <p:attrNameLst>
                                          <p:attrName>ppt_w</p:attrName>
                                        </p:attrNameLst>
                                      </p:cBhvr>
                                      <p:tavLst>
                                        <p:tav tm="0">
                                          <p:val>
                                            <p:fltVal val="0"/>
                                          </p:val>
                                        </p:tav>
                                        <p:tav tm="100000">
                                          <p:val>
                                            <p:strVal val="#ppt_w"/>
                                          </p:val>
                                        </p:tav>
                                      </p:tavLst>
                                    </p:anim>
                                    <p:anim calcmode="lin" valueType="num">
                                      <p:cBhvr>
                                        <p:cTn id="19" dur="500" fill="hold"/>
                                        <p:tgtEl>
                                          <p:spTgt spid="339991"/>
                                        </p:tgtEl>
                                        <p:attrNameLst>
                                          <p:attrName>ppt_h</p:attrName>
                                        </p:attrNameLst>
                                      </p:cBhvr>
                                      <p:tavLst>
                                        <p:tav tm="0">
                                          <p:val>
                                            <p:fltVal val="0"/>
                                          </p:val>
                                        </p:tav>
                                        <p:tav tm="100000">
                                          <p:val>
                                            <p:strVal val="#ppt_h"/>
                                          </p:val>
                                        </p:tav>
                                      </p:tavLst>
                                    </p:anim>
                                    <p:animEffect transition="in" filter="fade">
                                      <p:cBhvr>
                                        <p:cTn id="20" dur="500"/>
                                        <p:tgtEl>
                                          <p:spTgt spid="33999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0063"/>
                                        </p:tgtEl>
                                        <p:attrNameLst>
                                          <p:attrName>style.visibility</p:attrName>
                                        </p:attrNameLst>
                                      </p:cBhvr>
                                      <p:to>
                                        <p:strVal val="visible"/>
                                      </p:to>
                                    </p:set>
                                    <p:animEffect transition="in" filter="fade">
                                      <p:cBhvr>
                                        <p:cTn id="23" dur="1000"/>
                                        <p:tgtEl>
                                          <p:spTgt spid="34006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40062"/>
                                        </p:tgtEl>
                                        <p:attrNameLst>
                                          <p:attrName>style.visibility</p:attrName>
                                        </p:attrNameLst>
                                      </p:cBhvr>
                                      <p:to>
                                        <p:strVal val="visible"/>
                                      </p:to>
                                    </p:set>
                                    <p:anim calcmode="lin" valueType="num">
                                      <p:cBhvr>
                                        <p:cTn id="28" dur="500" fill="hold"/>
                                        <p:tgtEl>
                                          <p:spTgt spid="340062"/>
                                        </p:tgtEl>
                                        <p:attrNameLst>
                                          <p:attrName>ppt_w</p:attrName>
                                        </p:attrNameLst>
                                      </p:cBhvr>
                                      <p:tavLst>
                                        <p:tav tm="0">
                                          <p:val>
                                            <p:fltVal val="0"/>
                                          </p:val>
                                        </p:tav>
                                        <p:tav tm="100000">
                                          <p:val>
                                            <p:strVal val="#ppt_w"/>
                                          </p:val>
                                        </p:tav>
                                      </p:tavLst>
                                    </p:anim>
                                    <p:anim calcmode="lin" valueType="num">
                                      <p:cBhvr>
                                        <p:cTn id="29" dur="500" fill="hold"/>
                                        <p:tgtEl>
                                          <p:spTgt spid="340062"/>
                                        </p:tgtEl>
                                        <p:attrNameLst>
                                          <p:attrName>ppt_h</p:attrName>
                                        </p:attrNameLst>
                                      </p:cBhvr>
                                      <p:tavLst>
                                        <p:tav tm="0">
                                          <p:val>
                                            <p:fltVal val="0"/>
                                          </p:val>
                                        </p:tav>
                                        <p:tav tm="100000">
                                          <p:val>
                                            <p:strVal val="#ppt_h"/>
                                          </p:val>
                                        </p:tav>
                                      </p:tavLst>
                                    </p:anim>
                                    <p:animEffect transition="in" filter="fade">
                                      <p:cBhvr>
                                        <p:cTn id="30" dur="500"/>
                                        <p:tgtEl>
                                          <p:spTgt spid="340062"/>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39992"/>
                                        </p:tgtEl>
                                        <p:attrNameLst>
                                          <p:attrName>style.visibility</p:attrName>
                                        </p:attrNameLst>
                                      </p:cBhvr>
                                      <p:to>
                                        <p:strVal val="visible"/>
                                      </p:to>
                                    </p:set>
                                    <p:animEffect transition="in" filter="wipe(left)">
                                      <p:cBhvr>
                                        <p:cTn id="34" dur="500"/>
                                        <p:tgtEl>
                                          <p:spTgt spid="33999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0064"/>
                                        </p:tgtEl>
                                        <p:attrNameLst>
                                          <p:attrName>style.visibility</p:attrName>
                                        </p:attrNameLst>
                                      </p:cBhvr>
                                      <p:to>
                                        <p:strVal val="visible"/>
                                      </p:to>
                                    </p:set>
                                    <p:animEffect transition="in" filter="fade">
                                      <p:cBhvr>
                                        <p:cTn id="37" dur="1000"/>
                                        <p:tgtEl>
                                          <p:spTgt spid="340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90" grpId="0" animBg="1"/>
      <p:bldP spid="339992" grpId="0" animBg="1"/>
      <p:bldP spid="340063" grpId="0"/>
      <p:bldP spid="3400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pPr eaLnBrk="1" hangingPunct="1"/>
            <a:r>
              <a:rPr lang="en-US" smtClean="0"/>
              <a:t>Endpoints are the Weakest Link</a:t>
            </a:r>
          </a:p>
        </p:txBody>
      </p:sp>
      <p:sp>
        <p:nvSpPr>
          <p:cNvPr id="137218" name="Rectangle 3"/>
          <p:cNvSpPr>
            <a:spLocks noGrp="1" noChangeArrowheads="1"/>
          </p:cNvSpPr>
          <p:nvPr>
            <p:ph idx="1"/>
          </p:nvPr>
        </p:nvSpPr>
        <p:spPr/>
        <p:txBody>
          <a:bodyPr/>
          <a:lstStyle/>
          <a:p>
            <a:pPr eaLnBrk="1" hangingPunct="1">
              <a:buFontTx/>
              <a:buNone/>
            </a:pPr>
            <a:r>
              <a:rPr lang="en-US" b="1" smtClean="0">
                <a:solidFill>
                  <a:schemeClr val="hlink"/>
                </a:solidFill>
              </a:rPr>
              <a:t>How has the Security Landscape Changed and What is the Impact?</a:t>
            </a:r>
          </a:p>
          <a:p>
            <a:pPr eaLnBrk="1" hangingPunct="1">
              <a:buFontTx/>
              <a:buNone/>
            </a:pPr>
            <a:endParaRPr lang="en-US" b="1" smtClean="0"/>
          </a:p>
          <a:p>
            <a:pPr eaLnBrk="1" hangingPunct="1"/>
            <a:r>
              <a:rPr lang="en-US" sz="1800" smtClean="0"/>
              <a:t>Increasing number of vulnerabilities for all platforms and applications</a:t>
            </a:r>
          </a:p>
          <a:p>
            <a:pPr eaLnBrk="1" hangingPunct="1"/>
            <a:endParaRPr lang="en-US" sz="1800" smtClean="0"/>
          </a:p>
          <a:p>
            <a:pPr eaLnBrk="1" hangingPunct="1"/>
            <a:r>
              <a:rPr lang="en-US" sz="1800" smtClean="0"/>
              <a:t>Endpoints are targeted by internal and external threats</a:t>
            </a:r>
          </a:p>
          <a:p>
            <a:pPr eaLnBrk="1" hangingPunct="1"/>
            <a:endParaRPr lang="en-US" sz="1800" smtClean="0"/>
          </a:p>
          <a:p>
            <a:pPr eaLnBrk="1" hangingPunct="1"/>
            <a:r>
              <a:rPr lang="en-US" sz="1800" smtClean="0"/>
              <a:t>Attacks from “well funded adversaries” target endpoints</a:t>
            </a:r>
          </a:p>
          <a:p>
            <a:pPr eaLnBrk="1" hangingPunct="1"/>
            <a:endParaRPr lang="en-US" sz="1800" smtClean="0"/>
          </a:p>
          <a:p>
            <a:pPr eaLnBrk="1" hangingPunct="1"/>
            <a:r>
              <a:rPr lang="en-US" sz="1800" smtClean="0"/>
              <a:t>Data protection is a major challenge and cost</a:t>
            </a:r>
          </a:p>
          <a:p>
            <a:pPr eaLnBrk="1" hangingPunct="1"/>
            <a:endParaRPr lang="en-US" sz="1800" smtClean="0"/>
          </a:p>
          <a:p>
            <a:pPr eaLnBrk="1" hangingPunct="1"/>
            <a:r>
              <a:rPr lang="en-US" sz="1800" smtClean="0"/>
              <a:t>Traditional and reactive security approaches are ineffective </a:t>
            </a:r>
          </a:p>
          <a:p>
            <a:pPr eaLnBrk="1" hangingPunct="1"/>
            <a:endParaRPr lang="en-US" sz="1800" smtClean="0"/>
          </a:p>
          <a:p>
            <a:pPr eaLnBrk="1" hangingPunct="1"/>
            <a:r>
              <a:rPr lang="en-US" sz="1800" smtClean="0"/>
              <a:t>Evolving regulations create strict compliance and reporting standards</a:t>
            </a:r>
          </a:p>
        </p:txBody>
      </p:sp>
      <p:sp>
        <p:nvSpPr>
          <p:cNvPr id="137219" name="Slide Number Placeholder 3"/>
          <p:cNvSpPr>
            <a:spLocks noGrp="1"/>
          </p:cNvSpPr>
          <p:nvPr>
            <p:ph type="sldNum" sz="quarter" idx="10"/>
          </p:nvPr>
        </p:nvSpPr>
        <p:spPr>
          <a:noFill/>
        </p:spPr>
        <p:txBody>
          <a:bodyPr/>
          <a:lstStyle/>
          <a:p>
            <a:fld id="{42B9EE79-5BDF-4F28-B6AB-B0C7FE8F44CB}" type="slidenum">
              <a:rPr lang="en-US" smtClean="0">
                <a:cs typeface="Arial" charset="0"/>
              </a:rPr>
              <a:pPr/>
              <a:t>8</a:t>
            </a:fld>
            <a:endParaRPr lang="en-US" smtClean="0">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KIP" val="SKIP"/>
  <p:tag name="RNROPT" val="Picture 23"/>
</p:tagLst>
</file>

<file path=ppt/tags/tag2.xml><?xml version="1.0" encoding="utf-8"?>
<p:tagLst xmlns:a="http://schemas.openxmlformats.org/drawingml/2006/main" xmlns:r="http://schemas.openxmlformats.org/officeDocument/2006/relationships" xmlns:p="http://schemas.openxmlformats.org/presentationml/2006/main">
  <p:tag name="SKIP" val="SKIP"/>
  <p:tag name="RNROPT" val="Picture 18"/>
</p:tagLst>
</file>

<file path=ppt/theme/theme1.xml><?xml version="1.0" encoding="utf-8"?>
<a:theme xmlns:a="http://schemas.openxmlformats.org/drawingml/2006/main" name="Lumension PPT Template - 2009 - version 1.1">
  <a:themeElements>
    <a:clrScheme name="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BABABA"/>
        </a:lt2>
        <a:accent1>
          <a:srgbClr val="0081C6"/>
        </a:accent1>
        <a:accent2>
          <a:srgbClr val="333399"/>
        </a:accent2>
        <a:accent3>
          <a:srgbClr val="FFFFFF"/>
        </a:accent3>
        <a:accent4>
          <a:srgbClr val="000000"/>
        </a:accent4>
        <a:accent5>
          <a:srgbClr val="AAC1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FFFFFF"/>
        </a:dk2>
        <a:lt2>
          <a:srgbClr val="BABABA"/>
        </a:lt2>
        <a:accent1>
          <a:srgbClr val="5B6F7B"/>
        </a:accent1>
        <a:accent2>
          <a:srgbClr val="8B9CA7"/>
        </a:accent2>
        <a:accent3>
          <a:srgbClr val="FFFFFF"/>
        </a:accent3>
        <a:accent4>
          <a:srgbClr val="000000"/>
        </a:accent4>
        <a:accent5>
          <a:srgbClr val="B5BBBF"/>
        </a:accent5>
        <a:accent6>
          <a:srgbClr val="7D8D97"/>
        </a:accent6>
        <a:hlink>
          <a:srgbClr val="0081C6"/>
        </a:hlink>
        <a:folHlink>
          <a:srgbClr val="9DBE3B"/>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BABABA"/>
        </a:lt2>
        <a:accent1>
          <a:srgbClr val="0081C6"/>
        </a:accent1>
        <a:accent2>
          <a:srgbClr val="333399"/>
        </a:accent2>
        <a:accent3>
          <a:srgbClr val="FFFFFF"/>
        </a:accent3>
        <a:accent4>
          <a:srgbClr val="000000"/>
        </a:accent4>
        <a:accent5>
          <a:srgbClr val="AAC1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FFFFFF"/>
        </a:dk2>
        <a:lt2>
          <a:srgbClr val="BABABA"/>
        </a:lt2>
        <a:accent1>
          <a:srgbClr val="5B6F7B"/>
        </a:accent1>
        <a:accent2>
          <a:srgbClr val="8B9CA7"/>
        </a:accent2>
        <a:accent3>
          <a:srgbClr val="FFFFFF"/>
        </a:accent3>
        <a:accent4>
          <a:srgbClr val="000000"/>
        </a:accent4>
        <a:accent5>
          <a:srgbClr val="B5BBBF"/>
        </a:accent5>
        <a:accent6>
          <a:srgbClr val="7D8D97"/>
        </a:accent6>
        <a:hlink>
          <a:srgbClr val="0081C6"/>
        </a:hlink>
        <a:folHlink>
          <a:srgbClr val="9DBE3B"/>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4_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BABABA"/>
        </a:lt2>
        <a:accent1>
          <a:srgbClr val="0081C6"/>
        </a:accent1>
        <a:accent2>
          <a:srgbClr val="333399"/>
        </a:accent2>
        <a:accent3>
          <a:srgbClr val="FFFFFF"/>
        </a:accent3>
        <a:accent4>
          <a:srgbClr val="000000"/>
        </a:accent4>
        <a:accent5>
          <a:srgbClr val="AAC1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14">
        <a:dk1>
          <a:srgbClr val="000000"/>
        </a:dk1>
        <a:lt1>
          <a:srgbClr val="FFFFFF"/>
        </a:lt1>
        <a:dk2>
          <a:srgbClr val="FFFFFF"/>
        </a:dk2>
        <a:lt2>
          <a:srgbClr val="BABABA"/>
        </a:lt2>
        <a:accent1>
          <a:srgbClr val="5B6F7B"/>
        </a:accent1>
        <a:accent2>
          <a:srgbClr val="8B9CA7"/>
        </a:accent2>
        <a:accent3>
          <a:srgbClr val="FFFFFF"/>
        </a:accent3>
        <a:accent4>
          <a:srgbClr val="000000"/>
        </a:accent4>
        <a:accent5>
          <a:srgbClr val="B5BBBF"/>
        </a:accent5>
        <a:accent6>
          <a:srgbClr val="7D8D97"/>
        </a:accent6>
        <a:hlink>
          <a:srgbClr val="0081C6"/>
        </a:hlink>
        <a:folHlink>
          <a:srgbClr val="9DBE3B"/>
        </a:folHlink>
      </a:clrScheme>
      <a:clrMap bg1="lt1" tx1="dk1" bg2="lt2" tx2="dk2" accent1="accent1" accent2="accent2" accent3="accent3" accent4="accent4" accent5="accent5" accent6="accent6" hlink="hlink" folHlink="folHlink"/>
    </a:extraClrScheme>
    <a:extraClrScheme>
      <a:clrScheme name="4_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5_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BABABA"/>
        </a:lt2>
        <a:accent1>
          <a:srgbClr val="0081C6"/>
        </a:accent1>
        <a:accent2>
          <a:srgbClr val="333399"/>
        </a:accent2>
        <a:accent3>
          <a:srgbClr val="FFFFFF"/>
        </a:accent3>
        <a:accent4>
          <a:srgbClr val="000000"/>
        </a:accent4>
        <a:accent5>
          <a:srgbClr val="AAC1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14">
        <a:dk1>
          <a:srgbClr val="000000"/>
        </a:dk1>
        <a:lt1>
          <a:srgbClr val="FFFFFF"/>
        </a:lt1>
        <a:dk2>
          <a:srgbClr val="FFFFFF"/>
        </a:dk2>
        <a:lt2>
          <a:srgbClr val="BABABA"/>
        </a:lt2>
        <a:accent1>
          <a:srgbClr val="5B6F7B"/>
        </a:accent1>
        <a:accent2>
          <a:srgbClr val="8B9CA7"/>
        </a:accent2>
        <a:accent3>
          <a:srgbClr val="FFFFFF"/>
        </a:accent3>
        <a:accent4>
          <a:srgbClr val="000000"/>
        </a:accent4>
        <a:accent5>
          <a:srgbClr val="B5BBBF"/>
        </a:accent5>
        <a:accent6>
          <a:srgbClr val="7D8D97"/>
        </a:accent6>
        <a:hlink>
          <a:srgbClr val="0081C6"/>
        </a:hlink>
        <a:folHlink>
          <a:srgbClr val="9DBE3B"/>
        </a:folHlink>
      </a:clrScheme>
      <a:clrMap bg1="lt1" tx1="dk1" bg2="lt2" tx2="dk2" accent1="accent1" accent2="accent2" accent3="accent3" accent4="accent4" accent5="accent5" accent6="accent6" hlink="hlink" folHlink="folHlink"/>
    </a:extraClrScheme>
    <a:extraClrScheme>
      <a:clrScheme name="5_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6_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BABABA"/>
        </a:lt2>
        <a:accent1>
          <a:srgbClr val="0081C6"/>
        </a:accent1>
        <a:accent2>
          <a:srgbClr val="333399"/>
        </a:accent2>
        <a:accent3>
          <a:srgbClr val="FFFFFF"/>
        </a:accent3>
        <a:accent4>
          <a:srgbClr val="000000"/>
        </a:accent4>
        <a:accent5>
          <a:srgbClr val="AAC1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14">
        <a:dk1>
          <a:srgbClr val="000000"/>
        </a:dk1>
        <a:lt1>
          <a:srgbClr val="FFFFFF"/>
        </a:lt1>
        <a:dk2>
          <a:srgbClr val="FFFFFF"/>
        </a:dk2>
        <a:lt2>
          <a:srgbClr val="BABABA"/>
        </a:lt2>
        <a:accent1>
          <a:srgbClr val="5B6F7B"/>
        </a:accent1>
        <a:accent2>
          <a:srgbClr val="8B9CA7"/>
        </a:accent2>
        <a:accent3>
          <a:srgbClr val="FFFFFF"/>
        </a:accent3>
        <a:accent4>
          <a:srgbClr val="000000"/>
        </a:accent4>
        <a:accent5>
          <a:srgbClr val="B5BBBF"/>
        </a:accent5>
        <a:accent6>
          <a:srgbClr val="7D8D97"/>
        </a:accent6>
        <a:hlink>
          <a:srgbClr val="0081C6"/>
        </a:hlink>
        <a:folHlink>
          <a:srgbClr val="9DBE3B"/>
        </a:folHlink>
      </a:clrScheme>
      <a:clrMap bg1="lt1" tx1="dk1" bg2="lt2" tx2="dk2" accent1="accent1" accent2="accent2" accent3="accent3" accent4="accent4" accent5="accent5" accent6="accent6" hlink="hlink" folHlink="folHlink"/>
    </a:extraClrScheme>
    <a:extraClrScheme>
      <a:clrScheme name="6_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2_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BABABA"/>
        </a:lt2>
        <a:accent1>
          <a:srgbClr val="0081C6"/>
        </a:accent1>
        <a:accent2>
          <a:srgbClr val="333399"/>
        </a:accent2>
        <a:accent3>
          <a:srgbClr val="FFFFFF"/>
        </a:accent3>
        <a:accent4>
          <a:srgbClr val="000000"/>
        </a:accent4>
        <a:accent5>
          <a:srgbClr val="AAC1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FFFFFF"/>
        </a:dk2>
        <a:lt2>
          <a:srgbClr val="BABABA"/>
        </a:lt2>
        <a:accent1>
          <a:srgbClr val="5B6F7B"/>
        </a:accent1>
        <a:accent2>
          <a:srgbClr val="8B9CA7"/>
        </a:accent2>
        <a:accent3>
          <a:srgbClr val="FFFFFF"/>
        </a:accent3>
        <a:accent4>
          <a:srgbClr val="000000"/>
        </a:accent4>
        <a:accent5>
          <a:srgbClr val="B5BBBF"/>
        </a:accent5>
        <a:accent6>
          <a:srgbClr val="7D8D97"/>
        </a:accent6>
        <a:hlink>
          <a:srgbClr val="0081C6"/>
        </a:hlink>
        <a:folHlink>
          <a:srgbClr val="9DBE3B"/>
        </a:folHlink>
      </a:clrScheme>
      <a:clrMap bg1="lt1" tx1="dk1" bg2="lt2" tx2="dk2" accent1="accent1" accent2="accent2" accent3="accent3" accent4="accent4" accent5="accent5" accent6="accent6" hlink="hlink" folHlink="folHlink"/>
    </a:extraClrScheme>
    <a:extraClrScheme>
      <a:clrScheme name="2_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1_Custom Design 14">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FFFFFF"/>
        </a:dk2>
        <a:lt2>
          <a:srgbClr val="BABABA"/>
        </a:lt2>
        <a:accent1>
          <a:srgbClr val="5B6F7B"/>
        </a:accent1>
        <a:accent2>
          <a:srgbClr val="8B9CA7"/>
        </a:accent2>
        <a:accent3>
          <a:srgbClr val="FFFFFF"/>
        </a:accent3>
        <a:accent4>
          <a:srgbClr val="000000"/>
        </a:accent4>
        <a:accent5>
          <a:srgbClr val="B5BBBF"/>
        </a:accent5>
        <a:accent6>
          <a:srgbClr val="7D8D97"/>
        </a:accent6>
        <a:hlink>
          <a:srgbClr val="0081C6"/>
        </a:hlink>
        <a:folHlink>
          <a:srgbClr val="9DBE3B"/>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3_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BABABA"/>
        </a:lt2>
        <a:accent1>
          <a:srgbClr val="0081C6"/>
        </a:accent1>
        <a:accent2>
          <a:srgbClr val="333399"/>
        </a:accent2>
        <a:accent3>
          <a:srgbClr val="FFFFFF"/>
        </a:accent3>
        <a:accent4>
          <a:srgbClr val="000000"/>
        </a:accent4>
        <a:accent5>
          <a:srgbClr val="AAC1D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4">
        <a:dk1>
          <a:srgbClr val="000000"/>
        </a:dk1>
        <a:lt1>
          <a:srgbClr val="FFFFFF"/>
        </a:lt1>
        <a:dk2>
          <a:srgbClr val="FFFFFF"/>
        </a:dk2>
        <a:lt2>
          <a:srgbClr val="BABABA"/>
        </a:lt2>
        <a:accent1>
          <a:srgbClr val="5B6F7B"/>
        </a:accent1>
        <a:accent2>
          <a:srgbClr val="8B9CA7"/>
        </a:accent2>
        <a:accent3>
          <a:srgbClr val="FFFFFF"/>
        </a:accent3>
        <a:accent4>
          <a:srgbClr val="000000"/>
        </a:accent4>
        <a:accent5>
          <a:srgbClr val="B5BBBF"/>
        </a:accent5>
        <a:accent6>
          <a:srgbClr val="7D8D97"/>
        </a:accent6>
        <a:hlink>
          <a:srgbClr val="0081C6"/>
        </a:hlink>
        <a:folHlink>
          <a:srgbClr val="9DBE3B"/>
        </a:folHlink>
      </a:clrScheme>
      <a:clrMap bg1="lt1" tx1="dk1" bg2="lt2" tx2="dk2" accent1="accent1" accent2="accent2" accent3="accent3" accent4="accent4" accent5="accent5" accent6="accent6" hlink="hlink" folHlink="folHlink"/>
    </a:extraClrScheme>
    <a:extraClrScheme>
      <a:clrScheme name="3_Default Design 15">
        <a:dk1>
          <a:srgbClr val="000000"/>
        </a:dk1>
        <a:lt1>
          <a:srgbClr val="FFFFFF"/>
        </a:lt1>
        <a:dk2>
          <a:srgbClr val="FFFFFF"/>
        </a:dk2>
        <a:lt2>
          <a:srgbClr val="BABABA"/>
        </a:lt2>
        <a:accent1>
          <a:srgbClr val="0081C6"/>
        </a:accent1>
        <a:accent2>
          <a:srgbClr val="5B6F7B"/>
        </a:accent2>
        <a:accent3>
          <a:srgbClr val="FFFFFF"/>
        </a:accent3>
        <a:accent4>
          <a:srgbClr val="000000"/>
        </a:accent4>
        <a:accent5>
          <a:srgbClr val="AAC1DF"/>
        </a:accent5>
        <a:accent6>
          <a:srgbClr val="52646F"/>
        </a:accent6>
        <a:hlink>
          <a:srgbClr val="9DBE3B"/>
        </a:hlink>
        <a:folHlink>
          <a:srgbClr val="8B9CA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Lumension PPT Template - 2009 - version 1.1</Template>
  <TotalTime>13942</TotalTime>
  <Words>9650</Words>
  <Application>Microsoft Office PowerPoint</Application>
  <PresentationFormat>On-screen Show (4:3)</PresentationFormat>
  <Paragraphs>1066</Paragraphs>
  <Slides>43</Slides>
  <Notes>32</Notes>
  <HiddenSlides>0</HiddenSlides>
  <MMClips>0</MMClips>
  <ScaleCrop>false</ScaleCrop>
  <HeadingPairs>
    <vt:vector size="6" baseType="variant">
      <vt:variant>
        <vt:lpstr>Fonts Used</vt:lpstr>
      </vt:variant>
      <vt:variant>
        <vt:i4>5</vt:i4>
      </vt:variant>
      <vt:variant>
        <vt:lpstr>Design Template</vt:lpstr>
      </vt:variant>
      <vt:variant>
        <vt:i4>39</vt:i4>
      </vt:variant>
      <vt:variant>
        <vt:lpstr>Slide Titles</vt:lpstr>
      </vt:variant>
      <vt:variant>
        <vt:i4>43</vt:i4>
      </vt:variant>
    </vt:vector>
  </HeadingPairs>
  <TitlesOfParts>
    <vt:vector size="87" baseType="lpstr">
      <vt:lpstr>Arial</vt:lpstr>
      <vt:lpstr>Verdana</vt:lpstr>
      <vt:lpstr>Wingdings</vt:lpstr>
      <vt:lpstr>Helvetica</vt:lpstr>
      <vt:lpstr>MS PGothic</vt:lpstr>
      <vt:lpstr>Lumension PPT Template - 2009 - version 1.1</vt:lpstr>
      <vt:lpstr>1_Default Design</vt:lpstr>
      <vt:lpstr>4_Default Design</vt:lpstr>
      <vt:lpstr>5_Default Design</vt:lpstr>
      <vt:lpstr>6_Default Design</vt:lpstr>
      <vt:lpstr>2_Default Design</vt:lpstr>
      <vt:lpstr>1_Custom Design</vt:lpstr>
      <vt:lpstr>3_Default Design</vt:lpstr>
      <vt:lpstr>Lumension PPT Template - 2009 - version 1.1</vt:lpstr>
      <vt:lpstr>Lumension PPT Template - 2009 - version 1.1</vt:lpstr>
      <vt:lpstr>Lumension PPT Template - 2009 - version 1.1</vt:lpstr>
      <vt:lpstr>Lumension PPT Template - 2009 - version 1.1</vt:lpstr>
      <vt:lpstr>Lumension PPT Template - 2009 - version 1.1</vt:lpstr>
      <vt:lpstr>Lumension PPT Template - 2009 - version 1.1</vt:lpstr>
      <vt:lpstr>Lumension PPT Template - 2009 - version 1.1</vt:lpstr>
      <vt:lpstr>Lumension PPT Template - 2009 - version 1.1</vt:lpstr>
      <vt:lpstr>Lumension PPT Template - 2009 - version 1.1</vt:lpstr>
      <vt:lpstr>Lumension PPT Template - 2009 - version 1.1</vt:lpstr>
      <vt:lpstr>Lumension PPT Template - 2009 - version 1.1</vt:lpstr>
      <vt:lpstr>Lumension PPT Template - 2009 - version 1.1</vt:lpstr>
      <vt:lpstr>Lumension PPT Template - 2009 - version 1.1</vt:lpstr>
      <vt:lpstr>Lumension PPT Template - 2009 - version 1.1</vt:lpstr>
      <vt:lpstr>Lumension PPT Template - 2009 - version 1.1</vt:lpstr>
      <vt:lpstr>Lumension PPT Template - 2009 - version 1.1</vt:lpstr>
      <vt:lpstr>5_Default Design</vt:lpstr>
      <vt:lpstr>5_Default Design</vt:lpstr>
      <vt:lpstr>5_Default Design</vt:lpstr>
      <vt:lpstr>5_Default Design</vt:lpstr>
      <vt:lpstr>5_Default Design</vt:lpstr>
      <vt:lpstr>1_Custom Design</vt:lpstr>
      <vt:lpstr>1_Custom Design</vt:lpstr>
      <vt:lpstr>1_Custom Design</vt:lpstr>
      <vt:lpstr>1_Custom Design</vt:lpstr>
      <vt:lpstr>1_Custom Design</vt:lpstr>
      <vt:lpstr>3_Default Design</vt:lpstr>
      <vt:lpstr>3_Default Design</vt:lpstr>
      <vt:lpstr>3_Default Design</vt:lpstr>
      <vt:lpstr>3_Default Design</vt:lpstr>
      <vt:lpstr>3_Default Design</vt:lpstr>
      <vt:lpstr>Lumension: Because Hope is no Strategy </vt:lpstr>
      <vt:lpstr>Press Highlights</vt:lpstr>
      <vt:lpstr>Endpoints are the Weakest Link</vt:lpstr>
      <vt:lpstr>Endpoints are the Weakest Link</vt:lpstr>
      <vt:lpstr>What Sources of Endpoint Risk do Threats Target?</vt:lpstr>
      <vt:lpstr>Traditional, Reactive Security Approaches</vt:lpstr>
      <vt:lpstr>Endpoints are the Weakest Link</vt:lpstr>
      <vt:lpstr>Proactive, Operational Approach</vt:lpstr>
      <vt:lpstr>Endpoints are the Weakest Link</vt:lpstr>
      <vt:lpstr>What We Deliver</vt:lpstr>
      <vt:lpstr>Lumension More Effectively Secures the Endpoint</vt:lpstr>
      <vt:lpstr>Effective Endpoint Security is a Continuous Process</vt:lpstr>
      <vt:lpstr>Who is responsible for this?</vt:lpstr>
      <vt:lpstr>Patchlink Scan</vt:lpstr>
      <vt:lpstr>Comprehensive Reporting</vt:lpstr>
      <vt:lpstr>PatchLink Scan™ Value</vt:lpstr>
      <vt:lpstr>Slide 16</vt:lpstr>
      <vt:lpstr>PatchLink Update™ Value</vt:lpstr>
      <vt:lpstr>Rapid, Accurate Network-based Scans</vt:lpstr>
      <vt:lpstr>PatchLink Security Configuration Management™</vt:lpstr>
      <vt:lpstr>PatchLink SCM™ Workflow</vt:lpstr>
      <vt:lpstr>Open, Standards-Based Approach to Policy Compliance</vt:lpstr>
      <vt:lpstr>How Policies get into PatchLink SCM™</vt:lpstr>
      <vt:lpstr>How Policies get into PatchLink SCM™: Example</vt:lpstr>
      <vt:lpstr>PatchLink SCM™ Value</vt:lpstr>
      <vt:lpstr>PatchLink Developers Kit™</vt:lpstr>
      <vt:lpstr>Develop Custom Patches </vt:lpstr>
      <vt:lpstr>PatchLink PDK™ – How it Works</vt:lpstr>
      <vt:lpstr>Lumension VMS</vt:lpstr>
      <vt:lpstr>Comprehensive Vulnerability Assessment and Remediation</vt:lpstr>
      <vt:lpstr>Sanctuary® Application Control</vt:lpstr>
      <vt:lpstr>Sanctuary® Application Control Value</vt:lpstr>
      <vt:lpstr>Sanctuary® Device Control</vt:lpstr>
      <vt:lpstr>Sanctuary® Device Control</vt:lpstr>
      <vt:lpstr>Sanctuary® Device Control Value</vt:lpstr>
      <vt:lpstr>Overall</vt:lpstr>
      <vt:lpstr>Lumension Product Portfolio</vt:lpstr>
      <vt:lpstr>Who we are?</vt:lpstr>
      <vt:lpstr>Who We Are</vt:lpstr>
      <vt:lpstr>Worldwide Customer Deployments</vt:lpstr>
      <vt:lpstr>Industry-Leading Partnerships</vt:lpstr>
      <vt:lpstr>Distribution partner Baltics</vt:lpstr>
      <vt:lpstr>Thank you.</vt:lpstr>
    </vt:vector>
  </TitlesOfParts>
  <Company>PatchLink - Scottsdale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garyl</dc:creator>
  <cp:lastModifiedBy>Andris Soroka</cp:lastModifiedBy>
  <cp:revision>163</cp:revision>
  <dcterms:created xsi:type="dcterms:W3CDTF">2007-08-20T16:24:23Z</dcterms:created>
  <dcterms:modified xsi:type="dcterms:W3CDTF">2009-03-11T11:34:34Z</dcterms:modified>
</cp:coreProperties>
</file>