
<file path=[Content_Types].xml><?xml version="1.0" encoding="utf-8"?>
<Types xmlns="http://schemas.openxmlformats.org/package/2006/content-types">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docProps/custom.xml" ContentType="application/vnd.openxmlformats-officedocument.custom-properties+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slides/slide8.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slides/slide7.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bookmarkIdSeed="2">
  <p:sldMasterIdLst>
    <p:sldMasterId id="2147483656" r:id="rId1"/>
  </p:sldMasterIdLst>
  <p:notesMasterIdLst>
    <p:notesMasterId r:id="rId48"/>
  </p:notesMasterIdLst>
  <p:handoutMasterIdLst>
    <p:handoutMasterId r:id="rId49"/>
  </p:handoutMasterIdLst>
  <p:sldIdLst>
    <p:sldId id="653" r:id="rId2"/>
    <p:sldId id="771" r:id="rId3"/>
    <p:sldId id="766" r:id="rId4"/>
    <p:sldId id="712" r:id="rId5"/>
    <p:sldId id="775" r:id="rId6"/>
    <p:sldId id="736" r:id="rId7"/>
    <p:sldId id="738" r:id="rId8"/>
    <p:sldId id="785" r:id="rId9"/>
    <p:sldId id="700" r:id="rId10"/>
    <p:sldId id="746" r:id="rId11"/>
    <p:sldId id="784" r:id="rId12"/>
    <p:sldId id="779" r:id="rId13"/>
    <p:sldId id="739" r:id="rId14"/>
    <p:sldId id="747" r:id="rId15"/>
    <p:sldId id="748" r:id="rId16"/>
    <p:sldId id="778" r:id="rId17"/>
    <p:sldId id="749" r:id="rId18"/>
    <p:sldId id="777" r:id="rId19"/>
    <p:sldId id="781" r:id="rId20"/>
    <p:sldId id="782" r:id="rId21"/>
    <p:sldId id="755" r:id="rId22"/>
    <p:sldId id="780" r:id="rId23"/>
    <p:sldId id="757" r:id="rId24"/>
    <p:sldId id="758" r:id="rId25"/>
    <p:sldId id="703" r:id="rId26"/>
    <p:sldId id="759" r:id="rId27"/>
    <p:sldId id="708" r:id="rId28"/>
    <p:sldId id="764" r:id="rId29"/>
    <p:sldId id="765" r:id="rId30"/>
    <p:sldId id="776" r:id="rId31"/>
    <p:sldId id="734" r:id="rId32"/>
    <p:sldId id="769" r:id="rId33"/>
    <p:sldId id="709" r:id="rId34"/>
    <p:sldId id="786" r:id="rId35"/>
    <p:sldId id="787" r:id="rId36"/>
    <p:sldId id="788" r:id="rId37"/>
    <p:sldId id="789" r:id="rId38"/>
    <p:sldId id="790" r:id="rId39"/>
    <p:sldId id="791" r:id="rId40"/>
    <p:sldId id="792" r:id="rId41"/>
    <p:sldId id="793" r:id="rId42"/>
    <p:sldId id="794" r:id="rId43"/>
    <p:sldId id="795" r:id="rId44"/>
    <p:sldId id="796" r:id="rId45"/>
    <p:sldId id="797" r:id="rId46"/>
    <p:sldId id="798" r:id="rId47"/>
  </p:sldIdLst>
  <p:sldSz cx="9144000" cy="6858000" type="letter"/>
  <p:notesSz cx="7010400" cy="9296400"/>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clrMru>
    <a:srgbClr val="000000"/>
    <a:srgbClr val="004167"/>
    <a:srgbClr val="C8D4F4"/>
    <a:srgbClr val="99CCFF"/>
    <a:srgbClr val="C1D72F"/>
    <a:srgbClr val="FF7C80"/>
    <a:srgbClr val="92D050"/>
    <a:srgbClr val="66FF66"/>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vertBarState="maximized">
    <p:restoredLeft sz="20079" autoAdjust="0"/>
    <p:restoredTop sz="83121" autoAdjust="0"/>
  </p:normalViewPr>
  <p:slideViewPr>
    <p:cSldViewPr snapToGrid="0">
      <p:cViewPr>
        <p:scale>
          <a:sx n="100" d="100"/>
          <a:sy n="100" d="100"/>
        </p:scale>
        <p:origin x="-768" y="-720"/>
      </p:cViewPr>
      <p:guideLst>
        <p:guide orient="horz" pos="1480"/>
        <p:guide pos="4147"/>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576"/>
    </p:cViewPr>
  </p:sorterViewPr>
  <p:notesViewPr>
    <p:cSldViewPr snapToGrid="0">
      <p:cViewPr varScale="1">
        <p:scale>
          <a:sx n="99" d="100"/>
          <a:sy n="99" d="100"/>
        </p:scale>
        <p:origin x="-2910"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61" tIns="46580" rIns="93161" bIns="46580" numCol="1" anchor="t" anchorCtr="0" compatLnSpc="1">
            <a:prstTxWarp prst="textNoShape">
              <a:avLst/>
            </a:prstTxWarp>
          </a:bodyPr>
          <a:lstStyle>
            <a:lvl1pPr algn="r" defTabSz="931863" eaLnBrk="0" hangingPunct="0">
              <a:lnSpc>
                <a:spcPct val="100000"/>
              </a:lnSpc>
              <a:spcBef>
                <a:spcPct val="0"/>
              </a:spcBef>
              <a:spcAft>
                <a:spcPct val="0"/>
              </a:spcAft>
              <a:buClrTx/>
              <a:buSzTx/>
              <a:buFontTx/>
              <a:buNone/>
              <a:defRPr sz="1200">
                <a:latin typeface="Times New Roman" pitchFamily="18" charset="0"/>
              </a:defRPr>
            </a:lvl1pPr>
          </a:lstStyle>
          <a:p>
            <a:pPr>
              <a:defRPr/>
            </a:pPr>
            <a:fld id="{E7018564-2C56-49B6-8BB1-1A5F6EBB741F}" type="datetime1">
              <a:rPr lang="en-US"/>
              <a:pPr>
                <a:defRPr/>
              </a:pPr>
              <a:t>10/9/10</a:t>
            </a:fld>
            <a:endParaRPr lang="en-US"/>
          </a:p>
        </p:txBody>
      </p:sp>
      <p:sp>
        <p:nvSpPr>
          <p:cNvPr id="1434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61" tIns="46580" rIns="93161" bIns="46580" numCol="1" anchor="b" anchorCtr="0" compatLnSpc="1">
            <a:prstTxWarp prst="textNoShape">
              <a:avLst/>
            </a:prstTxWarp>
          </a:bodyPr>
          <a:lstStyle>
            <a:lvl1pPr algn="r" defTabSz="931863" eaLnBrk="0" hangingPunct="0">
              <a:lnSpc>
                <a:spcPct val="100000"/>
              </a:lnSpc>
              <a:spcBef>
                <a:spcPct val="0"/>
              </a:spcBef>
              <a:spcAft>
                <a:spcPct val="0"/>
              </a:spcAft>
              <a:buClrTx/>
              <a:buSzTx/>
              <a:buFontTx/>
              <a:buNone/>
              <a:defRPr sz="1200">
                <a:latin typeface="Times New Roman" pitchFamily="18" charset="0"/>
              </a:defRPr>
            </a:lvl1pPr>
          </a:lstStyle>
          <a:p>
            <a:pPr>
              <a:defRPr/>
            </a:pPr>
            <a:fld id="{271A1A0C-82FC-42E6-9247-33F0A0AEBE68}"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54270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4" name="Rectangle 14"/>
          <p:cNvSpPr>
            <a:spLocks noGrp="1" noRot="1" noChangeAspect="1" noChangeArrowheads="1"/>
          </p:cNvSpPr>
          <p:nvPr>
            <p:ph type="sldImg" idx="2"/>
          </p:nvPr>
        </p:nvSpPr>
        <p:spPr bwMode="auto">
          <a:xfrm>
            <a:off x="1670050" y="382588"/>
            <a:ext cx="3619500" cy="2714625"/>
          </a:xfrm>
          <a:prstGeom prst="rect">
            <a:avLst/>
          </a:prstGeom>
          <a:noFill/>
          <a:ln w="9525">
            <a:solidFill>
              <a:srgbClr val="000000"/>
            </a:solidFill>
            <a:miter lim="800000"/>
            <a:headEnd/>
            <a:tailEnd/>
          </a:ln>
        </p:spPr>
      </p:sp>
      <p:sp>
        <p:nvSpPr>
          <p:cNvPr id="2063" name="Rectangle 15"/>
          <p:cNvSpPr>
            <a:spLocks noGrp="1" noChangeArrowheads="1"/>
          </p:cNvSpPr>
          <p:nvPr>
            <p:ph type="body" sz="quarter" idx="3"/>
          </p:nvPr>
        </p:nvSpPr>
        <p:spPr bwMode="auto">
          <a:xfrm>
            <a:off x="206375" y="3263900"/>
            <a:ext cx="6575425" cy="5483225"/>
          </a:xfrm>
          <a:prstGeom prst="rect">
            <a:avLst/>
          </a:prstGeom>
          <a:noFill/>
          <a:ln w="9525">
            <a:noFill/>
            <a:miter lim="800000"/>
            <a:headEnd/>
            <a:tailEnd/>
          </a:ln>
        </p:spPr>
        <p:txBody>
          <a:bodyPr vert="horz" wrap="square" lIns="93161" tIns="46580" rIns="93161" bIns="465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64" name="Rectangle 16"/>
          <p:cNvSpPr>
            <a:spLocks noGrp="1" noChangeArrowheads="1"/>
          </p:cNvSpPr>
          <p:nvPr>
            <p:ph type="ftr" sz="quarter" idx="4"/>
          </p:nvPr>
        </p:nvSpPr>
        <p:spPr bwMode="auto">
          <a:xfrm>
            <a:off x="0" y="8831263"/>
            <a:ext cx="4308475" cy="465137"/>
          </a:xfrm>
          <a:prstGeom prst="rect">
            <a:avLst/>
          </a:prstGeom>
          <a:noFill/>
          <a:ln w="9525">
            <a:noFill/>
            <a:miter lim="800000"/>
            <a:headEnd/>
            <a:tailEnd/>
          </a:ln>
        </p:spPr>
        <p:txBody>
          <a:bodyPr vert="horz" wrap="square" lIns="93161" tIns="46580" rIns="93161" bIns="46580" numCol="1" anchor="b" anchorCtr="0" compatLnSpc="1">
            <a:prstTxWarp prst="textNoShape">
              <a:avLst/>
            </a:prstTxWarp>
          </a:bodyPr>
          <a:lstStyle>
            <a:lvl1pPr algn="l" defTabSz="931863" eaLnBrk="0" hangingPunct="0">
              <a:lnSpc>
                <a:spcPct val="100000"/>
              </a:lnSpc>
              <a:spcBef>
                <a:spcPct val="0"/>
              </a:spcBef>
              <a:spcAft>
                <a:spcPct val="0"/>
              </a:spcAft>
              <a:buClrTx/>
              <a:buSzTx/>
              <a:buFontTx/>
              <a:buNone/>
              <a:defRPr sz="1000">
                <a:latin typeface="Arial" charset="0"/>
              </a:defRPr>
            </a:lvl1pPr>
          </a:lstStyle>
          <a:p>
            <a:pPr>
              <a:defRPr/>
            </a:pPr>
            <a:endParaRPr lang="en-US"/>
          </a:p>
        </p:txBody>
      </p:sp>
      <p:sp>
        <p:nvSpPr>
          <p:cNvPr id="2065" name="Rectangle 17"/>
          <p:cNvSpPr>
            <a:spLocks noGrp="1" noChangeArrowheads="1"/>
          </p:cNvSpPr>
          <p:nvPr>
            <p:ph type="sldNum" sz="quarter" idx="5"/>
          </p:nvPr>
        </p:nvSpPr>
        <p:spPr bwMode="auto">
          <a:xfrm>
            <a:off x="4924425" y="8831263"/>
            <a:ext cx="2085975" cy="465137"/>
          </a:xfrm>
          <a:prstGeom prst="rect">
            <a:avLst/>
          </a:prstGeom>
          <a:noFill/>
          <a:ln w="9525">
            <a:noFill/>
            <a:miter lim="800000"/>
            <a:headEnd/>
            <a:tailEnd/>
          </a:ln>
        </p:spPr>
        <p:txBody>
          <a:bodyPr vert="horz" wrap="square" lIns="93161" tIns="46580" rIns="93161" bIns="46580" numCol="1" anchor="b" anchorCtr="0" compatLnSpc="1">
            <a:prstTxWarp prst="textNoShape">
              <a:avLst/>
            </a:prstTxWarp>
          </a:bodyPr>
          <a:lstStyle>
            <a:lvl1pPr algn="r" defTabSz="931863" eaLnBrk="0" hangingPunct="0">
              <a:lnSpc>
                <a:spcPct val="100000"/>
              </a:lnSpc>
              <a:spcBef>
                <a:spcPct val="0"/>
              </a:spcBef>
              <a:spcAft>
                <a:spcPct val="0"/>
              </a:spcAft>
              <a:buClrTx/>
              <a:buSzTx/>
              <a:buFontTx/>
              <a:buNone/>
              <a:defRPr sz="1000">
                <a:latin typeface="Arial" charset="0"/>
              </a:defRPr>
            </a:lvl1pPr>
          </a:lstStyle>
          <a:p>
            <a:pPr>
              <a:defRPr/>
            </a:pPr>
            <a:fld id="{CC83C6EA-74D2-4D6D-80ED-9489EB22C571}" type="slidenum">
              <a:rPr lang="en-US"/>
              <a:pPr>
                <a:defRPr/>
              </a:pPr>
              <a:t>‹#›</a:t>
            </a:fld>
            <a:endParaRPr lang="en-US"/>
          </a:p>
        </p:txBody>
      </p:sp>
      <p:sp>
        <p:nvSpPr>
          <p:cNvPr id="2066" name="Line 18"/>
          <p:cNvSpPr>
            <a:spLocks noChangeShapeType="1"/>
          </p:cNvSpPr>
          <p:nvPr/>
        </p:nvSpPr>
        <p:spPr bwMode="auto">
          <a:xfrm>
            <a:off x="220663" y="3167063"/>
            <a:ext cx="6575425" cy="0"/>
          </a:xfrm>
          <a:prstGeom prst="line">
            <a:avLst/>
          </a:prstGeom>
          <a:noFill/>
          <a:ln w="9525">
            <a:solidFill>
              <a:schemeClr val="tx1"/>
            </a:solidFill>
            <a:round/>
            <a:headEnd/>
            <a:tailEnd/>
          </a:ln>
          <a:effectLst/>
        </p:spPr>
        <p:txBody>
          <a:bodyP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defRPr/>
            </a:pP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954008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ln/>
        </p:spPr>
      </p:sp>
      <p:sp>
        <p:nvSpPr>
          <p:cNvPr id="1126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17"/>
          <p:cNvSpPr>
            <a:spLocks noGrp="1" noChangeArrowheads="1"/>
          </p:cNvSpPr>
          <p:nvPr>
            <p:ph type="sldNum" sz="quarter" idx="5"/>
          </p:nvPr>
        </p:nvSpPr>
        <p:spPr>
          <a:noFill/>
        </p:spPr>
        <p:txBody>
          <a:bodyPr/>
          <a:lstStyle/>
          <a:p>
            <a:fld id="{508BA295-5075-9A4B-87AA-FD419E3C6236}" type="slidenum">
              <a:rPr lang="en-US">
                <a:latin typeface="Arial" charset="0"/>
                <a:ea typeface="ＭＳ Ｐゴシック" charset="-128"/>
                <a:cs typeface="ＭＳ Ｐゴシック" charset="-128"/>
              </a:rPr>
              <a:pPr/>
              <a:t>21</a:t>
            </a:fld>
            <a:endParaRPr lang="en-US">
              <a:latin typeface="Arial" charset="0"/>
              <a:ea typeface="ＭＳ Ｐゴシック" charset="-128"/>
              <a:cs typeface="ＭＳ Ｐゴシック" charset="-128"/>
            </a:endParaRPr>
          </a:p>
        </p:txBody>
      </p:sp>
      <p:sp>
        <p:nvSpPr>
          <p:cNvPr id="37891"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33" tIns="46566" rIns="93133" bIns="46566" anchor="b">
            <a:prstTxWarp prst="textNoShape">
              <a:avLst/>
            </a:prstTxWarp>
          </a:bodyPr>
          <a:lstStyle/>
          <a:p>
            <a:pPr algn="r" defTabSz="930275"/>
            <a:fld id="{BDEEFC8C-5C56-6140-B472-F2659A7BE093}" type="slidenum">
              <a:rPr lang="en-US" sz="1000"/>
              <a:pPr algn="r" defTabSz="930275"/>
              <a:t>21</a:t>
            </a:fld>
            <a:endParaRPr lang="en-US" sz="1000"/>
          </a:p>
        </p:txBody>
      </p:sp>
      <p:sp>
        <p:nvSpPr>
          <p:cNvPr id="37892"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33" tIns="46566" rIns="93133" bIns="46566" anchor="b">
            <a:prstTxWarp prst="textNoShape">
              <a:avLst/>
            </a:prstTxWarp>
          </a:bodyPr>
          <a:lstStyle/>
          <a:p>
            <a:pPr algn="r" defTabSz="930275"/>
            <a:fld id="{E9F25D3C-11EA-B346-A1A7-A5E275FD68F7}" type="slidenum">
              <a:rPr lang="en-US" sz="1000"/>
              <a:pPr algn="r" defTabSz="930275"/>
              <a:t>21</a:t>
            </a:fld>
            <a:endParaRPr lang="en-US" sz="1000"/>
          </a:p>
        </p:txBody>
      </p:sp>
      <p:sp>
        <p:nvSpPr>
          <p:cNvPr id="37893" name="AutoShape 2"/>
          <p:cNvSpPr>
            <a:spLocks noGrp="1" noRot="1" noChangeAspect="1" noChangeArrowheads="1" noTextEdit="1"/>
          </p:cNvSpPr>
          <p:nvPr>
            <p:ph type="sldImg"/>
          </p:nvPr>
        </p:nvSpPr>
        <p:spPr>
          <a:xfrm>
            <a:off x="1673225" y="382588"/>
            <a:ext cx="3617913" cy="2714625"/>
          </a:xfrm>
          <a:ln/>
        </p:spPr>
      </p:sp>
      <p:sp>
        <p:nvSpPr>
          <p:cNvPr id="37894" name="Rectangle 3"/>
          <p:cNvSpPr>
            <a:spLocks noGrp="1" noChangeArrowheads="1"/>
          </p:cNvSpPr>
          <p:nvPr>
            <p:ph type="body" idx="1"/>
          </p:nvPr>
        </p:nvSpPr>
        <p:spPr>
          <a:noFill/>
          <a:ln/>
        </p:spPr>
        <p:txBody>
          <a:bodyPr lIns="93133" tIns="46566" rIns="93133" bIns="46566"/>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17"/>
          <p:cNvSpPr>
            <a:spLocks noGrp="1" noChangeArrowheads="1"/>
          </p:cNvSpPr>
          <p:nvPr>
            <p:ph type="sldNum" sz="quarter" idx="5"/>
          </p:nvPr>
        </p:nvSpPr>
        <p:spPr>
          <a:noFill/>
        </p:spPr>
        <p:txBody>
          <a:bodyPr/>
          <a:lstStyle/>
          <a:p>
            <a:fld id="{7C9D670C-6BC9-A048-AA5F-41B58844457A}" type="slidenum">
              <a:rPr lang="en-US">
                <a:latin typeface="Arial" charset="0"/>
                <a:ea typeface="ＭＳ Ｐゴシック" charset="-128"/>
                <a:cs typeface="ＭＳ Ｐゴシック" charset="-128"/>
              </a:rPr>
              <a:pPr/>
              <a:t>23</a:t>
            </a:fld>
            <a:endParaRPr lang="en-US">
              <a:latin typeface="Arial" charset="0"/>
              <a:ea typeface="ＭＳ Ｐゴシック" charset="-128"/>
              <a:cs typeface="ＭＳ Ｐゴシック" charset="-128"/>
            </a:endParaRPr>
          </a:p>
        </p:txBody>
      </p:sp>
      <p:sp>
        <p:nvSpPr>
          <p:cNvPr id="39939" name="AutoShape 2"/>
          <p:cNvSpPr>
            <a:spLocks noGrp="1" noRot="1" noChangeAspect="1" noChangeArrowheads="1" noTextEdit="1"/>
          </p:cNvSpPr>
          <p:nvPr>
            <p:ph type="sldImg"/>
          </p:nvPr>
        </p:nvSpPr>
        <p:spPr>
          <a:xfrm>
            <a:off x="1673225" y="382588"/>
            <a:ext cx="3619500" cy="2714625"/>
          </a:xfrm>
          <a:ln/>
        </p:spPr>
      </p:sp>
      <p:sp>
        <p:nvSpPr>
          <p:cNvPr id="39940" name="Rectangle 3"/>
          <p:cNvSpPr>
            <a:spLocks noGrp="1" noChangeArrowheads="1"/>
          </p:cNvSpPr>
          <p:nvPr>
            <p:ph type="body" idx="1"/>
          </p:nvPr>
        </p:nvSpPr>
        <p:spPr>
          <a:noFill/>
          <a:ln/>
        </p:spPr>
        <p:txBody>
          <a:bodyPr/>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17"/>
          <p:cNvSpPr>
            <a:spLocks noGrp="1" noChangeArrowheads="1"/>
          </p:cNvSpPr>
          <p:nvPr>
            <p:ph type="sldNum" sz="quarter" idx="5"/>
          </p:nvPr>
        </p:nvSpPr>
        <p:spPr>
          <a:noFill/>
        </p:spPr>
        <p:txBody>
          <a:bodyPr/>
          <a:lstStyle/>
          <a:p>
            <a:fld id="{731DA72F-C695-A442-83C3-3CD34F68F81E}" type="slidenum">
              <a:rPr lang="en-US">
                <a:latin typeface="Arial" charset="0"/>
                <a:ea typeface="ＭＳ Ｐゴシック" charset="-128"/>
                <a:cs typeface="ＭＳ Ｐゴシック" charset="-128"/>
              </a:rPr>
              <a:pPr/>
              <a:t>24</a:t>
            </a:fld>
            <a:endParaRPr lang="en-US">
              <a:latin typeface="Arial" charset="0"/>
              <a:ea typeface="ＭＳ Ｐゴシック" charset="-128"/>
              <a:cs typeface="ＭＳ Ｐゴシック" charset="-128"/>
            </a:endParaRPr>
          </a:p>
        </p:txBody>
      </p:sp>
      <p:sp>
        <p:nvSpPr>
          <p:cNvPr id="41987"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0DF1B8E9-0119-4743-9ADF-F4FCD63456BC}" type="slidenum">
              <a:rPr lang="en-US" sz="1000"/>
              <a:pPr algn="r" defTabSz="931863">
                <a:lnSpc>
                  <a:spcPct val="100000"/>
                </a:lnSpc>
                <a:spcBef>
                  <a:spcPct val="0"/>
                </a:spcBef>
                <a:spcAft>
                  <a:spcPct val="0"/>
                </a:spcAft>
                <a:buClrTx/>
                <a:buSzTx/>
                <a:buFontTx/>
                <a:buNone/>
              </a:pPr>
              <a:t>24</a:t>
            </a:fld>
            <a:endParaRPr lang="en-US" sz="1000"/>
          </a:p>
        </p:txBody>
      </p:sp>
      <p:sp>
        <p:nvSpPr>
          <p:cNvPr id="41988"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740784AB-37A6-A543-86D4-F8C206A7E39D}" type="slidenum">
              <a:rPr lang="en-US" sz="1000"/>
              <a:pPr algn="r" defTabSz="931863">
                <a:lnSpc>
                  <a:spcPct val="100000"/>
                </a:lnSpc>
                <a:spcBef>
                  <a:spcPct val="0"/>
                </a:spcBef>
                <a:spcAft>
                  <a:spcPct val="0"/>
                </a:spcAft>
                <a:buClrTx/>
                <a:buSzTx/>
                <a:buFontTx/>
                <a:buNone/>
              </a:pPr>
              <a:t>24</a:t>
            </a:fld>
            <a:endParaRPr lang="en-US" sz="1000"/>
          </a:p>
        </p:txBody>
      </p:sp>
      <p:sp>
        <p:nvSpPr>
          <p:cNvPr id="41989" name="AutoShape 2"/>
          <p:cNvSpPr>
            <a:spLocks noGrp="1" noRot="1" noChangeAspect="1" noChangeArrowheads="1" noTextEdit="1"/>
          </p:cNvSpPr>
          <p:nvPr>
            <p:ph type="sldImg"/>
          </p:nvPr>
        </p:nvSpPr>
        <p:spPr>
          <a:xfrm>
            <a:off x="1671638" y="382588"/>
            <a:ext cx="3619500" cy="2714625"/>
          </a:xfrm>
          <a:ln/>
        </p:spPr>
      </p:sp>
      <p:sp>
        <p:nvSpPr>
          <p:cNvPr id="41990" name="Rectangle 3"/>
          <p:cNvSpPr>
            <a:spLocks noGrp="1" noChangeArrowheads="1"/>
          </p:cNvSpPr>
          <p:nvPr>
            <p:ph type="body" idx="1"/>
          </p:nvPr>
        </p:nvSpPr>
        <p:spPr>
          <a:noFill/>
          <a:ln/>
        </p:spPr>
        <p:txBody>
          <a:bodyPr lIns="93147" tIns="46573" rIns="93147" bIns="46573"/>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17"/>
          <p:cNvSpPr>
            <a:spLocks noGrp="1" noChangeArrowheads="1"/>
          </p:cNvSpPr>
          <p:nvPr>
            <p:ph type="sldNum" sz="quarter" idx="5"/>
          </p:nvPr>
        </p:nvSpPr>
        <p:spPr>
          <a:noFill/>
        </p:spPr>
        <p:txBody>
          <a:bodyPr/>
          <a:lstStyle/>
          <a:p>
            <a:fld id="{850C0695-4160-9D4E-BF64-075BEB118B4A}" type="slidenum">
              <a:rPr lang="en-US">
                <a:latin typeface="Arial" charset="0"/>
                <a:ea typeface="ＭＳ Ｐゴシック" charset="-128"/>
                <a:cs typeface="ＭＳ Ｐゴシック" charset="-128"/>
              </a:rPr>
              <a:pPr/>
              <a:t>26</a:t>
            </a:fld>
            <a:endParaRPr lang="en-US">
              <a:latin typeface="Arial" charset="0"/>
              <a:ea typeface="ＭＳ Ｐゴシック" charset="-128"/>
              <a:cs typeface="ＭＳ Ｐゴシック" charset="-128"/>
            </a:endParaRPr>
          </a:p>
        </p:txBody>
      </p:sp>
      <p:sp>
        <p:nvSpPr>
          <p:cNvPr id="44035"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858BFCD7-7A45-CD41-8CEE-2272647C3320}" type="slidenum">
              <a:rPr lang="en-US" sz="1000"/>
              <a:pPr algn="r" defTabSz="931863">
                <a:lnSpc>
                  <a:spcPct val="100000"/>
                </a:lnSpc>
                <a:spcBef>
                  <a:spcPct val="0"/>
                </a:spcBef>
                <a:spcAft>
                  <a:spcPct val="0"/>
                </a:spcAft>
                <a:buClrTx/>
                <a:buSzTx/>
                <a:buFontTx/>
                <a:buNone/>
              </a:pPr>
              <a:t>26</a:t>
            </a:fld>
            <a:endParaRPr lang="en-US" sz="1000"/>
          </a:p>
        </p:txBody>
      </p:sp>
      <p:sp>
        <p:nvSpPr>
          <p:cNvPr id="44036"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C4FEEBD1-3B2A-084A-A9B5-69E03E0846E4}" type="slidenum">
              <a:rPr lang="en-US" sz="1000"/>
              <a:pPr algn="r" defTabSz="931863">
                <a:lnSpc>
                  <a:spcPct val="100000"/>
                </a:lnSpc>
                <a:spcBef>
                  <a:spcPct val="0"/>
                </a:spcBef>
                <a:spcAft>
                  <a:spcPct val="0"/>
                </a:spcAft>
                <a:buClrTx/>
                <a:buSzTx/>
                <a:buFontTx/>
                <a:buNone/>
              </a:pPr>
              <a:t>26</a:t>
            </a:fld>
            <a:endParaRPr lang="en-US" sz="1000"/>
          </a:p>
        </p:txBody>
      </p:sp>
      <p:sp>
        <p:nvSpPr>
          <p:cNvPr id="44037" name="Rectangle 2"/>
          <p:cNvSpPr>
            <a:spLocks noGrp="1" noRot="1" noChangeAspect="1" noChangeArrowheads="1" noTextEdit="1"/>
          </p:cNvSpPr>
          <p:nvPr>
            <p:ph type="sldImg"/>
          </p:nvPr>
        </p:nvSpPr>
        <p:spPr>
          <a:xfrm>
            <a:off x="1181100" y="696913"/>
            <a:ext cx="4648200" cy="3486150"/>
          </a:xfrm>
          <a:ln/>
        </p:spPr>
      </p:sp>
      <p:sp>
        <p:nvSpPr>
          <p:cNvPr id="44038" name="Rectangle 3"/>
          <p:cNvSpPr>
            <a:spLocks noGrp="1" noChangeArrowheads="1"/>
          </p:cNvSpPr>
          <p:nvPr>
            <p:ph type="body" idx="1"/>
          </p:nvPr>
        </p:nvSpPr>
        <p:spPr>
          <a:xfrm>
            <a:off x="935038" y="4416425"/>
            <a:ext cx="5140325" cy="4183063"/>
          </a:xfrm>
          <a:noFill/>
          <a:ln/>
        </p:spPr>
        <p:txBody>
          <a:bodyPr lIns="93147" tIns="46573" rIns="93147" bIns="46573"/>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1"/>
          <p:cNvSpPr>
            <a:spLocks noGrp="1" noRot="1" noChangeAspect="1" noChangeArrowheads="1"/>
          </p:cNvSpPr>
          <p:nvPr>
            <p:ph type="sldImg"/>
          </p:nvPr>
        </p:nvSpPr>
        <p:spPr>
          <a:solidFill>
            <a:srgbClr val="FFFFFF"/>
          </a:solidFill>
          <a:ln/>
        </p:spPr>
      </p:sp>
      <p:sp>
        <p:nvSpPr>
          <p:cNvPr id="51203" name="Rectangle 2"/>
          <p:cNvSpPr>
            <a:spLocks noGrp="1" noChangeArrowheads="1"/>
          </p:cNvSpPr>
          <p:nvPr>
            <p:ph type="body" idx="1"/>
          </p:nvPr>
        </p:nvSpPr>
        <p:spPr>
          <a:noFill/>
          <a:ln/>
        </p:spPr>
        <p:txBody>
          <a:bodyPr/>
          <a:lstStyle/>
          <a:p>
            <a:pPr marL="87354" eaLnBrk="1" hangingPunct="1">
              <a:spcBef>
                <a:spcPts val="433"/>
              </a:spcBef>
            </a:pPr>
            <a:r>
              <a:rPr lang="en-US" dirty="0">
                <a:solidFill>
                  <a:srgbClr val="000000"/>
                </a:solidFill>
                <a:ea typeface="Arial" charset="0"/>
                <a:cs typeface="Arial" charset="0"/>
                <a:sym typeface="Arial" charset="0"/>
              </a:rPr>
              <a:t>The term “application” is not an industry accepted definition like “session” or “packet”. Applications can be delivered through a web browser, a client server model or a de-centralized peer to peer design. In the terms of Palo Alto Network firewalls an Application is a specific program or feature that can be detected, monitored and blocked if necessary.</a:t>
            </a:r>
          </a:p>
          <a:p>
            <a:pPr marL="87354" eaLnBrk="1" hangingPunct="1">
              <a:spcBef>
                <a:spcPts val="433"/>
              </a:spcBef>
            </a:pPr>
            <a:endParaRPr lang="en-US" dirty="0">
              <a:solidFill>
                <a:srgbClr val="000000"/>
              </a:solidFill>
              <a:ea typeface="Arial" charset="0"/>
              <a:cs typeface="Arial" charset="0"/>
              <a:sym typeface="Arial" charset="0"/>
            </a:endParaRPr>
          </a:p>
          <a:p>
            <a:pPr marL="87354" eaLnBrk="1" hangingPunct="1">
              <a:spcBef>
                <a:spcPts val="433"/>
              </a:spcBef>
            </a:pPr>
            <a:r>
              <a:rPr lang="en-US" dirty="0">
                <a:solidFill>
                  <a:srgbClr val="000000"/>
                </a:solidFill>
                <a:ea typeface="Arial" charset="0"/>
                <a:cs typeface="Arial" charset="0"/>
                <a:sym typeface="Arial" charset="0"/>
              </a:rPr>
              <a:t>When a user loads the </a:t>
            </a:r>
            <a:r>
              <a:rPr lang="en-US" dirty="0" err="1">
                <a:solidFill>
                  <a:srgbClr val="000000"/>
                </a:solidFill>
                <a:ea typeface="Arial" charset="0"/>
                <a:cs typeface="Arial" charset="0"/>
                <a:sym typeface="Arial" charset="0"/>
              </a:rPr>
              <a:t>iGoogle</a:t>
            </a:r>
            <a:r>
              <a:rPr lang="en-US" dirty="0">
                <a:solidFill>
                  <a:srgbClr val="000000"/>
                </a:solidFill>
                <a:ea typeface="Arial" charset="0"/>
                <a:cs typeface="Arial" charset="0"/>
                <a:sym typeface="Arial" charset="0"/>
              </a:rPr>
              <a:t> home page, depending on what widgets have been added, the single page may hold multiple “Applications”. While a traditional firewall, proxy or web filtering device would see this as a singe site / session, Palo Alto would see this as multiple applications.</a:t>
            </a:r>
          </a:p>
          <a:p>
            <a:pPr marL="87354" eaLnBrk="1" hangingPunct="1">
              <a:spcBef>
                <a:spcPts val="433"/>
              </a:spcBef>
            </a:pPr>
            <a:endParaRPr lang="en-US" dirty="0">
              <a:solidFill>
                <a:srgbClr val="000000"/>
              </a:solidFill>
              <a:ea typeface="Arial" charset="0"/>
              <a:cs typeface="Arial" charset="0"/>
              <a:sym typeface="Arial" charset="0"/>
            </a:endParaRPr>
          </a:p>
          <a:p>
            <a:pPr marL="87354" eaLnBrk="1" hangingPunct="1">
              <a:spcBef>
                <a:spcPts val="433"/>
              </a:spcBef>
            </a:pPr>
            <a:r>
              <a:rPr lang="en-US" dirty="0">
                <a:solidFill>
                  <a:srgbClr val="000000"/>
                </a:solidFill>
                <a:ea typeface="Arial" charset="0"/>
                <a:cs typeface="Arial" charset="0"/>
                <a:sym typeface="Arial" charset="0"/>
              </a:rPr>
              <a:t>Applications will include business tools and services, which will need to be allowed, as well as entertainment or personal services which may need to be blocked.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1"/>
          <p:cNvSpPr>
            <a:spLocks noGrp="1" noRot="1" noChangeAspect="1" noChangeArrowheads="1"/>
          </p:cNvSpPr>
          <p:nvPr>
            <p:ph type="sldImg"/>
          </p:nvPr>
        </p:nvSpPr>
        <p:spPr>
          <a:solidFill>
            <a:srgbClr val="FFFFFF"/>
          </a:solidFill>
          <a:ln/>
        </p:spPr>
      </p:sp>
      <p:sp>
        <p:nvSpPr>
          <p:cNvPr id="53251" name="Rectangle 2"/>
          <p:cNvSpPr>
            <a:spLocks noGrp="1" noChangeArrowheads="1"/>
          </p:cNvSpPr>
          <p:nvPr>
            <p:ph type="body" idx="1"/>
          </p:nvPr>
        </p:nvSpPr>
        <p:spPr>
          <a:noFill/>
          <a:ln/>
        </p:spPr>
        <p:txBody>
          <a:bodyPr/>
          <a:lstStyle/>
          <a:p>
            <a:pPr marL="87354" eaLnBrk="1" hangingPunct="1">
              <a:spcBef>
                <a:spcPts val="433"/>
              </a:spcBef>
            </a:pPr>
            <a:r>
              <a:rPr lang="en-US" dirty="0">
                <a:solidFill>
                  <a:srgbClr val="000000"/>
                </a:solidFill>
                <a:ea typeface="Arial" charset="0"/>
                <a:cs typeface="Arial" charset="0"/>
                <a:sym typeface="Arial" charset="0"/>
              </a:rPr>
              <a:t>One of the strengths of the ACC is that it provides a single location for viewing multiple types of applications. It is important to note that the total for “web-browsing” does not include the sessions and packets for web based applications such as </a:t>
            </a:r>
            <a:r>
              <a:rPr lang="en-US" dirty="0" err="1">
                <a:solidFill>
                  <a:srgbClr val="000000"/>
                </a:solidFill>
                <a:ea typeface="Arial" charset="0"/>
                <a:cs typeface="Arial" charset="0"/>
                <a:sym typeface="Arial" charset="0"/>
              </a:rPr>
              <a:t>Facebook</a:t>
            </a:r>
            <a:r>
              <a:rPr lang="en-US" dirty="0">
                <a:solidFill>
                  <a:srgbClr val="000000"/>
                </a:solidFill>
                <a:ea typeface="Arial" charset="0"/>
                <a:cs typeface="Arial" charset="0"/>
                <a:sym typeface="Arial" charset="0"/>
              </a:rPr>
              <a:t>. They are two different applications. Web-browsing represents all access to html pages that are not identified as another application.</a:t>
            </a:r>
          </a:p>
          <a:p>
            <a:pPr marL="87354" eaLnBrk="1" hangingPunct="1">
              <a:spcBef>
                <a:spcPts val="433"/>
              </a:spcBef>
            </a:pPr>
            <a:endParaRPr lang="en-US" dirty="0">
              <a:solidFill>
                <a:srgbClr val="000000"/>
              </a:solidFill>
              <a:ea typeface="Arial" charset="0"/>
              <a:cs typeface="Arial" charset="0"/>
              <a:sym typeface="Arial" charset="0"/>
            </a:endParaRPr>
          </a:p>
          <a:p>
            <a:pPr marL="87354" eaLnBrk="1" hangingPunct="1">
              <a:spcBef>
                <a:spcPts val="433"/>
              </a:spcBef>
            </a:pPr>
            <a:r>
              <a:rPr lang="en-US" dirty="0">
                <a:solidFill>
                  <a:srgbClr val="000000"/>
                </a:solidFill>
                <a:ea typeface="Arial" charset="0"/>
                <a:cs typeface="Arial" charset="0"/>
                <a:sym typeface="Arial" charset="0"/>
              </a:rPr>
              <a:t>Traditional solutions use multiple devices and policy sets to control applications based on how the application is delivered. </a:t>
            </a:r>
          </a:p>
          <a:p>
            <a:pPr marL="87354" eaLnBrk="1" hangingPunct="1">
              <a:spcBef>
                <a:spcPts val="433"/>
              </a:spcBef>
            </a:pPr>
            <a:endParaRPr lang="en-US" dirty="0">
              <a:solidFill>
                <a:srgbClr val="000000"/>
              </a:solidFill>
              <a:ea typeface="Arial" charset="0"/>
              <a:cs typeface="Arial" charset="0"/>
              <a:sym typeface="Arial" charset="0"/>
            </a:endParaRPr>
          </a:p>
          <a:p>
            <a:pPr marL="87354" eaLnBrk="1" hangingPunct="1">
              <a:spcBef>
                <a:spcPts val="433"/>
              </a:spcBef>
              <a:buClr>
                <a:srgbClr val="000000"/>
              </a:buClr>
              <a:buFontTx/>
              <a:buChar char="•"/>
            </a:pPr>
            <a:r>
              <a:rPr lang="en-US" dirty="0">
                <a:solidFill>
                  <a:srgbClr val="000000"/>
                </a:solidFill>
                <a:ea typeface="Arial" charset="0"/>
                <a:cs typeface="Arial" charset="0"/>
                <a:sym typeface="Arial" charset="0"/>
              </a:rPr>
              <a:t>Port Based firewalls control static port based applications</a:t>
            </a:r>
          </a:p>
          <a:p>
            <a:pPr marL="87354" eaLnBrk="1" hangingPunct="1">
              <a:spcBef>
                <a:spcPts val="433"/>
              </a:spcBef>
              <a:buClr>
                <a:srgbClr val="000000"/>
              </a:buClr>
              <a:buFontTx/>
              <a:buChar char="•"/>
            </a:pPr>
            <a:r>
              <a:rPr lang="en-US" dirty="0">
                <a:solidFill>
                  <a:srgbClr val="000000"/>
                </a:solidFill>
                <a:ea typeface="Arial" charset="0"/>
                <a:cs typeface="Arial" charset="0"/>
                <a:sym typeface="Arial" charset="0"/>
              </a:rPr>
              <a:t>Proxy and Web Filtering solutions attempt to control web based applications. </a:t>
            </a:r>
          </a:p>
          <a:p>
            <a:pPr marL="87354" eaLnBrk="1" hangingPunct="1">
              <a:spcBef>
                <a:spcPts val="433"/>
              </a:spcBef>
              <a:buClr>
                <a:srgbClr val="000000"/>
              </a:buClr>
              <a:buFontTx/>
              <a:buChar char="•"/>
            </a:pPr>
            <a:r>
              <a:rPr lang="en-US" dirty="0">
                <a:solidFill>
                  <a:srgbClr val="000000"/>
                </a:solidFill>
                <a:ea typeface="Arial" charset="0"/>
                <a:cs typeface="Arial" charset="0"/>
                <a:sym typeface="Arial" charset="0"/>
              </a:rPr>
              <a:t>IPS systems try and detect port hopping or evasive applications.</a:t>
            </a:r>
          </a:p>
          <a:p>
            <a:pPr marL="87354" eaLnBrk="1" hangingPunct="1">
              <a:spcBef>
                <a:spcPts val="433"/>
              </a:spcBef>
            </a:pPr>
            <a:endParaRPr lang="en-US" dirty="0">
              <a:solidFill>
                <a:srgbClr val="000000"/>
              </a:solidFill>
              <a:ea typeface="Lucida Grande" charset="0"/>
              <a:cs typeface="Lucida Grande" charset="0"/>
              <a:sym typeface="Arial" charset="0"/>
            </a:endParaRPr>
          </a:p>
          <a:p>
            <a:pPr marL="87354" eaLnBrk="1" hangingPunct="1">
              <a:spcBef>
                <a:spcPts val="433"/>
              </a:spcBef>
            </a:pPr>
            <a:r>
              <a:rPr lang="en-US" dirty="0">
                <a:solidFill>
                  <a:srgbClr val="000000"/>
                </a:solidFill>
                <a:ea typeface="Lucida Grande" charset="0"/>
                <a:cs typeface="Lucida Grande" charset="0"/>
                <a:sym typeface="Arial" charset="0"/>
              </a:rPr>
              <a:t>Each system generates it’s own reports and none provide the overall view of the network traffic.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1"/>
          <p:cNvSpPr>
            <a:spLocks noGrp="1" noRot="1" noChangeAspect="1" noChangeArrowheads="1"/>
          </p:cNvSpPr>
          <p:nvPr>
            <p:ph type="sldImg"/>
          </p:nvPr>
        </p:nvSpPr>
        <p:spPr>
          <a:solidFill>
            <a:srgbClr val="FFFFFF"/>
          </a:solidFill>
          <a:ln/>
        </p:spPr>
      </p:sp>
      <p:sp>
        <p:nvSpPr>
          <p:cNvPr id="59395" name="Rectangle 2"/>
          <p:cNvSpPr>
            <a:spLocks noGrp="1" noChangeArrowheads="1"/>
          </p:cNvSpPr>
          <p:nvPr>
            <p:ph type="body" idx="1"/>
          </p:nvPr>
        </p:nvSpPr>
        <p:spPr>
          <a:noFill/>
          <a:ln/>
        </p:spPr>
        <p:txBody>
          <a:bodyPr/>
          <a:lstStyle/>
          <a:p>
            <a:pPr marL="84118" eaLnBrk="1" hangingPunct="1">
              <a:lnSpc>
                <a:spcPct val="90000"/>
              </a:lnSpc>
              <a:spcBef>
                <a:spcPts val="472"/>
              </a:spcBef>
            </a:pPr>
            <a:r>
              <a:rPr lang="en-US" sz="1300" dirty="0">
                <a:solidFill>
                  <a:srgbClr val="000000"/>
                </a:solidFill>
                <a:ea typeface="Arial" charset="0"/>
                <a:cs typeface="Arial" charset="0"/>
                <a:sym typeface="Arial" charset="0"/>
              </a:rPr>
              <a:t>Unobtrusive deployment:  Unlike traditional firewalls that require re-authentication, the Palo Alto Networks agent works seamlessly</a:t>
            </a:r>
          </a:p>
          <a:p>
            <a:pPr marL="84118" eaLnBrk="1" hangingPunct="1">
              <a:lnSpc>
                <a:spcPct val="90000"/>
              </a:lnSpc>
              <a:spcBef>
                <a:spcPts val="370"/>
              </a:spcBef>
            </a:pPr>
            <a:r>
              <a:rPr lang="en-US" sz="1100" dirty="0">
                <a:solidFill>
                  <a:srgbClr val="000000"/>
                </a:solidFill>
                <a:ea typeface="Arial" charset="0"/>
                <a:cs typeface="Arial" charset="0"/>
                <a:sym typeface="Arial" charset="0"/>
              </a:rPr>
              <a:t>No change to the Active Directory (AD) server or the user PCs</a:t>
            </a:r>
          </a:p>
          <a:p>
            <a:pPr marL="84118" eaLnBrk="1" hangingPunct="1">
              <a:lnSpc>
                <a:spcPct val="90000"/>
              </a:lnSpc>
              <a:spcBef>
                <a:spcPts val="370"/>
              </a:spcBef>
            </a:pPr>
            <a:r>
              <a:rPr lang="en-US" sz="1100" dirty="0">
                <a:solidFill>
                  <a:srgbClr val="000000"/>
                </a:solidFill>
                <a:ea typeface="Arial" charset="0"/>
                <a:cs typeface="Arial" charset="0"/>
                <a:sym typeface="Arial" charset="0"/>
              </a:rPr>
              <a:t>The user identification agent is deployed on a windows workstation or on the AD server</a:t>
            </a:r>
          </a:p>
          <a:p>
            <a:pPr marL="84118" eaLnBrk="1" hangingPunct="1">
              <a:lnSpc>
                <a:spcPct val="90000"/>
              </a:lnSpc>
              <a:spcBef>
                <a:spcPts val="370"/>
              </a:spcBef>
            </a:pPr>
            <a:r>
              <a:rPr lang="en-US" sz="1100" dirty="0">
                <a:solidFill>
                  <a:srgbClr val="000000"/>
                </a:solidFill>
                <a:ea typeface="Arial" charset="0"/>
                <a:cs typeface="Arial" charset="0"/>
                <a:sym typeface="Arial" charset="0"/>
              </a:rPr>
              <a:t>Multiple agents can be deployed; one agent can communicate with multiple devices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Rectangle 1"/>
          <p:cNvSpPr>
            <a:spLocks noGrp="1" noRot="1" noChangeAspect="1" noChangeArrowheads="1"/>
          </p:cNvSpPr>
          <p:nvPr>
            <p:ph type="sldImg"/>
          </p:nvPr>
        </p:nvSpPr>
        <p:spPr>
          <a:solidFill>
            <a:srgbClr val="FFFFFF"/>
          </a:solidFill>
          <a:ln/>
        </p:spPr>
      </p:sp>
      <p:sp>
        <p:nvSpPr>
          <p:cNvPr id="83971" name="Rectangle 2"/>
          <p:cNvSpPr>
            <a:spLocks noGrp="1" noChangeArrowheads="1"/>
          </p:cNvSpPr>
          <p:nvPr>
            <p:ph type="body" idx="1"/>
          </p:nvPr>
        </p:nvSpPr>
        <p:spPr>
          <a:noFill/>
          <a:ln/>
        </p:spPr>
        <p:txBody>
          <a:bodyPr/>
          <a:lstStyle/>
          <a:p>
            <a:pPr marL="42059" eaLnBrk="1" hangingPunct="1">
              <a:spcBef>
                <a:spcPts val="421"/>
              </a:spcBef>
            </a:pPr>
            <a:r>
              <a:rPr lang="en-US" dirty="0">
                <a:solidFill>
                  <a:srgbClr val="000000"/>
                </a:solidFill>
                <a:ea typeface="Arial" charset="0"/>
                <a:cs typeface="Arial" charset="0"/>
                <a:sym typeface="Arial" charset="0"/>
              </a:rPr>
              <a:t>We have a close working relationship with Microsoft relative to vulnerabilities and other malware. We have been credited for discovery of 9 vulnerabilities within the last 18 months or so with even more vulnerabilities pending. We were part of the initial group of companies invited to participate in the Microsoft Active Protection Program. We are under strict NDA relative to MAPP, so details of what Microsoft provides and the timeframe may not be discussed. But it is safe to say that prior to any Microsoft security bulletin, Palo Alto Networks receives vulnerability information from Microsoft prior to the public release. What that means for our customers is timely updates (same day as Microsoft’s public release) to Microsoft related security issues.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17"/>
          <p:cNvSpPr>
            <a:spLocks noGrp="1" noChangeArrowheads="1"/>
          </p:cNvSpPr>
          <p:nvPr>
            <p:ph type="sldNum" sz="quarter" idx="5"/>
          </p:nvPr>
        </p:nvSpPr>
        <p:spPr>
          <a:noFill/>
        </p:spPr>
        <p:txBody>
          <a:bodyPr/>
          <a:lstStyle/>
          <a:p>
            <a:fld id="{73F451B2-A220-8A4D-A90F-9C5F42857344}" type="slidenum">
              <a:rPr lang="en-US">
                <a:latin typeface="Arial" charset="0"/>
                <a:ea typeface="ＭＳ Ｐゴシック" charset="-128"/>
                <a:cs typeface="ＭＳ Ｐゴシック" charset="-128"/>
              </a:rPr>
              <a:pPr/>
              <a:t>3</a:t>
            </a:fld>
            <a:endParaRPr lang="en-US">
              <a:latin typeface="Arial" charset="0"/>
              <a:ea typeface="ＭＳ Ｐゴシック" charset="-128"/>
              <a:cs typeface="ＭＳ Ｐゴシック" charset="-128"/>
            </a:endParaRPr>
          </a:p>
        </p:txBody>
      </p:sp>
      <p:sp>
        <p:nvSpPr>
          <p:cNvPr id="19459"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2923C7C4-0453-2F4E-91C2-4E9B01EDE161}" type="slidenum">
              <a:rPr lang="en-US" sz="1000"/>
              <a:pPr algn="r" defTabSz="931863">
                <a:lnSpc>
                  <a:spcPct val="100000"/>
                </a:lnSpc>
                <a:spcBef>
                  <a:spcPct val="0"/>
                </a:spcBef>
                <a:spcAft>
                  <a:spcPct val="0"/>
                </a:spcAft>
                <a:buClrTx/>
                <a:buSzTx/>
                <a:buFontTx/>
                <a:buNone/>
              </a:pPr>
              <a:t>3</a:t>
            </a:fld>
            <a:endParaRPr lang="en-US" sz="1000"/>
          </a:p>
        </p:txBody>
      </p:sp>
      <p:sp>
        <p:nvSpPr>
          <p:cNvPr id="19460"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A604F833-D56E-6449-B4D9-8303BC6C152B}" type="slidenum">
              <a:rPr lang="en-US" sz="1000"/>
              <a:pPr algn="r" defTabSz="931863">
                <a:lnSpc>
                  <a:spcPct val="100000"/>
                </a:lnSpc>
                <a:spcBef>
                  <a:spcPct val="0"/>
                </a:spcBef>
                <a:spcAft>
                  <a:spcPct val="0"/>
                </a:spcAft>
                <a:buClrTx/>
                <a:buSzTx/>
                <a:buFontTx/>
                <a:buNone/>
              </a:pPr>
              <a:t>3</a:t>
            </a:fld>
            <a:endParaRPr lang="en-US" sz="1000"/>
          </a:p>
        </p:txBody>
      </p:sp>
      <p:sp>
        <p:nvSpPr>
          <p:cNvPr id="19461" name="Rectangle 2"/>
          <p:cNvSpPr>
            <a:spLocks noGrp="1" noRot="1" noChangeAspect="1" noChangeArrowheads="1" noTextEdit="1"/>
          </p:cNvSpPr>
          <p:nvPr>
            <p:ph type="sldImg"/>
          </p:nvPr>
        </p:nvSpPr>
        <p:spPr>
          <a:xfrm>
            <a:off x="1181100" y="696913"/>
            <a:ext cx="4648200" cy="3486150"/>
          </a:xfrm>
          <a:ln/>
        </p:spPr>
      </p:sp>
      <p:sp>
        <p:nvSpPr>
          <p:cNvPr id="19462" name="Rectangle 3"/>
          <p:cNvSpPr>
            <a:spLocks noGrp="1" noChangeArrowheads="1"/>
          </p:cNvSpPr>
          <p:nvPr>
            <p:ph type="body" idx="1"/>
          </p:nvPr>
        </p:nvSpPr>
        <p:spPr>
          <a:xfrm>
            <a:off x="935038" y="4416425"/>
            <a:ext cx="5140325" cy="4183063"/>
          </a:xfrm>
          <a:noFill/>
          <a:ln/>
        </p:spPr>
        <p:txBody>
          <a:bodyPr lIns="93147" tIns="46573" rIns="93147" bIns="46573"/>
          <a:lstStyle/>
          <a:p>
            <a:pPr eaLnBrk="1" hangingPunct="1"/>
            <a:r>
              <a:rPr lang="en-US" baseline="0" dirty="0" smtClean="0">
                <a:latin typeface="Arial" charset="0"/>
                <a:ea typeface="ＭＳ Ｐゴシック" charset="-128"/>
                <a:cs typeface="ＭＳ Ｐゴシック" charset="-128"/>
              </a:rPr>
              <a:t>Get requirements from them to write FR about Carrier Features ( SS7, </a:t>
            </a:r>
            <a:r>
              <a:rPr lang="en-US" baseline="0" dirty="0" err="1" smtClean="0">
                <a:latin typeface="Arial" charset="0"/>
                <a:ea typeface="ＭＳ Ｐゴシック" charset="-128"/>
                <a:cs typeface="ＭＳ Ｐゴシック" charset="-128"/>
              </a:rPr>
              <a:t>Megaco</a:t>
            </a:r>
            <a:r>
              <a:rPr lang="en-US" baseline="0" dirty="0" smtClean="0">
                <a:latin typeface="Arial" charset="0"/>
                <a:ea typeface="ＭＳ Ｐゴシック" charset="-128"/>
                <a:cs typeface="ＭＳ Ｐゴシック" charset="-128"/>
              </a:rPr>
              <a:t>, Voice, MMS, SMS, GTP, </a:t>
            </a:r>
            <a:r>
              <a:rPr lang="en-US" baseline="0" dirty="0" err="1" smtClean="0">
                <a:latin typeface="Arial" charset="0"/>
                <a:ea typeface="ＭＳ Ｐゴシック" charset="-128"/>
                <a:cs typeface="ＭＳ Ｐゴシック" charset="-128"/>
              </a:rPr>
              <a:t>Sigtran</a:t>
            </a:r>
            <a:r>
              <a:rPr lang="en-US" baseline="0" dirty="0" smtClean="0">
                <a:latin typeface="Arial" charset="0"/>
                <a:ea typeface="ＭＳ Ｐゴシック" charset="-128"/>
                <a:cs typeface="ＭＳ Ｐゴシック" charset="-128"/>
              </a:rPr>
              <a:t>)</a:t>
            </a:r>
          </a:p>
          <a:p>
            <a:pPr eaLnBrk="1" hangingPunct="1"/>
            <a:endParaRPr lang="en-US" baseline="0" dirty="0" smtClean="0">
              <a:latin typeface="Arial" charset="0"/>
              <a:ea typeface="ＭＳ Ｐゴシック" charset="-128"/>
              <a:cs typeface="ＭＳ Ｐゴシック" charset="-128"/>
            </a:endParaRPr>
          </a:p>
          <a:p>
            <a:r>
              <a:rPr lang="en-US" dirty="0" smtClean="0"/>
              <a:t>Additional </a:t>
            </a:r>
            <a:r>
              <a:rPr lang="en-US" dirty="0" err="1" smtClean="0"/>
              <a:t>ips</a:t>
            </a:r>
            <a:r>
              <a:rPr lang="en-US" baseline="0" dirty="0" smtClean="0"/>
              <a:t> planed next year</a:t>
            </a:r>
          </a:p>
          <a:p>
            <a:r>
              <a:rPr lang="en-US" baseline="0" dirty="0" smtClean="0"/>
              <a:t>Cisco driven at the moment  and minded</a:t>
            </a:r>
          </a:p>
          <a:p>
            <a:r>
              <a:rPr lang="en-US" baseline="0" dirty="0" smtClean="0"/>
              <a:t>Business case must fit to </a:t>
            </a:r>
          </a:p>
          <a:p>
            <a:r>
              <a:rPr lang="en-US" baseline="0" dirty="0" smtClean="0"/>
              <a:t>Looking for ideas</a:t>
            </a:r>
          </a:p>
          <a:p>
            <a:r>
              <a:rPr lang="en-US" baseline="0" dirty="0" smtClean="0"/>
              <a:t>Unique </a:t>
            </a:r>
            <a:r>
              <a:rPr lang="en-US" baseline="0" dirty="0" err="1" smtClean="0"/>
              <a:t>sellling</a:t>
            </a:r>
            <a:r>
              <a:rPr lang="en-US" baseline="0" dirty="0" smtClean="0"/>
              <a:t> points</a:t>
            </a:r>
          </a:p>
          <a:p>
            <a:pPr eaLnBrk="1" hangingPunct="1"/>
            <a:endParaRPr lang="en-US" baseline="0" dirty="0" smtClean="0">
              <a:latin typeface="Arial" charset="0"/>
              <a:ea typeface="ＭＳ Ｐゴシック" charset="-128"/>
              <a:cs typeface="ＭＳ Ｐゴシック" charset="-128"/>
            </a:endParaRPr>
          </a:p>
          <a:p>
            <a:pPr eaLnBrk="1" hangingPunct="1"/>
            <a:r>
              <a:rPr lang="en-US" baseline="0" dirty="0" smtClean="0">
                <a:latin typeface="Arial" charset="0"/>
                <a:ea typeface="ＭＳ Ｐゴシック" charset="-128"/>
                <a:cs typeface="ＭＳ Ｐゴシック" charset="-128"/>
              </a:rPr>
              <a:t>Send out ISS Repot, send Gartner, </a:t>
            </a:r>
            <a:r>
              <a:rPr lang="en-US" baseline="0" dirty="0" err="1" smtClean="0">
                <a:latin typeface="Arial" charset="0"/>
                <a:ea typeface="ＭＳ Ｐゴシック" charset="-128"/>
                <a:cs typeface="ＭＳ Ｐゴシック" charset="-128"/>
              </a:rPr>
              <a:t>whoite</a:t>
            </a:r>
            <a:r>
              <a:rPr lang="en-US" baseline="0" dirty="0" smtClean="0">
                <a:latin typeface="Arial" charset="0"/>
                <a:ea typeface="ＭＳ Ｐゴシック" charset="-128"/>
                <a:cs typeface="ＭＳ Ｐゴシック" charset="-128"/>
              </a:rPr>
              <a:t> paper for AV streaming functionality,</a:t>
            </a:r>
          </a:p>
          <a:p>
            <a:pPr eaLnBrk="1" hangingPunct="1"/>
            <a:endParaRPr lang="en-US" baseline="0" dirty="0" smtClean="0">
              <a:latin typeface="Arial" charset="0"/>
              <a:ea typeface="ＭＳ Ｐゴシック" charset="-128"/>
              <a:cs typeface="ＭＳ Ｐゴシック" charset="-128"/>
            </a:endParaRPr>
          </a:p>
          <a:p>
            <a:pPr eaLnBrk="1" hangingPunct="1"/>
            <a:r>
              <a:rPr lang="en-US" baseline="0" dirty="0" smtClean="0">
                <a:latin typeface="Arial" charset="0"/>
                <a:ea typeface="ＭＳ Ｐゴシック" charset="-128"/>
                <a:cs typeface="ＭＳ Ｐゴシック" charset="-128"/>
              </a:rPr>
              <a:t>What about ISSU on roadmap.</a:t>
            </a:r>
          </a:p>
          <a:p>
            <a:pPr eaLnBrk="1" hangingPunct="1"/>
            <a:r>
              <a:rPr lang="en-US" baseline="0" dirty="0" smtClean="0">
                <a:latin typeface="Arial" charset="0"/>
                <a:ea typeface="ＭＳ Ｐゴシック" charset="-128"/>
                <a:cs typeface="ＭＳ Ｐゴシック" charset="-128"/>
              </a:rPr>
              <a:t>What about reverse proxy examples.</a:t>
            </a:r>
          </a:p>
          <a:p>
            <a:pPr eaLnBrk="1" hangingPunct="1"/>
            <a:r>
              <a:rPr lang="en-US" baseline="0" dirty="0" smtClean="0">
                <a:latin typeface="Arial" charset="0"/>
                <a:ea typeface="ＭＳ Ｐゴシック" charset="-128"/>
                <a:cs typeface="ＭＳ Ｐゴシック" charset="-128"/>
              </a:rPr>
              <a:t>White paper about </a:t>
            </a:r>
            <a:r>
              <a:rPr lang="en-US" baseline="0" dirty="0" err="1" smtClean="0">
                <a:latin typeface="Arial" charset="0"/>
                <a:ea typeface="ＭＳ Ｐゴシック" charset="-128"/>
                <a:cs typeface="ＭＳ Ｐゴシック" charset="-128"/>
              </a:rPr>
              <a:t>datacencter</a:t>
            </a:r>
            <a:r>
              <a:rPr lang="en-US" baseline="0" dirty="0" smtClean="0">
                <a:latin typeface="Arial" charset="0"/>
                <a:ea typeface="ＭＳ Ｐゴシック" charset="-128"/>
                <a:cs typeface="ＭＳ Ｐゴシック" charset="-128"/>
              </a:rPr>
              <a:t> security</a:t>
            </a:r>
          </a:p>
          <a:p>
            <a:pPr eaLnBrk="1" hangingPunct="1"/>
            <a:r>
              <a:rPr lang="en-US" baseline="0" dirty="0" smtClean="0">
                <a:latin typeface="Arial" charset="0"/>
                <a:ea typeface="ＭＳ Ｐゴシック" charset="-128"/>
                <a:cs typeface="ＭＳ Ｐゴシック" charset="-128"/>
              </a:rPr>
              <a:t>What is the </a:t>
            </a:r>
            <a:r>
              <a:rPr lang="en-US" baseline="0" dirty="0" err="1" smtClean="0">
                <a:latin typeface="Arial" charset="0"/>
                <a:ea typeface="ＭＳ Ｐゴシック" charset="-128"/>
                <a:cs typeface="ＭＳ Ｐゴシック" charset="-128"/>
              </a:rPr>
              <a:t>b</a:t>
            </a:r>
            <a:r>
              <a:rPr lang="en-US" baseline="0" dirty="0" smtClean="0">
                <a:latin typeface="Arial" charset="0"/>
                <a:ea typeface="ＭＳ Ｐゴシック" charset="-128"/>
                <a:cs typeface="ＭＳ Ｐゴシック" charset="-128"/>
              </a:rPr>
              <a:t>-case for them </a:t>
            </a:r>
          </a:p>
          <a:p>
            <a:pPr eaLnBrk="1" hangingPunct="1"/>
            <a:r>
              <a:rPr lang="en-US" baseline="0" dirty="0" err="1" smtClean="0">
                <a:latin typeface="Arial" charset="0"/>
                <a:ea typeface="ＭＳ Ｐゴシック" charset="-128"/>
                <a:cs typeface="ＭＳ Ｐゴシック" charset="-128"/>
              </a:rPr>
              <a:t>Competetive</a:t>
            </a:r>
            <a:r>
              <a:rPr lang="en-US" baseline="0" dirty="0" smtClean="0">
                <a:latin typeface="Arial" charset="0"/>
                <a:ea typeface="ＭＳ Ｐゴシック" charset="-128"/>
                <a:cs typeface="ＭＳ Ｐゴシック" charset="-128"/>
              </a:rPr>
              <a:t> against </a:t>
            </a:r>
            <a:r>
              <a:rPr lang="en-US" baseline="0" dirty="0" err="1" smtClean="0">
                <a:latin typeface="Arial" charset="0"/>
                <a:ea typeface="ＭＳ Ｐゴシック" charset="-128"/>
                <a:cs typeface="ＭＳ Ｐゴシック" charset="-128"/>
              </a:rPr>
              <a:t>fortinet</a:t>
            </a:r>
            <a:r>
              <a:rPr lang="en-US" baseline="0" dirty="0" smtClean="0">
                <a:latin typeface="Arial" charset="0"/>
                <a:ea typeface="ＭＳ Ｐゴシック" charset="-128"/>
                <a:cs typeface="ＭＳ Ｐゴシック" charset="-128"/>
              </a:rPr>
              <a:t> ( </a:t>
            </a:r>
            <a:r>
              <a:rPr lang="en-US" baseline="0" dirty="0" err="1" smtClean="0">
                <a:latin typeface="Arial" charset="0"/>
                <a:ea typeface="ＭＳ Ｐゴシック" charset="-128"/>
                <a:cs typeface="ＭＳ Ｐゴシック" charset="-128"/>
              </a:rPr>
              <a:t>Forti</a:t>
            </a:r>
            <a:r>
              <a:rPr lang="en-US" baseline="0" dirty="0" smtClean="0">
                <a:latin typeface="Arial" charset="0"/>
                <a:ea typeface="ＭＳ Ｐゴシック" charset="-128"/>
                <a:cs typeface="ＭＳ Ｐゴシック" charset="-128"/>
              </a:rPr>
              <a:t> carrier)</a:t>
            </a:r>
          </a:p>
          <a:p>
            <a:pPr eaLnBrk="1" hangingPunct="1"/>
            <a:r>
              <a:rPr lang="en-US" baseline="0" dirty="0" smtClean="0">
                <a:latin typeface="Arial" charset="0"/>
                <a:ea typeface="ＭＳ Ｐゴシック" charset="-128"/>
                <a:cs typeface="ＭＳ Ｐゴシック" charset="-128"/>
              </a:rPr>
              <a:t> </a:t>
            </a:r>
          </a:p>
          <a:p>
            <a:pPr eaLnBrk="1" hangingPunct="1"/>
            <a:endParaRPr lang="en-US" baseline="0" dirty="0" smtClean="0">
              <a:latin typeface="Arial" charset="0"/>
              <a:ea typeface="ＭＳ Ｐゴシック" charset="-128"/>
              <a:cs typeface="ＭＳ Ｐゴシック" charset="-128"/>
            </a:endParaRPr>
          </a:p>
          <a:p>
            <a:pPr eaLnBrk="1" hangingPunct="1"/>
            <a:r>
              <a:rPr lang="en-US" baseline="0" dirty="0" smtClean="0">
                <a:latin typeface="Arial" charset="0"/>
                <a:ea typeface="ＭＳ Ｐゴシック" charset="-128"/>
                <a:cs typeface="ＭＳ Ｐゴシック" charset="-128"/>
              </a:rPr>
              <a:t>ANTI VIRUS FUNCTIONALITY </a:t>
            </a:r>
            <a:r>
              <a:rPr lang="en-US" baseline="0" dirty="0" err="1" smtClean="0">
                <a:latin typeface="Arial" charset="0"/>
                <a:ea typeface="ＭＳ Ｐゴシック" charset="-128"/>
                <a:cs typeface="ＭＳ Ｐゴシック" charset="-128"/>
              </a:rPr>
              <a:t>senden</a:t>
            </a:r>
            <a:endParaRPr lang="en-US" dirty="0" smtClean="0">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CC83C6EA-74D2-4D6D-80ED-9489EB22C571}"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61" tIns="46580" rIns="93161" bIns="46580" anchor="b">
            <a:prstTxWarp prst="textNoShape">
              <a:avLst/>
            </a:prstTxWarp>
          </a:bodyPr>
          <a:lstStyle/>
          <a:p>
            <a:pPr algn="r" defTabSz="931863">
              <a:lnSpc>
                <a:spcPct val="100000"/>
              </a:lnSpc>
              <a:spcBef>
                <a:spcPct val="0"/>
              </a:spcBef>
              <a:spcAft>
                <a:spcPct val="0"/>
              </a:spcAft>
              <a:buClrTx/>
              <a:buSzTx/>
              <a:buFontTx/>
              <a:buNone/>
            </a:pPr>
            <a:fld id="{4E3226E6-C68F-1D43-890E-4886F53FFE95}" type="slidenum">
              <a:rPr lang="en-US" sz="1000"/>
              <a:pPr algn="r" defTabSz="931863">
                <a:lnSpc>
                  <a:spcPct val="100000"/>
                </a:lnSpc>
                <a:spcBef>
                  <a:spcPct val="0"/>
                </a:spcBef>
                <a:spcAft>
                  <a:spcPct val="0"/>
                </a:spcAft>
                <a:buClrTx/>
                <a:buSzTx/>
                <a:buFontTx/>
                <a:buNone/>
              </a:pPr>
              <a:t>10</a:t>
            </a:fld>
            <a:endParaRPr lang="en-US" sz="1000"/>
          </a:p>
        </p:txBody>
      </p:sp>
      <p:sp>
        <p:nvSpPr>
          <p:cNvPr id="27651"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23D66BA5-76BB-2248-9E58-C6DB1D4559D9}" type="slidenum">
              <a:rPr lang="en-US" sz="1000"/>
              <a:pPr algn="r" defTabSz="931863">
                <a:lnSpc>
                  <a:spcPct val="100000"/>
                </a:lnSpc>
                <a:spcBef>
                  <a:spcPct val="0"/>
                </a:spcBef>
                <a:spcAft>
                  <a:spcPct val="0"/>
                </a:spcAft>
                <a:buClrTx/>
                <a:buSzTx/>
                <a:buFontTx/>
                <a:buNone/>
              </a:pPr>
              <a:t>10</a:t>
            </a:fld>
            <a:endParaRPr lang="en-US" sz="1000"/>
          </a:p>
        </p:txBody>
      </p:sp>
      <p:sp>
        <p:nvSpPr>
          <p:cNvPr id="27652"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73F40C60-62A7-8D4B-8A00-974933491DB2}" type="slidenum">
              <a:rPr lang="en-US" sz="1000"/>
              <a:pPr algn="r" defTabSz="931863">
                <a:lnSpc>
                  <a:spcPct val="100000"/>
                </a:lnSpc>
                <a:spcBef>
                  <a:spcPct val="0"/>
                </a:spcBef>
                <a:spcAft>
                  <a:spcPct val="0"/>
                </a:spcAft>
                <a:buClrTx/>
                <a:buSzTx/>
                <a:buFontTx/>
                <a:buNone/>
              </a:pPr>
              <a:t>10</a:t>
            </a:fld>
            <a:endParaRPr lang="en-US" sz="1000"/>
          </a:p>
        </p:txBody>
      </p:sp>
      <p:sp>
        <p:nvSpPr>
          <p:cNvPr id="27653" name="AutoShape 2"/>
          <p:cNvSpPr>
            <a:spLocks noGrp="1" noRot="1" noChangeAspect="1" noChangeArrowheads="1" noTextEdit="1"/>
          </p:cNvSpPr>
          <p:nvPr>
            <p:ph type="sldImg"/>
          </p:nvPr>
        </p:nvSpPr>
        <p:spPr>
          <a:xfrm>
            <a:off x="1671638" y="382588"/>
            <a:ext cx="3619500" cy="2714625"/>
          </a:xfrm>
          <a:ln/>
        </p:spPr>
      </p:sp>
      <p:sp>
        <p:nvSpPr>
          <p:cNvPr id="27654" name="Rectangle 3"/>
          <p:cNvSpPr>
            <a:spLocks noGrp="1" noChangeArrowheads="1"/>
          </p:cNvSpPr>
          <p:nvPr>
            <p:ph type="body" idx="1"/>
          </p:nvPr>
        </p:nvSpPr>
        <p:spPr>
          <a:noFill/>
          <a:ln/>
        </p:spPr>
        <p:txBody>
          <a:bodyPr lIns="93147" tIns="46573" rIns="93147" bIns="46573"/>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xfrm>
            <a:off x="1671638" y="382588"/>
            <a:ext cx="3617912" cy="2714625"/>
          </a:xfrm>
          <a:noFill/>
          <a:ln>
            <a:solidFill>
              <a:srgbClr val="000000"/>
            </a:solidFill>
            <a:miter lim="800000"/>
            <a:headEnd/>
            <a:tailEnd/>
          </a:ln>
        </p:spPr>
      </p:sp>
      <p:sp>
        <p:nvSpPr>
          <p:cNvPr id="12291" name="Rectangle 3"/>
          <p:cNvSpPr>
            <a:spLocks noGrp="1"/>
          </p:cNvSpPr>
          <p:nvPr>
            <p:ph type="body" idx="1"/>
          </p:nvPr>
        </p:nvSpPr>
        <p:spPr>
          <a:xfrm>
            <a:off x="205383" y="3263271"/>
            <a:ext cx="6576814" cy="5484384"/>
          </a:xfrm>
          <a:noFill/>
          <a:ln/>
        </p:spPr>
        <p:txBody>
          <a:bodyPr/>
          <a:lstStyle/>
          <a:p>
            <a:pPr marL="220348" indent="-220348" defTabSz="881390">
              <a:buFontTx/>
              <a:buAutoNum type="arabicParenR"/>
            </a:pPr>
            <a:r>
              <a:rPr lang="en-US" dirty="0" err="1" smtClean="0"/>
              <a:t>Inernet</a:t>
            </a:r>
            <a:r>
              <a:rPr lang="en-US" dirty="0" smtClean="0"/>
              <a:t> coming in; enterprise apps moving out.  Users right in the middle.</a:t>
            </a:r>
          </a:p>
          <a:p>
            <a:pPr marL="220348" indent="-220348" defTabSz="881390">
              <a:buFontTx/>
              <a:buAutoNum type="arabicParenR"/>
            </a:pPr>
            <a:r>
              <a:rPr lang="en-US" dirty="0" smtClean="0"/>
              <a:t>Hard to define/manage a hard boundary</a:t>
            </a:r>
          </a:p>
          <a:p>
            <a:pPr marL="220348" indent="-220348" defTabSz="881390">
              <a:buFontTx/>
              <a:buAutoNum type="arabicParenR"/>
            </a:pPr>
            <a:r>
              <a:rPr lang="en-US" dirty="0" smtClean="0"/>
              <a:t> users also in the middle of personal/professional life – internet is part of both</a:t>
            </a:r>
          </a:p>
          <a:p>
            <a:pPr marL="220348" indent="-220348" defTabSz="881390">
              <a:buFontTx/>
              <a:buAutoNum type="arabicParenR"/>
            </a:pPr>
            <a:r>
              <a:rPr lang="en-US" dirty="0" smtClean="0"/>
              <a:t>How do you control boundary there?</a:t>
            </a:r>
          </a:p>
          <a:p>
            <a:pPr marL="220348" indent="-220348" defTabSz="881390">
              <a:buFontTx/>
              <a:buAutoNum type="arabicParenR"/>
            </a:pPr>
            <a:r>
              <a:rPr lang="en-US" dirty="0" smtClean="0"/>
              <a:t>Your challenge – minimize risks/max rewards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1181100" y="696913"/>
            <a:ext cx="4648200" cy="3486150"/>
          </a:xfrm>
          <a:ln/>
        </p:spPr>
      </p:sp>
      <p:sp>
        <p:nvSpPr>
          <p:cNvPr id="23555" name="Rectangle 3"/>
          <p:cNvSpPr>
            <a:spLocks noGrp="1" noChangeArrowheads="1"/>
          </p:cNvSpPr>
          <p:nvPr>
            <p:ph type="body" idx="1"/>
          </p:nvPr>
        </p:nvSpPr>
        <p:spPr>
          <a:xfrm>
            <a:off x="701675" y="4416425"/>
            <a:ext cx="5607050" cy="4183063"/>
          </a:xfrm>
          <a:noFill/>
          <a:ln/>
        </p:spPr>
        <p:txBody>
          <a:bodyPr/>
          <a:lstStyle/>
          <a:p>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0050" y="382588"/>
            <a:ext cx="3619500" cy="27146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6" tIns="44069" rIns="88136" bIns="44069"/>
          <a:lstStyle/>
          <a:p>
            <a:pPr>
              <a:buClr>
                <a:prstClr val="white"/>
              </a:buClr>
              <a:defRPr/>
            </a:pPr>
            <a:fld id="{2DE32016-7C22-49EE-9C08-318996EE3290}" type="slidenum">
              <a:rPr lang="en-US" smtClean="0">
                <a:solidFill>
                  <a:prstClr val="black"/>
                </a:solidFill>
              </a:rPr>
              <a:pPr>
                <a:buClr>
                  <a:prstClr val="white"/>
                </a:buClr>
                <a:defRPr/>
              </a:pPr>
              <a:t>15</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17"/>
          <p:cNvSpPr>
            <a:spLocks noGrp="1" noChangeArrowheads="1"/>
          </p:cNvSpPr>
          <p:nvPr>
            <p:ph type="sldNum" sz="quarter" idx="5"/>
          </p:nvPr>
        </p:nvSpPr>
        <p:spPr>
          <a:noFill/>
        </p:spPr>
        <p:txBody>
          <a:bodyPr/>
          <a:lstStyle/>
          <a:p>
            <a:fld id="{C25FA634-5D96-9C43-829F-D4872CBE27BA}" type="slidenum">
              <a:rPr lang="en-US">
                <a:latin typeface="Arial" charset="0"/>
                <a:ea typeface="ＭＳ Ｐゴシック" charset="-128"/>
                <a:cs typeface="ＭＳ Ｐゴシック" charset="-128"/>
              </a:rPr>
              <a:pPr/>
              <a:t>18</a:t>
            </a:fld>
            <a:endParaRPr lang="en-US">
              <a:latin typeface="Arial" charset="0"/>
              <a:ea typeface="ＭＳ Ｐゴシック" charset="-128"/>
              <a:cs typeface="ＭＳ Ｐゴシック" charset="-128"/>
            </a:endParaRPr>
          </a:p>
        </p:txBody>
      </p:sp>
      <p:sp>
        <p:nvSpPr>
          <p:cNvPr id="35843"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34E81324-EE31-9946-85CA-FEBDDA50DEF9}" type="slidenum">
              <a:rPr lang="en-US" sz="1000"/>
              <a:pPr algn="r" defTabSz="931863">
                <a:lnSpc>
                  <a:spcPct val="100000"/>
                </a:lnSpc>
                <a:spcBef>
                  <a:spcPct val="0"/>
                </a:spcBef>
                <a:spcAft>
                  <a:spcPct val="0"/>
                </a:spcAft>
                <a:buClrTx/>
                <a:buSzTx/>
                <a:buFontTx/>
                <a:buNone/>
              </a:pPr>
              <a:t>18</a:t>
            </a:fld>
            <a:endParaRPr lang="en-US" sz="1000"/>
          </a:p>
        </p:txBody>
      </p:sp>
      <p:sp>
        <p:nvSpPr>
          <p:cNvPr id="35844" name="Rectangle 17"/>
          <p:cNvSpPr txBox="1">
            <a:spLocks noGrp="1" noChangeArrowheads="1"/>
          </p:cNvSpPr>
          <p:nvPr/>
        </p:nvSpPr>
        <p:spPr bwMode="auto">
          <a:xfrm>
            <a:off x="4924425" y="8831263"/>
            <a:ext cx="2085975" cy="465137"/>
          </a:xfrm>
          <a:prstGeom prst="rect">
            <a:avLst/>
          </a:prstGeom>
          <a:noFill/>
          <a:ln w="9525">
            <a:noFill/>
            <a:miter lim="800000"/>
            <a:headEnd/>
            <a:tailEnd/>
          </a:ln>
        </p:spPr>
        <p:txBody>
          <a:bodyPr lIns="93147" tIns="46573" rIns="93147" bIns="46573" anchor="b">
            <a:prstTxWarp prst="textNoShape">
              <a:avLst/>
            </a:prstTxWarp>
          </a:bodyPr>
          <a:lstStyle/>
          <a:p>
            <a:pPr algn="r" defTabSz="931863">
              <a:lnSpc>
                <a:spcPct val="100000"/>
              </a:lnSpc>
              <a:spcBef>
                <a:spcPct val="0"/>
              </a:spcBef>
              <a:spcAft>
                <a:spcPct val="0"/>
              </a:spcAft>
              <a:buClrTx/>
              <a:buSzTx/>
              <a:buFontTx/>
              <a:buNone/>
            </a:pPr>
            <a:fld id="{ECF72410-2381-A84B-A975-9C6FCF432022}" type="slidenum">
              <a:rPr lang="en-US" sz="1000"/>
              <a:pPr algn="r" defTabSz="931863">
                <a:lnSpc>
                  <a:spcPct val="100000"/>
                </a:lnSpc>
                <a:spcBef>
                  <a:spcPct val="0"/>
                </a:spcBef>
                <a:spcAft>
                  <a:spcPct val="0"/>
                </a:spcAft>
                <a:buClrTx/>
                <a:buSzTx/>
                <a:buFontTx/>
                <a:buNone/>
              </a:pPr>
              <a:t>18</a:t>
            </a:fld>
            <a:endParaRPr lang="en-US" sz="1000"/>
          </a:p>
        </p:txBody>
      </p:sp>
      <p:sp>
        <p:nvSpPr>
          <p:cNvPr id="35845" name="AutoShape 2"/>
          <p:cNvSpPr>
            <a:spLocks noGrp="1" noRot="1" noChangeAspect="1" noChangeArrowheads="1" noTextEdit="1"/>
          </p:cNvSpPr>
          <p:nvPr>
            <p:ph type="sldImg"/>
          </p:nvPr>
        </p:nvSpPr>
        <p:spPr>
          <a:xfrm>
            <a:off x="1671638" y="382588"/>
            <a:ext cx="3619500" cy="2714625"/>
          </a:xfrm>
          <a:ln/>
        </p:spPr>
      </p:sp>
      <p:sp>
        <p:nvSpPr>
          <p:cNvPr id="35846" name="Rectangle 3"/>
          <p:cNvSpPr>
            <a:spLocks noGrp="1" noChangeArrowheads="1"/>
          </p:cNvSpPr>
          <p:nvPr>
            <p:ph type="body" idx="1"/>
          </p:nvPr>
        </p:nvSpPr>
        <p:spPr>
          <a:noFill/>
          <a:ln/>
        </p:spPr>
        <p:txBody>
          <a:bodyPr lIns="93147" tIns="46573" rIns="93147" bIns="46573"/>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r>
              <a:rPr lang="en-US" smtClean="0"/>
              <a:t>App-ID is smart = it automatically uses what ever mechanisms required to ID the traffic</a:t>
            </a:r>
          </a:p>
          <a:p>
            <a:r>
              <a:rPr lang="en-US" smtClean="0"/>
              <a:t>App-ID is always on = no need to set policies on what to look for (outside of any-any-allow)</a:t>
            </a:r>
          </a:p>
          <a:p>
            <a:r>
              <a:rPr lang="en-US" smtClean="0"/>
              <a:t>App-ID sees all traffic across all ports = no need to configure which port to look at for each application</a:t>
            </a:r>
          </a:p>
          <a:p>
            <a:r>
              <a:rPr lang="en-US" smtClean="0"/>
              <a:t>App-ID is scalable = can add, new ID mechanisms to address changes in application landscape</a:t>
            </a:r>
          </a:p>
          <a:p>
            <a:endParaRPr lang="en-US" smtClean="0"/>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8" descr="0356FA_PAN_PPT_title"/>
          <p:cNvPicPr>
            <a:picLocks noChangeAspect="1" noChangeArrowheads="1"/>
          </p:cNvPicPr>
          <p:nvPr userDrawn="1"/>
        </p:nvPicPr>
        <p:blipFill>
          <a:blip r:embed="rId2" cstate="print"/>
          <a:srcRect b="22832"/>
          <a:stretch>
            <a:fillRect/>
          </a:stretch>
        </p:blipFill>
        <p:spPr bwMode="auto">
          <a:xfrm>
            <a:off x="0" y="0"/>
            <a:ext cx="9150350" cy="5295900"/>
          </a:xfrm>
          <a:prstGeom prst="rect">
            <a:avLst/>
          </a:prstGeom>
          <a:noFill/>
          <a:ln w="9525">
            <a:noFill/>
            <a:miter lim="800000"/>
            <a:headEnd/>
            <a:tailEnd/>
          </a:ln>
        </p:spPr>
      </p:pic>
      <p:pic>
        <p:nvPicPr>
          <p:cNvPr id="5" name="Picture 10" descr="comp-logo.eps"/>
          <p:cNvPicPr>
            <a:picLocks noChangeAspect="1"/>
          </p:cNvPicPr>
          <p:nvPr userDrawn="1"/>
        </p:nvPicPr>
        <p:blipFill>
          <a:blip r:embed="rId3" cstate="print"/>
          <a:srcRect b="25160"/>
          <a:stretch>
            <a:fillRect/>
          </a:stretch>
        </p:blipFill>
        <p:spPr bwMode="auto">
          <a:xfrm>
            <a:off x="655638" y="5543550"/>
            <a:ext cx="2220912" cy="814388"/>
          </a:xfrm>
          <a:prstGeom prst="rect">
            <a:avLst/>
          </a:prstGeom>
          <a:noFill/>
          <a:ln w="9525">
            <a:noFill/>
            <a:miter lim="800000"/>
            <a:headEnd/>
            <a:tailEnd/>
          </a:ln>
        </p:spPr>
      </p:pic>
      <p:sp>
        <p:nvSpPr>
          <p:cNvPr id="380931" name="Rectangle 3"/>
          <p:cNvSpPr>
            <a:spLocks noGrp="1" noChangeArrowheads="1"/>
          </p:cNvSpPr>
          <p:nvPr>
            <p:ph type="ctrTitle"/>
          </p:nvPr>
        </p:nvSpPr>
        <p:spPr>
          <a:xfrm>
            <a:off x="4038600" y="2470150"/>
            <a:ext cx="4572000" cy="914400"/>
          </a:xfrm>
        </p:spPr>
        <p:txBody>
          <a:bodyPr/>
          <a:lstStyle>
            <a:lvl1pPr algn="r">
              <a:defRPr sz="3200"/>
            </a:lvl1pPr>
          </a:lstStyle>
          <a:p>
            <a:r>
              <a:rPr lang="en-US" dirty="0"/>
              <a:t>Click to edit Master title style</a:t>
            </a:r>
          </a:p>
        </p:txBody>
      </p:sp>
      <p:sp>
        <p:nvSpPr>
          <p:cNvPr id="380932" name="Rectangle 4"/>
          <p:cNvSpPr>
            <a:spLocks noGrp="1" noChangeArrowheads="1"/>
          </p:cNvSpPr>
          <p:nvPr>
            <p:ph type="subTitle" idx="1"/>
          </p:nvPr>
        </p:nvSpPr>
        <p:spPr>
          <a:xfrm>
            <a:off x="4038600" y="3460750"/>
            <a:ext cx="4572000" cy="838200"/>
          </a:xfrm>
          <a:ln w="9525">
            <a:headEnd/>
            <a:tailEnd/>
          </a:ln>
        </p:spPr>
        <p:txBody>
          <a:bodyPr lIns="91429" tIns="45714" rIns="91429" bIns="45714"/>
          <a:lstStyle>
            <a:lvl1pPr marL="0" indent="0" algn="r">
              <a:buFontTx/>
              <a:buNone/>
              <a:defRPr sz="1600" b="1" i="1">
                <a:solidFill>
                  <a:srgbClr val="FFFFFF"/>
                </a:solidFill>
              </a:defRPr>
            </a:lvl1pPr>
          </a:lstStyle>
          <a:p>
            <a:r>
              <a:rPr lang="en-US"/>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ln/>
        </p:spPr>
        <p:txBody>
          <a:bodyPr/>
          <a:lstStyle>
            <a:lvl1pPr>
              <a:defRPr/>
            </a:lvl1pPr>
          </a:lstStyle>
          <a:p>
            <a:pPr>
              <a:defRPr/>
            </a:pPr>
            <a:r>
              <a:rPr lang="en-US"/>
              <a:t>© 2010 Palo Alto Networks. Proprietary and Confidential.</a:t>
            </a:r>
          </a:p>
        </p:txBody>
      </p:sp>
      <p:sp>
        <p:nvSpPr>
          <p:cNvPr id="5" name="Rectangle 5"/>
          <p:cNvSpPr>
            <a:spLocks noGrp="1" noChangeArrowheads="1"/>
          </p:cNvSpPr>
          <p:nvPr>
            <p:ph type="sldNum" sz="quarter" idx="11"/>
          </p:nvPr>
        </p:nvSpPr>
        <p:spPr>
          <a:ln/>
        </p:spPr>
        <p:txBody>
          <a:bodyPr/>
          <a:lstStyle>
            <a:lvl1pPr>
              <a:defRPr/>
            </a:lvl1pPr>
          </a:lstStyle>
          <a:p>
            <a:pPr>
              <a:defRPr/>
            </a:pPr>
            <a:r>
              <a:rPr lang="en-US"/>
              <a:t>Page </a:t>
            </a:r>
            <a:fld id="{41D5C404-C7A6-4A7E-B08A-E596864A227E}" type="slidenum">
              <a:rPr lang="en-US"/>
              <a:pPr>
                <a:defRPr/>
              </a:pPr>
              <a:t>‹#›</a:t>
            </a:fld>
            <a:r>
              <a:rPr lang="en-US"/>
              <a:t>   |</a:t>
            </a:r>
            <a:r>
              <a:rPr lang="en-US">
                <a:solidFill>
                  <a:schemeClr val="accent1"/>
                </a:solidFill>
              </a:rPr>
              <a:t>   </a:t>
            </a:r>
            <a:endParaRPr lang="en-US">
              <a:solidFill>
                <a:schemeClr val="accent1"/>
              </a:solidFill>
              <a:latin typeface="Garamond" pitchFamily="18"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3850" y="1096963"/>
            <a:ext cx="4129088" cy="5049837"/>
          </a:xfrm>
        </p:spPr>
        <p:txBody>
          <a:bodyPr/>
          <a:lstStyle>
            <a:lvl1pPr>
              <a:defRPr sz="2400"/>
            </a:lvl1pPr>
            <a:lvl2pPr>
              <a:defRPr sz="20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05338" y="1096963"/>
            <a:ext cx="4130675" cy="5049837"/>
          </a:xfrm>
        </p:spPr>
        <p:txBody>
          <a:bodyPr/>
          <a:lstStyle>
            <a:lvl1pPr>
              <a:defRPr sz="2400"/>
            </a:lvl1pPr>
            <a:lvl2pPr>
              <a:defRPr sz="2000"/>
            </a:lvl2pPr>
            <a:lvl3pPr>
              <a:defRPr sz="14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ftr" sz="quarter" idx="10"/>
          </p:nvPr>
        </p:nvSpPr>
        <p:spPr>
          <a:ln/>
        </p:spPr>
        <p:txBody>
          <a:bodyPr/>
          <a:lstStyle>
            <a:lvl1pPr>
              <a:defRPr/>
            </a:lvl1pPr>
          </a:lstStyle>
          <a:p>
            <a:pPr>
              <a:defRPr/>
            </a:pPr>
            <a:r>
              <a:rPr lang="en-US"/>
              <a:t>© 2010 Palo Alto Networks. Proprietary and Confidential.</a:t>
            </a:r>
          </a:p>
        </p:txBody>
      </p:sp>
      <p:sp>
        <p:nvSpPr>
          <p:cNvPr id="6" name="Rectangle 5"/>
          <p:cNvSpPr>
            <a:spLocks noGrp="1" noChangeArrowheads="1"/>
          </p:cNvSpPr>
          <p:nvPr>
            <p:ph type="sldNum" sz="quarter" idx="11"/>
          </p:nvPr>
        </p:nvSpPr>
        <p:spPr>
          <a:ln/>
        </p:spPr>
        <p:txBody>
          <a:bodyPr/>
          <a:lstStyle>
            <a:lvl1pPr>
              <a:defRPr/>
            </a:lvl1pPr>
          </a:lstStyle>
          <a:p>
            <a:pPr>
              <a:defRPr/>
            </a:pPr>
            <a:r>
              <a:rPr lang="en-US"/>
              <a:t>Page </a:t>
            </a:r>
            <a:fld id="{9E3A88EF-6B5B-47A3-9C57-5682501FB5AC}" type="slidenum">
              <a:rPr lang="en-US"/>
              <a:pPr>
                <a:defRPr/>
              </a:pPr>
              <a:t>‹#›</a:t>
            </a:fld>
            <a:r>
              <a:rPr lang="en-US"/>
              <a:t>   |</a:t>
            </a:r>
            <a:r>
              <a:rPr lang="en-US">
                <a:solidFill>
                  <a:schemeClr val="accent1"/>
                </a:solidFill>
              </a:rPr>
              <a:t>   </a:t>
            </a:r>
            <a:endParaRPr lang="en-US">
              <a:solidFill>
                <a:schemeClr val="accent1"/>
              </a:solidFill>
              <a:latin typeface="Garamond" pitchFamily="18"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 2010 Palo Alto Networks. Proprietary and Confidential.</a:t>
            </a:r>
          </a:p>
        </p:txBody>
      </p:sp>
      <p:sp>
        <p:nvSpPr>
          <p:cNvPr id="4" name="Rectangle 5"/>
          <p:cNvSpPr>
            <a:spLocks noGrp="1" noChangeArrowheads="1"/>
          </p:cNvSpPr>
          <p:nvPr>
            <p:ph type="sldNum" sz="quarter" idx="11"/>
          </p:nvPr>
        </p:nvSpPr>
        <p:spPr>
          <a:ln/>
        </p:spPr>
        <p:txBody>
          <a:bodyPr/>
          <a:lstStyle>
            <a:lvl1pPr>
              <a:defRPr/>
            </a:lvl1pPr>
          </a:lstStyle>
          <a:p>
            <a:pPr>
              <a:defRPr/>
            </a:pPr>
            <a:r>
              <a:rPr lang="en-US"/>
              <a:t>Page </a:t>
            </a:r>
            <a:fld id="{D908BC4E-7A90-42C8-8AA1-288F873955C4}" type="slidenum">
              <a:rPr lang="en-US"/>
              <a:pPr>
                <a:defRPr/>
              </a:pPr>
              <a:t>‹#›</a:t>
            </a:fld>
            <a:r>
              <a:rPr lang="en-US"/>
              <a:t>   |</a:t>
            </a:r>
            <a:r>
              <a:rPr lang="en-US">
                <a:solidFill>
                  <a:schemeClr val="accent1"/>
                </a:solidFill>
              </a:rPr>
              <a:t>   </a:t>
            </a:r>
            <a:endParaRPr lang="en-US">
              <a:solidFill>
                <a:schemeClr val="accent1"/>
              </a:solidFill>
              <a:latin typeface="Garamond" pitchFamily="18"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 2010 Palo Alto Networks. Proprietary and Confidential.</a:t>
            </a:r>
          </a:p>
        </p:txBody>
      </p:sp>
      <p:sp>
        <p:nvSpPr>
          <p:cNvPr id="3" name="Rectangle 5"/>
          <p:cNvSpPr>
            <a:spLocks noGrp="1" noChangeArrowheads="1"/>
          </p:cNvSpPr>
          <p:nvPr>
            <p:ph type="sldNum" sz="quarter" idx="11"/>
          </p:nvPr>
        </p:nvSpPr>
        <p:spPr>
          <a:ln/>
        </p:spPr>
        <p:txBody>
          <a:bodyPr/>
          <a:lstStyle>
            <a:lvl1pPr>
              <a:defRPr/>
            </a:lvl1pPr>
          </a:lstStyle>
          <a:p>
            <a:pPr>
              <a:defRPr/>
            </a:pPr>
            <a:r>
              <a:rPr lang="en-US"/>
              <a:t>Page </a:t>
            </a:r>
            <a:fld id="{6F0F7591-C807-4E0A-A45B-5C7D529AD439}" type="slidenum">
              <a:rPr lang="en-US"/>
              <a:pPr>
                <a:defRPr/>
              </a:pPr>
              <a:t>‹#›</a:t>
            </a:fld>
            <a:r>
              <a:rPr lang="en-US"/>
              <a:t>   |</a:t>
            </a:r>
            <a:r>
              <a:rPr lang="en-US">
                <a:solidFill>
                  <a:schemeClr val="accent1"/>
                </a:solidFill>
              </a:rPr>
              <a:t>   </a:t>
            </a:r>
            <a:endParaRPr lang="en-US">
              <a:solidFill>
                <a:schemeClr val="accent1"/>
              </a:solidFill>
              <a:latin typeface="Garamond" pitchFamily="18"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1_Title Only">
    <p:spTree>
      <p:nvGrpSpPr>
        <p:cNvPr id="1" name=""/>
        <p:cNvGrpSpPr/>
        <p:nvPr/>
      </p:nvGrpSpPr>
      <p:grpSpPr>
        <a:xfrm>
          <a:off x="0" y="0"/>
          <a:ext cx="0" cy="0"/>
          <a:chOff x="0" y="0"/>
          <a:chExt cx="0" cy="0"/>
        </a:xfrm>
      </p:grpSpPr>
      <p:pic>
        <p:nvPicPr>
          <p:cNvPr id="3" name="Picture 10" descr="vid-big.psd"/>
          <p:cNvPicPr>
            <a:picLocks noChangeAspect="1"/>
          </p:cNvPicPr>
          <p:nvPr userDrawn="1"/>
        </p:nvPicPr>
        <p:blipFill>
          <a:blip r:embed="rId2" cstate="print"/>
          <a:srcRect/>
          <a:stretch>
            <a:fillRect/>
          </a:stretch>
        </p:blipFill>
        <p:spPr bwMode="auto">
          <a:xfrm>
            <a:off x="1004888" y="1560513"/>
            <a:ext cx="7143750" cy="40195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p:txBody>
          <a:bodyPr/>
          <a:lstStyle>
            <a:lvl1pPr>
              <a:defRPr dirty="0" smtClean="0"/>
            </a:lvl1pPr>
          </a:lstStyle>
          <a:p>
            <a:pPr>
              <a:defRPr/>
            </a:pPr>
            <a:r>
              <a:rPr lang="en-US"/>
              <a:t>© 2010 Palo Alto Networks. Proprietary and Confidential.</a:t>
            </a:r>
          </a:p>
        </p:txBody>
      </p:sp>
      <p:sp>
        <p:nvSpPr>
          <p:cNvPr id="5" name="Rectangle 5"/>
          <p:cNvSpPr>
            <a:spLocks noGrp="1" noChangeArrowheads="1"/>
          </p:cNvSpPr>
          <p:nvPr>
            <p:ph type="sldNum" sz="quarter" idx="11"/>
          </p:nvPr>
        </p:nvSpPr>
        <p:spPr/>
        <p:txBody>
          <a:bodyPr/>
          <a:lstStyle>
            <a:lvl1pPr>
              <a:defRPr/>
            </a:lvl1pPr>
          </a:lstStyle>
          <a:p>
            <a:pPr>
              <a:defRPr/>
            </a:pPr>
            <a:r>
              <a:rPr lang="en-US"/>
              <a:t>Page </a:t>
            </a:r>
            <a:fld id="{B224E78A-1FE8-4627-9CC3-3A19447225AE}" type="slidenum">
              <a:rPr lang="en-US"/>
              <a:pPr>
                <a:defRPr/>
              </a:pPr>
              <a:t>‹#›</a:t>
            </a:fld>
            <a:r>
              <a:rPr lang="en-US"/>
              <a:t>   |</a:t>
            </a:r>
            <a:r>
              <a:rPr lang="en-US">
                <a:solidFill>
                  <a:schemeClr val="accent1"/>
                </a:solidFill>
              </a:rPr>
              <a:t>   </a:t>
            </a:r>
            <a:endParaRPr lang="en-US">
              <a:solidFill>
                <a:schemeClr val="accent1"/>
              </a:solidFill>
              <a:latin typeface="Garamond" pitchFamily="18"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pic>
        <p:nvPicPr>
          <p:cNvPr id="1026" name="Picture 12" descr="0356FA_PAN_PPT_slide"/>
          <p:cNvPicPr>
            <a:picLocks noChangeAspect="1" noChangeArrowheads="1"/>
          </p:cNvPicPr>
          <p:nvPr userDrawn="1"/>
        </p:nvPicPr>
        <p:blipFill>
          <a:blip r:embed="rId8" cstate="print"/>
          <a:srcRect/>
          <a:stretch>
            <a:fillRect/>
          </a:stretch>
        </p:blipFill>
        <p:spPr bwMode="auto">
          <a:xfrm>
            <a:off x="0" y="0"/>
            <a:ext cx="9150350" cy="68627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323850" y="149225"/>
            <a:ext cx="8374063" cy="612775"/>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sp>
        <p:nvSpPr>
          <p:cNvPr id="379908" name="Rectangle 4"/>
          <p:cNvSpPr>
            <a:spLocks noGrp="1" noChangeArrowheads="1"/>
          </p:cNvSpPr>
          <p:nvPr>
            <p:ph type="ftr" sz="quarter" idx="3"/>
          </p:nvPr>
        </p:nvSpPr>
        <p:spPr bwMode="auto">
          <a:xfrm>
            <a:off x="1157288" y="6350000"/>
            <a:ext cx="5783262"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l" eaLnBrk="0" hangingPunct="0">
              <a:lnSpc>
                <a:spcPct val="100000"/>
              </a:lnSpc>
              <a:spcBef>
                <a:spcPct val="0"/>
              </a:spcBef>
              <a:spcAft>
                <a:spcPct val="0"/>
              </a:spcAft>
              <a:buClrTx/>
              <a:buSzTx/>
              <a:buFontTx/>
              <a:buNone/>
              <a:defRPr sz="900" dirty="0" smtClean="0">
                <a:solidFill>
                  <a:srgbClr val="A7C439"/>
                </a:solidFill>
                <a:latin typeface="Arial" charset="0"/>
              </a:defRPr>
            </a:lvl1pPr>
          </a:lstStyle>
          <a:p>
            <a:pPr>
              <a:defRPr/>
            </a:pPr>
            <a:r>
              <a:rPr lang="en-US"/>
              <a:t>© 2010 Palo Alto Networks. Proprietary and Confidential.</a:t>
            </a:r>
          </a:p>
        </p:txBody>
      </p:sp>
      <p:sp>
        <p:nvSpPr>
          <p:cNvPr id="379909" name="Rectangle 5"/>
          <p:cNvSpPr>
            <a:spLocks noGrp="1" noChangeArrowheads="1"/>
          </p:cNvSpPr>
          <p:nvPr>
            <p:ph type="sldNum" sz="quarter" idx="4"/>
          </p:nvPr>
        </p:nvSpPr>
        <p:spPr bwMode="auto">
          <a:xfrm>
            <a:off x="306388" y="6351588"/>
            <a:ext cx="847725"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l" eaLnBrk="0" hangingPunct="0">
              <a:lnSpc>
                <a:spcPct val="100000"/>
              </a:lnSpc>
              <a:spcBef>
                <a:spcPct val="0"/>
              </a:spcBef>
              <a:spcAft>
                <a:spcPct val="0"/>
              </a:spcAft>
              <a:buClrTx/>
              <a:buSzTx/>
              <a:buFontTx/>
              <a:buNone/>
              <a:defRPr sz="900" dirty="0">
                <a:solidFill>
                  <a:srgbClr val="316989"/>
                </a:solidFill>
                <a:latin typeface="Arial" charset="0"/>
              </a:defRPr>
            </a:lvl1pPr>
          </a:lstStyle>
          <a:p>
            <a:pPr>
              <a:defRPr/>
            </a:pPr>
            <a:r>
              <a:rPr lang="en-US"/>
              <a:t>Page </a:t>
            </a:r>
            <a:fld id="{2EDCD096-F540-45E2-B1A3-E3ADB838D2E8}" type="slidenum">
              <a:rPr lang="en-US"/>
              <a:pPr>
                <a:defRPr/>
              </a:pPr>
              <a:t>‹#›</a:t>
            </a:fld>
            <a:r>
              <a:rPr lang="en-US"/>
              <a:t>   |</a:t>
            </a:r>
            <a:r>
              <a:rPr lang="en-US">
                <a:solidFill>
                  <a:schemeClr val="accent1"/>
                </a:solidFill>
              </a:rPr>
              <a:t>   </a:t>
            </a:r>
            <a:endParaRPr lang="en-US">
              <a:solidFill>
                <a:schemeClr val="accent1"/>
              </a:solidFill>
              <a:latin typeface="Garamond" pitchFamily="18" charset="0"/>
            </a:endParaRPr>
          </a:p>
        </p:txBody>
      </p:sp>
      <p:sp>
        <p:nvSpPr>
          <p:cNvPr id="1030" name="Rectangle 7"/>
          <p:cNvSpPr>
            <a:spLocks noGrp="1" noChangeArrowheads="1"/>
          </p:cNvSpPr>
          <p:nvPr>
            <p:ph type="body" idx="1"/>
          </p:nvPr>
        </p:nvSpPr>
        <p:spPr bwMode="auto">
          <a:xfrm>
            <a:off x="323850" y="1096963"/>
            <a:ext cx="8412163" cy="5049837"/>
          </a:xfrm>
          <a:prstGeom prst="rect">
            <a:avLst/>
          </a:prstGeom>
          <a:noFill/>
          <a:ln w="12700">
            <a:noFill/>
            <a:miter lim="800000"/>
            <a:headEnd type="none" w="sm" len="sm"/>
            <a:tailEnd type="none" w="sm" len="sm"/>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Tree>
  </p:cSld>
  <p:clrMap bg1="lt1" tx1="dk1" bg2="lt2" tx2="dk2" accent1="accent1" accent2="accent2" accent3="accent3" accent4="accent4" accent5="accent5" accent6="accent6" hlink="hlink" folHlink="folHlink"/>
  <p:sldLayoutIdLst>
    <p:sldLayoutId id="2147483663" r:id="rId1"/>
    <p:sldLayoutId id="2147483659" r:id="rId2"/>
    <p:sldLayoutId id="2147483660" r:id="rId3"/>
    <p:sldLayoutId id="2147483661" r:id="rId4"/>
    <p:sldLayoutId id="2147483662" r:id="rId5"/>
    <p:sldLayoutId id="2147483664" r:id="rId6"/>
  </p:sldLayoutIdLst>
  <p:transition/>
  <p:hf hdr="0" dt="0"/>
  <p:txStyles>
    <p:titleStyle>
      <a:lvl1pPr algn="l" rtl="0" eaLnBrk="0" fontAlgn="base" hangingPunct="0">
        <a:lnSpc>
          <a:spcPct val="90000"/>
        </a:lnSpc>
        <a:spcBef>
          <a:spcPct val="0"/>
        </a:spcBef>
        <a:spcAft>
          <a:spcPct val="0"/>
        </a:spcAft>
        <a:defRPr sz="2800" b="1">
          <a:solidFill>
            <a:srgbClr val="FFFFFF"/>
          </a:solidFill>
          <a:latin typeface="+mj-lt"/>
          <a:ea typeface="+mj-ea"/>
          <a:cs typeface="+mj-cs"/>
        </a:defRPr>
      </a:lvl1pPr>
      <a:lvl2pPr algn="l" rtl="0" eaLnBrk="0" fontAlgn="base" hangingPunct="0">
        <a:lnSpc>
          <a:spcPct val="90000"/>
        </a:lnSpc>
        <a:spcBef>
          <a:spcPct val="0"/>
        </a:spcBef>
        <a:spcAft>
          <a:spcPct val="0"/>
        </a:spcAft>
        <a:defRPr sz="2800" b="1">
          <a:solidFill>
            <a:srgbClr val="FFFFFF"/>
          </a:solidFill>
          <a:latin typeface="Arial" charset="0"/>
        </a:defRPr>
      </a:lvl2pPr>
      <a:lvl3pPr algn="l" rtl="0" eaLnBrk="0" fontAlgn="base" hangingPunct="0">
        <a:lnSpc>
          <a:spcPct val="90000"/>
        </a:lnSpc>
        <a:spcBef>
          <a:spcPct val="0"/>
        </a:spcBef>
        <a:spcAft>
          <a:spcPct val="0"/>
        </a:spcAft>
        <a:defRPr sz="2800" b="1">
          <a:solidFill>
            <a:srgbClr val="FFFFFF"/>
          </a:solidFill>
          <a:latin typeface="Arial" charset="0"/>
        </a:defRPr>
      </a:lvl3pPr>
      <a:lvl4pPr algn="l" rtl="0" eaLnBrk="0" fontAlgn="base" hangingPunct="0">
        <a:lnSpc>
          <a:spcPct val="90000"/>
        </a:lnSpc>
        <a:spcBef>
          <a:spcPct val="0"/>
        </a:spcBef>
        <a:spcAft>
          <a:spcPct val="0"/>
        </a:spcAft>
        <a:defRPr sz="2800" b="1">
          <a:solidFill>
            <a:srgbClr val="FFFFFF"/>
          </a:solidFill>
          <a:latin typeface="Arial" charset="0"/>
        </a:defRPr>
      </a:lvl4pPr>
      <a:lvl5pPr algn="l" rtl="0" eaLnBrk="0" fontAlgn="base" hangingPunct="0">
        <a:lnSpc>
          <a:spcPct val="90000"/>
        </a:lnSpc>
        <a:spcBef>
          <a:spcPct val="0"/>
        </a:spcBef>
        <a:spcAft>
          <a:spcPct val="0"/>
        </a:spcAft>
        <a:defRPr sz="2800" b="1">
          <a:solidFill>
            <a:srgbClr val="FFFFFF"/>
          </a:solidFill>
          <a:latin typeface="Arial" charset="0"/>
        </a:defRPr>
      </a:lvl5pPr>
      <a:lvl6pPr marL="457200" algn="l" rtl="0" eaLnBrk="0" fontAlgn="base" hangingPunct="0">
        <a:lnSpc>
          <a:spcPct val="90000"/>
        </a:lnSpc>
        <a:spcBef>
          <a:spcPct val="0"/>
        </a:spcBef>
        <a:spcAft>
          <a:spcPct val="0"/>
        </a:spcAft>
        <a:defRPr sz="2800" b="1">
          <a:solidFill>
            <a:srgbClr val="FFFFFF"/>
          </a:solidFill>
          <a:latin typeface="Arial" charset="0"/>
        </a:defRPr>
      </a:lvl6pPr>
      <a:lvl7pPr marL="914400" algn="l" rtl="0" eaLnBrk="0" fontAlgn="base" hangingPunct="0">
        <a:lnSpc>
          <a:spcPct val="90000"/>
        </a:lnSpc>
        <a:spcBef>
          <a:spcPct val="0"/>
        </a:spcBef>
        <a:spcAft>
          <a:spcPct val="0"/>
        </a:spcAft>
        <a:defRPr sz="2800" b="1">
          <a:solidFill>
            <a:srgbClr val="FFFFFF"/>
          </a:solidFill>
          <a:latin typeface="Arial" charset="0"/>
        </a:defRPr>
      </a:lvl7pPr>
      <a:lvl8pPr marL="1371600" algn="l" rtl="0" eaLnBrk="0" fontAlgn="base" hangingPunct="0">
        <a:lnSpc>
          <a:spcPct val="90000"/>
        </a:lnSpc>
        <a:spcBef>
          <a:spcPct val="0"/>
        </a:spcBef>
        <a:spcAft>
          <a:spcPct val="0"/>
        </a:spcAft>
        <a:defRPr sz="2800" b="1">
          <a:solidFill>
            <a:srgbClr val="FFFFFF"/>
          </a:solidFill>
          <a:latin typeface="Arial" charset="0"/>
        </a:defRPr>
      </a:lvl8pPr>
      <a:lvl9pPr marL="1828800" algn="l" rtl="0" eaLnBrk="0" fontAlgn="base" hangingPunct="0">
        <a:lnSpc>
          <a:spcPct val="90000"/>
        </a:lnSpc>
        <a:spcBef>
          <a:spcPct val="0"/>
        </a:spcBef>
        <a:spcAft>
          <a:spcPct val="0"/>
        </a:spcAft>
        <a:defRPr sz="2800" b="1">
          <a:solidFill>
            <a:srgbClr val="FFFFFF"/>
          </a:solidFill>
          <a:latin typeface="Arial" charset="0"/>
        </a:defRPr>
      </a:lvl9pPr>
    </p:titleStyle>
    <p:bodyStyle>
      <a:lvl1pPr marL="230188" indent="-230188" algn="l" rtl="0" eaLnBrk="0" fontAlgn="base" hangingPunct="0">
        <a:lnSpc>
          <a:spcPct val="85000"/>
        </a:lnSpc>
        <a:spcBef>
          <a:spcPct val="50000"/>
        </a:spcBef>
        <a:spcAft>
          <a:spcPct val="5000"/>
        </a:spcAft>
        <a:buClr>
          <a:srgbClr val="004167"/>
        </a:buClr>
        <a:buSzPct val="85000"/>
        <a:buFont typeface="Times" pitchFamily="18" charset="0"/>
        <a:buChar char="•"/>
        <a:defRPr sz="2400">
          <a:solidFill>
            <a:srgbClr val="004167"/>
          </a:solidFill>
          <a:latin typeface="+mn-lt"/>
          <a:ea typeface="+mn-ea"/>
          <a:cs typeface="+mn-cs"/>
        </a:defRPr>
      </a:lvl1pPr>
      <a:lvl2pPr marL="579438" indent="-234950" algn="l" rtl="0" eaLnBrk="0" fontAlgn="base" hangingPunct="0">
        <a:lnSpc>
          <a:spcPct val="85000"/>
        </a:lnSpc>
        <a:spcBef>
          <a:spcPct val="50000"/>
        </a:spcBef>
        <a:spcAft>
          <a:spcPct val="5000"/>
        </a:spcAft>
        <a:buClr>
          <a:srgbClr val="004167"/>
        </a:buClr>
        <a:buSzPct val="80000"/>
        <a:buFont typeface="Times" pitchFamily="18" charset="0"/>
        <a:buChar char="-"/>
        <a:defRPr sz="2000">
          <a:solidFill>
            <a:srgbClr val="004167"/>
          </a:solidFill>
          <a:latin typeface="+mn-lt"/>
        </a:defRPr>
      </a:lvl2pPr>
      <a:lvl3pPr marL="922338" indent="-228600" algn="l" rtl="0" eaLnBrk="0" fontAlgn="base" hangingPunct="0">
        <a:lnSpc>
          <a:spcPct val="85000"/>
        </a:lnSpc>
        <a:spcBef>
          <a:spcPct val="50000"/>
        </a:spcBef>
        <a:spcAft>
          <a:spcPct val="5000"/>
        </a:spcAft>
        <a:buClr>
          <a:srgbClr val="004167"/>
        </a:buClr>
        <a:buSzPct val="55000"/>
        <a:buFont typeface="Wingdings" pitchFamily="2" charset="2"/>
        <a:buChar char="Ø"/>
        <a:defRPr sz="1400" i="1">
          <a:solidFill>
            <a:srgbClr val="004167"/>
          </a:solidFill>
          <a:latin typeface="+mn-lt"/>
        </a:defRPr>
      </a:lvl3pPr>
      <a:lvl4pPr marL="1265238" indent="-228600" algn="l" rtl="0" eaLnBrk="0" fontAlgn="base" hangingPunct="0">
        <a:lnSpc>
          <a:spcPct val="85000"/>
        </a:lnSpc>
        <a:spcBef>
          <a:spcPct val="50000"/>
        </a:spcBef>
        <a:spcAft>
          <a:spcPct val="5000"/>
        </a:spcAft>
        <a:buClr>
          <a:srgbClr val="5F5F5F"/>
        </a:buClr>
        <a:buSzPct val="75000"/>
        <a:buChar char="•"/>
        <a:defRPr sz="1400">
          <a:solidFill>
            <a:schemeClr val="bg2"/>
          </a:solidFill>
          <a:latin typeface="+mn-lt"/>
        </a:defRPr>
      </a:lvl4pPr>
      <a:lvl5pPr marL="16081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5pPr>
      <a:lvl6pPr marL="20653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6pPr>
      <a:lvl7pPr marL="25225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7pPr>
      <a:lvl8pPr marL="29797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8pPr>
      <a:lvl9pPr marL="3436938" indent="-228600" algn="l" rtl="0" eaLnBrk="0" fontAlgn="base" hangingPunct="0">
        <a:lnSpc>
          <a:spcPct val="85000"/>
        </a:lnSpc>
        <a:spcBef>
          <a:spcPct val="50000"/>
        </a:spcBef>
        <a:spcAft>
          <a:spcPct val="5000"/>
        </a:spcAft>
        <a:buClr>
          <a:srgbClr val="004167"/>
        </a:buClr>
        <a:buChar char="-"/>
        <a:defRPr sz="1400" i="1">
          <a:solidFill>
            <a:srgbClr val="00416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4.png"/><Relationship Id="rId4" Type="http://schemas.openxmlformats.org/officeDocument/2006/relationships/image" Target="../media/image125.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8.jpeg"/></Relationships>
</file>

<file path=ppt/slides/_rels/slide14.xml.rels><?xml version="1.0" encoding="UTF-8" standalone="yes"?>
<Relationships xmlns="http://schemas.openxmlformats.org/package/2006/relationships"><Relationship Id="rId11" Type="http://schemas.openxmlformats.org/officeDocument/2006/relationships/image" Target="../media/image137.png"/><Relationship Id="rId12" Type="http://schemas.openxmlformats.org/officeDocument/2006/relationships/image" Target="../media/image138.png"/><Relationship Id="rId13" Type="http://schemas.openxmlformats.org/officeDocument/2006/relationships/image" Target="../media/image139.png"/><Relationship Id="rId14" Type="http://schemas.openxmlformats.org/officeDocument/2006/relationships/image" Target="../media/image140.png"/><Relationship Id="rId15" Type="http://schemas.openxmlformats.org/officeDocument/2006/relationships/image" Target="../media/image141.png"/><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29.png"/><Relationship Id="rId4" Type="http://schemas.openxmlformats.org/officeDocument/2006/relationships/image" Target="../media/image130.png"/><Relationship Id="rId5" Type="http://schemas.openxmlformats.org/officeDocument/2006/relationships/image" Target="../media/image131.png"/><Relationship Id="rId6" Type="http://schemas.openxmlformats.org/officeDocument/2006/relationships/image" Target="../media/image132.png"/><Relationship Id="rId7" Type="http://schemas.openxmlformats.org/officeDocument/2006/relationships/image" Target="../media/image133.png"/><Relationship Id="rId8" Type="http://schemas.openxmlformats.org/officeDocument/2006/relationships/image" Target="../media/image134.png"/><Relationship Id="rId9" Type="http://schemas.openxmlformats.org/officeDocument/2006/relationships/image" Target="../media/image135.png"/><Relationship Id="rId10" Type="http://schemas.openxmlformats.org/officeDocument/2006/relationships/image" Target="../media/image1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9" Type="http://schemas.openxmlformats.org/officeDocument/2006/relationships/image" Target="../media/image149.png"/><Relationship Id="rId20" Type="http://schemas.openxmlformats.org/officeDocument/2006/relationships/hyperlink" Target="http://www.live365.com/index.live" TargetMode="External"/><Relationship Id="rId21" Type="http://schemas.openxmlformats.org/officeDocument/2006/relationships/image" Target="../media/image157.png"/><Relationship Id="rId22" Type="http://schemas.openxmlformats.org/officeDocument/2006/relationships/image" Target="../media/image158.png"/><Relationship Id="rId23" Type="http://schemas.openxmlformats.org/officeDocument/2006/relationships/image" Target="../media/image159.png"/><Relationship Id="rId24" Type="http://schemas.openxmlformats.org/officeDocument/2006/relationships/image" Target="../media/image160.png"/><Relationship Id="rId25" Type="http://schemas.openxmlformats.org/officeDocument/2006/relationships/image" Target="../media/image161.png"/><Relationship Id="rId26" Type="http://schemas.openxmlformats.org/officeDocument/2006/relationships/image" Target="../media/image162.png"/><Relationship Id="rId27" Type="http://schemas.openxmlformats.org/officeDocument/2006/relationships/image" Target="../media/image163.png"/><Relationship Id="rId28" Type="http://schemas.openxmlformats.org/officeDocument/2006/relationships/image" Target="../media/image164.png"/><Relationship Id="rId29" Type="http://schemas.openxmlformats.org/officeDocument/2006/relationships/image" Target="../media/image165.png"/><Relationship Id="rId30" Type="http://schemas.openxmlformats.org/officeDocument/2006/relationships/image" Target="../media/image166.png"/><Relationship Id="rId31" Type="http://schemas.openxmlformats.org/officeDocument/2006/relationships/image" Target="../media/image167.png"/><Relationship Id="rId10" Type="http://schemas.openxmlformats.org/officeDocument/2006/relationships/hyperlink" Target="http://en.wikipedia.org/wiki/Image:Hamachi_logo.png" TargetMode="External"/><Relationship Id="rId11" Type="http://schemas.openxmlformats.org/officeDocument/2006/relationships/image" Target="../media/image150.png"/><Relationship Id="rId12" Type="http://schemas.openxmlformats.org/officeDocument/2006/relationships/image" Target="../media/image151.png"/><Relationship Id="rId13" Type="http://schemas.openxmlformats.org/officeDocument/2006/relationships/image" Target="../media/image152.png"/><Relationship Id="rId14" Type="http://schemas.openxmlformats.org/officeDocument/2006/relationships/hyperlink" Target="https://www.torproject.org/" TargetMode="External"/><Relationship Id="rId15" Type="http://schemas.openxmlformats.org/officeDocument/2006/relationships/image" Target="../media/image153.png"/><Relationship Id="rId16" Type="http://schemas.openxmlformats.org/officeDocument/2006/relationships/image" Target="../media/image154.png"/><Relationship Id="rId17" Type="http://schemas.openxmlformats.org/officeDocument/2006/relationships/image" Target="../media/image155.png"/><Relationship Id="rId18" Type="http://schemas.openxmlformats.org/officeDocument/2006/relationships/hyperlink" Target="http://www.yousendit.com/?home=true" TargetMode="External"/><Relationship Id="rId19" Type="http://schemas.openxmlformats.org/officeDocument/2006/relationships/image" Target="../media/image156.png"/><Relationship Id="rId1" Type="http://schemas.openxmlformats.org/officeDocument/2006/relationships/slideLayout" Target="../slideLayouts/slideLayout2.xml"/><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jpeg"/><Relationship Id="rId7" Type="http://schemas.openxmlformats.org/officeDocument/2006/relationships/image" Target="../media/image147.jpeg"/><Relationship Id="rId8" Type="http://schemas.openxmlformats.org/officeDocument/2006/relationships/image" Target="../media/image14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8.jpeg"/><Relationship Id="rId4" Type="http://schemas.openxmlformats.org/officeDocument/2006/relationships/image" Target="../media/image169.jpeg"/><Relationship Id="rId5" Type="http://schemas.openxmlformats.org/officeDocument/2006/relationships/image" Target="../media/image170.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72.png"/></Relationships>
</file>

<file path=ppt/slides/_rels/slide22.xml.rels><?xml version="1.0" encoding="UTF-8" standalone="yes"?>
<Relationships xmlns="http://schemas.openxmlformats.org/package/2006/relationships"><Relationship Id="rId11" Type="http://schemas.openxmlformats.org/officeDocument/2006/relationships/image" Target="../media/image167.png"/><Relationship Id="rId12" Type="http://schemas.openxmlformats.org/officeDocument/2006/relationships/hyperlink" Target="http://www.yousendit.com/?home=true" TargetMode="External"/><Relationship Id="rId13" Type="http://schemas.openxmlformats.org/officeDocument/2006/relationships/image" Target="../media/image156.png"/><Relationship Id="rId14" Type="http://schemas.openxmlformats.org/officeDocument/2006/relationships/image" Target="../media/image177.png"/><Relationship Id="rId15" Type="http://schemas.openxmlformats.org/officeDocument/2006/relationships/image" Target="../media/image178.png"/><Relationship Id="rId16" Type="http://schemas.openxmlformats.org/officeDocument/2006/relationships/image" Target="../media/image160.png"/><Relationship Id="rId17" Type="http://schemas.openxmlformats.org/officeDocument/2006/relationships/image" Target="../media/image144.png"/><Relationship Id="rId18" Type="http://schemas.openxmlformats.org/officeDocument/2006/relationships/image" Target="../media/image147.jpeg"/><Relationship Id="rId1" Type="http://schemas.openxmlformats.org/officeDocument/2006/relationships/slideLayout" Target="../slideLayouts/slideLayout2.xml"/><Relationship Id="rId2" Type="http://schemas.openxmlformats.org/officeDocument/2006/relationships/image" Target="../media/image173.png"/><Relationship Id="rId3" Type="http://schemas.openxmlformats.org/officeDocument/2006/relationships/image" Target="../media/image174.png"/><Relationship Id="rId4" Type="http://schemas.openxmlformats.org/officeDocument/2006/relationships/image" Target="../media/image146.jpeg"/><Relationship Id="rId5" Type="http://schemas.openxmlformats.org/officeDocument/2006/relationships/image" Target="../media/image162.png"/><Relationship Id="rId6" Type="http://schemas.openxmlformats.org/officeDocument/2006/relationships/hyperlink" Target="http://en.wikipedia.org/wiki/Image:Hamachi_logo.png" TargetMode="External"/><Relationship Id="rId7" Type="http://schemas.openxmlformats.org/officeDocument/2006/relationships/image" Target="../media/image150.png"/><Relationship Id="rId8" Type="http://schemas.openxmlformats.org/officeDocument/2006/relationships/image" Target="../media/image175.png"/><Relationship Id="rId9" Type="http://schemas.openxmlformats.org/officeDocument/2006/relationships/image" Target="../media/image176.png"/><Relationship Id="rId10" Type="http://schemas.openxmlformats.org/officeDocument/2006/relationships/image" Target="../media/image145.png"/></Relationships>
</file>

<file path=ppt/slides/_rels/slide23.xml.rels><?xml version="1.0" encoding="UTF-8" standalone="yes"?>
<Relationships xmlns="http://schemas.openxmlformats.org/package/2006/relationships"><Relationship Id="rId3" Type="http://schemas.openxmlformats.org/officeDocument/2006/relationships/image" Target="../media/image179.png"/><Relationship Id="rId4" Type="http://schemas.openxmlformats.org/officeDocument/2006/relationships/image" Target="../media/image180.png"/><Relationship Id="rId5" Type="http://schemas.openxmlformats.org/officeDocument/2006/relationships/image" Target="../media/image181.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image" Target="../media/image182.jpeg"/><Relationship Id="rId4" Type="http://schemas.openxmlformats.org/officeDocument/2006/relationships/image" Target="../media/image183.png"/><Relationship Id="rId5" Type="http://schemas.openxmlformats.org/officeDocument/2006/relationships/image" Target="../media/image184.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1" Type="http://schemas.openxmlformats.org/officeDocument/2006/relationships/image" Target="../media/image188.jpeg"/><Relationship Id="rId12" Type="http://schemas.openxmlformats.org/officeDocument/2006/relationships/image" Target="../media/image143.png"/><Relationship Id="rId13" Type="http://schemas.openxmlformats.org/officeDocument/2006/relationships/image" Target="../media/image189.png"/><Relationship Id="rId14" Type="http://schemas.openxmlformats.org/officeDocument/2006/relationships/image" Target="../media/image190.jpeg"/><Relationship Id="rId1" Type="http://schemas.openxmlformats.org/officeDocument/2006/relationships/slideLayout" Target="../slideLayouts/slideLayout4.xml"/><Relationship Id="rId2" Type="http://schemas.openxmlformats.org/officeDocument/2006/relationships/image" Target="../media/image144.png"/><Relationship Id="rId3" Type="http://schemas.openxmlformats.org/officeDocument/2006/relationships/image" Target="../media/image142.png"/><Relationship Id="rId4" Type="http://schemas.openxmlformats.org/officeDocument/2006/relationships/image" Target="../media/image185.wmf"/><Relationship Id="rId5" Type="http://schemas.openxmlformats.org/officeDocument/2006/relationships/image" Target="../media/image148.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image" Target="../media/image161.png"/><Relationship Id="rId9" Type="http://schemas.openxmlformats.org/officeDocument/2006/relationships/image" Target="../media/image147.jpeg"/><Relationship Id="rId10" Type="http://schemas.openxmlformats.org/officeDocument/2006/relationships/image" Target="../media/image145.png"/></Relationships>
</file>

<file path=ppt/slides/_rels/slide26.xml.rels><?xml version="1.0" encoding="UTF-8" standalone="yes"?>
<Relationships xmlns="http://schemas.openxmlformats.org/package/2006/relationships"><Relationship Id="rId3" Type="http://schemas.openxmlformats.org/officeDocument/2006/relationships/image" Target="../media/image191.png"/><Relationship Id="rId4" Type="http://schemas.openxmlformats.org/officeDocument/2006/relationships/image" Target="../media/image192.jpeg"/><Relationship Id="rId5" Type="http://schemas.openxmlformats.org/officeDocument/2006/relationships/image" Target="../media/image193.png"/><Relationship Id="rId6" Type="http://schemas.openxmlformats.org/officeDocument/2006/relationships/image" Target="../media/image194.png"/><Relationship Id="rId7" Type="http://schemas.openxmlformats.org/officeDocument/2006/relationships/image" Target="../media/image195.jpeg"/><Relationship Id="rId8" Type="http://schemas.openxmlformats.org/officeDocument/2006/relationships/image" Target="../media/image196.jpe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1" Type="http://schemas.openxmlformats.org/officeDocument/2006/relationships/image" Target="../media/image158.png"/><Relationship Id="rId12" Type="http://schemas.openxmlformats.org/officeDocument/2006/relationships/image" Target="../media/image144.png"/><Relationship Id="rId13" Type="http://schemas.openxmlformats.org/officeDocument/2006/relationships/image" Target="../media/image154.png"/><Relationship Id="rId14" Type="http://schemas.openxmlformats.org/officeDocument/2006/relationships/image" Target="../media/image143.png"/><Relationship Id="rId15" Type="http://schemas.openxmlformats.org/officeDocument/2006/relationships/hyperlink" Target="https://www.torproject.org/" TargetMode="External"/><Relationship Id="rId16" Type="http://schemas.openxmlformats.org/officeDocument/2006/relationships/image" Target="../media/image153.png"/><Relationship Id="rId17" Type="http://schemas.openxmlformats.org/officeDocument/2006/relationships/image" Target="../media/image160.png"/><Relationship Id="rId18" Type="http://schemas.openxmlformats.org/officeDocument/2006/relationships/image" Target="../media/image204.png"/><Relationship Id="rId19" Type="http://schemas.openxmlformats.org/officeDocument/2006/relationships/image" Target="../media/image205.png"/><Relationship Id="rId1" Type="http://schemas.openxmlformats.org/officeDocument/2006/relationships/slideLayout" Target="../slideLayouts/slideLayout5.xml"/><Relationship Id="rId2" Type="http://schemas.openxmlformats.org/officeDocument/2006/relationships/image" Target="../media/image197.png"/><Relationship Id="rId3" Type="http://schemas.openxmlformats.org/officeDocument/2006/relationships/image" Target="../media/image198.png"/><Relationship Id="rId4" Type="http://schemas.openxmlformats.org/officeDocument/2006/relationships/image" Target="../media/image199.png"/><Relationship Id="rId5" Type="http://schemas.openxmlformats.org/officeDocument/2006/relationships/image" Target="../media/image200.png"/><Relationship Id="rId6" Type="http://schemas.openxmlformats.org/officeDocument/2006/relationships/image" Target="../media/image201.png"/><Relationship Id="rId7" Type="http://schemas.openxmlformats.org/officeDocument/2006/relationships/image" Target="../media/image202.png"/><Relationship Id="rId8" Type="http://schemas.openxmlformats.org/officeDocument/2006/relationships/image" Target="../media/image203.png"/><Relationship Id="rId9" Type="http://schemas.openxmlformats.org/officeDocument/2006/relationships/image" Target="../media/image187.png"/><Relationship Id="rId10" Type="http://schemas.openxmlformats.org/officeDocument/2006/relationships/image" Target="../media/image15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6.png"/><Relationship Id="rId3" Type="http://schemas.openxmlformats.org/officeDocument/2006/relationships/image" Target="../media/image207.png"/></Relationships>
</file>

<file path=ppt/slides/_rels/slide32.xml.rels><?xml version="1.0" encoding="UTF-8" standalone="yes"?>
<Relationships xmlns="http://schemas.openxmlformats.org/package/2006/relationships"><Relationship Id="rId3" Type="http://schemas.openxmlformats.org/officeDocument/2006/relationships/image" Target="../media/image209.png"/><Relationship Id="rId4" Type="http://schemas.openxmlformats.org/officeDocument/2006/relationships/hyperlink" Target="http://www.paloaltonetworks.com/literature/forms/nss-report.php" TargetMode="External"/><Relationship Id="rId5" Type="http://schemas.openxmlformats.org/officeDocument/2006/relationships/hyperlink" Target="http://nsslabs.com/IPS-2009-Q4" TargetMode="External"/><Relationship Id="rId6" Type="http://schemas.openxmlformats.org/officeDocument/2006/relationships/image" Target="../media/image210.png"/><Relationship Id="rId1" Type="http://schemas.openxmlformats.org/officeDocument/2006/relationships/slideLayout" Target="../slideLayouts/slideLayout2.xml"/><Relationship Id="rId2" Type="http://schemas.openxmlformats.org/officeDocument/2006/relationships/image" Target="../media/image20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11.png"/><Relationship Id="rId5" Type="http://schemas.openxmlformats.org/officeDocument/2006/relationships/image" Target="../media/image212.png"/><Relationship Id="rId6" Type="http://schemas.openxmlformats.org/officeDocument/2006/relationships/image" Target="../media/image213.png"/><Relationship Id="rId7" Type="http://schemas.openxmlformats.org/officeDocument/2006/relationships/image" Target="../media/image214.png"/><Relationship Id="rId8" Type="http://schemas.openxmlformats.org/officeDocument/2006/relationships/image" Target="../media/image215.png"/><Relationship Id="rId9" Type="http://schemas.openxmlformats.org/officeDocument/2006/relationships/image" Target="../media/image216.png"/><Relationship Id="rId10" Type="http://schemas.openxmlformats.org/officeDocument/2006/relationships/image" Target="../media/image217.png"/><Relationship Id="rId11" Type="http://schemas.openxmlformats.org/officeDocument/2006/relationships/image" Target="../media/image218.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1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68.jpeg"/></Relationships>
</file>

<file path=ppt/slides/_rels/slide38.xml.rels><?xml version="1.0" encoding="UTF-8" standalone="yes"?>
<Relationships xmlns="http://schemas.openxmlformats.org/package/2006/relationships"><Relationship Id="rId3" Type="http://schemas.openxmlformats.org/officeDocument/2006/relationships/image" Target="../media/image220.png"/><Relationship Id="rId4" Type="http://schemas.openxmlformats.org/officeDocument/2006/relationships/image" Target="../media/image221.png"/><Relationship Id="rId5" Type="http://schemas.openxmlformats.org/officeDocument/2006/relationships/image" Target="../media/image222.png"/><Relationship Id="rId6" Type="http://schemas.openxmlformats.org/officeDocument/2006/relationships/image" Target="../media/image223.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9.xml.rels><?xml version="1.0" encoding="UTF-8" standalone="yes"?>
<Relationships xmlns="http://schemas.openxmlformats.org/package/2006/relationships"><Relationship Id="rId3" Type="http://schemas.openxmlformats.org/officeDocument/2006/relationships/image" Target="../media/image224.png"/><Relationship Id="rId4" Type="http://schemas.openxmlformats.org/officeDocument/2006/relationships/image" Target="../media/image225.png"/><Relationship Id="rId5" Type="http://schemas.openxmlformats.org/officeDocument/2006/relationships/image" Target="../media/image226.png"/><Relationship Id="rId6" Type="http://schemas.openxmlformats.org/officeDocument/2006/relationships/image" Target="../media/image227.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01" Type="http://schemas.openxmlformats.org/officeDocument/2006/relationships/image" Target="../media/image87.png"/><Relationship Id="rId102" Type="http://schemas.openxmlformats.org/officeDocument/2006/relationships/image" Target="../media/image88.png"/><Relationship Id="rId103" Type="http://schemas.openxmlformats.org/officeDocument/2006/relationships/image" Target="../media/image89.png"/><Relationship Id="rId104" Type="http://schemas.openxmlformats.org/officeDocument/2006/relationships/image" Target="../media/image90.png"/><Relationship Id="rId105" Type="http://schemas.openxmlformats.org/officeDocument/2006/relationships/image" Target="../media/image91.png"/><Relationship Id="rId106" Type="http://schemas.openxmlformats.org/officeDocument/2006/relationships/image" Target="../media/image92.png"/><Relationship Id="rId107" Type="http://schemas.openxmlformats.org/officeDocument/2006/relationships/image" Target="../media/image93.jpeg"/><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hyperlink" Target="http://www.hhmi.org/" TargetMode="External"/><Relationship Id="rId4" Type="http://schemas.openxmlformats.org/officeDocument/2006/relationships/image" Target="../media/image10.png"/><Relationship Id="rId5" Type="http://schemas.openxmlformats.org/officeDocument/2006/relationships/hyperlink" Target="http://www.upmc.com/" TargetMode="External"/><Relationship Id="rId6" Type="http://schemas.openxmlformats.org/officeDocument/2006/relationships/image" Target="../media/image11.png"/><Relationship Id="rId7" Type="http://schemas.openxmlformats.org/officeDocument/2006/relationships/image" Target="../media/image12.jpeg"/><Relationship Id="rId8" Type="http://schemas.openxmlformats.org/officeDocument/2006/relationships/hyperlink" Target="http://www.vcuhealth.org/" TargetMode="External"/><Relationship Id="rId9" Type="http://schemas.openxmlformats.org/officeDocument/2006/relationships/image" Target="../media/image13.png"/><Relationship Id="rId108" Type="http://schemas.openxmlformats.org/officeDocument/2006/relationships/image" Target="../media/image94.png"/><Relationship Id="rId109" Type="http://schemas.openxmlformats.org/officeDocument/2006/relationships/image" Target="../media/image95.png"/><Relationship Id="rId10" Type="http://schemas.openxmlformats.org/officeDocument/2006/relationships/hyperlink" Target="http://www.mercy.net/" TargetMode="External"/><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19.png"/><Relationship Id="rId17" Type="http://schemas.openxmlformats.org/officeDocument/2006/relationships/image" Target="../media/image20.jpeg"/><Relationship Id="rId18" Type="http://schemas.openxmlformats.org/officeDocument/2006/relationships/hyperlink" Target="http://www.thedacare.org/ThedaCareWeb/Default.aspx" TargetMode="External"/><Relationship Id="rId19" Type="http://schemas.openxmlformats.org/officeDocument/2006/relationships/image" Target="../media/image21.png"/><Relationship Id="rId30" Type="http://schemas.openxmlformats.org/officeDocument/2006/relationships/image" Target="../media/image31.png"/><Relationship Id="rId31" Type="http://schemas.openxmlformats.org/officeDocument/2006/relationships/image" Target="../media/image32.png"/><Relationship Id="rId32" Type="http://schemas.openxmlformats.org/officeDocument/2006/relationships/hyperlink" Target="http://www.sandisk.com/Default.aspx" TargetMode="External"/><Relationship Id="rId33" Type="http://schemas.openxmlformats.org/officeDocument/2006/relationships/image" Target="../media/image33.png"/><Relationship Id="rId34" Type="http://schemas.openxmlformats.org/officeDocument/2006/relationships/hyperlink" Target="http://www.hp.com/country/us/en/welcome.html" TargetMode="External"/><Relationship Id="rId35" Type="http://schemas.openxmlformats.org/officeDocument/2006/relationships/image" Target="../media/image34.png"/><Relationship Id="rId36" Type="http://schemas.openxmlformats.org/officeDocument/2006/relationships/hyperlink" Target="http://www.scjohnson.com/" TargetMode="External"/><Relationship Id="rId37" Type="http://schemas.openxmlformats.org/officeDocument/2006/relationships/image" Target="../media/image35.png"/><Relationship Id="rId38" Type="http://schemas.openxmlformats.org/officeDocument/2006/relationships/hyperlink" Target="http://www.kimberly-clark.com/" TargetMode="External"/><Relationship Id="rId39" Type="http://schemas.openxmlformats.org/officeDocument/2006/relationships/image" Target="../media/image36.png"/><Relationship Id="rId50" Type="http://schemas.openxmlformats.org/officeDocument/2006/relationships/image" Target="../media/image46.png"/><Relationship Id="rId51" Type="http://schemas.openxmlformats.org/officeDocument/2006/relationships/image" Target="../media/image47.png"/><Relationship Id="rId52" Type="http://schemas.openxmlformats.org/officeDocument/2006/relationships/image" Target="../media/image48.jpeg"/><Relationship Id="rId53" Type="http://schemas.openxmlformats.org/officeDocument/2006/relationships/image" Target="../media/image49.png"/><Relationship Id="rId54" Type="http://schemas.openxmlformats.org/officeDocument/2006/relationships/image" Target="../media/image50.png"/><Relationship Id="rId55" Type="http://schemas.openxmlformats.org/officeDocument/2006/relationships/hyperlink" Target="http://ecare.pngcom.com/site/index.php" TargetMode="External"/><Relationship Id="rId56" Type="http://schemas.openxmlformats.org/officeDocument/2006/relationships/image" Target="../media/image51.png"/><Relationship Id="rId57" Type="http://schemas.openxmlformats.org/officeDocument/2006/relationships/image" Target="../media/image52.jpeg"/><Relationship Id="rId58" Type="http://schemas.openxmlformats.org/officeDocument/2006/relationships/hyperlink" Target="http://www.premiereglobal.com/" TargetMode="External"/><Relationship Id="rId59" Type="http://schemas.openxmlformats.org/officeDocument/2006/relationships/image" Target="../media/image53.jpeg"/><Relationship Id="rId70" Type="http://schemas.openxmlformats.org/officeDocument/2006/relationships/image" Target="../media/image63.png"/><Relationship Id="rId71" Type="http://schemas.openxmlformats.org/officeDocument/2006/relationships/image" Target="../media/image64.png"/><Relationship Id="rId72" Type="http://schemas.openxmlformats.org/officeDocument/2006/relationships/image" Target="../media/image65.png"/><Relationship Id="rId73" Type="http://schemas.openxmlformats.org/officeDocument/2006/relationships/image" Target="../media/image66.png"/><Relationship Id="rId74" Type="http://schemas.openxmlformats.org/officeDocument/2006/relationships/image" Target="../media/image67.png"/><Relationship Id="rId75" Type="http://schemas.openxmlformats.org/officeDocument/2006/relationships/image" Target="../media/image68.png"/><Relationship Id="rId76" Type="http://schemas.openxmlformats.org/officeDocument/2006/relationships/image" Target="../media/image69.png"/><Relationship Id="rId77" Type="http://schemas.openxmlformats.org/officeDocument/2006/relationships/image" Target="../media/image70.png"/><Relationship Id="rId78" Type="http://schemas.openxmlformats.org/officeDocument/2006/relationships/image" Target="../media/image71.png"/><Relationship Id="rId79" Type="http://schemas.openxmlformats.org/officeDocument/2006/relationships/image" Target="../media/image72.png"/><Relationship Id="rId110" Type="http://schemas.openxmlformats.org/officeDocument/2006/relationships/image" Target="../media/image96.png"/><Relationship Id="rId90" Type="http://schemas.openxmlformats.org/officeDocument/2006/relationships/image" Target="../media/image80.png"/><Relationship Id="rId91" Type="http://schemas.openxmlformats.org/officeDocument/2006/relationships/hyperlink" Target="http://www.adp.com/" TargetMode="External"/><Relationship Id="rId92" Type="http://schemas.openxmlformats.org/officeDocument/2006/relationships/image" Target="../media/image81.png"/><Relationship Id="rId93" Type="http://schemas.openxmlformats.org/officeDocument/2006/relationships/hyperlink" Target="http://www.google.com/imgres?imgurl=http://daveibsen.typepad.com/5_blogs_before_lunch/images/univision_logo1.gif&amp;imgrefurl=http://daveibsen.typepad.com/5_blogs_before_lunch/2007/02/univision_fined.html&amp;h=221&amp;w=220&amp;sz=10&amp;tbnid=THenkGO2rEsJ::&amp;tbnh=107&amp;tbnw=107&amp;prev=/images?q=univision+logo&amp;hl=en&amp;sa=X&amp;oi=image_result&amp;resnum=2&amp;ct=image&amp;cd=1" TargetMode="External"/><Relationship Id="rId94" Type="http://schemas.openxmlformats.org/officeDocument/2006/relationships/image" Target="../media/image82.jpeg"/><Relationship Id="rId95" Type="http://schemas.openxmlformats.org/officeDocument/2006/relationships/image" Target="../media/image83.png"/><Relationship Id="rId96" Type="http://schemas.openxmlformats.org/officeDocument/2006/relationships/hyperlink" Target="http://www.sonesta.com/Corporate/" TargetMode="External"/><Relationship Id="rId97" Type="http://schemas.openxmlformats.org/officeDocument/2006/relationships/image" Target="../media/image84.png"/><Relationship Id="rId98" Type="http://schemas.openxmlformats.org/officeDocument/2006/relationships/image" Target="../media/image85.png"/><Relationship Id="rId99" Type="http://schemas.openxmlformats.org/officeDocument/2006/relationships/image" Target="../media/image86.png"/><Relationship Id="rId111" Type="http://schemas.openxmlformats.org/officeDocument/2006/relationships/image" Target="../media/image97.png"/><Relationship Id="rId112" Type="http://schemas.openxmlformats.org/officeDocument/2006/relationships/image" Target="../media/image98.png"/><Relationship Id="rId113" Type="http://schemas.openxmlformats.org/officeDocument/2006/relationships/image" Target="../media/image99.png"/><Relationship Id="rId20" Type="http://schemas.openxmlformats.org/officeDocument/2006/relationships/hyperlink" Target="http://www.dir.ca.gov/" TargetMode="External"/><Relationship Id="rId21" Type="http://schemas.openxmlformats.org/officeDocument/2006/relationships/image" Target="../media/image22.png"/><Relationship Id="rId22" Type="http://schemas.openxmlformats.org/officeDocument/2006/relationships/image" Target="../media/image23.emf"/><Relationship Id="rId23" Type="http://schemas.openxmlformats.org/officeDocument/2006/relationships/image" Target="../media/image24.jpeg"/><Relationship Id="rId24" Type="http://schemas.openxmlformats.org/officeDocument/2006/relationships/image" Target="../media/image25.jpeg"/><Relationship Id="rId25" Type="http://schemas.openxmlformats.org/officeDocument/2006/relationships/image" Target="../media/image26.png"/><Relationship Id="rId26" Type="http://schemas.openxmlformats.org/officeDocument/2006/relationships/image" Target="../media/image27.png"/><Relationship Id="rId27" Type="http://schemas.openxmlformats.org/officeDocument/2006/relationships/image" Target="../media/image28.jpeg"/><Relationship Id="rId28" Type="http://schemas.openxmlformats.org/officeDocument/2006/relationships/image" Target="../media/image29.png"/><Relationship Id="rId29" Type="http://schemas.openxmlformats.org/officeDocument/2006/relationships/image" Target="../media/image30.jpeg"/><Relationship Id="rId40" Type="http://schemas.openxmlformats.org/officeDocument/2006/relationships/hyperlink" Target="http://www.rambus.com/us/" TargetMode="External"/><Relationship Id="rId41" Type="http://schemas.openxmlformats.org/officeDocument/2006/relationships/image" Target="../media/image37.png"/><Relationship Id="rId42" Type="http://schemas.openxmlformats.org/officeDocument/2006/relationships/image" Target="../media/image38.png"/><Relationship Id="rId43" Type="http://schemas.openxmlformats.org/officeDocument/2006/relationships/image" Target="../media/image39.jpeg"/><Relationship Id="rId44" Type="http://schemas.openxmlformats.org/officeDocument/2006/relationships/image" Target="../media/image40.png"/><Relationship Id="rId45" Type="http://schemas.openxmlformats.org/officeDocument/2006/relationships/image" Target="../media/image41.png"/><Relationship Id="rId46" Type="http://schemas.openxmlformats.org/officeDocument/2006/relationships/image" Target="../media/image42.jpeg"/><Relationship Id="rId47" Type="http://schemas.openxmlformats.org/officeDocument/2006/relationships/image" Target="../media/image43.png"/><Relationship Id="rId48" Type="http://schemas.openxmlformats.org/officeDocument/2006/relationships/image" Target="../media/image44.png"/><Relationship Id="rId49" Type="http://schemas.openxmlformats.org/officeDocument/2006/relationships/image" Target="../media/image45.png"/><Relationship Id="rId60" Type="http://schemas.openxmlformats.org/officeDocument/2006/relationships/image" Target="../media/image54.png"/><Relationship Id="rId61" Type="http://schemas.openxmlformats.org/officeDocument/2006/relationships/image" Target="../media/image55.png"/><Relationship Id="rId62" Type="http://schemas.openxmlformats.org/officeDocument/2006/relationships/image" Target="../media/image56.png"/><Relationship Id="rId63" Type="http://schemas.openxmlformats.org/officeDocument/2006/relationships/image" Target="../media/image57.png"/><Relationship Id="rId64" Type="http://schemas.openxmlformats.org/officeDocument/2006/relationships/image" Target="../media/image58.jpeg"/><Relationship Id="rId65" Type="http://schemas.openxmlformats.org/officeDocument/2006/relationships/image" Target="../media/image59.png"/><Relationship Id="rId66" Type="http://schemas.openxmlformats.org/officeDocument/2006/relationships/image" Target="../media/image60.jpeg"/><Relationship Id="rId67" Type="http://schemas.openxmlformats.org/officeDocument/2006/relationships/image" Target="../media/image61.png"/><Relationship Id="rId68" Type="http://schemas.openxmlformats.org/officeDocument/2006/relationships/image" Target="../media/image62.jpeg"/><Relationship Id="rId69" Type="http://schemas.openxmlformats.org/officeDocument/2006/relationships/hyperlink" Target="http://www.sjsu.edu/" TargetMode="External"/><Relationship Id="rId100" Type="http://schemas.openxmlformats.org/officeDocument/2006/relationships/hyperlink" Target="http://en.wikipedia.org/wiki/Image:GreenBayPackers_100.svg" TargetMode="External"/><Relationship Id="rId80" Type="http://schemas.openxmlformats.org/officeDocument/2006/relationships/image" Target="../media/image73.png"/><Relationship Id="rId81" Type="http://schemas.openxmlformats.org/officeDocument/2006/relationships/image" Target="../media/image74.png"/><Relationship Id="rId82" Type="http://schemas.openxmlformats.org/officeDocument/2006/relationships/image" Target="../media/image75.png"/><Relationship Id="rId83" Type="http://schemas.openxmlformats.org/officeDocument/2006/relationships/image" Target="../media/image76.png"/><Relationship Id="rId84" Type="http://schemas.openxmlformats.org/officeDocument/2006/relationships/hyperlink" Target="https://ww4.janus.com/Janus/Retail/StaticPage?jsp=jsp/umbrella/UmbrellaPage.jsp&amp;comingFrom=home" TargetMode="External"/><Relationship Id="rId85" Type="http://schemas.openxmlformats.org/officeDocument/2006/relationships/image" Target="../media/image77.jpeg"/><Relationship Id="rId86" Type="http://schemas.openxmlformats.org/officeDocument/2006/relationships/image" Target="../media/image78.png"/><Relationship Id="rId87" Type="http://schemas.openxmlformats.org/officeDocument/2006/relationships/hyperlink" Target="https://www4.acuity.com/acuityweb/home" TargetMode="External"/><Relationship Id="rId88" Type="http://schemas.openxmlformats.org/officeDocument/2006/relationships/image" Target="../media/image79.png"/><Relationship Id="rId89" Type="http://schemas.openxmlformats.org/officeDocument/2006/relationships/hyperlink" Target="http://www.greenhill.com/index.php"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2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2.xml.rels><?xml version="1.0" encoding="UTF-8" standalone="yes"?>
<Relationships xmlns="http://schemas.openxmlformats.org/package/2006/relationships"><Relationship Id="rId3" Type="http://schemas.openxmlformats.org/officeDocument/2006/relationships/image" Target="../media/image229.png"/><Relationship Id="rId4" Type="http://schemas.openxmlformats.org/officeDocument/2006/relationships/image" Target="../media/image230.png"/><Relationship Id="rId5" Type="http://schemas.openxmlformats.org/officeDocument/2006/relationships/image" Target="../media/image202.png"/><Relationship Id="rId6" Type="http://schemas.openxmlformats.org/officeDocument/2006/relationships/image" Target="../media/image231.png"/><Relationship Id="rId7" Type="http://schemas.openxmlformats.org/officeDocument/2006/relationships/image" Target="../media/image232.png"/><Relationship Id="rId8" Type="http://schemas.openxmlformats.org/officeDocument/2006/relationships/image" Target="../media/image233.png"/><Relationship Id="rId9" Type="http://schemas.openxmlformats.org/officeDocument/2006/relationships/image" Target="../media/image234.png"/><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7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1.jpeg"/><Relationship Id="rId3" Type="http://schemas.openxmlformats.org/officeDocument/2006/relationships/image" Target="../media/image102.jpeg"/></Relationships>
</file>

<file path=ppt/slides/_rels/slide8.xml.rels><?xml version="1.0" encoding="UTF-8" standalone="yes"?>
<Relationships xmlns="http://schemas.openxmlformats.org/package/2006/relationships"><Relationship Id="rId11" Type="http://schemas.openxmlformats.org/officeDocument/2006/relationships/image" Target="../media/image111.png"/><Relationship Id="rId12" Type="http://schemas.openxmlformats.org/officeDocument/2006/relationships/image" Target="../media/image112.png"/><Relationship Id="rId13" Type="http://schemas.openxmlformats.org/officeDocument/2006/relationships/image" Target="../media/image113.png"/><Relationship Id="rId14" Type="http://schemas.openxmlformats.org/officeDocument/2006/relationships/image" Target="../media/image114.png"/><Relationship Id="rId15" Type="http://schemas.openxmlformats.org/officeDocument/2006/relationships/image" Target="../media/image115.png"/><Relationship Id="rId16" Type="http://schemas.openxmlformats.org/officeDocument/2006/relationships/image" Target="../media/image116.png"/><Relationship Id="rId17" Type="http://schemas.openxmlformats.org/officeDocument/2006/relationships/image" Target="../media/image117.png"/><Relationship Id="rId18" Type="http://schemas.openxmlformats.org/officeDocument/2006/relationships/image" Target="../media/image118.png"/><Relationship Id="rId19" Type="http://schemas.openxmlformats.org/officeDocument/2006/relationships/image" Target="../media/image119.png"/><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image" Target="../media/image107.png"/><Relationship Id="rId8" Type="http://schemas.openxmlformats.org/officeDocument/2006/relationships/image" Target="../media/image108.png"/><Relationship Id="rId9" Type="http://schemas.openxmlformats.org/officeDocument/2006/relationships/image" Target="../media/image109.png"/><Relationship Id="rId10" Type="http://schemas.openxmlformats.org/officeDocument/2006/relationships/image" Target="../media/image110.png"/></Relationships>
</file>

<file path=ppt/slides/_rels/slide9.xml.rels><?xml version="1.0" encoding="UTF-8" standalone="yes"?>
<Relationships xmlns="http://schemas.openxmlformats.org/package/2006/relationships"><Relationship Id="rId3" Type="http://schemas.openxmlformats.org/officeDocument/2006/relationships/image" Target="../media/image121.png"/><Relationship Id="rId4" Type="http://schemas.openxmlformats.org/officeDocument/2006/relationships/image" Target="../media/image122.png"/><Relationship Id="rId5" Type="http://schemas.openxmlformats.org/officeDocument/2006/relationships/image" Target="../media/image123.emf"/><Relationship Id="rId1" Type="http://schemas.openxmlformats.org/officeDocument/2006/relationships/slideLayout" Target="../slideLayouts/slideLayout4.xml"/><Relationship Id="rId2" Type="http://schemas.openxmlformats.org/officeDocument/2006/relationships/image" Target="../media/image1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Title 5"/>
          <p:cNvSpPr>
            <a:spLocks noGrp="1"/>
          </p:cNvSpPr>
          <p:nvPr>
            <p:ph type="ctrTitle"/>
          </p:nvPr>
        </p:nvSpPr>
        <p:spPr>
          <a:xfrm>
            <a:off x="933028" y="932973"/>
            <a:ext cx="7677572" cy="2451577"/>
          </a:xfrm>
        </p:spPr>
        <p:txBody>
          <a:bodyPr/>
          <a:lstStyle/>
          <a:p>
            <a:pPr algn="l"/>
            <a:r>
              <a:rPr lang="en-US" sz="3600" dirty="0" smtClean="0"/>
              <a:t>Next Generation Network Security</a:t>
            </a:r>
            <a:br>
              <a:rPr lang="en-US" sz="3600" dirty="0" smtClean="0"/>
            </a:br>
            <a:endParaRPr lang="en-US" dirty="0" smtClean="0"/>
          </a:p>
        </p:txBody>
      </p:sp>
      <p:sp>
        <p:nvSpPr>
          <p:cNvPr id="10242" name="Rectangle 6"/>
          <p:cNvSpPr>
            <a:spLocks noGrp="1" noChangeArrowheads="1"/>
          </p:cNvSpPr>
          <p:nvPr>
            <p:ph type="subTitle" idx="1"/>
          </p:nvPr>
        </p:nvSpPr>
        <p:spPr>
          <a:ln w="12700"/>
        </p:spPr>
        <p:txBody>
          <a:bodyPr/>
          <a:lstStyle/>
          <a:p>
            <a:endParaRPr lang="en-US" dirty="0" smtClean="0"/>
          </a:p>
          <a:p>
            <a:r>
              <a:rPr lang="en-US" dirty="0" smtClean="0"/>
              <a:t>Carlos Heller </a:t>
            </a:r>
          </a:p>
          <a:p>
            <a:endParaRPr lang="en-US" dirty="0" smtClean="0"/>
          </a:p>
          <a:p>
            <a:r>
              <a:rPr lang="en-US" dirty="0" smtClean="0"/>
              <a:t>System Engineering</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4"/>
          <p:cNvSpPr>
            <a:spLocks noGrp="1" noChangeArrowheads="1"/>
          </p:cNvSpPr>
          <p:nvPr>
            <p:ph type="ftr" sz="quarter" idx="10"/>
          </p:nvPr>
        </p:nvSpPr>
        <p:spPr>
          <a:noFill/>
        </p:spPr>
        <p:txBody>
          <a:bodyPr/>
          <a:lstStyle/>
          <a:p>
            <a:r>
              <a:rPr lang="en-US" smtClean="0">
                <a:latin typeface="Arial" charset="0"/>
                <a:ea typeface="ＭＳ Ｐゴシック" charset="-128"/>
                <a:cs typeface="ＭＳ Ｐゴシック" charset="-128"/>
              </a:rPr>
              <a:t>© 2009 Palo Alto Networks. Proprietary and Confidential.</a:t>
            </a:r>
          </a:p>
        </p:txBody>
      </p:sp>
      <p:sp>
        <p:nvSpPr>
          <p:cNvPr id="26627" name="Rectangle 5"/>
          <p:cNvSpPr>
            <a:spLocks noGrp="1" noChangeArrowheads="1"/>
          </p:cNvSpPr>
          <p:nvPr>
            <p:ph type="sldNum" sz="quarter" idx="11"/>
          </p:nvPr>
        </p:nvSpPr>
        <p:spPr>
          <a:noFill/>
        </p:spPr>
        <p:txBody>
          <a:bodyPr/>
          <a:lstStyle/>
          <a:p>
            <a:r>
              <a:rPr lang="en-US">
                <a:latin typeface="Arial" charset="0"/>
                <a:ea typeface="ＭＳ Ｐゴシック" charset="-128"/>
                <a:cs typeface="ＭＳ Ｐゴシック" charset="-128"/>
              </a:rPr>
              <a:t>Page </a:t>
            </a:r>
            <a:fld id="{DB3FC2C1-D2D0-F146-9C2B-0961FF167028}" type="slidenum">
              <a:rPr lang="en-US">
                <a:latin typeface="Arial" charset="0"/>
                <a:ea typeface="ＭＳ Ｐゴシック" charset="-128"/>
                <a:cs typeface="ＭＳ Ｐゴシック" charset="-128"/>
              </a:rPr>
              <a:pPr/>
              <a:t>10</a:t>
            </a:fld>
            <a:r>
              <a:rPr lang="en-US">
                <a:latin typeface="Arial" charset="0"/>
                <a:ea typeface="ＭＳ Ｐゴシック" charset="-128"/>
                <a:cs typeface="ＭＳ Ｐゴシック" charset="-128"/>
              </a:rPr>
              <a:t>   |</a:t>
            </a:r>
            <a:r>
              <a:rPr lang="en-US">
                <a:solidFill>
                  <a:schemeClr val="accent1"/>
                </a:solidFill>
                <a:latin typeface="Arial" charset="0"/>
                <a:ea typeface="ＭＳ Ｐゴシック" charset="-128"/>
                <a:cs typeface="ＭＳ Ｐゴシック" charset="-128"/>
              </a:rPr>
              <a:t>   </a:t>
            </a:r>
            <a:endParaRPr lang="en-US">
              <a:solidFill>
                <a:schemeClr val="accent1"/>
              </a:solidFill>
              <a:latin typeface="Garamond" charset="0"/>
              <a:ea typeface="ＭＳ Ｐゴシック" charset="-128"/>
              <a:cs typeface="ＭＳ Ｐゴシック" charset="-128"/>
            </a:endParaRPr>
          </a:p>
        </p:txBody>
      </p:sp>
      <p:sp>
        <p:nvSpPr>
          <p:cNvPr id="26629" name="Rectangle 9"/>
          <p:cNvSpPr>
            <a:spLocks noGrp="1" noChangeArrowheads="1"/>
          </p:cNvSpPr>
          <p:nvPr>
            <p:ph type="title"/>
          </p:nvPr>
        </p:nvSpPr>
        <p:spPr/>
        <p:txBody>
          <a:bodyPr/>
          <a:lstStyle/>
          <a:p>
            <a:r>
              <a:rPr lang="en-US" sz="2000" dirty="0" smtClean="0">
                <a:ea typeface="ＭＳ Ｐゴシック" charset="-128"/>
                <a:cs typeface="ＭＳ Ｐゴシック" charset="-128"/>
              </a:rPr>
              <a:t>Applications Have Changed – Firewalls nor Firewall Helpers Have</a:t>
            </a:r>
          </a:p>
        </p:txBody>
      </p:sp>
      <p:sp>
        <p:nvSpPr>
          <p:cNvPr id="26631" name="AutoShape 3"/>
          <p:cNvSpPr>
            <a:spLocks noChangeArrowheads="1"/>
          </p:cNvSpPr>
          <p:nvPr/>
        </p:nvSpPr>
        <p:spPr bwMode="auto">
          <a:xfrm>
            <a:off x="147162" y="5641351"/>
            <a:ext cx="8878698" cy="476250"/>
          </a:xfrm>
          <a:prstGeom prst="roundRect">
            <a:avLst>
              <a:gd name="adj" fmla="val 16667"/>
            </a:avLst>
          </a:prstGeom>
          <a:solidFill>
            <a:srgbClr val="F3AB56"/>
          </a:solidFill>
          <a:ln w="9525">
            <a:solidFill>
              <a:srgbClr val="993300"/>
            </a:solidFill>
            <a:round/>
            <a:headEnd/>
            <a:tailEnd/>
          </a:ln>
        </p:spPr>
        <p:txBody>
          <a:bodyPr wrap="none" anchor="ctr">
            <a:prstTxWarp prst="textNoShape">
              <a:avLst/>
            </a:prstTxWarp>
          </a:bodyPr>
          <a:lstStyle/>
          <a:p>
            <a:pPr algn="ctr"/>
            <a:r>
              <a:rPr lang="en-US" sz="2000" b="1" dirty="0" smtClean="0">
                <a:solidFill>
                  <a:schemeClr val="bg1"/>
                </a:solidFill>
              </a:rPr>
              <a:t>Need to Restore Visibility, Control &amp; Security in the Firewall</a:t>
            </a:r>
          </a:p>
        </p:txBody>
      </p:sp>
      <p:pic>
        <p:nvPicPr>
          <p:cNvPr id="10" name="Picture 18" descr="C:\Users\bkee0414\Desktop\Untitled-1.png"/>
          <p:cNvPicPr>
            <a:picLocks noChangeAspect="1" noChangeArrowheads="1"/>
          </p:cNvPicPr>
          <p:nvPr/>
        </p:nvPicPr>
        <p:blipFill>
          <a:blip r:embed="rId3" cstate="print"/>
          <a:srcRect/>
          <a:stretch>
            <a:fillRect/>
          </a:stretch>
        </p:blipFill>
        <p:spPr bwMode="auto">
          <a:xfrm>
            <a:off x="3132590" y="986404"/>
            <a:ext cx="5255770" cy="2906099"/>
          </a:xfrm>
          <a:prstGeom prst="rect">
            <a:avLst/>
          </a:prstGeom>
          <a:noFill/>
          <a:ln w="9525">
            <a:noFill/>
            <a:miter lim="800000"/>
            <a:headEnd/>
            <a:tailEnd/>
          </a:ln>
          <a:effectLst>
            <a:outerShdw blurRad="50800" dist="139700" dir="2700000" algn="tl" rotWithShape="0">
              <a:srgbClr val="000000">
                <a:alpha val="59000"/>
              </a:srgbClr>
            </a:outerShdw>
          </a:effectLst>
        </p:spPr>
      </p:pic>
      <p:sp>
        <p:nvSpPr>
          <p:cNvPr id="11" name="Rectangle 12"/>
          <p:cNvSpPr txBox="1">
            <a:spLocks noChangeArrowheads="1"/>
          </p:cNvSpPr>
          <p:nvPr/>
        </p:nvSpPr>
        <p:spPr bwMode="auto">
          <a:xfrm>
            <a:off x="170354" y="994891"/>
            <a:ext cx="3359150" cy="1701800"/>
          </a:xfrm>
          <a:prstGeom prst="rect">
            <a:avLst/>
          </a:prstGeom>
          <a:noFill/>
          <a:ln w="12700">
            <a:noFill/>
            <a:miter lim="800000"/>
            <a:headEnd type="none" w="sm" len="sm"/>
            <a:tailEnd type="none" w="sm" len="sm"/>
          </a:ln>
        </p:spPr>
        <p:txBody>
          <a:bodyPr rIns="132080">
            <a:prstTxWarp prst="textNoShape">
              <a:avLst/>
            </a:prstTxWarp>
          </a:bodyPr>
          <a:lstStyle/>
          <a:p>
            <a:pPr marL="230188" indent="-230188" algn="l" defTabSz="914400" eaLnBrk="0" hangingPunct="0">
              <a:lnSpc>
                <a:spcPct val="120000"/>
              </a:lnSpc>
              <a:spcBef>
                <a:spcPct val="50000"/>
              </a:spcBef>
              <a:spcAft>
                <a:spcPct val="5000"/>
              </a:spcAft>
              <a:buClr>
                <a:schemeClr val="bg1"/>
              </a:buClr>
              <a:buSzPct val="85000"/>
              <a:buFontTx/>
              <a:buChar char="•"/>
            </a:pPr>
            <a:r>
              <a:rPr lang="en-US" sz="2000" dirty="0">
                <a:solidFill>
                  <a:schemeClr val="accent1">
                    <a:lumMod val="50000"/>
                  </a:schemeClr>
                </a:solidFill>
                <a:latin typeface="+mn-lt"/>
                <a:ea typeface="MS PGothic" pitchFamily="34" charset="-128"/>
                <a:cs typeface="MS PGothic" pitchFamily="34" charset="-128"/>
              </a:rPr>
              <a:t>Firewalls should see and control applications, users, and threats . . .</a:t>
            </a:r>
          </a:p>
        </p:txBody>
      </p:sp>
      <p:sp>
        <p:nvSpPr>
          <p:cNvPr id="12" name="Text Box 7"/>
          <p:cNvSpPr txBox="1">
            <a:spLocks noChangeArrowheads="1"/>
          </p:cNvSpPr>
          <p:nvPr/>
        </p:nvSpPr>
        <p:spPr bwMode="auto">
          <a:xfrm>
            <a:off x="4159495" y="4188095"/>
            <a:ext cx="3978275" cy="1200329"/>
          </a:xfrm>
          <a:prstGeom prst="rect">
            <a:avLst/>
          </a:prstGeom>
          <a:noFill/>
          <a:ln w="9525">
            <a:noFill/>
            <a:miter lim="800000"/>
            <a:headEnd/>
            <a:tailEnd/>
          </a:ln>
        </p:spPr>
        <p:txBody>
          <a:bodyPr>
            <a:prstTxWarp prst="textNoShape">
              <a:avLst/>
            </a:prstTxWarp>
            <a:spAutoFit/>
          </a:bodyPr>
          <a:lstStyle/>
          <a:p>
            <a:pPr algn="r">
              <a:lnSpc>
                <a:spcPct val="120000"/>
              </a:lnSpc>
              <a:spcBef>
                <a:spcPct val="25000"/>
              </a:spcBef>
            </a:pPr>
            <a:r>
              <a:rPr lang="en-US" sz="2000" dirty="0">
                <a:solidFill>
                  <a:srgbClr val="183545"/>
                </a:solidFill>
                <a:latin typeface="+mn-lt"/>
                <a:ea typeface="MS PGothic" pitchFamily="34" charset="-128"/>
                <a:cs typeface="MS PGothic" pitchFamily="34" charset="-128"/>
              </a:rPr>
              <a:t> . . . but they only show you ports, protocols, and IP addresses </a:t>
            </a:r>
            <a:r>
              <a:rPr lang="en-US" sz="2000" dirty="0" smtClean="0">
                <a:solidFill>
                  <a:srgbClr val="183545"/>
                </a:solidFill>
                <a:latin typeface="+mn-lt"/>
                <a:ea typeface="MS PGothic" pitchFamily="34" charset="-128"/>
                <a:cs typeface="MS PGothic" pitchFamily="34" charset="-128"/>
              </a:rPr>
              <a:t>– all </a:t>
            </a:r>
            <a:r>
              <a:rPr lang="en-US" sz="2000" dirty="0">
                <a:solidFill>
                  <a:srgbClr val="183545"/>
                </a:solidFill>
                <a:latin typeface="+mn-lt"/>
                <a:ea typeface="MS PGothic" pitchFamily="34" charset="-128"/>
                <a:cs typeface="MS PGothic" pitchFamily="34" charset="-128"/>
              </a:rPr>
              <a:t>meaningless!</a:t>
            </a:r>
          </a:p>
        </p:txBody>
      </p:sp>
      <p:pic>
        <p:nvPicPr>
          <p:cNvPr id="13" name="Picture 19" descr="C:\Users\bkee0414\Desktop\Untitled-2.png"/>
          <p:cNvPicPr>
            <a:picLocks noChangeAspect="1" noChangeArrowheads="1"/>
          </p:cNvPicPr>
          <p:nvPr/>
        </p:nvPicPr>
        <p:blipFill>
          <a:blip r:embed="rId4" cstate="print"/>
          <a:srcRect/>
          <a:stretch>
            <a:fillRect/>
          </a:stretch>
        </p:blipFill>
        <p:spPr bwMode="auto">
          <a:xfrm>
            <a:off x="290566" y="2985175"/>
            <a:ext cx="2876550" cy="2562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Question to the audience!</a:t>
            </a:r>
            <a:endParaRPr lang="en-US" dirty="0">
              <a:solidFill>
                <a:schemeClr val="tx1"/>
              </a:solidFill>
            </a:endParaRPr>
          </a:p>
        </p:txBody>
      </p:sp>
      <p:sp>
        <p:nvSpPr>
          <p:cNvPr id="3" name="Footer Placeholder 2"/>
          <p:cNvSpPr>
            <a:spLocks noGrp="1"/>
          </p:cNvSpPr>
          <p:nvPr>
            <p:ph type="ftr" sz="quarter" idx="10"/>
          </p:nvPr>
        </p:nvSpPr>
        <p:spPr/>
        <p:txBody>
          <a:bodyPr/>
          <a:lstStyle/>
          <a:p>
            <a:pPr>
              <a:defRPr/>
            </a:pPr>
            <a:r>
              <a:rPr lang="en-US" smtClean="0">
                <a:solidFill>
                  <a:schemeClr val="tx1"/>
                </a:solidFill>
              </a:rPr>
              <a:t>© 2010 Palo Alto Networks. Proprietary and Confidential.</a:t>
            </a:r>
            <a:endParaRPr lang="en-US">
              <a:solidFill>
                <a:schemeClr val="tx1"/>
              </a:solidFill>
            </a:endParaRPr>
          </a:p>
        </p:txBody>
      </p:sp>
      <p:sp>
        <p:nvSpPr>
          <p:cNvPr id="4" name="Slide Number Placeholder 3"/>
          <p:cNvSpPr>
            <a:spLocks noGrp="1"/>
          </p:cNvSpPr>
          <p:nvPr>
            <p:ph type="sldNum" sz="quarter" idx="11"/>
          </p:nvPr>
        </p:nvSpPr>
        <p:spPr/>
        <p:txBody>
          <a:bodyPr/>
          <a:lstStyle/>
          <a:p>
            <a:pPr>
              <a:defRPr/>
            </a:pPr>
            <a:r>
              <a:rPr lang="en-US" smtClean="0">
                <a:solidFill>
                  <a:schemeClr val="tx1"/>
                </a:solidFill>
              </a:rPr>
              <a:t>Page </a:t>
            </a:r>
            <a:fld id="{D908BC4E-7A90-42C8-8AA1-288F873955C4}" type="slidenum">
              <a:rPr lang="en-US" smtClean="0">
                <a:solidFill>
                  <a:schemeClr val="tx1"/>
                </a:solidFill>
              </a:rPr>
              <a:pPr>
                <a:defRPr/>
              </a:pPr>
              <a:t>11</a:t>
            </a:fld>
            <a:r>
              <a:rPr lang="en-US" smtClean="0">
                <a:solidFill>
                  <a:schemeClr val="tx1"/>
                </a:solidFill>
              </a:rPr>
              <a:t>   |   </a:t>
            </a:r>
            <a:endParaRPr lang="en-US">
              <a:solidFill>
                <a:schemeClr val="tx1"/>
              </a:solidFill>
              <a:latin typeface="Garamond" pitchFamily="18" charset="0"/>
            </a:endParaRPr>
          </a:p>
        </p:txBody>
      </p:sp>
      <p:sp>
        <p:nvSpPr>
          <p:cNvPr id="5" name="TextBox 4"/>
          <p:cNvSpPr txBox="1"/>
          <p:nvPr/>
        </p:nvSpPr>
        <p:spPr>
          <a:xfrm>
            <a:off x="531657" y="984460"/>
            <a:ext cx="7600719" cy="707886"/>
          </a:xfrm>
          <a:prstGeom prst="rect">
            <a:avLst/>
          </a:prstGeom>
          <a:noFill/>
        </p:spPr>
        <p:txBody>
          <a:bodyPr wrap="square" rtlCol="0">
            <a:spAutoFit/>
          </a:bodyPr>
          <a:lstStyle/>
          <a:p>
            <a:r>
              <a:rPr lang="en-US" sz="2000" dirty="0" smtClean="0"/>
              <a:t>Why are Skype, </a:t>
            </a:r>
            <a:r>
              <a:rPr lang="en-US" sz="2000" dirty="0" err="1" smtClean="0"/>
              <a:t>Facebook</a:t>
            </a:r>
            <a:r>
              <a:rPr lang="en-US" sz="2000" dirty="0" smtClean="0"/>
              <a:t>, Google, </a:t>
            </a:r>
            <a:r>
              <a:rPr lang="en-US" sz="2000" dirty="0" err="1" smtClean="0"/>
              <a:t>Ultraserve</a:t>
            </a:r>
            <a:r>
              <a:rPr lang="en-US" sz="2000" dirty="0" smtClean="0"/>
              <a:t> and others behaving like they do ?</a:t>
            </a:r>
            <a:endParaRPr lang="en-US" sz="2000" dirty="0"/>
          </a:p>
        </p:txBody>
      </p:sp>
      <p:sp>
        <p:nvSpPr>
          <p:cNvPr id="7" name="TextBox 6"/>
          <p:cNvSpPr txBox="1"/>
          <p:nvPr/>
        </p:nvSpPr>
        <p:spPr>
          <a:xfrm>
            <a:off x="625103" y="2021086"/>
            <a:ext cx="7758247" cy="1446550"/>
          </a:xfrm>
          <a:prstGeom prst="rect">
            <a:avLst/>
          </a:prstGeom>
          <a:noFill/>
        </p:spPr>
        <p:txBody>
          <a:bodyPr wrap="square" rtlCol="0">
            <a:spAutoFit/>
          </a:bodyPr>
          <a:lstStyle/>
          <a:p>
            <a:r>
              <a:rPr lang="en-US" sz="2400" dirty="0" smtClean="0"/>
              <a:t>Because users behave silly !</a:t>
            </a:r>
            <a:br>
              <a:rPr lang="en-US" sz="2400" dirty="0" smtClean="0"/>
            </a:br>
            <a:r>
              <a:rPr lang="en-US" dirty="0" smtClean="0"/>
              <a:t>.They click links they shouldn’t</a:t>
            </a:r>
            <a:br>
              <a:rPr lang="en-US" dirty="0" smtClean="0"/>
            </a:br>
            <a:r>
              <a:rPr lang="en-US" dirty="0" smtClean="0"/>
              <a:t>..They install Software they shouldn’t</a:t>
            </a:r>
          </a:p>
          <a:p>
            <a:r>
              <a:rPr lang="en-US" dirty="0" smtClean="0"/>
              <a:t>...they are curious</a:t>
            </a:r>
          </a:p>
          <a:p>
            <a:endParaRPr lang="en-US" dirty="0"/>
          </a:p>
        </p:txBody>
      </p:sp>
      <p:sp>
        <p:nvSpPr>
          <p:cNvPr id="8" name="TextBox 7"/>
          <p:cNvSpPr txBox="1"/>
          <p:nvPr/>
        </p:nvSpPr>
        <p:spPr>
          <a:xfrm>
            <a:off x="519025" y="4879174"/>
            <a:ext cx="6852462" cy="1200328"/>
          </a:xfrm>
          <a:prstGeom prst="rect">
            <a:avLst/>
          </a:prstGeom>
          <a:noFill/>
        </p:spPr>
        <p:txBody>
          <a:bodyPr wrap="square" rtlCol="0">
            <a:spAutoFit/>
          </a:bodyPr>
          <a:lstStyle/>
          <a:p>
            <a:r>
              <a:rPr lang="en-US" sz="2400" dirty="0" smtClean="0"/>
              <a:t>Because it makes they Application successful !</a:t>
            </a:r>
          </a:p>
          <a:p>
            <a:r>
              <a:rPr lang="en-US" dirty="0" smtClean="0"/>
              <a:t>.the application receives attention</a:t>
            </a:r>
          </a:p>
          <a:p>
            <a:r>
              <a:rPr lang="en-US" dirty="0" smtClean="0"/>
              <a:t>..the application spreads even faster</a:t>
            </a:r>
          </a:p>
          <a:p>
            <a:r>
              <a:rPr lang="en-US" dirty="0" smtClean="0"/>
              <a:t>…the application generates revenue</a:t>
            </a:r>
            <a:endParaRPr lang="en-US" dirty="0"/>
          </a:p>
        </p:txBody>
      </p:sp>
      <p:sp>
        <p:nvSpPr>
          <p:cNvPr id="9" name="TextBox 8"/>
          <p:cNvSpPr txBox="1"/>
          <p:nvPr/>
        </p:nvSpPr>
        <p:spPr>
          <a:xfrm>
            <a:off x="1191304" y="3355137"/>
            <a:ext cx="7531801" cy="1323439"/>
          </a:xfrm>
          <a:prstGeom prst="rect">
            <a:avLst/>
          </a:prstGeom>
          <a:noFill/>
        </p:spPr>
        <p:txBody>
          <a:bodyPr wrap="square" rtlCol="0">
            <a:spAutoFit/>
          </a:bodyPr>
          <a:lstStyle/>
          <a:p>
            <a:r>
              <a:rPr lang="en-US" sz="2400" dirty="0" smtClean="0"/>
              <a:t>Because the current Security Infrastructure can’t stop them !</a:t>
            </a:r>
          </a:p>
          <a:p>
            <a:r>
              <a:rPr lang="en-US" dirty="0" smtClean="0"/>
              <a:t>..traditional Firewalls are blind to this</a:t>
            </a:r>
          </a:p>
          <a:p>
            <a:r>
              <a:rPr lang="en-US" dirty="0" smtClean="0"/>
              <a:t>…the Infrastructure technology is years older then the applications are </a:t>
            </a:r>
          </a:p>
        </p:txBody>
      </p:sp>
      <p:pic>
        <p:nvPicPr>
          <p:cNvPr id="10" name="Picture 9" descr="mukki[257]"/>
          <p:cNvPicPr>
            <a:picLocks noChangeAspect="1" noChangeArrowheads="1"/>
          </p:cNvPicPr>
          <p:nvPr/>
        </p:nvPicPr>
        <p:blipFill>
          <a:blip r:embed="rId2"/>
          <a:srcRect/>
          <a:stretch>
            <a:fillRect/>
          </a:stretch>
        </p:blipFill>
        <p:spPr bwMode="auto">
          <a:xfrm>
            <a:off x="6647156" y="1418726"/>
            <a:ext cx="2087465" cy="1975196"/>
          </a:xfrm>
          <a:prstGeom prst="rect">
            <a:avLst/>
          </a:prstGeom>
          <a:noFill/>
          <a:effectLst>
            <a:outerShdw blurRad="50800" dist="165100" dir="2700000" algn="tl" rotWithShape="0">
              <a:srgbClr val="000000">
                <a:alpha val="82000"/>
              </a:srgbClr>
            </a:outerShdw>
          </a:effectLst>
          <a:scene3d>
            <a:camera prst="orthographicFront"/>
            <a:lightRig rig="threePt" dir="t"/>
          </a:scene3d>
          <a:sp3d>
            <a:bevelT w="254000" h="50800" prst="softRound"/>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4"/>
          <p:cNvSpPr>
            <a:spLocks noGrp="1" noChangeArrowheads="1"/>
          </p:cNvSpPr>
          <p:nvPr>
            <p:ph type="ftr" sz="quarter" idx="10"/>
          </p:nvPr>
        </p:nvSpPr>
        <p:spPr>
          <a:noFill/>
        </p:spPr>
        <p:txBody>
          <a:bodyPr/>
          <a:lstStyle/>
          <a:p>
            <a:r>
              <a:rPr lang="en-US" smtClean="0"/>
              <a:t>© 2010 Palo Alto Networks. Proprietary and Confidential.</a:t>
            </a:r>
          </a:p>
        </p:txBody>
      </p:sp>
      <p:sp>
        <p:nvSpPr>
          <p:cNvPr id="17414" name="Rectangle 2"/>
          <p:cNvSpPr txBox="1">
            <a:spLocks noChangeArrowheads="1"/>
          </p:cNvSpPr>
          <p:nvPr/>
        </p:nvSpPr>
        <p:spPr bwMode="auto">
          <a:xfrm>
            <a:off x="-329943" y="0"/>
            <a:ext cx="8828087" cy="736600"/>
          </a:xfrm>
          <a:prstGeom prst="rect">
            <a:avLst/>
          </a:prstGeom>
          <a:noFill/>
          <a:ln w="9525">
            <a:noFill/>
            <a:round/>
            <a:headEnd/>
            <a:tailEnd/>
          </a:ln>
        </p:spPr>
        <p:txBody>
          <a:bodyPr lIns="91429" tIns="45714" rIns="91429" bIns="45714" anchor="b"/>
          <a:lstStyle/>
          <a:p>
            <a:pPr marL="38100" indent="-38100" algn="ctr" defTabSz="457200" eaLnBrk="0" hangingPunct="0">
              <a:lnSpc>
                <a:spcPct val="97000"/>
              </a:lnSpc>
              <a:buClr>
                <a:srgbClr val="FFFFFF"/>
              </a:buClr>
              <a:buSzPct val="100000"/>
              <a:buFont typeface="DINOT-Bold" pitchFamily="50" charset="0"/>
              <a:buNone/>
            </a:pPr>
            <a:r>
              <a:rPr lang="en-US" sz="2800" dirty="0">
                <a:solidFill>
                  <a:schemeClr val="bg1"/>
                </a:solidFill>
                <a:latin typeface="DINOT-Bold" pitchFamily="50" charset="0"/>
                <a:ea typeface="ヒラギノ角ゴ ProN W6"/>
                <a:cs typeface="ＭＳ Ｐゴシック"/>
              </a:rPr>
              <a:t>Your Control</a:t>
            </a:r>
            <a:r>
              <a:rPr lang="en-US" sz="2800" dirty="0" smtClean="0">
                <a:solidFill>
                  <a:schemeClr val="bg1"/>
                </a:solidFill>
                <a:latin typeface="DINOT-Bold" pitchFamily="50" charset="0"/>
                <a:ea typeface="ヒラギノ角ゴ ProN W6"/>
                <a:cs typeface="ＭＳ Ｐゴシック"/>
              </a:rPr>
              <a:t> with </a:t>
            </a:r>
            <a:r>
              <a:rPr lang="en-US" sz="2800" dirty="0">
                <a:solidFill>
                  <a:schemeClr val="bg1"/>
                </a:solidFill>
                <a:latin typeface="DINOT-Bold" pitchFamily="50" charset="0"/>
                <a:ea typeface="ヒラギノ角ゴ ProN W6"/>
                <a:cs typeface="ＭＳ Ｐゴシック"/>
              </a:rPr>
              <a:t>a</a:t>
            </a:r>
            <a:r>
              <a:rPr lang="en-US" sz="2800" dirty="0" smtClean="0">
                <a:solidFill>
                  <a:schemeClr val="bg1"/>
                </a:solidFill>
                <a:latin typeface="DINOT-Bold" pitchFamily="50" charset="0"/>
                <a:ea typeface="ヒラギノ角ゴ ProN W6"/>
                <a:cs typeface="ＭＳ Ｐゴシック"/>
              </a:rPr>
              <a:t> traditional Firewall </a:t>
            </a:r>
            <a:r>
              <a:rPr lang="en-US" sz="2800" dirty="0">
                <a:solidFill>
                  <a:schemeClr val="bg1"/>
                </a:solidFill>
                <a:latin typeface="DINOT-Bold" pitchFamily="50" charset="0"/>
                <a:ea typeface="ヒラギノ角ゴ ProN W6"/>
                <a:cs typeface="ＭＳ Ｐゴシック"/>
              </a:rPr>
              <a:t>+ IPS</a:t>
            </a:r>
          </a:p>
        </p:txBody>
      </p:sp>
      <p:pic>
        <p:nvPicPr>
          <p:cNvPr id="17415" name="Picture 4"/>
          <p:cNvPicPr>
            <a:picLocks noChangeAspect="1"/>
          </p:cNvPicPr>
          <p:nvPr/>
        </p:nvPicPr>
        <p:blipFill>
          <a:blip r:embed="rId2"/>
          <a:srcRect/>
          <a:stretch>
            <a:fillRect/>
          </a:stretch>
        </p:blipFill>
        <p:spPr bwMode="auto">
          <a:xfrm>
            <a:off x="1858971" y="1097055"/>
            <a:ext cx="4822842" cy="3437371"/>
          </a:xfrm>
          <a:prstGeom prst="rect">
            <a:avLst/>
          </a:prstGeom>
          <a:noFill/>
          <a:ln w="9525">
            <a:noFill/>
            <a:miter lim="800000"/>
            <a:headEnd/>
            <a:tailEnd/>
          </a:ln>
          <a:effectLst>
            <a:outerShdw blurRad="50800" dist="190500" dir="2700000" algn="tl" rotWithShape="0">
              <a:srgbClr val="000000">
                <a:alpha val="85000"/>
              </a:srgbClr>
            </a:outerShdw>
          </a:effectLst>
          <a:scene3d>
            <a:camera prst="orthographicFront"/>
            <a:lightRig rig="threePt" dir="t"/>
          </a:scene3d>
          <a:sp3d>
            <a:bevelT w="95250" h="330200" prst="softRound"/>
            <a:bevelB w="152400" h="50800" prst="softRound"/>
          </a:sp3d>
        </p:spPr>
      </p:pic>
      <p:sp>
        <p:nvSpPr>
          <p:cNvPr id="8" name="TextBox 7"/>
          <p:cNvSpPr txBox="1"/>
          <p:nvPr/>
        </p:nvSpPr>
        <p:spPr>
          <a:xfrm>
            <a:off x="2136471" y="4814013"/>
            <a:ext cx="4283544" cy="338554"/>
          </a:xfrm>
          <a:prstGeom prst="rect">
            <a:avLst/>
          </a:prstGeom>
          <a:noFill/>
        </p:spPr>
        <p:txBody>
          <a:bodyPr wrap="none" rtlCol="0">
            <a:spAutoFit/>
          </a:bodyPr>
          <a:lstStyle/>
          <a:p>
            <a:r>
              <a:rPr lang="en-US" dirty="0" smtClean="0"/>
              <a:t>You only can hit what you understand &amp; see ! </a:t>
            </a:r>
            <a:endParaRPr lang="en-US" dirty="0"/>
          </a:p>
        </p:txBody>
      </p:sp>
      <p:sp>
        <p:nvSpPr>
          <p:cNvPr id="9" name="TextBox 8"/>
          <p:cNvSpPr txBox="1"/>
          <p:nvPr/>
        </p:nvSpPr>
        <p:spPr>
          <a:xfrm>
            <a:off x="2392454" y="5444068"/>
            <a:ext cx="3484648" cy="338554"/>
          </a:xfrm>
          <a:prstGeom prst="rect">
            <a:avLst/>
          </a:prstGeom>
          <a:noFill/>
        </p:spPr>
        <p:txBody>
          <a:bodyPr wrap="none" rtlCol="0">
            <a:spAutoFit/>
          </a:bodyPr>
          <a:lstStyle/>
          <a:p>
            <a:r>
              <a:rPr lang="en-US" dirty="0" smtClean="0"/>
              <a:t>You are only in a reactive mode…..!!</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5"/>
          <p:cNvSpPr>
            <a:spLocks noGrp="1" noChangeArrowheads="1"/>
          </p:cNvSpPr>
          <p:nvPr>
            <p:ph type="title"/>
          </p:nvPr>
        </p:nvSpPr>
        <p:spPr/>
        <p:txBody>
          <a:bodyPr/>
          <a:lstStyle/>
          <a:p>
            <a:r>
              <a:rPr lang="en-US" dirty="0" smtClean="0">
                <a:ea typeface="ヒラギノ角ゴ ProN W6" charset="-128"/>
              </a:rPr>
              <a:t>What You Need To Know</a:t>
            </a:r>
          </a:p>
        </p:txBody>
      </p:sp>
      <p:sp>
        <p:nvSpPr>
          <p:cNvPr id="25" name="Content Placeholder 24"/>
          <p:cNvSpPr>
            <a:spLocks noGrp="1"/>
          </p:cNvSpPr>
          <p:nvPr>
            <p:ph idx="1"/>
          </p:nvPr>
        </p:nvSpPr>
        <p:spPr>
          <a:xfrm>
            <a:off x="252827" y="1354425"/>
            <a:ext cx="4194884" cy="3643713"/>
          </a:xfrm>
        </p:spPr>
        <p:txBody>
          <a:bodyPr/>
          <a:lstStyle/>
          <a:p>
            <a:r>
              <a:rPr lang="en-US" sz="2000" dirty="0" smtClean="0"/>
              <a:t>Driven by new generation of addicted Internet users – smarter than you?</a:t>
            </a:r>
          </a:p>
          <a:p>
            <a:r>
              <a:rPr lang="en-US" sz="2000" dirty="0" smtClean="0"/>
              <a:t>Full, unrestricted </a:t>
            </a:r>
            <a:r>
              <a:rPr lang="en-US" sz="2000" dirty="0" err="1" smtClean="0"/>
              <a:t>ac`cess</a:t>
            </a:r>
            <a:r>
              <a:rPr lang="en-US" sz="2000" dirty="0" smtClean="0"/>
              <a:t> to everything on the Internet is a right.</a:t>
            </a:r>
          </a:p>
          <a:p>
            <a:r>
              <a:rPr lang="en-US" sz="2000" dirty="0" smtClean="0"/>
              <a:t>They’re creating a giant social system - collaboration, group knowledge, …</a:t>
            </a:r>
          </a:p>
          <a:p>
            <a:r>
              <a:rPr lang="en-US" sz="2000" dirty="0" smtClean="0"/>
              <a:t>Not waiting around for IT support or endorsement – IT is irrelevant!</a:t>
            </a:r>
          </a:p>
          <a:p>
            <a:endParaRPr lang="en-US" sz="2000" dirty="0"/>
          </a:p>
          <a:p>
            <a:r>
              <a:rPr lang="en-US" sz="2000" b="1" dirty="0" smtClean="0"/>
              <a:t>Conclusion: Lots of Rewards but tremendous Risk!</a:t>
            </a:r>
          </a:p>
          <a:p>
            <a:endParaRPr lang="en-US" sz="2000" dirty="0"/>
          </a:p>
          <a:p>
            <a:endParaRPr lang="en-US" sz="2000" dirty="0" smtClean="0"/>
          </a:p>
        </p:txBody>
      </p:sp>
      <p:pic>
        <p:nvPicPr>
          <p:cNvPr id="2" name="Picture 1" descr="shark_kayak.jp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668252" y="2116890"/>
            <a:ext cx="3925446" cy="2630049"/>
          </a:xfrm>
          <a:prstGeom prst="rect">
            <a:avLst/>
          </a:prstGeom>
          <a:effectLst>
            <a:outerShdw blurRad="50800" dist="177800" dir="2700000" algn="tl" rotWithShape="0">
              <a:srgbClr val="000000">
                <a:alpha val="78000"/>
              </a:srgbClr>
            </a:outerShdw>
          </a:effectLst>
          <a:scene3d>
            <a:camera prst="orthographicFront"/>
            <a:lightRig rig="threePt" dir="t"/>
          </a:scene3d>
          <a:sp3d>
            <a:bevelT w="152400" h="50800" prst="softRound"/>
          </a:sp3d>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2530" name="Picture 66"/>
          <p:cNvPicPr>
            <a:picLocks noChangeAspect="1"/>
          </p:cNvPicPr>
          <p:nvPr/>
        </p:nvPicPr>
        <p:blipFill>
          <a:blip r:embed="rId3" cstate="print"/>
          <a:srcRect/>
          <a:stretch>
            <a:fillRect/>
          </a:stretch>
        </p:blipFill>
        <p:spPr bwMode="auto">
          <a:xfrm>
            <a:off x="3857625" y="1716088"/>
            <a:ext cx="820738" cy="550862"/>
          </a:xfrm>
          <a:prstGeom prst="rect">
            <a:avLst/>
          </a:prstGeom>
          <a:noFill/>
          <a:ln w="9525">
            <a:noFill/>
            <a:miter lim="800000"/>
            <a:headEnd/>
            <a:tailEnd/>
          </a:ln>
        </p:spPr>
      </p:pic>
      <p:sp>
        <p:nvSpPr>
          <p:cNvPr id="22531" name="Line 4"/>
          <p:cNvSpPr>
            <a:spLocks noChangeShapeType="1"/>
          </p:cNvSpPr>
          <p:nvPr/>
        </p:nvSpPr>
        <p:spPr bwMode="auto">
          <a:xfrm>
            <a:off x="1360488" y="2417763"/>
            <a:ext cx="6794500" cy="0"/>
          </a:xfrm>
          <a:prstGeom prst="line">
            <a:avLst/>
          </a:prstGeom>
          <a:noFill/>
          <a:ln w="12700">
            <a:solidFill>
              <a:schemeClr val="accent1"/>
            </a:solidFill>
            <a:round/>
            <a:headEnd/>
            <a:tailEnd/>
          </a:ln>
        </p:spPr>
        <p:txBody>
          <a:bodyPr>
            <a:prstTxWarp prst="textNoShape">
              <a:avLst/>
            </a:prstTxWarp>
            <a:spAutoFit/>
          </a:bodyPr>
          <a:lstStyle/>
          <a:p>
            <a:endParaRPr lang="en-US"/>
          </a:p>
        </p:txBody>
      </p:sp>
      <p:pic>
        <p:nvPicPr>
          <p:cNvPr id="22532" name="Picture 15" descr="internet_cloud.gif                                             001623CFkristinweimers                 BB7CB7DD:"/>
          <p:cNvPicPr>
            <a:picLocks noChangeAspect="1" noChangeArrowheads="1"/>
          </p:cNvPicPr>
          <p:nvPr/>
        </p:nvPicPr>
        <p:blipFill>
          <a:blip r:embed="rId4" cstate="print"/>
          <a:srcRect/>
          <a:stretch>
            <a:fillRect/>
          </a:stretch>
        </p:blipFill>
        <p:spPr bwMode="auto">
          <a:xfrm>
            <a:off x="7418388" y="1806575"/>
            <a:ext cx="1628775" cy="1069975"/>
          </a:xfrm>
          <a:prstGeom prst="rect">
            <a:avLst/>
          </a:prstGeom>
          <a:noFill/>
          <a:ln w="9525">
            <a:noFill/>
            <a:miter lim="800000"/>
            <a:headEnd/>
            <a:tailEnd/>
          </a:ln>
        </p:spPr>
      </p:pic>
      <p:sp>
        <p:nvSpPr>
          <p:cNvPr id="22533" name="Text Box 101"/>
          <p:cNvSpPr txBox="1">
            <a:spLocks noChangeArrowheads="1"/>
          </p:cNvSpPr>
          <p:nvPr/>
        </p:nvSpPr>
        <p:spPr bwMode="auto">
          <a:xfrm>
            <a:off x="7775575" y="2165350"/>
            <a:ext cx="1030288" cy="334963"/>
          </a:xfrm>
          <a:prstGeom prst="rect">
            <a:avLst/>
          </a:prstGeom>
          <a:noFill/>
          <a:ln w="9525">
            <a:noFill/>
            <a:miter lim="800000"/>
            <a:headEnd/>
            <a:tailEnd/>
          </a:ln>
        </p:spPr>
        <p:txBody>
          <a:bodyPr wrap="none">
            <a:prstTxWarp prst="textNoShape">
              <a:avLst/>
            </a:prstTxWarp>
            <a:spAutoFit/>
          </a:bodyPr>
          <a:lstStyle/>
          <a:p>
            <a:pPr>
              <a:buFont typeface="Times New Roman" pitchFamily="-109" charset="0"/>
              <a:buNone/>
            </a:pPr>
            <a:r>
              <a:rPr lang="en-US" b="1">
                <a:solidFill>
                  <a:schemeClr val="bg1"/>
                </a:solidFill>
              </a:rPr>
              <a:t>Internet</a:t>
            </a:r>
          </a:p>
        </p:txBody>
      </p:sp>
      <p:sp>
        <p:nvSpPr>
          <p:cNvPr id="22534" name="Rectangle 103"/>
          <p:cNvSpPr>
            <a:spLocks noGrp="1" noChangeArrowheads="1"/>
          </p:cNvSpPr>
          <p:nvPr>
            <p:ph type="title"/>
          </p:nvPr>
        </p:nvSpPr>
        <p:spPr/>
        <p:txBody>
          <a:bodyPr/>
          <a:lstStyle/>
          <a:p>
            <a:r>
              <a:rPr lang="en-US">
                <a:ea typeface="ＭＳ Ｐゴシック" pitchFamily="-109" charset="-128"/>
                <a:cs typeface="ＭＳ Ｐゴシック" pitchFamily="-109" charset="-128"/>
              </a:rPr>
              <a:t>Sprawl Is Not The Answer</a:t>
            </a:r>
          </a:p>
        </p:txBody>
      </p:sp>
      <p:grpSp>
        <p:nvGrpSpPr>
          <p:cNvPr id="2" name="Group 2"/>
          <p:cNvGrpSpPr>
            <a:grpSpLocks noChangeAspect="1"/>
          </p:cNvGrpSpPr>
          <p:nvPr/>
        </p:nvGrpSpPr>
        <p:grpSpPr bwMode="auto">
          <a:xfrm>
            <a:off x="79375" y="1800225"/>
            <a:ext cx="1592263" cy="1401763"/>
            <a:chOff x="251" y="2033"/>
            <a:chExt cx="1141" cy="958"/>
          </a:xfrm>
        </p:grpSpPr>
        <p:grpSp>
          <p:nvGrpSpPr>
            <p:cNvPr id="3" name="Group 3"/>
            <p:cNvGrpSpPr>
              <a:grpSpLocks/>
            </p:cNvGrpSpPr>
            <p:nvPr/>
          </p:nvGrpSpPr>
          <p:grpSpPr bwMode="auto">
            <a:xfrm>
              <a:off x="251" y="2033"/>
              <a:ext cx="1141" cy="803"/>
              <a:chOff x="211" y="1235"/>
              <a:chExt cx="1013" cy="595"/>
            </a:xfrm>
          </p:grpSpPr>
          <p:pic>
            <p:nvPicPr>
              <p:cNvPr id="22551" name="Picture 4" descr="round_blue.gif                                                 001623CFkristinweimers                 BB7CB7DD:"/>
              <p:cNvPicPr>
                <a:picLocks noChangeAspect="1" noChangeArrowheads="1"/>
              </p:cNvPicPr>
              <p:nvPr/>
            </p:nvPicPr>
            <p:blipFill>
              <a:blip r:embed="rId5" cstate="print"/>
              <a:srcRect/>
              <a:stretch>
                <a:fillRect/>
              </a:stretch>
            </p:blipFill>
            <p:spPr bwMode="auto">
              <a:xfrm>
                <a:off x="211" y="1328"/>
                <a:ext cx="1013" cy="502"/>
              </a:xfrm>
              <a:prstGeom prst="rect">
                <a:avLst/>
              </a:prstGeom>
              <a:noFill/>
              <a:ln w="9525">
                <a:noFill/>
                <a:miter lim="800000"/>
                <a:headEnd/>
                <a:tailEnd/>
              </a:ln>
            </p:spPr>
          </p:pic>
          <p:pic>
            <p:nvPicPr>
              <p:cNvPr id="22552" name="Picture 5" descr="servers.gif                                                    001623CFkristinweimers                 BB7CB7DD:"/>
              <p:cNvPicPr>
                <a:picLocks noChangeAspect="1" noChangeArrowheads="1"/>
              </p:cNvPicPr>
              <p:nvPr/>
            </p:nvPicPr>
            <p:blipFill>
              <a:blip r:embed="rId6" cstate="print"/>
              <a:srcRect/>
              <a:stretch>
                <a:fillRect/>
              </a:stretch>
            </p:blipFill>
            <p:spPr bwMode="auto">
              <a:xfrm>
                <a:off x="532" y="1235"/>
                <a:ext cx="391" cy="430"/>
              </a:xfrm>
              <a:prstGeom prst="rect">
                <a:avLst/>
              </a:prstGeom>
              <a:noFill/>
              <a:ln w="9525">
                <a:noFill/>
                <a:miter lim="800000"/>
                <a:headEnd/>
                <a:tailEnd/>
              </a:ln>
            </p:spPr>
          </p:pic>
          <p:grpSp>
            <p:nvGrpSpPr>
              <p:cNvPr id="4" name="Group 6"/>
              <p:cNvGrpSpPr>
                <a:grpSpLocks/>
              </p:cNvGrpSpPr>
              <p:nvPr/>
            </p:nvGrpSpPr>
            <p:grpSpPr bwMode="auto">
              <a:xfrm>
                <a:off x="280" y="1269"/>
                <a:ext cx="316" cy="399"/>
                <a:chOff x="156" y="1577"/>
                <a:chExt cx="413" cy="522"/>
              </a:xfrm>
            </p:grpSpPr>
            <p:pic>
              <p:nvPicPr>
                <p:cNvPr id="22557" name="Picture 7" descr="database.gif                                                   001623CFkristinweimers                 BB7CB7DD:"/>
                <p:cNvPicPr>
                  <a:picLocks noChangeAspect="1" noChangeArrowheads="1"/>
                </p:cNvPicPr>
                <p:nvPr/>
              </p:nvPicPr>
              <p:blipFill>
                <a:blip r:embed="rId7" cstate="print"/>
                <a:srcRect/>
                <a:stretch>
                  <a:fillRect/>
                </a:stretch>
              </p:blipFill>
              <p:spPr bwMode="auto">
                <a:xfrm>
                  <a:off x="156" y="1577"/>
                  <a:ext cx="282" cy="344"/>
                </a:xfrm>
                <a:prstGeom prst="rect">
                  <a:avLst/>
                </a:prstGeom>
                <a:noFill/>
                <a:ln w="9525">
                  <a:noFill/>
                  <a:miter lim="800000"/>
                  <a:headEnd/>
                  <a:tailEnd/>
                </a:ln>
              </p:spPr>
            </p:pic>
            <p:pic>
              <p:nvPicPr>
                <p:cNvPr id="22558" name="Picture 8" descr="database.gif                                                   001623CFkristinweimers                 BB7CB7DD:"/>
                <p:cNvPicPr>
                  <a:picLocks noChangeAspect="1" noChangeArrowheads="1"/>
                </p:cNvPicPr>
                <p:nvPr/>
              </p:nvPicPr>
              <p:blipFill>
                <a:blip r:embed="rId7" cstate="print"/>
                <a:srcRect/>
                <a:stretch>
                  <a:fillRect/>
                </a:stretch>
              </p:blipFill>
              <p:spPr bwMode="auto">
                <a:xfrm>
                  <a:off x="219" y="1662"/>
                  <a:ext cx="282" cy="344"/>
                </a:xfrm>
                <a:prstGeom prst="rect">
                  <a:avLst/>
                </a:prstGeom>
                <a:noFill/>
                <a:ln w="9525">
                  <a:noFill/>
                  <a:miter lim="800000"/>
                  <a:headEnd/>
                  <a:tailEnd/>
                </a:ln>
              </p:spPr>
            </p:pic>
            <p:pic>
              <p:nvPicPr>
                <p:cNvPr id="22559" name="Picture 9" descr="database.gif                                                   001623CFkristinweimers                 BB7CB7DD:"/>
                <p:cNvPicPr>
                  <a:picLocks noChangeAspect="1" noChangeArrowheads="1"/>
                </p:cNvPicPr>
                <p:nvPr/>
              </p:nvPicPr>
              <p:blipFill>
                <a:blip r:embed="rId7" cstate="print"/>
                <a:srcRect/>
                <a:stretch>
                  <a:fillRect/>
                </a:stretch>
              </p:blipFill>
              <p:spPr bwMode="auto">
                <a:xfrm>
                  <a:off x="287" y="1755"/>
                  <a:ext cx="282" cy="344"/>
                </a:xfrm>
                <a:prstGeom prst="rect">
                  <a:avLst/>
                </a:prstGeom>
                <a:noFill/>
                <a:ln w="9525">
                  <a:noFill/>
                  <a:miter lim="800000"/>
                  <a:headEnd/>
                  <a:tailEnd/>
                </a:ln>
              </p:spPr>
            </p:pic>
          </p:grpSp>
          <p:pic>
            <p:nvPicPr>
              <p:cNvPr id="22554" name="Picture 10" descr="user.gif                                                       001623CFkristinweimers                 BB7CB7DD:"/>
              <p:cNvPicPr>
                <a:picLocks noChangeAspect="1" noChangeArrowheads="1"/>
              </p:cNvPicPr>
              <p:nvPr/>
            </p:nvPicPr>
            <p:blipFill>
              <a:blip r:embed="rId8" cstate="print"/>
              <a:srcRect/>
              <a:stretch>
                <a:fillRect/>
              </a:stretch>
            </p:blipFill>
            <p:spPr bwMode="auto">
              <a:xfrm>
                <a:off x="869" y="1385"/>
                <a:ext cx="271" cy="223"/>
              </a:xfrm>
              <a:prstGeom prst="rect">
                <a:avLst/>
              </a:prstGeom>
              <a:noFill/>
              <a:ln w="9525">
                <a:noFill/>
                <a:miter lim="800000"/>
                <a:headEnd/>
                <a:tailEnd/>
              </a:ln>
            </p:spPr>
          </p:pic>
          <p:pic>
            <p:nvPicPr>
              <p:cNvPr id="22555" name="Picture 11" descr="user.gif                                                       001623CFkristinweimers                 BB7CB7DD:"/>
              <p:cNvPicPr>
                <a:picLocks noChangeAspect="1" noChangeArrowheads="1"/>
              </p:cNvPicPr>
              <p:nvPr/>
            </p:nvPicPr>
            <p:blipFill>
              <a:blip r:embed="rId8" cstate="print"/>
              <a:srcRect/>
              <a:stretch>
                <a:fillRect/>
              </a:stretch>
            </p:blipFill>
            <p:spPr bwMode="auto">
              <a:xfrm>
                <a:off x="759" y="1473"/>
                <a:ext cx="271" cy="223"/>
              </a:xfrm>
              <a:prstGeom prst="rect">
                <a:avLst/>
              </a:prstGeom>
              <a:noFill/>
              <a:ln w="9525">
                <a:noFill/>
                <a:miter lim="800000"/>
                <a:headEnd/>
                <a:tailEnd/>
              </a:ln>
            </p:spPr>
          </p:pic>
          <p:pic>
            <p:nvPicPr>
              <p:cNvPr id="22556" name="Picture 12" descr="user.gif                                                       001623CFkristinweimers                 BB7CB7DD:"/>
              <p:cNvPicPr>
                <a:picLocks noChangeAspect="1" noChangeArrowheads="1"/>
              </p:cNvPicPr>
              <p:nvPr/>
            </p:nvPicPr>
            <p:blipFill>
              <a:blip r:embed="rId8" cstate="print"/>
              <a:srcRect/>
              <a:stretch>
                <a:fillRect/>
              </a:stretch>
            </p:blipFill>
            <p:spPr bwMode="auto">
              <a:xfrm>
                <a:off x="607" y="1533"/>
                <a:ext cx="271" cy="223"/>
              </a:xfrm>
              <a:prstGeom prst="rect">
                <a:avLst/>
              </a:prstGeom>
              <a:noFill/>
              <a:ln w="9525">
                <a:noFill/>
                <a:miter lim="800000"/>
                <a:headEnd/>
                <a:tailEnd/>
              </a:ln>
            </p:spPr>
          </p:pic>
        </p:grpSp>
        <p:sp>
          <p:nvSpPr>
            <p:cNvPr id="22550" name="Text Box 13"/>
            <p:cNvSpPr txBox="1">
              <a:spLocks noChangeArrowheads="1"/>
            </p:cNvSpPr>
            <p:nvPr/>
          </p:nvSpPr>
          <p:spPr bwMode="auto">
            <a:xfrm>
              <a:off x="320" y="2799"/>
              <a:ext cx="116" cy="192"/>
            </a:xfrm>
            <a:prstGeom prst="rect">
              <a:avLst/>
            </a:prstGeom>
            <a:noFill/>
            <a:ln w="9525">
              <a:noFill/>
              <a:miter lim="800000"/>
              <a:headEnd/>
              <a:tailEnd/>
            </a:ln>
          </p:spPr>
          <p:txBody>
            <a:bodyPr wrap="none">
              <a:prstTxWarp prst="textNoShape">
                <a:avLst/>
              </a:prstTxWarp>
              <a:spAutoFit/>
            </a:bodyPr>
            <a:lstStyle/>
            <a:p>
              <a:endParaRPr lang="en-US" sz="1400" b="1"/>
            </a:p>
          </p:txBody>
        </p:sp>
      </p:grpSp>
      <p:sp>
        <p:nvSpPr>
          <p:cNvPr id="22536" name="Rectangle 3"/>
          <p:cNvSpPr txBox="1">
            <a:spLocks noChangeArrowheads="1"/>
          </p:cNvSpPr>
          <p:nvPr/>
        </p:nvSpPr>
        <p:spPr bwMode="auto">
          <a:xfrm>
            <a:off x="630923" y="3636010"/>
            <a:ext cx="7640161" cy="1755775"/>
          </a:xfrm>
          <a:prstGeom prst="rect">
            <a:avLst/>
          </a:prstGeom>
          <a:noFill/>
          <a:ln w="12700">
            <a:noFill/>
            <a:miter lim="800000"/>
            <a:headEnd type="none" w="sm" len="sm"/>
            <a:tailEnd type="none" w="sm" len="sm"/>
          </a:ln>
        </p:spPr>
        <p:txBody>
          <a:bodyPr rIns="81279">
            <a:prstTxWarp prst="textNoShape">
              <a:avLst/>
            </a:prstTxWarp>
          </a:bodyPr>
          <a:lstStyle/>
          <a:p>
            <a:pPr marL="230188" indent="-230188" algn="l">
              <a:buClr>
                <a:srgbClr val="004167"/>
              </a:buClr>
              <a:buSzPct val="85000"/>
              <a:buFont typeface="Times" pitchFamily="-109" charset="0"/>
              <a:buChar char="•"/>
            </a:pPr>
            <a:r>
              <a:rPr lang="en-US" sz="2400" dirty="0">
                <a:solidFill>
                  <a:srgbClr val="004167"/>
                </a:solidFill>
              </a:rPr>
              <a:t>“More stuff” doesn’t solve the problem</a:t>
            </a:r>
          </a:p>
          <a:p>
            <a:pPr marL="230188" indent="-230188" algn="l">
              <a:buClr>
                <a:srgbClr val="004167"/>
              </a:buClr>
              <a:buSzPct val="85000"/>
              <a:buFont typeface="Times" pitchFamily="-109" charset="0"/>
              <a:buChar char="•"/>
            </a:pPr>
            <a:r>
              <a:rPr lang="en-US" sz="2400" dirty="0">
                <a:solidFill>
                  <a:srgbClr val="004167"/>
                </a:solidFill>
              </a:rPr>
              <a:t>Firewall “helpers” have limited view of traffic</a:t>
            </a:r>
          </a:p>
          <a:p>
            <a:pPr marL="230188" indent="-230188" algn="l">
              <a:buClr>
                <a:srgbClr val="004167"/>
              </a:buClr>
              <a:buSzPct val="85000"/>
              <a:buFont typeface="Times" pitchFamily="-109" charset="0"/>
              <a:buChar char="•"/>
            </a:pPr>
            <a:r>
              <a:rPr lang="en-US" sz="2400" dirty="0">
                <a:solidFill>
                  <a:srgbClr val="004167"/>
                </a:solidFill>
              </a:rPr>
              <a:t>Complex and costly to buy and </a:t>
            </a:r>
            <a:r>
              <a:rPr lang="en-US" sz="2400" dirty="0" smtClean="0">
                <a:solidFill>
                  <a:srgbClr val="004167"/>
                </a:solidFill>
              </a:rPr>
              <a:t>maintain</a:t>
            </a:r>
          </a:p>
          <a:p>
            <a:pPr marL="230188" indent="-230188" algn="l">
              <a:buClr>
                <a:srgbClr val="004167"/>
              </a:buClr>
              <a:buSzPct val="85000"/>
              <a:buFont typeface="Times" pitchFamily="-109" charset="0"/>
              <a:buNone/>
            </a:pPr>
            <a:endParaRPr lang="en-US" sz="2400" dirty="0">
              <a:solidFill>
                <a:srgbClr val="004167"/>
              </a:solidFill>
            </a:endParaRPr>
          </a:p>
        </p:txBody>
      </p:sp>
      <p:sp>
        <p:nvSpPr>
          <p:cNvPr id="22537" name="Footer Placeholder 1"/>
          <p:cNvSpPr txBox="1">
            <a:spLocks noGrp="1"/>
          </p:cNvSpPr>
          <p:nvPr/>
        </p:nvSpPr>
        <p:spPr bwMode="auto">
          <a:xfrm>
            <a:off x="1157288" y="6350000"/>
            <a:ext cx="5783262" cy="457200"/>
          </a:xfrm>
          <a:prstGeom prst="rect">
            <a:avLst/>
          </a:prstGeom>
          <a:noFill/>
          <a:ln w="9525">
            <a:noFill/>
            <a:miter lim="800000"/>
            <a:headEnd/>
            <a:tailEnd/>
          </a:ln>
        </p:spPr>
        <p:txBody>
          <a:bodyPr lIns="91429" tIns="45714" rIns="91429" bIns="45714">
            <a:prstTxWarp prst="textNoShape">
              <a:avLst/>
            </a:prstTxWarp>
          </a:bodyPr>
          <a:lstStyle/>
          <a:p>
            <a:pPr algn="l">
              <a:buFont typeface="Times New Roman" pitchFamily="-109" charset="0"/>
              <a:buNone/>
            </a:pPr>
            <a:r>
              <a:rPr lang="en-US" sz="900">
                <a:solidFill>
                  <a:srgbClr val="A7C439"/>
                </a:solidFill>
              </a:rPr>
              <a:t>© 2009 Palo Alto Networks. Proprietary and Confidential.</a:t>
            </a:r>
          </a:p>
        </p:txBody>
      </p:sp>
      <p:sp>
        <p:nvSpPr>
          <p:cNvPr id="22538" name="Slide Number Placeholder 6"/>
          <p:cNvSpPr txBox="1">
            <a:spLocks noGrp="1"/>
          </p:cNvSpPr>
          <p:nvPr/>
        </p:nvSpPr>
        <p:spPr bwMode="auto">
          <a:xfrm>
            <a:off x="306388" y="6351588"/>
            <a:ext cx="847725" cy="457200"/>
          </a:xfrm>
          <a:prstGeom prst="rect">
            <a:avLst/>
          </a:prstGeom>
          <a:noFill/>
          <a:ln w="9525">
            <a:noFill/>
            <a:miter lim="800000"/>
            <a:headEnd/>
            <a:tailEnd/>
          </a:ln>
        </p:spPr>
        <p:txBody>
          <a:bodyPr lIns="91429" tIns="45714" rIns="91429" bIns="45714">
            <a:prstTxWarp prst="textNoShape">
              <a:avLst/>
            </a:prstTxWarp>
          </a:bodyPr>
          <a:lstStyle/>
          <a:p>
            <a:pPr>
              <a:buFont typeface="Times New Roman" pitchFamily="-109" charset="0"/>
              <a:buNone/>
            </a:pPr>
            <a:r>
              <a:rPr lang="en-US" sz="900">
                <a:solidFill>
                  <a:srgbClr val="316989"/>
                </a:solidFill>
              </a:rPr>
              <a:t>Page </a:t>
            </a:r>
            <a:fld id="{5B23C6BF-85D5-A640-9C5B-DA8F49DB3D27}" type="slidenum">
              <a:rPr lang="en-US" sz="900">
                <a:solidFill>
                  <a:srgbClr val="316989"/>
                </a:solidFill>
              </a:rPr>
              <a:pPr>
                <a:buFont typeface="Times New Roman" pitchFamily="-109" charset="0"/>
                <a:buNone/>
              </a:pPr>
              <a:t>14</a:t>
            </a:fld>
            <a:r>
              <a:rPr lang="en-US" sz="900">
                <a:solidFill>
                  <a:srgbClr val="316989"/>
                </a:solidFill>
              </a:rPr>
              <a:t>   |</a:t>
            </a:r>
            <a:r>
              <a:rPr lang="en-US" sz="900">
                <a:solidFill>
                  <a:schemeClr val="accent1"/>
                </a:solidFill>
              </a:rPr>
              <a:t>   </a:t>
            </a:r>
            <a:endParaRPr lang="en-US" sz="900">
              <a:solidFill>
                <a:schemeClr val="accent1"/>
              </a:solidFill>
              <a:latin typeface="Garamond" pitchFamily="-109" charset="0"/>
            </a:endParaRPr>
          </a:p>
        </p:txBody>
      </p:sp>
      <p:pic>
        <p:nvPicPr>
          <p:cNvPr id="22539" name="Picture 12" descr="Untitled-16"/>
          <p:cNvPicPr>
            <a:picLocks noChangeAspect="1" noChangeArrowheads="1"/>
          </p:cNvPicPr>
          <p:nvPr/>
        </p:nvPicPr>
        <p:blipFill>
          <a:blip r:embed="rId9" cstate="print"/>
          <a:srcRect/>
          <a:stretch>
            <a:fillRect/>
          </a:stretch>
        </p:blipFill>
        <p:spPr bwMode="auto">
          <a:xfrm>
            <a:off x="6545263" y="2124075"/>
            <a:ext cx="557212" cy="509588"/>
          </a:xfrm>
          <a:prstGeom prst="rect">
            <a:avLst/>
          </a:prstGeom>
          <a:noFill/>
          <a:ln w="9525">
            <a:noFill/>
            <a:miter lim="800000"/>
            <a:headEnd/>
            <a:tailEnd/>
          </a:ln>
        </p:spPr>
      </p:pic>
      <p:pic>
        <p:nvPicPr>
          <p:cNvPr id="22542" name="Picture 54" descr="Untitled-10"/>
          <p:cNvPicPr>
            <a:picLocks noChangeAspect="1" noChangeArrowheads="1"/>
          </p:cNvPicPr>
          <p:nvPr/>
        </p:nvPicPr>
        <p:blipFill>
          <a:blip r:embed="rId10" cstate="print"/>
          <a:srcRect/>
          <a:stretch>
            <a:fillRect/>
          </a:stretch>
        </p:blipFill>
        <p:spPr bwMode="auto">
          <a:xfrm>
            <a:off x="5130800" y="2101850"/>
            <a:ext cx="1044575" cy="596900"/>
          </a:xfrm>
          <a:prstGeom prst="rect">
            <a:avLst/>
          </a:prstGeom>
          <a:noFill/>
          <a:ln w="9525">
            <a:noFill/>
            <a:miter lim="800000"/>
            <a:headEnd/>
            <a:tailEnd/>
          </a:ln>
        </p:spPr>
      </p:pic>
      <p:pic>
        <p:nvPicPr>
          <p:cNvPr id="22543" name="Picture 49" descr="Untitled-15"/>
          <p:cNvPicPr>
            <a:picLocks noChangeArrowheads="1"/>
          </p:cNvPicPr>
          <p:nvPr/>
        </p:nvPicPr>
        <p:blipFill>
          <a:blip r:embed="rId11" cstate="print"/>
          <a:srcRect/>
          <a:stretch>
            <a:fillRect/>
          </a:stretch>
        </p:blipFill>
        <p:spPr bwMode="auto">
          <a:xfrm>
            <a:off x="1949450" y="1746250"/>
            <a:ext cx="823913" cy="473075"/>
          </a:xfrm>
          <a:prstGeom prst="rect">
            <a:avLst/>
          </a:prstGeom>
          <a:noFill/>
          <a:ln w="9525">
            <a:noFill/>
            <a:miter lim="800000"/>
            <a:headEnd/>
            <a:tailEnd/>
          </a:ln>
        </p:spPr>
      </p:pic>
      <p:pic>
        <p:nvPicPr>
          <p:cNvPr id="22544" name="Picture 69" descr="_png"/>
          <p:cNvPicPr>
            <a:picLocks noChangeAspect="1" noChangeArrowheads="1"/>
          </p:cNvPicPr>
          <p:nvPr/>
        </p:nvPicPr>
        <p:blipFill>
          <a:blip r:embed="rId12" cstate="print"/>
          <a:srcRect/>
          <a:stretch>
            <a:fillRect/>
          </a:stretch>
        </p:blipFill>
        <p:spPr bwMode="auto">
          <a:xfrm>
            <a:off x="3730625" y="2692400"/>
            <a:ext cx="819150" cy="466725"/>
          </a:xfrm>
          <a:prstGeom prst="rect">
            <a:avLst/>
          </a:prstGeom>
          <a:noFill/>
          <a:ln w="9525">
            <a:noFill/>
            <a:miter lim="800000"/>
            <a:headEnd/>
            <a:tailEnd/>
          </a:ln>
        </p:spPr>
      </p:pic>
      <p:pic>
        <p:nvPicPr>
          <p:cNvPr id="22545" name="Picture 26" descr="Untitled-8"/>
          <p:cNvPicPr>
            <a:picLocks noChangeAspect="1" noChangeArrowheads="1"/>
          </p:cNvPicPr>
          <p:nvPr/>
        </p:nvPicPr>
        <p:blipFill>
          <a:blip r:embed="rId13" cstate="print"/>
          <a:srcRect/>
          <a:stretch>
            <a:fillRect/>
          </a:stretch>
        </p:blipFill>
        <p:spPr bwMode="auto">
          <a:xfrm>
            <a:off x="2925763" y="1768475"/>
            <a:ext cx="815975" cy="466725"/>
          </a:xfrm>
          <a:prstGeom prst="rect">
            <a:avLst/>
          </a:prstGeom>
          <a:noFill/>
          <a:ln w="9525">
            <a:noFill/>
            <a:miter lim="800000"/>
            <a:headEnd/>
            <a:tailEnd/>
          </a:ln>
        </p:spPr>
      </p:pic>
      <p:pic>
        <p:nvPicPr>
          <p:cNvPr id="22546" name="Picture 67"/>
          <p:cNvPicPr>
            <a:picLocks noChangeAspect="1"/>
          </p:cNvPicPr>
          <p:nvPr/>
        </p:nvPicPr>
        <p:blipFill>
          <a:blip r:embed="rId14" cstate="print">
            <a:clrChange>
              <a:clrFrom>
                <a:srgbClr val="FFFFFF"/>
              </a:clrFrom>
              <a:clrTo>
                <a:srgbClr val="FFFFFF">
                  <a:alpha val="0"/>
                </a:srgbClr>
              </a:clrTo>
            </a:clrChange>
          </a:blip>
          <a:srcRect/>
          <a:stretch>
            <a:fillRect/>
          </a:stretch>
        </p:blipFill>
        <p:spPr bwMode="auto">
          <a:xfrm>
            <a:off x="2847975" y="2613025"/>
            <a:ext cx="822325" cy="549275"/>
          </a:xfrm>
          <a:prstGeom prst="rect">
            <a:avLst/>
          </a:prstGeom>
          <a:noFill/>
          <a:ln w="9525">
            <a:noFill/>
            <a:miter lim="800000"/>
            <a:headEnd/>
            <a:tailEnd/>
          </a:ln>
        </p:spPr>
      </p:pic>
      <p:grpSp>
        <p:nvGrpSpPr>
          <p:cNvPr id="5" name="Group 41"/>
          <p:cNvGrpSpPr/>
          <p:nvPr/>
        </p:nvGrpSpPr>
        <p:grpSpPr>
          <a:xfrm>
            <a:off x="2349500" y="2078038"/>
            <a:ext cx="1846263" cy="706437"/>
            <a:chOff x="2349500" y="2078038"/>
            <a:chExt cx="1846263" cy="706437"/>
          </a:xfrm>
        </p:grpSpPr>
        <p:sp>
          <p:nvSpPr>
            <p:cNvPr id="22540" name="Line 35"/>
            <p:cNvSpPr>
              <a:spLocks noChangeShapeType="1"/>
            </p:cNvSpPr>
            <p:nvPr/>
          </p:nvSpPr>
          <p:spPr bwMode="auto">
            <a:xfrm>
              <a:off x="2349500" y="2078038"/>
              <a:ext cx="4763" cy="706437"/>
            </a:xfrm>
            <a:prstGeom prst="line">
              <a:avLst/>
            </a:prstGeom>
            <a:noFill/>
            <a:ln w="12700">
              <a:solidFill>
                <a:schemeClr val="accent1"/>
              </a:solidFill>
              <a:round/>
              <a:headEnd/>
              <a:tailEnd/>
            </a:ln>
          </p:spPr>
          <p:txBody>
            <a:bodyPr>
              <a:prstTxWarp prst="textNoShape">
                <a:avLst/>
              </a:prstTxWarp>
              <a:spAutoFit/>
            </a:bodyPr>
            <a:lstStyle/>
            <a:p>
              <a:endParaRPr lang="en-US"/>
            </a:p>
          </p:txBody>
        </p:sp>
        <p:sp>
          <p:nvSpPr>
            <p:cNvPr id="22541" name="Line 36"/>
            <p:cNvSpPr>
              <a:spLocks noChangeShapeType="1"/>
            </p:cNvSpPr>
            <p:nvPr/>
          </p:nvSpPr>
          <p:spPr bwMode="auto">
            <a:xfrm>
              <a:off x="4191000" y="2168525"/>
              <a:ext cx="4763" cy="592138"/>
            </a:xfrm>
            <a:prstGeom prst="line">
              <a:avLst/>
            </a:prstGeom>
            <a:noFill/>
            <a:ln w="12700">
              <a:solidFill>
                <a:schemeClr val="accent1"/>
              </a:solidFill>
              <a:round/>
              <a:headEnd/>
              <a:tailEnd/>
            </a:ln>
          </p:spPr>
          <p:txBody>
            <a:bodyPr>
              <a:prstTxWarp prst="textNoShape">
                <a:avLst/>
              </a:prstTxWarp>
              <a:spAutoFit/>
            </a:bodyPr>
            <a:lstStyle/>
            <a:p>
              <a:endParaRPr lang="en-US"/>
            </a:p>
          </p:txBody>
        </p:sp>
        <p:sp>
          <p:nvSpPr>
            <p:cNvPr id="22547" name="Line 36"/>
            <p:cNvSpPr>
              <a:spLocks noChangeShapeType="1"/>
            </p:cNvSpPr>
            <p:nvPr/>
          </p:nvSpPr>
          <p:spPr bwMode="auto">
            <a:xfrm>
              <a:off x="3348038" y="2157413"/>
              <a:ext cx="4762" cy="593725"/>
            </a:xfrm>
            <a:prstGeom prst="line">
              <a:avLst/>
            </a:prstGeom>
            <a:noFill/>
            <a:ln w="12700">
              <a:solidFill>
                <a:schemeClr val="accent1"/>
              </a:solidFill>
              <a:round/>
              <a:headEnd/>
              <a:tailEnd/>
            </a:ln>
          </p:spPr>
          <p:txBody>
            <a:bodyPr>
              <a:prstTxWarp prst="textNoShape">
                <a:avLst/>
              </a:prstTxWarp>
              <a:spAutoFit/>
            </a:bodyPr>
            <a:lstStyle/>
            <a:p>
              <a:endParaRPr lang="en-US"/>
            </a:p>
          </p:txBody>
        </p:sp>
      </p:grpSp>
      <p:pic>
        <p:nvPicPr>
          <p:cNvPr id="22548" name="Picture 30" descr="Untitled-4"/>
          <p:cNvPicPr>
            <a:picLocks noChangeAspect="1" noChangeArrowheads="1"/>
          </p:cNvPicPr>
          <p:nvPr/>
        </p:nvPicPr>
        <p:blipFill>
          <a:blip r:embed="rId15" cstate="print"/>
          <a:srcRect/>
          <a:stretch>
            <a:fillRect/>
          </a:stretch>
        </p:blipFill>
        <p:spPr bwMode="auto">
          <a:xfrm>
            <a:off x="1944688" y="2689225"/>
            <a:ext cx="815975" cy="466725"/>
          </a:xfrm>
          <a:prstGeom prst="rect">
            <a:avLst/>
          </a:prstGeom>
          <a:noFill/>
          <a:ln w="9525">
            <a:noFill/>
            <a:miter lim="800000"/>
            <a:headEnd/>
            <a:tailEnd/>
          </a:ln>
        </p:spPr>
      </p:pic>
      <p:grpSp>
        <p:nvGrpSpPr>
          <p:cNvPr id="6" name="Group 40"/>
          <p:cNvGrpSpPr/>
          <p:nvPr/>
        </p:nvGrpSpPr>
        <p:grpSpPr>
          <a:xfrm>
            <a:off x="4886161" y="1065148"/>
            <a:ext cx="2178050" cy="1582737"/>
            <a:chOff x="4886161" y="1065148"/>
            <a:chExt cx="2178050" cy="1582737"/>
          </a:xfrm>
        </p:grpSpPr>
        <p:sp>
          <p:nvSpPr>
            <p:cNvPr id="32" name="Isosceles Triangle 32"/>
            <p:cNvSpPr>
              <a:spLocks/>
            </p:cNvSpPr>
            <p:nvPr/>
          </p:nvSpPr>
          <p:spPr bwMode="auto">
            <a:xfrm rot="6983294">
              <a:off x="5506080" y="1270729"/>
              <a:ext cx="1109662" cy="1473200"/>
            </a:xfrm>
            <a:prstGeom prst="triangle">
              <a:avLst>
                <a:gd name="adj" fmla="val 50000"/>
              </a:avLst>
            </a:prstGeom>
            <a:solidFill>
              <a:srgbClr val="316989">
                <a:alpha val="72156"/>
              </a:srgbClr>
            </a:solidFill>
            <a:ln w="12700">
              <a:noFill/>
              <a:round/>
              <a:headEnd/>
              <a:tailEnd/>
            </a:ln>
          </p:spPr>
          <p:txBody>
            <a:bodyPr anchor="ctr">
              <a:prstTxWarp prst="textNoShape">
                <a:avLst/>
              </a:prstTxWarp>
              <a:spAutoFit/>
            </a:bodyPr>
            <a:lstStyle/>
            <a:p>
              <a:endParaRPr lang="en-US"/>
            </a:p>
          </p:txBody>
        </p:sp>
        <p:pic>
          <p:nvPicPr>
            <p:cNvPr id="33" name="Picture 30" descr="Untitled-4"/>
            <p:cNvPicPr>
              <a:picLocks noChangeAspect="1" noChangeArrowheads="1"/>
            </p:cNvPicPr>
            <p:nvPr/>
          </p:nvPicPr>
          <p:blipFill>
            <a:blip r:embed="rId15" cstate="print"/>
            <a:srcRect/>
            <a:stretch>
              <a:fillRect/>
            </a:stretch>
          </p:blipFill>
          <p:spPr bwMode="auto">
            <a:xfrm>
              <a:off x="4886161" y="1881123"/>
              <a:ext cx="815975" cy="466725"/>
            </a:xfrm>
            <a:prstGeom prst="rect">
              <a:avLst/>
            </a:prstGeom>
            <a:noFill/>
            <a:ln w="9525">
              <a:noFill/>
              <a:miter lim="800000"/>
              <a:headEnd/>
              <a:tailEnd/>
            </a:ln>
          </p:spPr>
        </p:pic>
        <p:pic>
          <p:nvPicPr>
            <p:cNvPr id="34" name="Picture 66"/>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4886161" y="1669985"/>
              <a:ext cx="820738" cy="550863"/>
            </a:xfrm>
            <a:prstGeom prst="rect">
              <a:avLst/>
            </a:prstGeom>
            <a:noFill/>
            <a:ln w="9525">
              <a:noFill/>
              <a:miter lim="800000"/>
              <a:headEnd/>
              <a:tailEnd/>
            </a:ln>
          </p:spPr>
        </p:pic>
        <p:pic>
          <p:nvPicPr>
            <p:cNvPr id="35" name="Picture 12" descr="Untitled-16"/>
            <p:cNvPicPr>
              <a:picLocks noChangeAspect="1" noChangeArrowheads="1"/>
            </p:cNvPicPr>
            <p:nvPr/>
          </p:nvPicPr>
          <p:blipFill>
            <a:blip r:embed="rId9" cstate="print"/>
            <a:srcRect/>
            <a:stretch>
              <a:fillRect/>
            </a:stretch>
          </p:blipFill>
          <p:spPr bwMode="auto">
            <a:xfrm>
              <a:off x="6506999" y="2138298"/>
              <a:ext cx="557212" cy="509587"/>
            </a:xfrm>
            <a:prstGeom prst="rect">
              <a:avLst/>
            </a:prstGeom>
            <a:noFill/>
            <a:ln w="9525">
              <a:noFill/>
              <a:miter lim="800000"/>
              <a:headEnd/>
              <a:tailEnd/>
            </a:ln>
          </p:spPr>
        </p:pic>
        <p:pic>
          <p:nvPicPr>
            <p:cNvPr id="36" name="Picture 49" descr="Untitled-15"/>
            <p:cNvPicPr>
              <a:picLocks noChangeArrowheads="1"/>
            </p:cNvPicPr>
            <p:nvPr/>
          </p:nvPicPr>
          <p:blipFill>
            <a:blip r:embed="rId11" cstate="print"/>
            <a:srcRect/>
            <a:stretch>
              <a:fillRect/>
            </a:stretch>
          </p:blipFill>
          <p:spPr bwMode="auto">
            <a:xfrm>
              <a:off x="4890924" y="1603310"/>
              <a:ext cx="823912" cy="473075"/>
            </a:xfrm>
            <a:prstGeom prst="rect">
              <a:avLst/>
            </a:prstGeom>
            <a:noFill/>
            <a:ln w="9525">
              <a:noFill/>
              <a:miter lim="800000"/>
              <a:headEnd/>
              <a:tailEnd/>
            </a:ln>
          </p:spPr>
        </p:pic>
        <p:pic>
          <p:nvPicPr>
            <p:cNvPr id="37" name="Picture 26" descr="Untitled-8"/>
            <p:cNvPicPr>
              <a:picLocks noChangeAspect="1" noChangeArrowheads="1"/>
            </p:cNvPicPr>
            <p:nvPr/>
          </p:nvPicPr>
          <p:blipFill>
            <a:blip r:embed="rId13" cstate="print"/>
            <a:srcRect/>
            <a:stretch>
              <a:fillRect/>
            </a:stretch>
          </p:blipFill>
          <p:spPr bwMode="auto">
            <a:xfrm>
              <a:off x="4889336" y="1481073"/>
              <a:ext cx="815975" cy="466725"/>
            </a:xfrm>
            <a:prstGeom prst="rect">
              <a:avLst/>
            </a:prstGeom>
            <a:noFill/>
            <a:ln w="9525">
              <a:noFill/>
              <a:miter lim="800000"/>
              <a:headEnd/>
              <a:tailEnd/>
            </a:ln>
          </p:spPr>
        </p:pic>
        <p:pic>
          <p:nvPicPr>
            <p:cNvPr id="38" name="Picture 67"/>
            <p:cNvPicPr>
              <a:picLocks noChangeAspect="1"/>
            </p:cNvPicPr>
            <p:nvPr/>
          </p:nvPicPr>
          <p:blipFill>
            <a:blip r:embed="rId14" cstate="print">
              <a:clrChange>
                <a:clrFrom>
                  <a:srgbClr val="FFFFFF"/>
                </a:clrFrom>
                <a:clrTo>
                  <a:srgbClr val="FFFFFF">
                    <a:alpha val="0"/>
                  </a:srgbClr>
                </a:clrTo>
              </a:clrChange>
            </a:blip>
            <a:srcRect/>
            <a:stretch>
              <a:fillRect/>
            </a:stretch>
          </p:blipFill>
          <p:spPr bwMode="auto">
            <a:xfrm>
              <a:off x="4892511" y="1263585"/>
              <a:ext cx="822325" cy="549275"/>
            </a:xfrm>
            <a:prstGeom prst="rect">
              <a:avLst/>
            </a:prstGeom>
            <a:noFill/>
            <a:ln w="9525">
              <a:noFill/>
              <a:miter lim="800000"/>
              <a:headEnd/>
              <a:tailEnd/>
            </a:ln>
          </p:spPr>
        </p:pic>
        <p:pic>
          <p:nvPicPr>
            <p:cNvPr id="39" name="Picture 69" descr="_png"/>
            <p:cNvPicPr>
              <a:picLocks noChangeAspect="1" noChangeArrowheads="1"/>
            </p:cNvPicPr>
            <p:nvPr/>
          </p:nvPicPr>
          <p:blipFill>
            <a:blip r:embed="rId12" cstate="print"/>
            <a:srcRect/>
            <a:stretch>
              <a:fillRect/>
            </a:stretch>
          </p:blipFill>
          <p:spPr bwMode="auto">
            <a:xfrm>
              <a:off x="4894099" y="1198498"/>
              <a:ext cx="819150" cy="466725"/>
            </a:xfrm>
            <a:prstGeom prst="rect">
              <a:avLst/>
            </a:prstGeom>
            <a:noFill/>
            <a:ln w="9525">
              <a:noFill/>
              <a:miter lim="800000"/>
              <a:headEnd/>
              <a:tailEnd/>
            </a:ln>
          </p:spPr>
        </p:pic>
        <p:pic>
          <p:nvPicPr>
            <p:cNvPr id="40" name="Picture 54" descr="Untitled-10"/>
            <p:cNvPicPr>
              <a:picLocks noChangeAspect="1" noChangeArrowheads="1"/>
            </p:cNvPicPr>
            <p:nvPr/>
          </p:nvPicPr>
          <p:blipFill>
            <a:blip r:embed="rId10" cstate="print"/>
            <a:srcRect/>
            <a:stretch>
              <a:fillRect/>
            </a:stretch>
          </p:blipFill>
          <p:spPr bwMode="auto">
            <a:xfrm>
              <a:off x="4897274" y="1065148"/>
              <a:ext cx="804862" cy="460375"/>
            </a:xfrm>
            <a:prstGeom prst="rect">
              <a:avLst/>
            </a:prstGeom>
            <a:noFill/>
            <a:ln w="9525">
              <a:noFill/>
              <a:miter lim="800000"/>
              <a:headEnd/>
              <a:tailEnd/>
            </a:ln>
          </p:spPr>
        </p:pic>
      </p:grpSp>
      <p:sp>
        <p:nvSpPr>
          <p:cNvPr id="43" name="Rectangle 3"/>
          <p:cNvSpPr txBox="1">
            <a:spLocks noChangeArrowheads="1"/>
          </p:cNvSpPr>
          <p:nvPr/>
        </p:nvSpPr>
        <p:spPr bwMode="auto">
          <a:xfrm>
            <a:off x="634691" y="5355570"/>
            <a:ext cx="7640161" cy="732751"/>
          </a:xfrm>
          <a:prstGeom prst="rect">
            <a:avLst/>
          </a:prstGeom>
          <a:noFill/>
          <a:ln w="12700">
            <a:noFill/>
            <a:miter lim="800000"/>
            <a:headEnd type="none" w="sm" len="sm"/>
            <a:tailEnd type="none" w="sm" len="sm"/>
          </a:ln>
        </p:spPr>
        <p:txBody>
          <a:bodyPr rIns="81279">
            <a:prstTxWarp prst="textNoShape">
              <a:avLst/>
            </a:prstTxWarp>
          </a:bodyPr>
          <a:lstStyle/>
          <a:p>
            <a:pPr marL="230188" indent="-230188" algn="l">
              <a:buClr>
                <a:srgbClr val="004167"/>
              </a:buClr>
              <a:buSzPct val="85000"/>
              <a:buFont typeface="Times" pitchFamily="-109" charset="0"/>
              <a:buChar char="•"/>
            </a:pPr>
            <a:r>
              <a:rPr lang="en-US" sz="2400" dirty="0" smtClean="0">
                <a:solidFill>
                  <a:srgbClr val="004167"/>
                </a:solidFill>
              </a:rPr>
              <a:t>Putting all of this in the same box is just slow</a:t>
            </a:r>
          </a:p>
          <a:p>
            <a:pPr marL="230188" indent="-230188" algn="l">
              <a:buClr>
                <a:srgbClr val="004167"/>
              </a:buClr>
              <a:buSzPct val="85000"/>
              <a:buFont typeface="Times" pitchFamily="-109" charset="0"/>
              <a:buNone/>
            </a:pPr>
            <a:endParaRPr lang="en-US" sz="2400" dirty="0">
              <a:solidFill>
                <a:srgbClr val="004167"/>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97466E-6 -6.98358E-6 L -0.0295 -0.07704 " pathEditMode="relative" ptsTypes="AA">
                                      <p:cBhvr>
                                        <p:cTn id="6" dur="2000" fill="hold"/>
                                        <p:tgtEl>
                                          <p:spTgt spid="22542"/>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2.24575E-6 7.17095E-6 L 0.12704 -0.14411 " pathEditMode="relative" ptsTypes="AA">
                                      <p:cBhvr>
                                        <p:cTn id="8" dur="2000" fill="hold"/>
                                        <p:tgtEl>
                                          <p:spTgt spid="22544"/>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2.8983E-6 -7.92043E-6 L 0.10917 -0.0273 " pathEditMode="relative" ptsTypes="AA">
                                      <p:cBhvr>
                                        <p:cTn id="10" dur="2000" fill="hold"/>
                                        <p:tgtEl>
                                          <p:spTgt spid="22530"/>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1.3051E-6 -8.67453E-6 L 0.20964 -0.03123 " pathEditMode="relative" ptsTypes="AA">
                                      <p:cBhvr>
                                        <p:cTn id="12" dur="2000" fill="hold"/>
                                        <p:tgtEl>
                                          <p:spTgt spid="22545"/>
                                        </p:tgtEl>
                                        <p:attrNameLst>
                                          <p:attrName>ppt_x</p:attrName>
                                          <p:attrName>ppt_y</p:attrName>
                                        </p:attrNameLst>
                                      </p:cBhvr>
                                    </p:animMotion>
                                  </p:childTnLst>
                                </p:cTn>
                              </p:par>
                              <p:par>
                                <p:cTn id="13" presetID="0" presetClass="path" presetSubtype="0" accel="50000" decel="50000" fill="hold" nodeType="withEffect">
                                  <p:stCondLst>
                                    <p:cond delay="0"/>
                                  </p:stCondLst>
                                  <p:childTnLst>
                                    <p:animMotion origin="layout" path="M -4.4915E-6 5.47074E-6 L 0.22146 -0.15567 " pathEditMode="relative" ptsTypes="AA">
                                      <p:cBhvr>
                                        <p:cTn id="14" dur="2000" fill="hold"/>
                                        <p:tgtEl>
                                          <p:spTgt spid="22546"/>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2.8983E-6 2.26694E-6 L 0.31621 -0.01966 " pathEditMode="relative" ptsTypes="AA">
                                      <p:cBhvr>
                                        <p:cTn id="16" dur="2000" fill="hold"/>
                                        <p:tgtEl>
                                          <p:spTgt spid="22543"/>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5.5085E-6 -1.12885E-6 L 0.31917 -0.14758 " pathEditMode="relative" ptsTypes="AA">
                                      <p:cBhvr>
                                        <p:cTn id="18" dur="2000" fill="hold"/>
                                        <p:tgtEl>
                                          <p:spTgt spid="22548"/>
                                        </p:tgtEl>
                                        <p:attrNameLst>
                                          <p:attrName>ppt_x</p:attrName>
                                          <p:attrName>ppt_y</p:attrName>
                                        </p:attrNameLst>
                                      </p:cBhvr>
                                    </p:animMotion>
                                  </p:childTnLst>
                                </p:cTn>
                              </p:par>
                            </p:childTnLst>
                          </p:cTn>
                        </p:par>
                        <p:par>
                          <p:cTn id="19" fill="hold">
                            <p:stCondLst>
                              <p:cond delay="2000"/>
                            </p:stCondLst>
                            <p:childTnLst>
                              <p:par>
                                <p:cTn id="20" presetID="1" presetClass="exit" presetSubtype="0" fill="hold" nodeType="afterEffect">
                                  <p:stCondLst>
                                    <p:cond delay="0"/>
                                  </p:stCondLst>
                                  <p:childTnLst>
                                    <p:set>
                                      <p:cBhvr>
                                        <p:cTn id="21" dur="1" fill="hold">
                                          <p:stCondLst>
                                            <p:cond delay="0"/>
                                          </p:stCondLst>
                                        </p:cTn>
                                        <p:tgtEl>
                                          <p:spTgt spid="5"/>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22542"/>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2545"/>
                                        </p:tgtEl>
                                        <p:attrNameLst>
                                          <p:attrName>style.visibility</p:attrName>
                                        </p:attrNameLst>
                                      </p:cBhvr>
                                      <p:to>
                                        <p:strVal val="hidden"/>
                                      </p:to>
                                    </p:set>
                                  </p:childTnLst>
                                </p:cTn>
                              </p:par>
                              <p:par>
                                <p:cTn id="26" presetID="1" presetClass="exit" presetSubtype="0" fill="hold" nodeType="withEffect">
                                  <p:stCondLst>
                                    <p:cond delay="0"/>
                                  </p:stCondLst>
                                  <p:childTnLst>
                                    <p:set>
                                      <p:cBhvr>
                                        <p:cTn id="27" dur="1" fill="hold">
                                          <p:stCondLst>
                                            <p:cond delay="0"/>
                                          </p:stCondLst>
                                        </p:cTn>
                                        <p:tgtEl>
                                          <p:spTgt spid="22544"/>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22548"/>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253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22546"/>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2543"/>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000"/>
                                        <p:tgtEl>
                                          <p:spTgt spid="6"/>
                                        </p:tgtEl>
                                      </p:cBhvr>
                                    </p:animEffect>
                                  </p:childTnLst>
                                </p:cTn>
                              </p:par>
                            </p:childTnLst>
                          </p:cTn>
                        </p:par>
                        <p:par>
                          <p:cTn id="39" fill="hold">
                            <p:stCondLst>
                              <p:cond delay="4000"/>
                            </p:stCondLst>
                            <p:childTnLst>
                              <p:par>
                                <p:cTn id="40" presetID="1"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3200" dirty="0" smtClean="0"/>
              <a:t>Why Existing Solutions Don’t Work</a:t>
            </a:r>
          </a:p>
        </p:txBody>
      </p:sp>
      <p:sp>
        <p:nvSpPr>
          <p:cNvPr id="9219" name="Content Placeholder 2"/>
          <p:cNvSpPr>
            <a:spLocks noGrp="1"/>
          </p:cNvSpPr>
          <p:nvPr>
            <p:ph idx="1"/>
          </p:nvPr>
        </p:nvSpPr>
        <p:spPr/>
        <p:txBody>
          <a:bodyPr/>
          <a:lstStyle/>
          <a:p>
            <a:r>
              <a:rPr lang="en-US" sz="2400" dirty="0" smtClean="0"/>
              <a:t>Traditional old fashioned firewalls</a:t>
            </a:r>
          </a:p>
          <a:p>
            <a:pPr lvl="1"/>
            <a:r>
              <a:rPr lang="en-US" sz="2000" dirty="0" smtClean="0"/>
              <a:t>Doesn’t uniquely identify applications</a:t>
            </a:r>
          </a:p>
          <a:p>
            <a:pPr lvl="1"/>
            <a:r>
              <a:rPr lang="en-US" sz="2000" dirty="0" smtClean="0"/>
              <a:t>All traffic on port 80/443 looks the same</a:t>
            </a:r>
          </a:p>
          <a:p>
            <a:r>
              <a:rPr lang="en-US" sz="2400" dirty="0" smtClean="0"/>
              <a:t>IPS</a:t>
            </a:r>
          </a:p>
          <a:p>
            <a:pPr lvl="1"/>
            <a:r>
              <a:rPr lang="en-US" sz="2000" dirty="0" smtClean="0"/>
              <a:t>Limited visibility</a:t>
            </a:r>
          </a:p>
          <a:p>
            <a:pPr lvl="1"/>
            <a:r>
              <a:rPr lang="en-US" sz="2000" dirty="0" smtClean="0"/>
              <a:t>Doesn’t allow for safe enablement</a:t>
            </a:r>
          </a:p>
          <a:p>
            <a:r>
              <a:rPr lang="en-US" sz="2400" dirty="0" smtClean="0"/>
              <a:t>URL Filtering</a:t>
            </a:r>
          </a:p>
          <a:p>
            <a:pPr lvl="1"/>
            <a:r>
              <a:rPr lang="en-US" sz="2000" dirty="0" smtClean="0"/>
              <a:t>Incomplete view of traffic</a:t>
            </a:r>
          </a:p>
          <a:p>
            <a:pPr lvl="1"/>
            <a:r>
              <a:rPr lang="en-US" sz="2000" dirty="0" smtClean="0"/>
              <a:t>Can be easily circumvented by proxies</a:t>
            </a:r>
          </a:p>
          <a:p>
            <a:r>
              <a:rPr lang="en-US" sz="2400" dirty="0" smtClean="0"/>
              <a:t>Others</a:t>
            </a:r>
          </a:p>
          <a:p>
            <a:pPr lvl="1"/>
            <a:r>
              <a:rPr lang="en-US" sz="2000" dirty="0" smtClean="0"/>
              <a:t>Incomplete solution – do not identify or classify broad set of E2.0 applications</a:t>
            </a:r>
          </a:p>
        </p:txBody>
      </p:sp>
      <p:sp>
        <p:nvSpPr>
          <p:cNvPr id="9220" name="Footer Placeholder 3"/>
          <p:cNvSpPr>
            <a:spLocks noGrp="1"/>
          </p:cNvSpPr>
          <p:nvPr>
            <p:ph type="ftr" sz="quarter" idx="10"/>
          </p:nvPr>
        </p:nvSpPr>
        <p:spPr>
          <a:noFill/>
        </p:spPr>
        <p:txBody>
          <a:bodyPr/>
          <a:lstStyle/>
          <a:p>
            <a:r>
              <a:rPr lang="en-US" dirty="0" smtClean="0">
                <a:latin typeface="Arial" pitchFamily="34" charset="0"/>
              </a:rPr>
              <a:t>© 2010 Palo Alto Networks. Proprietary and Confidential.</a:t>
            </a:r>
          </a:p>
        </p:txBody>
      </p:sp>
      <p:sp>
        <p:nvSpPr>
          <p:cNvPr id="9221" name="Slide Number Placeholder 4"/>
          <p:cNvSpPr>
            <a:spLocks noGrp="1"/>
          </p:cNvSpPr>
          <p:nvPr>
            <p:ph type="sldNum" sz="quarter" idx="11"/>
          </p:nvPr>
        </p:nvSpPr>
        <p:spPr>
          <a:noFill/>
        </p:spPr>
        <p:txBody>
          <a:bodyPr/>
          <a:lstStyle/>
          <a:p>
            <a:r>
              <a:rPr lang="en-US" dirty="0" smtClean="0">
                <a:latin typeface="Arial" pitchFamily="34" charset="0"/>
              </a:rPr>
              <a:t>Page </a:t>
            </a:r>
            <a:fld id="{FCBA632B-652F-4C43-8144-2F4B4D4FA61D}" type="slidenum">
              <a:rPr lang="en-US" smtClean="0">
                <a:latin typeface="Arial" pitchFamily="34" charset="0"/>
              </a:rPr>
              <a:pPr/>
              <a:t>15</a:t>
            </a:fld>
            <a:r>
              <a:rPr lang="en-US" dirty="0" smtClean="0">
                <a:latin typeface="Arial" pitchFamily="34" charset="0"/>
              </a:rPr>
              <a:t>   |   </a:t>
            </a:r>
            <a:endParaRPr lang="en-US" dirty="0" smtClean="0">
              <a:latin typeface="Garamond"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Rectangle 4"/>
          <p:cNvSpPr>
            <a:spLocks noGrp="1" noChangeArrowheads="1"/>
          </p:cNvSpPr>
          <p:nvPr>
            <p:ph type="ftr" sz="quarter" idx="10"/>
          </p:nvPr>
        </p:nvSpPr>
        <p:spPr>
          <a:noFill/>
        </p:spPr>
        <p:txBody>
          <a:bodyPr/>
          <a:lstStyle/>
          <a:p>
            <a:r>
              <a:rPr lang="en-US" smtClean="0"/>
              <a:t>© 2010 Palo Alto Networks. Proprietary and Confidential.</a:t>
            </a:r>
          </a:p>
        </p:txBody>
      </p:sp>
      <p:sp>
        <p:nvSpPr>
          <p:cNvPr id="36" name="Rectangle 35"/>
          <p:cNvSpPr/>
          <p:nvPr/>
        </p:nvSpPr>
        <p:spPr bwMode="auto">
          <a:xfrm>
            <a:off x="0" y="0"/>
            <a:ext cx="9144000" cy="6858000"/>
          </a:xfrm>
          <a:prstGeom prst="rect">
            <a:avLst/>
          </a:prstGeom>
          <a:solidFill>
            <a:schemeClr val="tx1"/>
          </a:solidFill>
          <a:ln>
            <a:no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eaLnBrk="0" hangingPunct="0">
              <a:lnSpc>
                <a:spcPct val="94000"/>
              </a:lnSpc>
              <a:buClr>
                <a:srgbClr val="000000"/>
              </a:buClr>
              <a:buSzPct val="100000"/>
              <a:buFont typeface="Arial" pitchFamily="-111" charset="0"/>
              <a:buNone/>
              <a:defRPr/>
            </a:pPr>
            <a:endParaRPr lang="en-US" sz="1200">
              <a:solidFill>
                <a:schemeClr val="bg1"/>
              </a:solidFill>
            </a:endParaRPr>
          </a:p>
        </p:txBody>
      </p:sp>
      <p:sp>
        <p:nvSpPr>
          <p:cNvPr id="12" name="Rectangle 11"/>
          <p:cNvSpPr/>
          <p:nvPr/>
        </p:nvSpPr>
        <p:spPr bwMode="auto">
          <a:xfrm>
            <a:off x="0" y="0"/>
            <a:ext cx="9144000" cy="6858000"/>
          </a:xfrm>
          <a:prstGeom prst="rect">
            <a:avLst/>
          </a:prstGeom>
          <a:solidFill>
            <a:srgbClr val="FFFFFF"/>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eaLnBrk="0" hangingPunct="0">
              <a:lnSpc>
                <a:spcPct val="94000"/>
              </a:lnSpc>
              <a:buClr>
                <a:srgbClr val="000000"/>
              </a:buClr>
              <a:buSzPct val="100000"/>
              <a:buFont typeface="Arial" pitchFamily="-111" charset="0"/>
              <a:buNone/>
              <a:defRPr/>
            </a:pPr>
            <a:endParaRPr lang="en-US" sz="1200">
              <a:solidFill>
                <a:schemeClr val="bg1"/>
              </a:solidFill>
            </a:endParaRPr>
          </a:p>
        </p:txBody>
      </p:sp>
      <p:sp>
        <p:nvSpPr>
          <p:cNvPr id="3" name="Rectangle 2"/>
          <p:cNvSpPr txBox="1">
            <a:spLocks noChangeArrowheads="1"/>
          </p:cNvSpPr>
          <p:nvPr/>
        </p:nvSpPr>
        <p:spPr bwMode="auto">
          <a:xfrm>
            <a:off x="214313" y="152400"/>
            <a:ext cx="8828087" cy="736600"/>
          </a:xfrm>
          <a:prstGeom prst="rect">
            <a:avLst/>
          </a:prstGeom>
          <a:noFill/>
          <a:ln w="9525">
            <a:noFill/>
            <a:round/>
            <a:headEnd/>
            <a:tailEnd/>
          </a:ln>
        </p:spPr>
        <p:txBody>
          <a:bodyPr lIns="91429" tIns="45714" rIns="91429" bIns="45714" anchor="b"/>
          <a:lstStyle/>
          <a:p>
            <a:pPr marL="38100" indent="-38100" algn="ctr" eaLnBrk="0" hangingPunct="0">
              <a:lnSpc>
                <a:spcPct val="97000"/>
              </a:lnSpc>
              <a:buClr>
                <a:srgbClr val="FFFFFF"/>
              </a:buClr>
              <a:buSzPct val="100000"/>
              <a:buFont typeface="DINOT-Bold" pitchFamily="50" charset="0"/>
              <a:buNone/>
              <a:defRPr/>
            </a:pPr>
            <a:r>
              <a:rPr lang="en-US" sz="2800" kern="0" dirty="0">
                <a:solidFill>
                  <a:srgbClr val="FFFFFF"/>
                </a:solidFill>
                <a:latin typeface="+mj-lt"/>
                <a:ea typeface="+mj-ea"/>
                <a:cs typeface="+mj-cs"/>
              </a:rPr>
              <a:t>What You See…with non-firewalls</a:t>
            </a:r>
          </a:p>
        </p:txBody>
      </p:sp>
      <p:sp>
        <p:nvSpPr>
          <p:cNvPr id="4" name="Oval 3"/>
          <p:cNvSpPr>
            <a:spLocks noChangeAspect="1"/>
          </p:cNvSpPr>
          <p:nvPr/>
        </p:nvSpPr>
        <p:spPr bwMode="auto">
          <a:xfrm>
            <a:off x="2743200" y="2217738"/>
            <a:ext cx="1143000" cy="1139825"/>
          </a:xfrm>
          <a:prstGeom prst="ellipse">
            <a:avLst/>
          </a:prstGeom>
          <a:solidFill>
            <a:schemeClr val="bg1"/>
          </a:solidFill>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a:lstStyle/>
          <a:p>
            <a:pPr eaLnBrk="0" hangingPunct="0">
              <a:lnSpc>
                <a:spcPct val="94000"/>
              </a:lnSpc>
              <a:buClr>
                <a:srgbClr val="000000"/>
              </a:buClr>
              <a:buSzPct val="100000"/>
              <a:buFont typeface="Arial" pitchFamily="-111" charset="0"/>
              <a:buNone/>
              <a:defRPr/>
            </a:pPr>
            <a:endParaRPr lang="en-US" sz="1200">
              <a:solidFill>
                <a:schemeClr val="bg1"/>
              </a:solidFill>
            </a:endParaRPr>
          </a:p>
        </p:txBody>
      </p:sp>
      <p:sp>
        <p:nvSpPr>
          <p:cNvPr id="5" name="Oval 4"/>
          <p:cNvSpPr>
            <a:spLocks noChangeAspect="1"/>
          </p:cNvSpPr>
          <p:nvPr/>
        </p:nvSpPr>
        <p:spPr bwMode="auto">
          <a:xfrm>
            <a:off x="4656138" y="3116263"/>
            <a:ext cx="1144587" cy="1139825"/>
          </a:xfrm>
          <a:prstGeom prst="ellipse">
            <a:avLst/>
          </a:prstGeom>
          <a:solidFill>
            <a:schemeClr val="bg1"/>
          </a:solidFill>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a:lstStyle/>
          <a:p>
            <a:pPr eaLnBrk="0" hangingPunct="0">
              <a:lnSpc>
                <a:spcPct val="94000"/>
              </a:lnSpc>
              <a:buClr>
                <a:srgbClr val="000000"/>
              </a:buClr>
              <a:buSzPct val="100000"/>
              <a:buFont typeface="Arial" pitchFamily="-111" charset="0"/>
              <a:buNone/>
              <a:defRPr/>
            </a:pPr>
            <a:endParaRPr lang="en-US" sz="1200">
              <a:solidFill>
                <a:schemeClr val="bg1"/>
              </a:solidFill>
            </a:endParaRPr>
          </a:p>
        </p:txBody>
      </p:sp>
      <p:sp>
        <p:nvSpPr>
          <p:cNvPr id="6" name="Oval 5"/>
          <p:cNvSpPr>
            <a:spLocks noChangeAspect="1"/>
          </p:cNvSpPr>
          <p:nvPr/>
        </p:nvSpPr>
        <p:spPr bwMode="auto">
          <a:xfrm>
            <a:off x="6299200" y="2471738"/>
            <a:ext cx="1143000" cy="1139825"/>
          </a:xfrm>
          <a:prstGeom prst="ellipse">
            <a:avLst/>
          </a:prstGeom>
          <a:solidFill>
            <a:schemeClr val="bg1"/>
          </a:solidFill>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a:lstStyle/>
          <a:p>
            <a:pPr eaLnBrk="0" hangingPunct="0">
              <a:lnSpc>
                <a:spcPct val="94000"/>
              </a:lnSpc>
              <a:buClr>
                <a:srgbClr val="000000"/>
              </a:buClr>
              <a:buSzPct val="100000"/>
              <a:buFont typeface="Arial" pitchFamily="-111" charset="0"/>
              <a:buNone/>
              <a:defRPr/>
            </a:pPr>
            <a:endParaRPr lang="en-US" sz="1200">
              <a:solidFill>
                <a:schemeClr val="bg1"/>
              </a:solidFill>
            </a:endParaRPr>
          </a:p>
        </p:txBody>
      </p:sp>
      <p:sp>
        <p:nvSpPr>
          <p:cNvPr id="7" name="Oval 6"/>
          <p:cNvSpPr>
            <a:spLocks noChangeAspect="1"/>
          </p:cNvSpPr>
          <p:nvPr/>
        </p:nvSpPr>
        <p:spPr bwMode="auto">
          <a:xfrm>
            <a:off x="3386138" y="4894263"/>
            <a:ext cx="1144587" cy="1139825"/>
          </a:xfrm>
          <a:prstGeom prst="ellipse">
            <a:avLst/>
          </a:prstGeom>
          <a:solidFill>
            <a:schemeClr val="bg1"/>
          </a:solidFill>
          <a:ln>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a:lstStyle/>
          <a:p>
            <a:pPr eaLnBrk="0" hangingPunct="0">
              <a:lnSpc>
                <a:spcPct val="94000"/>
              </a:lnSpc>
              <a:buClr>
                <a:srgbClr val="000000"/>
              </a:buClr>
              <a:buSzPct val="100000"/>
              <a:buFont typeface="Arial" pitchFamily="-111" charset="0"/>
              <a:buNone/>
              <a:defRPr/>
            </a:pPr>
            <a:endParaRPr lang="en-US" sz="1200">
              <a:solidFill>
                <a:schemeClr val="bg1"/>
              </a:solidFill>
            </a:endParaRPr>
          </a:p>
        </p:txBody>
      </p:sp>
      <p:pic>
        <p:nvPicPr>
          <p:cNvPr id="16393" name="Picture 16" descr="bittorrent_logo"/>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49550" y="2616200"/>
            <a:ext cx="1155700" cy="404813"/>
          </a:xfrm>
          <a:prstGeom prst="rect">
            <a:avLst/>
          </a:prstGeom>
          <a:noFill/>
          <a:ln w="9525">
            <a:noFill/>
            <a:miter lim="800000"/>
            <a:headEnd/>
            <a:tailEnd/>
          </a:ln>
        </p:spPr>
      </p:pic>
      <p:pic>
        <p:nvPicPr>
          <p:cNvPr id="16394" name="Picture 15" descr="meebo_logo1"/>
          <p:cNvPicPr>
            <a:picLocks noChangeAspect="1" noChangeArrowheads="1"/>
          </p:cNvPicPr>
          <p:nvPr/>
        </p:nvPicPr>
        <p:blipFill>
          <a:blip r:embed="rId3"/>
          <a:srcRect/>
          <a:stretch>
            <a:fillRect/>
          </a:stretch>
        </p:blipFill>
        <p:spPr bwMode="auto">
          <a:xfrm>
            <a:off x="6477000" y="2886075"/>
            <a:ext cx="855663" cy="282575"/>
          </a:xfrm>
          <a:prstGeom prst="rect">
            <a:avLst/>
          </a:prstGeom>
          <a:noFill/>
          <a:ln w="9525">
            <a:noFill/>
            <a:miter lim="800000"/>
            <a:headEnd/>
            <a:tailEnd/>
          </a:ln>
        </p:spPr>
      </p:pic>
      <p:pic>
        <p:nvPicPr>
          <p:cNvPr id="16395" name="Picture 14" descr="skype"/>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875213" y="3538538"/>
            <a:ext cx="676275" cy="347662"/>
          </a:xfrm>
          <a:prstGeom prst="rect">
            <a:avLst/>
          </a:prstGeom>
          <a:noFill/>
          <a:ln w="9525">
            <a:noFill/>
            <a:miter lim="800000"/>
            <a:headEnd/>
            <a:tailEnd/>
          </a:ln>
        </p:spPr>
      </p:pic>
      <p:pic>
        <p:nvPicPr>
          <p:cNvPr id="16396" name="Picture 18" descr="Gmail"/>
          <p:cNvPicPr>
            <a:picLocks noChangeAspect="1" noChangeArrowheads="1"/>
          </p:cNvPicPr>
          <p:nvPr/>
        </p:nvPicPr>
        <p:blipFill>
          <a:blip r:embed="rId5"/>
          <a:srcRect/>
          <a:stretch>
            <a:fillRect/>
          </a:stretch>
        </p:blipFill>
        <p:spPr bwMode="auto">
          <a:xfrm>
            <a:off x="3567113" y="5326063"/>
            <a:ext cx="687387" cy="284162"/>
          </a:xfrm>
          <a:prstGeom prst="rect">
            <a:avLst/>
          </a:prstGeom>
          <a:noFill/>
          <a:ln w="9525">
            <a:noFill/>
            <a:miter lim="800000"/>
            <a:headEnd/>
            <a:tailEnd/>
          </a:ln>
        </p:spPr>
      </p:pic>
      <p:pic>
        <p:nvPicPr>
          <p:cNvPr id="13" name="Picture 13" descr="Webex_4colo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157913" y="1389063"/>
            <a:ext cx="892175" cy="339725"/>
          </a:xfrm>
          <a:prstGeom prst="rect">
            <a:avLst/>
          </a:prstGeom>
          <a:noFill/>
          <a:ln w="9525">
            <a:noFill/>
            <a:miter lim="800000"/>
            <a:headEnd/>
            <a:tailEnd/>
          </a:ln>
        </p:spPr>
      </p:pic>
      <p:pic>
        <p:nvPicPr>
          <p:cNvPr id="14" name="Picture 17" descr="474186244_f81b62c852"/>
          <p:cNvPicPr>
            <a:picLocks noChangeAspect="1" noChangeArrowheads="1"/>
          </p:cNvPicPr>
          <p:nvPr/>
        </p:nvPicPr>
        <p:blipFill>
          <a:blip r:embed="rId7"/>
          <a:srcRect/>
          <a:stretch>
            <a:fillRect/>
          </a:stretch>
        </p:blipFill>
        <p:spPr bwMode="auto">
          <a:xfrm>
            <a:off x="4959350" y="2233613"/>
            <a:ext cx="874713" cy="344487"/>
          </a:xfrm>
          <a:prstGeom prst="rect">
            <a:avLst/>
          </a:prstGeom>
          <a:noFill/>
          <a:ln w="9525">
            <a:noFill/>
            <a:miter lim="800000"/>
            <a:headEnd/>
            <a:tailEnd/>
          </a:ln>
        </p:spPr>
      </p:pic>
      <p:pic>
        <p:nvPicPr>
          <p:cNvPr id="15" name="Picture 19" descr="spy"/>
          <p:cNvPicPr>
            <a:picLocks noChangeAspect="1" noChangeArrowheads="1"/>
          </p:cNvPicPr>
          <p:nvPr/>
        </p:nvPicPr>
        <p:blipFill>
          <a:blip r:embed="rId8">
            <a:clrChange>
              <a:clrFrom>
                <a:srgbClr val="FFFFFF"/>
              </a:clrFrom>
              <a:clrTo>
                <a:srgbClr val="FFFFFF">
                  <a:alpha val="0"/>
                </a:srgbClr>
              </a:clrTo>
            </a:clrChange>
          </a:blip>
          <a:srcRect l="9891" t="5495" r="12363" b="7692"/>
          <a:stretch>
            <a:fillRect/>
          </a:stretch>
        </p:blipFill>
        <p:spPr bwMode="auto">
          <a:xfrm>
            <a:off x="5497513" y="1531938"/>
            <a:ext cx="673100" cy="563562"/>
          </a:xfrm>
          <a:prstGeom prst="rect">
            <a:avLst/>
          </a:prstGeom>
          <a:noFill/>
          <a:ln w="9525">
            <a:noFill/>
            <a:miter lim="800000"/>
            <a:headEnd/>
            <a:tailEnd/>
          </a:ln>
        </p:spPr>
      </p:pic>
      <p:pic>
        <p:nvPicPr>
          <p:cNvPr id="16" name="Picture 33" descr="hopsterlogo"/>
          <p:cNvPicPr>
            <a:picLocks noChangeAspect="1" noChangeArrowheads="1"/>
          </p:cNvPicPr>
          <p:nvPr/>
        </p:nvPicPr>
        <p:blipFill>
          <a:blip r:embed="rId9"/>
          <a:srcRect/>
          <a:stretch>
            <a:fillRect/>
          </a:stretch>
        </p:blipFill>
        <p:spPr bwMode="auto">
          <a:xfrm>
            <a:off x="7569200" y="5214938"/>
            <a:ext cx="1054100" cy="350837"/>
          </a:xfrm>
          <a:prstGeom prst="rect">
            <a:avLst/>
          </a:prstGeom>
          <a:noFill/>
          <a:ln w="9525">
            <a:noFill/>
            <a:miter lim="800000"/>
            <a:headEnd/>
            <a:tailEnd/>
          </a:ln>
        </p:spPr>
      </p:pic>
      <p:pic>
        <p:nvPicPr>
          <p:cNvPr id="17" name="Picture 34" descr="Hamachi logo">
            <a:hlinkClick r:id="rId10" tooltip="Hamachi logo"/>
          </p:cNvPr>
          <p:cNvPicPr>
            <a:picLocks noChangeAspect="1" noChangeArrowheads="1"/>
          </p:cNvPicPr>
          <p:nvPr/>
        </p:nvPicPr>
        <p:blipFill>
          <a:blip r:embed="rId11"/>
          <a:srcRect/>
          <a:stretch>
            <a:fillRect/>
          </a:stretch>
        </p:blipFill>
        <p:spPr bwMode="auto">
          <a:xfrm>
            <a:off x="858838" y="3554413"/>
            <a:ext cx="839787" cy="390525"/>
          </a:xfrm>
          <a:prstGeom prst="rect">
            <a:avLst/>
          </a:prstGeom>
          <a:noFill/>
          <a:ln w="9525">
            <a:noFill/>
            <a:miter lim="800000"/>
            <a:headEnd/>
            <a:tailEnd/>
          </a:ln>
        </p:spPr>
      </p:pic>
      <p:pic>
        <p:nvPicPr>
          <p:cNvPr id="18" name="Picture 35" descr="mainLogo"/>
          <p:cNvPicPr>
            <a:picLocks noChangeAspect="1" noChangeArrowheads="1"/>
          </p:cNvPicPr>
          <p:nvPr/>
        </p:nvPicPr>
        <p:blipFill>
          <a:blip r:embed="rId12"/>
          <a:srcRect r="33882"/>
          <a:stretch>
            <a:fillRect/>
          </a:stretch>
        </p:blipFill>
        <p:spPr bwMode="auto">
          <a:xfrm>
            <a:off x="6143625" y="4513263"/>
            <a:ext cx="769938" cy="336550"/>
          </a:xfrm>
          <a:prstGeom prst="rect">
            <a:avLst/>
          </a:prstGeom>
          <a:noFill/>
          <a:ln w="9525">
            <a:noFill/>
            <a:miter lim="800000"/>
            <a:headEnd/>
            <a:tailEnd/>
          </a:ln>
        </p:spPr>
      </p:pic>
      <p:pic>
        <p:nvPicPr>
          <p:cNvPr id="19" name="Picture 37" descr="PartyPoker.com Logo"/>
          <p:cNvPicPr>
            <a:picLocks noChangeAspect="1" noChangeArrowheads="1"/>
          </p:cNvPicPr>
          <p:nvPr/>
        </p:nvPicPr>
        <p:blipFill>
          <a:blip r:embed="rId13"/>
          <a:srcRect/>
          <a:stretch>
            <a:fillRect/>
          </a:stretch>
        </p:blipFill>
        <p:spPr bwMode="auto">
          <a:xfrm>
            <a:off x="6343650" y="5635625"/>
            <a:ext cx="1268413" cy="511175"/>
          </a:xfrm>
          <a:prstGeom prst="rect">
            <a:avLst/>
          </a:prstGeom>
          <a:noFill/>
          <a:ln w="9525">
            <a:noFill/>
            <a:miter lim="800000"/>
            <a:headEnd/>
            <a:tailEnd/>
          </a:ln>
        </p:spPr>
      </p:pic>
      <p:pic>
        <p:nvPicPr>
          <p:cNvPr id="20" name="Picture 40" descr="Click to go to home page">
            <a:hlinkClick r:id="rId14"/>
          </p:cNvPr>
          <p:cNvPicPr>
            <a:picLocks noChangeAspect="1" noChangeArrowheads="1"/>
          </p:cNvPicPr>
          <p:nvPr/>
        </p:nvPicPr>
        <p:blipFill>
          <a:blip r:embed="rId15"/>
          <a:srcRect r="41042"/>
          <a:stretch>
            <a:fillRect/>
          </a:stretch>
        </p:blipFill>
        <p:spPr bwMode="auto">
          <a:xfrm>
            <a:off x="847725" y="1965325"/>
            <a:ext cx="490538" cy="339725"/>
          </a:xfrm>
          <a:prstGeom prst="rect">
            <a:avLst/>
          </a:prstGeom>
          <a:noFill/>
          <a:ln w="9525">
            <a:noFill/>
            <a:miter lim="800000"/>
            <a:headEnd/>
            <a:tailEnd/>
          </a:ln>
        </p:spPr>
      </p:pic>
      <p:pic>
        <p:nvPicPr>
          <p:cNvPr id="21" name="Picture 51"/>
          <p:cNvPicPr>
            <a:picLocks noChangeAspect="1"/>
          </p:cNvPicPr>
          <p:nvPr/>
        </p:nvPicPr>
        <p:blipFill>
          <a:blip r:embed="rId16"/>
          <a:srcRect/>
          <a:stretch>
            <a:fillRect/>
          </a:stretch>
        </p:blipFill>
        <p:spPr bwMode="auto">
          <a:xfrm>
            <a:off x="7545388" y="4183063"/>
            <a:ext cx="1025525" cy="376237"/>
          </a:xfrm>
          <a:prstGeom prst="rect">
            <a:avLst/>
          </a:prstGeom>
          <a:noFill/>
          <a:ln w="9525">
            <a:noFill/>
            <a:miter lim="800000"/>
            <a:headEnd/>
            <a:tailEnd/>
          </a:ln>
        </p:spPr>
      </p:pic>
      <p:pic>
        <p:nvPicPr>
          <p:cNvPr id="22" name="Picture 32" descr="Youtube"/>
          <p:cNvPicPr>
            <a:picLocks noChangeAspect="1" noChangeArrowheads="1"/>
          </p:cNvPicPr>
          <p:nvPr/>
        </p:nvPicPr>
        <p:blipFill>
          <a:blip r:embed="rId17"/>
          <a:srcRect/>
          <a:stretch>
            <a:fillRect/>
          </a:stretch>
        </p:blipFill>
        <p:spPr bwMode="auto">
          <a:xfrm>
            <a:off x="1781175" y="4521200"/>
            <a:ext cx="933450" cy="477838"/>
          </a:xfrm>
          <a:prstGeom prst="rect">
            <a:avLst/>
          </a:prstGeom>
          <a:noFill/>
          <a:ln w="9525">
            <a:noFill/>
            <a:miter lim="800000"/>
            <a:headEnd/>
            <a:tailEnd/>
          </a:ln>
        </p:spPr>
      </p:pic>
      <p:pic>
        <p:nvPicPr>
          <p:cNvPr id="23" name="Picture 36" descr="yousendit">
            <a:hlinkClick r:id="rId18"/>
          </p:cNvPr>
          <p:cNvPicPr>
            <a:picLocks noChangeAspect="1" noChangeArrowheads="1"/>
          </p:cNvPicPr>
          <p:nvPr/>
        </p:nvPicPr>
        <p:blipFill>
          <a:blip r:embed="rId19"/>
          <a:srcRect/>
          <a:stretch>
            <a:fillRect/>
          </a:stretch>
        </p:blipFill>
        <p:spPr bwMode="auto">
          <a:xfrm>
            <a:off x="2328863" y="1106488"/>
            <a:ext cx="1144587" cy="519112"/>
          </a:xfrm>
          <a:prstGeom prst="rect">
            <a:avLst/>
          </a:prstGeom>
          <a:noFill/>
          <a:ln w="9525">
            <a:noFill/>
            <a:miter lim="800000"/>
            <a:headEnd/>
            <a:tailEnd/>
          </a:ln>
        </p:spPr>
      </p:pic>
      <p:pic>
        <p:nvPicPr>
          <p:cNvPr id="24" name="Picture 38" descr="Home">
            <a:hlinkClick r:id="rId20"/>
          </p:cNvPr>
          <p:cNvPicPr>
            <a:picLocks noChangeAspect="1" noChangeArrowheads="1"/>
          </p:cNvPicPr>
          <p:nvPr/>
        </p:nvPicPr>
        <p:blipFill>
          <a:blip r:embed="rId21"/>
          <a:srcRect/>
          <a:stretch>
            <a:fillRect/>
          </a:stretch>
        </p:blipFill>
        <p:spPr bwMode="auto">
          <a:xfrm>
            <a:off x="7442200" y="1057275"/>
            <a:ext cx="820738" cy="317500"/>
          </a:xfrm>
          <a:prstGeom prst="rect">
            <a:avLst/>
          </a:prstGeom>
          <a:noFill/>
          <a:ln w="9525">
            <a:noFill/>
            <a:miter lim="800000"/>
            <a:headEnd/>
            <a:tailEnd/>
          </a:ln>
        </p:spPr>
      </p:pic>
      <p:pic>
        <p:nvPicPr>
          <p:cNvPr id="25" name="Picture 39" descr="Gtalk"/>
          <p:cNvPicPr>
            <a:picLocks noChangeAspect="1" noChangeArrowheads="1"/>
          </p:cNvPicPr>
          <p:nvPr/>
        </p:nvPicPr>
        <p:blipFill>
          <a:blip r:embed="rId22"/>
          <a:srcRect/>
          <a:stretch>
            <a:fillRect/>
          </a:stretch>
        </p:blipFill>
        <p:spPr bwMode="auto">
          <a:xfrm>
            <a:off x="590550" y="5080000"/>
            <a:ext cx="922338" cy="436563"/>
          </a:xfrm>
          <a:prstGeom prst="rect">
            <a:avLst/>
          </a:prstGeom>
          <a:noFill/>
          <a:ln w="9525">
            <a:noFill/>
            <a:miter lim="800000"/>
            <a:headEnd/>
            <a:tailEnd/>
          </a:ln>
        </p:spPr>
      </p:pic>
      <p:pic>
        <p:nvPicPr>
          <p:cNvPr id="26" name="Picture 53"/>
          <p:cNvPicPr>
            <a:picLocks noChangeAspect="1"/>
          </p:cNvPicPr>
          <p:nvPr/>
        </p:nvPicPr>
        <p:blipFill>
          <a:blip r:embed="rId23"/>
          <a:srcRect/>
          <a:stretch>
            <a:fillRect/>
          </a:stretch>
        </p:blipFill>
        <p:spPr bwMode="auto">
          <a:xfrm>
            <a:off x="339725" y="5868988"/>
            <a:ext cx="1123950" cy="447675"/>
          </a:xfrm>
          <a:prstGeom prst="rect">
            <a:avLst/>
          </a:prstGeom>
          <a:noFill/>
          <a:ln w="9525">
            <a:noFill/>
            <a:miter lim="800000"/>
            <a:headEnd/>
            <a:tailEnd/>
          </a:ln>
        </p:spPr>
      </p:pic>
      <p:pic>
        <p:nvPicPr>
          <p:cNvPr id="27" name="Picture 32" descr="welcome_3"/>
          <p:cNvPicPr>
            <a:picLocks noChangeAspect="1" noChangeArrowheads="1"/>
          </p:cNvPicPr>
          <p:nvPr/>
        </p:nvPicPr>
        <p:blipFill>
          <a:blip r:embed="rId24"/>
          <a:srcRect/>
          <a:stretch>
            <a:fillRect/>
          </a:stretch>
        </p:blipFill>
        <p:spPr bwMode="auto">
          <a:xfrm>
            <a:off x="3138488" y="3990975"/>
            <a:ext cx="1228725" cy="581025"/>
          </a:xfrm>
          <a:prstGeom prst="rect">
            <a:avLst/>
          </a:prstGeom>
          <a:noFill/>
          <a:ln w="9525">
            <a:noFill/>
            <a:miter lim="800000"/>
            <a:headEnd/>
            <a:tailEnd/>
          </a:ln>
        </p:spPr>
      </p:pic>
      <p:pic>
        <p:nvPicPr>
          <p:cNvPr id="28" name="Picture 39" descr="logo"/>
          <p:cNvPicPr>
            <a:picLocks noChangeAspect="1" noChangeArrowheads="1"/>
          </p:cNvPicPr>
          <p:nvPr/>
        </p:nvPicPr>
        <p:blipFill>
          <a:blip r:embed="rId25"/>
          <a:srcRect/>
          <a:stretch>
            <a:fillRect/>
          </a:stretch>
        </p:blipFill>
        <p:spPr bwMode="auto">
          <a:xfrm>
            <a:off x="7224713" y="1849438"/>
            <a:ext cx="628650" cy="361950"/>
          </a:xfrm>
          <a:prstGeom prst="rect">
            <a:avLst/>
          </a:prstGeom>
          <a:noFill/>
          <a:ln w="9525">
            <a:noFill/>
            <a:miter lim="800000"/>
            <a:headEnd/>
            <a:tailEnd/>
          </a:ln>
        </p:spPr>
      </p:pic>
      <p:sp>
        <p:nvSpPr>
          <p:cNvPr id="29" name="Rectangle 2"/>
          <p:cNvSpPr txBox="1">
            <a:spLocks noChangeArrowheads="1"/>
          </p:cNvSpPr>
          <p:nvPr/>
        </p:nvSpPr>
        <p:spPr bwMode="auto">
          <a:xfrm>
            <a:off x="180975" y="185738"/>
            <a:ext cx="8828088" cy="736600"/>
          </a:xfrm>
          <a:prstGeom prst="rect">
            <a:avLst/>
          </a:prstGeom>
          <a:noFill/>
          <a:ln w="9525">
            <a:noFill/>
            <a:round/>
            <a:headEnd/>
            <a:tailEnd/>
          </a:ln>
        </p:spPr>
        <p:txBody>
          <a:bodyPr lIns="91429" tIns="45714" rIns="91429" bIns="45714" anchor="b"/>
          <a:lstStyle/>
          <a:p>
            <a:pPr marL="38100" indent="-38100" algn="ctr" eaLnBrk="0" hangingPunct="0">
              <a:lnSpc>
                <a:spcPct val="97000"/>
              </a:lnSpc>
              <a:buClr>
                <a:srgbClr val="FFFFFF"/>
              </a:buClr>
              <a:buSzPct val="100000"/>
              <a:buFont typeface="DINOT-Bold" pitchFamily="50" charset="0"/>
              <a:buNone/>
              <a:defRPr/>
            </a:pPr>
            <a:r>
              <a:rPr lang="en-US" sz="2800" kern="0" dirty="0">
                <a:latin typeface="+mj-lt"/>
                <a:ea typeface="+mj-ea"/>
                <a:cs typeface="+mj-cs"/>
              </a:rPr>
              <a:t>What You See with With</a:t>
            </a:r>
            <a:r>
              <a:rPr lang="en-US" sz="2800" kern="0" dirty="0" smtClean="0">
                <a:latin typeface="+mj-lt"/>
                <a:ea typeface="+mj-ea"/>
                <a:cs typeface="+mj-cs"/>
              </a:rPr>
              <a:t> a NG-Firewall</a:t>
            </a:r>
            <a:endParaRPr lang="en-US" sz="2800" kern="0" dirty="0">
              <a:latin typeface="+mj-lt"/>
              <a:ea typeface="+mj-ea"/>
              <a:cs typeface="+mj-cs"/>
            </a:endParaRPr>
          </a:p>
        </p:txBody>
      </p:sp>
      <p:pic>
        <p:nvPicPr>
          <p:cNvPr id="30" name="Picture 29"/>
          <p:cNvPicPr>
            <a:picLocks noChangeAspect="1"/>
          </p:cNvPicPr>
          <p:nvPr/>
        </p:nvPicPr>
        <p:blipFill>
          <a:blip r:embed="rId26"/>
          <a:srcRect/>
          <a:stretch>
            <a:fillRect/>
          </a:stretch>
        </p:blipFill>
        <p:spPr bwMode="auto">
          <a:xfrm>
            <a:off x="457200" y="1092200"/>
            <a:ext cx="1270000" cy="508000"/>
          </a:xfrm>
          <a:prstGeom prst="rect">
            <a:avLst/>
          </a:prstGeom>
          <a:noFill/>
          <a:ln w="9525">
            <a:noFill/>
            <a:miter lim="800000"/>
            <a:headEnd/>
            <a:tailEnd/>
          </a:ln>
        </p:spPr>
      </p:pic>
      <p:pic>
        <p:nvPicPr>
          <p:cNvPr id="31" name="Picture 30"/>
          <p:cNvPicPr>
            <a:picLocks noChangeAspect="1"/>
          </p:cNvPicPr>
          <p:nvPr/>
        </p:nvPicPr>
        <p:blipFill>
          <a:blip r:embed="rId27"/>
          <a:srcRect/>
          <a:stretch>
            <a:fillRect/>
          </a:stretch>
        </p:blipFill>
        <p:spPr bwMode="auto">
          <a:xfrm>
            <a:off x="2425700" y="1798638"/>
            <a:ext cx="2382838" cy="571500"/>
          </a:xfrm>
          <a:prstGeom prst="rect">
            <a:avLst/>
          </a:prstGeom>
          <a:noFill/>
          <a:ln w="9525">
            <a:noFill/>
            <a:miter lim="800000"/>
            <a:headEnd/>
            <a:tailEnd/>
          </a:ln>
        </p:spPr>
      </p:pic>
      <p:pic>
        <p:nvPicPr>
          <p:cNvPr id="32" name="Picture 31"/>
          <p:cNvPicPr>
            <a:picLocks noChangeAspect="1"/>
          </p:cNvPicPr>
          <p:nvPr/>
        </p:nvPicPr>
        <p:blipFill>
          <a:blip r:embed="rId28"/>
          <a:srcRect/>
          <a:stretch>
            <a:fillRect/>
          </a:stretch>
        </p:blipFill>
        <p:spPr bwMode="auto">
          <a:xfrm>
            <a:off x="1770063" y="5916613"/>
            <a:ext cx="1651000" cy="647700"/>
          </a:xfrm>
          <a:prstGeom prst="rect">
            <a:avLst/>
          </a:prstGeom>
          <a:noFill/>
          <a:ln w="9525">
            <a:noFill/>
            <a:miter lim="800000"/>
            <a:headEnd/>
            <a:tailEnd/>
          </a:ln>
        </p:spPr>
      </p:pic>
      <p:pic>
        <p:nvPicPr>
          <p:cNvPr id="33" name="Picture 32"/>
          <p:cNvPicPr>
            <a:picLocks noChangeAspect="1"/>
          </p:cNvPicPr>
          <p:nvPr/>
        </p:nvPicPr>
        <p:blipFill>
          <a:blip r:embed="rId29"/>
          <a:srcRect/>
          <a:stretch>
            <a:fillRect/>
          </a:stretch>
        </p:blipFill>
        <p:spPr bwMode="auto">
          <a:xfrm>
            <a:off x="4572000" y="6240463"/>
            <a:ext cx="2292350" cy="406400"/>
          </a:xfrm>
          <a:prstGeom prst="rect">
            <a:avLst/>
          </a:prstGeom>
          <a:noFill/>
          <a:ln w="9525">
            <a:noFill/>
            <a:miter lim="800000"/>
            <a:headEnd/>
            <a:tailEnd/>
          </a:ln>
        </p:spPr>
      </p:pic>
      <p:pic>
        <p:nvPicPr>
          <p:cNvPr id="34" name="Picture 33"/>
          <p:cNvPicPr>
            <a:picLocks noChangeAspect="1"/>
          </p:cNvPicPr>
          <p:nvPr/>
        </p:nvPicPr>
        <p:blipFill>
          <a:blip r:embed="rId30"/>
          <a:srcRect/>
          <a:stretch>
            <a:fillRect/>
          </a:stretch>
        </p:blipFill>
        <p:spPr bwMode="auto">
          <a:xfrm>
            <a:off x="4865688" y="5046663"/>
            <a:ext cx="1789112" cy="473075"/>
          </a:xfrm>
          <a:prstGeom prst="rect">
            <a:avLst/>
          </a:prstGeom>
          <a:noFill/>
          <a:ln w="9525">
            <a:noFill/>
            <a:miter lim="800000"/>
            <a:headEnd/>
            <a:tailEnd/>
          </a:ln>
        </p:spPr>
      </p:pic>
      <p:pic>
        <p:nvPicPr>
          <p:cNvPr id="35" name="Picture 34"/>
          <p:cNvPicPr>
            <a:picLocks noChangeAspect="1"/>
          </p:cNvPicPr>
          <p:nvPr/>
        </p:nvPicPr>
        <p:blipFill>
          <a:blip r:embed="rId31"/>
          <a:srcRect/>
          <a:stretch>
            <a:fillRect/>
          </a:stretch>
        </p:blipFill>
        <p:spPr bwMode="auto">
          <a:xfrm>
            <a:off x="6515100" y="3676650"/>
            <a:ext cx="2357438" cy="4651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5667" y="2470150"/>
            <a:ext cx="6874933" cy="914400"/>
          </a:xfrm>
        </p:spPr>
        <p:txBody>
          <a:bodyPr/>
          <a:lstStyle/>
          <a:p>
            <a:r>
              <a:rPr lang="en-US" sz="4400" dirty="0" smtClean="0"/>
              <a:t>What are the key differences ?</a:t>
            </a:r>
            <a:endParaRPr lang="en-US" sz="4400" dirty="0"/>
          </a:p>
        </p:txBody>
      </p:sp>
      <p:sp>
        <p:nvSpPr>
          <p:cNvPr id="3" name="Footer Placeholder 2"/>
          <p:cNvSpPr>
            <a:spLocks noGrp="1"/>
          </p:cNvSpPr>
          <p:nvPr>
            <p:ph type="ftr" sz="quarter" idx="4294967295"/>
          </p:nvPr>
        </p:nvSpPr>
        <p:spPr>
          <a:xfrm>
            <a:off x="0" y="6350000"/>
            <a:ext cx="5783263" cy="457200"/>
          </a:xfrm>
        </p:spPr>
        <p:txBody>
          <a:bodyPr/>
          <a:lstStyle/>
          <a:p>
            <a:pPr>
              <a:defRPr/>
            </a:pPr>
            <a:r>
              <a:rPr lang="en-US" smtClean="0"/>
              <a:t>© 2009 Palo Alto Networks. Proprietary and Confidential.</a:t>
            </a:r>
            <a:endParaRPr lang="en-US"/>
          </a:p>
        </p:txBody>
      </p:sp>
      <p:sp>
        <p:nvSpPr>
          <p:cNvPr id="4" name="Slide Number Placeholder 3"/>
          <p:cNvSpPr>
            <a:spLocks noGrp="1"/>
          </p:cNvSpPr>
          <p:nvPr>
            <p:ph type="sldNum" sz="quarter" idx="4294967295"/>
          </p:nvPr>
        </p:nvSpPr>
        <p:spPr>
          <a:xfrm>
            <a:off x="0" y="6351588"/>
            <a:ext cx="847725" cy="457200"/>
          </a:xfrm>
        </p:spPr>
        <p:txBody>
          <a:bodyPr/>
          <a:lstStyle/>
          <a:p>
            <a:pPr>
              <a:defRPr/>
            </a:pPr>
            <a:r>
              <a:rPr lang="en-US" smtClean="0"/>
              <a:t>Page </a:t>
            </a:r>
            <a:fld id="{7356007F-A5F7-4246-A95A-A34CE61BCA60}" type="slidenum">
              <a:rPr lang="en-US" smtClean="0"/>
              <a:pPr>
                <a:defRPr/>
              </a:pPr>
              <a:t>17</a:t>
            </a:fld>
            <a:r>
              <a:rPr lang="en-US" smtClean="0"/>
              <a:t>   |</a:t>
            </a:r>
            <a:r>
              <a:rPr lang="en-US" smtClean="0">
                <a:solidFill>
                  <a:schemeClr val="accent1"/>
                </a:solidFill>
              </a:rPr>
              <a:t>   </a:t>
            </a:r>
            <a:endParaRPr lang="en-US">
              <a:solidFill>
                <a:schemeClr val="accent1"/>
              </a:solidFill>
              <a:latin typeface="Garamond" pitchFamily="-65" charset="0"/>
            </a:endParaRPr>
          </a:p>
        </p:txBody>
      </p:sp>
      <p:sp>
        <p:nvSpPr>
          <p:cNvPr id="5" name="Subtitle 4"/>
          <p:cNvSpPr>
            <a:spLocks noGrp="1"/>
          </p:cNvSpPr>
          <p:nvPr>
            <p:ph type="subTitle"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4"/>
          <p:cNvSpPr>
            <a:spLocks noGrp="1" noChangeArrowheads="1"/>
          </p:cNvSpPr>
          <p:nvPr>
            <p:ph type="ftr" sz="quarter" idx="10"/>
          </p:nvPr>
        </p:nvSpPr>
        <p:spPr>
          <a:noFill/>
        </p:spPr>
        <p:txBody>
          <a:bodyPr/>
          <a:lstStyle/>
          <a:p>
            <a:r>
              <a:rPr lang="en-US" smtClean="0">
                <a:latin typeface="Arial" charset="0"/>
                <a:ea typeface="ＭＳ Ｐゴシック" charset="-128"/>
                <a:cs typeface="ＭＳ Ｐゴシック" charset="-128"/>
              </a:rPr>
              <a:t>© 2009 Palo Alto Networks. Proprietary and Confidential.</a:t>
            </a:r>
          </a:p>
        </p:txBody>
      </p:sp>
      <p:sp>
        <p:nvSpPr>
          <p:cNvPr id="34819" name="Rectangle 5"/>
          <p:cNvSpPr>
            <a:spLocks noGrp="1" noChangeArrowheads="1"/>
          </p:cNvSpPr>
          <p:nvPr>
            <p:ph type="sldNum" sz="quarter" idx="11"/>
          </p:nvPr>
        </p:nvSpPr>
        <p:spPr>
          <a:noFill/>
        </p:spPr>
        <p:txBody>
          <a:bodyPr/>
          <a:lstStyle/>
          <a:p>
            <a:r>
              <a:rPr lang="en-US">
                <a:latin typeface="Arial" charset="0"/>
                <a:ea typeface="ＭＳ Ｐゴシック" charset="-128"/>
                <a:cs typeface="ＭＳ Ｐゴシック" charset="-128"/>
              </a:rPr>
              <a:t>Page </a:t>
            </a:r>
            <a:fld id="{334F9D05-1DB8-454E-A06B-647963513760}" type="slidenum">
              <a:rPr lang="en-US">
                <a:latin typeface="Arial" charset="0"/>
                <a:ea typeface="ＭＳ Ｐゴシック" charset="-128"/>
                <a:cs typeface="ＭＳ Ｐゴシック" charset="-128"/>
              </a:rPr>
              <a:pPr/>
              <a:t>18</a:t>
            </a:fld>
            <a:r>
              <a:rPr lang="en-US">
                <a:latin typeface="Arial" charset="0"/>
                <a:ea typeface="ＭＳ Ｐゴシック" charset="-128"/>
                <a:cs typeface="ＭＳ Ｐゴシック" charset="-128"/>
              </a:rPr>
              <a:t>   |</a:t>
            </a:r>
            <a:r>
              <a:rPr lang="en-US">
                <a:solidFill>
                  <a:schemeClr val="accent1"/>
                </a:solidFill>
                <a:latin typeface="Arial" charset="0"/>
                <a:ea typeface="ＭＳ Ｐゴシック" charset="-128"/>
                <a:cs typeface="ＭＳ Ｐゴシック" charset="-128"/>
              </a:rPr>
              <a:t>   </a:t>
            </a:r>
            <a:endParaRPr lang="en-US">
              <a:solidFill>
                <a:schemeClr val="accent1"/>
              </a:solidFill>
              <a:latin typeface="Garamond" charset="0"/>
              <a:ea typeface="ＭＳ Ｐゴシック" charset="-128"/>
              <a:cs typeface="ＭＳ Ｐゴシック" charset="-128"/>
            </a:endParaRPr>
          </a:p>
        </p:txBody>
      </p:sp>
      <p:sp>
        <p:nvSpPr>
          <p:cNvPr id="34820" name="Rectangle 2"/>
          <p:cNvSpPr>
            <a:spLocks noGrp="1" noChangeArrowheads="1"/>
          </p:cNvSpPr>
          <p:nvPr>
            <p:ph type="title" idx="4294967295"/>
          </p:nvPr>
        </p:nvSpPr>
        <p:spPr/>
        <p:txBody>
          <a:bodyPr/>
          <a:lstStyle/>
          <a:p>
            <a:r>
              <a:rPr lang="en-US">
                <a:ea typeface="ＭＳ Ｐゴシック" charset="-128"/>
                <a:cs typeface="ＭＳ Ｐゴシック" charset="-128"/>
              </a:rPr>
              <a:t>Unique Technologies Transform the Firewall</a:t>
            </a:r>
          </a:p>
        </p:txBody>
      </p:sp>
      <p:sp>
        <p:nvSpPr>
          <p:cNvPr id="34821" name="Rectangle 3"/>
          <p:cNvSpPr>
            <a:spLocks noGrp="1" noChangeArrowheads="1"/>
          </p:cNvSpPr>
          <p:nvPr>
            <p:ph type="body" sz="half" idx="4294967295"/>
          </p:nvPr>
        </p:nvSpPr>
        <p:spPr>
          <a:xfrm>
            <a:off x="534041" y="1289643"/>
            <a:ext cx="3305175" cy="1141975"/>
          </a:xfrm>
        </p:spPr>
        <p:txBody>
          <a:bodyPr anchor="ctr"/>
          <a:lstStyle/>
          <a:p>
            <a:pPr marL="0" indent="0">
              <a:buFont typeface="Times" charset="0"/>
              <a:buNone/>
            </a:pPr>
            <a:r>
              <a:rPr lang="en-US" sz="2500" dirty="0">
                <a:ea typeface="ＭＳ Ｐゴシック" charset="-128"/>
                <a:cs typeface="ＭＳ Ｐゴシック" charset="-128"/>
              </a:rPr>
              <a:t>App-ID</a:t>
            </a:r>
          </a:p>
          <a:p>
            <a:pPr marL="0" indent="0">
              <a:buFont typeface="Times" charset="0"/>
              <a:buNone/>
            </a:pPr>
            <a:r>
              <a:rPr lang="en-US" sz="2000" i="1" dirty="0">
                <a:solidFill>
                  <a:schemeClr val="bg2"/>
                </a:solidFill>
                <a:ea typeface="ＭＳ Ｐゴシック" charset="-128"/>
                <a:cs typeface="ＭＳ Ｐゴシック" charset="-128"/>
              </a:rPr>
              <a:t>Identify the </a:t>
            </a:r>
            <a:r>
              <a:rPr lang="en-US" sz="2000" i="1" dirty="0" smtClean="0">
                <a:solidFill>
                  <a:schemeClr val="bg2"/>
                </a:solidFill>
                <a:ea typeface="ＭＳ Ｐゴシック" charset="-128"/>
                <a:cs typeface="ＭＳ Ｐゴシック" charset="-128"/>
              </a:rPr>
              <a:t>application</a:t>
            </a:r>
            <a:endParaRPr lang="en-US" sz="2500" dirty="0" smtClean="0">
              <a:ea typeface="ＭＳ Ｐゴシック" charset="-128"/>
              <a:cs typeface="ＭＳ Ｐゴシック" charset="-128"/>
            </a:endParaRPr>
          </a:p>
        </p:txBody>
      </p:sp>
      <p:pic>
        <p:nvPicPr>
          <p:cNvPr id="34822" name="Picture 25" descr="App_id_logos"/>
          <p:cNvPicPr>
            <a:picLocks noChangeAspect="1" noChangeArrowheads="1"/>
          </p:cNvPicPr>
          <p:nvPr/>
        </p:nvPicPr>
        <p:blipFill>
          <a:blip r:embed="rId3" cstate="print"/>
          <a:srcRect/>
          <a:stretch>
            <a:fillRect/>
          </a:stretch>
        </p:blipFill>
        <p:spPr bwMode="auto">
          <a:xfrm>
            <a:off x="3881438" y="873125"/>
            <a:ext cx="4287837" cy="1874838"/>
          </a:xfrm>
          <a:prstGeom prst="rect">
            <a:avLst/>
          </a:prstGeom>
          <a:noFill/>
          <a:ln w="9525">
            <a:noFill/>
            <a:miter lim="800000"/>
            <a:headEnd/>
            <a:tailEnd/>
          </a:ln>
        </p:spPr>
      </p:pic>
      <p:sp>
        <p:nvSpPr>
          <p:cNvPr id="34823" name="Line 33"/>
          <p:cNvSpPr>
            <a:spLocks noChangeShapeType="1"/>
          </p:cNvSpPr>
          <p:nvPr/>
        </p:nvSpPr>
        <p:spPr bwMode="auto">
          <a:xfrm>
            <a:off x="475877" y="2855913"/>
            <a:ext cx="8169275" cy="0"/>
          </a:xfrm>
          <a:prstGeom prst="line">
            <a:avLst/>
          </a:prstGeom>
          <a:noFill/>
          <a:ln w="6350">
            <a:solidFill>
              <a:srgbClr val="004167"/>
            </a:solidFill>
            <a:round/>
            <a:headEnd/>
            <a:tailEnd/>
          </a:ln>
        </p:spPr>
        <p:txBody>
          <a:bodyPr anchor="ctr">
            <a:prstTxWarp prst="textNoShape">
              <a:avLst/>
            </a:prstTxWarp>
            <a:spAutoFit/>
          </a:bodyPr>
          <a:lstStyle/>
          <a:p>
            <a:endParaRPr lang="en-US"/>
          </a:p>
        </p:txBody>
      </p:sp>
      <p:sp>
        <p:nvSpPr>
          <p:cNvPr id="34824" name="Line 34"/>
          <p:cNvSpPr>
            <a:spLocks noChangeShapeType="1"/>
          </p:cNvSpPr>
          <p:nvPr/>
        </p:nvSpPr>
        <p:spPr bwMode="auto">
          <a:xfrm>
            <a:off x="463550" y="4748213"/>
            <a:ext cx="8169275" cy="0"/>
          </a:xfrm>
          <a:prstGeom prst="line">
            <a:avLst/>
          </a:prstGeom>
          <a:noFill/>
          <a:ln w="6350">
            <a:solidFill>
              <a:srgbClr val="004167"/>
            </a:solidFill>
            <a:round/>
            <a:headEnd/>
            <a:tailEnd/>
          </a:ln>
        </p:spPr>
        <p:txBody>
          <a:bodyPr anchor="ctr">
            <a:prstTxWarp prst="textNoShape">
              <a:avLst/>
            </a:prstTxWarp>
            <a:spAutoFit/>
          </a:bodyPr>
          <a:lstStyle/>
          <a:p>
            <a:endParaRPr lang="en-US"/>
          </a:p>
        </p:txBody>
      </p:sp>
      <p:pic>
        <p:nvPicPr>
          <p:cNvPr id="34825" name="Picture 5" descr="C:\Documents and Settings\bkee\Desktop\users-id_final1.jpg"/>
          <p:cNvPicPr>
            <a:picLocks noChangeAspect="1" noChangeArrowheads="1"/>
          </p:cNvPicPr>
          <p:nvPr/>
        </p:nvPicPr>
        <p:blipFill>
          <a:blip r:embed="rId4" cstate="print"/>
          <a:srcRect/>
          <a:stretch>
            <a:fillRect/>
          </a:stretch>
        </p:blipFill>
        <p:spPr bwMode="auto">
          <a:xfrm>
            <a:off x="4070350" y="2951163"/>
            <a:ext cx="3910013" cy="1644650"/>
          </a:xfrm>
          <a:prstGeom prst="rect">
            <a:avLst/>
          </a:prstGeom>
          <a:noFill/>
          <a:ln w="9525">
            <a:noFill/>
            <a:miter lim="800000"/>
            <a:headEnd/>
            <a:tailEnd/>
          </a:ln>
        </p:spPr>
      </p:pic>
      <p:pic>
        <p:nvPicPr>
          <p:cNvPr id="34826" name="Picture 6" descr="C:\Documents and Settings\bkee\Desktop\content_id.png"/>
          <p:cNvPicPr>
            <a:picLocks noChangeAspect="1" noChangeArrowheads="1"/>
          </p:cNvPicPr>
          <p:nvPr/>
        </p:nvPicPr>
        <p:blipFill>
          <a:blip r:embed="rId5" cstate="print"/>
          <a:srcRect/>
          <a:stretch>
            <a:fillRect/>
          </a:stretch>
        </p:blipFill>
        <p:spPr bwMode="auto">
          <a:xfrm>
            <a:off x="4635500" y="4849813"/>
            <a:ext cx="2971800" cy="1343025"/>
          </a:xfrm>
          <a:prstGeom prst="rect">
            <a:avLst/>
          </a:prstGeom>
          <a:noFill/>
          <a:ln w="9525">
            <a:noFill/>
            <a:miter lim="800000"/>
            <a:headEnd/>
            <a:tailEnd/>
          </a:ln>
        </p:spPr>
      </p:pic>
      <p:sp>
        <p:nvSpPr>
          <p:cNvPr id="11" name="TextBox 10"/>
          <p:cNvSpPr txBox="1"/>
          <p:nvPr/>
        </p:nvSpPr>
        <p:spPr>
          <a:xfrm>
            <a:off x="699030" y="3229032"/>
            <a:ext cx="1693565" cy="892552"/>
          </a:xfrm>
          <a:prstGeom prst="rect">
            <a:avLst/>
          </a:prstGeom>
          <a:noFill/>
        </p:spPr>
        <p:txBody>
          <a:bodyPr wrap="none" rtlCol="0">
            <a:spAutoFit/>
          </a:bodyPr>
          <a:lstStyle/>
          <a:p>
            <a:pPr marL="0" indent="0">
              <a:spcBef>
                <a:spcPct val="80000"/>
              </a:spcBef>
              <a:buFont typeface="Times" charset="0"/>
              <a:buNone/>
            </a:pPr>
            <a:r>
              <a:rPr lang="en-US" sz="2000" dirty="0" smtClean="0">
                <a:ea typeface="ＭＳ Ｐゴシック" charset="-128"/>
                <a:cs typeface="ＭＳ Ｐゴシック" charset="-128"/>
              </a:rPr>
              <a:t>User-ID</a:t>
            </a:r>
          </a:p>
          <a:p>
            <a:pPr marL="0" indent="0">
              <a:buFont typeface="Times" charset="0"/>
              <a:buNone/>
            </a:pPr>
            <a:r>
              <a:rPr lang="en-US" i="1" dirty="0" smtClean="0">
                <a:solidFill>
                  <a:schemeClr val="bg2"/>
                </a:solidFill>
                <a:ea typeface="ＭＳ Ｐゴシック" charset="-128"/>
                <a:cs typeface="ＭＳ Ｐゴシック" charset="-128"/>
              </a:rPr>
              <a:t>Identify the user</a:t>
            </a:r>
          </a:p>
          <a:p>
            <a:endParaRPr lang="en-US" dirty="0"/>
          </a:p>
        </p:txBody>
      </p:sp>
      <p:sp>
        <p:nvSpPr>
          <p:cNvPr id="12" name="TextBox 11"/>
          <p:cNvSpPr txBox="1"/>
          <p:nvPr/>
        </p:nvSpPr>
        <p:spPr>
          <a:xfrm>
            <a:off x="708875" y="5089663"/>
            <a:ext cx="1773615" cy="646331"/>
          </a:xfrm>
          <a:prstGeom prst="rect">
            <a:avLst/>
          </a:prstGeom>
          <a:noFill/>
        </p:spPr>
        <p:txBody>
          <a:bodyPr wrap="square" rtlCol="0">
            <a:spAutoFit/>
          </a:bodyPr>
          <a:lstStyle/>
          <a:p>
            <a:pPr marL="0" indent="0">
              <a:spcBef>
                <a:spcPct val="70000"/>
              </a:spcBef>
              <a:buFont typeface="Times" charset="0"/>
              <a:buNone/>
            </a:pPr>
            <a:r>
              <a:rPr lang="en-US" sz="2000" dirty="0" smtClean="0">
                <a:ea typeface="ＭＳ Ｐゴシック" charset="-128"/>
                <a:cs typeface="ＭＳ Ｐゴシック" charset="-128"/>
              </a:rPr>
              <a:t>Content-ID</a:t>
            </a:r>
          </a:p>
          <a:p>
            <a:pPr marL="0" indent="0">
              <a:buFont typeface="Times" charset="0"/>
              <a:buNone/>
            </a:pPr>
            <a:r>
              <a:rPr lang="en-US" i="1" dirty="0" smtClean="0">
                <a:solidFill>
                  <a:schemeClr val="bg2"/>
                </a:solidFill>
                <a:ea typeface="ＭＳ Ｐゴシック" charset="-128"/>
                <a:cs typeface="ＭＳ Ｐゴシック" charset="-128"/>
              </a:rPr>
              <a:t>Scan the content</a:t>
            </a:r>
            <a:endParaRPr lang="en-US" i="1" dirty="0">
              <a:solidFill>
                <a:schemeClr val="bg2"/>
              </a:solidFill>
              <a:ea typeface="ＭＳ Ｐゴシック" charset="-128"/>
              <a:cs typeface="ＭＳ Ｐゴシック"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34910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8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8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uild="p"/>
      <p:bldP spid="34823" grpId="0" animBg="1"/>
      <p:bldP spid="34824" grpId="0" animBg="1"/>
      <p:bldP spid="11" grpId="0"/>
      <p:bldP spid="12"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4"/>
          <p:cNvSpPr>
            <a:spLocks noGrp="1" noChangeArrowheads="1"/>
          </p:cNvSpPr>
          <p:nvPr>
            <p:ph type="ftr" sz="quarter" idx="10"/>
          </p:nvPr>
        </p:nvSpPr>
        <p:spPr>
          <a:noFill/>
        </p:spPr>
        <p:txBody>
          <a:bodyPr/>
          <a:lstStyle/>
          <a:p>
            <a:r>
              <a:rPr lang="en-US" smtClean="0"/>
              <a:t>© 2010 Palo Alto Networks. Proprietary and Confidential.</a:t>
            </a:r>
          </a:p>
        </p:txBody>
      </p:sp>
      <p:sp>
        <p:nvSpPr>
          <p:cNvPr id="19458" name="Rectangle 2"/>
          <p:cNvSpPr>
            <a:spLocks noChangeArrowheads="1"/>
          </p:cNvSpPr>
          <p:nvPr/>
        </p:nvSpPr>
        <p:spPr bwMode="auto">
          <a:xfrm>
            <a:off x="0" y="5892800"/>
            <a:ext cx="9144000" cy="965200"/>
          </a:xfrm>
          <a:prstGeom prst="rect">
            <a:avLst/>
          </a:prstGeom>
          <a:solidFill>
            <a:schemeClr val="bg1"/>
          </a:solidFill>
          <a:ln w="9525" algn="ctr">
            <a:noFill/>
            <a:miter lim="800000"/>
            <a:headEnd/>
            <a:tailEnd/>
          </a:ln>
        </p:spPr>
        <p:txBody>
          <a:bodyPr wrap="none" anchor="ctr"/>
          <a:lstStyle/>
          <a:p>
            <a:endParaRPr lang="en-US"/>
          </a:p>
        </p:txBody>
      </p:sp>
      <p:sp>
        <p:nvSpPr>
          <p:cNvPr id="19459" name="Rectangle 3"/>
          <p:cNvSpPr>
            <a:spLocks noGrp="1" noChangeArrowheads="1"/>
          </p:cNvSpPr>
          <p:nvPr>
            <p:ph type="title" idx="4294967295"/>
          </p:nvPr>
        </p:nvSpPr>
        <p:spPr/>
        <p:txBody>
          <a:bodyPr/>
          <a:lstStyle/>
          <a:p>
            <a:r>
              <a:rPr lang="en-US" smtClean="0"/>
              <a:t>App-ID is Fundamentally Different </a:t>
            </a:r>
          </a:p>
        </p:txBody>
      </p:sp>
      <p:sp>
        <p:nvSpPr>
          <p:cNvPr id="19460" name="Rectangle 4"/>
          <p:cNvSpPr>
            <a:spLocks noGrp="1" noChangeArrowheads="1"/>
          </p:cNvSpPr>
          <p:nvPr>
            <p:ph type="body" idx="4294967295"/>
          </p:nvPr>
        </p:nvSpPr>
        <p:spPr>
          <a:xfrm>
            <a:off x="4838700" y="889000"/>
            <a:ext cx="3890963" cy="915988"/>
          </a:xfrm>
        </p:spPr>
        <p:txBody>
          <a:bodyPr/>
          <a:lstStyle/>
          <a:p>
            <a:r>
              <a:rPr lang="en-US" sz="2000" smtClean="0"/>
              <a:t>Sees all traffic across all ports</a:t>
            </a:r>
          </a:p>
          <a:p>
            <a:r>
              <a:rPr lang="en-US" sz="2000" smtClean="0"/>
              <a:t>Scalable and extensible</a:t>
            </a:r>
          </a:p>
        </p:txBody>
      </p:sp>
      <p:pic>
        <p:nvPicPr>
          <p:cNvPr id="19461" name="Picture 5"/>
          <p:cNvPicPr>
            <a:picLocks noChangeAspect="1" noChangeArrowheads="1"/>
          </p:cNvPicPr>
          <p:nvPr/>
        </p:nvPicPr>
        <p:blipFill>
          <a:blip r:embed="rId3"/>
          <a:srcRect/>
          <a:stretch>
            <a:fillRect/>
          </a:stretch>
        </p:blipFill>
        <p:spPr bwMode="auto">
          <a:xfrm>
            <a:off x="815975" y="1768475"/>
            <a:ext cx="7499350" cy="4151313"/>
          </a:xfrm>
          <a:prstGeom prst="rect">
            <a:avLst/>
          </a:prstGeom>
          <a:noFill/>
          <a:ln w="9525">
            <a:noFill/>
            <a:miter lim="800000"/>
            <a:headEnd/>
            <a:tailEnd/>
          </a:ln>
        </p:spPr>
      </p:pic>
      <p:sp>
        <p:nvSpPr>
          <p:cNvPr id="19462" name="Rectangle 7"/>
          <p:cNvSpPr>
            <a:spLocks noChangeArrowheads="1"/>
          </p:cNvSpPr>
          <p:nvPr/>
        </p:nvSpPr>
        <p:spPr bwMode="auto">
          <a:xfrm>
            <a:off x="2147888" y="6089650"/>
            <a:ext cx="4929187" cy="403225"/>
          </a:xfrm>
          <a:prstGeom prst="rect">
            <a:avLst/>
          </a:prstGeom>
          <a:noFill/>
          <a:ln w="9525">
            <a:noFill/>
            <a:miter lim="800000"/>
            <a:headEnd/>
            <a:tailEnd/>
          </a:ln>
        </p:spPr>
        <p:txBody>
          <a:bodyPr wrap="none">
            <a:spAutoFit/>
          </a:bodyPr>
          <a:lstStyle/>
          <a:p>
            <a:pPr eaLnBrk="0" hangingPunct="0">
              <a:lnSpc>
                <a:spcPct val="85000"/>
              </a:lnSpc>
              <a:spcBef>
                <a:spcPct val="50000"/>
              </a:spcBef>
              <a:spcAft>
                <a:spcPct val="5000"/>
              </a:spcAft>
              <a:buSzPct val="85000"/>
              <a:buFont typeface="Times" pitchFamily="18" charset="0"/>
              <a:buNone/>
            </a:pPr>
            <a:r>
              <a:rPr lang="en-US" sz="2400">
                <a:solidFill>
                  <a:srgbClr val="055F84"/>
                </a:solidFill>
              </a:rPr>
              <a:t>Much more than just a signature….</a:t>
            </a:r>
          </a:p>
        </p:txBody>
      </p:sp>
      <p:sp>
        <p:nvSpPr>
          <p:cNvPr id="19463" name="Rectangle 4"/>
          <p:cNvSpPr>
            <a:spLocks noChangeArrowheads="1"/>
          </p:cNvSpPr>
          <p:nvPr/>
        </p:nvSpPr>
        <p:spPr bwMode="auto">
          <a:xfrm>
            <a:off x="466725" y="889000"/>
            <a:ext cx="4200525" cy="915988"/>
          </a:xfrm>
          <a:prstGeom prst="rect">
            <a:avLst/>
          </a:prstGeom>
          <a:noFill/>
          <a:ln w="12700" algn="ctr">
            <a:noFill/>
            <a:miter lim="800000"/>
            <a:headEnd type="none" w="sm" len="sm"/>
            <a:tailEnd type="none" w="sm" len="sm"/>
          </a:ln>
        </p:spPr>
        <p:txBody>
          <a:bodyPr/>
          <a:lstStyle/>
          <a:p>
            <a:pPr marL="230188" indent="-230188" eaLnBrk="0" hangingPunct="0">
              <a:lnSpc>
                <a:spcPct val="85000"/>
              </a:lnSpc>
              <a:spcBef>
                <a:spcPct val="50000"/>
              </a:spcBef>
              <a:spcAft>
                <a:spcPct val="5000"/>
              </a:spcAft>
              <a:buSzPct val="85000"/>
              <a:buFont typeface="Times" pitchFamily="18" charset="0"/>
              <a:buChar char="•"/>
            </a:pPr>
            <a:r>
              <a:rPr lang="en-US" sz="2000">
                <a:solidFill>
                  <a:srgbClr val="055F84"/>
                </a:solidFill>
              </a:rPr>
              <a:t>Always on, always the first action</a:t>
            </a:r>
          </a:p>
          <a:p>
            <a:pPr marL="230188" indent="-230188" eaLnBrk="0" hangingPunct="0">
              <a:lnSpc>
                <a:spcPct val="85000"/>
              </a:lnSpc>
              <a:spcBef>
                <a:spcPct val="50000"/>
              </a:spcBef>
              <a:spcAft>
                <a:spcPct val="5000"/>
              </a:spcAft>
              <a:buSzPct val="85000"/>
              <a:buFont typeface="Times" pitchFamily="18" charset="0"/>
              <a:buChar char="•"/>
            </a:pPr>
            <a:r>
              <a:rPr lang="en-US" sz="2000">
                <a:solidFill>
                  <a:srgbClr val="055F84"/>
                </a:solidFill>
              </a:rPr>
              <a:t>Built-in intelligence </a:t>
            </a:r>
          </a:p>
          <a:p>
            <a:pPr marL="230188" indent="-230188" eaLnBrk="0" hangingPunct="0">
              <a:lnSpc>
                <a:spcPct val="85000"/>
              </a:lnSpc>
              <a:spcBef>
                <a:spcPct val="50000"/>
              </a:spcBef>
              <a:spcAft>
                <a:spcPct val="5000"/>
              </a:spcAft>
              <a:buSzPct val="85000"/>
              <a:buFont typeface="Times" pitchFamily="18" charset="0"/>
              <a:buChar char="•"/>
            </a:pPr>
            <a:endParaRPr lang="en-US" sz="2000">
              <a:solidFill>
                <a:srgbClr val="055F84"/>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a:t>
            </a:r>
            <a:endParaRPr lang="en-US" dirty="0"/>
          </a:p>
        </p:txBody>
      </p:sp>
      <p:sp>
        <p:nvSpPr>
          <p:cNvPr id="3" name="Content Placeholder 2"/>
          <p:cNvSpPr>
            <a:spLocks noGrp="1"/>
          </p:cNvSpPr>
          <p:nvPr>
            <p:ph idx="1"/>
          </p:nvPr>
        </p:nvSpPr>
        <p:spPr/>
        <p:txBody>
          <a:bodyPr/>
          <a:lstStyle/>
          <a:p>
            <a:r>
              <a:rPr lang="en-US" dirty="0" smtClean="0"/>
              <a:t>About Palo Alto Networks Problems?</a:t>
            </a:r>
          </a:p>
          <a:p>
            <a:r>
              <a:rPr lang="en-US" dirty="0" smtClean="0"/>
              <a:t>Current security situation</a:t>
            </a:r>
          </a:p>
          <a:p>
            <a:r>
              <a:rPr lang="en-US" dirty="0" smtClean="0"/>
              <a:t>Proof!</a:t>
            </a:r>
          </a:p>
        </p:txBody>
      </p:sp>
      <p:sp>
        <p:nvSpPr>
          <p:cNvPr id="4" name="Footer Placeholder 3"/>
          <p:cNvSpPr>
            <a:spLocks noGrp="1"/>
          </p:cNvSpPr>
          <p:nvPr>
            <p:ph type="ftr" sz="quarter" idx="10"/>
          </p:nvPr>
        </p:nvSpPr>
        <p:spPr/>
        <p:txBody>
          <a:bodyPr/>
          <a:lstStyle/>
          <a:p>
            <a:pPr>
              <a:defRPr/>
            </a:pPr>
            <a:r>
              <a:rPr lang="en-US" smtClean="0"/>
              <a:t>© 2010 Palo Alto Networks. Proprietary and Confidential.</a:t>
            </a:r>
            <a:endParaRPr lang="en-US"/>
          </a:p>
        </p:txBody>
      </p:sp>
      <p:sp>
        <p:nvSpPr>
          <p:cNvPr id="5" name="Slide Number Placeholder 4"/>
          <p:cNvSpPr>
            <a:spLocks noGrp="1"/>
          </p:cNvSpPr>
          <p:nvPr>
            <p:ph type="sldNum" sz="quarter" idx="11"/>
          </p:nvPr>
        </p:nvSpPr>
        <p:spPr/>
        <p:txBody>
          <a:bodyPr/>
          <a:lstStyle/>
          <a:p>
            <a:pPr>
              <a:defRPr/>
            </a:pPr>
            <a:r>
              <a:rPr lang="en-US" smtClean="0"/>
              <a:t>Page </a:t>
            </a:r>
            <a:fld id="{41D5C404-C7A6-4A7E-B08A-E596864A227E}" type="slidenum">
              <a:rPr lang="en-US" smtClean="0"/>
              <a:pPr>
                <a:defRPr/>
              </a:pPr>
              <a:t>2</a:t>
            </a:fld>
            <a:r>
              <a:rPr lang="en-US" smtClean="0"/>
              <a:t>   |</a:t>
            </a:r>
            <a:r>
              <a:rPr lang="en-US" smtClean="0">
                <a:solidFill>
                  <a:schemeClr val="accent1"/>
                </a:solidFill>
              </a:rPr>
              <a:t>   </a:t>
            </a:r>
            <a:endParaRPr lang="en-US">
              <a:solidFill>
                <a:schemeClr val="accent1"/>
              </a:solidFill>
              <a:latin typeface="Garamond"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205278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4"/>
          <p:cNvSpPr>
            <a:spLocks noGrp="1" noChangeArrowheads="1"/>
          </p:cNvSpPr>
          <p:nvPr>
            <p:ph type="ftr" sz="quarter" idx="10"/>
          </p:nvPr>
        </p:nvSpPr>
        <p:spPr>
          <a:noFill/>
        </p:spPr>
        <p:txBody>
          <a:bodyPr/>
          <a:lstStyle/>
          <a:p>
            <a:r>
              <a:rPr lang="en-US" smtClean="0"/>
              <a:t>© 2010 Palo Alto Networks. Proprietary and Confidential.</a:t>
            </a:r>
          </a:p>
        </p:txBody>
      </p:sp>
      <p:sp>
        <p:nvSpPr>
          <p:cNvPr id="21506" name="AutoShape 3"/>
          <p:cNvSpPr>
            <a:spLocks noChangeArrowheads="1"/>
          </p:cNvSpPr>
          <p:nvPr/>
        </p:nvSpPr>
        <p:spPr bwMode="auto">
          <a:xfrm>
            <a:off x="392113" y="874713"/>
            <a:ext cx="4008437" cy="4775200"/>
          </a:xfrm>
          <a:prstGeom prst="roundRect">
            <a:avLst>
              <a:gd name="adj" fmla="val 3009"/>
            </a:avLst>
          </a:prstGeom>
          <a:solidFill>
            <a:schemeClr val="bg1"/>
          </a:solidFill>
          <a:ln w="19050" algn="ctr">
            <a:solidFill>
              <a:schemeClr val="bg2"/>
            </a:solidFill>
            <a:round/>
            <a:headEnd/>
            <a:tailEnd/>
          </a:ln>
        </p:spPr>
        <p:txBody>
          <a:bodyPr tIns="502920"/>
          <a:lstStyle/>
          <a:p>
            <a:pPr marL="168275" indent="-168275" algn="ctr" eaLnBrk="0" hangingPunct="0">
              <a:lnSpc>
                <a:spcPct val="90000"/>
              </a:lnSpc>
              <a:spcBef>
                <a:spcPct val="25000"/>
              </a:spcBef>
              <a:spcAft>
                <a:spcPct val="5000"/>
              </a:spcAft>
              <a:buClr>
                <a:schemeClr val="accent1"/>
              </a:buClr>
              <a:buSzPct val="100000"/>
              <a:buFontTx/>
              <a:buChar char="•"/>
            </a:pPr>
            <a:endParaRPr lang="en-US">
              <a:ea typeface="ＭＳ Ｐゴシック"/>
              <a:cs typeface="ＭＳ Ｐゴシック"/>
            </a:endParaRPr>
          </a:p>
        </p:txBody>
      </p:sp>
      <p:sp>
        <p:nvSpPr>
          <p:cNvPr id="21507" name="Rectangle 2"/>
          <p:cNvSpPr>
            <a:spLocks noGrp="1" noChangeArrowheads="1"/>
          </p:cNvSpPr>
          <p:nvPr>
            <p:ph type="title" idx="4294967295"/>
          </p:nvPr>
        </p:nvSpPr>
        <p:spPr/>
        <p:txBody>
          <a:bodyPr/>
          <a:lstStyle/>
          <a:p>
            <a:r>
              <a:rPr lang="en-US" smtClean="0"/>
              <a:t>Fundamental Differences: User-ID &amp; Content-ID</a:t>
            </a:r>
          </a:p>
        </p:txBody>
      </p:sp>
      <p:sp>
        <p:nvSpPr>
          <p:cNvPr id="21508" name="AutoShape 7"/>
          <p:cNvSpPr>
            <a:spLocks noChangeArrowheads="1"/>
          </p:cNvSpPr>
          <p:nvPr/>
        </p:nvSpPr>
        <p:spPr bwMode="auto">
          <a:xfrm>
            <a:off x="473075" y="912813"/>
            <a:ext cx="3844925" cy="547687"/>
          </a:xfrm>
          <a:prstGeom prst="roundRect">
            <a:avLst>
              <a:gd name="adj" fmla="val 16116"/>
            </a:avLst>
          </a:prstGeom>
          <a:solidFill>
            <a:schemeClr val="bg2"/>
          </a:solidFill>
          <a:ln w="12700" algn="ctr">
            <a:solidFill>
              <a:srgbClr val="FFFFFF"/>
            </a:solidFill>
            <a:round/>
            <a:headEnd/>
            <a:tailEnd/>
          </a:ln>
        </p:spPr>
        <p:txBody>
          <a:bodyPr lIns="182880"/>
          <a:lstStyle/>
          <a:p>
            <a:pPr eaLnBrk="0" hangingPunct="0">
              <a:spcBef>
                <a:spcPct val="50000"/>
              </a:spcBef>
              <a:spcAft>
                <a:spcPts val="750"/>
              </a:spcAft>
              <a:buClr>
                <a:schemeClr val="bg1"/>
              </a:buClr>
              <a:buSzPct val="100000"/>
              <a:buFont typeface="Times New Roman" pitchFamily="18" charset="0"/>
              <a:buNone/>
            </a:pPr>
            <a:r>
              <a:rPr lang="en-US" sz="2000" b="1">
                <a:solidFill>
                  <a:schemeClr val="bg1"/>
                </a:solidFill>
              </a:rPr>
              <a:t>User-ID</a:t>
            </a:r>
          </a:p>
          <a:p>
            <a:pPr eaLnBrk="0" hangingPunct="0">
              <a:spcBef>
                <a:spcPct val="50000"/>
              </a:spcBef>
              <a:spcAft>
                <a:spcPts val="750"/>
              </a:spcAft>
              <a:buClr>
                <a:schemeClr val="bg1"/>
              </a:buClr>
              <a:buSzPct val="100000"/>
              <a:buFont typeface="Times New Roman" pitchFamily="18" charset="0"/>
              <a:buNone/>
            </a:pPr>
            <a:endParaRPr lang="en-US" sz="2000" b="1">
              <a:solidFill>
                <a:schemeClr val="bg1"/>
              </a:solidFill>
              <a:ea typeface="ＭＳ Ｐゴシック"/>
              <a:cs typeface="ＭＳ Ｐゴシック"/>
            </a:endParaRPr>
          </a:p>
        </p:txBody>
      </p:sp>
      <p:sp>
        <p:nvSpPr>
          <p:cNvPr id="21509" name="Rectangle 17"/>
          <p:cNvSpPr>
            <a:spLocks noChangeArrowheads="1"/>
          </p:cNvSpPr>
          <p:nvPr/>
        </p:nvSpPr>
        <p:spPr bwMode="auto">
          <a:xfrm>
            <a:off x="409575" y="1519238"/>
            <a:ext cx="3900488" cy="3611562"/>
          </a:xfrm>
          <a:prstGeom prst="rect">
            <a:avLst/>
          </a:prstGeom>
          <a:noFill/>
          <a:ln w="9525">
            <a:noFill/>
            <a:miter lim="800000"/>
            <a:headEnd/>
            <a:tailEnd/>
          </a:ln>
        </p:spPr>
        <p:txBody>
          <a:bodyPr>
            <a:spAutoFit/>
          </a:bodyPr>
          <a:lstStyle/>
          <a:p>
            <a:pPr marL="230188" indent="-230188" eaLnBrk="0" hangingPunct="0">
              <a:lnSpc>
                <a:spcPct val="85000"/>
              </a:lnSpc>
              <a:spcBef>
                <a:spcPct val="50000"/>
              </a:spcBef>
              <a:spcAft>
                <a:spcPct val="5000"/>
              </a:spcAft>
              <a:buClr>
                <a:srgbClr val="004167"/>
              </a:buClr>
              <a:buSzPct val="85000"/>
              <a:buFont typeface="Times" pitchFamily="18" charset="0"/>
              <a:buChar char="•"/>
            </a:pPr>
            <a:r>
              <a:rPr lang="en-US" sz="2000">
                <a:solidFill>
                  <a:srgbClr val="055F84"/>
                </a:solidFill>
              </a:rPr>
              <a:t>User data is pervasive – </a:t>
            </a:r>
          </a:p>
          <a:p>
            <a:pPr marL="742950" lvl="1" indent="-285750" eaLnBrk="0" hangingPunct="0">
              <a:lnSpc>
                <a:spcPct val="85000"/>
              </a:lnSpc>
              <a:spcBef>
                <a:spcPct val="50000"/>
              </a:spcBef>
              <a:spcAft>
                <a:spcPct val="5000"/>
              </a:spcAft>
              <a:buClr>
                <a:srgbClr val="004167"/>
              </a:buClr>
              <a:buSzPct val="85000"/>
              <a:buFont typeface="Times" pitchFamily="18" charset="0"/>
              <a:buChar char="•"/>
            </a:pPr>
            <a:r>
              <a:rPr lang="en-US" sz="2000">
                <a:solidFill>
                  <a:srgbClr val="055F84"/>
                </a:solidFill>
              </a:rPr>
              <a:t>Single click visibility into who is using the application (ACC)</a:t>
            </a:r>
          </a:p>
          <a:p>
            <a:pPr marL="742950" lvl="1" indent="-285750" eaLnBrk="0" hangingPunct="0">
              <a:lnSpc>
                <a:spcPct val="85000"/>
              </a:lnSpc>
              <a:spcBef>
                <a:spcPct val="50000"/>
              </a:spcBef>
              <a:spcAft>
                <a:spcPct val="5000"/>
              </a:spcAft>
              <a:buClr>
                <a:srgbClr val="004167"/>
              </a:buClr>
              <a:buSzPct val="85000"/>
              <a:buFont typeface="Times" pitchFamily="18" charset="0"/>
              <a:buChar char="•"/>
            </a:pPr>
            <a:r>
              <a:rPr lang="en-US" sz="2000">
                <a:solidFill>
                  <a:srgbClr val="055F84"/>
                </a:solidFill>
              </a:rPr>
              <a:t>3 click addition of user info in a policy</a:t>
            </a:r>
          </a:p>
          <a:p>
            <a:pPr marL="742950" lvl="1" indent="-285750" eaLnBrk="0" hangingPunct="0">
              <a:lnSpc>
                <a:spcPct val="85000"/>
              </a:lnSpc>
              <a:spcBef>
                <a:spcPct val="50000"/>
              </a:spcBef>
              <a:spcAft>
                <a:spcPct val="5000"/>
              </a:spcAft>
              <a:buClr>
                <a:srgbClr val="004167"/>
              </a:buClr>
              <a:buSzPct val="85000"/>
              <a:buFont typeface="Times" pitchFamily="18" charset="0"/>
              <a:buChar char="•"/>
            </a:pPr>
            <a:r>
              <a:rPr lang="en-US" sz="2000">
                <a:solidFill>
                  <a:srgbClr val="055F84"/>
                </a:solidFill>
              </a:rPr>
              <a:t>Report on, investigate application usage, threat propagation</a:t>
            </a:r>
          </a:p>
          <a:p>
            <a:pPr marL="230188" indent="-230188" eaLnBrk="0" hangingPunct="0">
              <a:lnSpc>
                <a:spcPct val="85000"/>
              </a:lnSpc>
              <a:spcBef>
                <a:spcPct val="50000"/>
              </a:spcBef>
              <a:spcAft>
                <a:spcPct val="5000"/>
              </a:spcAft>
              <a:buClr>
                <a:srgbClr val="004167"/>
              </a:buClr>
              <a:buSzPct val="85000"/>
              <a:buFont typeface="Times" pitchFamily="18" charset="0"/>
              <a:buChar char="•"/>
            </a:pPr>
            <a:r>
              <a:rPr lang="en-US" sz="2000">
                <a:solidFill>
                  <a:srgbClr val="326A89"/>
                </a:solidFill>
                <a:ea typeface="ＭＳ Ｐゴシック"/>
                <a:cs typeface="ＭＳ Ｐゴシック"/>
              </a:rPr>
              <a:t>None of the competitors are as pervasive, nor as easy to use</a:t>
            </a:r>
          </a:p>
        </p:txBody>
      </p:sp>
      <p:sp>
        <p:nvSpPr>
          <p:cNvPr id="21510" name="AutoShape 3"/>
          <p:cNvSpPr>
            <a:spLocks noChangeArrowheads="1"/>
          </p:cNvSpPr>
          <p:nvPr/>
        </p:nvSpPr>
        <p:spPr bwMode="auto">
          <a:xfrm>
            <a:off x="4586288" y="874713"/>
            <a:ext cx="4008437" cy="4775200"/>
          </a:xfrm>
          <a:prstGeom prst="roundRect">
            <a:avLst>
              <a:gd name="adj" fmla="val 3009"/>
            </a:avLst>
          </a:prstGeom>
          <a:solidFill>
            <a:schemeClr val="bg1"/>
          </a:solidFill>
          <a:ln w="19050" algn="ctr">
            <a:solidFill>
              <a:srgbClr val="004167"/>
            </a:solidFill>
            <a:round/>
            <a:headEnd/>
            <a:tailEnd/>
          </a:ln>
        </p:spPr>
        <p:txBody>
          <a:bodyPr tIns="502920"/>
          <a:lstStyle/>
          <a:p>
            <a:pPr marL="168275" indent="-168275" algn="ctr" eaLnBrk="0" hangingPunct="0">
              <a:lnSpc>
                <a:spcPct val="90000"/>
              </a:lnSpc>
              <a:spcBef>
                <a:spcPct val="25000"/>
              </a:spcBef>
              <a:spcAft>
                <a:spcPct val="5000"/>
              </a:spcAft>
              <a:buClr>
                <a:schemeClr val="accent1"/>
              </a:buClr>
              <a:buSzPct val="100000"/>
              <a:buFontTx/>
              <a:buChar char="•"/>
            </a:pPr>
            <a:endParaRPr lang="en-US">
              <a:ea typeface="ＭＳ Ｐゴシック"/>
              <a:cs typeface="ＭＳ Ｐゴシック"/>
            </a:endParaRPr>
          </a:p>
        </p:txBody>
      </p:sp>
      <p:sp>
        <p:nvSpPr>
          <p:cNvPr id="21511" name="Rectangle 49"/>
          <p:cNvSpPr>
            <a:spLocks noChangeArrowheads="1"/>
          </p:cNvSpPr>
          <p:nvPr/>
        </p:nvSpPr>
        <p:spPr bwMode="auto">
          <a:xfrm>
            <a:off x="4673600" y="1524000"/>
            <a:ext cx="4003675" cy="2498725"/>
          </a:xfrm>
          <a:prstGeom prst="rect">
            <a:avLst/>
          </a:prstGeom>
          <a:noFill/>
          <a:ln w="9525">
            <a:noFill/>
            <a:miter lim="800000"/>
            <a:headEnd/>
            <a:tailEnd/>
          </a:ln>
        </p:spPr>
        <p:txBody>
          <a:bodyPr>
            <a:spAutoFit/>
          </a:bodyPr>
          <a:lstStyle/>
          <a:p>
            <a:pPr marL="230188" indent="-230188" eaLnBrk="0" hangingPunct="0">
              <a:lnSpc>
                <a:spcPct val="85000"/>
              </a:lnSpc>
              <a:spcBef>
                <a:spcPct val="50000"/>
              </a:spcBef>
              <a:spcAft>
                <a:spcPct val="5000"/>
              </a:spcAft>
              <a:buClr>
                <a:srgbClr val="004167"/>
              </a:buClr>
              <a:buSzPct val="85000"/>
              <a:buFont typeface="Times" pitchFamily="18" charset="0"/>
              <a:buChar char="•"/>
            </a:pPr>
            <a:r>
              <a:rPr lang="en-US" sz="2000">
                <a:solidFill>
                  <a:srgbClr val="055F84"/>
                </a:solidFill>
              </a:rPr>
              <a:t>Seamlessly integrated – app intelligence is shared </a:t>
            </a:r>
          </a:p>
          <a:p>
            <a:pPr marL="230188" indent="-230188" eaLnBrk="0" hangingPunct="0">
              <a:lnSpc>
                <a:spcPct val="85000"/>
              </a:lnSpc>
              <a:spcBef>
                <a:spcPct val="50000"/>
              </a:spcBef>
              <a:spcAft>
                <a:spcPct val="5000"/>
              </a:spcAft>
              <a:buClr>
                <a:srgbClr val="004167"/>
              </a:buClr>
              <a:buSzPct val="85000"/>
              <a:buFont typeface="Times" pitchFamily="18" charset="0"/>
              <a:buChar char="•"/>
            </a:pPr>
            <a:r>
              <a:rPr lang="en-US" sz="2000">
                <a:solidFill>
                  <a:srgbClr val="055F84"/>
                </a:solidFill>
              </a:rPr>
              <a:t>Compliments application control – block the unwanted, scan the allowed </a:t>
            </a:r>
          </a:p>
          <a:p>
            <a:pPr marL="230188" indent="-230188" eaLnBrk="0" hangingPunct="0">
              <a:lnSpc>
                <a:spcPct val="85000"/>
              </a:lnSpc>
              <a:spcBef>
                <a:spcPct val="50000"/>
              </a:spcBef>
              <a:spcAft>
                <a:spcPct val="5000"/>
              </a:spcAft>
              <a:buClr>
                <a:srgbClr val="004167"/>
              </a:buClr>
              <a:buSzPct val="85000"/>
              <a:buFont typeface="Times" pitchFamily="18" charset="0"/>
              <a:buChar char="•"/>
            </a:pPr>
            <a:r>
              <a:rPr lang="en-US" sz="2000">
                <a:solidFill>
                  <a:srgbClr val="055F84"/>
                </a:solidFill>
              </a:rPr>
              <a:t>Single pass scanning minimizes performance hit and latency</a:t>
            </a:r>
          </a:p>
        </p:txBody>
      </p:sp>
      <p:sp>
        <p:nvSpPr>
          <p:cNvPr id="21512" name="AutoShape 7"/>
          <p:cNvSpPr>
            <a:spLocks noChangeArrowheads="1"/>
          </p:cNvSpPr>
          <p:nvPr/>
        </p:nvSpPr>
        <p:spPr bwMode="auto">
          <a:xfrm>
            <a:off x="4664075" y="912813"/>
            <a:ext cx="3854450" cy="547687"/>
          </a:xfrm>
          <a:prstGeom prst="roundRect">
            <a:avLst>
              <a:gd name="adj" fmla="val 16116"/>
            </a:avLst>
          </a:prstGeom>
          <a:solidFill>
            <a:srgbClr val="004167"/>
          </a:solidFill>
          <a:ln w="12700" algn="ctr">
            <a:solidFill>
              <a:srgbClr val="FFFFFF"/>
            </a:solidFill>
            <a:round/>
            <a:headEnd/>
            <a:tailEnd/>
          </a:ln>
        </p:spPr>
        <p:txBody>
          <a:bodyPr lIns="182880"/>
          <a:lstStyle/>
          <a:p>
            <a:pPr eaLnBrk="0" hangingPunct="0">
              <a:spcBef>
                <a:spcPct val="50000"/>
              </a:spcBef>
              <a:spcAft>
                <a:spcPts val="750"/>
              </a:spcAft>
              <a:buClr>
                <a:schemeClr val="bg1"/>
              </a:buClr>
              <a:buSzPct val="100000"/>
              <a:buFont typeface="Times New Roman" pitchFamily="18" charset="0"/>
              <a:buNone/>
            </a:pPr>
            <a:r>
              <a:rPr lang="en-US" sz="2000" b="1">
                <a:solidFill>
                  <a:schemeClr val="bg1"/>
                </a:solidFill>
                <a:ea typeface="ＭＳ Ｐゴシック"/>
                <a:cs typeface="ＭＳ Ｐゴシック"/>
              </a:rPr>
              <a:t>Content-ID</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4"/>
          <p:cNvSpPr>
            <a:spLocks noGrp="1" noChangeArrowheads="1"/>
          </p:cNvSpPr>
          <p:nvPr>
            <p:ph type="ftr" sz="quarter" idx="10"/>
          </p:nvPr>
        </p:nvSpPr>
        <p:spPr>
          <a:noFill/>
        </p:spPr>
        <p:txBody>
          <a:bodyPr/>
          <a:lstStyle/>
          <a:p>
            <a:r>
              <a:rPr lang="en-US" smtClean="0">
                <a:latin typeface="Arial" charset="0"/>
                <a:ea typeface="ＭＳ Ｐゴシック" charset="-128"/>
                <a:cs typeface="ＭＳ Ｐゴシック" charset="-128"/>
              </a:rPr>
              <a:t>© 2009 Palo Alto Networks. Proprietary and Confidential.</a:t>
            </a:r>
          </a:p>
        </p:txBody>
      </p:sp>
      <p:sp>
        <p:nvSpPr>
          <p:cNvPr id="36867" name="Rectangle 5"/>
          <p:cNvSpPr>
            <a:spLocks noGrp="1" noChangeArrowheads="1"/>
          </p:cNvSpPr>
          <p:nvPr>
            <p:ph type="sldNum" sz="quarter" idx="11"/>
          </p:nvPr>
        </p:nvSpPr>
        <p:spPr>
          <a:noFill/>
        </p:spPr>
        <p:txBody>
          <a:bodyPr/>
          <a:lstStyle/>
          <a:p>
            <a:r>
              <a:rPr lang="en-US">
                <a:latin typeface="Arial" charset="0"/>
                <a:ea typeface="ＭＳ Ｐゴシック" charset="-128"/>
                <a:cs typeface="ＭＳ Ｐゴシック" charset="-128"/>
              </a:rPr>
              <a:t>Page </a:t>
            </a:r>
            <a:fld id="{3FF00AC9-207E-5649-BB19-51F1D5BEC7B8}" type="slidenum">
              <a:rPr lang="en-US">
                <a:latin typeface="Arial" charset="0"/>
                <a:ea typeface="ＭＳ Ｐゴシック" charset="-128"/>
                <a:cs typeface="ＭＳ Ｐゴシック" charset="-128"/>
              </a:rPr>
              <a:pPr/>
              <a:t>21</a:t>
            </a:fld>
            <a:r>
              <a:rPr lang="en-US">
                <a:latin typeface="Arial" charset="0"/>
                <a:ea typeface="ＭＳ Ｐゴシック" charset="-128"/>
                <a:cs typeface="ＭＳ Ｐゴシック" charset="-128"/>
              </a:rPr>
              <a:t>   |</a:t>
            </a:r>
            <a:r>
              <a:rPr lang="en-US">
                <a:solidFill>
                  <a:schemeClr val="accent1"/>
                </a:solidFill>
                <a:latin typeface="Arial" charset="0"/>
                <a:ea typeface="ＭＳ Ｐゴシック" charset="-128"/>
                <a:cs typeface="ＭＳ Ｐゴシック" charset="-128"/>
              </a:rPr>
              <a:t>   </a:t>
            </a:r>
            <a:endParaRPr lang="en-US">
              <a:solidFill>
                <a:schemeClr val="accent1"/>
              </a:solidFill>
              <a:latin typeface="Garamond" charset="0"/>
              <a:ea typeface="ＭＳ Ｐゴシック" charset="-128"/>
              <a:cs typeface="ＭＳ Ｐゴシック" charset="-128"/>
            </a:endParaRPr>
          </a:p>
        </p:txBody>
      </p:sp>
      <p:sp>
        <p:nvSpPr>
          <p:cNvPr id="36868" name="AutoShape 3"/>
          <p:cNvSpPr>
            <a:spLocks noChangeArrowheads="1"/>
          </p:cNvSpPr>
          <p:nvPr/>
        </p:nvSpPr>
        <p:spPr bwMode="auto">
          <a:xfrm>
            <a:off x="57150" y="5803900"/>
            <a:ext cx="9029700" cy="411163"/>
          </a:xfrm>
          <a:prstGeom prst="roundRect">
            <a:avLst>
              <a:gd name="adj" fmla="val 16667"/>
            </a:avLst>
          </a:prstGeom>
          <a:solidFill>
            <a:srgbClr val="F3AB56"/>
          </a:solidFill>
          <a:ln w="9525">
            <a:solidFill>
              <a:srgbClr val="993300"/>
            </a:solidFill>
            <a:round/>
            <a:headEnd/>
            <a:tailEnd/>
          </a:ln>
        </p:spPr>
        <p:txBody>
          <a:bodyPr wrap="none" anchor="ctr">
            <a:prstTxWarp prst="textNoShape">
              <a:avLst/>
            </a:prstTxWarp>
          </a:bodyPr>
          <a:lstStyle/>
          <a:p>
            <a:endParaRPr lang="en-US" sz="1600"/>
          </a:p>
        </p:txBody>
      </p:sp>
      <p:sp>
        <p:nvSpPr>
          <p:cNvPr id="36869" name="Rectangle 2"/>
          <p:cNvSpPr>
            <a:spLocks noGrp="1" noChangeArrowheads="1"/>
          </p:cNvSpPr>
          <p:nvPr>
            <p:ph type="title" idx="4294967295"/>
          </p:nvPr>
        </p:nvSpPr>
        <p:spPr/>
        <p:txBody>
          <a:bodyPr/>
          <a:lstStyle/>
          <a:p>
            <a:r>
              <a:rPr lang="en-US" sz="2400">
                <a:ea typeface="ＭＳ Ｐゴシック" charset="-128"/>
                <a:cs typeface="ＭＳ Ｐゴシック" charset="-128"/>
              </a:rPr>
              <a:t>Single-Pass Parallel Processing (SP3) Architecture</a:t>
            </a:r>
          </a:p>
        </p:txBody>
      </p:sp>
      <p:sp>
        <p:nvSpPr>
          <p:cNvPr id="11" name="Rectangle 3"/>
          <p:cNvSpPr>
            <a:spLocks/>
          </p:cNvSpPr>
          <p:nvPr/>
        </p:nvSpPr>
        <p:spPr bwMode="auto">
          <a:xfrm>
            <a:off x="6108700" y="1046163"/>
            <a:ext cx="2735263" cy="2209800"/>
          </a:xfrm>
          <a:prstGeom prst="rect">
            <a:avLst/>
          </a:prstGeom>
          <a:noFill/>
          <a:ln w="12700">
            <a:noFill/>
            <a:miter lim="800000"/>
            <a:headEnd/>
            <a:tailEnd/>
          </a:ln>
        </p:spPr>
        <p:txBody>
          <a:bodyPr lIns="0" tIns="0" rIns="40639" bIns="0"/>
          <a:lstStyle/>
          <a:p>
            <a:pPr marL="269875" indent="-230188" algn="l" eaLnBrk="1" hangingPunct="1">
              <a:lnSpc>
                <a:spcPct val="80000"/>
              </a:lnSpc>
              <a:spcBef>
                <a:spcPts val="1050"/>
              </a:spcBef>
              <a:spcAft>
                <a:spcPct val="0"/>
              </a:spcAft>
              <a:buClr>
                <a:srgbClr val="004167"/>
              </a:buClr>
              <a:buSzPct val="85000"/>
              <a:buFont typeface="Times New Roman" pitchFamily="-65" charset="0"/>
              <a:buNone/>
              <a:defRPr/>
            </a:pPr>
            <a:r>
              <a:rPr lang="en-US" sz="2000" b="1" dirty="0">
                <a:solidFill>
                  <a:srgbClr val="004167"/>
                </a:solidFill>
                <a:latin typeface="+mn-lt"/>
                <a:ea typeface="ヒラギノ角ゴ ProN W3" pitchFamily="-65" charset="-128"/>
                <a:cs typeface="+mn-cs"/>
                <a:sym typeface="Arial" charset="0"/>
              </a:rPr>
              <a:t>Single Pass</a:t>
            </a:r>
          </a:p>
          <a:p>
            <a:pPr marL="269875" indent="-230188" algn="l" eaLnBrk="1" hangingPunct="1">
              <a:lnSpc>
                <a:spcPct val="80000"/>
              </a:lnSpc>
              <a:spcBef>
                <a:spcPts val="1050"/>
              </a:spcBef>
              <a:spcAft>
                <a:spcPct val="0"/>
              </a:spcAft>
              <a:buClr>
                <a:srgbClr val="004167"/>
              </a:buClr>
              <a:buSzPct val="85000"/>
              <a:buFont typeface="Times New Roman" pitchFamily="-65" charset="0"/>
              <a:buChar char="•"/>
              <a:defRPr/>
            </a:pPr>
            <a:r>
              <a:rPr lang="en-US" dirty="0">
                <a:solidFill>
                  <a:srgbClr val="004167"/>
                </a:solidFill>
                <a:latin typeface="+mn-lt"/>
                <a:ea typeface="ヒラギノ角ゴ ProN W3" pitchFamily="-65" charset="-128"/>
                <a:cs typeface="+mn-cs"/>
                <a:sym typeface="Arial" charset="0"/>
              </a:rPr>
              <a:t>Operations once per packet</a:t>
            </a:r>
          </a:p>
          <a:p>
            <a:pPr marL="727075" lvl="1" indent="-230188" algn="l" eaLnBrk="1" hangingPunct="1">
              <a:lnSpc>
                <a:spcPct val="80000"/>
              </a:lnSpc>
              <a:spcBef>
                <a:spcPts val="1050"/>
              </a:spcBef>
              <a:spcAft>
                <a:spcPct val="0"/>
              </a:spcAft>
              <a:buClr>
                <a:srgbClr val="004167"/>
              </a:buClr>
              <a:buSzPct val="85000"/>
              <a:buFont typeface="Lucida Grande"/>
              <a:buChar char="-"/>
              <a:defRPr/>
            </a:pPr>
            <a:r>
              <a:rPr lang="en-US" sz="1400" dirty="0">
                <a:solidFill>
                  <a:srgbClr val="004167"/>
                </a:solidFill>
                <a:latin typeface="+mn-lt"/>
                <a:ea typeface="ヒラギノ角ゴ ProN W3" pitchFamily="-65" charset="-128"/>
                <a:cs typeface="+mn-cs"/>
                <a:sym typeface="Arial" charset="0"/>
              </a:rPr>
              <a:t>Traffic classification (app identification)</a:t>
            </a:r>
          </a:p>
          <a:p>
            <a:pPr marL="727075" lvl="1" indent="-230188" algn="l" eaLnBrk="1" hangingPunct="1">
              <a:lnSpc>
                <a:spcPct val="80000"/>
              </a:lnSpc>
              <a:spcBef>
                <a:spcPts val="1050"/>
              </a:spcBef>
              <a:spcAft>
                <a:spcPct val="0"/>
              </a:spcAft>
              <a:buClr>
                <a:srgbClr val="004167"/>
              </a:buClr>
              <a:buSzPct val="85000"/>
              <a:buFont typeface="Lucida Grande"/>
              <a:buChar char="-"/>
              <a:defRPr/>
            </a:pPr>
            <a:r>
              <a:rPr lang="en-US" sz="1400" dirty="0">
                <a:solidFill>
                  <a:srgbClr val="004167"/>
                </a:solidFill>
                <a:latin typeface="+mn-lt"/>
                <a:ea typeface="ヒラギノ角ゴ ProN W3" pitchFamily="-65" charset="-128"/>
                <a:cs typeface="+mn-cs"/>
                <a:sym typeface="Arial" charset="0"/>
              </a:rPr>
              <a:t>User/group mapping</a:t>
            </a:r>
          </a:p>
          <a:p>
            <a:pPr marL="727075" lvl="1" indent="-230188" algn="l" eaLnBrk="1" hangingPunct="1">
              <a:lnSpc>
                <a:spcPct val="80000"/>
              </a:lnSpc>
              <a:spcBef>
                <a:spcPts val="1050"/>
              </a:spcBef>
              <a:spcAft>
                <a:spcPct val="0"/>
              </a:spcAft>
              <a:buClr>
                <a:srgbClr val="004167"/>
              </a:buClr>
              <a:buSzPct val="85000"/>
              <a:buFont typeface="Lucida Grande"/>
              <a:buChar char="-"/>
              <a:defRPr/>
            </a:pPr>
            <a:r>
              <a:rPr lang="en-US" sz="1400" dirty="0">
                <a:solidFill>
                  <a:srgbClr val="004167"/>
                </a:solidFill>
                <a:latin typeface="+mn-lt"/>
                <a:ea typeface="ヒラギノ角ゴ ProN W3" pitchFamily="-65" charset="-128"/>
                <a:cs typeface="+mn-cs"/>
                <a:sym typeface="Arial" charset="0"/>
              </a:rPr>
              <a:t>Content scanning – threats, URLs, confidential data</a:t>
            </a:r>
          </a:p>
          <a:p>
            <a:pPr marL="269875" indent="-230188" algn="l" eaLnBrk="1" hangingPunct="1">
              <a:lnSpc>
                <a:spcPct val="80000"/>
              </a:lnSpc>
              <a:spcBef>
                <a:spcPts val="1050"/>
              </a:spcBef>
              <a:spcAft>
                <a:spcPct val="0"/>
              </a:spcAft>
              <a:buClr>
                <a:srgbClr val="004167"/>
              </a:buClr>
              <a:buSzPct val="85000"/>
              <a:buFont typeface="Times New Roman" pitchFamily="-65" charset="0"/>
              <a:buChar char="•"/>
              <a:defRPr/>
            </a:pPr>
            <a:r>
              <a:rPr lang="en-US" dirty="0">
                <a:solidFill>
                  <a:srgbClr val="004167"/>
                </a:solidFill>
                <a:latin typeface="+mn-lt"/>
                <a:ea typeface="ヒラギノ角ゴ ProN W3" pitchFamily="-65" charset="-128"/>
                <a:cs typeface="+mn-cs"/>
                <a:sym typeface="Arial" charset="0"/>
              </a:rPr>
              <a:t>One policy</a:t>
            </a:r>
          </a:p>
          <a:p>
            <a:pPr marL="269875" indent="-230188" algn="l" eaLnBrk="1" hangingPunct="1">
              <a:lnSpc>
                <a:spcPct val="80000"/>
              </a:lnSpc>
              <a:spcBef>
                <a:spcPts val="1050"/>
              </a:spcBef>
              <a:spcAft>
                <a:spcPct val="0"/>
              </a:spcAft>
              <a:buClr>
                <a:srgbClr val="004167"/>
              </a:buClr>
              <a:buSzPct val="85000"/>
              <a:buFont typeface="Times New Roman" pitchFamily="-65" charset="0"/>
              <a:buNone/>
              <a:defRPr/>
            </a:pPr>
            <a:r>
              <a:rPr lang="en-US" sz="2000" b="1" dirty="0">
                <a:solidFill>
                  <a:srgbClr val="004167"/>
                </a:solidFill>
                <a:latin typeface="+mn-lt"/>
                <a:ea typeface="ヒラギノ角ゴ ProN W3" pitchFamily="-65" charset="-128"/>
                <a:cs typeface="+mn-cs"/>
                <a:sym typeface="Arial" charset="0"/>
              </a:rPr>
              <a:t>Parallel Processing</a:t>
            </a:r>
          </a:p>
          <a:p>
            <a:pPr marL="269875" indent="-230188" algn="l" eaLnBrk="1" hangingPunct="1">
              <a:lnSpc>
                <a:spcPct val="80000"/>
              </a:lnSpc>
              <a:spcBef>
                <a:spcPts val="1050"/>
              </a:spcBef>
              <a:spcAft>
                <a:spcPct val="0"/>
              </a:spcAft>
              <a:buClr>
                <a:srgbClr val="004167"/>
              </a:buClr>
              <a:buSzPct val="85000"/>
              <a:buFont typeface="Times New Roman" pitchFamily="-65" charset="0"/>
              <a:buChar char="•"/>
              <a:defRPr/>
            </a:pPr>
            <a:r>
              <a:rPr lang="en-US" dirty="0">
                <a:solidFill>
                  <a:srgbClr val="004167"/>
                </a:solidFill>
                <a:latin typeface="+mn-lt"/>
                <a:ea typeface="ヒラギノ角ゴ ProN W3" pitchFamily="-65" charset="-128"/>
                <a:cs typeface="+mn-cs"/>
                <a:sym typeface="Arial" charset="0"/>
              </a:rPr>
              <a:t>Function-specific hardware engines</a:t>
            </a:r>
          </a:p>
          <a:p>
            <a:pPr marL="269875" indent="-230188" algn="l" eaLnBrk="1" hangingPunct="1">
              <a:lnSpc>
                <a:spcPct val="80000"/>
              </a:lnSpc>
              <a:spcBef>
                <a:spcPts val="1050"/>
              </a:spcBef>
              <a:spcAft>
                <a:spcPct val="0"/>
              </a:spcAft>
              <a:buClr>
                <a:srgbClr val="004167"/>
              </a:buClr>
              <a:buSzPct val="85000"/>
              <a:buFont typeface="Times New Roman" pitchFamily="-65" charset="0"/>
              <a:buChar char="•"/>
              <a:defRPr/>
            </a:pPr>
            <a:r>
              <a:rPr lang="en-US" dirty="0">
                <a:solidFill>
                  <a:srgbClr val="004167"/>
                </a:solidFill>
                <a:latin typeface="+mn-lt"/>
                <a:ea typeface="ヒラギノ角ゴ ProN W3" pitchFamily="-65" charset="-128"/>
                <a:cs typeface="+mn-cs"/>
                <a:sym typeface="Arial" charset="0"/>
              </a:rPr>
              <a:t>Separate data/control planes</a:t>
            </a:r>
          </a:p>
          <a:p>
            <a:pPr marL="269875" indent="-230188" algn="l" eaLnBrk="1" hangingPunct="1">
              <a:lnSpc>
                <a:spcPct val="80000"/>
              </a:lnSpc>
              <a:spcBef>
                <a:spcPts val="1050"/>
              </a:spcBef>
              <a:spcAft>
                <a:spcPct val="0"/>
              </a:spcAft>
              <a:buClr>
                <a:srgbClr val="004167"/>
              </a:buClr>
              <a:buSzPct val="85000"/>
              <a:buFont typeface="Times New Roman" pitchFamily="-65" charset="0"/>
              <a:buChar char="•"/>
              <a:defRPr/>
            </a:pPr>
            <a:endParaRPr lang="en-US" dirty="0">
              <a:solidFill>
                <a:srgbClr val="004167"/>
              </a:solidFill>
              <a:latin typeface="+mn-lt"/>
              <a:ea typeface="ヒラギノ角ゴ ProN W3" pitchFamily="-65" charset="-128"/>
              <a:cs typeface="+mn-cs"/>
              <a:sym typeface="Arial" charset="0"/>
            </a:endParaRPr>
          </a:p>
        </p:txBody>
      </p:sp>
      <p:sp>
        <p:nvSpPr>
          <p:cNvPr id="36871" name="Rectangle 9"/>
          <p:cNvSpPr>
            <a:spLocks noChangeArrowheads="1"/>
          </p:cNvSpPr>
          <p:nvPr/>
        </p:nvSpPr>
        <p:spPr bwMode="auto">
          <a:xfrm>
            <a:off x="66675" y="5810250"/>
            <a:ext cx="9020175" cy="393700"/>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40000"/>
              </a:spcBef>
              <a:spcAft>
                <a:spcPct val="0"/>
              </a:spcAft>
              <a:buClrTx/>
              <a:buSzTx/>
              <a:buFontTx/>
              <a:buNone/>
            </a:pPr>
            <a:r>
              <a:rPr lang="en-US" sz="2200">
                <a:solidFill>
                  <a:schemeClr val="bg1"/>
                </a:solidFill>
              </a:rPr>
              <a:t>Up to 10Gbps, Low Latency</a:t>
            </a:r>
            <a:endParaRPr lang="en-US" sz="2200" b="1">
              <a:solidFill>
                <a:schemeClr val="bg1"/>
              </a:solidFill>
            </a:endParaRPr>
          </a:p>
        </p:txBody>
      </p:sp>
      <p:pic>
        <p:nvPicPr>
          <p:cNvPr id="36872" name="Picture 2" descr="C:\Users\bkee0414\Desktop\Control_Data-Plane_final.png"/>
          <p:cNvPicPr>
            <a:picLocks noChangeAspect="1" noChangeArrowheads="1"/>
          </p:cNvPicPr>
          <p:nvPr/>
        </p:nvPicPr>
        <p:blipFill>
          <a:blip r:embed="rId3" cstate="print"/>
          <a:srcRect/>
          <a:stretch>
            <a:fillRect/>
          </a:stretch>
        </p:blipFill>
        <p:spPr bwMode="auto">
          <a:xfrm>
            <a:off x="285750" y="957263"/>
            <a:ext cx="5592763" cy="4257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6" name="Rectangle 4"/>
          <p:cNvSpPr txBox="1">
            <a:spLocks noGrp="1" noChangeArrowheads="1"/>
          </p:cNvSpPr>
          <p:nvPr/>
        </p:nvSpPr>
        <p:spPr bwMode="auto">
          <a:xfrm>
            <a:off x="0" y="6271233"/>
            <a:ext cx="2767012" cy="457200"/>
          </a:xfrm>
          <a:prstGeom prst="rect">
            <a:avLst/>
          </a:prstGeom>
          <a:noFill/>
          <a:ln w="9525">
            <a:noFill/>
            <a:miter lim="800000"/>
            <a:headEnd/>
            <a:tailEnd/>
          </a:ln>
        </p:spPr>
        <p:txBody>
          <a:bodyPr lIns="91429" tIns="45714" rIns="91429" bIns="45714"/>
          <a:lstStyle/>
          <a:p>
            <a:pPr eaLnBrk="0" hangingPunct="0"/>
            <a:r>
              <a:rPr lang="en-US" sz="800" dirty="0">
                <a:solidFill>
                  <a:srgbClr val="A7C439"/>
                </a:solidFill>
              </a:rPr>
              <a:t>© 2010 Palo Alto Networks. Proprietary and Confidential.</a:t>
            </a:r>
          </a:p>
        </p:txBody>
      </p:sp>
      <p:sp>
        <p:nvSpPr>
          <p:cNvPr id="18444" name="Rectangle 2"/>
          <p:cNvSpPr txBox="1">
            <a:spLocks noChangeArrowheads="1"/>
          </p:cNvSpPr>
          <p:nvPr/>
        </p:nvSpPr>
        <p:spPr bwMode="auto">
          <a:xfrm>
            <a:off x="133683" y="-133809"/>
            <a:ext cx="8828087" cy="736600"/>
          </a:xfrm>
          <a:prstGeom prst="rect">
            <a:avLst/>
          </a:prstGeom>
          <a:noFill/>
          <a:ln w="9525">
            <a:noFill/>
            <a:round/>
            <a:headEnd/>
            <a:tailEnd/>
          </a:ln>
        </p:spPr>
        <p:txBody>
          <a:bodyPr lIns="91429" tIns="45714" rIns="91429" bIns="45714" anchor="b"/>
          <a:lstStyle/>
          <a:p>
            <a:pPr marL="38100" indent="-38100" algn="ctr" defTabSz="457200" eaLnBrk="0" hangingPunct="0">
              <a:lnSpc>
                <a:spcPct val="97000"/>
              </a:lnSpc>
              <a:buClr>
                <a:srgbClr val="FFFFFF"/>
              </a:buClr>
              <a:buSzPct val="100000"/>
              <a:buFont typeface="DINOT-Bold" pitchFamily="50" charset="0"/>
              <a:buNone/>
            </a:pPr>
            <a:r>
              <a:rPr lang="en-US" sz="2800" dirty="0">
                <a:solidFill>
                  <a:srgbClr val="FFFFFF"/>
                </a:solidFill>
                <a:latin typeface="DINOT-Bold" pitchFamily="50" charset="0"/>
                <a:ea typeface="ヒラギノ角ゴ ProN W6"/>
                <a:cs typeface="ＭＳ Ｐゴシック"/>
              </a:rPr>
              <a:t>Your Control With A Palo Alto Networks NGFW</a:t>
            </a:r>
          </a:p>
        </p:txBody>
      </p:sp>
      <p:grpSp>
        <p:nvGrpSpPr>
          <p:cNvPr id="34" name="Group 33"/>
          <p:cNvGrpSpPr/>
          <p:nvPr/>
        </p:nvGrpSpPr>
        <p:grpSpPr>
          <a:xfrm>
            <a:off x="451491" y="799356"/>
            <a:ext cx="8078788" cy="1433512"/>
            <a:chOff x="451491" y="799356"/>
            <a:chExt cx="8078788" cy="1433512"/>
          </a:xfrm>
        </p:grpSpPr>
        <p:sp>
          <p:nvSpPr>
            <p:cNvPr id="29" name="Rounded Rectangle 28"/>
            <p:cNvSpPr>
              <a:spLocks noChangeArrowheads="1"/>
            </p:cNvSpPr>
            <p:nvPr/>
          </p:nvSpPr>
          <p:spPr bwMode="auto">
            <a:xfrm>
              <a:off x="6326829" y="799356"/>
              <a:ext cx="2203450" cy="1404937"/>
            </a:xfrm>
            <a:prstGeom prst="roundRect">
              <a:avLst>
                <a:gd name="adj" fmla="val 16667"/>
              </a:avLst>
            </a:prstGeom>
            <a:gradFill rotWithShape="1">
              <a:gsLst>
                <a:gs pos="0">
                  <a:srgbClr val="FFFFFF"/>
                </a:gs>
                <a:gs pos="100000">
                  <a:srgbClr val="FFFFFF"/>
                </a:gs>
              </a:gsLst>
              <a:lin ang="5400000"/>
            </a:gradFill>
            <a:ln w="9525">
              <a:solidFill>
                <a:srgbClr val="F9F9F9"/>
              </a:solidFill>
              <a:round/>
              <a:headEnd/>
              <a:tailEnd/>
            </a:ln>
            <a:effectLst>
              <a:outerShdw dist="139700" dir="2880000" rotWithShape="0">
                <a:schemeClr val="tx1">
                  <a:alpha val="54000"/>
                </a:schemeClr>
              </a:outerShdw>
            </a:effectLst>
            <a:scene3d>
              <a:camera prst="orthographicFront"/>
              <a:lightRig rig="threePt" dir="t"/>
            </a:scene3d>
            <a:sp3d>
              <a:bevelT w="152400" h="50800" prst="softRound"/>
            </a:sp3d>
          </p:spPr>
          <p:txBody>
            <a:bodyPr/>
            <a:lstStyle/>
            <a:p>
              <a:pPr defTabSz="457200" eaLnBrk="0" hangingPunct="0">
                <a:lnSpc>
                  <a:spcPct val="94000"/>
                </a:lnSpc>
                <a:buClr>
                  <a:srgbClr val="000000"/>
                </a:buClr>
                <a:buSzPct val="100000"/>
                <a:buFont typeface="Arial" pitchFamily="-111" charset="0"/>
                <a:buNone/>
                <a:defRPr/>
              </a:pPr>
              <a:endParaRPr lang="en-US" sz="1200">
                <a:solidFill>
                  <a:schemeClr val="bg1"/>
                </a:solidFill>
                <a:latin typeface="Arial" pitchFamily="-111" charset="0"/>
              </a:endParaRPr>
            </a:p>
          </p:txBody>
        </p:sp>
        <p:sp>
          <p:nvSpPr>
            <p:cNvPr id="17" name="Rounded Rectangle 16"/>
            <p:cNvSpPr>
              <a:spLocks noChangeArrowheads="1"/>
            </p:cNvSpPr>
            <p:nvPr/>
          </p:nvSpPr>
          <p:spPr bwMode="auto">
            <a:xfrm>
              <a:off x="451491" y="799356"/>
              <a:ext cx="2201863" cy="1404937"/>
            </a:xfrm>
            <a:prstGeom prst="roundRect">
              <a:avLst>
                <a:gd name="adj" fmla="val 16667"/>
              </a:avLst>
            </a:prstGeom>
            <a:gradFill rotWithShape="1">
              <a:gsLst>
                <a:gs pos="0">
                  <a:srgbClr val="FFFFFF"/>
                </a:gs>
                <a:gs pos="100000">
                  <a:srgbClr val="FFFFFF"/>
                </a:gs>
              </a:gsLst>
              <a:lin ang="5400000"/>
            </a:gradFill>
            <a:ln w="9525">
              <a:solidFill>
                <a:srgbClr val="F9F9F9"/>
              </a:solidFill>
              <a:round/>
              <a:headEnd/>
              <a:tailEnd/>
            </a:ln>
            <a:effectLst>
              <a:outerShdw dist="139700" dir="2880000" rotWithShape="0">
                <a:schemeClr val="tx1">
                  <a:alpha val="54000"/>
                </a:schemeClr>
              </a:outerShdw>
            </a:effectLst>
            <a:scene3d>
              <a:camera prst="orthographicFront"/>
              <a:lightRig rig="threePt" dir="t"/>
            </a:scene3d>
            <a:sp3d>
              <a:bevelT w="152400" h="50800" prst="softRound"/>
            </a:sp3d>
          </p:spPr>
          <p:txBody>
            <a:bodyPr/>
            <a:lstStyle/>
            <a:p>
              <a:pPr defTabSz="457200" eaLnBrk="0" hangingPunct="0">
                <a:lnSpc>
                  <a:spcPct val="94000"/>
                </a:lnSpc>
                <a:buClr>
                  <a:srgbClr val="000000"/>
                </a:buClr>
                <a:buSzPct val="100000"/>
                <a:buFont typeface="Arial" pitchFamily="-111" charset="0"/>
                <a:buNone/>
                <a:defRPr/>
              </a:pPr>
              <a:endParaRPr lang="en-US" sz="1200">
                <a:solidFill>
                  <a:schemeClr val="bg1"/>
                </a:solidFill>
                <a:latin typeface="Arial" pitchFamily="-111" charset="0"/>
              </a:endParaRPr>
            </a:p>
          </p:txBody>
        </p:sp>
        <p:pic>
          <p:nvPicPr>
            <p:cNvPr id="18447" name="Picture 25" descr="librarian_128"/>
            <p:cNvPicPr>
              <a:picLocks noChangeAspect="1" noChangeArrowheads="1"/>
            </p:cNvPicPr>
            <p:nvPr/>
          </p:nvPicPr>
          <p:blipFill>
            <a:blip r:embed="rId2"/>
            <a:srcRect/>
            <a:stretch>
              <a:fillRect/>
            </a:stretch>
          </p:blipFill>
          <p:spPr bwMode="auto">
            <a:xfrm>
              <a:off x="483241" y="832693"/>
              <a:ext cx="1050925" cy="1050925"/>
            </a:xfrm>
            <a:prstGeom prst="rect">
              <a:avLst/>
            </a:prstGeom>
            <a:noFill/>
            <a:ln w="9525">
              <a:noFill/>
              <a:miter lim="800000"/>
              <a:headEnd/>
              <a:tailEnd/>
            </a:ln>
          </p:spPr>
        </p:pic>
        <p:pic>
          <p:nvPicPr>
            <p:cNvPr id="18449" name="Picture 7" descr="administrator_128"/>
            <p:cNvPicPr>
              <a:picLocks noChangeAspect="1" noChangeArrowheads="1"/>
            </p:cNvPicPr>
            <p:nvPr/>
          </p:nvPicPr>
          <p:blipFill>
            <a:blip r:embed="rId3"/>
            <a:srcRect/>
            <a:stretch>
              <a:fillRect/>
            </a:stretch>
          </p:blipFill>
          <p:spPr bwMode="auto">
            <a:xfrm>
              <a:off x="1589729" y="1181943"/>
              <a:ext cx="1050925" cy="1050925"/>
            </a:xfrm>
            <a:prstGeom prst="rect">
              <a:avLst/>
            </a:prstGeom>
            <a:noFill/>
            <a:ln w="9525">
              <a:noFill/>
              <a:miter lim="800000"/>
              <a:headEnd/>
              <a:tailEnd/>
            </a:ln>
          </p:spPr>
        </p:pic>
        <p:sp>
          <p:nvSpPr>
            <p:cNvPr id="22" name="Right Arrow 21"/>
            <p:cNvSpPr>
              <a:spLocks noChangeArrowheads="1"/>
            </p:cNvSpPr>
            <p:nvPr/>
          </p:nvSpPr>
          <p:spPr bwMode="auto">
            <a:xfrm>
              <a:off x="2840409" y="1162893"/>
              <a:ext cx="3352800" cy="558800"/>
            </a:xfrm>
            <a:prstGeom prst="rightArrow">
              <a:avLst>
                <a:gd name="adj1" fmla="val 50000"/>
                <a:gd name="adj2" fmla="val 50000"/>
              </a:avLst>
            </a:prstGeom>
            <a:solidFill>
              <a:srgbClr val="3366FF"/>
            </a:solidFill>
            <a:ln w="9525">
              <a:solidFill>
                <a:schemeClr val="tx1"/>
              </a:solidFill>
              <a:miter lim="800000"/>
              <a:headEnd/>
              <a:tailEnd/>
            </a:ln>
            <a:effectLst>
              <a:outerShdw dist="139700" dir="2880000" rotWithShape="0">
                <a:schemeClr val="tx1">
                  <a:alpha val="54000"/>
                </a:schemeClr>
              </a:outerShdw>
            </a:effectLst>
          </p:spPr>
          <p:txBody>
            <a:bodyPr/>
            <a:lstStyle/>
            <a:p>
              <a:pPr defTabSz="457200" eaLnBrk="0" hangingPunct="0">
                <a:lnSpc>
                  <a:spcPct val="94000"/>
                </a:lnSpc>
                <a:buClr>
                  <a:srgbClr val="000000"/>
                </a:buClr>
                <a:buSzPct val="100000"/>
                <a:buFont typeface="Arial" pitchFamily="-111" charset="0"/>
                <a:buNone/>
                <a:defRPr/>
              </a:pPr>
              <a:endParaRPr lang="en-US" sz="1200">
                <a:solidFill>
                  <a:schemeClr val="bg1"/>
                </a:solidFill>
                <a:latin typeface="Arial" pitchFamily="-111" charset="0"/>
              </a:endParaRPr>
            </a:p>
          </p:txBody>
        </p:sp>
        <p:pic>
          <p:nvPicPr>
            <p:cNvPr id="26" name="Picture 13" descr="Webex_4colo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406204" y="1501031"/>
              <a:ext cx="892175" cy="339725"/>
            </a:xfrm>
            <a:prstGeom prst="rect">
              <a:avLst/>
            </a:prstGeom>
            <a:noFill/>
            <a:ln w="9525">
              <a:noFill/>
              <a:miter lim="800000"/>
              <a:headEnd/>
              <a:tailEnd/>
            </a:ln>
          </p:spPr>
        </p:pic>
        <p:pic>
          <p:nvPicPr>
            <p:cNvPr id="27" name="Picture 26"/>
            <p:cNvPicPr>
              <a:picLocks noChangeAspect="1"/>
            </p:cNvPicPr>
            <p:nvPr/>
          </p:nvPicPr>
          <p:blipFill>
            <a:blip r:embed="rId5"/>
            <a:srcRect/>
            <a:stretch>
              <a:fillRect/>
            </a:stretch>
          </p:blipFill>
          <p:spPr bwMode="auto">
            <a:xfrm>
              <a:off x="7157091" y="850156"/>
              <a:ext cx="1270000" cy="508000"/>
            </a:xfrm>
            <a:prstGeom prst="rect">
              <a:avLst/>
            </a:prstGeom>
            <a:noFill/>
            <a:ln w="9525">
              <a:noFill/>
              <a:miter lim="800000"/>
              <a:headEnd/>
              <a:tailEnd/>
            </a:ln>
          </p:spPr>
        </p:pic>
        <p:pic>
          <p:nvPicPr>
            <p:cNvPr id="31" name="Picture 34" descr="Hamachi logo">
              <a:hlinkClick r:id="rId6" tooltip="Hamachi logo"/>
            </p:cNvPr>
            <p:cNvPicPr>
              <a:picLocks noChangeAspect="1" noChangeArrowheads="1"/>
            </p:cNvPicPr>
            <p:nvPr/>
          </p:nvPicPr>
          <p:blipFill>
            <a:blip r:embed="rId7"/>
            <a:srcRect/>
            <a:stretch>
              <a:fillRect/>
            </a:stretch>
          </p:blipFill>
          <p:spPr bwMode="auto">
            <a:xfrm>
              <a:off x="7617466" y="1501031"/>
              <a:ext cx="839788" cy="390525"/>
            </a:xfrm>
            <a:prstGeom prst="rect">
              <a:avLst/>
            </a:prstGeom>
            <a:noFill/>
            <a:ln w="9525">
              <a:noFill/>
              <a:miter lim="800000"/>
              <a:headEnd/>
              <a:tailEnd/>
            </a:ln>
          </p:spPr>
        </p:pic>
      </p:grpSp>
      <p:grpSp>
        <p:nvGrpSpPr>
          <p:cNvPr id="35" name="Group 34"/>
          <p:cNvGrpSpPr/>
          <p:nvPr/>
        </p:nvGrpSpPr>
        <p:grpSpPr>
          <a:xfrm>
            <a:off x="468954" y="2678956"/>
            <a:ext cx="8061325" cy="1449387"/>
            <a:chOff x="468954" y="2678956"/>
            <a:chExt cx="8061325" cy="1449387"/>
          </a:xfrm>
        </p:grpSpPr>
        <p:sp>
          <p:nvSpPr>
            <p:cNvPr id="30" name="Rounded Rectangle 29"/>
            <p:cNvSpPr>
              <a:spLocks noChangeArrowheads="1"/>
            </p:cNvSpPr>
            <p:nvPr/>
          </p:nvSpPr>
          <p:spPr bwMode="auto">
            <a:xfrm>
              <a:off x="6326829" y="2678956"/>
              <a:ext cx="2203450" cy="1404937"/>
            </a:xfrm>
            <a:prstGeom prst="roundRect">
              <a:avLst>
                <a:gd name="adj" fmla="val 16667"/>
              </a:avLst>
            </a:prstGeom>
            <a:gradFill rotWithShape="1">
              <a:gsLst>
                <a:gs pos="0">
                  <a:srgbClr val="FFFFFF"/>
                </a:gs>
                <a:gs pos="100000">
                  <a:srgbClr val="FFFFFF"/>
                </a:gs>
              </a:gsLst>
              <a:lin ang="5400000"/>
            </a:gradFill>
            <a:ln w="9525">
              <a:solidFill>
                <a:srgbClr val="F9F9F9"/>
              </a:solidFill>
              <a:round/>
              <a:headEnd/>
              <a:tailEnd/>
            </a:ln>
            <a:effectLst>
              <a:outerShdw dist="139700" dir="2880000" rotWithShape="0">
                <a:schemeClr val="tx1">
                  <a:alpha val="54000"/>
                </a:schemeClr>
              </a:outerShdw>
            </a:effectLst>
            <a:scene3d>
              <a:camera prst="orthographicFront"/>
              <a:lightRig rig="threePt" dir="t"/>
            </a:scene3d>
            <a:sp3d>
              <a:bevelT w="152400" h="50800" prst="softRound"/>
            </a:sp3d>
          </p:spPr>
          <p:txBody>
            <a:bodyPr/>
            <a:lstStyle/>
            <a:p>
              <a:pPr defTabSz="457200" eaLnBrk="0" hangingPunct="0">
                <a:lnSpc>
                  <a:spcPct val="94000"/>
                </a:lnSpc>
                <a:buClr>
                  <a:srgbClr val="000000"/>
                </a:buClr>
                <a:buSzPct val="100000"/>
                <a:buFont typeface="Arial" pitchFamily="-111" charset="0"/>
                <a:buNone/>
                <a:defRPr/>
              </a:pPr>
              <a:endParaRPr lang="en-US" sz="1200">
                <a:solidFill>
                  <a:schemeClr val="bg1"/>
                </a:solidFill>
                <a:latin typeface="Arial" pitchFamily="-111" charset="0"/>
              </a:endParaRPr>
            </a:p>
          </p:txBody>
        </p:sp>
        <p:sp>
          <p:nvSpPr>
            <p:cNvPr id="18" name="Rounded Rectangle 17"/>
            <p:cNvSpPr>
              <a:spLocks noChangeArrowheads="1"/>
            </p:cNvSpPr>
            <p:nvPr/>
          </p:nvSpPr>
          <p:spPr bwMode="auto">
            <a:xfrm>
              <a:off x="468954" y="2694831"/>
              <a:ext cx="2200275" cy="1404937"/>
            </a:xfrm>
            <a:prstGeom prst="roundRect">
              <a:avLst>
                <a:gd name="adj" fmla="val 16667"/>
              </a:avLst>
            </a:prstGeom>
            <a:gradFill rotWithShape="1">
              <a:gsLst>
                <a:gs pos="0">
                  <a:srgbClr val="FFFFFF"/>
                </a:gs>
                <a:gs pos="100000">
                  <a:srgbClr val="FFFFFF"/>
                </a:gs>
              </a:gsLst>
              <a:lin ang="5400000"/>
            </a:gradFill>
            <a:ln w="9525">
              <a:solidFill>
                <a:srgbClr val="F9F9F9"/>
              </a:solidFill>
              <a:round/>
              <a:headEnd/>
              <a:tailEnd/>
            </a:ln>
            <a:effectLst>
              <a:outerShdw dist="139700" dir="2880000" rotWithShape="0">
                <a:schemeClr val="tx1">
                  <a:alpha val="54000"/>
                </a:schemeClr>
              </a:outerShdw>
            </a:effectLst>
            <a:scene3d>
              <a:camera prst="orthographicFront"/>
              <a:lightRig rig="threePt" dir="t"/>
            </a:scene3d>
            <a:sp3d>
              <a:bevelT w="152400" h="50800" prst="softRound"/>
            </a:sp3d>
          </p:spPr>
          <p:txBody>
            <a:bodyPr/>
            <a:lstStyle/>
            <a:p>
              <a:pPr defTabSz="457200" eaLnBrk="0" hangingPunct="0">
                <a:lnSpc>
                  <a:spcPct val="94000"/>
                </a:lnSpc>
                <a:buClr>
                  <a:srgbClr val="000000"/>
                </a:buClr>
                <a:buSzPct val="100000"/>
                <a:buFont typeface="Arial" pitchFamily="-111" charset="0"/>
                <a:buNone/>
                <a:defRPr/>
              </a:pPr>
              <a:endParaRPr lang="en-US" sz="1200">
                <a:solidFill>
                  <a:schemeClr val="bg1"/>
                </a:solidFill>
                <a:latin typeface="Arial" pitchFamily="-111" charset="0"/>
              </a:endParaRPr>
            </a:p>
          </p:txBody>
        </p:sp>
        <p:pic>
          <p:nvPicPr>
            <p:cNvPr id="18445" name="Picture 14" descr="callcenteroperator_128"/>
            <p:cNvPicPr>
              <a:picLocks noChangeAspect="1" noChangeArrowheads="1"/>
            </p:cNvPicPr>
            <p:nvPr/>
          </p:nvPicPr>
          <p:blipFill>
            <a:blip r:embed="rId8"/>
            <a:srcRect/>
            <a:stretch>
              <a:fillRect/>
            </a:stretch>
          </p:blipFill>
          <p:spPr bwMode="auto">
            <a:xfrm>
              <a:off x="1635766" y="3075831"/>
              <a:ext cx="1050925" cy="1052512"/>
            </a:xfrm>
            <a:prstGeom prst="rect">
              <a:avLst/>
            </a:prstGeom>
            <a:noFill/>
            <a:ln w="9525">
              <a:noFill/>
              <a:miter lim="800000"/>
              <a:headEnd/>
              <a:tailEnd/>
            </a:ln>
          </p:spPr>
        </p:pic>
        <p:pic>
          <p:nvPicPr>
            <p:cNvPr id="18446" name="Picture 15" descr="cameraman_128"/>
            <p:cNvPicPr>
              <a:picLocks noChangeAspect="1" noChangeArrowheads="1"/>
            </p:cNvPicPr>
            <p:nvPr/>
          </p:nvPicPr>
          <p:blipFill>
            <a:blip r:embed="rId9"/>
            <a:srcRect/>
            <a:stretch>
              <a:fillRect/>
            </a:stretch>
          </p:blipFill>
          <p:spPr bwMode="auto">
            <a:xfrm>
              <a:off x="595954" y="2705943"/>
              <a:ext cx="1050925" cy="1052513"/>
            </a:xfrm>
            <a:prstGeom prst="rect">
              <a:avLst/>
            </a:prstGeom>
            <a:noFill/>
            <a:ln w="9525">
              <a:noFill/>
              <a:miter lim="800000"/>
              <a:headEnd/>
              <a:tailEnd/>
            </a:ln>
          </p:spPr>
        </p:pic>
        <p:sp>
          <p:nvSpPr>
            <p:cNvPr id="23" name="Right Arrow 22"/>
            <p:cNvSpPr>
              <a:spLocks noChangeArrowheads="1"/>
            </p:cNvSpPr>
            <p:nvPr/>
          </p:nvSpPr>
          <p:spPr bwMode="auto">
            <a:xfrm>
              <a:off x="2840409" y="3118693"/>
              <a:ext cx="3352800" cy="558800"/>
            </a:xfrm>
            <a:prstGeom prst="rightArrow">
              <a:avLst>
                <a:gd name="adj1" fmla="val 50000"/>
                <a:gd name="adj2" fmla="val 50000"/>
              </a:avLst>
            </a:prstGeom>
            <a:solidFill>
              <a:srgbClr val="3366FF"/>
            </a:solidFill>
            <a:ln w="9525">
              <a:solidFill>
                <a:schemeClr val="tx1"/>
              </a:solidFill>
              <a:miter lim="800000"/>
              <a:headEnd/>
              <a:tailEnd/>
            </a:ln>
            <a:effectLst>
              <a:outerShdw dist="139700" dir="2880000" rotWithShape="0">
                <a:schemeClr val="tx1">
                  <a:alpha val="54000"/>
                </a:schemeClr>
              </a:outerShdw>
            </a:effectLst>
          </p:spPr>
          <p:txBody>
            <a:bodyPr/>
            <a:lstStyle/>
            <a:p>
              <a:pPr defTabSz="457200" eaLnBrk="0" hangingPunct="0">
                <a:lnSpc>
                  <a:spcPct val="94000"/>
                </a:lnSpc>
                <a:buClr>
                  <a:srgbClr val="000000"/>
                </a:buClr>
                <a:buSzPct val="100000"/>
                <a:buFont typeface="Arial" pitchFamily="-111" charset="0"/>
                <a:buNone/>
                <a:defRPr/>
              </a:pPr>
              <a:endParaRPr lang="en-US" sz="1200">
                <a:solidFill>
                  <a:schemeClr val="bg1"/>
                </a:solidFill>
                <a:latin typeface="Arial" pitchFamily="-111" charset="0"/>
              </a:endParaRPr>
            </a:p>
          </p:txBody>
        </p:sp>
        <p:pic>
          <p:nvPicPr>
            <p:cNvPr id="18454" name="Picture 18" descr="Gmail"/>
            <p:cNvPicPr>
              <a:picLocks noChangeAspect="1" noChangeArrowheads="1"/>
            </p:cNvPicPr>
            <p:nvPr/>
          </p:nvPicPr>
          <p:blipFill>
            <a:blip r:embed="rId10"/>
            <a:srcRect/>
            <a:stretch>
              <a:fillRect/>
            </a:stretch>
          </p:blipFill>
          <p:spPr bwMode="auto">
            <a:xfrm>
              <a:off x="6464941" y="2813893"/>
              <a:ext cx="687388" cy="284163"/>
            </a:xfrm>
            <a:prstGeom prst="rect">
              <a:avLst/>
            </a:prstGeom>
            <a:noFill/>
            <a:ln w="9525">
              <a:noFill/>
              <a:miter lim="800000"/>
              <a:headEnd/>
              <a:tailEnd/>
            </a:ln>
          </p:spPr>
        </p:pic>
        <p:pic>
          <p:nvPicPr>
            <p:cNvPr id="28" name="Picture 27"/>
            <p:cNvPicPr>
              <a:picLocks noChangeAspect="1"/>
            </p:cNvPicPr>
            <p:nvPr/>
          </p:nvPicPr>
          <p:blipFill>
            <a:blip r:embed="rId11"/>
            <a:srcRect/>
            <a:stretch>
              <a:fillRect/>
            </a:stretch>
          </p:blipFill>
          <p:spPr bwMode="auto">
            <a:xfrm>
              <a:off x="6476054" y="3672731"/>
              <a:ext cx="1704975" cy="336550"/>
            </a:xfrm>
            <a:prstGeom prst="rect">
              <a:avLst/>
            </a:prstGeom>
            <a:noFill/>
            <a:ln w="9525">
              <a:noFill/>
              <a:miter lim="800000"/>
              <a:headEnd/>
              <a:tailEnd/>
            </a:ln>
          </p:spPr>
        </p:pic>
        <p:pic>
          <p:nvPicPr>
            <p:cNvPr id="32" name="Picture 36" descr="yousendit">
              <a:hlinkClick r:id="rId12"/>
            </p:cNvPr>
            <p:cNvPicPr>
              <a:picLocks noChangeAspect="1" noChangeArrowheads="1"/>
            </p:cNvPicPr>
            <p:nvPr/>
          </p:nvPicPr>
          <p:blipFill>
            <a:blip r:embed="rId13"/>
            <a:srcRect/>
            <a:stretch>
              <a:fillRect/>
            </a:stretch>
          </p:blipFill>
          <p:spPr bwMode="auto">
            <a:xfrm>
              <a:off x="7242816" y="2871043"/>
              <a:ext cx="1144588" cy="519113"/>
            </a:xfrm>
            <a:prstGeom prst="rect">
              <a:avLst/>
            </a:prstGeom>
            <a:noFill/>
            <a:ln w="9525">
              <a:noFill/>
              <a:miter lim="800000"/>
              <a:headEnd/>
              <a:tailEnd/>
            </a:ln>
          </p:spPr>
        </p:pic>
        <p:pic>
          <p:nvPicPr>
            <p:cNvPr id="18460" name="Picture 33"/>
            <p:cNvPicPr>
              <a:picLocks noChangeAspect="1"/>
            </p:cNvPicPr>
            <p:nvPr/>
          </p:nvPicPr>
          <p:blipFill>
            <a:blip r:embed="rId14"/>
            <a:srcRect/>
            <a:stretch>
              <a:fillRect/>
            </a:stretch>
          </p:blipFill>
          <p:spPr bwMode="auto">
            <a:xfrm>
              <a:off x="6463354" y="3318718"/>
              <a:ext cx="1023937" cy="250825"/>
            </a:xfrm>
            <a:prstGeom prst="rect">
              <a:avLst/>
            </a:prstGeom>
            <a:noFill/>
            <a:ln w="9525">
              <a:noFill/>
              <a:miter lim="800000"/>
              <a:headEnd/>
              <a:tailEnd/>
            </a:ln>
          </p:spPr>
        </p:pic>
      </p:grpSp>
      <p:grpSp>
        <p:nvGrpSpPr>
          <p:cNvPr id="36" name="Group 35"/>
          <p:cNvGrpSpPr/>
          <p:nvPr/>
        </p:nvGrpSpPr>
        <p:grpSpPr>
          <a:xfrm>
            <a:off x="434029" y="4539506"/>
            <a:ext cx="8096250" cy="1406525"/>
            <a:chOff x="434029" y="4539506"/>
            <a:chExt cx="8096250" cy="1406525"/>
          </a:xfrm>
        </p:grpSpPr>
        <p:sp>
          <p:nvSpPr>
            <p:cNvPr id="33" name="Rounded Rectangle 32"/>
            <p:cNvSpPr>
              <a:spLocks noChangeArrowheads="1"/>
            </p:cNvSpPr>
            <p:nvPr/>
          </p:nvSpPr>
          <p:spPr bwMode="auto">
            <a:xfrm>
              <a:off x="6326829" y="4539506"/>
              <a:ext cx="2203450" cy="1406525"/>
            </a:xfrm>
            <a:prstGeom prst="roundRect">
              <a:avLst>
                <a:gd name="adj" fmla="val 16667"/>
              </a:avLst>
            </a:prstGeom>
            <a:gradFill rotWithShape="1">
              <a:gsLst>
                <a:gs pos="0">
                  <a:srgbClr val="FFFFFF"/>
                </a:gs>
                <a:gs pos="100000">
                  <a:srgbClr val="FFFFFF"/>
                </a:gs>
              </a:gsLst>
              <a:lin ang="5400000"/>
            </a:gradFill>
            <a:ln w="9525">
              <a:solidFill>
                <a:srgbClr val="F9F9F9"/>
              </a:solidFill>
              <a:round/>
              <a:headEnd/>
              <a:tailEnd/>
            </a:ln>
            <a:effectLst>
              <a:outerShdw dist="139700" dir="2880000" rotWithShape="0">
                <a:schemeClr val="tx1">
                  <a:alpha val="54000"/>
                </a:schemeClr>
              </a:outerShdw>
            </a:effectLst>
            <a:scene3d>
              <a:camera prst="orthographicFront"/>
              <a:lightRig rig="threePt" dir="t"/>
            </a:scene3d>
            <a:sp3d>
              <a:bevelT w="152400" h="50800" prst="softRound"/>
            </a:sp3d>
          </p:spPr>
          <p:txBody>
            <a:bodyPr/>
            <a:lstStyle/>
            <a:p>
              <a:pPr defTabSz="457200" eaLnBrk="0" hangingPunct="0">
                <a:lnSpc>
                  <a:spcPct val="94000"/>
                </a:lnSpc>
                <a:buClr>
                  <a:srgbClr val="000000"/>
                </a:buClr>
                <a:buSzPct val="100000"/>
                <a:buFont typeface="Arial" pitchFamily="-111" charset="0"/>
                <a:buNone/>
                <a:defRPr/>
              </a:pPr>
              <a:endParaRPr lang="en-US" sz="1200" u="sng">
                <a:solidFill>
                  <a:schemeClr val="bg1"/>
                </a:solidFill>
                <a:latin typeface="Arial" pitchFamily="-111" charset="0"/>
              </a:endParaRPr>
            </a:p>
          </p:txBody>
        </p:sp>
        <p:sp>
          <p:nvSpPr>
            <p:cNvPr id="19" name="Rounded Rectangle 18"/>
            <p:cNvSpPr>
              <a:spLocks noChangeArrowheads="1"/>
            </p:cNvSpPr>
            <p:nvPr/>
          </p:nvSpPr>
          <p:spPr bwMode="auto">
            <a:xfrm>
              <a:off x="434029" y="4541093"/>
              <a:ext cx="2201862" cy="1404938"/>
            </a:xfrm>
            <a:prstGeom prst="roundRect">
              <a:avLst>
                <a:gd name="adj" fmla="val 16667"/>
              </a:avLst>
            </a:prstGeom>
            <a:gradFill rotWithShape="1">
              <a:gsLst>
                <a:gs pos="0">
                  <a:srgbClr val="FFFFFF"/>
                </a:gs>
                <a:gs pos="100000">
                  <a:srgbClr val="FFFFFF"/>
                </a:gs>
              </a:gsLst>
              <a:lin ang="5400000"/>
            </a:gradFill>
            <a:ln w="9525">
              <a:solidFill>
                <a:srgbClr val="F9F9F9"/>
              </a:solidFill>
              <a:round/>
              <a:headEnd/>
              <a:tailEnd/>
            </a:ln>
            <a:effectLst>
              <a:outerShdw dist="139700" dir="2880000" rotWithShape="0">
                <a:schemeClr val="tx1">
                  <a:alpha val="54000"/>
                </a:schemeClr>
              </a:outerShdw>
            </a:effectLst>
            <a:scene3d>
              <a:camera prst="orthographicFront"/>
              <a:lightRig rig="threePt" dir="t"/>
            </a:scene3d>
            <a:sp3d>
              <a:bevelT w="152400" h="50800" prst="softRound"/>
            </a:sp3d>
          </p:spPr>
          <p:txBody>
            <a:bodyPr/>
            <a:lstStyle/>
            <a:p>
              <a:pPr defTabSz="457200" eaLnBrk="0" hangingPunct="0">
                <a:lnSpc>
                  <a:spcPct val="94000"/>
                </a:lnSpc>
                <a:buClr>
                  <a:srgbClr val="000000"/>
                </a:buClr>
                <a:buSzPct val="100000"/>
                <a:buFont typeface="Arial" pitchFamily="-111" charset="0"/>
                <a:buNone/>
                <a:defRPr/>
              </a:pPr>
              <a:endParaRPr lang="en-US" sz="1200" u="sng">
                <a:solidFill>
                  <a:schemeClr val="bg1"/>
                </a:solidFill>
                <a:latin typeface="Arial" pitchFamily="-111" charset="0"/>
              </a:endParaRPr>
            </a:p>
          </p:txBody>
        </p:sp>
        <p:pic>
          <p:nvPicPr>
            <p:cNvPr id="18448" name="Picture 35" descr="guide_128"/>
            <p:cNvPicPr>
              <a:picLocks noChangeAspect="1" noChangeArrowheads="1"/>
            </p:cNvPicPr>
            <p:nvPr/>
          </p:nvPicPr>
          <p:blipFill>
            <a:blip r:embed="rId15"/>
            <a:srcRect/>
            <a:stretch>
              <a:fillRect/>
            </a:stretch>
          </p:blipFill>
          <p:spPr bwMode="auto">
            <a:xfrm>
              <a:off x="1024579" y="4709368"/>
              <a:ext cx="1052512" cy="1050925"/>
            </a:xfrm>
            <a:prstGeom prst="rect">
              <a:avLst/>
            </a:prstGeom>
            <a:noFill/>
            <a:ln w="9525">
              <a:noFill/>
              <a:miter lim="800000"/>
              <a:headEnd/>
              <a:tailEnd/>
            </a:ln>
          </p:spPr>
        </p:pic>
        <p:pic>
          <p:nvPicPr>
            <p:cNvPr id="18450" name="Picture 32" descr="welcome_3"/>
            <p:cNvPicPr>
              <a:picLocks noChangeAspect="1" noChangeArrowheads="1"/>
            </p:cNvPicPr>
            <p:nvPr/>
          </p:nvPicPr>
          <p:blipFill>
            <a:blip r:embed="rId16"/>
            <a:srcRect/>
            <a:stretch>
              <a:fillRect/>
            </a:stretch>
          </p:blipFill>
          <p:spPr bwMode="auto">
            <a:xfrm>
              <a:off x="6426841" y="4709368"/>
              <a:ext cx="1128713" cy="533400"/>
            </a:xfrm>
            <a:prstGeom prst="rect">
              <a:avLst/>
            </a:prstGeom>
            <a:noFill/>
            <a:ln w="9525">
              <a:noFill/>
              <a:miter lim="800000"/>
              <a:headEnd/>
              <a:tailEnd/>
            </a:ln>
          </p:spPr>
        </p:pic>
        <p:sp>
          <p:nvSpPr>
            <p:cNvPr id="24" name="Right Arrow 23"/>
            <p:cNvSpPr>
              <a:spLocks noChangeArrowheads="1"/>
            </p:cNvSpPr>
            <p:nvPr/>
          </p:nvSpPr>
          <p:spPr bwMode="auto">
            <a:xfrm>
              <a:off x="2840409" y="4964956"/>
              <a:ext cx="3352800" cy="558800"/>
            </a:xfrm>
            <a:prstGeom prst="rightArrow">
              <a:avLst>
                <a:gd name="adj1" fmla="val 50000"/>
                <a:gd name="adj2" fmla="val 50000"/>
              </a:avLst>
            </a:prstGeom>
            <a:solidFill>
              <a:srgbClr val="3366FF"/>
            </a:solidFill>
            <a:ln w="9525">
              <a:solidFill>
                <a:schemeClr val="tx1"/>
              </a:solidFill>
              <a:miter lim="800000"/>
              <a:headEnd/>
              <a:tailEnd/>
            </a:ln>
            <a:effectLst>
              <a:outerShdw dist="139700" dir="2880000" rotWithShape="0">
                <a:schemeClr val="tx1">
                  <a:alpha val="54000"/>
                </a:schemeClr>
              </a:outerShdw>
            </a:effectLst>
          </p:spPr>
          <p:txBody>
            <a:bodyPr/>
            <a:lstStyle/>
            <a:p>
              <a:pPr defTabSz="457200" eaLnBrk="0" hangingPunct="0">
                <a:lnSpc>
                  <a:spcPct val="94000"/>
                </a:lnSpc>
                <a:buClr>
                  <a:srgbClr val="000000"/>
                </a:buClr>
                <a:buSzPct val="100000"/>
                <a:buFont typeface="Arial" pitchFamily="-111" charset="0"/>
                <a:buNone/>
                <a:defRPr/>
              </a:pPr>
              <a:endParaRPr lang="en-US" sz="1200" u="sng">
                <a:solidFill>
                  <a:schemeClr val="bg1"/>
                </a:solidFill>
                <a:latin typeface="Arial" pitchFamily="-111" charset="0"/>
              </a:endParaRPr>
            </a:p>
          </p:txBody>
        </p:sp>
        <p:pic>
          <p:nvPicPr>
            <p:cNvPr id="18461" name="Picture 14" descr="skype"/>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6537966" y="5438031"/>
              <a:ext cx="676275" cy="347662"/>
            </a:xfrm>
            <a:prstGeom prst="rect">
              <a:avLst/>
            </a:prstGeom>
            <a:noFill/>
            <a:ln w="9525">
              <a:noFill/>
              <a:miter lim="800000"/>
              <a:headEnd/>
              <a:tailEnd/>
            </a:ln>
          </p:spPr>
        </p:pic>
        <p:pic>
          <p:nvPicPr>
            <p:cNvPr id="37" name="Picture 17" descr="474186244_f81b62c852"/>
            <p:cNvPicPr>
              <a:picLocks noChangeAspect="1" noChangeArrowheads="1"/>
            </p:cNvPicPr>
            <p:nvPr/>
          </p:nvPicPr>
          <p:blipFill>
            <a:blip r:embed="rId18"/>
            <a:srcRect/>
            <a:stretch>
              <a:fillRect/>
            </a:stretch>
          </p:blipFill>
          <p:spPr bwMode="auto">
            <a:xfrm>
              <a:off x="7561904" y="5242768"/>
              <a:ext cx="874712" cy="344488"/>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900" decel="100000" fill="hold"/>
                                        <p:tgtEl>
                                          <p:spTgt spid="3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900" decel="100000" fill="hold"/>
                                        <p:tgtEl>
                                          <p:spTgt spid="3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900" decel="100000" fill="hold"/>
                                        <p:tgtEl>
                                          <p:spTgt spid="3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4"/>
          <p:cNvSpPr>
            <a:spLocks noGrp="1" noChangeArrowheads="1"/>
          </p:cNvSpPr>
          <p:nvPr>
            <p:ph type="ftr" sz="quarter" idx="10"/>
          </p:nvPr>
        </p:nvSpPr>
        <p:spPr>
          <a:noFill/>
        </p:spPr>
        <p:txBody>
          <a:bodyPr/>
          <a:lstStyle/>
          <a:p>
            <a:r>
              <a:rPr lang="en-US" smtClean="0">
                <a:latin typeface="Arial" charset="0"/>
                <a:ea typeface="ＭＳ Ｐゴシック" charset="-128"/>
                <a:cs typeface="ＭＳ Ｐゴシック" charset="-128"/>
              </a:rPr>
              <a:t>© 2009 Palo Alto Networks. Proprietary and Confidential.</a:t>
            </a:r>
          </a:p>
        </p:txBody>
      </p:sp>
      <p:sp>
        <p:nvSpPr>
          <p:cNvPr id="38915" name="Rectangle 5"/>
          <p:cNvSpPr>
            <a:spLocks noGrp="1" noChangeArrowheads="1"/>
          </p:cNvSpPr>
          <p:nvPr>
            <p:ph type="sldNum" sz="quarter" idx="11"/>
          </p:nvPr>
        </p:nvSpPr>
        <p:spPr>
          <a:noFill/>
        </p:spPr>
        <p:txBody>
          <a:bodyPr/>
          <a:lstStyle/>
          <a:p>
            <a:r>
              <a:rPr lang="en-US">
                <a:latin typeface="Arial" charset="0"/>
                <a:ea typeface="ＭＳ Ｐゴシック" charset="-128"/>
                <a:cs typeface="ＭＳ Ｐゴシック" charset="-128"/>
              </a:rPr>
              <a:t>Page </a:t>
            </a:r>
            <a:fld id="{185226C9-C58A-B04F-AD37-012809C9EFF5}" type="slidenum">
              <a:rPr lang="en-US">
                <a:latin typeface="Arial" charset="0"/>
                <a:ea typeface="ＭＳ Ｐゴシック" charset="-128"/>
                <a:cs typeface="ＭＳ Ｐゴシック" charset="-128"/>
              </a:rPr>
              <a:pPr/>
              <a:t>23</a:t>
            </a:fld>
            <a:r>
              <a:rPr lang="en-US">
                <a:latin typeface="Arial" charset="0"/>
                <a:ea typeface="ＭＳ Ｐゴシック" charset="-128"/>
                <a:cs typeface="ＭＳ Ｐゴシック" charset="-128"/>
              </a:rPr>
              <a:t>   |</a:t>
            </a:r>
            <a:r>
              <a:rPr lang="en-US">
                <a:solidFill>
                  <a:schemeClr val="accent1"/>
                </a:solidFill>
                <a:latin typeface="Arial" charset="0"/>
                <a:ea typeface="ＭＳ Ｐゴシック" charset="-128"/>
                <a:cs typeface="ＭＳ Ｐゴシック" charset="-128"/>
              </a:rPr>
              <a:t>   </a:t>
            </a:r>
            <a:endParaRPr lang="en-US">
              <a:solidFill>
                <a:schemeClr val="accent1"/>
              </a:solidFill>
              <a:latin typeface="Garamond" charset="0"/>
              <a:ea typeface="ＭＳ Ｐゴシック" charset="-128"/>
              <a:cs typeface="ＭＳ Ｐゴシック" charset="-128"/>
            </a:endParaRPr>
          </a:p>
        </p:txBody>
      </p:sp>
      <p:pic>
        <p:nvPicPr>
          <p:cNvPr id="38916" name="Picture 21" descr="ACC_PPR"/>
          <p:cNvPicPr>
            <a:picLocks noChangeAspect="1" noChangeArrowheads="1"/>
          </p:cNvPicPr>
          <p:nvPr/>
        </p:nvPicPr>
        <p:blipFill>
          <a:blip r:embed="rId3" cstate="print"/>
          <a:srcRect b="6824"/>
          <a:stretch>
            <a:fillRect/>
          </a:stretch>
        </p:blipFill>
        <p:spPr bwMode="auto">
          <a:xfrm>
            <a:off x="9525" y="781050"/>
            <a:ext cx="4784725" cy="4746625"/>
          </a:xfrm>
          <a:prstGeom prst="rect">
            <a:avLst/>
          </a:prstGeom>
          <a:noFill/>
          <a:ln w="28575">
            <a:solidFill>
              <a:schemeClr val="folHlink"/>
            </a:solidFill>
            <a:miter lim="800000"/>
            <a:headEnd/>
            <a:tailEnd/>
          </a:ln>
          <a:effectLst>
            <a:outerShdw blurRad="50800" dist="139700" dir="2700000" algn="tl" rotWithShape="0">
              <a:srgbClr val="000000">
                <a:alpha val="89000"/>
              </a:srgbClr>
            </a:outerShdw>
          </a:effectLst>
          <a:scene3d>
            <a:camera prst="orthographicFront"/>
            <a:lightRig rig="threePt" dir="t"/>
          </a:scene3d>
          <a:sp3d>
            <a:bevelT w="152400" h="50800" prst="softRound"/>
          </a:sp3d>
        </p:spPr>
      </p:pic>
      <p:sp>
        <p:nvSpPr>
          <p:cNvPr id="38917" name="Rectangle 3"/>
          <p:cNvSpPr>
            <a:spLocks noGrp="1" noChangeArrowheads="1"/>
          </p:cNvSpPr>
          <p:nvPr>
            <p:ph type="title"/>
          </p:nvPr>
        </p:nvSpPr>
        <p:spPr/>
        <p:txBody>
          <a:bodyPr/>
          <a:lstStyle/>
          <a:p>
            <a:r>
              <a:rPr lang="en-US" dirty="0">
                <a:ea typeface="ＭＳ Ｐゴシック" charset="-128"/>
                <a:cs typeface="ＭＳ Ｐゴシック" charset="-128"/>
              </a:rPr>
              <a:t>Visibility into Application, Users &amp; Content</a:t>
            </a:r>
          </a:p>
        </p:txBody>
      </p:sp>
      <p:sp>
        <p:nvSpPr>
          <p:cNvPr id="38918" name="Rectangle 4"/>
          <p:cNvSpPr>
            <a:spLocks noGrp="1" noChangeArrowheads="1"/>
          </p:cNvSpPr>
          <p:nvPr>
            <p:ph type="body" idx="1"/>
          </p:nvPr>
        </p:nvSpPr>
        <p:spPr>
          <a:xfrm>
            <a:off x="4875213" y="915988"/>
            <a:ext cx="4268787" cy="1624012"/>
          </a:xfrm>
        </p:spPr>
        <p:txBody>
          <a:bodyPr/>
          <a:lstStyle/>
          <a:p>
            <a:r>
              <a:rPr lang="en-US" sz="1600">
                <a:ea typeface="ＭＳ Ｐゴシック" charset="-128"/>
                <a:cs typeface="ＭＳ Ｐゴシック" charset="-128"/>
              </a:rPr>
              <a:t>Application Command Center (ACC)</a:t>
            </a:r>
          </a:p>
          <a:p>
            <a:pPr lvl="1"/>
            <a:r>
              <a:rPr lang="en-US" sz="1400"/>
              <a:t>View applications, URLs, threats, data filtering activity</a:t>
            </a:r>
          </a:p>
          <a:p>
            <a:r>
              <a:rPr lang="en-US" sz="1600">
                <a:ea typeface="ＭＳ Ｐゴシック" charset="-128"/>
                <a:cs typeface="ＭＳ Ｐゴシック" charset="-128"/>
              </a:rPr>
              <a:t>Mine ACC data, adding/removing filters as needed to achieve desired result </a:t>
            </a:r>
          </a:p>
          <a:p>
            <a:endParaRPr lang="en-US" sz="1600">
              <a:ea typeface="ＭＳ Ｐゴシック" charset="-128"/>
              <a:cs typeface="ＭＳ Ｐゴシック" charset="-128"/>
            </a:endParaRPr>
          </a:p>
        </p:txBody>
      </p:sp>
      <p:sp>
        <p:nvSpPr>
          <p:cNvPr id="38919" name="Rectangle 5"/>
          <p:cNvSpPr>
            <a:spLocks noChangeArrowheads="1"/>
          </p:cNvSpPr>
          <p:nvPr/>
        </p:nvSpPr>
        <p:spPr bwMode="auto">
          <a:xfrm>
            <a:off x="5289550" y="869950"/>
            <a:ext cx="3751263" cy="904875"/>
          </a:xfrm>
          <a:prstGeom prst="rect">
            <a:avLst/>
          </a:prstGeom>
          <a:noFill/>
          <a:ln w="12700">
            <a:noFill/>
            <a:miter lim="800000"/>
            <a:headEnd type="none" w="sm" len="sm"/>
            <a:tailEnd type="none" w="sm" len="sm"/>
          </a:ln>
        </p:spPr>
        <p:txBody>
          <a:bodyPr>
            <a:prstTxWarp prst="textNoShape">
              <a:avLst/>
            </a:prstTxWarp>
          </a:bodyPr>
          <a:lstStyle/>
          <a:p>
            <a:pPr marL="228600" lvl="1" indent="-114300" algn="l">
              <a:lnSpc>
                <a:spcPct val="90000"/>
              </a:lnSpc>
              <a:spcBef>
                <a:spcPct val="30000"/>
              </a:spcBef>
              <a:spcAft>
                <a:spcPct val="0"/>
              </a:spcAft>
              <a:buClr>
                <a:srgbClr val="004167"/>
              </a:buClr>
              <a:buSzPct val="80000"/>
              <a:buFont typeface="Times" charset="0"/>
              <a:buChar char="-"/>
            </a:pPr>
            <a:endParaRPr lang="en-US" sz="900">
              <a:solidFill>
                <a:srgbClr val="004167"/>
              </a:solidFill>
            </a:endParaRPr>
          </a:p>
        </p:txBody>
      </p:sp>
      <p:grpSp>
        <p:nvGrpSpPr>
          <p:cNvPr id="20" name="Group 19"/>
          <p:cNvGrpSpPr/>
          <p:nvPr/>
        </p:nvGrpSpPr>
        <p:grpSpPr>
          <a:xfrm>
            <a:off x="195263" y="2500313"/>
            <a:ext cx="1562100" cy="3471862"/>
            <a:chOff x="195263" y="2500313"/>
            <a:chExt cx="1562100" cy="3471862"/>
          </a:xfrm>
        </p:grpSpPr>
        <p:sp>
          <p:nvSpPr>
            <p:cNvPr id="38920" name="Text Box 13"/>
            <p:cNvSpPr txBox="1">
              <a:spLocks noChangeArrowheads="1"/>
            </p:cNvSpPr>
            <p:nvPr/>
          </p:nvSpPr>
          <p:spPr bwMode="auto">
            <a:xfrm>
              <a:off x="266700" y="5699125"/>
              <a:ext cx="1416050" cy="273050"/>
            </a:xfrm>
            <a:prstGeom prst="rect">
              <a:avLst/>
            </a:prstGeom>
            <a:noFill/>
            <a:ln w="12700">
              <a:noFill/>
              <a:miter lim="800000"/>
              <a:headEnd/>
              <a:tailEnd/>
            </a:ln>
          </p:spPr>
          <p:txBody>
            <a:bodyPr wrap="none">
              <a:prstTxWarp prst="textNoShape">
                <a:avLst/>
              </a:prstTxWarp>
              <a:spAutoFit/>
            </a:bodyPr>
            <a:lstStyle/>
            <a:p>
              <a:pPr algn="l">
                <a:buFont typeface="Times New Roman" charset="0"/>
                <a:buNone/>
              </a:pPr>
              <a:r>
                <a:rPr lang="en-US" altLang="ja-JP" sz="1400">
                  <a:solidFill>
                    <a:srgbClr val="004167"/>
                  </a:solidFill>
                </a:rPr>
                <a:t>Filter on Skype </a:t>
              </a:r>
              <a:endParaRPr lang="en-US" sz="1400">
                <a:solidFill>
                  <a:srgbClr val="004167"/>
                </a:solidFill>
              </a:endParaRPr>
            </a:p>
          </p:txBody>
        </p:sp>
        <p:grpSp>
          <p:nvGrpSpPr>
            <p:cNvPr id="19" name="Group 18"/>
            <p:cNvGrpSpPr/>
            <p:nvPr/>
          </p:nvGrpSpPr>
          <p:grpSpPr>
            <a:xfrm>
              <a:off x="195263" y="2500313"/>
              <a:ext cx="1562100" cy="3189287"/>
              <a:chOff x="195263" y="2500313"/>
              <a:chExt cx="1562100" cy="3189287"/>
            </a:xfrm>
          </p:grpSpPr>
          <p:sp>
            <p:nvSpPr>
              <p:cNvPr id="38921" name="Line 14"/>
              <p:cNvSpPr>
                <a:spLocks noChangeShapeType="1"/>
              </p:cNvSpPr>
              <p:nvPr/>
            </p:nvSpPr>
            <p:spPr bwMode="auto">
              <a:xfrm flipV="1">
                <a:off x="195263" y="5689600"/>
                <a:ext cx="1562100" cy="0"/>
              </a:xfrm>
              <a:prstGeom prst="line">
                <a:avLst/>
              </a:prstGeom>
              <a:noFill/>
              <a:ln w="12700">
                <a:solidFill>
                  <a:schemeClr val="tx1"/>
                </a:solidFill>
                <a:round/>
                <a:headEnd/>
                <a:tailEnd/>
              </a:ln>
            </p:spPr>
            <p:txBody>
              <a:bodyPr anchor="ctr">
                <a:prstTxWarp prst="textNoShape">
                  <a:avLst/>
                </a:prstTxWarp>
                <a:spAutoFit/>
              </a:bodyPr>
              <a:lstStyle/>
              <a:p>
                <a:endParaRPr lang="en-US"/>
              </a:p>
            </p:txBody>
          </p:sp>
          <p:sp>
            <p:nvSpPr>
              <p:cNvPr id="38922" name="Line 15"/>
              <p:cNvSpPr>
                <a:spLocks noChangeShapeType="1"/>
              </p:cNvSpPr>
              <p:nvPr/>
            </p:nvSpPr>
            <p:spPr bwMode="auto">
              <a:xfrm flipH="1" flipV="1">
                <a:off x="957263" y="2500313"/>
                <a:ext cx="19050" cy="3175000"/>
              </a:xfrm>
              <a:prstGeom prst="line">
                <a:avLst/>
              </a:prstGeom>
              <a:noFill/>
              <a:ln w="12700">
                <a:solidFill>
                  <a:schemeClr val="tx1"/>
                </a:solidFill>
                <a:round/>
                <a:headEnd/>
                <a:tailEnd type="oval" w="med" len="med"/>
              </a:ln>
            </p:spPr>
            <p:txBody>
              <a:bodyPr anchor="ctr">
                <a:prstTxWarp prst="textNoShape">
                  <a:avLst/>
                </a:prstTxWarp>
                <a:spAutoFit/>
              </a:bodyPr>
              <a:lstStyle/>
              <a:p>
                <a:endParaRPr lang="en-US"/>
              </a:p>
            </p:txBody>
          </p:sp>
        </p:grpSp>
      </p:grpSp>
      <p:pic>
        <p:nvPicPr>
          <p:cNvPr id="38923" name="Picture 22" descr="ACC_PPT"/>
          <p:cNvPicPr>
            <a:picLocks noChangeAspect="1" noChangeArrowheads="1"/>
          </p:cNvPicPr>
          <p:nvPr/>
        </p:nvPicPr>
        <p:blipFill>
          <a:blip r:embed="rId4" cstate="print"/>
          <a:srcRect/>
          <a:stretch>
            <a:fillRect/>
          </a:stretch>
        </p:blipFill>
        <p:spPr bwMode="auto">
          <a:xfrm>
            <a:off x="2533650" y="2384425"/>
            <a:ext cx="4341813" cy="3343275"/>
          </a:xfrm>
          <a:prstGeom prst="rect">
            <a:avLst/>
          </a:prstGeom>
          <a:noFill/>
          <a:ln w="28575">
            <a:solidFill>
              <a:schemeClr val="folHlink"/>
            </a:solidFill>
            <a:miter lim="800000"/>
            <a:headEnd/>
            <a:tailEnd/>
          </a:ln>
          <a:effectLst>
            <a:outerShdw blurRad="50800" dist="139700" dir="2700000" algn="tl" rotWithShape="0">
              <a:srgbClr val="000000">
                <a:alpha val="89000"/>
              </a:srgbClr>
            </a:outerShdw>
          </a:effectLst>
          <a:scene3d>
            <a:camera prst="orthographicFront"/>
            <a:lightRig rig="threePt" dir="t"/>
          </a:scene3d>
          <a:sp3d>
            <a:bevelT w="152400" h="50800" prst="softRound"/>
          </a:sp3d>
        </p:spPr>
      </p:pic>
      <p:pic>
        <p:nvPicPr>
          <p:cNvPr id="38924" name="Picture 19" descr="ACC_PPT_4"/>
          <p:cNvPicPr>
            <a:picLocks noChangeAspect="1" noChangeArrowheads="1"/>
          </p:cNvPicPr>
          <p:nvPr/>
        </p:nvPicPr>
        <p:blipFill>
          <a:blip r:embed="rId5" cstate="print"/>
          <a:srcRect r="26089" b="45653"/>
          <a:stretch>
            <a:fillRect/>
          </a:stretch>
        </p:blipFill>
        <p:spPr bwMode="auto">
          <a:xfrm>
            <a:off x="5473700" y="3322638"/>
            <a:ext cx="3576638" cy="2020887"/>
          </a:xfrm>
          <a:prstGeom prst="rect">
            <a:avLst/>
          </a:prstGeom>
          <a:noFill/>
          <a:ln w="28575">
            <a:solidFill>
              <a:schemeClr val="folHlink"/>
            </a:solidFill>
            <a:miter lim="800000"/>
            <a:headEnd/>
            <a:tailEnd/>
          </a:ln>
          <a:effectLst>
            <a:outerShdw blurRad="50800" dist="177800" dir="2700000" algn="tl" rotWithShape="0">
              <a:srgbClr val="000000">
                <a:alpha val="86000"/>
              </a:srgbClr>
            </a:outerShdw>
          </a:effectLst>
          <a:scene3d>
            <a:camera prst="orthographicFront"/>
            <a:lightRig rig="threePt" dir="t"/>
          </a:scene3d>
          <a:sp3d>
            <a:bevelT w="152400" h="50800" prst="softRound"/>
          </a:sp3d>
        </p:spPr>
      </p:pic>
      <p:grpSp>
        <p:nvGrpSpPr>
          <p:cNvPr id="22" name="Group 21"/>
          <p:cNvGrpSpPr/>
          <p:nvPr/>
        </p:nvGrpSpPr>
        <p:grpSpPr>
          <a:xfrm>
            <a:off x="6985000" y="5332413"/>
            <a:ext cx="1947863" cy="852487"/>
            <a:chOff x="6985000" y="5332413"/>
            <a:chExt cx="1947863" cy="852487"/>
          </a:xfrm>
        </p:grpSpPr>
        <p:sp>
          <p:nvSpPr>
            <p:cNvPr id="38925" name="Text Box 8"/>
            <p:cNvSpPr txBox="1">
              <a:spLocks noChangeArrowheads="1"/>
            </p:cNvSpPr>
            <p:nvPr/>
          </p:nvSpPr>
          <p:spPr bwMode="auto">
            <a:xfrm>
              <a:off x="6985000" y="5730875"/>
              <a:ext cx="1858963" cy="454025"/>
            </a:xfrm>
            <a:prstGeom prst="rect">
              <a:avLst/>
            </a:prstGeom>
            <a:noFill/>
            <a:ln w="12700">
              <a:noFill/>
              <a:miter lim="800000"/>
              <a:headEnd/>
              <a:tailEnd/>
            </a:ln>
          </p:spPr>
          <p:txBody>
            <a:bodyPr wrap="none">
              <a:prstTxWarp prst="textNoShape">
                <a:avLst/>
              </a:prstTxWarp>
              <a:spAutoFit/>
            </a:bodyPr>
            <a:lstStyle/>
            <a:p>
              <a:pPr algn="l">
                <a:buFont typeface="Times New Roman" charset="0"/>
                <a:buNone/>
              </a:pPr>
              <a:r>
                <a:rPr lang="en-US" altLang="ja-JP" sz="1400">
                  <a:solidFill>
                    <a:srgbClr val="004167"/>
                  </a:solidFill>
                </a:rPr>
                <a:t>Remove Skype to </a:t>
              </a:r>
              <a:br>
                <a:rPr lang="en-US" altLang="ja-JP" sz="1400">
                  <a:solidFill>
                    <a:srgbClr val="004167"/>
                  </a:solidFill>
                </a:rPr>
              </a:br>
              <a:r>
                <a:rPr lang="en-US" altLang="ja-JP" sz="1400">
                  <a:solidFill>
                    <a:srgbClr val="004167"/>
                  </a:solidFill>
                </a:rPr>
                <a:t>expand view of harris</a:t>
              </a:r>
              <a:endParaRPr lang="en-US" sz="1400">
                <a:solidFill>
                  <a:srgbClr val="004167"/>
                </a:solidFill>
              </a:endParaRPr>
            </a:p>
          </p:txBody>
        </p:sp>
        <p:sp>
          <p:nvSpPr>
            <p:cNvPr id="38926" name="Line 9"/>
            <p:cNvSpPr>
              <a:spLocks noChangeShapeType="1"/>
            </p:cNvSpPr>
            <p:nvPr/>
          </p:nvSpPr>
          <p:spPr bwMode="auto">
            <a:xfrm>
              <a:off x="7040563" y="5702300"/>
              <a:ext cx="1892300" cy="0"/>
            </a:xfrm>
            <a:prstGeom prst="line">
              <a:avLst/>
            </a:prstGeom>
            <a:noFill/>
            <a:ln w="12700">
              <a:solidFill>
                <a:schemeClr val="tx1"/>
              </a:solidFill>
              <a:round/>
              <a:headEnd/>
              <a:tailEnd/>
            </a:ln>
          </p:spPr>
          <p:txBody>
            <a:bodyPr anchor="ctr">
              <a:prstTxWarp prst="textNoShape">
                <a:avLst/>
              </a:prstTxWarp>
              <a:spAutoFit/>
            </a:bodyPr>
            <a:lstStyle/>
            <a:p>
              <a:endParaRPr lang="en-US"/>
            </a:p>
          </p:txBody>
        </p:sp>
        <p:sp>
          <p:nvSpPr>
            <p:cNvPr id="38927" name="Line 16"/>
            <p:cNvSpPr>
              <a:spLocks noChangeShapeType="1"/>
            </p:cNvSpPr>
            <p:nvPr/>
          </p:nvSpPr>
          <p:spPr bwMode="auto">
            <a:xfrm flipH="1" flipV="1">
              <a:off x="7891463" y="5332413"/>
              <a:ext cx="0" cy="355600"/>
            </a:xfrm>
            <a:prstGeom prst="line">
              <a:avLst/>
            </a:prstGeom>
            <a:noFill/>
            <a:ln w="12700">
              <a:solidFill>
                <a:schemeClr val="tx1"/>
              </a:solidFill>
              <a:round/>
              <a:headEnd/>
              <a:tailEnd type="oval" w="med" len="med"/>
            </a:ln>
          </p:spPr>
          <p:txBody>
            <a:bodyPr anchor="ctr">
              <a:prstTxWarp prst="textNoShape">
                <a:avLst/>
              </a:prstTxWarp>
              <a:spAutoFit/>
            </a:bodyPr>
            <a:lstStyle/>
            <a:p>
              <a:endParaRPr lang="en-US"/>
            </a:p>
          </p:txBody>
        </p:sp>
      </p:grpSp>
      <p:grpSp>
        <p:nvGrpSpPr>
          <p:cNvPr id="21" name="Group 20"/>
          <p:cNvGrpSpPr/>
          <p:nvPr/>
        </p:nvGrpSpPr>
        <p:grpSpPr>
          <a:xfrm>
            <a:off x="3279775" y="4854575"/>
            <a:ext cx="1617663" cy="1392238"/>
            <a:chOff x="3279775" y="4854575"/>
            <a:chExt cx="1617663" cy="1392238"/>
          </a:xfrm>
        </p:grpSpPr>
        <p:sp>
          <p:nvSpPr>
            <p:cNvPr id="38928" name="Text Box 10"/>
            <p:cNvSpPr txBox="1">
              <a:spLocks noChangeArrowheads="1"/>
            </p:cNvSpPr>
            <p:nvPr/>
          </p:nvSpPr>
          <p:spPr bwMode="auto">
            <a:xfrm>
              <a:off x="3279775" y="5792788"/>
              <a:ext cx="1416050" cy="454025"/>
            </a:xfrm>
            <a:prstGeom prst="rect">
              <a:avLst/>
            </a:prstGeom>
            <a:noFill/>
            <a:ln w="12700">
              <a:noFill/>
              <a:miter lim="800000"/>
              <a:headEnd/>
              <a:tailEnd/>
            </a:ln>
          </p:spPr>
          <p:txBody>
            <a:bodyPr wrap="none">
              <a:prstTxWarp prst="textNoShape">
                <a:avLst/>
              </a:prstTxWarp>
              <a:spAutoFit/>
            </a:bodyPr>
            <a:lstStyle/>
            <a:p>
              <a:pPr algn="l">
                <a:buFont typeface="Times New Roman" charset="0"/>
                <a:buNone/>
              </a:pPr>
              <a:r>
                <a:rPr lang="en-US" altLang="ja-JP" sz="1400" dirty="0">
                  <a:solidFill>
                    <a:srgbClr val="004167"/>
                  </a:solidFill>
                </a:rPr>
                <a:t>Filter on Skype </a:t>
              </a:r>
              <a:br>
                <a:rPr lang="en-US" altLang="ja-JP" sz="1400" dirty="0">
                  <a:solidFill>
                    <a:srgbClr val="004167"/>
                  </a:solidFill>
                </a:rPr>
              </a:br>
              <a:r>
                <a:rPr lang="en-US" altLang="ja-JP" sz="1400" dirty="0">
                  <a:solidFill>
                    <a:srgbClr val="004167"/>
                  </a:solidFill>
                </a:rPr>
                <a:t>and user </a:t>
              </a:r>
              <a:r>
                <a:rPr lang="en-US" altLang="ja-JP" sz="1400" dirty="0" err="1">
                  <a:solidFill>
                    <a:srgbClr val="004167"/>
                  </a:solidFill>
                </a:rPr>
                <a:t>harris</a:t>
              </a:r>
              <a:endParaRPr lang="en-US" sz="1400" dirty="0">
                <a:solidFill>
                  <a:srgbClr val="004167"/>
                </a:solidFill>
              </a:endParaRPr>
            </a:p>
          </p:txBody>
        </p:sp>
        <p:sp>
          <p:nvSpPr>
            <p:cNvPr id="38929" name="Line 11"/>
            <p:cNvSpPr>
              <a:spLocks noChangeShapeType="1"/>
            </p:cNvSpPr>
            <p:nvPr/>
          </p:nvSpPr>
          <p:spPr bwMode="auto">
            <a:xfrm flipV="1">
              <a:off x="3335338" y="5783263"/>
              <a:ext cx="1562100" cy="0"/>
            </a:xfrm>
            <a:prstGeom prst="line">
              <a:avLst/>
            </a:prstGeom>
            <a:noFill/>
            <a:ln w="12700">
              <a:solidFill>
                <a:schemeClr val="tx1"/>
              </a:solidFill>
              <a:round/>
              <a:headEnd/>
              <a:tailEnd/>
            </a:ln>
          </p:spPr>
          <p:txBody>
            <a:bodyPr anchor="ctr">
              <a:prstTxWarp prst="textNoShape">
                <a:avLst/>
              </a:prstTxWarp>
              <a:spAutoFit/>
            </a:bodyPr>
            <a:lstStyle/>
            <a:p>
              <a:endParaRPr lang="en-US"/>
            </a:p>
          </p:txBody>
        </p:sp>
        <p:sp>
          <p:nvSpPr>
            <p:cNvPr id="38930" name="Line 12"/>
            <p:cNvSpPr>
              <a:spLocks noChangeShapeType="1"/>
            </p:cNvSpPr>
            <p:nvPr/>
          </p:nvSpPr>
          <p:spPr bwMode="auto">
            <a:xfrm flipH="1" flipV="1">
              <a:off x="4116388" y="4854575"/>
              <a:ext cx="0" cy="927100"/>
            </a:xfrm>
            <a:prstGeom prst="line">
              <a:avLst/>
            </a:prstGeom>
            <a:noFill/>
            <a:ln w="12700">
              <a:solidFill>
                <a:schemeClr val="tx1"/>
              </a:solidFill>
              <a:round/>
              <a:headEnd/>
              <a:tailEnd type="oval" w="med" len="med"/>
            </a:ln>
          </p:spPr>
          <p:txBody>
            <a:bodyPr anchor="ctr">
              <a:prstTxWarp prst="textNoShape">
                <a:avLst/>
              </a:prstTxWarp>
              <a:spAutoFit/>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nodeType="clickEffect">
                                  <p:stCondLst>
                                    <p:cond delay="0"/>
                                  </p:stCondLst>
                                  <p:childTnLst>
                                    <p:set>
                                      <p:cBhvr>
                                        <p:cTn id="10" dur="1" fill="hold">
                                          <p:stCondLst>
                                            <p:cond delay="0"/>
                                          </p:stCondLst>
                                        </p:cTn>
                                        <p:tgtEl>
                                          <p:spTgt spid="38923"/>
                                        </p:tgtEl>
                                        <p:attrNameLst>
                                          <p:attrName>style.visibility</p:attrName>
                                        </p:attrNameLst>
                                      </p:cBhvr>
                                      <p:to>
                                        <p:strVal val="visible"/>
                                      </p:to>
                                    </p:set>
                                    <p:anim calcmode="lin" valueType="num">
                                      <p:cBhvr>
                                        <p:cTn id="11" dur="500" fill="hold"/>
                                        <p:tgtEl>
                                          <p:spTgt spid="38923"/>
                                        </p:tgtEl>
                                        <p:attrNameLst>
                                          <p:attrName>ppt_w</p:attrName>
                                        </p:attrNameLst>
                                      </p:cBhvr>
                                      <p:tavLst>
                                        <p:tav tm="0">
                                          <p:val>
                                            <p:fltVal val="0"/>
                                          </p:val>
                                        </p:tav>
                                        <p:tav tm="100000">
                                          <p:val>
                                            <p:strVal val="#ppt_w"/>
                                          </p:val>
                                        </p:tav>
                                      </p:tavLst>
                                    </p:anim>
                                    <p:anim calcmode="lin" valueType="num">
                                      <p:cBhvr>
                                        <p:cTn id="12" dur="500" fill="hold"/>
                                        <p:tgtEl>
                                          <p:spTgt spid="3892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8924"/>
                                        </p:tgtEl>
                                        <p:attrNameLst>
                                          <p:attrName>style.visibility</p:attrName>
                                        </p:attrNameLst>
                                      </p:cBhvr>
                                      <p:to>
                                        <p:strVal val="visible"/>
                                      </p:to>
                                    </p:set>
                                    <p:anim calcmode="lin" valueType="num">
                                      <p:cBhvr>
                                        <p:cTn id="21" dur="500" fill="hold"/>
                                        <p:tgtEl>
                                          <p:spTgt spid="38924"/>
                                        </p:tgtEl>
                                        <p:attrNameLst>
                                          <p:attrName>ppt_w</p:attrName>
                                        </p:attrNameLst>
                                      </p:cBhvr>
                                      <p:tavLst>
                                        <p:tav tm="0">
                                          <p:val>
                                            <p:fltVal val="0"/>
                                          </p:val>
                                        </p:tav>
                                        <p:tav tm="100000">
                                          <p:val>
                                            <p:strVal val="#ppt_w"/>
                                          </p:val>
                                        </p:tav>
                                      </p:tavLst>
                                    </p:anim>
                                    <p:anim calcmode="lin" valueType="num">
                                      <p:cBhvr>
                                        <p:cTn id="22" dur="500" fill="hold"/>
                                        <p:tgtEl>
                                          <p:spTgt spid="38924"/>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4"/>
          <p:cNvSpPr>
            <a:spLocks noGrp="1" noChangeArrowheads="1"/>
          </p:cNvSpPr>
          <p:nvPr>
            <p:ph type="ftr" sz="quarter" idx="10"/>
          </p:nvPr>
        </p:nvSpPr>
        <p:spPr>
          <a:noFill/>
        </p:spPr>
        <p:txBody>
          <a:bodyPr/>
          <a:lstStyle/>
          <a:p>
            <a:r>
              <a:rPr lang="en-US" smtClean="0">
                <a:latin typeface="Arial" charset="0"/>
                <a:ea typeface="ＭＳ Ｐゴシック" charset="-128"/>
                <a:cs typeface="ＭＳ Ｐゴシック" charset="-128"/>
              </a:rPr>
              <a:t>© 2009 Palo Alto Networks. Proprietary and Confidential.</a:t>
            </a:r>
          </a:p>
        </p:txBody>
      </p:sp>
      <p:sp>
        <p:nvSpPr>
          <p:cNvPr id="40963" name="Rectangle 5"/>
          <p:cNvSpPr>
            <a:spLocks noGrp="1" noChangeArrowheads="1"/>
          </p:cNvSpPr>
          <p:nvPr>
            <p:ph type="sldNum" sz="quarter" idx="11"/>
          </p:nvPr>
        </p:nvSpPr>
        <p:spPr>
          <a:noFill/>
        </p:spPr>
        <p:txBody>
          <a:bodyPr/>
          <a:lstStyle/>
          <a:p>
            <a:r>
              <a:rPr lang="en-US">
                <a:latin typeface="Arial" charset="0"/>
                <a:ea typeface="ＭＳ Ｐゴシック" charset="-128"/>
                <a:cs typeface="ＭＳ Ｐゴシック" charset="-128"/>
              </a:rPr>
              <a:t>Page </a:t>
            </a:r>
            <a:fld id="{2895BAF7-6327-274C-8DFF-1D33ED662269}" type="slidenum">
              <a:rPr lang="en-US">
                <a:latin typeface="Arial" charset="0"/>
                <a:ea typeface="ＭＳ Ｐゴシック" charset="-128"/>
                <a:cs typeface="ＭＳ Ｐゴシック" charset="-128"/>
              </a:rPr>
              <a:pPr/>
              <a:t>24</a:t>
            </a:fld>
            <a:r>
              <a:rPr lang="en-US">
                <a:latin typeface="Arial" charset="0"/>
                <a:ea typeface="ＭＳ Ｐゴシック" charset="-128"/>
                <a:cs typeface="ＭＳ Ｐゴシック" charset="-128"/>
              </a:rPr>
              <a:t>   |</a:t>
            </a:r>
            <a:r>
              <a:rPr lang="en-US">
                <a:solidFill>
                  <a:schemeClr val="accent1"/>
                </a:solidFill>
                <a:latin typeface="Arial" charset="0"/>
                <a:ea typeface="ＭＳ Ｐゴシック" charset="-128"/>
                <a:cs typeface="ＭＳ Ｐゴシック" charset="-128"/>
              </a:rPr>
              <a:t>   </a:t>
            </a:r>
            <a:endParaRPr lang="en-US">
              <a:solidFill>
                <a:schemeClr val="accent1"/>
              </a:solidFill>
              <a:latin typeface="Garamond" charset="0"/>
              <a:ea typeface="ＭＳ Ｐゴシック" charset="-128"/>
              <a:cs typeface="ＭＳ Ｐゴシック" charset="-128"/>
            </a:endParaRPr>
          </a:p>
        </p:txBody>
      </p:sp>
      <p:sp>
        <p:nvSpPr>
          <p:cNvPr id="40964" name="Footer Placeholder 1"/>
          <p:cNvSpPr txBox="1">
            <a:spLocks noGrp="1"/>
          </p:cNvSpPr>
          <p:nvPr/>
        </p:nvSpPr>
        <p:spPr bwMode="auto">
          <a:xfrm>
            <a:off x="1157288" y="6350000"/>
            <a:ext cx="5783262" cy="457200"/>
          </a:xfrm>
          <a:prstGeom prst="rect">
            <a:avLst/>
          </a:prstGeom>
          <a:noFill/>
          <a:ln w="9525">
            <a:noFill/>
            <a:miter lim="800000"/>
            <a:headEnd/>
            <a:tailEnd/>
          </a:ln>
        </p:spPr>
        <p:txBody>
          <a:bodyPr lIns="91429" tIns="45714" rIns="91429" bIns="45714">
            <a:prstTxWarp prst="textNoShape">
              <a:avLst/>
            </a:prstTxWarp>
          </a:bodyPr>
          <a:lstStyle/>
          <a:p>
            <a:pPr algn="l">
              <a:lnSpc>
                <a:spcPct val="100000"/>
              </a:lnSpc>
              <a:spcBef>
                <a:spcPct val="0"/>
              </a:spcBef>
              <a:spcAft>
                <a:spcPct val="0"/>
              </a:spcAft>
              <a:buClrTx/>
              <a:buSzTx/>
              <a:buFontTx/>
              <a:buNone/>
            </a:pPr>
            <a:r>
              <a:rPr lang="en-US" sz="900">
                <a:solidFill>
                  <a:srgbClr val="A7C439"/>
                </a:solidFill>
              </a:rPr>
              <a:t>© 2008 Palo Alto Networks. Proprietary and Confidential.</a:t>
            </a:r>
          </a:p>
        </p:txBody>
      </p:sp>
      <p:sp>
        <p:nvSpPr>
          <p:cNvPr id="40965" name="Slide Number Placeholder 2"/>
          <p:cNvSpPr txBox="1">
            <a:spLocks noGrp="1"/>
          </p:cNvSpPr>
          <p:nvPr/>
        </p:nvSpPr>
        <p:spPr bwMode="auto">
          <a:xfrm>
            <a:off x="306388" y="6351588"/>
            <a:ext cx="847725" cy="457200"/>
          </a:xfrm>
          <a:prstGeom prst="rect">
            <a:avLst/>
          </a:prstGeom>
          <a:noFill/>
          <a:ln w="9525">
            <a:noFill/>
            <a:miter lim="800000"/>
            <a:headEnd/>
            <a:tailEnd/>
          </a:ln>
        </p:spPr>
        <p:txBody>
          <a:bodyPr lIns="91429" tIns="45714" rIns="91429" bIns="45714">
            <a:prstTxWarp prst="textNoShape">
              <a:avLst/>
            </a:prstTxWarp>
          </a:bodyPr>
          <a:lstStyle/>
          <a:p>
            <a:pPr algn="l">
              <a:lnSpc>
                <a:spcPct val="100000"/>
              </a:lnSpc>
              <a:spcBef>
                <a:spcPct val="0"/>
              </a:spcBef>
              <a:spcAft>
                <a:spcPct val="0"/>
              </a:spcAft>
              <a:buClrTx/>
              <a:buSzTx/>
              <a:buFontTx/>
              <a:buNone/>
            </a:pPr>
            <a:r>
              <a:rPr lang="en-US" sz="900">
                <a:solidFill>
                  <a:srgbClr val="316989"/>
                </a:solidFill>
              </a:rPr>
              <a:t>Page </a:t>
            </a:r>
            <a:fld id="{0C8010B8-60A6-D448-8E0A-6F939B2F4763}" type="slidenum">
              <a:rPr lang="en-US" sz="900">
                <a:solidFill>
                  <a:srgbClr val="316989"/>
                </a:solidFill>
              </a:rPr>
              <a:pPr algn="l">
                <a:lnSpc>
                  <a:spcPct val="100000"/>
                </a:lnSpc>
                <a:spcBef>
                  <a:spcPct val="0"/>
                </a:spcBef>
                <a:spcAft>
                  <a:spcPct val="0"/>
                </a:spcAft>
                <a:buClrTx/>
                <a:buSzTx/>
                <a:buFontTx/>
                <a:buNone/>
              </a:pPr>
              <a:t>24</a:t>
            </a:fld>
            <a:r>
              <a:rPr lang="en-US" sz="900">
                <a:solidFill>
                  <a:srgbClr val="316989"/>
                </a:solidFill>
              </a:rPr>
              <a:t>   |</a:t>
            </a:r>
            <a:r>
              <a:rPr lang="en-US" sz="900">
                <a:solidFill>
                  <a:schemeClr val="accent1"/>
                </a:solidFill>
              </a:rPr>
              <a:t>   </a:t>
            </a:r>
            <a:endParaRPr lang="en-US" sz="900">
              <a:solidFill>
                <a:schemeClr val="accent1"/>
              </a:solidFill>
              <a:latin typeface="Garamond" charset="0"/>
            </a:endParaRPr>
          </a:p>
        </p:txBody>
      </p:sp>
      <p:sp>
        <p:nvSpPr>
          <p:cNvPr id="40966" name="Footer Placeholder 1"/>
          <p:cNvSpPr txBox="1">
            <a:spLocks noGrp="1"/>
          </p:cNvSpPr>
          <p:nvPr/>
        </p:nvSpPr>
        <p:spPr bwMode="auto">
          <a:xfrm>
            <a:off x="1157288" y="6350000"/>
            <a:ext cx="5783262" cy="457200"/>
          </a:xfrm>
          <a:prstGeom prst="rect">
            <a:avLst/>
          </a:prstGeom>
          <a:noFill/>
          <a:ln w="9525">
            <a:noFill/>
            <a:miter lim="800000"/>
            <a:headEnd/>
            <a:tailEnd/>
          </a:ln>
        </p:spPr>
        <p:txBody>
          <a:bodyPr lIns="91429" tIns="45714" rIns="91429" bIns="45714">
            <a:prstTxWarp prst="textNoShape">
              <a:avLst/>
            </a:prstTxWarp>
          </a:bodyPr>
          <a:lstStyle/>
          <a:p>
            <a:pPr algn="l">
              <a:lnSpc>
                <a:spcPct val="100000"/>
              </a:lnSpc>
              <a:spcBef>
                <a:spcPct val="0"/>
              </a:spcBef>
              <a:spcAft>
                <a:spcPct val="0"/>
              </a:spcAft>
              <a:buClrTx/>
              <a:buSzTx/>
              <a:buFontTx/>
              <a:buNone/>
            </a:pPr>
            <a:r>
              <a:rPr lang="en-US" sz="900">
                <a:solidFill>
                  <a:srgbClr val="A7C439"/>
                </a:solidFill>
              </a:rPr>
              <a:t>© 2008 Palo Alto Networks. Proprietary and Confidential.</a:t>
            </a:r>
          </a:p>
        </p:txBody>
      </p:sp>
      <p:sp>
        <p:nvSpPr>
          <p:cNvPr id="40967" name="Slide Number Placeholder 2"/>
          <p:cNvSpPr txBox="1">
            <a:spLocks noGrp="1"/>
          </p:cNvSpPr>
          <p:nvPr/>
        </p:nvSpPr>
        <p:spPr bwMode="auto">
          <a:xfrm>
            <a:off x="306388" y="6351588"/>
            <a:ext cx="847725" cy="457200"/>
          </a:xfrm>
          <a:prstGeom prst="rect">
            <a:avLst/>
          </a:prstGeom>
          <a:noFill/>
          <a:ln w="9525">
            <a:noFill/>
            <a:miter lim="800000"/>
            <a:headEnd/>
            <a:tailEnd/>
          </a:ln>
        </p:spPr>
        <p:txBody>
          <a:bodyPr lIns="91429" tIns="45714" rIns="91429" bIns="45714">
            <a:prstTxWarp prst="textNoShape">
              <a:avLst/>
            </a:prstTxWarp>
          </a:bodyPr>
          <a:lstStyle/>
          <a:p>
            <a:pPr algn="l">
              <a:lnSpc>
                <a:spcPct val="100000"/>
              </a:lnSpc>
              <a:spcBef>
                <a:spcPct val="0"/>
              </a:spcBef>
              <a:spcAft>
                <a:spcPct val="0"/>
              </a:spcAft>
              <a:buClrTx/>
              <a:buSzTx/>
              <a:buFontTx/>
              <a:buNone/>
            </a:pPr>
            <a:r>
              <a:rPr lang="en-US" sz="900">
                <a:solidFill>
                  <a:srgbClr val="316989"/>
                </a:solidFill>
              </a:rPr>
              <a:t>Page </a:t>
            </a:r>
            <a:fld id="{3913F348-7AF5-4547-B5AC-5D12D5DCF4D5}" type="slidenum">
              <a:rPr lang="en-US" sz="900">
                <a:solidFill>
                  <a:srgbClr val="316989"/>
                </a:solidFill>
              </a:rPr>
              <a:pPr algn="l">
                <a:lnSpc>
                  <a:spcPct val="100000"/>
                </a:lnSpc>
                <a:spcBef>
                  <a:spcPct val="0"/>
                </a:spcBef>
                <a:spcAft>
                  <a:spcPct val="0"/>
                </a:spcAft>
                <a:buClrTx/>
                <a:buSzTx/>
                <a:buFontTx/>
                <a:buNone/>
              </a:pPr>
              <a:t>24</a:t>
            </a:fld>
            <a:r>
              <a:rPr lang="en-US" sz="900">
                <a:solidFill>
                  <a:srgbClr val="316989"/>
                </a:solidFill>
              </a:rPr>
              <a:t>   |</a:t>
            </a:r>
            <a:r>
              <a:rPr lang="en-US" sz="900">
                <a:solidFill>
                  <a:schemeClr val="accent1"/>
                </a:solidFill>
              </a:rPr>
              <a:t>   </a:t>
            </a:r>
            <a:endParaRPr lang="en-US" sz="900">
              <a:solidFill>
                <a:schemeClr val="accent1"/>
              </a:solidFill>
              <a:latin typeface="Garamond" charset="0"/>
            </a:endParaRPr>
          </a:p>
        </p:txBody>
      </p:sp>
      <p:sp>
        <p:nvSpPr>
          <p:cNvPr id="40968" name="Rectangle 2"/>
          <p:cNvSpPr>
            <a:spLocks noChangeArrowheads="1"/>
          </p:cNvSpPr>
          <p:nvPr/>
        </p:nvSpPr>
        <p:spPr bwMode="auto">
          <a:xfrm>
            <a:off x="0" y="6180138"/>
            <a:ext cx="9144000" cy="677862"/>
          </a:xfrm>
          <a:prstGeom prst="rect">
            <a:avLst/>
          </a:prstGeom>
          <a:solidFill>
            <a:schemeClr val="bg1"/>
          </a:solidFill>
          <a:ln w="12700">
            <a:noFill/>
            <a:miter lim="800000"/>
            <a:headEnd/>
            <a:tailEnd/>
          </a:ln>
        </p:spPr>
        <p:txBody>
          <a:bodyPr wrap="none" anchor="ctr">
            <a:prstTxWarp prst="textNoShape">
              <a:avLst/>
            </a:prstTxWarp>
            <a:spAutoFit/>
          </a:bodyPr>
          <a:lstStyle/>
          <a:p>
            <a:endParaRPr lang="en-US" sz="1600"/>
          </a:p>
        </p:txBody>
      </p:sp>
      <p:pic>
        <p:nvPicPr>
          <p:cNvPr id="40969" name="Picture 3" descr="screenshot_05.jpg"/>
          <p:cNvPicPr>
            <a:picLocks noChangeAspect="1"/>
          </p:cNvPicPr>
          <p:nvPr/>
        </p:nvPicPr>
        <p:blipFill>
          <a:blip r:embed="rId3" cstate="print"/>
          <a:srcRect t="1555" b="5643"/>
          <a:stretch>
            <a:fillRect/>
          </a:stretch>
        </p:blipFill>
        <p:spPr bwMode="auto">
          <a:xfrm>
            <a:off x="3959225" y="790575"/>
            <a:ext cx="5118100" cy="6067425"/>
          </a:xfrm>
          <a:prstGeom prst="rect">
            <a:avLst/>
          </a:prstGeom>
          <a:solidFill>
            <a:srgbClr val="F8F8F8"/>
          </a:solidFill>
          <a:ln w="28575">
            <a:solidFill>
              <a:srgbClr val="EAEAEA"/>
            </a:solidFill>
            <a:miter lim="800000"/>
            <a:headEnd/>
            <a:tailEnd/>
          </a:ln>
        </p:spPr>
      </p:pic>
      <p:sp>
        <p:nvSpPr>
          <p:cNvPr id="40970" name="Rectangle 4"/>
          <p:cNvSpPr>
            <a:spLocks noGrp="1" noChangeArrowheads="1"/>
          </p:cNvSpPr>
          <p:nvPr>
            <p:ph type="title" idx="4294967295"/>
          </p:nvPr>
        </p:nvSpPr>
        <p:spPr/>
        <p:txBody>
          <a:bodyPr/>
          <a:lstStyle/>
          <a:p>
            <a:r>
              <a:rPr lang="en-US" sz="2400">
                <a:ea typeface="ＭＳ Ｐゴシック" charset="-128"/>
                <a:cs typeface="ＭＳ Ｐゴシック" charset="-128"/>
              </a:rPr>
              <a:t>Enables Visibility Into Applications, Users, and Content</a:t>
            </a:r>
          </a:p>
        </p:txBody>
      </p:sp>
      <p:pic>
        <p:nvPicPr>
          <p:cNvPr id="40971" name="Picture 5" descr="traffic map 2"/>
          <p:cNvPicPr>
            <a:picLocks noChangeAspect="1" noChangeArrowheads="1"/>
          </p:cNvPicPr>
          <p:nvPr/>
        </p:nvPicPr>
        <p:blipFill>
          <a:blip r:embed="rId4" cstate="print"/>
          <a:srcRect/>
          <a:stretch>
            <a:fillRect/>
          </a:stretch>
        </p:blipFill>
        <p:spPr bwMode="auto">
          <a:xfrm>
            <a:off x="176213" y="833438"/>
            <a:ext cx="3686175" cy="2535237"/>
          </a:xfrm>
          <a:prstGeom prst="rect">
            <a:avLst/>
          </a:prstGeom>
          <a:noFill/>
          <a:ln w="28575">
            <a:solidFill>
              <a:srgbClr val="EAEAEA"/>
            </a:solidFill>
            <a:miter lim="800000"/>
            <a:headEnd/>
            <a:tailEnd/>
          </a:ln>
        </p:spPr>
      </p:pic>
      <p:pic>
        <p:nvPicPr>
          <p:cNvPr id="40972" name="Picture 15" descr="app_browser"/>
          <p:cNvPicPr>
            <a:picLocks noChangeAspect="1" noChangeArrowheads="1"/>
          </p:cNvPicPr>
          <p:nvPr/>
        </p:nvPicPr>
        <p:blipFill>
          <a:blip r:embed="rId5" cstate="print"/>
          <a:srcRect t="19896" r="36467"/>
          <a:stretch>
            <a:fillRect/>
          </a:stretch>
        </p:blipFill>
        <p:spPr bwMode="auto">
          <a:xfrm>
            <a:off x="153988" y="3489325"/>
            <a:ext cx="3717925" cy="3197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altLang="ko-KR" smtClean="0">
                <a:ea typeface="굴림" charset="-127"/>
              </a:rPr>
              <a:t>The Right Answer:  Make the Firewall Do Its Job</a:t>
            </a:r>
            <a:endParaRPr lang="en-US" smtClean="0"/>
          </a:p>
        </p:txBody>
      </p:sp>
      <p:sp>
        <p:nvSpPr>
          <p:cNvPr id="18434" name="Footer Placeholder 3"/>
          <p:cNvSpPr>
            <a:spLocks noGrp="1"/>
          </p:cNvSpPr>
          <p:nvPr>
            <p:ph type="ftr" sz="quarter" idx="10"/>
          </p:nvPr>
        </p:nvSpPr>
        <p:spPr>
          <a:noFill/>
        </p:spPr>
        <p:txBody>
          <a:bodyPr/>
          <a:lstStyle/>
          <a:p>
            <a:r>
              <a:rPr lang="en-US"/>
              <a:t>© 2010 Palo Alto Networks. Proprietary and Confidential.</a:t>
            </a:r>
          </a:p>
        </p:txBody>
      </p:sp>
      <p:sp>
        <p:nvSpPr>
          <p:cNvPr id="18435" name="Slide Number Placeholder 4"/>
          <p:cNvSpPr>
            <a:spLocks noGrp="1"/>
          </p:cNvSpPr>
          <p:nvPr>
            <p:ph type="sldNum" sz="quarter" idx="11"/>
          </p:nvPr>
        </p:nvSpPr>
        <p:spPr>
          <a:noFill/>
        </p:spPr>
        <p:txBody>
          <a:bodyPr/>
          <a:lstStyle/>
          <a:p>
            <a:r>
              <a:rPr lang="en-US" smtClean="0"/>
              <a:t>Page </a:t>
            </a:r>
            <a:fld id="{0AE91F57-CA4A-4AEB-9CF3-E7A065A26439}" type="slidenum">
              <a:rPr lang="en-US" smtClean="0"/>
              <a:pPr/>
              <a:t>25</a:t>
            </a:fld>
            <a:r>
              <a:rPr lang="en-US" smtClean="0"/>
              <a:t>   |</a:t>
            </a:r>
            <a:r>
              <a:rPr lang="en-US" smtClean="0">
                <a:solidFill>
                  <a:schemeClr val="accent1"/>
                </a:solidFill>
              </a:rPr>
              <a:t>   </a:t>
            </a:r>
            <a:endParaRPr lang="en-US" smtClean="0">
              <a:solidFill>
                <a:schemeClr val="accent1"/>
              </a:solidFill>
              <a:latin typeface="Garamond" pitchFamily="18" charset="0"/>
            </a:endParaRPr>
          </a:p>
        </p:txBody>
      </p:sp>
      <p:grpSp>
        <p:nvGrpSpPr>
          <p:cNvPr id="18436" name="Group 2"/>
          <p:cNvGrpSpPr>
            <a:grpSpLocks/>
          </p:cNvGrpSpPr>
          <p:nvPr/>
        </p:nvGrpSpPr>
        <p:grpSpPr bwMode="auto">
          <a:xfrm>
            <a:off x="1333500" y="1158875"/>
            <a:ext cx="7518400" cy="4719638"/>
            <a:chOff x="840" y="730"/>
            <a:chExt cx="4736" cy="2973"/>
          </a:xfrm>
        </p:grpSpPr>
        <p:sp>
          <p:nvSpPr>
            <p:cNvPr id="18465" name="AutoShape 3"/>
            <p:cNvSpPr>
              <a:spLocks noChangeArrowheads="1"/>
            </p:cNvSpPr>
            <p:nvPr/>
          </p:nvSpPr>
          <p:spPr bwMode="auto">
            <a:xfrm>
              <a:off x="840" y="730"/>
              <a:ext cx="4736" cy="2973"/>
            </a:xfrm>
            <a:prstGeom prst="roundRect">
              <a:avLst>
                <a:gd name="adj" fmla="val 16667"/>
              </a:avLst>
            </a:prstGeom>
            <a:solidFill>
              <a:srgbClr val="316989"/>
            </a:solidFill>
            <a:ln w="12700">
              <a:noFill/>
              <a:round/>
              <a:headEnd/>
              <a:tailEnd/>
            </a:ln>
          </p:spPr>
          <p:txBody>
            <a:bodyPr wrap="none"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sp>
          <p:nvSpPr>
            <p:cNvPr id="18466" name="AutoShape 4"/>
            <p:cNvSpPr>
              <a:spLocks noChangeArrowheads="1"/>
            </p:cNvSpPr>
            <p:nvPr/>
          </p:nvSpPr>
          <p:spPr bwMode="auto">
            <a:xfrm>
              <a:off x="2290" y="838"/>
              <a:ext cx="3190" cy="2732"/>
            </a:xfrm>
            <a:prstGeom prst="roundRect">
              <a:avLst>
                <a:gd name="adj" fmla="val 16667"/>
              </a:avLst>
            </a:prstGeom>
            <a:solidFill>
              <a:schemeClr val="bg1"/>
            </a:solidFill>
            <a:ln w="12700">
              <a:noFill/>
              <a:round/>
              <a:headEnd/>
              <a:tailEnd/>
            </a:ln>
          </p:spPr>
          <p:txBody>
            <a:bodyPr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grpSp>
      <p:sp>
        <p:nvSpPr>
          <p:cNvPr id="18437" name="AutoShape 5"/>
          <p:cNvSpPr>
            <a:spLocks noChangeArrowheads="1"/>
          </p:cNvSpPr>
          <p:nvPr/>
        </p:nvSpPr>
        <p:spPr bwMode="auto">
          <a:xfrm>
            <a:off x="284163" y="1158875"/>
            <a:ext cx="4267200" cy="4719638"/>
          </a:xfrm>
          <a:prstGeom prst="roundRect">
            <a:avLst>
              <a:gd name="adj" fmla="val 16667"/>
            </a:avLst>
          </a:prstGeom>
          <a:solidFill>
            <a:srgbClr val="316989"/>
          </a:solidFill>
          <a:ln w="12700">
            <a:noFill/>
            <a:round/>
            <a:headEnd/>
            <a:tailEnd/>
          </a:ln>
        </p:spPr>
        <p:txBody>
          <a:bodyPr wrap="none"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graphicFrame>
        <p:nvGraphicFramePr>
          <p:cNvPr id="10" name="Group 35"/>
          <p:cNvGraphicFramePr>
            <a:graphicFrameLocks noGrp="1"/>
          </p:cNvGraphicFramePr>
          <p:nvPr/>
        </p:nvGraphicFramePr>
        <p:xfrm>
          <a:off x="387350" y="1236663"/>
          <a:ext cx="4025900" cy="4494214"/>
        </p:xfrm>
        <a:graphic>
          <a:graphicData uri="http://schemas.openxmlformats.org/drawingml/2006/table">
            <a:tbl>
              <a:tblPr/>
              <a:tblGrid>
                <a:gridCol w="4025900"/>
              </a:tblGrid>
              <a:tr h="825500">
                <a:tc>
                  <a:txBody>
                    <a:bodyPr/>
                    <a:lstStyle/>
                    <a:p>
                      <a:pPr marL="0" marR="0" lvl="0" indent="0" algn="ctr" defTabSz="914400" rtl="0" eaLnBrk="0" fontAlgn="base" latinLnBrk="0" hangingPunct="0">
                        <a:lnSpc>
                          <a:spcPct val="90000"/>
                        </a:lnSpc>
                        <a:spcBef>
                          <a:spcPct val="45000"/>
                        </a:spcBef>
                        <a:spcAft>
                          <a:spcPct val="0"/>
                        </a:spcAft>
                        <a:buClr>
                          <a:srgbClr val="004167"/>
                        </a:buClr>
                        <a:buSzPct val="85000"/>
                        <a:buFont typeface="Times" charset="0"/>
                        <a:buNone/>
                        <a:tabLst/>
                      </a:pPr>
                      <a:endParaRPr kumimoji="0" lang="en-US" sz="1200" b="1" i="0" u="none" strike="noStrike" cap="none" normalizeH="0" baseline="0">
                        <a:ln>
                          <a:noFill/>
                        </a:ln>
                        <a:solidFill>
                          <a:schemeClr val="bg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90000"/>
                        </a:lnSpc>
                        <a:spcBef>
                          <a:spcPct val="45000"/>
                        </a:spcBef>
                        <a:spcAft>
                          <a:spcPct val="0"/>
                        </a:spcAft>
                        <a:buClr>
                          <a:srgbClr val="004167"/>
                        </a:buClr>
                        <a:buSzPct val="85000"/>
                        <a:buFont typeface="Times" charset="0"/>
                        <a:buNone/>
                        <a:tabLst/>
                      </a:pPr>
                      <a:r>
                        <a:rPr kumimoji="0" lang="en-US" sz="1600" b="1" i="0" u="none" strike="noStrike" cap="none" normalizeH="0" baseline="0">
                          <a:ln>
                            <a:noFill/>
                          </a:ln>
                          <a:solidFill>
                            <a:schemeClr val="bg1"/>
                          </a:solidFill>
                          <a:effectLst/>
                          <a:latin typeface="Arial" charset="0"/>
                          <a:ea typeface="ＭＳ Ｐゴシック" charset="-128"/>
                          <a:cs typeface="ＭＳ Ｐゴシック" charset="-128"/>
                        </a:rPr>
                        <a:t>New Requirements for the Firewall</a:t>
                      </a:r>
                    </a:p>
                  </a:txBody>
                  <a:tcPr horzOverflow="overflow">
                    <a:lnL>
                      <a:noFill/>
                    </a:lnL>
                    <a:lnR>
                      <a:noFill/>
                    </a:lnR>
                    <a:lnT>
                      <a:noFill/>
                    </a:lnT>
                    <a:lnB w="28575" cap="flat" cmpd="sng" algn="ctr">
                      <a:solidFill>
                        <a:srgbClr val="579CC3"/>
                      </a:solidFill>
                      <a:prstDash val="solid"/>
                      <a:round/>
                      <a:headEnd type="none" w="med" len="med"/>
                      <a:tailEnd type="none" w="med" len="med"/>
                    </a:lnB>
                    <a:lnTlToBr>
                      <a:noFill/>
                    </a:lnTlToBr>
                    <a:lnBlToTr>
                      <a:noFill/>
                    </a:lnBlToTr>
                    <a:noFill/>
                  </a:tcPr>
                </a:tc>
              </a:tr>
              <a:tr h="650875">
                <a:tc>
                  <a:txBody>
                    <a:bodyPr/>
                    <a:lstStyle/>
                    <a:p>
                      <a:pPr marL="279400" marR="0" lvl="0" indent="-279400" algn="l" defTabSz="914400" rtl="0" eaLnBrk="0" fontAlgn="base" latinLnBrk="0" hangingPunct="0">
                        <a:lnSpc>
                          <a:spcPct val="90000"/>
                        </a:lnSpc>
                        <a:spcBef>
                          <a:spcPct val="45000"/>
                        </a:spcBef>
                        <a:spcAft>
                          <a:spcPct val="0"/>
                        </a:spcAft>
                        <a:buClr>
                          <a:srgbClr val="004167"/>
                        </a:buClr>
                        <a:buSzPct val="85000"/>
                        <a:buFont typeface="Times" charset="0"/>
                        <a:buNone/>
                        <a:tabLst/>
                      </a:pP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1.  Identify applications regardless of</a:t>
                      </a:r>
                      <a:r>
                        <a:rPr kumimoji="0" lang="en-US" sz="1600" b="0" i="0" u="none" strike="noStrike" cap="none" normalizeH="0" baseline="0" dirty="0" smtClean="0">
                          <a:ln>
                            <a:noFill/>
                          </a:ln>
                          <a:solidFill>
                            <a:schemeClr val="bg1"/>
                          </a:solidFill>
                          <a:effectLst/>
                          <a:latin typeface="Arial" charset="0"/>
                          <a:ea typeface="ＭＳ Ｐゴシック" charset="-128"/>
                          <a:cs typeface="ＭＳ Ｐゴシック" charset="-128"/>
                        </a:rPr>
                        <a:t> port</a:t>
                      </a: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 protocol, evasive tactic or SSL</a:t>
                      </a:r>
                    </a:p>
                  </a:txBody>
                  <a:tcPr anchor="ctr" horzOverflow="overflow">
                    <a:lnL>
                      <a:noFill/>
                    </a:lnL>
                    <a:lnR>
                      <a:noFill/>
                    </a:lnR>
                    <a:lnT w="28575" cap="flat" cmpd="sng" algn="ctr">
                      <a:solidFill>
                        <a:srgbClr val="579CC3"/>
                      </a:solidFill>
                      <a:prstDash val="solid"/>
                      <a:round/>
                      <a:headEnd type="none" w="med" len="med"/>
                      <a:tailEnd type="none" w="med" len="med"/>
                    </a:lnT>
                    <a:lnB w="12700" cap="flat" cmpd="sng" algn="ctr">
                      <a:solidFill>
                        <a:srgbClr val="579CC3"/>
                      </a:solidFill>
                      <a:prstDash val="solid"/>
                      <a:round/>
                      <a:headEnd type="none" w="med" len="med"/>
                      <a:tailEnd type="none" w="med" len="med"/>
                    </a:lnB>
                    <a:lnTlToBr>
                      <a:noFill/>
                    </a:lnTlToBr>
                    <a:lnBlToTr>
                      <a:noFill/>
                    </a:lnBlToTr>
                    <a:noFill/>
                  </a:tcPr>
                </a:tc>
              </a:tr>
              <a:tr h="693738">
                <a:tc>
                  <a:txBody>
                    <a:bodyPr/>
                    <a:lstStyle/>
                    <a:p>
                      <a:pPr marL="0" marR="0" lvl="0" indent="0" algn="l" defTabSz="914400" rtl="0" eaLnBrk="0" fontAlgn="base" latinLnBrk="0" hangingPunct="0">
                        <a:lnSpc>
                          <a:spcPct val="90000"/>
                        </a:lnSpc>
                        <a:spcBef>
                          <a:spcPct val="45000"/>
                        </a:spcBef>
                        <a:spcAft>
                          <a:spcPct val="0"/>
                        </a:spcAft>
                        <a:buClr>
                          <a:srgbClr val="004167"/>
                        </a:buClr>
                        <a:buSzPct val="85000"/>
                        <a:buFont typeface="Times" charset="0"/>
                        <a:buNone/>
                        <a:tabLst>
                          <a:tab pos="396875" algn="l"/>
                        </a:tabLst>
                      </a:pP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2.  Identify users regardless of IP address </a:t>
                      </a:r>
                    </a:p>
                  </a:txBody>
                  <a:tcPr anchor="ctr" horzOverflow="overflow">
                    <a:lnL>
                      <a:noFill/>
                    </a:lnL>
                    <a:lnR>
                      <a:noFill/>
                    </a:lnR>
                    <a:lnT w="12700" cap="flat" cmpd="sng" algn="ctr">
                      <a:solidFill>
                        <a:srgbClr val="579CC3"/>
                      </a:solidFill>
                      <a:prstDash val="solid"/>
                      <a:round/>
                      <a:headEnd type="none" w="med" len="med"/>
                      <a:tailEnd type="none" w="med" len="med"/>
                    </a:lnT>
                    <a:lnB w="12700" cap="flat" cmpd="sng" algn="ctr">
                      <a:solidFill>
                        <a:srgbClr val="579CC3"/>
                      </a:solidFill>
                      <a:prstDash val="solid"/>
                      <a:round/>
                      <a:headEnd type="none" w="med" len="med"/>
                      <a:tailEnd type="none" w="med" len="med"/>
                    </a:lnB>
                    <a:lnTlToBr>
                      <a:noFill/>
                    </a:lnTlToBr>
                    <a:lnBlToTr>
                      <a:noFill/>
                    </a:lnBlToTr>
                    <a:noFill/>
                  </a:tcPr>
                </a:tc>
              </a:tr>
              <a:tr h="814388">
                <a:tc>
                  <a:txBody>
                    <a:bodyPr/>
                    <a:lstStyle/>
                    <a:p>
                      <a:pPr marL="279400" marR="0" lvl="0" indent="-279400" algn="l" defTabSz="914400" rtl="0" eaLnBrk="0" fontAlgn="base" latinLnBrk="0" hangingPunct="0">
                        <a:lnSpc>
                          <a:spcPct val="90000"/>
                        </a:lnSpc>
                        <a:spcBef>
                          <a:spcPct val="45000"/>
                        </a:spcBef>
                        <a:spcAft>
                          <a:spcPct val="0"/>
                        </a:spcAft>
                        <a:buClr>
                          <a:srgbClr val="004167"/>
                        </a:buClr>
                        <a:buSzPct val="85000"/>
                        <a:buFont typeface="Times" charset="0"/>
                        <a:buNone/>
                        <a:tabLst/>
                      </a:pP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3.</a:t>
                      </a:r>
                      <a:r>
                        <a:rPr kumimoji="0" lang="en-US" sz="1600" b="0" i="0" u="none" strike="noStrike" cap="none" normalizeH="0" baseline="0" dirty="0" smtClean="0">
                          <a:ln>
                            <a:noFill/>
                          </a:ln>
                          <a:solidFill>
                            <a:schemeClr val="bg1"/>
                          </a:solidFill>
                          <a:effectLst/>
                          <a:latin typeface="Arial" charset="0"/>
                          <a:ea typeface="ＭＳ Ｐゴシック" charset="-128"/>
                          <a:cs typeface="ＭＳ Ｐゴシック" charset="-128"/>
                        </a:rPr>
                        <a:t>  Protect in real-time against threats embedded across applications</a:t>
                      </a:r>
                      <a:endPar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a:noFill/>
                    </a:lnL>
                    <a:lnR>
                      <a:noFill/>
                    </a:lnR>
                    <a:lnT w="12700" cap="flat" cmpd="sng" algn="ctr">
                      <a:solidFill>
                        <a:srgbClr val="579CC3"/>
                      </a:solidFill>
                      <a:prstDash val="solid"/>
                      <a:round/>
                      <a:headEnd type="none" w="med" len="med"/>
                      <a:tailEnd type="none" w="med" len="med"/>
                    </a:lnT>
                    <a:lnB w="12700" cap="flat" cmpd="sng" algn="ctr">
                      <a:solidFill>
                        <a:srgbClr val="579CC3"/>
                      </a:solidFill>
                      <a:prstDash val="solid"/>
                      <a:round/>
                      <a:headEnd type="none" w="med" len="med"/>
                      <a:tailEnd type="none" w="med" len="med"/>
                    </a:lnB>
                    <a:lnTlToBr>
                      <a:noFill/>
                    </a:lnTlToBr>
                    <a:lnBlToTr>
                      <a:noFill/>
                    </a:lnBlToTr>
                    <a:noFill/>
                  </a:tcPr>
                </a:tc>
              </a:tr>
              <a:tr h="815975">
                <a:tc>
                  <a:txBody>
                    <a:bodyPr/>
                    <a:lstStyle/>
                    <a:p>
                      <a:pPr marL="285750" marR="0" lvl="0" indent="-285750" algn="l" defTabSz="914400" rtl="0" eaLnBrk="0" fontAlgn="base" latinLnBrk="0" hangingPunct="0">
                        <a:lnSpc>
                          <a:spcPct val="90000"/>
                        </a:lnSpc>
                        <a:spcBef>
                          <a:spcPct val="45000"/>
                        </a:spcBef>
                        <a:spcAft>
                          <a:spcPct val="0"/>
                        </a:spcAft>
                        <a:buClr>
                          <a:srgbClr val="004167"/>
                        </a:buClr>
                        <a:buSzPct val="85000"/>
                        <a:buFont typeface="Times" charset="0"/>
                        <a:buNone/>
                        <a:tabLst/>
                      </a:pP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4.</a:t>
                      </a:r>
                      <a:r>
                        <a:rPr kumimoji="0" lang="en-US" sz="1600" b="0" i="0" u="none" strike="noStrike" cap="none" normalizeH="0" baseline="0" dirty="0" smtClean="0">
                          <a:ln>
                            <a:noFill/>
                          </a:ln>
                          <a:solidFill>
                            <a:schemeClr val="bg1"/>
                          </a:solidFill>
                          <a:effectLst/>
                          <a:latin typeface="Arial" charset="0"/>
                          <a:ea typeface="ＭＳ Ｐゴシック" charset="-128"/>
                          <a:cs typeface="ＭＳ Ｐゴシック" charset="-128"/>
                        </a:rPr>
                        <a:t>  Fine-grained visibility and policy control over application access / functionality</a:t>
                      </a:r>
                      <a:endPar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endParaRPr>
                    </a:p>
                  </a:txBody>
                  <a:tcPr anchor="ctr" horzOverflow="overflow">
                    <a:lnL>
                      <a:noFill/>
                    </a:lnL>
                    <a:lnR>
                      <a:noFill/>
                    </a:lnR>
                    <a:lnT w="12700" cap="flat" cmpd="sng" algn="ctr">
                      <a:solidFill>
                        <a:srgbClr val="579CC3"/>
                      </a:solidFill>
                      <a:prstDash val="solid"/>
                      <a:round/>
                      <a:headEnd type="none" w="med" len="med"/>
                      <a:tailEnd type="none" w="med" len="med"/>
                    </a:lnT>
                    <a:lnB w="12700" cap="flat" cmpd="sng" algn="ctr">
                      <a:solidFill>
                        <a:srgbClr val="579CC3"/>
                      </a:solidFill>
                      <a:prstDash val="solid"/>
                      <a:round/>
                      <a:headEnd type="none" w="med" len="med"/>
                      <a:tailEnd type="none" w="med" len="med"/>
                    </a:lnB>
                    <a:lnTlToBr>
                      <a:noFill/>
                    </a:lnTlToBr>
                    <a:lnBlToTr>
                      <a:noFill/>
                    </a:lnBlToTr>
                    <a:noFill/>
                  </a:tcPr>
                </a:tc>
              </a:tr>
              <a:tr h="693738">
                <a:tc>
                  <a:txBody>
                    <a:bodyPr/>
                    <a:lstStyle/>
                    <a:p>
                      <a:pPr marL="279400" marR="0" lvl="0" indent="-279400" algn="l" defTabSz="914400" rtl="0" eaLnBrk="0" fontAlgn="base" latinLnBrk="0" hangingPunct="0">
                        <a:lnSpc>
                          <a:spcPct val="90000"/>
                        </a:lnSpc>
                        <a:spcBef>
                          <a:spcPct val="45000"/>
                        </a:spcBef>
                        <a:spcAft>
                          <a:spcPct val="0"/>
                        </a:spcAft>
                        <a:buClr>
                          <a:srgbClr val="004167"/>
                        </a:buClr>
                        <a:buSzPct val="85000"/>
                        <a:buFont typeface="Times" charset="0"/>
                        <a:buNone/>
                        <a:tabLst/>
                      </a:pP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5.  Multi-gigabit, in-line deployment with</a:t>
                      </a:r>
                      <a:r>
                        <a:rPr kumimoji="0" lang="en-US" sz="1600" b="0" i="0" u="none" strike="noStrike" cap="none" normalizeH="0" baseline="0" dirty="0" smtClean="0">
                          <a:ln>
                            <a:noFill/>
                          </a:ln>
                          <a:solidFill>
                            <a:schemeClr val="bg1"/>
                          </a:solidFill>
                          <a:effectLst/>
                          <a:latin typeface="Arial" charset="0"/>
                          <a:ea typeface="ＭＳ Ｐゴシック" charset="-128"/>
                          <a:cs typeface="ＭＳ Ｐゴシック" charset="-128"/>
                        </a:rPr>
                        <a:t> no </a:t>
                      </a:r>
                      <a:r>
                        <a:rPr kumimoji="0" lang="en-US" sz="1600" b="0" i="0" u="none" strike="noStrike" cap="none" normalizeH="0" baseline="0" dirty="0">
                          <a:ln>
                            <a:noFill/>
                          </a:ln>
                          <a:solidFill>
                            <a:schemeClr val="bg1"/>
                          </a:solidFill>
                          <a:effectLst/>
                          <a:latin typeface="Arial" charset="0"/>
                          <a:ea typeface="ＭＳ Ｐゴシック" charset="-128"/>
                          <a:cs typeface="ＭＳ Ｐゴシック" charset="-128"/>
                        </a:rPr>
                        <a:t>performance degradation</a:t>
                      </a:r>
                    </a:p>
                  </a:txBody>
                  <a:tcPr anchor="ctr" horzOverflow="overflow">
                    <a:lnL>
                      <a:noFill/>
                    </a:lnL>
                    <a:lnR>
                      <a:noFill/>
                    </a:lnR>
                    <a:lnT w="12700" cap="flat" cmpd="sng" algn="ctr">
                      <a:solidFill>
                        <a:srgbClr val="579CC3"/>
                      </a:solidFill>
                      <a:prstDash val="solid"/>
                      <a:round/>
                      <a:headEnd type="none" w="med" len="med"/>
                      <a:tailEnd type="none" w="med" len="med"/>
                    </a:lnT>
                    <a:lnB>
                      <a:noFill/>
                    </a:lnB>
                    <a:lnTlToBr>
                      <a:noFill/>
                    </a:lnTlToBr>
                    <a:lnBlToTr>
                      <a:noFill/>
                    </a:lnBlToTr>
                    <a:noFill/>
                  </a:tcPr>
                </a:tc>
              </a:tr>
            </a:tbl>
          </a:graphicData>
        </a:graphic>
      </p:graphicFrame>
      <p:pic>
        <p:nvPicPr>
          <p:cNvPr id="18450" name="Picture 33" descr="skyp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515225" y="2322513"/>
            <a:ext cx="728663" cy="374650"/>
          </a:xfrm>
          <a:prstGeom prst="rect">
            <a:avLst/>
          </a:prstGeom>
          <a:noFill/>
          <a:ln w="9525">
            <a:noFill/>
            <a:miter lim="800000"/>
            <a:headEnd/>
            <a:tailEnd/>
          </a:ln>
        </p:spPr>
      </p:pic>
      <p:pic>
        <p:nvPicPr>
          <p:cNvPr id="18451" name="Picture 34" descr="bittorrent_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18063" y="2306638"/>
            <a:ext cx="1155700" cy="404812"/>
          </a:xfrm>
          <a:prstGeom prst="rect">
            <a:avLst/>
          </a:prstGeom>
          <a:noFill/>
          <a:ln w="9525">
            <a:noFill/>
            <a:miter lim="800000"/>
            <a:headEnd/>
            <a:tailEnd/>
          </a:ln>
        </p:spPr>
      </p:pic>
      <p:pic>
        <p:nvPicPr>
          <p:cNvPr id="18452" name="Picture 35" descr="MCj04059800000[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818063" y="1782763"/>
            <a:ext cx="490537" cy="493712"/>
          </a:xfrm>
          <a:prstGeom prst="rect">
            <a:avLst/>
          </a:prstGeom>
          <a:noFill/>
          <a:ln w="9525">
            <a:noFill/>
            <a:miter lim="800000"/>
            <a:headEnd/>
            <a:tailEnd/>
          </a:ln>
        </p:spPr>
      </p:pic>
      <p:pic>
        <p:nvPicPr>
          <p:cNvPr id="18453" name="Picture 36" descr="spy"/>
          <p:cNvPicPr>
            <a:picLocks noChangeAspect="1" noChangeArrowheads="1"/>
          </p:cNvPicPr>
          <p:nvPr/>
        </p:nvPicPr>
        <p:blipFill>
          <a:blip r:embed="rId5" cstate="print">
            <a:clrChange>
              <a:clrFrom>
                <a:srgbClr val="FFFFFF"/>
              </a:clrFrom>
              <a:clrTo>
                <a:srgbClr val="FFFFFF">
                  <a:alpha val="0"/>
                </a:srgbClr>
              </a:clrTo>
            </a:clrChange>
          </a:blip>
          <a:srcRect l="9891" t="5495" r="12363" b="7692"/>
          <a:stretch>
            <a:fillRect/>
          </a:stretch>
        </p:blipFill>
        <p:spPr bwMode="auto">
          <a:xfrm>
            <a:off x="7926388" y="1762125"/>
            <a:ext cx="641350" cy="536575"/>
          </a:xfrm>
          <a:prstGeom prst="rect">
            <a:avLst/>
          </a:prstGeom>
          <a:noFill/>
          <a:ln w="9525">
            <a:noFill/>
            <a:miter lim="800000"/>
            <a:headEnd/>
            <a:tailEnd/>
          </a:ln>
        </p:spPr>
      </p:pic>
      <p:pic>
        <p:nvPicPr>
          <p:cNvPr id="18454" name="Picture 37" descr="saplogo"/>
          <p:cNvPicPr>
            <a:picLocks noChangeAspect="1" noChangeArrowheads="1"/>
          </p:cNvPicPr>
          <p:nvPr/>
        </p:nvPicPr>
        <p:blipFill>
          <a:blip r:embed="rId6" cstate="print"/>
          <a:srcRect/>
          <a:stretch>
            <a:fillRect/>
          </a:stretch>
        </p:blipFill>
        <p:spPr bwMode="auto">
          <a:xfrm>
            <a:off x="5495925" y="1865313"/>
            <a:ext cx="666750" cy="328612"/>
          </a:xfrm>
          <a:prstGeom prst="rect">
            <a:avLst/>
          </a:prstGeom>
          <a:noFill/>
          <a:ln w="9525">
            <a:noFill/>
            <a:miter lim="800000"/>
            <a:headEnd/>
            <a:tailEnd/>
          </a:ln>
        </p:spPr>
      </p:pic>
      <p:pic>
        <p:nvPicPr>
          <p:cNvPr id="18455" name="Picture 38" descr="sfdc_223x78"/>
          <p:cNvPicPr>
            <a:picLocks noChangeAspect="1" noChangeArrowheads="1"/>
          </p:cNvPicPr>
          <p:nvPr/>
        </p:nvPicPr>
        <p:blipFill>
          <a:blip r:embed="rId7" cstate="print"/>
          <a:srcRect/>
          <a:stretch>
            <a:fillRect/>
          </a:stretch>
        </p:blipFill>
        <p:spPr bwMode="auto">
          <a:xfrm>
            <a:off x="6030913" y="1392238"/>
            <a:ext cx="1135062" cy="396875"/>
          </a:xfrm>
          <a:prstGeom prst="rect">
            <a:avLst/>
          </a:prstGeom>
          <a:noFill/>
          <a:ln w="9525">
            <a:noFill/>
            <a:miter lim="800000"/>
            <a:headEnd/>
            <a:tailEnd/>
          </a:ln>
        </p:spPr>
      </p:pic>
      <p:pic>
        <p:nvPicPr>
          <p:cNvPr id="18456" name="Picture 39" descr="logo"/>
          <p:cNvPicPr>
            <a:picLocks noChangeAspect="1" noChangeArrowheads="1"/>
          </p:cNvPicPr>
          <p:nvPr/>
        </p:nvPicPr>
        <p:blipFill>
          <a:blip r:embed="rId8" cstate="print"/>
          <a:srcRect/>
          <a:stretch>
            <a:fillRect/>
          </a:stretch>
        </p:blipFill>
        <p:spPr bwMode="auto">
          <a:xfrm>
            <a:off x="7224713" y="1849438"/>
            <a:ext cx="628650" cy="361950"/>
          </a:xfrm>
          <a:prstGeom prst="rect">
            <a:avLst/>
          </a:prstGeom>
          <a:noFill/>
          <a:ln w="9525">
            <a:noFill/>
            <a:miter lim="800000"/>
            <a:headEnd/>
            <a:tailEnd/>
          </a:ln>
        </p:spPr>
      </p:pic>
      <p:pic>
        <p:nvPicPr>
          <p:cNvPr id="18457" name="Picture 40" descr="474186244_f81b62c852"/>
          <p:cNvPicPr>
            <a:picLocks noChangeAspect="1" noChangeArrowheads="1"/>
          </p:cNvPicPr>
          <p:nvPr/>
        </p:nvPicPr>
        <p:blipFill>
          <a:blip r:embed="rId9" cstate="print"/>
          <a:srcRect/>
          <a:stretch>
            <a:fillRect/>
          </a:stretch>
        </p:blipFill>
        <p:spPr bwMode="auto">
          <a:xfrm>
            <a:off x="4818063" y="1419225"/>
            <a:ext cx="874712" cy="344488"/>
          </a:xfrm>
          <a:prstGeom prst="rect">
            <a:avLst/>
          </a:prstGeom>
          <a:noFill/>
          <a:ln w="9525">
            <a:noFill/>
            <a:miter lim="800000"/>
            <a:headEnd/>
            <a:tailEnd/>
          </a:ln>
        </p:spPr>
      </p:pic>
      <p:pic>
        <p:nvPicPr>
          <p:cNvPr id="18458" name="Picture 41" descr="Gmail"/>
          <p:cNvPicPr>
            <a:picLocks noChangeAspect="1" noChangeArrowheads="1"/>
          </p:cNvPicPr>
          <p:nvPr/>
        </p:nvPicPr>
        <p:blipFill>
          <a:blip r:embed="rId10" cstate="print"/>
          <a:srcRect/>
          <a:stretch>
            <a:fillRect/>
          </a:stretch>
        </p:blipFill>
        <p:spPr bwMode="auto">
          <a:xfrm>
            <a:off x="6311900" y="1887538"/>
            <a:ext cx="687388" cy="284162"/>
          </a:xfrm>
          <a:prstGeom prst="rect">
            <a:avLst/>
          </a:prstGeom>
          <a:noFill/>
          <a:ln w="9525">
            <a:noFill/>
            <a:miter lim="800000"/>
            <a:headEnd/>
            <a:tailEnd/>
          </a:ln>
        </p:spPr>
      </p:pic>
      <p:pic>
        <p:nvPicPr>
          <p:cNvPr id="18459" name="Picture 42" descr="Webex_4color"/>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505700" y="1462088"/>
            <a:ext cx="673100" cy="257175"/>
          </a:xfrm>
          <a:prstGeom prst="rect">
            <a:avLst/>
          </a:prstGeom>
          <a:noFill/>
          <a:ln w="9525">
            <a:noFill/>
            <a:miter lim="800000"/>
            <a:headEnd/>
            <a:tailEnd/>
          </a:ln>
        </p:spPr>
      </p:pic>
      <p:pic>
        <p:nvPicPr>
          <p:cNvPr id="18460" name="Picture 47" descr="meebo_logo1"/>
          <p:cNvPicPr>
            <a:picLocks noChangeAspect="1" noChangeArrowheads="1"/>
          </p:cNvPicPr>
          <p:nvPr/>
        </p:nvPicPr>
        <p:blipFill>
          <a:blip r:embed="rId12" cstate="print"/>
          <a:srcRect/>
          <a:stretch>
            <a:fillRect/>
          </a:stretch>
        </p:blipFill>
        <p:spPr bwMode="auto">
          <a:xfrm>
            <a:off x="6343650" y="2376488"/>
            <a:ext cx="801688" cy="265112"/>
          </a:xfrm>
          <a:prstGeom prst="rect">
            <a:avLst/>
          </a:prstGeom>
          <a:noFill/>
          <a:ln w="9525">
            <a:noFill/>
            <a:miter lim="800000"/>
            <a:headEnd/>
            <a:tailEnd/>
          </a:ln>
        </p:spPr>
      </p:pic>
      <p:pic>
        <p:nvPicPr>
          <p:cNvPr id="18461" name="Picture 57" descr="user-group-128x128.png"/>
          <p:cNvPicPr>
            <a:picLocks noChangeAspect="1"/>
          </p:cNvPicPr>
          <p:nvPr/>
        </p:nvPicPr>
        <p:blipFill>
          <a:blip r:embed="rId13" cstate="print"/>
          <a:srcRect/>
          <a:stretch>
            <a:fillRect/>
          </a:stretch>
        </p:blipFill>
        <p:spPr bwMode="auto">
          <a:xfrm>
            <a:off x="5922963" y="4262438"/>
            <a:ext cx="1435100" cy="1433512"/>
          </a:xfrm>
          <a:prstGeom prst="rect">
            <a:avLst/>
          </a:prstGeom>
          <a:noFill/>
          <a:ln w="9525">
            <a:noFill/>
            <a:miter lim="800000"/>
            <a:headEnd/>
            <a:tailEnd/>
          </a:ln>
        </p:spPr>
      </p:pic>
      <p:grpSp>
        <p:nvGrpSpPr>
          <p:cNvPr id="18462" name="Group 6"/>
          <p:cNvGrpSpPr>
            <a:grpSpLocks noChangeAspect="1"/>
          </p:cNvGrpSpPr>
          <p:nvPr/>
        </p:nvGrpSpPr>
        <p:grpSpPr bwMode="auto">
          <a:xfrm>
            <a:off x="4906963" y="2967038"/>
            <a:ext cx="3508375" cy="982662"/>
            <a:chOff x="1254" y="2329"/>
            <a:chExt cx="4313" cy="1210"/>
          </a:xfrm>
        </p:grpSpPr>
        <p:sp>
          <p:nvSpPr>
            <p:cNvPr id="18463" name="Rectangle 7"/>
            <p:cNvSpPr>
              <a:spLocks noChangeAspect="1" noChangeArrowheads="1"/>
            </p:cNvSpPr>
            <p:nvPr/>
          </p:nvSpPr>
          <p:spPr bwMode="auto">
            <a:xfrm>
              <a:off x="3154" y="2797"/>
              <a:ext cx="495" cy="582"/>
            </a:xfrm>
            <a:prstGeom prst="rect">
              <a:avLst/>
            </a:prstGeom>
            <a:solidFill>
              <a:schemeClr val="bg1"/>
            </a:solidFill>
            <a:ln w="12700">
              <a:noFill/>
              <a:miter lim="800000"/>
              <a:headEnd/>
              <a:tailEnd/>
            </a:ln>
          </p:spPr>
          <p:txBody>
            <a:bodyPr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pic>
          <p:nvPicPr>
            <p:cNvPr id="18464" name="Picture 8" descr="PA4050_FrontWtop_HR"/>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254" y="2329"/>
              <a:ext cx="4313" cy="1210"/>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2" name="Rectangle 3"/>
          <p:cNvSpPr>
            <a:spLocks noGrp="1" noChangeArrowheads="1"/>
          </p:cNvSpPr>
          <p:nvPr>
            <p:ph type="title"/>
          </p:nvPr>
        </p:nvSpPr>
        <p:spPr/>
        <p:txBody>
          <a:bodyPr/>
          <a:lstStyle/>
          <a:p>
            <a:r>
              <a:rPr lang="en-US" dirty="0" smtClean="0">
                <a:ea typeface="ＭＳ Ｐゴシック" charset="-128"/>
                <a:cs typeface="ＭＳ Ｐゴシック" charset="-128"/>
              </a:rPr>
              <a:t>A True Firewall: PAN</a:t>
            </a:r>
            <a:r>
              <a:rPr lang="en-US" dirty="0">
                <a:ea typeface="ＭＳ Ｐゴシック" charset="-128"/>
                <a:cs typeface="ＭＳ Ｐゴシック" charset="-128"/>
              </a:rPr>
              <a:t>-OS Features</a:t>
            </a:r>
          </a:p>
        </p:txBody>
      </p:sp>
      <p:sp>
        <p:nvSpPr>
          <p:cNvPr id="43013" name="Rectangle 4"/>
          <p:cNvSpPr>
            <a:spLocks noGrp="1" noChangeArrowheads="1"/>
          </p:cNvSpPr>
          <p:nvPr>
            <p:ph sz="half" idx="1"/>
          </p:nvPr>
        </p:nvSpPr>
        <p:spPr>
          <a:xfrm>
            <a:off x="323849" y="1096963"/>
            <a:ext cx="5428503" cy="5049837"/>
          </a:xfrm>
        </p:spPr>
        <p:txBody>
          <a:bodyPr/>
          <a:lstStyle/>
          <a:p>
            <a:pPr marL="171450" indent="-171450">
              <a:lnSpc>
                <a:spcPct val="75000"/>
              </a:lnSpc>
            </a:pPr>
            <a:r>
              <a:rPr lang="en-US" sz="1600" dirty="0">
                <a:ea typeface="ＭＳ Ｐゴシック" charset="-128"/>
                <a:cs typeface="ＭＳ Ｐゴシック" charset="-128"/>
              </a:rPr>
              <a:t>Strong networking foundation</a:t>
            </a:r>
          </a:p>
          <a:p>
            <a:pPr marL="514350" lvl="1" indent="-169863">
              <a:lnSpc>
                <a:spcPct val="75000"/>
              </a:lnSpc>
            </a:pPr>
            <a:r>
              <a:rPr lang="en-US" altLang="ko-KR" sz="1100" dirty="0">
                <a:ea typeface="굴림" charset="-127"/>
                <a:cs typeface="굴림" charset="-127"/>
              </a:rPr>
              <a:t>Dynamic routing (OSPF, RIPv2)</a:t>
            </a:r>
          </a:p>
          <a:p>
            <a:pPr marL="514350" lvl="1" indent="-169863">
              <a:lnSpc>
                <a:spcPct val="75000"/>
              </a:lnSpc>
            </a:pPr>
            <a:r>
              <a:rPr lang="en-US" altLang="ko-KR" sz="1100" dirty="0">
                <a:ea typeface="굴림" charset="-127"/>
                <a:cs typeface="굴림" charset="-127"/>
              </a:rPr>
              <a:t>Site-to-site IPSec VPN </a:t>
            </a:r>
          </a:p>
          <a:p>
            <a:pPr marL="514350" lvl="1" indent="-169863">
              <a:lnSpc>
                <a:spcPct val="75000"/>
              </a:lnSpc>
            </a:pPr>
            <a:r>
              <a:rPr lang="en-US" altLang="ko-KR" sz="1100" dirty="0">
                <a:ea typeface="굴림" charset="-127"/>
                <a:cs typeface="굴림" charset="-127"/>
              </a:rPr>
              <a:t>SSL VPN for remote access</a:t>
            </a:r>
          </a:p>
          <a:p>
            <a:pPr marL="514350" lvl="1" indent="-169863">
              <a:lnSpc>
                <a:spcPct val="75000"/>
              </a:lnSpc>
            </a:pPr>
            <a:r>
              <a:rPr lang="en-US" sz="1100" dirty="0"/>
              <a:t>Tap mode – connect to SPAN port</a:t>
            </a:r>
          </a:p>
          <a:p>
            <a:pPr marL="514350" lvl="1" indent="-169863">
              <a:lnSpc>
                <a:spcPct val="75000"/>
              </a:lnSpc>
            </a:pPr>
            <a:r>
              <a:rPr lang="en-US" sz="1100" dirty="0"/>
              <a:t>Virtual wire (“Layer 1”) for true transparent in-line deployment</a:t>
            </a:r>
          </a:p>
          <a:p>
            <a:pPr marL="514350" lvl="1" indent="-169863">
              <a:lnSpc>
                <a:spcPct val="75000"/>
              </a:lnSpc>
            </a:pPr>
            <a:r>
              <a:rPr lang="en-US" sz="1100" dirty="0"/>
              <a:t>L2/L3 switching foundation</a:t>
            </a:r>
          </a:p>
          <a:p>
            <a:pPr marL="171450" indent="-171450">
              <a:lnSpc>
                <a:spcPct val="75000"/>
              </a:lnSpc>
            </a:pPr>
            <a:r>
              <a:rPr lang="en-US" sz="1600" dirty="0" err="1">
                <a:ea typeface="ＭＳ Ｐゴシック" charset="-128"/>
                <a:cs typeface="ＭＳ Ｐゴシック" charset="-128"/>
              </a:rPr>
              <a:t>QoS</a:t>
            </a:r>
            <a:r>
              <a:rPr lang="en-US" sz="1600" dirty="0">
                <a:ea typeface="ＭＳ Ｐゴシック" charset="-128"/>
                <a:cs typeface="ＭＳ Ｐゴシック" charset="-128"/>
              </a:rPr>
              <a:t> traffic shaping</a:t>
            </a:r>
          </a:p>
          <a:p>
            <a:pPr marL="514350" lvl="1" indent="-169863">
              <a:lnSpc>
                <a:spcPct val="75000"/>
              </a:lnSpc>
            </a:pPr>
            <a:r>
              <a:rPr lang="en-US" sz="1100" dirty="0"/>
              <a:t>Max/guaranteed and priority </a:t>
            </a:r>
          </a:p>
          <a:p>
            <a:pPr marL="514350" lvl="1" indent="-169863">
              <a:lnSpc>
                <a:spcPct val="75000"/>
              </a:lnSpc>
            </a:pPr>
            <a:r>
              <a:rPr lang="en-US" sz="1100" dirty="0"/>
              <a:t>By user, app, interface, zone, and </a:t>
            </a:r>
            <a:r>
              <a:rPr lang="en-US" sz="1100" dirty="0" smtClean="0"/>
              <a:t>more</a:t>
            </a:r>
          </a:p>
          <a:p>
            <a:pPr marL="171450" indent="-171450">
              <a:lnSpc>
                <a:spcPct val="75000"/>
              </a:lnSpc>
            </a:pPr>
            <a:r>
              <a:rPr lang="en-US" sz="1600" dirty="0">
                <a:ea typeface="ＭＳ Ｐゴシック" charset="-128"/>
                <a:cs typeface="ＭＳ Ｐゴシック" charset="-128"/>
              </a:rPr>
              <a:t>Zone-based architecture</a:t>
            </a:r>
          </a:p>
          <a:p>
            <a:pPr marL="514350" lvl="1" indent="-169863">
              <a:lnSpc>
                <a:spcPct val="75000"/>
              </a:lnSpc>
            </a:pPr>
            <a:r>
              <a:rPr lang="en-US" sz="1100" dirty="0"/>
              <a:t>All interfaces assigned to security zones for policy enforcement </a:t>
            </a:r>
          </a:p>
          <a:p>
            <a:pPr marL="171450" indent="-171450">
              <a:lnSpc>
                <a:spcPct val="75000"/>
              </a:lnSpc>
            </a:pPr>
            <a:r>
              <a:rPr lang="en-US" sz="1600" dirty="0">
                <a:ea typeface="ＭＳ Ｐゴシック" charset="-128"/>
                <a:cs typeface="ＭＳ Ｐゴシック" charset="-128"/>
              </a:rPr>
              <a:t>High Availability</a:t>
            </a:r>
          </a:p>
          <a:p>
            <a:pPr marL="514350" lvl="1" indent="-169863">
              <a:lnSpc>
                <a:spcPct val="80000"/>
              </a:lnSpc>
            </a:pPr>
            <a:r>
              <a:rPr lang="en-US" sz="1100" dirty="0"/>
              <a:t>Active / passive </a:t>
            </a:r>
          </a:p>
          <a:p>
            <a:pPr marL="514350" lvl="1" indent="-169863">
              <a:lnSpc>
                <a:spcPct val="80000"/>
              </a:lnSpc>
            </a:pPr>
            <a:r>
              <a:rPr lang="en-US" sz="1100" dirty="0"/>
              <a:t>Configuration and session synchronization</a:t>
            </a:r>
          </a:p>
          <a:p>
            <a:pPr marL="514350" lvl="1" indent="-169863">
              <a:lnSpc>
                <a:spcPct val="80000"/>
              </a:lnSpc>
            </a:pPr>
            <a:r>
              <a:rPr lang="en-US" sz="1100" dirty="0"/>
              <a:t>Path, link, and HA monitoring</a:t>
            </a:r>
          </a:p>
          <a:p>
            <a:pPr marL="171450" indent="-171450">
              <a:lnSpc>
                <a:spcPct val="80000"/>
              </a:lnSpc>
            </a:pPr>
            <a:r>
              <a:rPr lang="en-US" sz="1600" dirty="0">
                <a:ea typeface="ＭＳ Ｐゴシック" charset="-128"/>
                <a:cs typeface="ＭＳ Ｐゴシック" charset="-128"/>
              </a:rPr>
              <a:t>Virtual Systems</a:t>
            </a:r>
          </a:p>
          <a:p>
            <a:pPr marL="514350" lvl="1" indent="-169863">
              <a:lnSpc>
                <a:spcPct val="80000"/>
              </a:lnSpc>
            </a:pPr>
            <a:r>
              <a:rPr lang="en-US" sz="1100" dirty="0"/>
              <a:t>Establish multiple virtual firewalls in a single device (PA-4000 Series only)</a:t>
            </a:r>
          </a:p>
          <a:p>
            <a:pPr marL="171450" indent="-171450">
              <a:lnSpc>
                <a:spcPct val="80000"/>
              </a:lnSpc>
            </a:pPr>
            <a:r>
              <a:rPr lang="en-US" sz="1600" dirty="0">
                <a:ea typeface="ＭＳ Ｐゴシック" charset="-128"/>
                <a:cs typeface="ＭＳ Ｐゴシック" charset="-128"/>
              </a:rPr>
              <a:t>Simple, flexible management</a:t>
            </a:r>
          </a:p>
          <a:p>
            <a:pPr marL="514350" lvl="1" indent="-169863">
              <a:lnSpc>
                <a:spcPct val="80000"/>
              </a:lnSpc>
            </a:pPr>
            <a:r>
              <a:rPr lang="en-US" sz="1100" dirty="0"/>
              <a:t>CLI, Web, Panorama, SNMP, Syslog</a:t>
            </a:r>
          </a:p>
          <a:p>
            <a:pPr marL="165100" indent="-169863">
              <a:lnSpc>
                <a:spcPct val="75000"/>
              </a:lnSpc>
            </a:pPr>
            <a:endParaRPr lang="en-US" sz="1400" dirty="0"/>
          </a:p>
        </p:txBody>
      </p:sp>
      <p:sp>
        <p:nvSpPr>
          <p:cNvPr id="43010" name="Rectangle 4"/>
          <p:cNvSpPr>
            <a:spLocks noGrp="1" noChangeArrowheads="1"/>
          </p:cNvSpPr>
          <p:nvPr>
            <p:ph type="ftr" sz="quarter" idx="10"/>
          </p:nvPr>
        </p:nvSpPr>
        <p:spPr>
          <a:noFill/>
        </p:spPr>
        <p:txBody>
          <a:bodyPr/>
          <a:lstStyle/>
          <a:p>
            <a:r>
              <a:rPr lang="en-US">
                <a:latin typeface="Arial" charset="0"/>
                <a:ea typeface="ＭＳ Ｐゴシック" charset="-128"/>
                <a:cs typeface="ＭＳ Ｐゴシック" charset="-128"/>
              </a:rPr>
              <a:t>© 2009 Palo Alto Networks. Proprietary and Confidential.</a:t>
            </a:r>
          </a:p>
        </p:txBody>
      </p:sp>
      <p:sp>
        <p:nvSpPr>
          <p:cNvPr id="43011" name="Rectangle 5"/>
          <p:cNvSpPr>
            <a:spLocks noGrp="1" noChangeArrowheads="1"/>
          </p:cNvSpPr>
          <p:nvPr>
            <p:ph type="sldNum" sz="quarter" idx="11"/>
          </p:nvPr>
        </p:nvSpPr>
        <p:spPr>
          <a:noFill/>
        </p:spPr>
        <p:txBody>
          <a:bodyPr/>
          <a:lstStyle/>
          <a:p>
            <a:r>
              <a:rPr lang="en-US">
                <a:latin typeface="Arial" charset="0"/>
                <a:ea typeface="ＭＳ Ｐゴシック" charset="-128"/>
                <a:cs typeface="ＭＳ Ｐゴシック" charset="-128"/>
              </a:rPr>
              <a:t>Page </a:t>
            </a:r>
            <a:fld id="{58D47608-880B-EA4E-BD17-FB841566BC72}" type="slidenum">
              <a:rPr lang="en-US">
                <a:latin typeface="Arial" charset="0"/>
                <a:ea typeface="ＭＳ Ｐゴシック" charset="-128"/>
                <a:cs typeface="ＭＳ Ｐゴシック" charset="-128"/>
              </a:rPr>
              <a:pPr/>
              <a:t>26</a:t>
            </a:fld>
            <a:r>
              <a:rPr lang="en-US">
                <a:latin typeface="Arial" charset="0"/>
                <a:ea typeface="ＭＳ Ｐゴシック" charset="-128"/>
                <a:cs typeface="ＭＳ Ｐゴシック" charset="-128"/>
              </a:rPr>
              <a:t>   |</a:t>
            </a:r>
            <a:r>
              <a:rPr lang="en-US">
                <a:solidFill>
                  <a:schemeClr val="accent1"/>
                </a:solidFill>
                <a:latin typeface="Arial" charset="0"/>
                <a:ea typeface="ＭＳ Ｐゴシック" charset="-128"/>
                <a:cs typeface="ＭＳ Ｐゴシック" charset="-128"/>
              </a:rPr>
              <a:t>   </a:t>
            </a:r>
            <a:endParaRPr lang="en-US">
              <a:solidFill>
                <a:schemeClr val="accent1"/>
              </a:solidFill>
              <a:latin typeface="Garamond" charset="0"/>
              <a:ea typeface="ＭＳ Ｐゴシック" charset="-128"/>
              <a:cs typeface="ＭＳ Ｐゴシック" charset="-128"/>
            </a:endParaRPr>
          </a:p>
        </p:txBody>
      </p:sp>
      <p:grpSp>
        <p:nvGrpSpPr>
          <p:cNvPr id="2" name="Group 29"/>
          <p:cNvGrpSpPr>
            <a:grpSpLocks/>
          </p:cNvGrpSpPr>
          <p:nvPr/>
        </p:nvGrpSpPr>
        <p:grpSpPr bwMode="auto">
          <a:xfrm>
            <a:off x="5553171" y="1232367"/>
            <a:ext cx="1765300" cy="4575175"/>
            <a:chOff x="4571" y="905"/>
            <a:chExt cx="1112" cy="2882"/>
          </a:xfrm>
        </p:grpSpPr>
        <p:sp>
          <p:nvSpPr>
            <p:cNvPr id="43017" name="AutoShape 2"/>
            <p:cNvSpPr>
              <a:spLocks noChangeArrowheads="1"/>
            </p:cNvSpPr>
            <p:nvPr/>
          </p:nvSpPr>
          <p:spPr bwMode="auto">
            <a:xfrm>
              <a:off x="4571" y="905"/>
              <a:ext cx="1112" cy="2882"/>
            </a:xfrm>
            <a:prstGeom prst="roundRect">
              <a:avLst>
                <a:gd name="adj" fmla="val 2287"/>
              </a:avLst>
            </a:prstGeom>
            <a:solidFill>
              <a:srgbClr val="F8F8F8"/>
            </a:solidFill>
            <a:ln w="28575">
              <a:solidFill>
                <a:srgbClr val="DDDDDD"/>
              </a:solidFill>
              <a:round/>
              <a:headEnd/>
              <a:tailEnd/>
            </a:ln>
          </p:spPr>
          <p:txBody>
            <a:bodyPr anchor="ctr">
              <a:prstTxWarp prst="textNoShape">
                <a:avLst/>
              </a:prstTxWarp>
            </a:bodyPr>
            <a:lstStyle/>
            <a:p>
              <a:endParaRPr lang="en-US" sz="1600"/>
            </a:p>
          </p:txBody>
        </p:sp>
        <p:pic>
          <p:nvPicPr>
            <p:cNvPr id="43018" name="Picture 8" descr="PA-2020_FrontWtop"/>
            <p:cNvPicPr>
              <a:picLocks noChangeArrowheads="1"/>
            </p:cNvPicPr>
            <p:nvPr/>
          </p:nvPicPr>
          <p:blipFill>
            <a:blip r:embed="rId3" cstate="print"/>
            <a:srcRect l="5000" t="20834" r="6000" b="34378"/>
            <a:stretch>
              <a:fillRect/>
            </a:stretch>
          </p:blipFill>
          <p:spPr bwMode="auto">
            <a:xfrm>
              <a:off x="4638" y="2981"/>
              <a:ext cx="965" cy="164"/>
            </a:xfrm>
            <a:prstGeom prst="rect">
              <a:avLst/>
            </a:prstGeom>
            <a:noFill/>
            <a:ln w="9525">
              <a:noFill/>
              <a:miter lim="800000"/>
              <a:headEnd/>
              <a:tailEnd/>
            </a:ln>
          </p:spPr>
        </p:pic>
        <p:grpSp>
          <p:nvGrpSpPr>
            <p:cNvPr id="3" name="Group 6"/>
            <p:cNvGrpSpPr>
              <a:grpSpLocks noChangeAspect="1"/>
            </p:cNvGrpSpPr>
            <p:nvPr/>
          </p:nvGrpSpPr>
          <p:grpSpPr bwMode="auto">
            <a:xfrm>
              <a:off x="4645" y="1517"/>
              <a:ext cx="952" cy="266"/>
              <a:chOff x="1254" y="2329"/>
              <a:chExt cx="4313" cy="1210"/>
            </a:xfrm>
          </p:grpSpPr>
          <p:sp>
            <p:nvSpPr>
              <p:cNvPr id="43036" name="Rectangle 7"/>
              <p:cNvSpPr>
                <a:spLocks noChangeAspect="1" noChangeArrowheads="1"/>
              </p:cNvSpPr>
              <p:nvPr/>
            </p:nvSpPr>
            <p:spPr bwMode="auto">
              <a:xfrm>
                <a:off x="3080" y="2766"/>
                <a:ext cx="652" cy="637"/>
              </a:xfrm>
              <a:prstGeom prst="rect">
                <a:avLst/>
              </a:prstGeom>
              <a:solidFill>
                <a:schemeClr val="bg1"/>
              </a:solidFill>
              <a:ln w="12700">
                <a:noFill/>
                <a:miter lim="800000"/>
                <a:headEnd/>
                <a:tailEnd/>
              </a:ln>
            </p:spPr>
            <p:txBody>
              <a:bodyPr wrap="none" anchor="ctr">
                <a:prstTxWarp prst="textNoShape">
                  <a:avLst/>
                </a:prstTxWarp>
                <a:spAutoFit/>
              </a:bodyPr>
              <a:lstStyle/>
              <a:p>
                <a:endParaRPr lang="en-US" sz="1000"/>
              </a:p>
            </p:txBody>
          </p:sp>
          <p:pic>
            <p:nvPicPr>
              <p:cNvPr id="43037" name="Picture 8" descr="PA4050_FrontWtop_H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254" y="2329"/>
                <a:ext cx="4313" cy="1210"/>
              </a:xfrm>
              <a:prstGeom prst="rect">
                <a:avLst/>
              </a:prstGeom>
              <a:noFill/>
              <a:ln w="9525">
                <a:noFill/>
                <a:miter lim="800000"/>
                <a:headEnd/>
                <a:tailEnd/>
              </a:ln>
            </p:spPr>
          </p:pic>
        </p:grpSp>
        <p:pic>
          <p:nvPicPr>
            <p:cNvPr id="43020" name="Picture 9" descr="PA-2050_FrontWtop"/>
            <p:cNvPicPr>
              <a:picLocks noChangeAspect="1" noChangeArrowheads="1"/>
            </p:cNvPicPr>
            <p:nvPr/>
          </p:nvPicPr>
          <p:blipFill>
            <a:blip r:embed="rId5" cstate="print"/>
            <a:srcRect l="5000" t="17926" r="4668" b="34909"/>
            <a:stretch>
              <a:fillRect/>
            </a:stretch>
          </p:blipFill>
          <p:spPr bwMode="auto">
            <a:xfrm>
              <a:off x="4644" y="2561"/>
              <a:ext cx="954" cy="176"/>
            </a:xfrm>
            <a:prstGeom prst="rect">
              <a:avLst/>
            </a:prstGeom>
            <a:noFill/>
            <a:ln w="9525">
              <a:noFill/>
              <a:miter lim="800000"/>
              <a:headEnd/>
              <a:tailEnd/>
            </a:ln>
          </p:spPr>
        </p:pic>
        <p:grpSp>
          <p:nvGrpSpPr>
            <p:cNvPr id="4" name="Group 20"/>
            <p:cNvGrpSpPr>
              <a:grpSpLocks/>
            </p:cNvGrpSpPr>
            <p:nvPr/>
          </p:nvGrpSpPr>
          <p:grpSpPr bwMode="auto">
            <a:xfrm>
              <a:off x="4633" y="3423"/>
              <a:ext cx="975" cy="198"/>
              <a:chOff x="3003" y="1632"/>
              <a:chExt cx="2414" cy="481"/>
            </a:xfrm>
          </p:grpSpPr>
          <p:sp>
            <p:nvSpPr>
              <p:cNvPr id="43034" name="Rectangle 21"/>
              <p:cNvSpPr>
                <a:spLocks noChangeArrowheads="1"/>
              </p:cNvSpPr>
              <p:nvPr/>
            </p:nvSpPr>
            <p:spPr bwMode="auto">
              <a:xfrm>
                <a:off x="3171" y="1734"/>
                <a:ext cx="372" cy="379"/>
              </a:xfrm>
              <a:prstGeom prst="rect">
                <a:avLst/>
              </a:prstGeom>
              <a:solidFill>
                <a:schemeClr val="bg1"/>
              </a:solidFill>
              <a:ln w="12700">
                <a:noFill/>
                <a:miter lim="800000"/>
                <a:headEnd/>
                <a:tailEnd/>
              </a:ln>
            </p:spPr>
            <p:txBody>
              <a:bodyPr wrap="none" anchor="ctr">
                <a:prstTxWarp prst="textNoShape">
                  <a:avLst/>
                </a:prstTxWarp>
                <a:spAutoFit/>
              </a:bodyPr>
              <a:lstStyle/>
              <a:p>
                <a:endParaRPr lang="en-US" sz="1200"/>
              </a:p>
            </p:txBody>
          </p:sp>
          <p:pic>
            <p:nvPicPr>
              <p:cNvPr id="43035" name="Picture 22" descr="mockpa500"/>
              <p:cNvPicPr>
                <a:picLocks noChangeAspect="1" noChangeArrowheads="1"/>
              </p:cNvPicPr>
              <p:nvPr/>
            </p:nvPicPr>
            <p:blipFill>
              <a:blip r:embed="rId6" cstate="print">
                <a:clrChange>
                  <a:clrFrom>
                    <a:srgbClr val="FFFFFF"/>
                  </a:clrFrom>
                  <a:clrTo>
                    <a:srgbClr val="FFFFFF">
                      <a:alpha val="0"/>
                    </a:srgbClr>
                  </a:clrTo>
                </a:clrChange>
              </a:blip>
              <a:srcRect l="4442" t="21371" r="6938" b="18280"/>
              <a:stretch>
                <a:fillRect/>
              </a:stretch>
            </p:blipFill>
            <p:spPr bwMode="auto">
              <a:xfrm>
                <a:off x="3003" y="1632"/>
                <a:ext cx="2414" cy="449"/>
              </a:xfrm>
              <a:prstGeom prst="rect">
                <a:avLst/>
              </a:prstGeom>
              <a:noFill/>
              <a:ln w="9525">
                <a:noFill/>
                <a:miter lim="800000"/>
                <a:headEnd/>
                <a:tailEnd/>
              </a:ln>
            </p:spPr>
          </p:pic>
        </p:grpSp>
        <p:grpSp>
          <p:nvGrpSpPr>
            <p:cNvPr id="5" name="Group 6"/>
            <p:cNvGrpSpPr>
              <a:grpSpLocks noChangeAspect="1"/>
            </p:cNvGrpSpPr>
            <p:nvPr/>
          </p:nvGrpSpPr>
          <p:grpSpPr bwMode="auto">
            <a:xfrm>
              <a:off x="4654" y="2055"/>
              <a:ext cx="933" cy="261"/>
              <a:chOff x="1254" y="2329"/>
              <a:chExt cx="4313" cy="1210"/>
            </a:xfrm>
          </p:grpSpPr>
          <p:sp>
            <p:nvSpPr>
              <p:cNvPr id="43032" name="Rectangle 7"/>
              <p:cNvSpPr>
                <a:spLocks noChangeAspect="1" noChangeArrowheads="1"/>
              </p:cNvSpPr>
              <p:nvPr/>
            </p:nvSpPr>
            <p:spPr bwMode="auto">
              <a:xfrm>
                <a:off x="3071" y="2760"/>
                <a:ext cx="665" cy="649"/>
              </a:xfrm>
              <a:prstGeom prst="rect">
                <a:avLst/>
              </a:prstGeom>
              <a:solidFill>
                <a:schemeClr val="bg1"/>
              </a:solidFill>
              <a:ln w="12700">
                <a:noFill/>
                <a:miter lim="800000"/>
                <a:headEnd/>
                <a:tailEnd/>
              </a:ln>
            </p:spPr>
            <p:txBody>
              <a:bodyPr wrap="none" anchor="ctr">
                <a:prstTxWarp prst="textNoShape">
                  <a:avLst/>
                </a:prstTxWarp>
                <a:spAutoFit/>
              </a:bodyPr>
              <a:lstStyle/>
              <a:p>
                <a:endParaRPr lang="en-US" sz="1000"/>
              </a:p>
            </p:txBody>
          </p:sp>
          <p:pic>
            <p:nvPicPr>
              <p:cNvPr id="43033" name="Picture 8" descr="PA4050_FrontWtop_HR"/>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254" y="2329"/>
                <a:ext cx="4313" cy="1210"/>
              </a:xfrm>
              <a:prstGeom prst="rect">
                <a:avLst/>
              </a:prstGeom>
              <a:noFill/>
              <a:ln w="9525">
                <a:noFill/>
                <a:miter lim="800000"/>
                <a:headEnd/>
                <a:tailEnd/>
              </a:ln>
            </p:spPr>
          </p:pic>
        </p:grpSp>
        <p:grpSp>
          <p:nvGrpSpPr>
            <p:cNvPr id="6" name="Group 25"/>
            <p:cNvGrpSpPr>
              <a:grpSpLocks/>
            </p:cNvGrpSpPr>
            <p:nvPr/>
          </p:nvGrpSpPr>
          <p:grpSpPr bwMode="auto">
            <a:xfrm>
              <a:off x="4642" y="1011"/>
              <a:ext cx="956" cy="272"/>
              <a:chOff x="3869" y="1628"/>
              <a:chExt cx="1660" cy="484"/>
            </a:xfrm>
          </p:grpSpPr>
          <p:sp>
            <p:nvSpPr>
              <p:cNvPr id="43030" name="Rectangle 26"/>
              <p:cNvSpPr>
                <a:spLocks noChangeArrowheads="1"/>
              </p:cNvSpPr>
              <p:nvPr/>
            </p:nvSpPr>
            <p:spPr bwMode="auto">
              <a:xfrm>
                <a:off x="4564" y="1810"/>
                <a:ext cx="260" cy="277"/>
              </a:xfrm>
              <a:prstGeom prst="rect">
                <a:avLst/>
              </a:prstGeom>
              <a:solidFill>
                <a:schemeClr val="bg1"/>
              </a:solidFill>
              <a:ln w="12700">
                <a:noFill/>
                <a:miter lim="800000"/>
                <a:headEnd/>
                <a:tailEnd/>
              </a:ln>
            </p:spPr>
            <p:txBody>
              <a:bodyPr wrap="none" anchor="ctr">
                <a:prstTxWarp prst="textNoShape">
                  <a:avLst/>
                </a:prstTxWarp>
                <a:spAutoFit/>
              </a:bodyPr>
              <a:lstStyle/>
              <a:p>
                <a:endParaRPr lang="en-US" sz="1200"/>
              </a:p>
            </p:txBody>
          </p:sp>
          <p:pic>
            <p:nvPicPr>
              <p:cNvPr id="43031" name="Picture 27" descr="PA4060_FrontWtop_LR"/>
              <p:cNvPicPr>
                <a:picLocks noChangeAspect="1" noChangeArrowheads="1"/>
              </p:cNvPicPr>
              <p:nvPr/>
            </p:nvPicPr>
            <p:blipFill>
              <a:blip r:embed="rId8" cstate="print">
                <a:clrChange>
                  <a:clrFrom>
                    <a:srgbClr val="FFFFFF"/>
                  </a:clrFrom>
                  <a:clrTo>
                    <a:srgbClr val="FFFFFF">
                      <a:alpha val="0"/>
                    </a:srgbClr>
                  </a:clrTo>
                </a:clrChange>
              </a:blip>
              <a:srcRect l="7440" t="18806" r="8160" b="25337"/>
              <a:stretch>
                <a:fillRect/>
              </a:stretch>
            </p:blipFill>
            <p:spPr bwMode="auto">
              <a:xfrm>
                <a:off x="3869" y="1628"/>
                <a:ext cx="1660" cy="484"/>
              </a:xfrm>
              <a:prstGeom prst="rect">
                <a:avLst/>
              </a:prstGeom>
              <a:noFill/>
              <a:ln w="9525">
                <a:noFill/>
                <a:miter lim="800000"/>
                <a:headEnd/>
                <a:tailEnd/>
              </a:ln>
            </p:spPr>
          </p:pic>
        </p:grpSp>
        <p:sp>
          <p:nvSpPr>
            <p:cNvPr id="43024" name="TextBox 23"/>
            <p:cNvSpPr txBox="1">
              <a:spLocks noChangeArrowheads="1"/>
            </p:cNvSpPr>
            <p:nvPr/>
          </p:nvSpPr>
          <p:spPr bwMode="auto">
            <a:xfrm>
              <a:off x="4942" y="3587"/>
              <a:ext cx="356" cy="131"/>
            </a:xfrm>
            <a:prstGeom prst="rect">
              <a:avLst/>
            </a:prstGeom>
            <a:noFill/>
            <a:ln w="9525">
              <a:noFill/>
              <a:miter lim="800000"/>
              <a:headEnd/>
              <a:tailEnd/>
            </a:ln>
          </p:spPr>
          <p:txBody>
            <a:bodyPr wrap="none">
              <a:prstTxWarp prst="textNoShape">
                <a:avLst/>
              </a:prstTxWarp>
              <a:spAutoFit/>
            </a:bodyPr>
            <a:lstStyle/>
            <a:p>
              <a:pPr>
                <a:buFont typeface="Times New Roman" charset="0"/>
                <a:buNone/>
              </a:pPr>
              <a:r>
                <a:rPr lang="en-US" sz="900">
                  <a:solidFill>
                    <a:schemeClr val="bg2"/>
                  </a:solidFill>
                </a:rPr>
                <a:t>PA-500</a:t>
              </a:r>
            </a:p>
          </p:txBody>
        </p:sp>
        <p:sp>
          <p:nvSpPr>
            <p:cNvPr id="43025" name="TextBox 24"/>
            <p:cNvSpPr txBox="1">
              <a:spLocks noChangeArrowheads="1"/>
            </p:cNvSpPr>
            <p:nvPr/>
          </p:nvSpPr>
          <p:spPr bwMode="auto">
            <a:xfrm>
              <a:off x="4923" y="3136"/>
              <a:ext cx="396" cy="131"/>
            </a:xfrm>
            <a:prstGeom prst="rect">
              <a:avLst/>
            </a:prstGeom>
            <a:noFill/>
            <a:ln w="9525">
              <a:noFill/>
              <a:miter lim="800000"/>
              <a:headEnd/>
              <a:tailEnd/>
            </a:ln>
          </p:spPr>
          <p:txBody>
            <a:bodyPr wrap="none">
              <a:prstTxWarp prst="textNoShape">
                <a:avLst/>
              </a:prstTxWarp>
              <a:spAutoFit/>
            </a:bodyPr>
            <a:lstStyle/>
            <a:p>
              <a:pPr>
                <a:buFont typeface="Times New Roman" charset="0"/>
                <a:buNone/>
              </a:pPr>
              <a:r>
                <a:rPr lang="en-US" sz="900">
                  <a:solidFill>
                    <a:schemeClr val="bg2"/>
                  </a:solidFill>
                </a:rPr>
                <a:t>PA-2020</a:t>
              </a:r>
            </a:p>
          </p:txBody>
        </p:sp>
        <p:sp>
          <p:nvSpPr>
            <p:cNvPr id="43026" name="TextBox 25"/>
            <p:cNvSpPr txBox="1">
              <a:spLocks noChangeArrowheads="1"/>
            </p:cNvSpPr>
            <p:nvPr/>
          </p:nvSpPr>
          <p:spPr bwMode="auto">
            <a:xfrm>
              <a:off x="4923" y="2723"/>
              <a:ext cx="396" cy="131"/>
            </a:xfrm>
            <a:prstGeom prst="rect">
              <a:avLst/>
            </a:prstGeom>
            <a:noFill/>
            <a:ln w="9525">
              <a:noFill/>
              <a:miter lim="800000"/>
              <a:headEnd/>
              <a:tailEnd/>
            </a:ln>
          </p:spPr>
          <p:txBody>
            <a:bodyPr wrap="none">
              <a:prstTxWarp prst="textNoShape">
                <a:avLst/>
              </a:prstTxWarp>
              <a:spAutoFit/>
            </a:bodyPr>
            <a:lstStyle/>
            <a:p>
              <a:pPr>
                <a:buFont typeface="Times New Roman" charset="0"/>
                <a:buNone/>
              </a:pPr>
              <a:r>
                <a:rPr lang="en-US" sz="900">
                  <a:solidFill>
                    <a:schemeClr val="bg2"/>
                  </a:solidFill>
                </a:rPr>
                <a:t>PA-2050</a:t>
              </a:r>
            </a:p>
          </p:txBody>
        </p:sp>
        <p:sp>
          <p:nvSpPr>
            <p:cNvPr id="43027" name="TextBox 26"/>
            <p:cNvSpPr txBox="1">
              <a:spLocks noChangeArrowheads="1"/>
            </p:cNvSpPr>
            <p:nvPr/>
          </p:nvSpPr>
          <p:spPr bwMode="auto">
            <a:xfrm>
              <a:off x="4923" y="2307"/>
              <a:ext cx="396" cy="131"/>
            </a:xfrm>
            <a:prstGeom prst="rect">
              <a:avLst/>
            </a:prstGeom>
            <a:noFill/>
            <a:ln w="9525">
              <a:noFill/>
              <a:miter lim="800000"/>
              <a:headEnd/>
              <a:tailEnd/>
            </a:ln>
          </p:spPr>
          <p:txBody>
            <a:bodyPr wrap="none">
              <a:prstTxWarp prst="textNoShape">
                <a:avLst/>
              </a:prstTxWarp>
              <a:spAutoFit/>
            </a:bodyPr>
            <a:lstStyle/>
            <a:p>
              <a:pPr>
                <a:buFont typeface="Times New Roman" charset="0"/>
                <a:buNone/>
              </a:pPr>
              <a:r>
                <a:rPr lang="en-US" sz="900" dirty="0">
                  <a:solidFill>
                    <a:schemeClr val="bg2"/>
                  </a:solidFill>
                </a:rPr>
                <a:t>PA-4020</a:t>
              </a:r>
            </a:p>
          </p:txBody>
        </p:sp>
        <p:sp>
          <p:nvSpPr>
            <p:cNvPr id="43028" name="TextBox 27"/>
            <p:cNvSpPr txBox="1">
              <a:spLocks noChangeArrowheads="1"/>
            </p:cNvSpPr>
            <p:nvPr/>
          </p:nvSpPr>
          <p:spPr bwMode="auto">
            <a:xfrm>
              <a:off x="4922" y="1783"/>
              <a:ext cx="396" cy="131"/>
            </a:xfrm>
            <a:prstGeom prst="rect">
              <a:avLst/>
            </a:prstGeom>
            <a:noFill/>
            <a:ln w="9525">
              <a:noFill/>
              <a:miter lim="800000"/>
              <a:headEnd/>
              <a:tailEnd/>
            </a:ln>
          </p:spPr>
          <p:txBody>
            <a:bodyPr wrap="none">
              <a:prstTxWarp prst="textNoShape">
                <a:avLst/>
              </a:prstTxWarp>
              <a:spAutoFit/>
            </a:bodyPr>
            <a:lstStyle/>
            <a:p>
              <a:pPr>
                <a:buFont typeface="Times New Roman" charset="0"/>
                <a:buNone/>
              </a:pPr>
              <a:r>
                <a:rPr lang="en-US" sz="900">
                  <a:solidFill>
                    <a:schemeClr val="bg2"/>
                  </a:solidFill>
                </a:rPr>
                <a:t>PA-4050</a:t>
              </a:r>
            </a:p>
          </p:txBody>
        </p:sp>
        <p:sp>
          <p:nvSpPr>
            <p:cNvPr id="43029" name="TextBox 28"/>
            <p:cNvSpPr txBox="1">
              <a:spLocks noChangeArrowheads="1"/>
            </p:cNvSpPr>
            <p:nvPr/>
          </p:nvSpPr>
          <p:spPr bwMode="auto">
            <a:xfrm>
              <a:off x="4922" y="1272"/>
              <a:ext cx="396" cy="131"/>
            </a:xfrm>
            <a:prstGeom prst="rect">
              <a:avLst/>
            </a:prstGeom>
            <a:noFill/>
            <a:ln w="9525">
              <a:noFill/>
              <a:miter lim="800000"/>
              <a:headEnd/>
              <a:tailEnd/>
            </a:ln>
          </p:spPr>
          <p:txBody>
            <a:bodyPr wrap="none">
              <a:prstTxWarp prst="textNoShape">
                <a:avLst/>
              </a:prstTxWarp>
              <a:spAutoFit/>
            </a:bodyPr>
            <a:lstStyle/>
            <a:p>
              <a:pPr>
                <a:buFont typeface="Times New Roman" charset="0"/>
                <a:buNone/>
              </a:pPr>
              <a:r>
                <a:rPr lang="en-US" sz="900">
                  <a:solidFill>
                    <a:schemeClr val="bg2"/>
                  </a:solidFill>
                </a:rPr>
                <a:t>PA-4060</a:t>
              </a:r>
            </a:p>
          </p:txBody>
        </p:sp>
      </p:grpSp>
      <p:sp>
        <p:nvSpPr>
          <p:cNvPr id="30" name="Rectangle 14"/>
          <p:cNvSpPr>
            <a:spLocks/>
          </p:cNvSpPr>
          <p:nvPr/>
        </p:nvSpPr>
        <p:spPr bwMode="auto">
          <a:xfrm>
            <a:off x="7423523" y="3772086"/>
            <a:ext cx="1765300" cy="431800"/>
          </a:xfrm>
          <a:prstGeom prst="rect">
            <a:avLst/>
          </a:prstGeom>
          <a:noFill/>
          <a:ln w="12700">
            <a:noFill/>
            <a:miter lim="800000"/>
            <a:headEnd/>
            <a:tailEnd/>
          </a:ln>
        </p:spPr>
        <p:txBody>
          <a:bodyPr lIns="0" tIns="0" rIns="40639" bIns="0">
            <a:prstTxWarp prst="textNoShape">
              <a:avLst/>
            </a:prstTxWarp>
          </a:bodyPr>
          <a:lstStyle/>
          <a:p>
            <a:pPr marL="39688" eaLnBrk="1" hangingPunct="1">
              <a:spcBef>
                <a:spcPts val="700"/>
              </a:spcBef>
              <a:spcAft>
                <a:spcPct val="0"/>
              </a:spcAft>
              <a:buClr>
                <a:srgbClr val="FFFFFF"/>
              </a:buClr>
            </a:pPr>
            <a:r>
              <a:rPr lang="en-US" sz="1200" dirty="0">
                <a:solidFill>
                  <a:srgbClr val="004167"/>
                </a:solidFill>
                <a:latin typeface="Calibri" charset="0"/>
                <a:ea typeface="ヒラギノ角ゴ ProN W3" charset="-128"/>
                <a:cs typeface="ヒラギノ角ゴ ProN W3" charset="-128"/>
                <a:sym typeface="Arial" charset="0"/>
              </a:rPr>
              <a:t>1Gbps; 500Mbps threat prevention</a:t>
            </a:r>
          </a:p>
        </p:txBody>
      </p:sp>
      <p:sp>
        <p:nvSpPr>
          <p:cNvPr id="31" name="Rectangle 19"/>
          <p:cNvSpPr>
            <a:spLocks/>
          </p:cNvSpPr>
          <p:nvPr/>
        </p:nvSpPr>
        <p:spPr bwMode="auto">
          <a:xfrm>
            <a:off x="7421018" y="4437810"/>
            <a:ext cx="1638300" cy="431800"/>
          </a:xfrm>
          <a:prstGeom prst="rect">
            <a:avLst/>
          </a:prstGeom>
          <a:noFill/>
          <a:ln w="12700">
            <a:noFill/>
            <a:miter lim="800000"/>
            <a:headEnd/>
            <a:tailEnd/>
          </a:ln>
        </p:spPr>
        <p:txBody>
          <a:bodyPr lIns="0" tIns="0" rIns="40639" bIns="0">
            <a:prstTxWarp prst="textNoShape">
              <a:avLst/>
            </a:prstTxWarp>
          </a:bodyPr>
          <a:lstStyle/>
          <a:p>
            <a:pPr marL="39688" eaLnBrk="1" hangingPunct="1">
              <a:spcBef>
                <a:spcPts val="700"/>
              </a:spcBef>
              <a:spcAft>
                <a:spcPct val="0"/>
              </a:spcAft>
              <a:buClr>
                <a:srgbClr val="FFFFFF"/>
              </a:buClr>
            </a:pPr>
            <a:r>
              <a:rPr lang="en-US" sz="1200" dirty="0">
                <a:solidFill>
                  <a:srgbClr val="004167"/>
                </a:solidFill>
                <a:latin typeface="Calibri" charset="0"/>
                <a:ea typeface="ヒラギノ角ゴ ProN W3" charset="-128"/>
                <a:cs typeface="ヒラギノ角ゴ ProN W3" charset="-128"/>
                <a:sym typeface="Arial" charset="0"/>
              </a:rPr>
              <a:t>500Mbps; 200Mbps threat prevention</a:t>
            </a:r>
          </a:p>
        </p:txBody>
      </p:sp>
      <p:sp>
        <p:nvSpPr>
          <p:cNvPr id="32" name="Rectangle 20"/>
          <p:cNvSpPr>
            <a:spLocks/>
          </p:cNvSpPr>
          <p:nvPr/>
        </p:nvSpPr>
        <p:spPr bwMode="auto">
          <a:xfrm>
            <a:off x="7441358" y="3006725"/>
            <a:ext cx="1562100" cy="431800"/>
          </a:xfrm>
          <a:prstGeom prst="rect">
            <a:avLst/>
          </a:prstGeom>
          <a:noFill/>
          <a:ln w="12700">
            <a:noFill/>
            <a:miter lim="800000"/>
            <a:headEnd/>
            <a:tailEnd/>
          </a:ln>
        </p:spPr>
        <p:txBody>
          <a:bodyPr lIns="0" tIns="0" rIns="40639" bIns="0">
            <a:prstTxWarp prst="textNoShape">
              <a:avLst/>
            </a:prstTxWarp>
          </a:bodyPr>
          <a:lstStyle/>
          <a:p>
            <a:pPr marL="39688" eaLnBrk="1" hangingPunct="1">
              <a:spcBef>
                <a:spcPts val="700"/>
              </a:spcBef>
              <a:spcAft>
                <a:spcPct val="0"/>
              </a:spcAft>
              <a:buClrTx/>
              <a:buSzTx/>
              <a:buFontTx/>
              <a:buNone/>
            </a:pPr>
            <a:r>
              <a:rPr lang="en-US" sz="1200" dirty="0">
                <a:solidFill>
                  <a:srgbClr val="004167"/>
                </a:solidFill>
                <a:latin typeface="Calibri" charset="0"/>
                <a:ea typeface="ヒラギノ角ゴ ProN W3" charset="-128"/>
                <a:cs typeface="ヒラギノ角ゴ ProN W3" charset="-128"/>
                <a:sym typeface="Arial" charset="0"/>
              </a:rPr>
              <a:t>2Gbps; 2Gbps threat prevention</a:t>
            </a:r>
          </a:p>
        </p:txBody>
      </p:sp>
      <p:sp>
        <p:nvSpPr>
          <p:cNvPr id="33" name="Rectangle 21"/>
          <p:cNvSpPr>
            <a:spLocks/>
          </p:cNvSpPr>
          <p:nvPr/>
        </p:nvSpPr>
        <p:spPr bwMode="auto">
          <a:xfrm>
            <a:off x="7425567" y="2195980"/>
            <a:ext cx="1628775" cy="431800"/>
          </a:xfrm>
          <a:prstGeom prst="rect">
            <a:avLst/>
          </a:prstGeom>
          <a:noFill/>
          <a:ln w="12700">
            <a:noFill/>
            <a:miter lim="800000"/>
            <a:headEnd/>
            <a:tailEnd/>
          </a:ln>
        </p:spPr>
        <p:txBody>
          <a:bodyPr lIns="0" tIns="0" rIns="40639" bIns="0">
            <a:prstTxWarp prst="textNoShape">
              <a:avLst/>
            </a:prstTxWarp>
          </a:bodyPr>
          <a:lstStyle/>
          <a:p>
            <a:pPr marL="39688" eaLnBrk="1" hangingPunct="1">
              <a:spcBef>
                <a:spcPts val="700"/>
              </a:spcBef>
              <a:spcAft>
                <a:spcPct val="0"/>
              </a:spcAft>
              <a:buClrTx/>
              <a:buSzTx/>
              <a:buFontTx/>
              <a:buNone/>
            </a:pPr>
            <a:r>
              <a:rPr lang="en-US" sz="1200" dirty="0">
                <a:solidFill>
                  <a:srgbClr val="004167"/>
                </a:solidFill>
                <a:latin typeface="Calibri" charset="0"/>
                <a:ea typeface="ヒラギノ角ゴ ProN W3" charset="-128"/>
                <a:cs typeface="ヒラギノ角ゴ ProN W3" charset="-128"/>
                <a:sym typeface="Arial" charset="0"/>
              </a:rPr>
              <a:t>10Gbps; 5Gbps threat prevention</a:t>
            </a:r>
          </a:p>
        </p:txBody>
      </p:sp>
      <p:sp>
        <p:nvSpPr>
          <p:cNvPr id="34" name="Rectangle 25"/>
          <p:cNvSpPr>
            <a:spLocks/>
          </p:cNvSpPr>
          <p:nvPr/>
        </p:nvSpPr>
        <p:spPr bwMode="auto">
          <a:xfrm>
            <a:off x="7418168" y="1425669"/>
            <a:ext cx="2133600" cy="431800"/>
          </a:xfrm>
          <a:prstGeom prst="rect">
            <a:avLst/>
          </a:prstGeom>
          <a:noFill/>
          <a:ln w="12700">
            <a:noFill/>
            <a:miter lim="800000"/>
            <a:headEnd/>
            <a:tailEnd/>
          </a:ln>
        </p:spPr>
        <p:txBody>
          <a:bodyPr lIns="0" tIns="0" rIns="40639" bIns="0">
            <a:prstTxWarp prst="textNoShape">
              <a:avLst/>
            </a:prstTxWarp>
          </a:bodyPr>
          <a:lstStyle/>
          <a:p>
            <a:pPr marL="39688" eaLnBrk="1" hangingPunct="1">
              <a:spcBef>
                <a:spcPts val="700"/>
              </a:spcBef>
              <a:spcAft>
                <a:spcPct val="0"/>
              </a:spcAft>
              <a:buClrTx/>
              <a:buSzTx/>
              <a:buFontTx/>
              <a:buNone/>
            </a:pPr>
            <a:r>
              <a:rPr lang="en-US" sz="1200" dirty="0">
                <a:solidFill>
                  <a:srgbClr val="004167"/>
                </a:solidFill>
                <a:latin typeface="Calibri" charset="0"/>
                <a:ea typeface="ヒラギノ角ゴ ProN W3" charset="-128"/>
                <a:cs typeface="ヒラギノ角ゴ ProN W3" charset="-128"/>
                <a:sym typeface="Arial" charset="0"/>
              </a:rPr>
              <a:t>10Gbps; 5Gbps threat prevention (XFP interfaces)</a:t>
            </a:r>
          </a:p>
        </p:txBody>
      </p:sp>
      <p:sp>
        <p:nvSpPr>
          <p:cNvPr id="35" name="Rectangle 19"/>
          <p:cNvSpPr>
            <a:spLocks/>
          </p:cNvSpPr>
          <p:nvPr/>
        </p:nvSpPr>
        <p:spPr bwMode="auto">
          <a:xfrm>
            <a:off x="7410229" y="5209148"/>
            <a:ext cx="1638300" cy="307975"/>
          </a:xfrm>
          <a:prstGeom prst="rect">
            <a:avLst/>
          </a:prstGeom>
          <a:noFill/>
          <a:ln w="12700">
            <a:noFill/>
            <a:miter lim="800000"/>
            <a:headEnd/>
            <a:tailEnd/>
          </a:ln>
        </p:spPr>
        <p:txBody>
          <a:bodyPr lIns="0" tIns="0" rIns="40639" bIns="0">
            <a:prstTxWarp prst="textNoShape">
              <a:avLst/>
            </a:prstTxWarp>
          </a:bodyPr>
          <a:lstStyle/>
          <a:p>
            <a:pPr marL="39688" eaLnBrk="1" hangingPunct="1">
              <a:spcBef>
                <a:spcPts val="700"/>
              </a:spcBef>
              <a:spcAft>
                <a:spcPct val="0"/>
              </a:spcAft>
              <a:buClr>
                <a:srgbClr val="FFFFFF"/>
              </a:buClr>
            </a:pPr>
            <a:r>
              <a:rPr lang="en-US" sz="1200" dirty="0">
                <a:solidFill>
                  <a:srgbClr val="004167"/>
                </a:solidFill>
                <a:latin typeface="Calibri" charset="0"/>
                <a:ea typeface="ヒラギノ角ゴ ProN W3" charset="-128"/>
                <a:cs typeface="ヒラギノ角ゴ ProN W3" charset="-128"/>
                <a:sym typeface="Arial" charset="0"/>
              </a:rPr>
              <a:t>250Mbps; 100Mbps threat prevention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1" name="Title 7"/>
          <p:cNvSpPr>
            <a:spLocks noGrp="1"/>
          </p:cNvSpPr>
          <p:nvPr>
            <p:ph type="title"/>
          </p:nvPr>
        </p:nvSpPr>
        <p:spPr/>
        <p:txBody>
          <a:bodyPr/>
          <a:lstStyle/>
          <a:p>
            <a:r>
              <a:rPr lang="en-US" dirty="0" smtClean="0"/>
              <a:t>Addresses Three Key Business Problems</a:t>
            </a:r>
          </a:p>
        </p:txBody>
      </p:sp>
      <p:sp>
        <p:nvSpPr>
          <p:cNvPr id="25602" name="Content Placeholder 12"/>
          <p:cNvSpPr>
            <a:spLocks noGrp="1"/>
          </p:cNvSpPr>
          <p:nvPr>
            <p:ph idx="1"/>
          </p:nvPr>
        </p:nvSpPr>
        <p:spPr>
          <a:xfrm>
            <a:off x="323850" y="1096963"/>
            <a:ext cx="8412163" cy="1912937"/>
          </a:xfrm>
        </p:spPr>
        <p:txBody>
          <a:bodyPr/>
          <a:lstStyle/>
          <a:p>
            <a:pPr>
              <a:buClrTx/>
            </a:pPr>
            <a:r>
              <a:rPr lang="en-US" sz="2000" b="1" dirty="0" smtClean="0">
                <a:solidFill>
                  <a:srgbClr val="326A89"/>
                </a:solidFill>
              </a:rPr>
              <a:t>Identify and Control Applications</a:t>
            </a:r>
          </a:p>
          <a:p>
            <a:pPr lvl="1">
              <a:buClrTx/>
            </a:pPr>
            <a:r>
              <a:rPr lang="en-US" sz="1800" dirty="0" smtClean="0">
                <a:solidFill>
                  <a:srgbClr val="326A89"/>
                </a:solidFill>
              </a:rPr>
              <a:t>Visibility of 4000+ applications, regardless of port, protocol, encryption, or evasive tactic</a:t>
            </a:r>
          </a:p>
          <a:p>
            <a:pPr lvl="1">
              <a:buClrTx/>
            </a:pPr>
            <a:r>
              <a:rPr lang="en-US" sz="1800" dirty="0" smtClean="0">
                <a:solidFill>
                  <a:srgbClr val="326A89"/>
                </a:solidFill>
              </a:rPr>
              <a:t>Fine-grained control over applications (allow, deny, limit, scan, shape)</a:t>
            </a:r>
          </a:p>
          <a:p>
            <a:pPr lvl="1">
              <a:buClrTx/>
            </a:pPr>
            <a:r>
              <a:rPr lang="en-US" sz="1800" dirty="0" smtClean="0">
                <a:solidFill>
                  <a:srgbClr val="326A89"/>
                </a:solidFill>
              </a:rPr>
              <a:t>Addresses the key deficiencies of legacy firewall infrastructure</a:t>
            </a:r>
          </a:p>
          <a:p>
            <a:pPr>
              <a:buClrTx/>
            </a:pPr>
            <a:endParaRPr lang="en-US" sz="1800" dirty="0" smtClean="0">
              <a:solidFill>
                <a:srgbClr val="326A89"/>
              </a:solidFill>
            </a:endParaRPr>
          </a:p>
        </p:txBody>
      </p:sp>
      <p:sp>
        <p:nvSpPr>
          <p:cNvPr id="25603" name="Footer Placeholder 4"/>
          <p:cNvSpPr>
            <a:spLocks noGrp="1"/>
          </p:cNvSpPr>
          <p:nvPr>
            <p:ph type="ftr" sz="quarter" idx="10"/>
          </p:nvPr>
        </p:nvSpPr>
        <p:spPr>
          <a:noFill/>
        </p:spPr>
        <p:txBody>
          <a:bodyPr/>
          <a:lstStyle/>
          <a:p>
            <a:r>
              <a:rPr lang="en-US"/>
              <a:t>© 2010 Palo Alto Networks. Proprietary and Confidential.</a:t>
            </a:r>
          </a:p>
        </p:txBody>
      </p:sp>
      <p:sp>
        <p:nvSpPr>
          <p:cNvPr id="25604" name="Slide Number Placeholder 5"/>
          <p:cNvSpPr>
            <a:spLocks noGrp="1"/>
          </p:cNvSpPr>
          <p:nvPr>
            <p:ph type="sldNum" sz="quarter" idx="11"/>
          </p:nvPr>
        </p:nvSpPr>
        <p:spPr>
          <a:noFill/>
        </p:spPr>
        <p:txBody>
          <a:bodyPr/>
          <a:lstStyle/>
          <a:p>
            <a:r>
              <a:rPr lang="en-US" smtClean="0"/>
              <a:t>Page </a:t>
            </a:r>
            <a:fld id="{B42FCE8A-A163-4E5B-9F1F-1D4EBAEE2D04}" type="slidenum">
              <a:rPr lang="en-US" smtClean="0"/>
              <a:pPr/>
              <a:t>27</a:t>
            </a:fld>
            <a:r>
              <a:rPr lang="en-US" smtClean="0"/>
              <a:t>   |   </a:t>
            </a:r>
          </a:p>
        </p:txBody>
      </p:sp>
      <p:sp>
        <p:nvSpPr>
          <p:cNvPr id="6" name="TextBox 5"/>
          <p:cNvSpPr txBox="1"/>
          <p:nvPr/>
        </p:nvSpPr>
        <p:spPr>
          <a:xfrm>
            <a:off x="469900" y="2921000"/>
            <a:ext cx="8407400" cy="1538883"/>
          </a:xfrm>
          <a:prstGeom prst="rect">
            <a:avLst/>
          </a:prstGeom>
          <a:noFill/>
        </p:spPr>
        <p:txBody>
          <a:bodyPr wrap="square" rtlCol="0">
            <a:spAutoFit/>
          </a:bodyPr>
          <a:lstStyle/>
          <a:p>
            <a:pPr>
              <a:buClrTx/>
            </a:pPr>
            <a:r>
              <a:rPr lang="en-US" sz="2000" b="1" dirty="0" smtClean="0">
                <a:solidFill>
                  <a:srgbClr val="326A89"/>
                </a:solidFill>
              </a:rPr>
              <a:t>Prevent Threats</a:t>
            </a:r>
          </a:p>
          <a:p>
            <a:pPr>
              <a:buClrTx/>
            </a:pPr>
            <a:r>
              <a:rPr lang="en-US" sz="2000" b="1" dirty="0" smtClean="0">
                <a:solidFill>
                  <a:srgbClr val="326A89"/>
                </a:solidFill>
              </a:rPr>
              <a:t>   - </a:t>
            </a:r>
            <a:r>
              <a:rPr lang="en-US" sz="1800" dirty="0" smtClean="0">
                <a:solidFill>
                  <a:srgbClr val="326A89"/>
                </a:solidFill>
              </a:rPr>
              <a:t>Stop a variety of threats – exploits (by vulnerability), viruses, spyware</a:t>
            </a:r>
          </a:p>
          <a:p>
            <a:pPr>
              <a:buClrTx/>
            </a:pPr>
            <a:r>
              <a:rPr lang="en-US" sz="1800" dirty="0" smtClean="0">
                <a:solidFill>
                  <a:srgbClr val="326A89"/>
                </a:solidFill>
              </a:rPr>
              <a:t>    - Stop leaks of confidential data (e.g., credit card #, social security #</a:t>
            </a:r>
          </a:p>
          <a:p>
            <a:pPr>
              <a:buClrTx/>
            </a:pPr>
            <a:r>
              <a:rPr lang="en-US" sz="1800" dirty="0" smtClean="0">
                <a:solidFill>
                  <a:srgbClr val="326A89"/>
                </a:solidFill>
              </a:rPr>
              <a:t>    - Stream-based engine ensures high performance</a:t>
            </a:r>
          </a:p>
          <a:p>
            <a:pPr>
              <a:buClrTx/>
            </a:pPr>
            <a:r>
              <a:rPr lang="en-US" sz="1800" dirty="0" smtClean="0">
                <a:solidFill>
                  <a:srgbClr val="326A89"/>
                </a:solidFill>
                <a:ea typeface="ＭＳ Ｐゴシック" charset="-128"/>
              </a:rPr>
              <a:t>    - Enforce acceptable use policies on users for general web site browsing</a:t>
            </a:r>
            <a:endParaRPr lang="en-US" dirty="0"/>
          </a:p>
        </p:txBody>
      </p:sp>
      <p:sp>
        <p:nvSpPr>
          <p:cNvPr id="8" name="TextBox 7"/>
          <p:cNvSpPr txBox="1"/>
          <p:nvPr/>
        </p:nvSpPr>
        <p:spPr>
          <a:xfrm>
            <a:off x="482600" y="4711700"/>
            <a:ext cx="7391400" cy="1261884"/>
          </a:xfrm>
          <a:prstGeom prst="rect">
            <a:avLst/>
          </a:prstGeom>
          <a:noFill/>
        </p:spPr>
        <p:txBody>
          <a:bodyPr wrap="square" rtlCol="0">
            <a:spAutoFit/>
          </a:bodyPr>
          <a:lstStyle/>
          <a:p>
            <a:pPr lvl="1">
              <a:buClrTx/>
            </a:pPr>
            <a:endParaRPr lang="en-US" sz="1800" dirty="0" smtClean="0">
              <a:solidFill>
                <a:srgbClr val="326A89"/>
              </a:solidFill>
            </a:endParaRPr>
          </a:p>
          <a:p>
            <a:pPr>
              <a:buClrTx/>
            </a:pPr>
            <a:r>
              <a:rPr lang="en-US" sz="2000" b="1" dirty="0" smtClean="0">
                <a:solidFill>
                  <a:srgbClr val="326A89"/>
                </a:solidFill>
              </a:rPr>
              <a:t>Simplify Security Infrastructure</a:t>
            </a:r>
          </a:p>
          <a:p>
            <a:pPr>
              <a:buClrTx/>
            </a:pPr>
            <a:r>
              <a:rPr lang="en-US" sz="2000" b="1" dirty="0" smtClean="0">
                <a:solidFill>
                  <a:srgbClr val="326A89"/>
                </a:solidFill>
              </a:rPr>
              <a:t>    - </a:t>
            </a:r>
            <a:r>
              <a:rPr lang="en-US" sz="1800" dirty="0" smtClean="0">
                <a:solidFill>
                  <a:srgbClr val="326A89"/>
                </a:solidFill>
              </a:rPr>
              <a:t>Put the firewall at the center of the network security infrastructure</a:t>
            </a:r>
          </a:p>
          <a:p>
            <a:pPr>
              <a:buClrTx/>
            </a:pPr>
            <a:r>
              <a:rPr lang="en-US" sz="1800" dirty="0" smtClean="0">
                <a:solidFill>
                  <a:srgbClr val="326A89"/>
                </a:solidFill>
              </a:rPr>
              <a:t>     - Reduce complexity in architecture and operations</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148" y="2470150"/>
            <a:ext cx="6459451" cy="914400"/>
          </a:xfrm>
        </p:spPr>
        <p:txBody>
          <a:bodyPr/>
          <a:lstStyle/>
          <a:p>
            <a:r>
              <a:rPr lang="en-US" b="0" dirty="0" smtClean="0"/>
              <a:t>Security needs to be flexible!</a:t>
            </a:r>
            <a:endParaRPr lang="en-US" b="0" baseline="30000" dirty="0"/>
          </a:p>
        </p:txBody>
      </p:sp>
      <p:sp>
        <p:nvSpPr>
          <p:cNvPr id="3" name="Subtitle 2"/>
          <p:cNvSpPr>
            <a:spLocks noGrp="1"/>
          </p:cNvSpPr>
          <p:nvPr>
            <p:ph type="subTitle" idx="1"/>
          </p:nvPr>
        </p:nvSpPr>
        <p:spPr/>
        <p:txBody>
          <a:bodyPr/>
          <a:lstStyle/>
          <a:p>
            <a:r>
              <a:rPr lang="en-US" sz="4400" i="0" dirty="0" smtClean="0"/>
              <a:t>Global Protect!</a:t>
            </a:r>
            <a:endParaRPr lang="en-US" sz="4400" i="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 name="Rectangle 2"/>
          <p:cNvSpPr>
            <a:spLocks noChangeArrowheads="1"/>
          </p:cNvSpPr>
          <p:nvPr/>
        </p:nvSpPr>
        <p:spPr bwMode="auto">
          <a:xfrm>
            <a:off x="0" y="5627688"/>
            <a:ext cx="9144000" cy="1230312"/>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sp>
        <p:nvSpPr>
          <p:cNvPr id="45059" name="Rectangle 2"/>
          <p:cNvSpPr>
            <a:spLocks noGrp="1" noChangeArrowheads="1"/>
          </p:cNvSpPr>
          <p:nvPr>
            <p:ph type="title" idx="4294967295"/>
          </p:nvPr>
        </p:nvSpPr>
        <p:spPr/>
        <p:txBody>
          <a:bodyPr/>
          <a:lstStyle/>
          <a:p>
            <a:r>
              <a:rPr lang="en-US" sz="2400" dirty="0" smtClean="0"/>
              <a:t>GlobalProtect:  Complete </a:t>
            </a:r>
            <a:r>
              <a:rPr lang="en-US" sz="2400" dirty="0"/>
              <a:t>Security Coverage Solution</a:t>
            </a:r>
          </a:p>
        </p:txBody>
      </p:sp>
      <p:sp>
        <p:nvSpPr>
          <p:cNvPr id="45060" name="Rectangle 3"/>
          <p:cNvSpPr>
            <a:spLocks noChangeArrowheads="1"/>
          </p:cNvSpPr>
          <p:nvPr/>
        </p:nvSpPr>
        <p:spPr bwMode="auto">
          <a:xfrm>
            <a:off x="454372" y="761491"/>
            <a:ext cx="8285162" cy="1884956"/>
          </a:xfrm>
          <a:prstGeom prst="rect">
            <a:avLst/>
          </a:prstGeom>
          <a:noFill/>
          <a:ln w="12700">
            <a:noFill/>
            <a:miter lim="800000"/>
            <a:headEnd type="none" w="sm" len="sm"/>
            <a:tailEnd type="none" w="sm" len="sm"/>
          </a:ln>
        </p:spPr>
        <p:txBody>
          <a:bodyPr>
            <a:prstTxWarp prst="textNoShape">
              <a:avLst/>
            </a:prstTxWarp>
          </a:bodyPr>
          <a:lstStyle/>
          <a:p>
            <a:pPr marL="174625" indent="-174625" algn="l" eaLnBrk="0" hangingPunct="0">
              <a:spcBef>
                <a:spcPct val="30000"/>
              </a:spcBef>
              <a:spcAft>
                <a:spcPct val="5000"/>
              </a:spcAft>
              <a:buClr>
                <a:srgbClr val="004167"/>
              </a:buClr>
              <a:buSzPct val="85000"/>
              <a:buFont typeface="Times" charset="0"/>
              <a:buNone/>
            </a:pPr>
            <a:r>
              <a:rPr lang="en-US" sz="1800" dirty="0">
                <a:solidFill>
                  <a:srgbClr val="004167"/>
                </a:solidFill>
              </a:rPr>
              <a:t>Consistent policy applied to all enterprise traffic:</a:t>
            </a:r>
          </a:p>
          <a:p>
            <a:pPr marL="174625" indent="-174625" algn="l" eaLnBrk="0" hangingPunct="0">
              <a:spcBef>
                <a:spcPct val="30000"/>
              </a:spcBef>
              <a:spcAft>
                <a:spcPct val="5000"/>
              </a:spcAft>
              <a:buClr>
                <a:srgbClr val="004167"/>
              </a:buClr>
              <a:buSzPct val="85000"/>
              <a:buFont typeface="Times" charset="0"/>
              <a:buChar char="•"/>
            </a:pPr>
            <a:r>
              <a:rPr lang="en-US" dirty="0">
                <a:solidFill>
                  <a:srgbClr val="004167"/>
                </a:solidFill>
              </a:rPr>
              <a:t>Users protected from threats off-network, plus application and content</a:t>
            </a:r>
            <a:r>
              <a:rPr lang="en-US" dirty="0" smtClean="0">
                <a:solidFill>
                  <a:srgbClr val="004167"/>
                </a:solidFill>
              </a:rPr>
              <a:t> usage controls</a:t>
            </a:r>
          </a:p>
          <a:p>
            <a:pPr marL="174625" indent="-174625" algn="l" eaLnBrk="0" hangingPunct="0">
              <a:spcBef>
                <a:spcPct val="30000"/>
              </a:spcBef>
              <a:spcAft>
                <a:spcPct val="5000"/>
              </a:spcAft>
              <a:buClr>
                <a:srgbClr val="004167"/>
              </a:buClr>
              <a:buSzPct val="85000"/>
              <a:buFont typeface="Times" charset="0"/>
              <a:buChar char="•"/>
            </a:pPr>
            <a:r>
              <a:rPr lang="en-US" dirty="0">
                <a:solidFill>
                  <a:srgbClr val="004167"/>
                </a:solidFill>
              </a:rPr>
              <a:t>User profile incorporated into consistent enterprise security enforcement</a:t>
            </a:r>
          </a:p>
          <a:p>
            <a:pPr marL="174625" indent="-174625" algn="l" eaLnBrk="0" hangingPunct="0">
              <a:spcBef>
                <a:spcPct val="30000"/>
              </a:spcBef>
              <a:spcAft>
                <a:spcPct val="5000"/>
              </a:spcAft>
              <a:buClr>
                <a:srgbClr val="004167"/>
              </a:buClr>
              <a:buSzPct val="85000"/>
              <a:buFont typeface="Times" charset="0"/>
              <a:buChar char="•"/>
            </a:pPr>
            <a:r>
              <a:rPr lang="en-US" dirty="0">
                <a:solidFill>
                  <a:srgbClr val="004167"/>
                </a:solidFill>
              </a:rPr>
              <a:t>Enterprises gain same level of control of </a:t>
            </a:r>
            <a:r>
              <a:rPr lang="en-US" dirty="0" err="1">
                <a:solidFill>
                  <a:srgbClr val="004167"/>
                </a:solidFill>
              </a:rPr>
              <a:t>SaaS</a:t>
            </a:r>
            <a:r>
              <a:rPr lang="en-US" dirty="0">
                <a:solidFill>
                  <a:srgbClr val="004167"/>
                </a:solidFill>
              </a:rPr>
              <a:t> applications as when previously hosted internally </a:t>
            </a:r>
          </a:p>
        </p:txBody>
      </p:sp>
      <p:sp>
        <p:nvSpPr>
          <p:cNvPr id="7" name="AutoShape 3"/>
          <p:cNvSpPr>
            <a:spLocks noChangeArrowheads="1"/>
          </p:cNvSpPr>
          <p:nvPr/>
        </p:nvSpPr>
        <p:spPr bwMode="auto">
          <a:xfrm>
            <a:off x="96840" y="2687066"/>
            <a:ext cx="8918575" cy="3993135"/>
          </a:xfrm>
          <a:prstGeom prst="roundRect">
            <a:avLst>
              <a:gd name="adj" fmla="val 1968"/>
            </a:avLst>
          </a:prstGeom>
          <a:solidFill>
            <a:srgbClr val="F8F8F8"/>
          </a:solidFill>
          <a:ln w="9525">
            <a:solidFill>
              <a:schemeClr val="tx1"/>
            </a:solidFill>
            <a:round/>
            <a:headEnd/>
            <a:tailEnd/>
          </a:ln>
        </p:spPr>
        <p:txBody>
          <a:bodyPr wrap="none" anchor="ctr">
            <a:prstTxWarp prst="textNoShape">
              <a:avLst/>
            </a:prstTxWarp>
          </a:bodyPr>
          <a:lstStyle/>
          <a:p>
            <a:endParaRPr lang="en-US"/>
          </a:p>
        </p:txBody>
      </p:sp>
      <p:sp>
        <p:nvSpPr>
          <p:cNvPr id="8" name="Line 4"/>
          <p:cNvSpPr>
            <a:spLocks noChangeShapeType="1"/>
          </p:cNvSpPr>
          <p:nvPr/>
        </p:nvSpPr>
        <p:spPr bwMode="auto">
          <a:xfrm flipV="1">
            <a:off x="920750" y="4744201"/>
            <a:ext cx="1252538" cy="3175"/>
          </a:xfrm>
          <a:prstGeom prst="line">
            <a:avLst/>
          </a:prstGeom>
          <a:noFill/>
          <a:ln w="19050">
            <a:solidFill>
              <a:schemeClr val="accent1"/>
            </a:solidFill>
            <a:round/>
            <a:headEnd/>
            <a:tailEnd/>
          </a:ln>
        </p:spPr>
        <p:txBody>
          <a:bodyPr>
            <a:prstTxWarp prst="textNoShape">
              <a:avLst/>
            </a:prstTxWarp>
          </a:bodyPr>
          <a:lstStyle/>
          <a:p>
            <a:endParaRPr lang="en-US"/>
          </a:p>
        </p:txBody>
      </p:sp>
      <p:sp>
        <p:nvSpPr>
          <p:cNvPr id="9" name="Text Box 42"/>
          <p:cNvSpPr txBox="1">
            <a:spLocks noChangeArrowheads="1"/>
          </p:cNvSpPr>
          <p:nvPr/>
        </p:nvSpPr>
        <p:spPr bwMode="auto">
          <a:xfrm>
            <a:off x="1562660" y="6029326"/>
            <a:ext cx="1184747" cy="275460"/>
          </a:xfrm>
          <a:prstGeom prst="rect">
            <a:avLst/>
          </a:prstGeom>
          <a:noFill/>
          <a:ln w="12700">
            <a:noFill/>
            <a:miter lim="800000"/>
            <a:headEnd/>
            <a:tailEnd/>
          </a:ln>
        </p:spPr>
        <p:txBody>
          <a:bodyPr wrap="none">
            <a:prstTxWarp prst="textNoShape">
              <a:avLst/>
            </a:prstTxWarp>
            <a:spAutoFit/>
          </a:bodyPr>
          <a:lstStyle/>
          <a:p>
            <a:pPr eaLnBrk="0" hangingPunct="0">
              <a:spcBef>
                <a:spcPct val="50000"/>
              </a:spcBef>
              <a:spcAft>
                <a:spcPct val="5000"/>
              </a:spcAft>
              <a:buClr>
                <a:schemeClr val="bg1"/>
              </a:buClr>
              <a:buSzPct val="100000"/>
              <a:buFont typeface="Times New Roman" charset="0"/>
              <a:buNone/>
            </a:pPr>
            <a:r>
              <a:rPr lang="en-US" sz="1400">
                <a:latin typeface="Calibri" charset="0"/>
              </a:rPr>
              <a:t>Headquarters</a:t>
            </a:r>
          </a:p>
        </p:txBody>
      </p:sp>
      <p:sp>
        <p:nvSpPr>
          <p:cNvPr id="10" name="Text Box 42"/>
          <p:cNvSpPr txBox="1">
            <a:spLocks noChangeArrowheads="1"/>
          </p:cNvSpPr>
          <p:nvPr/>
        </p:nvSpPr>
        <p:spPr bwMode="auto">
          <a:xfrm>
            <a:off x="2888506" y="6029326"/>
            <a:ext cx="1165127" cy="275460"/>
          </a:xfrm>
          <a:prstGeom prst="rect">
            <a:avLst/>
          </a:prstGeom>
          <a:noFill/>
          <a:ln w="12700">
            <a:noFill/>
            <a:miter lim="800000"/>
            <a:headEnd/>
            <a:tailEnd/>
          </a:ln>
        </p:spPr>
        <p:txBody>
          <a:bodyPr wrap="none">
            <a:prstTxWarp prst="textNoShape">
              <a:avLst/>
            </a:prstTxWarp>
            <a:spAutoFit/>
          </a:bodyPr>
          <a:lstStyle/>
          <a:p>
            <a:pPr eaLnBrk="0" hangingPunct="0">
              <a:spcBef>
                <a:spcPct val="50000"/>
              </a:spcBef>
              <a:spcAft>
                <a:spcPct val="5000"/>
              </a:spcAft>
              <a:buClr>
                <a:schemeClr val="bg1"/>
              </a:buClr>
              <a:buSzPct val="100000"/>
              <a:buFont typeface="Times New Roman" charset="0"/>
              <a:buNone/>
            </a:pPr>
            <a:r>
              <a:rPr lang="en-US" sz="1400">
                <a:latin typeface="Calibri" charset="0"/>
              </a:rPr>
              <a:t>Branch Office</a:t>
            </a:r>
          </a:p>
        </p:txBody>
      </p:sp>
      <p:sp>
        <p:nvSpPr>
          <p:cNvPr id="11" name="Text Box 42"/>
          <p:cNvSpPr txBox="1">
            <a:spLocks noChangeArrowheads="1"/>
          </p:cNvSpPr>
          <p:nvPr/>
        </p:nvSpPr>
        <p:spPr bwMode="auto">
          <a:xfrm>
            <a:off x="5975713" y="6026150"/>
            <a:ext cx="581890" cy="275460"/>
          </a:xfrm>
          <a:prstGeom prst="rect">
            <a:avLst/>
          </a:prstGeom>
          <a:noFill/>
          <a:ln w="12700">
            <a:noFill/>
            <a:miter lim="800000"/>
            <a:headEnd/>
            <a:tailEnd/>
          </a:ln>
        </p:spPr>
        <p:txBody>
          <a:bodyPr wrap="none">
            <a:prstTxWarp prst="textNoShape">
              <a:avLst/>
            </a:prstTxWarp>
            <a:spAutoFit/>
          </a:bodyPr>
          <a:lstStyle/>
          <a:p>
            <a:pPr eaLnBrk="0" hangingPunct="0">
              <a:spcBef>
                <a:spcPct val="50000"/>
              </a:spcBef>
              <a:spcAft>
                <a:spcPct val="5000"/>
              </a:spcAft>
              <a:buClr>
                <a:schemeClr val="bg1"/>
              </a:buClr>
              <a:buSzPct val="100000"/>
              <a:buFont typeface="Times New Roman" charset="0"/>
              <a:buNone/>
            </a:pPr>
            <a:r>
              <a:rPr lang="en-US" sz="1400">
                <a:latin typeface="Calibri" charset="0"/>
              </a:rPr>
              <a:t>Hotel</a:t>
            </a:r>
          </a:p>
        </p:txBody>
      </p:sp>
      <p:sp>
        <p:nvSpPr>
          <p:cNvPr id="12" name="Text Box 42"/>
          <p:cNvSpPr txBox="1">
            <a:spLocks noChangeArrowheads="1"/>
          </p:cNvSpPr>
          <p:nvPr/>
        </p:nvSpPr>
        <p:spPr bwMode="auto">
          <a:xfrm>
            <a:off x="7169945" y="6026150"/>
            <a:ext cx="623889" cy="275460"/>
          </a:xfrm>
          <a:prstGeom prst="rect">
            <a:avLst/>
          </a:prstGeom>
          <a:noFill/>
          <a:ln w="12700">
            <a:noFill/>
            <a:miter lim="800000"/>
            <a:headEnd/>
            <a:tailEnd/>
          </a:ln>
        </p:spPr>
        <p:txBody>
          <a:bodyPr wrap="none">
            <a:prstTxWarp prst="textNoShape">
              <a:avLst/>
            </a:prstTxWarp>
            <a:spAutoFit/>
          </a:bodyPr>
          <a:lstStyle/>
          <a:p>
            <a:pPr eaLnBrk="0" hangingPunct="0">
              <a:spcBef>
                <a:spcPct val="50000"/>
              </a:spcBef>
              <a:spcAft>
                <a:spcPct val="5000"/>
              </a:spcAft>
              <a:buClr>
                <a:schemeClr val="bg1"/>
              </a:buClr>
              <a:buSzPct val="100000"/>
              <a:buFont typeface="Times New Roman" charset="0"/>
              <a:buNone/>
            </a:pPr>
            <a:r>
              <a:rPr lang="en-US" sz="1400">
                <a:latin typeface="Calibri" charset="0"/>
              </a:rPr>
              <a:t>Home</a:t>
            </a:r>
          </a:p>
        </p:txBody>
      </p:sp>
      <p:sp>
        <p:nvSpPr>
          <p:cNvPr id="13" name="Line 10"/>
          <p:cNvSpPr>
            <a:spLocks noChangeShapeType="1"/>
          </p:cNvSpPr>
          <p:nvPr/>
        </p:nvSpPr>
        <p:spPr bwMode="auto">
          <a:xfrm>
            <a:off x="4822198" y="4177837"/>
            <a:ext cx="11740" cy="1872127"/>
          </a:xfrm>
          <a:prstGeom prst="line">
            <a:avLst/>
          </a:prstGeom>
          <a:noFill/>
          <a:ln w="28575">
            <a:solidFill>
              <a:srgbClr val="FF3300"/>
            </a:solidFill>
            <a:prstDash val="dash"/>
            <a:round/>
            <a:headEnd/>
            <a:tailEnd/>
          </a:ln>
        </p:spPr>
        <p:txBody>
          <a:bodyPr>
            <a:prstTxWarp prst="textNoShape">
              <a:avLst/>
            </a:prstTxWarp>
          </a:bodyPr>
          <a:lstStyle/>
          <a:p>
            <a:endParaRPr lang="en-US"/>
          </a:p>
        </p:txBody>
      </p:sp>
      <p:sp>
        <p:nvSpPr>
          <p:cNvPr id="14" name="AutoShape 11"/>
          <p:cNvSpPr>
            <a:spLocks/>
          </p:cNvSpPr>
          <p:nvPr/>
        </p:nvSpPr>
        <p:spPr bwMode="auto">
          <a:xfrm rot="5400000">
            <a:off x="4629098" y="3063692"/>
            <a:ext cx="103241" cy="6484886"/>
          </a:xfrm>
          <a:prstGeom prst="rightBracket">
            <a:avLst>
              <a:gd name="adj" fmla="val 186345"/>
            </a:avLst>
          </a:prstGeom>
          <a:noFill/>
          <a:ln w="9525">
            <a:solidFill>
              <a:srgbClr val="FF3300"/>
            </a:solidFill>
            <a:round/>
            <a:headEnd/>
            <a:tailEnd/>
          </a:ln>
        </p:spPr>
        <p:txBody>
          <a:bodyPr wrap="none" anchor="ctr">
            <a:prstTxWarp prst="textNoShape">
              <a:avLst/>
            </a:prstTxWarp>
          </a:bodyPr>
          <a:lstStyle/>
          <a:p>
            <a:endParaRPr lang="en-US"/>
          </a:p>
        </p:txBody>
      </p:sp>
      <p:sp>
        <p:nvSpPr>
          <p:cNvPr id="15" name="Text Box 42"/>
          <p:cNvSpPr txBox="1">
            <a:spLocks noChangeArrowheads="1"/>
          </p:cNvSpPr>
          <p:nvPr/>
        </p:nvSpPr>
        <p:spPr bwMode="auto">
          <a:xfrm>
            <a:off x="2047877" y="6327956"/>
            <a:ext cx="5563931" cy="327782"/>
          </a:xfrm>
          <a:prstGeom prst="rect">
            <a:avLst/>
          </a:prstGeom>
          <a:noFill/>
          <a:ln w="12700">
            <a:noFill/>
            <a:miter lim="800000"/>
            <a:headEnd/>
            <a:tailEnd/>
          </a:ln>
        </p:spPr>
        <p:txBody>
          <a:bodyPr wrap="square">
            <a:prstTxWarp prst="textNoShape">
              <a:avLst/>
            </a:prstTxWarp>
            <a:spAutoFit/>
          </a:bodyPr>
          <a:lstStyle/>
          <a:p>
            <a:pPr eaLnBrk="0" hangingPunct="0">
              <a:spcBef>
                <a:spcPct val="50000"/>
              </a:spcBef>
              <a:spcAft>
                <a:spcPct val="5000"/>
              </a:spcAft>
              <a:buClr>
                <a:schemeClr val="bg1"/>
              </a:buClr>
              <a:buSzPct val="100000"/>
              <a:buFont typeface="Times New Roman" charset="0"/>
              <a:buNone/>
            </a:pPr>
            <a:r>
              <a:rPr lang="en-US" b="1" dirty="0" smtClean="0">
                <a:latin typeface="Calibri" charset="0"/>
              </a:rPr>
              <a:t>Consistent Security</a:t>
            </a:r>
            <a:endParaRPr lang="en-US" b="1" dirty="0">
              <a:latin typeface="Calibri" charset="0"/>
            </a:endParaRPr>
          </a:p>
        </p:txBody>
      </p:sp>
      <p:sp>
        <p:nvSpPr>
          <p:cNvPr id="16" name="Line 15"/>
          <p:cNvSpPr>
            <a:spLocks noChangeShapeType="1"/>
          </p:cNvSpPr>
          <p:nvPr/>
        </p:nvSpPr>
        <p:spPr bwMode="auto">
          <a:xfrm flipH="1" flipV="1">
            <a:off x="2227047" y="4398690"/>
            <a:ext cx="8155" cy="1236935"/>
          </a:xfrm>
          <a:prstGeom prst="line">
            <a:avLst/>
          </a:prstGeom>
          <a:noFill/>
          <a:ln w="19050">
            <a:solidFill>
              <a:schemeClr val="accent1"/>
            </a:solidFill>
            <a:round/>
            <a:headEnd/>
            <a:tailEnd/>
          </a:ln>
        </p:spPr>
        <p:txBody>
          <a:bodyPr>
            <a:prstTxWarp prst="textNoShape">
              <a:avLst/>
            </a:prstTxWarp>
          </a:bodyPr>
          <a:lstStyle/>
          <a:p>
            <a:endParaRPr lang="en-US"/>
          </a:p>
        </p:txBody>
      </p:sp>
      <p:sp>
        <p:nvSpPr>
          <p:cNvPr id="17" name="Line 16"/>
          <p:cNvSpPr>
            <a:spLocks noChangeShapeType="1"/>
          </p:cNvSpPr>
          <p:nvPr/>
        </p:nvSpPr>
        <p:spPr bwMode="auto">
          <a:xfrm flipH="1" flipV="1">
            <a:off x="3451002" y="4435499"/>
            <a:ext cx="225" cy="1203301"/>
          </a:xfrm>
          <a:prstGeom prst="line">
            <a:avLst/>
          </a:prstGeom>
          <a:noFill/>
          <a:ln w="19050">
            <a:solidFill>
              <a:schemeClr val="accent1"/>
            </a:solidFill>
            <a:round/>
            <a:headEnd/>
            <a:tailEnd/>
          </a:ln>
        </p:spPr>
        <p:txBody>
          <a:bodyPr>
            <a:prstTxWarp prst="textNoShape">
              <a:avLst/>
            </a:prstTxWarp>
          </a:bodyPr>
          <a:lstStyle/>
          <a:p>
            <a:endParaRPr lang="en-US"/>
          </a:p>
        </p:txBody>
      </p:sp>
      <p:sp>
        <p:nvSpPr>
          <p:cNvPr id="18" name="Line 17"/>
          <p:cNvSpPr>
            <a:spLocks noChangeShapeType="1"/>
          </p:cNvSpPr>
          <p:nvPr/>
        </p:nvSpPr>
        <p:spPr bwMode="auto">
          <a:xfrm flipV="1">
            <a:off x="3486150" y="4075216"/>
            <a:ext cx="204788" cy="254000"/>
          </a:xfrm>
          <a:prstGeom prst="line">
            <a:avLst/>
          </a:prstGeom>
          <a:noFill/>
          <a:ln w="19050">
            <a:solidFill>
              <a:schemeClr val="accent1"/>
            </a:solidFill>
            <a:round/>
            <a:headEnd/>
            <a:tailEnd/>
          </a:ln>
        </p:spPr>
        <p:txBody>
          <a:bodyPr>
            <a:prstTxWarp prst="textNoShape">
              <a:avLst/>
            </a:prstTxWarp>
          </a:bodyPr>
          <a:lstStyle/>
          <a:p>
            <a:endParaRPr lang="en-US"/>
          </a:p>
        </p:txBody>
      </p:sp>
      <p:sp>
        <p:nvSpPr>
          <p:cNvPr id="19" name="Line 18"/>
          <p:cNvSpPr>
            <a:spLocks noChangeShapeType="1"/>
          </p:cNvSpPr>
          <p:nvPr/>
        </p:nvSpPr>
        <p:spPr bwMode="auto">
          <a:xfrm flipV="1">
            <a:off x="2282825" y="4046641"/>
            <a:ext cx="204788" cy="254000"/>
          </a:xfrm>
          <a:prstGeom prst="line">
            <a:avLst/>
          </a:prstGeom>
          <a:noFill/>
          <a:ln w="19050">
            <a:solidFill>
              <a:schemeClr val="accent1"/>
            </a:solidFill>
            <a:round/>
            <a:headEnd/>
            <a:tailEnd/>
          </a:ln>
        </p:spPr>
        <p:txBody>
          <a:bodyPr>
            <a:prstTxWarp prst="textNoShape">
              <a:avLst/>
            </a:prstTxWarp>
          </a:bodyPr>
          <a:lstStyle/>
          <a:p>
            <a:endParaRPr lang="en-US"/>
          </a:p>
        </p:txBody>
      </p:sp>
      <p:pic>
        <p:nvPicPr>
          <p:cNvPr id="20" name="Picture 27" descr="Untitled-17"/>
          <p:cNvPicPr>
            <a:picLocks noChangeAspect="1" noChangeArrowheads="1"/>
          </p:cNvPicPr>
          <p:nvPr/>
        </p:nvPicPr>
        <p:blipFill>
          <a:blip r:embed="rId2" cstate="print"/>
          <a:srcRect/>
          <a:stretch>
            <a:fillRect/>
          </a:stretch>
        </p:blipFill>
        <p:spPr bwMode="auto">
          <a:xfrm>
            <a:off x="1947863" y="5570539"/>
            <a:ext cx="423862" cy="442912"/>
          </a:xfrm>
          <a:prstGeom prst="rect">
            <a:avLst/>
          </a:prstGeom>
          <a:noFill/>
          <a:ln w="9525">
            <a:noFill/>
            <a:miter lim="800000"/>
            <a:headEnd/>
            <a:tailEnd/>
          </a:ln>
        </p:spPr>
      </p:pic>
      <p:pic>
        <p:nvPicPr>
          <p:cNvPr id="21" name="Picture 28" descr="Untitled-11"/>
          <p:cNvPicPr>
            <a:picLocks noChangeAspect="1" noChangeArrowheads="1"/>
          </p:cNvPicPr>
          <p:nvPr/>
        </p:nvPicPr>
        <p:blipFill>
          <a:blip r:embed="rId3" cstate="print"/>
          <a:srcRect/>
          <a:stretch>
            <a:fillRect/>
          </a:stretch>
        </p:blipFill>
        <p:spPr bwMode="auto">
          <a:xfrm>
            <a:off x="3054352" y="4563871"/>
            <a:ext cx="771525" cy="430213"/>
          </a:xfrm>
          <a:prstGeom prst="rect">
            <a:avLst/>
          </a:prstGeom>
          <a:noFill/>
          <a:ln w="9525">
            <a:noFill/>
            <a:miter lim="800000"/>
            <a:headEnd/>
            <a:tailEnd/>
          </a:ln>
        </p:spPr>
      </p:pic>
      <p:pic>
        <p:nvPicPr>
          <p:cNvPr id="22" name="Picture 30" descr="Untitled-11"/>
          <p:cNvPicPr>
            <a:picLocks noChangeAspect="1" noChangeArrowheads="1"/>
          </p:cNvPicPr>
          <p:nvPr/>
        </p:nvPicPr>
        <p:blipFill>
          <a:blip r:embed="rId3" cstate="print"/>
          <a:srcRect/>
          <a:stretch>
            <a:fillRect/>
          </a:stretch>
        </p:blipFill>
        <p:spPr bwMode="auto">
          <a:xfrm>
            <a:off x="1839915" y="4540059"/>
            <a:ext cx="771525" cy="430212"/>
          </a:xfrm>
          <a:prstGeom prst="rect">
            <a:avLst/>
          </a:prstGeom>
          <a:noFill/>
          <a:ln w="9525">
            <a:noFill/>
            <a:miter lim="800000"/>
            <a:headEnd/>
            <a:tailEnd/>
          </a:ln>
        </p:spPr>
      </p:pic>
      <p:pic>
        <p:nvPicPr>
          <p:cNvPr id="23" name="Picture 27" descr="Untitled-17"/>
          <p:cNvPicPr>
            <a:picLocks noChangeAspect="1" noChangeArrowheads="1"/>
          </p:cNvPicPr>
          <p:nvPr/>
        </p:nvPicPr>
        <p:blipFill>
          <a:blip r:embed="rId2" cstate="print"/>
          <a:srcRect/>
          <a:stretch>
            <a:fillRect/>
          </a:stretch>
        </p:blipFill>
        <p:spPr bwMode="auto">
          <a:xfrm>
            <a:off x="3222627" y="5565777"/>
            <a:ext cx="423863" cy="442913"/>
          </a:xfrm>
          <a:prstGeom prst="rect">
            <a:avLst/>
          </a:prstGeom>
          <a:noFill/>
          <a:ln w="9525">
            <a:noFill/>
            <a:miter lim="800000"/>
            <a:headEnd/>
            <a:tailEnd/>
          </a:ln>
        </p:spPr>
      </p:pic>
      <p:pic>
        <p:nvPicPr>
          <p:cNvPr id="24" name="Picture 23" descr="Untitled-5"/>
          <p:cNvPicPr>
            <a:picLocks noChangeAspect="1" noChangeArrowheads="1"/>
          </p:cNvPicPr>
          <p:nvPr/>
        </p:nvPicPr>
        <p:blipFill>
          <a:blip r:embed="rId4" cstate="print"/>
          <a:srcRect/>
          <a:stretch>
            <a:fillRect/>
          </a:stretch>
        </p:blipFill>
        <p:spPr bwMode="auto">
          <a:xfrm>
            <a:off x="3194052" y="5170296"/>
            <a:ext cx="500063" cy="354013"/>
          </a:xfrm>
          <a:prstGeom prst="rect">
            <a:avLst/>
          </a:prstGeom>
          <a:noFill/>
          <a:ln w="9525">
            <a:noFill/>
            <a:miter lim="800000"/>
            <a:headEnd/>
            <a:tailEnd/>
          </a:ln>
        </p:spPr>
      </p:pic>
      <p:pic>
        <p:nvPicPr>
          <p:cNvPr id="25" name="Picture 24" descr="Untitled-6"/>
          <p:cNvPicPr>
            <a:picLocks noChangeAspect="1" noChangeArrowheads="1"/>
          </p:cNvPicPr>
          <p:nvPr/>
        </p:nvPicPr>
        <p:blipFill>
          <a:blip r:embed="rId5" cstate="print"/>
          <a:srcRect/>
          <a:stretch>
            <a:fillRect/>
          </a:stretch>
        </p:blipFill>
        <p:spPr bwMode="auto">
          <a:xfrm>
            <a:off x="3295650" y="4233672"/>
            <a:ext cx="395288" cy="276225"/>
          </a:xfrm>
          <a:prstGeom prst="rect">
            <a:avLst/>
          </a:prstGeom>
          <a:noFill/>
          <a:ln w="9525">
            <a:noFill/>
            <a:miter lim="800000"/>
            <a:headEnd/>
            <a:tailEnd/>
          </a:ln>
        </p:spPr>
      </p:pic>
      <p:pic>
        <p:nvPicPr>
          <p:cNvPr id="26" name="Picture 25" descr="Untitled-5"/>
          <p:cNvPicPr>
            <a:picLocks noChangeAspect="1" noChangeArrowheads="1"/>
          </p:cNvPicPr>
          <p:nvPr/>
        </p:nvPicPr>
        <p:blipFill>
          <a:blip r:embed="rId4" cstate="print"/>
          <a:srcRect/>
          <a:stretch>
            <a:fillRect/>
          </a:stretch>
        </p:blipFill>
        <p:spPr bwMode="auto">
          <a:xfrm>
            <a:off x="1974852" y="5141720"/>
            <a:ext cx="500063" cy="354013"/>
          </a:xfrm>
          <a:prstGeom prst="rect">
            <a:avLst/>
          </a:prstGeom>
          <a:noFill/>
          <a:ln w="9525">
            <a:noFill/>
            <a:miter lim="800000"/>
            <a:headEnd/>
            <a:tailEnd/>
          </a:ln>
        </p:spPr>
      </p:pic>
      <p:pic>
        <p:nvPicPr>
          <p:cNvPr id="27" name="Picture 26" descr="Untitled-6"/>
          <p:cNvPicPr>
            <a:picLocks noChangeAspect="1" noChangeArrowheads="1"/>
          </p:cNvPicPr>
          <p:nvPr/>
        </p:nvPicPr>
        <p:blipFill>
          <a:blip r:embed="rId5" cstate="print"/>
          <a:srcRect/>
          <a:stretch>
            <a:fillRect/>
          </a:stretch>
        </p:blipFill>
        <p:spPr bwMode="auto">
          <a:xfrm>
            <a:off x="2076450" y="4205097"/>
            <a:ext cx="395288" cy="276225"/>
          </a:xfrm>
          <a:prstGeom prst="rect">
            <a:avLst/>
          </a:prstGeom>
          <a:noFill/>
          <a:ln w="9525">
            <a:noFill/>
            <a:miter lim="800000"/>
            <a:headEnd/>
            <a:tailEnd/>
          </a:ln>
        </p:spPr>
      </p:pic>
      <p:sp>
        <p:nvSpPr>
          <p:cNvPr id="28" name="AutoShape 51"/>
          <p:cNvSpPr>
            <a:spLocks noChangeArrowheads="1"/>
          </p:cNvSpPr>
          <p:nvPr/>
        </p:nvSpPr>
        <p:spPr bwMode="auto">
          <a:xfrm>
            <a:off x="4578672" y="4881353"/>
            <a:ext cx="603907" cy="937988"/>
          </a:xfrm>
          <a:prstGeom prst="rightArrow">
            <a:avLst>
              <a:gd name="adj1" fmla="val 50000"/>
              <a:gd name="adj2" fmla="val 57971"/>
            </a:avLst>
          </a:prstGeom>
          <a:solidFill>
            <a:srgbClr val="FF9933"/>
          </a:solidFill>
          <a:ln w="9525">
            <a:solidFill>
              <a:srgbClr val="FF3300"/>
            </a:solidFill>
            <a:miter lim="800000"/>
            <a:headEnd/>
            <a:tailEnd/>
          </a:ln>
        </p:spPr>
        <p:txBody>
          <a:bodyPr wrap="none" anchor="ctr">
            <a:prstTxWarp prst="textNoShape">
              <a:avLst/>
            </a:prstTxWarp>
          </a:bodyPr>
          <a:lstStyle/>
          <a:p>
            <a:endParaRPr lang="en-US"/>
          </a:p>
        </p:txBody>
      </p:sp>
      <p:pic>
        <p:nvPicPr>
          <p:cNvPr id="29" name="Picture 31"/>
          <p:cNvPicPr>
            <a:picLocks noChangeAspect="1"/>
          </p:cNvPicPr>
          <p:nvPr/>
        </p:nvPicPr>
        <p:blipFill>
          <a:blip r:embed="rId6" cstate="print"/>
          <a:srcRect/>
          <a:stretch>
            <a:fillRect/>
          </a:stretch>
        </p:blipFill>
        <p:spPr bwMode="auto">
          <a:xfrm>
            <a:off x="350840" y="2957617"/>
            <a:ext cx="8459787" cy="1354137"/>
          </a:xfrm>
          <a:prstGeom prst="rect">
            <a:avLst/>
          </a:prstGeom>
          <a:noFill/>
          <a:ln w="9525">
            <a:noFill/>
            <a:miter lim="800000"/>
            <a:headEnd/>
            <a:tailEnd/>
          </a:ln>
        </p:spPr>
      </p:pic>
      <p:pic>
        <p:nvPicPr>
          <p:cNvPr id="30" name="Picture 41" descr="Untitled-5"/>
          <p:cNvPicPr>
            <a:picLocks noChangeAspect="1" noChangeArrowheads="1"/>
          </p:cNvPicPr>
          <p:nvPr/>
        </p:nvPicPr>
        <p:blipFill>
          <a:blip r:embed="rId4" cstate="print"/>
          <a:srcRect/>
          <a:stretch>
            <a:fillRect/>
          </a:stretch>
        </p:blipFill>
        <p:spPr bwMode="auto">
          <a:xfrm>
            <a:off x="1190627" y="4572750"/>
            <a:ext cx="500063" cy="354013"/>
          </a:xfrm>
          <a:prstGeom prst="rect">
            <a:avLst/>
          </a:prstGeom>
          <a:noFill/>
          <a:ln w="9525">
            <a:noFill/>
            <a:miter lim="800000"/>
            <a:headEnd/>
            <a:tailEnd/>
          </a:ln>
        </p:spPr>
      </p:pic>
      <p:pic>
        <p:nvPicPr>
          <p:cNvPr id="31" name="Picture 42" descr="Untitled-9"/>
          <p:cNvPicPr>
            <a:picLocks noChangeAspect="1" noChangeArrowheads="1"/>
          </p:cNvPicPr>
          <p:nvPr/>
        </p:nvPicPr>
        <p:blipFill>
          <a:blip r:embed="rId7" cstate="print"/>
          <a:srcRect/>
          <a:stretch>
            <a:fillRect/>
          </a:stretch>
        </p:blipFill>
        <p:spPr bwMode="auto">
          <a:xfrm>
            <a:off x="490538" y="4420349"/>
            <a:ext cx="292100" cy="400051"/>
          </a:xfrm>
          <a:prstGeom prst="rect">
            <a:avLst/>
          </a:prstGeom>
          <a:noFill/>
          <a:ln w="9525">
            <a:noFill/>
            <a:miter lim="800000"/>
            <a:headEnd/>
            <a:tailEnd/>
          </a:ln>
        </p:spPr>
      </p:pic>
      <p:pic>
        <p:nvPicPr>
          <p:cNvPr id="32" name="Picture 43" descr="Untitled-9"/>
          <p:cNvPicPr>
            <a:picLocks noChangeAspect="1" noChangeArrowheads="1"/>
          </p:cNvPicPr>
          <p:nvPr/>
        </p:nvPicPr>
        <p:blipFill>
          <a:blip r:embed="rId7" cstate="print"/>
          <a:srcRect/>
          <a:stretch>
            <a:fillRect/>
          </a:stretch>
        </p:blipFill>
        <p:spPr bwMode="auto">
          <a:xfrm>
            <a:off x="657225" y="4602912"/>
            <a:ext cx="292100" cy="400051"/>
          </a:xfrm>
          <a:prstGeom prst="rect">
            <a:avLst/>
          </a:prstGeom>
          <a:noFill/>
          <a:ln w="9525">
            <a:noFill/>
            <a:miter lim="800000"/>
            <a:headEnd/>
            <a:tailEnd/>
          </a:ln>
        </p:spPr>
      </p:pic>
      <p:pic>
        <p:nvPicPr>
          <p:cNvPr id="33" name="Picture 44" descr="Untitled-9"/>
          <p:cNvPicPr>
            <a:picLocks noChangeAspect="1" noChangeArrowheads="1"/>
          </p:cNvPicPr>
          <p:nvPr/>
        </p:nvPicPr>
        <p:blipFill>
          <a:blip r:embed="rId7" cstate="print"/>
          <a:srcRect/>
          <a:stretch>
            <a:fillRect/>
          </a:stretch>
        </p:blipFill>
        <p:spPr bwMode="auto">
          <a:xfrm>
            <a:off x="847725" y="4755312"/>
            <a:ext cx="292100" cy="400051"/>
          </a:xfrm>
          <a:prstGeom prst="rect">
            <a:avLst/>
          </a:prstGeom>
          <a:noFill/>
          <a:ln w="9525">
            <a:noFill/>
            <a:miter lim="800000"/>
            <a:headEnd/>
            <a:tailEnd/>
          </a:ln>
        </p:spPr>
      </p:pic>
      <p:grpSp>
        <p:nvGrpSpPr>
          <p:cNvPr id="2" name="Group 46"/>
          <p:cNvGrpSpPr>
            <a:grpSpLocks/>
          </p:cNvGrpSpPr>
          <p:nvPr/>
        </p:nvGrpSpPr>
        <p:grpSpPr bwMode="auto">
          <a:xfrm>
            <a:off x="438150" y="2829029"/>
            <a:ext cx="8178800" cy="1155700"/>
            <a:chOff x="276" y="1556"/>
            <a:chExt cx="5152" cy="728"/>
          </a:xfrm>
        </p:grpSpPr>
        <p:pic>
          <p:nvPicPr>
            <p:cNvPr id="36" name="Picture 38" descr="Google"/>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775" y="1656"/>
              <a:ext cx="452" cy="196"/>
            </a:xfrm>
            <a:prstGeom prst="rect">
              <a:avLst/>
            </a:prstGeom>
            <a:noFill/>
            <a:ln w="9525">
              <a:noFill/>
              <a:miter lim="800000"/>
              <a:headEnd/>
              <a:tailEnd/>
            </a:ln>
          </p:spPr>
        </p:pic>
        <p:pic>
          <p:nvPicPr>
            <p:cNvPr id="37" name="Picture 23" descr="sfdc_223x78"/>
            <p:cNvPicPr>
              <a:picLocks noChangeAspect="1" noChangeArrowheads="1"/>
            </p:cNvPicPr>
            <p:nvPr/>
          </p:nvPicPr>
          <p:blipFill>
            <a:blip r:embed="rId9" cstate="print">
              <a:clrChange>
                <a:clrFrom>
                  <a:srgbClr val="FFFFFF"/>
                </a:clrFrom>
                <a:clrTo>
                  <a:srgbClr val="FFFFFF">
                    <a:alpha val="0"/>
                  </a:srgbClr>
                </a:clrTo>
              </a:clrChange>
            </a:blip>
            <a:srcRect t="20512" b="20512"/>
            <a:stretch>
              <a:fillRect/>
            </a:stretch>
          </p:blipFill>
          <p:spPr bwMode="auto">
            <a:xfrm>
              <a:off x="673" y="1904"/>
              <a:ext cx="654" cy="135"/>
            </a:xfrm>
            <a:prstGeom prst="rect">
              <a:avLst/>
            </a:prstGeom>
            <a:noFill/>
            <a:ln w="9525">
              <a:noFill/>
              <a:miter lim="800000"/>
              <a:headEnd/>
              <a:tailEnd/>
            </a:ln>
          </p:spPr>
        </p:pic>
        <p:pic>
          <p:nvPicPr>
            <p:cNvPr id="38" name="Picture 32" descr="Youtube"/>
            <p:cNvPicPr>
              <a:picLocks noChangeAspect="1" noChangeArrowheads="1"/>
            </p:cNvPicPr>
            <p:nvPr/>
          </p:nvPicPr>
          <p:blipFill>
            <a:blip r:embed="rId10" cstate="print"/>
            <a:srcRect/>
            <a:stretch>
              <a:fillRect/>
            </a:stretch>
          </p:blipFill>
          <p:spPr bwMode="auto">
            <a:xfrm>
              <a:off x="4473" y="1721"/>
              <a:ext cx="484" cy="248"/>
            </a:xfrm>
            <a:prstGeom prst="rect">
              <a:avLst/>
            </a:prstGeom>
            <a:noFill/>
            <a:ln w="9525">
              <a:noFill/>
              <a:miter lim="800000"/>
              <a:headEnd/>
              <a:tailEnd/>
            </a:ln>
          </p:spPr>
        </p:pic>
        <p:pic>
          <p:nvPicPr>
            <p:cNvPr id="39" name="Picture 39" descr="Gtalk"/>
            <p:cNvPicPr>
              <a:picLocks noChangeAspect="1" noChangeArrowheads="1"/>
            </p:cNvPicPr>
            <p:nvPr/>
          </p:nvPicPr>
          <p:blipFill>
            <a:blip r:embed="rId11" cstate="print"/>
            <a:srcRect/>
            <a:stretch>
              <a:fillRect/>
            </a:stretch>
          </p:blipFill>
          <p:spPr bwMode="auto">
            <a:xfrm>
              <a:off x="2987" y="1556"/>
              <a:ext cx="469" cy="222"/>
            </a:xfrm>
            <a:prstGeom prst="rect">
              <a:avLst/>
            </a:prstGeom>
            <a:noFill/>
            <a:ln w="9525">
              <a:noFill/>
              <a:miter lim="800000"/>
              <a:headEnd/>
              <a:tailEnd/>
            </a:ln>
          </p:spPr>
        </p:pic>
        <p:pic>
          <p:nvPicPr>
            <p:cNvPr id="40" name="Picture 25" descr="skype"/>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3995" y="1638"/>
              <a:ext cx="426" cy="219"/>
            </a:xfrm>
            <a:prstGeom prst="rect">
              <a:avLst/>
            </a:prstGeom>
            <a:noFill/>
            <a:ln w="9525">
              <a:noFill/>
              <a:miter lim="800000"/>
              <a:headEnd/>
              <a:tailEnd/>
            </a:ln>
          </p:spPr>
        </p:pic>
        <p:pic>
          <p:nvPicPr>
            <p:cNvPr id="41" name="Picture 51"/>
            <p:cNvPicPr>
              <a:picLocks noChangeAspect="1"/>
            </p:cNvPicPr>
            <p:nvPr/>
          </p:nvPicPr>
          <p:blipFill>
            <a:blip r:embed="rId13" cstate="print"/>
            <a:srcRect/>
            <a:stretch>
              <a:fillRect/>
            </a:stretch>
          </p:blipFill>
          <p:spPr bwMode="auto">
            <a:xfrm>
              <a:off x="4884" y="2084"/>
              <a:ext cx="544" cy="200"/>
            </a:xfrm>
            <a:prstGeom prst="rect">
              <a:avLst/>
            </a:prstGeom>
            <a:noFill/>
            <a:ln w="9525">
              <a:noFill/>
              <a:miter lim="800000"/>
              <a:headEnd/>
              <a:tailEnd/>
            </a:ln>
          </p:spPr>
        </p:pic>
        <p:pic>
          <p:nvPicPr>
            <p:cNvPr id="42" name="Picture 26" descr="meebo_logo1"/>
            <p:cNvPicPr>
              <a:picLocks noChangeAspect="1" noChangeArrowheads="1"/>
            </p:cNvPicPr>
            <p:nvPr/>
          </p:nvPicPr>
          <p:blipFill>
            <a:blip r:embed="rId14" cstate="print"/>
            <a:srcRect/>
            <a:stretch>
              <a:fillRect/>
            </a:stretch>
          </p:blipFill>
          <p:spPr bwMode="auto">
            <a:xfrm>
              <a:off x="4887" y="1916"/>
              <a:ext cx="539" cy="178"/>
            </a:xfrm>
            <a:prstGeom prst="rect">
              <a:avLst/>
            </a:prstGeom>
            <a:noFill/>
            <a:ln w="9525">
              <a:noFill/>
              <a:miter lim="800000"/>
              <a:headEnd/>
              <a:tailEnd/>
            </a:ln>
          </p:spPr>
        </p:pic>
        <p:pic>
          <p:nvPicPr>
            <p:cNvPr id="43" name="Picture 40" descr="Click to go to home page">
              <a:hlinkClick r:id="rId15"/>
            </p:cNvPr>
            <p:cNvPicPr>
              <a:picLocks noChangeAspect="1" noChangeArrowheads="1"/>
            </p:cNvPicPr>
            <p:nvPr/>
          </p:nvPicPr>
          <p:blipFill>
            <a:blip r:embed="rId16" cstate="print"/>
            <a:srcRect r="41042"/>
            <a:stretch>
              <a:fillRect/>
            </a:stretch>
          </p:blipFill>
          <p:spPr bwMode="auto">
            <a:xfrm>
              <a:off x="2581" y="1593"/>
              <a:ext cx="309" cy="214"/>
            </a:xfrm>
            <a:prstGeom prst="rect">
              <a:avLst/>
            </a:prstGeom>
            <a:noFill/>
            <a:ln w="9525">
              <a:noFill/>
              <a:miter lim="800000"/>
              <a:headEnd/>
              <a:tailEnd/>
            </a:ln>
          </p:spPr>
        </p:pic>
        <p:pic>
          <p:nvPicPr>
            <p:cNvPr id="44" name="Picture 42" descr="welcome_3"/>
            <p:cNvPicPr>
              <a:picLocks noChangeAspect="1" noChangeArrowheads="1"/>
            </p:cNvPicPr>
            <p:nvPr/>
          </p:nvPicPr>
          <p:blipFill>
            <a:blip r:embed="rId17" cstate="print"/>
            <a:srcRect/>
            <a:stretch>
              <a:fillRect/>
            </a:stretch>
          </p:blipFill>
          <p:spPr bwMode="auto">
            <a:xfrm>
              <a:off x="3553" y="1613"/>
              <a:ext cx="394" cy="186"/>
            </a:xfrm>
            <a:prstGeom prst="rect">
              <a:avLst/>
            </a:prstGeom>
            <a:noFill/>
            <a:ln w="9525">
              <a:noFill/>
              <a:miter lim="800000"/>
              <a:headEnd/>
              <a:tailEnd/>
            </a:ln>
          </p:spPr>
        </p:pic>
        <p:pic>
          <p:nvPicPr>
            <p:cNvPr id="45" name="Picture 56" descr="app-gov"/>
            <p:cNvPicPr>
              <a:picLocks noChangeAspect="1" noChangeArrowheads="1"/>
            </p:cNvPicPr>
            <p:nvPr/>
          </p:nvPicPr>
          <p:blipFill>
            <a:blip r:embed="rId18" cstate="print"/>
            <a:srcRect/>
            <a:stretch>
              <a:fillRect/>
            </a:stretch>
          </p:blipFill>
          <p:spPr bwMode="auto">
            <a:xfrm>
              <a:off x="1204" y="1747"/>
              <a:ext cx="553" cy="163"/>
            </a:xfrm>
            <a:prstGeom prst="rect">
              <a:avLst/>
            </a:prstGeom>
            <a:noFill/>
            <a:ln w="9525">
              <a:noFill/>
              <a:miter lim="800000"/>
              <a:headEnd/>
              <a:tailEnd/>
            </a:ln>
          </p:spPr>
        </p:pic>
        <p:pic>
          <p:nvPicPr>
            <p:cNvPr id="46" name="Picture 57"/>
            <p:cNvPicPr>
              <a:picLocks noChangeAspect="1" noChangeArrowheads="1"/>
            </p:cNvPicPr>
            <p:nvPr/>
          </p:nvPicPr>
          <p:blipFill>
            <a:blip r:embed="rId19" cstate="print"/>
            <a:srcRect/>
            <a:stretch>
              <a:fillRect/>
            </a:stretch>
          </p:blipFill>
          <p:spPr bwMode="auto">
            <a:xfrm>
              <a:off x="276" y="2033"/>
              <a:ext cx="563" cy="123"/>
            </a:xfrm>
            <a:prstGeom prst="rect">
              <a:avLst/>
            </a:prstGeom>
            <a:noFill/>
            <a:ln w="9525">
              <a:noFill/>
              <a:miter lim="800000"/>
              <a:headEnd/>
              <a:tailEnd/>
            </a:ln>
          </p:spPr>
        </p:pic>
      </p:grpSp>
      <p:sp>
        <p:nvSpPr>
          <p:cNvPr id="47" name="Text Box 42"/>
          <p:cNvSpPr txBox="1">
            <a:spLocks noChangeArrowheads="1"/>
          </p:cNvSpPr>
          <p:nvPr/>
        </p:nvSpPr>
        <p:spPr bwMode="auto">
          <a:xfrm>
            <a:off x="4515440" y="5136386"/>
            <a:ext cx="656049" cy="563231"/>
          </a:xfrm>
          <a:prstGeom prst="rect">
            <a:avLst/>
          </a:prstGeom>
          <a:noFill/>
          <a:ln w="12700">
            <a:noFill/>
            <a:miter lim="800000"/>
            <a:headEnd/>
            <a:tailEnd/>
          </a:ln>
        </p:spPr>
        <p:txBody>
          <a:bodyPr wrap="square">
            <a:prstTxWarp prst="textNoShape">
              <a:avLst/>
            </a:prstTxWarp>
            <a:spAutoFit/>
          </a:bodyPr>
          <a:lstStyle/>
          <a:p>
            <a:pPr eaLnBrk="0" hangingPunct="0">
              <a:spcBef>
                <a:spcPct val="50000"/>
              </a:spcBef>
              <a:spcAft>
                <a:spcPct val="5000"/>
              </a:spcAft>
              <a:buClr>
                <a:schemeClr val="bg1"/>
              </a:buClr>
              <a:buSzPct val="100000"/>
              <a:buFont typeface="Times New Roman" charset="0"/>
              <a:buNone/>
            </a:pPr>
            <a:r>
              <a:rPr lang="en-US" b="1">
                <a:solidFill>
                  <a:srgbClr val="CC3300"/>
                </a:solidFill>
                <a:latin typeface="Calibri" charset="0"/>
              </a:rPr>
              <a:t>Users</a:t>
            </a:r>
          </a:p>
        </p:txBody>
      </p:sp>
      <p:sp>
        <p:nvSpPr>
          <p:cNvPr id="49" name="Line 9"/>
          <p:cNvSpPr>
            <a:spLocks noChangeShapeType="1"/>
          </p:cNvSpPr>
          <p:nvPr/>
        </p:nvSpPr>
        <p:spPr bwMode="auto">
          <a:xfrm flipH="1" flipV="1">
            <a:off x="5871303" y="4435499"/>
            <a:ext cx="407107" cy="1247039"/>
          </a:xfrm>
          <a:prstGeom prst="line">
            <a:avLst/>
          </a:prstGeom>
          <a:noFill/>
          <a:ln w="19050">
            <a:solidFill>
              <a:schemeClr val="accent1"/>
            </a:solidFill>
            <a:prstDash val="dash"/>
            <a:round/>
            <a:headEnd/>
            <a:tailEnd/>
          </a:ln>
        </p:spPr>
        <p:txBody>
          <a:bodyPr>
            <a:prstTxWarp prst="textNoShape">
              <a:avLst/>
            </a:prstTxWarp>
          </a:bodyPr>
          <a:lstStyle/>
          <a:p>
            <a:endParaRPr lang="en-US"/>
          </a:p>
        </p:txBody>
      </p:sp>
      <p:sp>
        <p:nvSpPr>
          <p:cNvPr id="50" name="Line 10"/>
          <p:cNvSpPr>
            <a:spLocks noChangeShapeType="1"/>
          </p:cNvSpPr>
          <p:nvPr/>
        </p:nvSpPr>
        <p:spPr bwMode="auto">
          <a:xfrm flipV="1">
            <a:off x="6300635" y="4444702"/>
            <a:ext cx="306881" cy="1242599"/>
          </a:xfrm>
          <a:prstGeom prst="line">
            <a:avLst/>
          </a:prstGeom>
          <a:noFill/>
          <a:ln w="19050">
            <a:solidFill>
              <a:schemeClr val="accent1"/>
            </a:solidFill>
            <a:prstDash val="dash"/>
            <a:round/>
            <a:headEnd/>
            <a:tailEnd/>
          </a:ln>
        </p:spPr>
        <p:txBody>
          <a:bodyPr>
            <a:prstTxWarp prst="textNoShape">
              <a:avLst/>
            </a:prstTxWarp>
          </a:bodyPr>
          <a:lstStyle/>
          <a:p>
            <a:endParaRPr lang="en-US"/>
          </a:p>
        </p:txBody>
      </p:sp>
      <p:sp>
        <p:nvSpPr>
          <p:cNvPr id="51" name="Line 11"/>
          <p:cNvSpPr>
            <a:spLocks noChangeShapeType="1"/>
          </p:cNvSpPr>
          <p:nvPr/>
        </p:nvSpPr>
        <p:spPr bwMode="auto">
          <a:xfrm flipV="1">
            <a:off x="6329211" y="4444701"/>
            <a:ext cx="1124951" cy="1241011"/>
          </a:xfrm>
          <a:prstGeom prst="line">
            <a:avLst/>
          </a:prstGeom>
          <a:noFill/>
          <a:ln w="19050">
            <a:solidFill>
              <a:schemeClr val="accent1"/>
            </a:solidFill>
            <a:prstDash val="dash"/>
            <a:round/>
            <a:headEnd/>
            <a:tailEnd/>
          </a:ln>
        </p:spPr>
        <p:txBody>
          <a:bodyPr>
            <a:prstTxWarp prst="textNoShape">
              <a:avLst/>
            </a:prstTxWarp>
          </a:bodyPr>
          <a:lstStyle/>
          <a:p>
            <a:endParaRPr lang="en-US"/>
          </a:p>
        </p:txBody>
      </p:sp>
      <p:sp>
        <p:nvSpPr>
          <p:cNvPr id="52" name="Line 12"/>
          <p:cNvSpPr>
            <a:spLocks noChangeShapeType="1"/>
          </p:cNvSpPr>
          <p:nvPr/>
        </p:nvSpPr>
        <p:spPr bwMode="auto">
          <a:xfrm flipH="1" flipV="1">
            <a:off x="5990937" y="4389488"/>
            <a:ext cx="1444761" cy="1278763"/>
          </a:xfrm>
          <a:prstGeom prst="line">
            <a:avLst/>
          </a:prstGeom>
          <a:noFill/>
          <a:ln w="19050">
            <a:solidFill>
              <a:schemeClr val="accent1"/>
            </a:solidFill>
            <a:prstDash val="dash"/>
            <a:round/>
            <a:headEnd/>
            <a:tailEnd/>
          </a:ln>
        </p:spPr>
        <p:txBody>
          <a:bodyPr>
            <a:prstTxWarp prst="textNoShape">
              <a:avLst/>
            </a:prstTxWarp>
          </a:bodyPr>
          <a:lstStyle/>
          <a:p>
            <a:endParaRPr lang="en-US"/>
          </a:p>
        </p:txBody>
      </p:sp>
      <p:sp>
        <p:nvSpPr>
          <p:cNvPr id="53" name="Line 13"/>
          <p:cNvSpPr>
            <a:spLocks noChangeShapeType="1"/>
          </p:cNvSpPr>
          <p:nvPr/>
        </p:nvSpPr>
        <p:spPr bwMode="auto">
          <a:xfrm flipH="1" flipV="1">
            <a:off x="6800770" y="4435499"/>
            <a:ext cx="666676" cy="1242277"/>
          </a:xfrm>
          <a:prstGeom prst="line">
            <a:avLst/>
          </a:prstGeom>
          <a:noFill/>
          <a:ln w="19050">
            <a:solidFill>
              <a:schemeClr val="accent1"/>
            </a:solidFill>
            <a:prstDash val="dash"/>
            <a:round/>
            <a:headEnd/>
            <a:tailEnd/>
          </a:ln>
        </p:spPr>
        <p:txBody>
          <a:bodyPr>
            <a:prstTxWarp prst="textNoShape">
              <a:avLst/>
            </a:prstTxWarp>
          </a:bodyPr>
          <a:lstStyle/>
          <a:p>
            <a:endParaRPr lang="en-US"/>
          </a:p>
        </p:txBody>
      </p:sp>
      <p:sp>
        <p:nvSpPr>
          <p:cNvPr id="54" name="Line 14"/>
          <p:cNvSpPr>
            <a:spLocks noChangeShapeType="1"/>
          </p:cNvSpPr>
          <p:nvPr/>
        </p:nvSpPr>
        <p:spPr bwMode="auto">
          <a:xfrm flipV="1">
            <a:off x="7486496" y="4398690"/>
            <a:ext cx="22879" cy="1287023"/>
          </a:xfrm>
          <a:prstGeom prst="line">
            <a:avLst/>
          </a:prstGeom>
          <a:noFill/>
          <a:ln w="19050">
            <a:solidFill>
              <a:schemeClr val="accent1"/>
            </a:solidFill>
            <a:prstDash val="dash"/>
            <a:round/>
            <a:headEnd/>
            <a:tailEnd/>
          </a:ln>
        </p:spPr>
        <p:txBody>
          <a:bodyPr>
            <a:prstTxWarp prst="textNoShape">
              <a:avLst/>
            </a:prstTxWarp>
          </a:bodyPr>
          <a:lstStyle/>
          <a:p>
            <a:endParaRPr lang="en-US"/>
          </a:p>
        </p:txBody>
      </p:sp>
      <p:pic>
        <p:nvPicPr>
          <p:cNvPr id="55" name="Picture 30" descr="Untitled-11"/>
          <p:cNvPicPr>
            <a:picLocks noChangeAspect="1" noChangeArrowheads="1"/>
          </p:cNvPicPr>
          <p:nvPr/>
        </p:nvPicPr>
        <p:blipFill>
          <a:blip r:embed="rId3" cstate="print"/>
          <a:srcRect/>
          <a:stretch>
            <a:fillRect/>
          </a:stretch>
        </p:blipFill>
        <p:spPr bwMode="auto">
          <a:xfrm>
            <a:off x="5384649" y="4174420"/>
            <a:ext cx="771525" cy="430213"/>
          </a:xfrm>
          <a:prstGeom prst="rect">
            <a:avLst/>
          </a:prstGeom>
          <a:noFill/>
          <a:ln w="9525">
            <a:noFill/>
            <a:miter lim="800000"/>
            <a:headEnd/>
            <a:tailEnd/>
          </a:ln>
        </p:spPr>
      </p:pic>
      <p:pic>
        <p:nvPicPr>
          <p:cNvPr id="56" name="Picture 30" descr="Untitled-11"/>
          <p:cNvPicPr>
            <a:picLocks noChangeAspect="1" noChangeArrowheads="1"/>
          </p:cNvPicPr>
          <p:nvPr/>
        </p:nvPicPr>
        <p:blipFill>
          <a:blip r:embed="rId3" cstate="print"/>
          <a:srcRect/>
          <a:stretch>
            <a:fillRect/>
          </a:stretch>
        </p:blipFill>
        <p:spPr bwMode="auto">
          <a:xfrm>
            <a:off x="6246661" y="4169659"/>
            <a:ext cx="771525" cy="430212"/>
          </a:xfrm>
          <a:prstGeom prst="rect">
            <a:avLst/>
          </a:prstGeom>
          <a:noFill/>
          <a:ln w="9525">
            <a:noFill/>
            <a:miter lim="800000"/>
            <a:headEnd/>
            <a:tailEnd/>
          </a:ln>
        </p:spPr>
      </p:pic>
      <p:pic>
        <p:nvPicPr>
          <p:cNvPr id="57" name="Picture 30" descr="Untitled-11"/>
          <p:cNvPicPr>
            <a:picLocks noChangeAspect="1" noChangeArrowheads="1"/>
          </p:cNvPicPr>
          <p:nvPr/>
        </p:nvPicPr>
        <p:blipFill>
          <a:blip r:embed="rId3" cstate="print"/>
          <a:srcRect/>
          <a:stretch>
            <a:fillRect/>
          </a:stretch>
        </p:blipFill>
        <p:spPr bwMode="auto">
          <a:xfrm>
            <a:off x="7102324" y="4172834"/>
            <a:ext cx="771525" cy="430212"/>
          </a:xfrm>
          <a:prstGeom prst="rect">
            <a:avLst/>
          </a:prstGeom>
          <a:noFill/>
          <a:ln w="9525">
            <a:noFill/>
            <a:miter lim="800000"/>
            <a:headEnd/>
            <a:tailEnd/>
          </a:ln>
        </p:spPr>
      </p:pic>
      <p:pic>
        <p:nvPicPr>
          <p:cNvPr id="58" name="Picture 27" descr="Untitled-17"/>
          <p:cNvPicPr>
            <a:picLocks noChangeAspect="1" noChangeArrowheads="1"/>
          </p:cNvPicPr>
          <p:nvPr/>
        </p:nvPicPr>
        <p:blipFill>
          <a:blip r:embed="rId2" cstate="print"/>
          <a:srcRect/>
          <a:stretch>
            <a:fillRect/>
          </a:stretch>
        </p:blipFill>
        <p:spPr bwMode="auto">
          <a:xfrm>
            <a:off x="6070602" y="5581652"/>
            <a:ext cx="423863" cy="442913"/>
          </a:xfrm>
          <a:prstGeom prst="rect">
            <a:avLst/>
          </a:prstGeom>
          <a:noFill/>
          <a:ln w="9525">
            <a:noFill/>
            <a:miter lim="800000"/>
            <a:headEnd/>
            <a:tailEnd/>
          </a:ln>
        </p:spPr>
      </p:pic>
      <p:pic>
        <p:nvPicPr>
          <p:cNvPr id="59" name="Picture 27" descr="Untitled-17"/>
          <p:cNvPicPr>
            <a:picLocks noChangeAspect="1" noChangeArrowheads="1"/>
          </p:cNvPicPr>
          <p:nvPr/>
        </p:nvPicPr>
        <p:blipFill>
          <a:blip r:embed="rId2" cstate="print"/>
          <a:srcRect/>
          <a:stretch>
            <a:fillRect/>
          </a:stretch>
        </p:blipFill>
        <p:spPr bwMode="auto">
          <a:xfrm>
            <a:off x="7242177" y="5581652"/>
            <a:ext cx="423863" cy="442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42" name="Picture 13"/>
          <p:cNvPicPr>
            <a:picLocks noChangeAspect="1"/>
          </p:cNvPicPr>
          <p:nvPr/>
        </p:nvPicPr>
        <p:blipFill>
          <a:blip r:embed="rId3" cstate="print"/>
          <a:srcRect/>
          <a:stretch>
            <a:fillRect/>
          </a:stretch>
        </p:blipFill>
        <p:spPr bwMode="auto">
          <a:xfrm>
            <a:off x="7726656" y="4279900"/>
            <a:ext cx="1143000" cy="982663"/>
          </a:xfrm>
          <a:prstGeom prst="rect">
            <a:avLst/>
          </a:prstGeom>
          <a:noFill/>
          <a:ln w="9525">
            <a:noFill/>
            <a:miter lim="800000"/>
            <a:headEnd/>
            <a:tailEnd/>
          </a:ln>
        </p:spPr>
      </p:pic>
      <p:sp>
        <p:nvSpPr>
          <p:cNvPr id="18434" name="Rectangle 11"/>
          <p:cNvSpPr>
            <a:spLocks noGrp="1" noChangeArrowheads="1"/>
          </p:cNvSpPr>
          <p:nvPr>
            <p:ph type="title"/>
          </p:nvPr>
        </p:nvSpPr>
        <p:spPr/>
        <p:txBody>
          <a:bodyPr/>
          <a:lstStyle/>
          <a:p>
            <a:r>
              <a:rPr lang="en-US">
                <a:ea typeface="ＭＳ Ｐゴシック" charset="-128"/>
                <a:cs typeface="ＭＳ Ｐゴシック" charset="-128"/>
              </a:rPr>
              <a:t>About Palo Alto Networks</a:t>
            </a:r>
          </a:p>
        </p:txBody>
      </p:sp>
      <p:sp>
        <p:nvSpPr>
          <p:cNvPr id="18435" name="Rectangle 3"/>
          <p:cNvSpPr>
            <a:spLocks noGrp="1" noChangeArrowheads="1"/>
          </p:cNvSpPr>
          <p:nvPr>
            <p:ph idx="1"/>
          </p:nvPr>
        </p:nvSpPr>
        <p:spPr>
          <a:xfrm>
            <a:off x="190500" y="973138"/>
            <a:ext cx="7334250" cy="5192712"/>
          </a:xfrm>
        </p:spPr>
        <p:txBody>
          <a:bodyPr rIns="81279"/>
          <a:lstStyle/>
          <a:p>
            <a:pPr>
              <a:lnSpc>
                <a:spcPct val="100000"/>
              </a:lnSpc>
              <a:spcBef>
                <a:spcPct val="0"/>
              </a:spcBef>
            </a:pPr>
            <a:r>
              <a:rPr lang="en-US" sz="2000" dirty="0">
                <a:ea typeface="ＭＳ Ｐゴシック" charset="-128"/>
                <a:cs typeface="ＭＳ Ｐゴシック" charset="-128"/>
              </a:rPr>
              <a:t>Founded in 2005 by security visionaries and engineers from </a:t>
            </a:r>
            <a:r>
              <a:rPr lang="en-US" sz="2000" dirty="0" smtClean="0">
                <a:ea typeface="ＭＳ Ｐゴシック" charset="-128"/>
                <a:cs typeface="ＭＳ Ｐゴシック" charset="-128"/>
              </a:rPr>
              <a:t>Checkpoint, </a:t>
            </a:r>
            <a:r>
              <a:rPr lang="en-US" sz="2000" dirty="0" err="1" smtClean="0">
                <a:ea typeface="ＭＳ Ｐゴシック" charset="-128"/>
                <a:cs typeface="ＭＳ Ｐゴシック" charset="-128"/>
              </a:rPr>
              <a:t>NetScreen</a:t>
            </a:r>
            <a:r>
              <a:rPr lang="en-US" sz="2000" dirty="0">
                <a:ea typeface="ＭＳ Ｐゴシック" charset="-128"/>
                <a:cs typeface="ＭＳ Ｐゴシック" charset="-128"/>
              </a:rPr>
              <a:t>, Juniper Networks, McAfee, Blue Coat, Cisco, …</a:t>
            </a:r>
          </a:p>
          <a:p>
            <a:pPr>
              <a:lnSpc>
                <a:spcPct val="100000"/>
              </a:lnSpc>
            </a:pPr>
            <a:r>
              <a:rPr lang="en-US" sz="2000" dirty="0">
                <a:ea typeface="ＭＳ Ｐゴシック" charset="-128"/>
                <a:cs typeface="ＭＳ Ｐゴシック" charset="-128"/>
              </a:rPr>
              <a:t>Build innovative </a:t>
            </a:r>
            <a:r>
              <a:rPr lang="en-US" sz="2000" b="1" u="sng" dirty="0">
                <a:ea typeface="ＭＳ Ｐゴシック" charset="-128"/>
                <a:cs typeface="ＭＳ Ｐゴシック" charset="-128"/>
              </a:rPr>
              <a:t>Next Generation Firewalls</a:t>
            </a:r>
            <a:r>
              <a:rPr lang="en-US" sz="2000" b="1" dirty="0">
                <a:ea typeface="ＭＳ Ｐゴシック" charset="-128"/>
                <a:cs typeface="ＭＳ Ｐゴシック" charset="-128"/>
              </a:rPr>
              <a:t> </a:t>
            </a:r>
            <a:r>
              <a:rPr lang="en-US" sz="2000" dirty="0">
                <a:ea typeface="ＭＳ Ｐゴシック" charset="-128"/>
                <a:cs typeface="ＭＳ Ｐゴシック" charset="-128"/>
              </a:rPr>
              <a:t>that control more than </a:t>
            </a:r>
            <a:r>
              <a:rPr lang="en-US" sz="2000" dirty="0" smtClean="0">
                <a:ea typeface="ＭＳ Ｐゴシック" charset="-128"/>
                <a:cs typeface="ＭＳ Ｐゴシック" charset="-128"/>
              </a:rPr>
              <a:t>1000 </a:t>
            </a:r>
            <a:r>
              <a:rPr lang="en-US" sz="2000" dirty="0">
                <a:ea typeface="ＭＳ Ｐゴシック" charset="-128"/>
                <a:cs typeface="ＭＳ Ｐゴシック" charset="-128"/>
              </a:rPr>
              <a:t>applications, users &amp; data carried by them</a:t>
            </a:r>
          </a:p>
          <a:p>
            <a:pPr>
              <a:lnSpc>
                <a:spcPct val="110000"/>
              </a:lnSpc>
            </a:pPr>
            <a:r>
              <a:rPr lang="en-US" sz="2000" dirty="0">
                <a:solidFill>
                  <a:srgbClr val="254F67"/>
                </a:solidFill>
                <a:ea typeface="ＭＳ Ｐゴシック" charset="-128"/>
                <a:cs typeface="ＭＳ Ｐゴシック" charset="-128"/>
              </a:rPr>
              <a:t>Backed by $65 Million in venture capital from leading Silicon Valley investors including Sequoia Capital, </a:t>
            </a:r>
            <a:r>
              <a:rPr lang="en-US" sz="2000" dirty="0" err="1">
                <a:solidFill>
                  <a:srgbClr val="254F67"/>
                </a:solidFill>
                <a:ea typeface="ＭＳ Ｐゴシック" charset="-128"/>
                <a:cs typeface="ＭＳ Ｐゴシック" charset="-128"/>
              </a:rPr>
              <a:t>Greylock</a:t>
            </a:r>
            <a:r>
              <a:rPr lang="en-US" sz="2000" dirty="0">
                <a:solidFill>
                  <a:srgbClr val="254F67"/>
                </a:solidFill>
                <a:ea typeface="ＭＳ Ｐゴシック" charset="-128"/>
                <a:cs typeface="ＭＳ Ｐゴシック" charset="-128"/>
              </a:rPr>
              <a:t> Partners, </a:t>
            </a:r>
            <a:r>
              <a:rPr lang="en-US" sz="2000" dirty="0" err="1">
                <a:solidFill>
                  <a:srgbClr val="254F67"/>
                </a:solidFill>
                <a:ea typeface="ＭＳ Ｐゴシック" charset="-128"/>
                <a:cs typeface="ＭＳ Ｐゴシック" charset="-128"/>
              </a:rPr>
              <a:t>Globespan</a:t>
            </a:r>
            <a:r>
              <a:rPr lang="en-US" sz="2000" dirty="0">
                <a:solidFill>
                  <a:srgbClr val="254F67"/>
                </a:solidFill>
                <a:ea typeface="ＭＳ Ｐゴシック" charset="-128"/>
                <a:cs typeface="ＭＳ Ｐゴシック" charset="-128"/>
              </a:rPr>
              <a:t> Capital Partners, …</a:t>
            </a:r>
          </a:p>
          <a:p>
            <a:pPr>
              <a:lnSpc>
                <a:spcPct val="110000"/>
              </a:lnSpc>
            </a:pPr>
            <a:r>
              <a:rPr lang="en-US" sz="2000" dirty="0">
                <a:solidFill>
                  <a:srgbClr val="254F67"/>
                </a:solidFill>
                <a:ea typeface="ＭＳ Ｐゴシック" charset="-128"/>
                <a:cs typeface="ＭＳ Ｐゴシック" charset="-128"/>
              </a:rPr>
              <a:t>Global footprint with over</a:t>
            </a:r>
            <a:r>
              <a:rPr lang="en-US" sz="2000" dirty="0" smtClean="0">
                <a:solidFill>
                  <a:srgbClr val="254F67"/>
                </a:solidFill>
                <a:ea typeface="ＭＳ Ｐゴシック" charset="-128"/>
                <a:cs typeface="ＭＳ Ｐゴシック" charset="-128"/>
              </a:rPr>
              <a:t> 2500 </a:t>
            </a:r>
            <a:r>
              <a:rPr lang="en-US" sz="2000" dirty="0">
                <a:solidFill>
                  <a:srgbClr val="254F67"/>
                </a:solidFill>
                <a:ea typeface="ＭＳ Ｐゴシック" charset="-128"/>
                <a:cs typeface="ＭＳ Ｐゴシック" charset="-128"/>
              </a:rPr>
              <a:t>customers, </a:t>
            </a:r>
            <a:r>
              <a:rPr lang="en-US" sz="2000" dirty="0">
                <a:ea typeface="ＭＳ Ｐゴシック" charset="-128"/>
                <a:cs typeface="ＭＳ Ｐゴシック" charset="-128"/>
              </a:rPr>
              <a:t>we are passionate about customer satisfaction and deliver 24/7 global support and have presence in 50+ countries</a:t>
            </a:r>
          </a:p>
          <a:p>
            <a:pPr>
              <a:lnSpc>
                <a:spcPct val="110000"/>
              </a:lnSpc>
            </a:pPr>
            <a:r>
              <a:rPr lang="en-US" sz="2000" dirty="0">
                <a:ea typeface="ＭＳ Ｐゴシック" charset="-128"/>
                <a:cs typeface="ＭＳ Ｐゴシック" charset="-128"/>
              </a:rPr>
              <a:t>Independent recognition from analysts like Gartner</a:t>
            </a:r>
          </a:p>
          <a:p>
            <a:pPr>
              <a:lnSpc>
                <a:spcPct val="110000"/>
              </a:lnSpc>
            </a:pPr>
            <a:endParaRPr lang="en-US" sz="2000" dirty="0">
              <a:ea typeface="ＭＳ Ｐゴシック" charset="-128"/>
              <a:cs typeface="ＭＳ Ｐゴシック" charset="-128"/>
            </a:endParaRPr>
          </a:p>
          <a:p>
            <a:pPr>
              <a:lnSpc>
                <a:spcPct val="100000"/>
              </a:lnSpc>
              <a:buFont typeface="Times" charset="0"/>
              <a:buNone/>
            </a:pPr>
            <a:endParaRPr lang="en-US" sz="2000" dirty="0">
              <a:ea typeface="ＭＳ Ｐゴシック" charset="-128"/>
              <a:cs typeface="ＭＳ Ｐゴシック" charset="-128"/>
            </a:endParaRPr>
          </a:p>
        </p:txBody>
      </p:sp>
      <p:sp>
        <p:nvSpPr>
          <p:cNvPr id="18436" name="Rectangle 4"/>
          <p:cNvSpPr>
            <a:spLocks noGrp="1" noChangeArrowheads="1"/>
          </p:cNvSpPr>
          <p:nvPr>
            <p:ph type="ftr" sz="quarter" idx="10"/>
          </p:nvPr>
        </p:nvSpPr>
        <p:spPr>
          <a:noFill/>
        </p:spPr>
        <p:txBody>
          <a:bodyPr/>
          <a:lstStyle/>
          <a:p>
            <a:r>
              <a:rPr lang="en-US">
                <a:latin typeface="Arial" charset="0"/>
                <a:ea typeface="ＭＳ Ｐゴシック" charset="-128"/>
                <a:cs typeface="ＭＳ Ｐゴシック" charset="-128"/>
              </a:rPr>
              <a:t>© 2009 Palo Alto Networks. Proprietary and Confidential.</a:t>
            </a:r>
          </a:p>
        </p:txBody>
      </p:sp>
      <p:sp>
        <p:nvSpPr>
          <p:cNvPr id="18437" name="Rectangle 5"/>
          <p:cNvSpPr>
            <a:spLocks noGrp="1" noChangeArrowheads="1"/>
          </p:cNvSpPr>
          <p:nvPr>
            <p:ph type="sldNum" sz="quarter" idx="11"/>
          </p:nvPr>
        </p:nvSpPr>
        <p:spPr>
          <a:noFill/>
        </p:spPr>
        <p:txBody>
          <a:bodyPr/>
          <a:lstStyle/>
          <a:p>
            <a:r>
              <a:rPr lang="en-US">
                <a:latin typeface="Arial" charset="0"/>
                <a:ea typeface="ＭＳ Ｐゴシック" charset="-128"/>
                <a:cs typeface="ＭＳ Ｐゴシック" charset="-128"/>
              </a:rPr>
              <a:t>Page </a:t>
            </a:r>
            <a:fld id="{921196D7-63B9-2E40-847D-048870566DD7}" type="slidenum">
              <a:rPr lang="en-US">
                <a:latin typeface="Arial" charset="0"/>
                <a:ea typeface="ＭＳ Ｐゴシック" charset="-128"/>
                <a:cs typeface="ＭＳ Ｐゴシック" charset="-128"/>
              </a:rPr>
              <a:pPr/>
              <a:t>3</a:t>
            </a:fld>
            <a:r>
              <a:rPr lang="en-US">
                <a:latin typeface="Arial" charset="0"/>
                <a:ea typeface="ＭＳ Ｐゴシック" charset="-128"/>
                <a:cs typeface="ＭＳ Ｐゴシック" charset="-128"/>
              </a:rPr>
              <a:t>   |</a:t>
            </a:r>
            <a:r>
              <a:rPr lang="en-US">
                <a:solidFill>
                  <a:schemeClr val="accent1"/>
                </a:solidFill>
                <a:latin typeface="Arial" charset="0"/>
                <a:ea typeface="ＭＳ Ｐゴシック" charset="-128"/>
                <a:cs typeface="ＭＳ Ｐゴシック" charset="-128"/>
              </a:rPr>
              <a:t>   </a:t>
            </a:r>
            <a:endParaRPr lang="en-US">
              <a:solidFill>
                <a:schemeClr val="accent1"/>
              </a:solidFill>
              <a:latin typeface="Garamond" charset="0"/>
              <a:ea typeface="ＭＳ Ｐゴシック" charset="-128"/>
              <a:cs typeface="ＭＳ Ｐゴシック" charset="-128"/>
            </a:endParaRPr>
          </a:p>
        </p:txBody>
      </p:sp>
      <p:pic>
        <p:nvPicPr>
          <p:cNvPr id="18439" name="Picture 9"/>
          <p:cNvPicPr>
            <a:picLocks noChangeAspect="1"/>
          </p:cNvPicPr>
          <p:nvPr/>
        </p:nvPicPr>
        <p:blipFill>
          <a:blip r:embed="rId4" cstate="print"/>
          <a:srcRect/>
          <a:stretch>
            <a:fillRect/>
          </a:stretch>
        </p:blipFill>
        <p:spPr bwMode="auto">
          <a:xfrm>
            <a:off x="7875294" y="1757656"/>
            <a:ext cx="979488" cy="828675"/>
          </a:xfrm>
          <a:prstGeom prst="rect">
            <a:avLst/>
          </a:prstGeom>
          <a:noFill/>
          <a:ln w="9525">
            <a:noFill/>
            <a:miter lim="800000"/>
            <a:headEnd/>
            <a:tailEnd/>
          </a:ln>
        </p:spPr>
      </p:pic>
      <p:pic>
        <p:nvPicPr>
          <p:cNvPr id="18440" name="Picture 10"/>
          <p:cNvPicPr>
            <a:picLocks noChangeAspect="1"/>
          </p:cNvPicPr>
          <p:nvPr/>
        </p:nvPicPr>
        <p:blipFill>
          <a:blip r:embed="rId5" cstate="print"/>
          <a:srcRect/>
          <a:stretch>
            <a:fillRect/>
          </a:stretch>
        </p:blipFill>
        <p:spPr bwMode="auto">
          <a:xfrm>
            <a:off x="7557261" y="825500"/>
            <a:ext cx="1577975" cy="703263"/>
          </a:xfrm>
          <a:prstGeom prst="rect">
            <a:avLst/>
          </a:prstGeom>
          <a:noFill/>
          <a:ln w="9525">
            <a:noFill/>
            <a:miter lim="800000"/>
            <a:headEnd/>
            <a:tailEnd/>
          </a:ln>
        </p:spPr>
      </p:pic>
      <p:pic>
        <p:nvPicPr>
          <p:cNvPr id="18441" name="Picture 11"/>
          <p:cNvPicPr>
            <a:picLocks noChangeAspect="1"/>
          </p:cNvPicPr>
          <p:nvPr/>
        </p:nvPicPr>
        <p:blipFill>
          <a:blip r:embed="rId6" cstate="print"/>
          <a:srcRect/>
          <a:stretch>
            <a:fillRect/>
          </a:stretch>
        </p:blipFill>
        <p:spPr bwMode="auto">
          <a:xfrm>
            <a:off x="8094896" y="2870200"/>
            <a:ext cx="747713" cy="1187450"/>
          </a:xfrm>
          <a:prstGeom prst="rect">
            <a:avLst/>
          </a:prstGeom>
          <a:noFill/>
          <a:ln w="9525">
            <a:noFill/>
            <a:miter lim="800000"/>
            <a:headEnd/>
            <a:tailEnd/>
          </a:ln>
        </p:spPr>
      </p:pic>
      <p:pic>
        <p:nvPicPr>
          <p:cNvPr id="12" name="Picture 11" descr="gartner.png"/>
          <p:cNvPicPr>
            <a:picLocks noChangeAspect="1"/>
          </p:cNvPicPr>
          <p:nvPr/>
        </p:nvPicPr>
        <p:blipFill>
          <a:blip r:embed="rId7" cstate="print"/>
          <a:stretch>
            <a:fillRect/>
          </a:stretch>
        </p:blipFill>
        <p:spPr>
          <a:xfrm>
            <a:off x="7068089" y="5109623"/>
            <a:ext cx="2004887" cy="1119395"/>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5667" y="2470150"/>
            <a:ext cx="6874933" cy="914400"/>
          </a:xfrm>
        </p:spPr>
        <p:txBody>
          <a:bodyPr/>
          <a:lstStyle/>
          <a:p>
            <a:r>
              <a:rPr lang="en-US" sz="4400" dirty="0" smtClean="0"/>
              <a:t>The Proof!</a:t>
            </a:r>
            <a:endParaRPr lang="en-US" sz="4400" dirty="0"/>
          </a:p>
        </p:txBody>
      </p:sp>
      <p:sp>
        <p:nvSpPr>
          <p:cNvPr id="3" name="Footer Placeholder 2"/>
          <p:cNvSpPr>
            <a:spLocks noGrp="1"/>
          </p:cNvSpPr>
          <p:nvPr>
            <p:ph type="ftr" sz="quarter" idx="4294967295"/>
          </p:nvPr>
        </p:nvSpPr>
        <p:spPr>
          <a:xfrm>
            <a:off x="0" y="6350000"/>
            <a:ext cx="5783263" cy="457200"/>
          </a:xfrm>
        </p:spPr>
        <p:txBody>
          <a:bodyPr/>
          <a:lstStyle/>
          <a:p>
            <a:pPr>
              <a:defRPr/>
            </a:pPr>
            <a:r>
              <a:rPr lang="en-US" smtClean="0"/>
              <a:t>© 2009 Palo Alto Networks. Proprietary and Confidential.</a:t>
            </a:r>
            <a:endParaRPr lang="en-US"/>
          </a:p>
        </p:txBody>
      </p:sp>
      <p:sp>
        <p:nvSpPr>
          <p:cNvPr id="4" name="Slide Number Placeholder 3"/>
          <p:cNvSpPr>
            <a:spLocks noGrp="1"/>
          </p:cNvSpPr>
          <p:nvPr>
            <p:ph type="sldNum" sz="quarter" idx="4294967295"/>
          </p:nvPr>
        </p:nvSpPr>
        <p:spPr>
          <a:xfrm>
            <a:off x="0" y="6351588"/>
            <a:ext cx="847725" cy="457200"/>
          </a:xfrm>
        </p:spPr>
        <p:txBody>
          <a:bodyPr/>
          <a:lstStyle/>
          <a:p>
            <a:pPr>
              <a:defRPr/>
            </a:pPr>
            <a:r>
              <a:rPr lang="en-US" smtClean="0"/>
              <a:t>Page </a:t>
            </a:r>
            <a:fld id="{7356007F-A5F7-4246-A95A-A34CE61BCA60}" type="slidenum">
              <a:rPr lang="en-US" smtClean="0"/>
              <a:pPr>
                <a:defRPr/>
              </a:pPr>
              <a:t>30</a:t>
            </a:fld>
            <a:r>
              <a:rPr lang="en-US" smtClean="0"/>
              <a:t>   |</a:t>
            </a:r>
            <a:r>
              <a:rPr lang="en-US" smtClean="0">
                <a:solidFill>
                  <a:schemeClr val="accent1"/>
                </a:solidFill>
              </a:rPr>
              <a:t>   </a:t>
            </a:r>
            <a:endParaRPr lang="en-US">
              <a:solidFill>
                <a:schemeClr val="accent1"/>
              </a:solidFill>
              <a:latin typeface="Garamond" pitchFamily="-65" charset="0"/>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2956595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2010 Magic Quadrant for Enterprise Network Firewalls</a:t>
            </a:r>
            <a:endParaRPr lang="en-US" sz="2400" dirty="0"/>
          </a:p>
        </p:txBody>
      </p:sp>
      <p:sp>
        <p:nvSpPr>
          <p:cNvPr id="4" name="Footer Placeholder 3"/>
          <p:cNvSpPr>
            <a:spLocks noGrp="1"/>
          </p:cNvSpPr>
          <p:nvPr>
            <p:ph type="ftr" sz="quarter" idx="10"/>
          </p:nvPr>
        </p:nvSpPr>
        <p:spPr/>
        <p:txBody>
          <a:bodyPr/>
          <a:lstStyle/>
          <a:p>
            <a:pPr>
              <a:defRPr/>
            </a:pPr>
            <a:r>
              <a:rPr lang="en-US" smtClean="0"/>
              <a:t>© 2010 Palo Alto Networks. Proprietary and Confidential.</a:t>
            </a:r>
            <a:endParaRPr lang="en-US" dirty="0"/>
          </a:p>
        </p:txBody>
      </p:sp>
      <p:sp>
        <p:nvSpPr>
          <p:cNvPr id="5" name="Slide Number Placeholder 4"/>
          <p:cNvSpPr>
            <a:spLocks noGrp="1"/>
          </p:cNvSpPr>
          <p:nvPr>
            <p:ph type="sldNum" sz="quarter" idx="11"/>
          </p:nvPr>
        </p:nvSpPr>
        <p:spPr/>
        <p:txBody>
          <a:bodyPr/>
          <a:lstStyle/>
          <a:p>
            <a:pPr>
              <a:defRPr/>
            </a:pPr>
            <a:r>
              <a:rPr lang="en-US" smtClean="0"/>
              <a:t>Page </a:t>
            </a:r>
            <a:fld id="{D97BCB43-C779-4DC2-A55D-CBE7F62051D4}" type="slidenum">
              <a:rPr lang="en-US" smtClean="0"/>
              <a:pPr>
                <a:defRPr/>
              </a:pPr>
              <a:t>31</a:t>
            </a:fld>
            <a:r>
              <a:rPr lang="en-US" smtClean="0"/>
              <a:t>   |</a:t>
            </a:r>
            <a:r>
              <a:rPr lang="en-US" smtClean="0">
                <a:solidFill>
                  <a:schemeClr val="accent1"/>
                </a:solidFill>
              </a:rPr>
              <a:t>   </a:t>
            </a:r>
            <a:endParaRPr lang="en-US">
              <a:solidFill>
                <a:schemeClr val="accent1"/>
              </a:solidFill>
              <a:latin typeface="Garamond" pitchFamily="18" charset="0"/>
            </a:endParaRPr>
          </a:p>
        </p:txBody>
      </p:sp>
      <p:grpSp>
        <p:nvGrpSpPr>
          <p:cNvPr id="3" name="Group 5"/>
          <p:cNvGrpSpPr/>
          <p:nvPr/>
        </p:nvGrpSpPr>
        <p:grpSpPr>
          <a:xfrm>
            <a:off x="1545210" y="1034728"/>
            <a:ext cx="7040410" cy="5222908"/>
            <a:chOff x="1545210" y="1034728"/>
            <a:chExt cx="7040410" cy="5222908"/>
          </a:xfrm>
        </p:grpSpPr>
        <p:pic>
          <p:nvPicPr>
            <p:cNvPr id="7" name="Picture 6"/>
            <p:cNvPicPr>
              <a:picLocks noChangeAspect="1"/>
            </p:cNvPicPr>
            <p:nvPr/>
          </p:nvPicPr>
          <p:blipFill>
            <a:blip r:embed="rId2" cstate="print">
              <a:clrChange>
                <a:clrFrom>
                  <a:srgbClr val="FFFFFF"/>
                </a:clrFrom>
                <a:clrTo>
                  <a:srgbClr val="FFFFFF">
                    <a:alpha val="0"/>
                  </a:srgbClr>
                </a:clrTo>
              </a:clrChange>
            </a:blip>
            <a:srcRect t="8920" r="14692" b="4727"/>
            <a:stretch>
              <a:fillRect/>
            </a:stretch>
          </p:blipFill>
          <p:spPr>
            <a:xfrm>
              <a:off x="1545210" y="1037929"/>
              <a:ext cx="5356570" cy="5219707"/>
            </a:xfrm>
            <a:prstGeom prst="rect">
              <a:avLst/>
            </a:prstGeom>
          </p:spPr>
        </p:pic>
        <p:grpSp>
          <p:nvGrpSpPr>
            <p:cNvPr id="6" name="Group 16"/>
            <p:cNvGrpSpPr/>
            <p:nvPr/>
          </p:nvGrpSpPr>
          <p:grpSpPr>
            <a:xfrm>
              <a:off x="2230521" y="1034728"/>
              <a:ext cx="4679784" cy="4680578"/>
              <a:chOff x="3163139" y="1222858"/>
              <a:chExt cx="4679784" cy="4680578"/>
            </a:xfrm>
            <a:solidFill>
              <a:schemeClr val="bg1"/>
            </a:solidFill>
          </p:grpSpPr>
          <p:sp>
            <p:nvSpPr>
              <p:cNvPr id="42" name="Rounded Rectangle 41"/>
              <p:cNvSpPr/>
              <p:nvPr/>
            </p:nvSpPr>
            <p:spPr bwMode="auto">
              <a:xfrm>
                <a:off x="3163139" y="1222858"/>
                <a:ext cx="4679784" cy="4679784"/>
              </a:xfrm>
              <a:prstGeom prst="roundRect">
                <a:avLst>
                  <a:gd name="adj" fmla="val 6114"/>
                </a:avLst>
              </a:prstGeom>
              <a:grpFill/>
              <a:ln w="19050"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cxnSp>
            <p:nvCxnSpPr>
              <p:cNvPr id="43" name="Straight Connector 42"/>
              <p:cNvCxnSpPr>
                <a:stCxn id="42" idx="3"/>
                <a:endCxn id="42" idx="1"/>
              </p:cNvCxnSpPr>
              <p:nvPr/>
            </p:nvCxnSpPr>
            <p:spPr bwMode="auto">
              <a:xfrm flipH="1">
                <a:off x="3163139" y="3562750"/>
                <a:ext cx="4679784" cy="1588"/>
              </a:xfrm>
              <a:prstGeom prst="line">
                <a:avLst/>
              </a:prstGeom>
              <a:grpFill/>
              <a:ln w="19050" cap="flat" cmpd="sng" algn="ctr">
                <a:solidFill>
                  <a:srgbClr val="7F7F7F"/>
                </a:solidFill>
                <a:prstDash val="solid"/>
                <a:round/>
                <a:headEnd type="none" w="med" len="med"/>
                <a:tailEnd type="none" w="med" len="med"/>
              </a:ln>
              <a:effectLst/>
            </p:spPr>
          </p:cxnSp>
          <p:cxnSp>
            <p:nvCxnSpPr>
              <p:cNvPr id="44" name="Straight Connector 43"/>
              <p:cNvCxnSpPr>
                <a:stCxn id="42" idx="0"/>
                <a:endCxn id="42" idx="2"/>
              </p:cNvCxnSpPr>
              <p:nvPr/>
            </p:nvCxnSpPr>
            <p:spPr bwMode="auto">
              <a:xfrm rot="16200000" flipH="1">
                <a:off x="3163139" y="3562750"/>
                <a:ext cx="4679784" cy="1588"/>
              </a:xfrm>
              <a:prstGeom prst="line">
                <a:avLst/>
              </a:prstGeom>
              <a:grpFill/>
              <a:ln w="19050" cap="flat" cmpd="sng" algn="ctr">
                <a:solidFill>
                  <a:srgbClr val="7F7F7F"/>
                </a:solidFill>
                <a:prstDash val="solid"/>
                <a:round/>
                <a:headEnd type="none" w="med" len="med"/>
                <a:tailEnd type="none" w="med" len="med"/>
              </a:ln>
              <a:effectLst/>
            </p:spPr>
          </p:cxnSp>
        </p:grpSp>
        <p:sp>
          <p:nvSpPr>
            <p:cNvPr id="9" name="Oval 8"/>
            <p:cNvSpPr/>
            <p:nvPr/>
          </p:nvSpPr>
          <p:spPr bwMode="auto">
            <a:xfrm>
              <a:off x="4844659" y="1975389"/>
              <a:ext cx="105830" cy="105830"/>
            </a:xfrm>
            <a:prstGeom prst="ellipse">
              <a:avLst/>
            </a:prstGeom>
            <a:solidFill>
              <a:srgbClr val="FE982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1" name="Oval 10"/>
            <p:cNvSpPr/>
            <p:nvPr/>
          </p:nvSpPr>
          <p:spPr bwMode="auto">
            <a:xfrm>
              <a:off x="6231287" y="3761697"/>
              <a:ext cx="105830" cy="105830"/>
            </a:xfrm>
            <a:prstGeom prst="ellipse">
              <a:avLst/>
            </a:prstGeom>
            <a:solidFill>
              <a:srgbClr val="FE982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4690391" y="4513755"/>
              <a:ext cx="105830" cy="105830"/>
            </a:xfrm>
            <a:prstGeom prst="ellipse">
              <a:avLst/>
            </a:prstGeom>
            <a:solidFill>
              <a:srgbClr val="FE982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4290118" y="4654397"/>
              <a:ext cx="105830" cy="105830"/>
            </a:xfrm>
            <a:prstGeom prst="ellipse">
              <a:avLst/>
            </a:prstGeom>
            <a:solidFill>
              <a:srgbClr val="FE982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4" name="Oval 13"/>
            <p:cNvSpPr/>
            <p:nvPr/>
          </p:nvSpPr>
          <p:spPr bwMode="auto">
            <a:xfrm>
              <a:off x="3537075" y="4947893"/>
              <a:ext cx="105830" cy="105830"/>
            </a:xfrm>
            <a:prstGeom prst="ellipse">
              <a:avLst/>
            </a:prstGeom>
            <a:solidFill>
              <a:srgbClr val="FE982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5" name="Oval 14"/>
            <p:cNvSpPr/>
            <p:nvPr/>
          </p:nvSpPr>
          <p:spPr bwMode="auto">
            <a:xfrm>
              <a:off x="2725237" y="4512393"/>
              <a:ext cx="105830" cy="105830"/>
            </a:xfrm>
            <a:prstGeom prst="ellipse">
              <a:avLst/>
            </a:prstGeom>
            <a:solidFill>
              <a:srgbClr val="FE982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6" name="Oval 15"/>
            <p:cNvSpPr/>
            <p:nvPr/>
          </p:nvSpPr>
          <p:spPr bwMode="auto">
            <a:xfrm>
              <a:off x="3524382" y="4206231"/>
              <a:ext cx="105830" cy="105830"/>
            </a:xfrm>
            <a:prstGeom prst="ellipse">
              <a:avLst/>
            </a:prstGeom>
            <a:solidFill>
              <a:srgbClr val="FE982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7" name="Oval 16"/>
            <p:cNvSpPr/>
            <p:nvPr/>
          </p:nvSpPr>
          <p:spPr bwMode="auto">
            <a:xfrm>
              <a:off x="3535674" y="4111713"/>
              <a:ext cx="105830" cy="105830"/>
            </a:xfrm>
            <a:prstGeom prst="ellipse">
              <a:avLst/>
            </a:prstGeom>
            <a:solidFill>
              <a:srgbClr val="FE982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8" name="Oval 17"/>
            <p:cNvSpPr/>
            <p:nvPr/>
          </p:nvSpPr>
          <p:spPr bwMode="auto">
            <a:xfrm>
              <a:off x="3511689" y="3605665"/>
              <a:ext cx="105830" cy="105830"/>
            </a:xfrm>
            <a:prstGeom prst="ellipse">
              <a:avLst/>
            </a:prstGeom>
            <a:solidFill>
              <a:srgbClr val="FE982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19" name="Oval 18"/>
            <p:cNvSpPr/>
            <p:nvPr/>
          </p:nvSpPr>
          <p:spPr bwMode="auto">
            <a:xfrm>
              <a:off x="3511222" y="2511717"/>
              <a:ext cx="105830" cy="105830"/>
            </a:xfrm>
            <a:prstGeom prst="ellipse">
              <a:avLst/>
            </a:prstGeom>
            <a:solidFill>
              <a:srgbClr val="FE982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20" name="Oval 19"/>
            <p:cNvSpPr/>
            <p:nvPr/>
          </p:nvSpPr>
          <p:spPr bwMode="auto">
            <a:xfrm>
              <a:off x="3922320" y="1817541"/>
              <a:ext cx="105830" cy="105830"/>
            </a:xfrm>
            <a:prstGeom prst="ellipse">
              <a:avLst/>
            </a:prstGeom>
            <a:solidFill>
              <a:srgbClr val="FE982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4298141" y="2263891"/>
              <a:ext cx="105830" cy="105830"/>
            </a:xfrm>
            <a:prstGeom prst="ellipse">
              <a:avLst/>
            </a:prstGeom>
            <a:solidFill>
              <a:srgbClr val="FE982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4963738" y="3692093"/>
              <a:ext cx="1348534" cy="226985"/>
            </a:xfrm>
            <a:prstGeom prst="rect">
              <a:avLst/>
            </a:prstGeom>
            <a:noFill/>
          </p:spPr>
          <p:txBody>
            <a:bodyPr wrap="none" rtlCol="0">
              <a:spAutoFit/>
            </a:bodyPr>
            <a:lstStyle/>
            <a:p>
              <a:pPr>
                <a:buNone/>
              </a:pPr>
              <a:r>
                <a:rPr lang="en-US" sz="1000" b="1" dirty="0" smtClean="0">
                  <a:solidFill>
                    <a:srgbClr val="326A89"/>
                  </a:solidFill>
                </a:rPr>
                <a:t>Palo </a:t>
              </a:r>
              <a:r>
                <a:rPr lang="en-US" sz="1000" b="1" dirty="0" smtClean="0">
                  <a:solidFill>
                    <a:srgbClr val="C1D72F"/>
                  </a:solidFill>
                </a:rPr>
                <a:t>Alto </a:t>
              </a:r>
              <a:r>
                <a:rPr lang="en-US" sz="1000" b="1" dirty="0" smtClean="0">
                  <a:solidFill>
                    <a:srgbClr val="326A89"/>
                  </a:solidFill>
                </a:rPr>
                <a:t>Networks</a:t>
              </a:r>
              <a:endParaRPr lang="en-US" sz="1000" b="1" dirty="0">
                <a:solidFill>
                  <a:srgbClr val="326A89"/>
                </a:solidFill>
              </a:endParaRPr>
            </a:p>
          </p:txBody>
        </p:sp>
        <p:sp>
          <p:nvSpPr>
            <p:cNvPr id="23" name="TextBox 22"/>
            <p:cNvSpPr txBox="1"/>
            <p:nvPr/>
          </p:nvSpPr>
          <p:spPr>
            <a:xfrm>
              <a:off x="3960225" y="2372816"/>
              <a:ext cx="2703104" cy="226985"/>
            </a:xfrm>
            <a:prstGeom prst="rect">
              <a:avLst/>
            </a:prstGeom>
            <a:noFill/>
          </p:spPr>
          <p:txBody>
            <a:bodyPr wrap="square" rtlCol="0">
              <a:spAutoFit/>
            </a:bodyPr>
            <a:lstStyle/>
            <a:p>
              <a:pPr>
                <a:buNone/>
              </a:pPr>
              <a:r>
                <a:rPr lang="en-US" sz="1000" b="1" dirty="0" smtClean="0">
                  <a:solidFill>
                    <a:schemeClr val="bg2"/>
                  </a:solidFill>
                </a:rPr>
                <a:t>Check Point Software Technologies</a:t>
              </a:r>
              <a:endParaRPr lang="en-US" sz="1000" b="1" dirty="0">
                <a:solidFill>
                  <a:schemeClr val="bg2"/>
                </a:solidFill>
              </a:endParaRPr>
            </a:p>
          </p:txBody>
        </p:sp>
        <p:sp>
          <p:nvSpPr>
            <p:cNvPr id="24" name="TextBox 23"/>
            <p:cNvSpPr txBox="1"/>
            <p:nvPr/>
          </p:nvSpPr>
          <p:spPr>
            <a:xfrm>
              <a:off x="4876547" y="1919744"/>
              <a:ext cx="1260744" cy="226985"/>
            </a:xfrm>
            <a:prstGeom prst="rect">
              <a:avLst/>
            </a:prstGeom>
            <a:noFill/>
          </p:spPr>
          <p:txBody>
            <a:bodyPr wrap="none" rtlCol="0">
              <a:spAutoFit/>
            </a:bodyPr>
            <a:lstStyle/>
            <a:p>
              <a:pPr>
                <a:buNone/>
              </a:pPr>
              <a:r>
                <a:rPr lang="en-US" sz="1000" b="1" dirty="0" smtClean="0">
                  <a:solidFill>
                    <a:schemeClr val="bg2"/>
                  </a:solidFill>
                </a:rPr>
                <a:t>Juniper Networks</a:t>
              </a:r>
              <a:endParaRPr lang="en-US" sz="1000" b="1" dirty="0">
                <a:solidFill>
                  <a:schemeClr val="bg2"/>
                </a:solidFill>
              </a:endParaRPr>
            </a:p>
          </p:txBody>
        </p:sp>
        <p:sp>
          <p:nvSpPr>
            <p:cNvPr id="25" name="TextBox 24"/>
            <p:cNvSpPr txBox="1"/>
            <p:nvPr/>
          </p:nvSpPr>
          <p:spPr>
            <a:xfrm>
              <a:off x="3464127" y="1754672"/>
              <a:ext cx="533883" cy="226985"/>
            </a:xfrm>
            <a:prstGeom prst="rect">
              <a:avLst/>
            </a:prstGeom>
            <a:noFill/>
          </p:spPr>
          <p:txBody>
            <a:bodyPr wrap="none" rtlCol="0">
              <a:spAutoFit/>
            </a:bodyPr>
            <a:lstStyle/>
            <a:p>
              <a:pPr>
                <a:buNone/>
              </a:pPr>
              <a:r>
                <a:rPr lang="en-US" sz="1000" b="1" dirty="0" smtClean="0">
                  <a:solidFill>
                    <a:schemeClr val="bg2"/>
                  </a:solidFill>
                </a:rPr>
                <a:t>Cisco</a:t>
              </a:r>
              <a:endParaRPr lang="en-US" sz="1000" b="1" dirty="0">
                <a:solidFill>
                  <a:schemeClr val="bg2"/>
                </a:solidFill>
              </a:endParaRPr>
            </a:p>
          </p:txBody>
        </p:sp>
        <p:sp>
          <p:nvSpPr>
            <p:cNvPr id="26" name="TextBox 25"/>
            <p:cNvSpPr txBox="1"/>
            <p:nvPr/>
          </p:nvSpPr>
          <p:spPr>
            <a:xfrm>
              <a:off x="3717757" y="2197393"/>
              <a:ext cx="661935" cy="226985"/>
            </a:xfrm>
            <a:prstGeom prst="rect">
              <a:avLst/>
            </a:prstGeom>
            <a:noFill/>
          </p:spPr>
          <p:txBody>
            <a:bodyPr wrap="none" rtlCol="0">
              <a:spAutoFit/>
            </a:bodyPr>
            <a:lstStyle/>
            <a:p>
              <a:pPr>
                <a:buNone/>
              </a:pPr>
              <a:r>
                <a:rPr lang="en-US" sz="1000" b="1" dirty="0" err="1" smtClean="0">
                  <a:solidFill>
                    <a:schemeClr val="bg2"/>
                  </a:solidFill>
                </a:rPr>
                <a:t>Fortinet</a:t>
              </a:r>
              <a:endParaRPr lang="en-US" sz="1000" b="1" dirty="0">
                <a:solidFill>
                  <a:schemeClr val="bg2"/>
                </a:solidFill>
              </a:endParaRPr>
            </a:p>
          </p:txBody>
        </p:sp>
        <p:sp>
          <p:nvSpPr>
            <p:cNvPr id="27" name="TextBox 26"/>
            <p:cNvSpPr txBox="1"/>
            <p:nvPr/>
          </p:nvSpPr>
          <p:spPr>
            <a:xfrm>
              <a:off x="2948560" y="2455190"/>
              <a:ext cx="640770" cy="226985"/>
            </a:xfrm>
            <a:prstGeom prst="rect">
              <a:avLst/>
            </a:prstGeom>
            <a:noFill/>
          </p:spPr>
          <p:txBody>
            <a:bodyPr wrap="none" rtlCol="0">
              <a:spAutoFit/>
            </a:bodyPr>
            <a:lstStyle/>
            <a:p>
              <a:pPr>
                <a:buNone/>
              </a:pPr>
              <a:r>
                <a:rPr lang="en-US" sz="1000" b="1" dirty="0" smtClean="0">
                  <a:solidFill>
                    <a:schemeClr val="bg2"/>
                  </a:solidFill>
                </a:rPr>
                <a:t>McAfee</a:t>
              </a:r>
              <a:endParaRPr lang="en-US" sz="1000" b="1" dirty="0">
                <a:solidFill>
                  <a:schemeClr val="bg2"/>
                </a:solidFill>
              </a:endParaRPr>
            </a:p>
          </p:txBody>
        </p:sp>
        <p:sp>
          <p:nvSpPr>
            <p:cNvPr id="28" name="TextBox 27"/>
            <p:cNvSpPr txBox="1"/>
            <p:nvPr/>
          </p:nvSpPr>
          <p:spPr>
            <a:xfrm>
              <a:off x="2816143" y="3540554"/>
              <a:ext cx="775961" cy="226985"/>
            </a:xfrm>
            <a:prstGeom prst="rect">
              <a:avLst/>
            </a:prstGeom>
            <a:noFill/>
          </p:spPr>
          <p:txBody>
            <a:bodyPr wrap="none" rtlCol="0">
              <a:spAutoFit/>
            </a:bodyPr>
            <a:lstStyle/>
            <a:p>
              <a:pPr>
                <a:buNone/>
              </a:pPr>
              <a:r>
                <a:rPr lang="en-US" sz="1000" b="1" dirty="0" err="1" smtClean="0">
                  <a:solidFill>
                    <a:schemeClr val="bg2"/>
                  </a:solidFill>
                </a:rPr>
                <a:t>Stonesoft</a:t>
              </a:r>
              <a:endParaRPr lang="en-US" sz="1000" b="1" dirty="0">
                <a:solidFill>
                  <a:schemeClr val="bg2"/>
                </a:solidFill>
              </a:endParaRPr>
            </a:p>
          </p:txBody>
        </p:sp>
        <p:sp>
          <p:nvSpPr>
            <p:cNvPr id="29" name="TextBox 28"/>
            <p:cNvSpPr txBox="1"/>
            <p:nvPr/>
          </p:nvSpPr>
          <p:spPr>
            <a:xfrm>
              <a:off x="3581145" y="3872731"/>
              <a:ext cx="894746" cy="226985"/>
            </a:xfrm>
            <a:prstGeom prst="rect">
              <a:avLst/>
            </a:prstGeom>
            <a:noFill/>
          </p:spPr>
          <p:txBody>
            <a:bodyPr wrap="none" rtlCol="0">
              <a:spAutoFit/>
            </a:bodyPr>
            <a:lstStyle/>
            <a:p>
              <a:pPr>
                <a:buNone/>
              </a:pPr>
              <a:r>
                <a:rPr lang="en-US" sz="1000" b="1" dirty="0" err="1" smtClean="0">
                  <a:solidFill>
                    <a:srgbClr val="808080"/>
                  </a:solidFill>
                </a:rPr>
                <a:t>SonicWALL</a:t>
              </a:r>
              <a:endParaRPr lang="en-US" sz="1000" b="1" dirty="0">
                <a:solidFill>
                  <a:srgbClr val="808080"/>
                </a:solidFill>
              </a:endParaRPr>
            </a:p>
          </p:txBody>
        </p:sp>
        <p:sp>
          <p:nvSpPr>
            <p:cNvPr id="30" name="TextBox 29"/>
            <p:cNvSpPr txBox="1"/>
            <p:nvPr/>
          </p:nvSpPr>
          <p:spPr>
            <a:xfrm>
              <a:off x="2668555" y="4151493"/>
              <a:ext cx="942273" cy="226985"/>
            </a:xfrm>
            <a:prstGeom prst="rect">
              <a:avLst/>
            </a:prstGeom>
            <a:noFill/>
          </p:spPr>
          <p:txBody>
            <a:bodyPr wrap="none" rtlCol="0">
              <a:spAutoFit/>
            </a:bodyPr>
            <a:lstStyle/>
            <a:p>
              <a:pPr>
                <a:buNone/>
              </a:pPr>
              <a:r>
                <a:rPr lang="en-US" sz="1000" b="1" dirty="0" err="1" smtClean="0">
                  <a:solidFill>
                    <a:schemeClr val="bg2"/>
                  </a:solidFill>
                </a:rPr>
                <a:t>WatchGuard</a:t>
              </a:r>
              <a:endParaRPr lang="en-US" sz="1000" b="1" dirty="0">
                <a:solidFill>
                  <a:schemeClr val="bg2"/>
                </a:solidFill>
              </a:endParaRPr>
            </a:p>
          </p:txBody>
        </p:sp>
        <p:sp>
          <p:nvSpPr>
            <p:cNvPr id="31" name="TextBox 30"/>
            <p:cNvSpPr txBox="1"/>
            <p:nvPr/>
          </p:nvSpPr>
          <p:spPr>
            <a:xfrm>
              <a:off x="2763753" y="4455227"/>
              <a:ext cx="709524" cy="226985"/>
            </a:xfrm>
            <a:prstGeom prst="rect">
              <a:avLst/>
            </a:prstGeom>
            <a:noFill/>
          </p:spPr>
          <p:txBody>
            <a:bodyPr wrap="none" rtlCol="0">
              <a:spAutoFit/>
            </a:bodyPr>
            <a:lstStyle/>
            <a:p>
              <a:pPr>
                <a:buNone/>
              </a:pPr>
              <a:r>
                <a:rPr lang="en-US" sz="1000" b="1" dirty="0" smtClean="0">
                  <a:solidFill>
                    <a:schemeClr val="bg2"/>
                  </a:solidFill>
                </a:rPr>
                <a:t>NETASQ</a:t>
              </a:r>
              <a:endParaRPr lang="en-US" sz="1000" b="1" dirty="0">
                <a:solidFill>
                  <a:schemeClr val="bg2"/>
                </a:solidFill>
              </a:endParaRPr>
            </a:p>
          </p:txBody>
        </p:sp>
        <p:sp>
          <p:nvSpPr>
            <p:cNvPr id="32" name="TextBox 31"/>
            <p:cNvSpPr txBox="1"/>
            <p:nvPr/>
          </p:nvSpPr>
          <p:spPr>
            <a:xfrm>
              <a:off x="4731620" y="4455227"/>
              <a:ext cx="590864" cy="226985"/>
            </a:xfrm>
            <a:prstGeom prst="rect">
              <a:avLst/>
            </a:prstGeom>
            <a:noFill/>
          </p:spPr>
          <p:txBody>
            <a:bodyPr wrap="none" rtlCol="0">
              <a:spAutoFit/>
            </a:bodyPr>
            <a:lstStyle/>
            <a:p>
              <a:pPr>
                <a:buNone/>
              </a:pPr>
              <a:r>
                <a:rPr lang="en-US" sz="1000" b="1" dirty="0" err="1" smtClean="0">
                  <a:solidFill>
                    <a:schemeClr val="bg2"/>
                  </a:solidFill>
                </a:rPr>
                <a:t>Astaro</a:t>
              </a:r>
              <a:endParaRPr lang="en-US" sz="1000" b="1" dirty="0">
                <a:solidFill>
                  <a:schemeClr val="bg2"/>
                </a:solidFill>
              </a:endParaRPr>
            </a:p>
          </p:txBody>
        </p:sp>
        <p:sp>
          <p:nvSpPr>
            <p:cNvPr id="33" name="TextBox 32"/>
            <p:cNvSpPr txBox="1"/>
            <p:nvPr/>
          </p:nvSpPr>
          <p:spPr>
            <a:xfrm>
              <a:off x="3826810" y="4584539"/>
              <a:ext cx="533632" cy="226985"/>
            </a:xfrm>
            <a:prstGeom prst="rect">
              <a:avLst/>
            </a:prstGeom>
            <a:noFill/>
          </p:spPr>
          <p:txBody>
            <a:bodyPr wrap="none" rtlCol="0">
              <a:spAutoFit/>
            </a:bodyPr>
            <a:lstStyle/>
            <a:p>
              <a:pPr>
                <a:buNone/>
              </a:pPr>
              <a:r>
                <a:rPr lang="en-US" sz="1000" b="1" dirty="0" err="1" smtClean="0">
                  <a:solidFill>
                    <a:schemeClr val="bg2"/>
                  </a:solidFill>
                </a:rPr>
                <a:t>phion</a:t>
              </a:r>
              <a:endParaRPr lang="en-US" sz="1000" b="1" dirty="0">
                <a:solidFill>
                  <a:schemeClr val="bg2"/>
                </a:solidFill>
              </a:endParaRPr>
            </a:p>
          </p:txBody>
        </p:sp>
        <p:sp>
          <p:nvSpPr>
            <p:cNvPr id="34" name="TextBox 33"/>
            <p:cNvSpPr txBox="1"/>
            <p:nvPr/>
          </p:nvSpPr>
          <p:spPr>
            <a:xfrm>
              <a:off x="2786267" y="4893645"/>
              <a:ext cx="833131" cy="226985"/>
            </a:xfrm>
            <a:prstGeom prst="rect">
              <a:avLst/>
            </a:prstGeom>
            <a:noFill/>
          </p:spPr>
          <p:txBody>
            <a:bodyPr wrap="none" rtlCol="0">
              <a:spAutoFit/>
            </a:bodyPr>
            <a:lstStyle/>
            <a:p>
              <a:pPr>
                <a:buNone/>
              </a:pPr>
              <a:r>
                <a:rPr lang="en-US" sz="1000" b="1" dirty="0" smtClean="0">
                  <a:solidFill>
                    <a:schemeClr val="bg2"/>
                  </a:solidFill>
                </a:rPr>
                <a:t>3Com/H3C</a:t>
              </a:r>
              <a:endParaRPr lang="en-US" sz="1000" b="1" dirty="0">
                <a:solidFill>
                  <a:schemeClr val="bg2"/>
                </a:solidFill>
              </a:endParaRPr>
            </a:p>
          </p:txBody>
        </p:sp>
        <p:sp>
          <p:nvSpPr>
            <p:cNvPr id="35" name="TextBox 34"/>
            <p:cNvSpPr txBox="1"/>
            <p:nvPr/>
          </p:nvSpPr>
          <p:spPr>
            <a:xfrm>
              <a:off x="3482796" y="5892800"/>
              <a:ext cx="2170085" cy="280846"/>
            </a:xfrm>
            <a:prstGeom prst="rect">
              <a:avLst/>
            </a:prstGeom>
            <a:solidFill>
              <a:srgbClr val="FFFFFF"/>
            </a:solidFill>
          </p:spPr>
          <p:txBody>
            <a:bodyPr wrap="none" rtlCol="0">
              <a:spAutoFit/>
            </a:bodyPr>
            <a:lstStyle/>
            <a:p>
              <a:pPr>
                <a:buNone/>
              </a:pPr>
              <a:r>
                <a:rPr lang="en-US" sz="1400" b="1" dirty="0" smtClean="0">
                  <a:solidFill>
                    <a:srgbClr val="808080"/>
                  </a:solidFill>
                </a:rPr>
                <a:t>completeness of vision</a:t>
              </a:r>
              <a:endParaRPr lang="en-US" sz="1400" b="1" dirty="0">
                <a:solidFill>
                  <a:srgbClr val="808080"/>
                </a:solidFill>
              </a:endParaRPr>
            </a:p>
          </p:txBody>
        </p:sp>
        <p:sp>
          <p:nvSpPr>
            <p:cNvPr id="36" name="TextBox 35"/>
            <p:cNvSpPr txBox="1"/>
            <p:nvPr/>
          </p:nvSpPr>
          <p:spPr>
            <a:xfrm>
              <a:off x="4531585" y="5676669"/>
              <a:ext cx="1122761" cy="280846"/>
            </a:xfrm>
            <a:prstGeom prst="rect">
              <a:avLst/>
            </a:prstGeom>
            <a:noFill/>
          </p:spPr>
          <p:txBody>
            <a:bodyPr wrap="none" rtlCol="0">
              <a:spAutoFit/>
            </a:bodyPr>
            <a:lstStyle/>
            <a:p>
              <a:pPr>
                <a:buNone/>
              </a:pPr>
              <a:r>
                <a:rPr lang="en-US" sz="1400" b="1" dirty="0" smtClean="0">
                  <a:solidFill>
                    <a:srgbClr val="808080"/>
                  </a:solidFill>
                </a:rPr>
                <a:t>visionaries</a:t>
              </a:r>
              <a:endParaRPr lang="en-US" sz="1400" b="1" dirty="0">
                <a:solidFill>
                  <a:srgbClr val="808080"/>
                </a:solidFill>
              </a:endParaRPr>
            </a:p>
          </p:txBody>
        </p:sp>
        <p:sp>
          <p:nvSpPr>
            <p:cNvPr id="37" name="TextBox 36"/>
            <p:cNvSpPr txBox="1"/>
            <p:nvPr/>
          </p:nvSpPr>
          <p:spPr>
            <a:xfrm rot="16200000">
              <a:off x="1130756" y="3180081"/>
              <a:ext cx="1672253" cy="280846"/>
            </a:xfrm>
            <a:prstGeom prst="rect">
              <a:avLst/>
            </a:prstGeom>
            <a:solidFill>
              <a:srgbClr val="FFFFFF"/>
            </a:solidFill>
          </p:spPr>
          <p:txBody>
            <a:bodyPr wrap="none" rtlCol="0">
              <a:spAutoFit/>
            </a:bodyPr>
            <a:lstStyle/>
            <a:p>
              <a:pPr>
                <a:buNone/>
              </a:pPr>
              <a:r>
                <a:rPr lang="en-US" sz="1400" b="1" dirty="0" smtClean="0">
                  <a:solidFill>
                    <a:srgbClr val="808080"/>
                  </a:solidFill>
                </a:rPr>
                <a:t>ability to execute</a:t>
              </a:r>
              <a:endParaRPr lang="en-US" sz="1400" b="1" dirty="0">
                <a:solidFill>
                  <a:srgbClr val="808080"/>
                </a:solidFill>
              </a:endParaRPr>
            </a:p>
          </p:txBody>
        </p:sp>
        <p:sp>
          <p:nvSpPr>
            <p:cNvPr id="38" name="TextBox 37"/>
            <p:cNvSpPr txBox="1"/>
            <p:nvPr/>
          </p:nvSpPr>
          <p:spPr>
            <a:xfrm>
              <a:off x="6924163" y="5882640"/>
              <a:ext cx="1661457" cy="280846"/>
            </a:xfrm>
            <a:prstGeom prst="rect">
              <a:avLst/>
            </a:prstGeom>
            <a:noFill/>
          </p:spPr>
          <p:txBody>
            <a:bodyPr wrap="none" rtlCol="0">
              <a:spAutoFit/>
            </a:bodyPr>
            <a:lstStyle/>
            <a:p>
              <a:pPr>
                <a:buNone/>
              </a:pPr>
              <a:r>
                <a:rPr lang="en-US" sz="1400" b="1" dirty="0" smtClean="0">
                  <a:solidFill>
                    <a:srgbClr val="808080"/>
                  </a:solidFill>
                </a:rPr>
                <a:t>As of March 2010</a:t>
              </a:r>
              <a:endParaRPr lang="en-US" sz="1400" b="1" dirty="0">
                <a:solidFill>
                  <a:srgbClr val="808080"/>
                </a:solidFill>
              </a:endParaRPr>
            </a:p>
          </p:txBody>
        </p:sp>
        <p:sp>
          <p:nvSpPr>
            <p:cNvPr id="39" name="TextBox 38"/>
            <p:cNvSpPr txBox="1"/>
            <p:nvPr/>
          </p:nvSpPr>
          <p:spPr>
            <a:xfrm>
              <a:off x="2306916" y="5676669"/>
              <a:ext cx="1332278" cy="280846"/>
            </a:xfrm>
            <a:prstGeom prst="rect">
              <a:avLst/>
            </a:prstGeom>
            <a:noFill/>
          </p:spPr>
          <p:txBody>
            <a:bodyPr wrap="none" rtlCol="0">
              <a:spAutoFit/>
            </a:bodyPr>
            <a:lstStyle/>
            <a:p>
              <a:pPr>
                <a:buNone/>
              </a:pPr>
              <a:r>
                <a:rPr lang="en-US" sz="1400" b="1" dirty="0" smtClean="0">
                  <a:solidFill>
                    <a:srgbClr val="808080"/>
                  </a:solidFill>
                </a:rPr>
                <a:t>niche players</a:t>
              </a:r>
              <a:endParaRPr lang="en-US" sz="1400" b="1" dirty="0">
                <a:solidFill>
                  <a:srgbClr val="808080"/>
                </a:solidFill>
              </a:endParaRPr>
            </a:p>
          </p:txBody>
        </p:sp>
        <p:cxnSp>
          <p:nvCxnSpPr>
            <p:cNvPr id="40" name="Straight Connector 39"/>
            <p:cNvCxnSpPr/>
            <p:nvPr/>
          </p:nvCxnSpPr>
          <p:spPr bwMode="auto">
            <a:xfrm rot="16200000" flipH="1">
              <a:off x="5135495" y="2201608"/>
              <a:ext cx="289586" cy="274381"/>
            </a:xfrm>
            <a:prstGeom prst="line">
              <a:avLst/>
            </a:prstGeom>
            <a:ln>
              <a:solidFill>
                <a:schemeClr val="bg2"/>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cxnSp>
          <p:nvCxnSpPr>
            <p:cNvPr id="41" name="Straight Connector 40"/>
            <p:cNvCxnSpPr>
              <a:endCxn id="17" idx="7"/>
            </p:cNvCxnSpPr>
            <p:nvPr/>
          </p:nvCxnSpPr>
          <p:spPr bwMode="auto">
            <a:xfrm rot="10800000" flipV="1">
              <a:off x="3626006" y="4025517"/>
              <a:ext cx="307146" cy="101693"/>
            </a:xfrm>
            <a:prstGeom prst="line">
              <a:avLst/>
            </a:prstGeom>
            <a:ln>
              <a:solidFill>
                <a:schemeClr val="bg2"/>
              </a:solidFill>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10" name="Oval 9"/>
            <p:cNvSpPr/>
            <p:nvPr/>
          </p:nvSpPr>
          <p:spPr bwMode="auto">
            <a:xfrm>
              <a:off x="5079372" y="2127789"/>
              <a:ext cx="105830" cy="105830"/>
            </a:xfrm>
            <a:prstGeom prst="ellipse">
              <a:avLst/>
            </a:prstGeom>
            <a:solidFill>
              <a:srgbClr val="FE982D"/>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grpSp>
      <p:sp>
        <p:nvSpPr>
          <p:cNvPr id="45" name="TextBox 44"/>
          <p:cNvSpPr txBox="1"/>
          <p:nvPr/>
        </p:nvSpPr>
        <p:spPr>
          <a:xfrm>
            <a:off x="312290" y="6042658"/>
            <a:ext cx="1258628" cy="240450"/>
          </a:xfrm>
          <a:prstGeom prst="rect">
            <a:avLst/>
          </a:prstGeom>
          <a:noFill/>
        </p:spPr>
        <p:txBody>
          <a:bodyPr wrap="none" rtlCol="0">
            <a:spAutoFit/>
          </a:bodyPr>
          <a:lstStyle/>
          <a:p>
            <a:pPr algn="l">
              <a:buNone/>
            </a:pPr>
            <a:r>
              <a:rPr lang="en-US" sz="1100" b="1" dirty="0" smtClean="0">
                <a:solidFill>
                  <a:schemeClr val="bg2"/>
                </a:solidFill>
              </a:rPr>
              <a:t>Source: Gartner</a:t>
            </a:r>
            <a:endParaRPr lang="en-US" sz="1100" b="1" dirty="0">
              <a:solidFill>
                <a:schemeClr val="bg2"/>
              </a:solidFill>
            </a:endParaRPr>
          </a:p>
        </p:txBody>
      </p:sp>
      <p:pic>
        <p:nvPicPr>
          <p:cNvPr id="46" name="Picture 45"/>
          <p:cNvPicPr>
            <a:picLocks noChangeAspect="1"/>
          </p:cNvPicPr>
          <p:nvPr/>
        </p:nvPicPr>
        <p:blipFill>
          <a:blip r:embed="rId3" cstate="print">
            <a:clrChange>
              <a:clrFrom>
                <a:srgbClr val="FFFFFF"/>
              </a:clrFrom>
              <a:clrTo>
                <a:srgbClr val="FFFFFF">
                  <a:alpha val="0"/>
                </a:srgbClr>
              </a:clrTo>
            </a:clrChange>
          </a:blip>
          <a:stretch>
            <a:fillRect/>
          </a:stretch>
        </p:blipFill>
        <p:spPr>
          <a:xfrm>
            <a:off x="7263673" y="706615"/>
            <a:ext cx="1047117" cy="869913"/>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Rectangle 10"/>
          <p:cNvSpPr/>
          <p:nvPr/>
        </p:nvSpPr>
        <p:spPr bwMode="auto">
          <a:xfrm>
            <a:off x="2345315" y="2170162"/>
            <a:ext cx="6798685" cy="4038283"/>
          </a:xfrm>
          <a:prstGeom prst="rect">
            <a:avLst/>
          </a:prstGeom>
          <a:gradFill flip="none" rotWithShape="1">
            <a:gsLst>
              <a:gs pos="0">
                <a:schemeClr val="accent5">
                  <a:lumMod val="40000"/>
                  <a:lumOff val="60000"/>
                </a:schemeClr>
              </a:gs>
              <a:gs pos="100000">
                <a:srgbClr val="FFFFFF"/>
              </a:gs>
            </a:gsLst>
            <a:lin ang="5640000" scaled="0"/>
            <a:tileRect/>
          </a:gradFill>
          <a:ln w="12700"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charset="0"/>
              <a:buChar char="•"/>
              <a:tabLst/>
            </a:pPr>
            <a:endParaRPr kumimoji="0" lang="en-US" sz="1800" b="0" i="0" u="none" strike="noStrike" cap="none" normalizeH="0" baseline="0">
              <a:ln>
                <a:noFill/>
              </a:ln>
              <a:solidFill>
                <a:schemeClr val="tx1"/>
              </a:solidFill>
              <a:effectLst/>
              <a:latin typeface="Arial" charset="0"/>
            </a:endParaRPr>
          </a:p>
        </p:txBody>
      </p:sp>
      <p:sp>
        <p:nvSpPr>
          <p:cNvPr id="10" name="Rectangle 9"/>
          <p:cNvSpPr/>
          <p:nvPr/>
        </p:nvSpPr>
        <p:spPr bwMode="auto">
          <a:xfrm>
            <a:off x="0" y="2173081"/>
            <a:ext cx="2174641" cy="4038283"/>
          </a:xfrm>
          <a:prstGeom prst="rect">
            <a:avLst/>
          </a:prstGeom>
          <a:gradFill flip="none" rotWithShape="1">
            <a:gsLst>
              <a:gs pos="0">
                <a:schemeClr val="accent5">
                  <a:lumMod val="40000"/>
                  <a:lumOff val="60000"/>
                </a:schemeClr>
              </a:gs>
              <a:gs pos="100000">
                <a:srgbClr val="FFFFFF"/>
              </a:gs>
            </a:gsLst>
            <a:lin ang="5640000" scaled="0"/>
            <a:tileRect/>
          </a:gradFill>
          <a:ln w="12700"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charset="0"/>
              <a:buChar char="•"/>
              <a:tabLst/>
            </a:pPr>
            <a:endParaRPr kumimoji="0" lang="en-US" sz="1800" b="0" i="0" u="none" strike="noStrike" cap="none" normalizeH="0" baseline="0">
              <a:ln>
                <a:noFill/>
              </a:ln>
              <a:solidFill>
                <a:schemeClr val="tx1"/>
              </a:solidFill>
              <a:effectLst/>
              <a:latin typeface="Arial" charset="0"/>
            </a:endParaRPr>
          </a:p>
        </p:txBody>
      </p:sp>
      <p:sp>
        <p:nvSpPr>
          <p:cNvPr id="19458" name="Title 1"/>
          <p:cNvSpPr>
            <a:spLocks noGrp="1"/>
          </p:cNvSpPr>
          <p:nvPr>
            <p:ph type="title"/>
          </p:nvPr>
        </p:nvSpPr>
        <p:spPr>
          <a:xfrm>
            <a:off x="219263" y="149225"/>
            <a:ext cx="8374063" cy="612775"/>
          </a:xfrm>
        </p:spPr>
        <p:txBody>
          <a:bodyPr/>
          <a:lstStyle/>
          <a:p>
            <a:r>
              <a:rPr lang="en-US" dirty="0" smtClean="0"/>
              <a:t>Proven IPS Quality</a:t>
            </a:r>
          </a:p>
        </p:txBody>
      </p:sp>
      <p:sp>
        <p:nvSpPr>
          <p:cNvPr id="3" name="Content Placeholder 2"/>
          <p:cNvSpPr>
            <a:spLocks noGrp="1"/>
          </p:cNvSpPr>
          <p:nvPr>
            <p:ph idx="1"/>
          </p:nvPr>
        </p:nvSpPr>
        <p:spPr>
          <a:xfrm>
            <a:off x="4053979" y="2233311"/>
            <a:ext cx="3214687" cy="411163"/>
          </a:xfrm>
        </p:spPr>
        <p:txBody>
          <a:bodyPr/>
          <a:lstStyle/>
          <a:p>
            <a:pPr algn="ctr">
              <a:buFont typeface="Times" charset="0"/>
              <a:buNone/>
              <a:defRPr/>
            </a:pPr>
            <a:r>
              <a:rPr lang="en-US" sz="1400" b="1" i="1" dirty="0" smtClean="0">
                <a:solidFill>
                  <a:schemeClr val="bg2">
                    <a:lumMod val="75000"/>
                  </a:schemeClr>
                </a:solidFill>
              </a:rPr>
              <a:t>NSS Group Test </a:t>
            </a:r>
            <a:br>
              <a:rPr lang="en-US" sz="1400" b="1" i="1" dirty="0" smtClean="0">
                <a:solidFill>
                  <a:schemeClr val="bg2">
                    <a:lumMod val="75000"/>
                  </a:schemeClr>
                </a:solidFill>
              </a:rPr>
            </a:br>
            <a:r>
              <a:rPr lang="en-US" sz="1400" b="1" i="1" dirty="0" smtClean="0">
                <a:solidFill>
                  <a:schemeClr val="bg2">
                    <a:lumMod val="75000"/>
                  </a:schemeClr>
                </a:solidFill>
              </a:rPr>
              <a:t>Q4 2009</a:t>
            </a:r>
            <a:endParaRPr lang="en-US" sz="1400" b="1" i="1" dirty="0">
              <a:solidFill>
                <a:schemeClr val="bg2">
                  <a:lumMod val="75000"/>
                </a:schemeClr>
              </a:solidFill>
            </a:endParaRPr>
          </a:p>
        </p:txBody>
      </p:sp>
      <p:sp>
        <p:nvSpPr>
          <p:cNvPr id="19460" name="Footer Placeholder 3"/>
          <p:cNvSpPr>
            <a:spLocks noGrp="1"/>
          </p:cNvSpPr>
          <p:nvPr>
            <p:ph type="ftr" sz="quarter" idx="10"/>
          </p:nvPr>
        </p:nvSpPr>
        <p:spPr>
          <a:xfrm>
            <a:off x="1270000" y="6350000"/>
            <a:ext cx="5461000" cy="457200"/>
          </a:xfrm>
          <a:noFill/>
        </p:spPr>
        <p:txBody>
          <a:bodyPr/>
          <a:lstStyle/>
          <a:p>
            <a:r>
              <a:rPr lang="en-US" smtClean="0"/>
              <a:t>© 2010 Palo Alto Networks. Proprietary and Confidential.</a:t>
            </a:r>
          </a:p>
        </p:txBody>
      </p:sp>
      <p:sp>
        <p:nvSpPr>
          <p:cNvPr id="7" name="Content Placeholder 2"/>
          <p:cNvSpPr txBox="1">
            <a:spLocks/>
          </p:cNvSpPr>
          <p:nvPr/>
        </p:nvSpPr>
        <p:spPr bwMode="auto">
          <a:xfrm>
            <a:off x="168347" y="2233311"/>
            <a:ext cx="1798638" cy="411163"/>
          </a:xfrm>
          <a:prstGeom prst="rect">
            <a:avLst/>
          </a:prstGeom>
          <a:noFill/>
          <a:ln w="12700">
            <a:noFill/>
            <a:miter lim="800000"/>
            <a:headEnd type="none" w="sm" len="sm"/>
            <a:tailEnd type="none" w="sm" len="sm"/>
          </a:ln>
        </p:spPr>
        <p:txBody>
          <a:bodyPr>
            <a:prstTxWarp prst="textNoShape">
              <a:avLst/>
            </a:prstTxWarp>
          </a:bodyPr>
          <a:lstStyle/>
          <a:p>
            <a:pPr marL="230188" indent="-230188">
              <a:spcAft>
                <a:spcPts val="84"/>
              </a:spcAft>
              <a:buClrTx/>
              <a:buSzPct val="85000"/>
              <a:buFont typeface="Times" charset="0"/>
              <a:buNone/>
              <a:defRPr/>
            </a:pPr>
            <a:r>
              <a:rPr lang="en-US" sz="1400" b="1" i="1" kern="0" dirty="0">
                <a:solidFill>
                  <a:schemeClr val="bg2">
                    <a:lumMod val="75000"/>
                  </a:schemeClr>
                </a:solidFill>
                <a:latin typeface="+mn-lt"/>
              </a:rPr>
              <a:t>Standalone </a:t>
            </a:r>
            <a:r>
              <a:rPr lang="en-US" sz="1400" b="1" i="1" kern="0" dirty="0" smtClean="0">
                <a:solidFill>
                  <a:schemeClr val="bg2">
                    <a:lumMod val="75000"/>
                  </a:schemeClr>
                </a:solidFill>
                <a:latin typeface="+mn-lt"/>
              </a:rPr>
              <a:t>Test</a:t>
            </a:r>
            <a:br>
              <a:rPr lang="en-US" sz="1400" b="1" i="1" kern="0" dirty="0" smtClean="0">
                <a:solidFill>
                  <a:schemeClr val="bg2">
                    <a:lumMod val="75000"/>
                  </a:schemeClr>
                </a:solidFill>
                <a:latin typeface="+mn-lt"/>
              </a:rPr>
            </a:br>
            <a:r>
              <a:rPr lang="en-US" sz="1400" b="1" i="1" kern="0" dirty="0" smtClean="0">
                <a:solidFill>
                  <a:schemeClr val="bg2">
                    <a:lumMod val="75000"/>
                  </a:schemeClr>
                </a:solidFill>
                <a:latin typeface="+mn-lt"/>
              </a:rPr>
              <a:t>Q3 </a:t>
            </a:r>
            <a:r>
              <a:rPr lang="en-US" sz="1400" b="1" i="1" kern="0" dirty="0">
                <a:solidFill>
                  <a:schemeClr val="bg2">
                    <a:lumMod val="75000"/>
                  </a:schemeClr>
                </a:solidFill>
                <a:latin typeface="+mn-lt"/>
              </a:rPr>
              <a:t>2010</a:t>
            </a:r>
          </a:p>
        </p:txBody>
      </p:sp>
      <p:pic>
        <p:nvPicPr>
          <p:cNvPr id="19462" name="Picture 7" descr="nss capture.tiff"/>
          <p:cNvPicPr>
            <a:picLocks noChangeAspect="1"/>
          </p:cNvPicPr>
          <p:nvPr/>
        </p:nvPicPr>
        <p:blipFill>
          <a:blip r:embed="rId2" cstate="print"/>
          <a:srcRect l="2032" t="6279" b="12088"/>
          <a:stretch>
            <a:fillRect/>
          </a:stretch>
        </p:blipFill>
        <p:spPr bwMode="auto">
          <a:xfrm>
            <a:off x="2492774" y="2860651"/>
            <a:ext cx="6506158" cy="2321114"/>
          </a:xfrm>
          <a:prstGeom prst="rect">
            <a:avLst/>
          </a:prstGeom>
          <a:ln w="22225" cap="sq" cmpd="sng" algn="ctr">
            <a:solidFill>
              <a:srgbClr val="000000"/>
            </a:solidFill>
            <a:prstDash val="solid"/>
            <a:miter lim="800000"/>
            <a:headEnd type="none" w="med" len="med"/>
            <a:tailEnd type="none" w="med" len="med"/>
          </a:ln>
          <a:effectLst>
            <a:outerShdw blurRad="50800" dist="38100" dir="2700000" algn="tl" rotWithShape="0">
              <a:srgbClr val="000000">
                <a:alpha val="43000"/>
              </a:srgbClr>
            </a:outerShdw>
          </a:effectLst>
        </p:spPr>
      </p:pic>
      <p:pic>
        <p:nvPicPr>
          <p:cNvPr id="19463" name="Picture 12"/>
          <p:cNvPicPr>
            <a:picLocks noChangeAspect="1"/>
          </p:cNvPicPr>
          <p:nvPr/>
        </p:nvPicPr>
        <p:blipFill>
          <a:blip r:embed="rId3" cstate="print"/>
          <a:srcRect r="29720"/>
          <a:stretch>
            <a:fillRect/>
          </a:stretch>
        </p:blipFill>
        <p:spPr bwMode="auto">
          <a:xfrm>
            <a:off x="182743" y="2860651"/>
            <a:ext cx="1800019" cy="2335214"/>
          </a:xfrm>
          <a:prstGeom prst="rect">
            <a:avLst/>
          </a:prstGeom>
          <a:noFill/>
          <a:ln w="22225" cap="flat" cmpd="sng" algn="ctr">
            <a:solidFill>
              <a:schemeClr val="tx1"/>
            </a:solidFill>
            <a:prstDash val="solid"/>
            <a:miter lim="800000"/>
            <a:headEnd type="none" w="med" len="med"/>
            <a:tailEnd type="none" w="med" len="med"/>
          </a:ln>
        </p:spPr>
      </p:pic>
      <p:sp>
        <p:nvSpPr>
          <p:cNvPr id="8" name="TextBox 7"/>
          <p:cNvSpPr txBox="1"/>
          <p:nvPr/>
        </p:nvSpPr>
        <p:spPr>
          <a:xfrm>
            <a:off x="38148" y="5317881"/>
            <a:ext cx="2122901" cy="463973"/>
          </a:xfrm>
          <a:prstGeom prst="rect">
            <a:avLst/>
          </a:prstGeom>
          <a:noFill/>
        </p:spPr>
        <p:txBody>
          <a:bodyPr wrap="square" rtlCol="0">
            <a:spAutoFit/>
          </a:bodyPr>
          <a:lstStyle/>
          <a:p>
            <a:pPr>
              <a:buNone/>
            </a:pPr>
            <a:r>
              <a:rPr lang="en-US" sz="1400" dirty="0" smtClean="0"/>
              <a:t>Read the full Palo Alto Networks Report </a:t>
            </a:r>
            <a:r>
              <a:rPr lang="en-US" sz="1400" dirty="0" smtClean="0">
                <a:hlinkClick r:id="rId4"/>
              </a:rPr>
              <a:t>here</a:t>
            </a:r>
            <a:endParaRPr lang="en-US" sz="1400" dirty="0"/>
          </a:p>
        </p:txBody>
      </p:sp>
      <p:sp>
        <p:nvSpPr>
          <p:cNvPr id="9" name="TextBox 8"/>
          <p:cNvSpPr txBox="1"/>
          <p:nvPr/>
        </p:nvSpPr>
        <p:spPr>
          <a:xfrm>
            <a:off x="4413243" y="5377574"/>
            <a:ext cx="2460132" cy="463973"/>
          </a:xfrm>
          <a:prstGeom prst="rect">
            <a:avLst/>
          </a:prstGeom>
          <a:noFill/>
        </p:spPr>
        <p:txBody>
          <a:bodyPr wrap="square" rtlCol="0">
            <a:spAutoFit/>
          </a:bodyPr>
          <a:lstStyle/>
          <a:p>
            <a:pPr>
              <a:buNone/>
            </a:pPr>
            <a:r>
              <a:rPr lang="en-US" sz="1400" dirty="0" smtClean="0"/>
              <a:t>Get more information on the 2009 Group Test </a:t>
            </a:r>
            <a:r>
              <a:rPr lang="en-US" sz="1400" dirty="0" smtClean="0">
                <a:hlinkClick r:id="rId5"/>
              </a:rPr>
              <a:t>here</a:t>
            </a:r>
            <a:endParaRPr lang="en-US" sz="1400" dirty="0"/>
          </a:p>
        </p:txBody>
      </p:sp>
      <p:pic>
        <p:nvPicPr>
          <p:cNvPr id="12" name="Picture 11"/>
          <p:cNvPicPr>
            <a:picLocks noChangeAspect="1"/>
          </p:cNvPicPr>
          <p:nvPr/>
        </p:nvPicPr>
        <p:blipFill>
          <a:blip r:embed="rId6" cstate="print"/>
          <a:stretch>
            <a:fillRect/>
          </a:stretch>
        </p:blipFill>
        <p:spPr>
          <a:xfrm>
            <a:off x="7529614" y="0"/>
            <a:ext cx="1614386" cy="1661868"/>
          </a:xfrm>
          <a:prstGeom prst="rect">
            <a:avLst/>
          </a:prstGeom>
        </p:spPr>
      </p:pic>
      <p:sp>
        <p:nvSpPr>
          <p:cNvPr id="4" name="Rounded Rectangle 3"/>
          <p:cNvSpPr/>
          <p:nvPr/>
        </p:nvSpPr>
        <p:spPr bwMode="auto">
          <a:xfrm>
            <a:off x="1494119" y="1197033"/>
            <a:ext cx="4751294" cy="459700"/>
          </a:xfrm>
          <a:prstGeom prst="roundRect">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tabLst/>
            </a:pPr>
            <a:r>
              <a:rPr kumimoji="0" lang="en-US" sz="2400" b="1" i="0" u="none" strike="noStrike" cap="none" normalizeH="0" baseline="0" dirty="0" smtClean="0">
                <a:ln>
                  <a:noFill/>
                </a:ln>
                <a:solidFill>
                  <a:schemeClr val="tx1"/>
                </a:solidFill>
                <a:effectLst/>
                <a:latin typeface="Arial" charset="0"/>
              </a:rPr>
              <a:t>Summary of NSS</a:t>
            </a:r>
            <a:r>
              <a:rPr kumimoji="0" lang="en-US" sz="2400" b="1" i="0" u="none" strike="noStrike" cap="none" normalizeH="0" dirty="0" smtClean="0">
                <a:ln>
                  <a:noFill/>
                </a:ln>
                <a:solidFill>
                  <a:schemeClr val="tx1"/>
                </a:solidFill>
                <a:effectLst/>
                <a:latin typeface="Arial" charset="0"/>
              </a:rPr>
              <a:t> Labs results</a:t>
            </a:r>
            <a:endParaRPr kumimoji="0" lang="en-US" sz="2400" b="1"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Title 5"/>
          <p:cNvSpPr>
            <a:spLocks noGrp="1"/>
          </p:cNvSpPr>
          <p:nvPr>
            <p:ph type="title"/>
          </p:nvPr>
        </p:nvSpPr>
        <p:spPr/>
        <p:txBody>
          <a:bodyPr/>
          <a:lstStyle/>
          <a:p>
            <a:r>
              <a:rPr lang="en-US" smtClean="0"/>
              <a:t>Thank You</a:t>
            </a:r>
          </a:p>
        </p:txBody>
      </p:sp>
      <p:sp>
        <p:nvSpPr>
          <p:cNvPr id="26626" name="Footer Placeholder 3"/>
          <p:cNvSpPr>
            <a:spLocks noGrp="1"/>
          </p:cNvSpPr>
          <p:nvPr>
            <p:ph type="ftr" sz="quarter" idx="10"/>
          </p:nvPr>
        </p:nvSpPr>
        <p:spPr>
          <a:noFill/>
        </p:spPr>
        <p:txBody>
          <a:bodyPr/>
          <a:lstStyle/>
          <a:p>
            <a:r>
              <a:rPr lang="en-US"/>
              <a:t>© 2010 Palo Alto Networks. Proprietary and Confidential.</a:t>
            </a:r>
          </a:p>
        </p:txBody>
      </p:sp>
      <p:sp>
        <p:nvSpPr>
          <p:cNvPr id="26627" name="Slide Number Placeholder 4"/>
          <p:cNvSpPr>
            <a:spLocks noGrp="1"/>
          </p:cNvSpPr>
          <p:nvPr>
            <p:ph type="sldNum" sz="quarter" idx="11"/>
          </p:nvPr>
        </p:nvSpPr>
        <p:spPr>
          <a:noFill/>
        </p:spPr>
        <p:txBody>
          <a:bodyPr/>
          <a:lstStyle/>
          <a:p>
            <a:r>
              <a:rPr lang="en-US" smtClean="0"/>
              <a:t>Page </a:t>
            </a:r>
            <a:fld id="{99FCD813-9754-486C-B7A8-1CAF8C29F340}" type="slidenum">
              <a:rPr lang="en-US" smtClean="0"/>
              <a:pPr/>
              <a:t>33</a:t>
            </a:fld>
            <a:r>
              <a:rPr lang="en-US" smtClean="0"/>
              <a:t>   |</a:t>
            </a:r>
            <a:r>
              <a:rPr lang="en-US" smtClean="0">
                <a:solidFill>
                  <a:schemeClr val="accent1"/>
                </a:solidFill>
              </a:rPr>
              <a:t>   </a:t>
            </a:r>
            <a:endParaRPr lang="en-US" smtClean="0">
              <a:solidFill>
                <a:schemeClr val="accent1"/>
              </a:solidFill>
              <a:latin typeface="Garamond" pitchFamily="18" charset="0"/>
            </a:endParaRPr>
          </a:p>
        </p:txBody>
      </p:sp>
      <p:sp>
        <p:nvSpPr>
          <p:cNvPr id="26630" name="Rectangle 6"/>
          <p:cNvSpPr>
            <a:spLocks noChangeArrowheads="1"/>
          </p:cNvSpPr>
          <p:nvPr/>
        </p:nvSpPr>
        <p:spPr bwMode="auto">
          <a:xfrm>
            <a:off x="0" y="6191250"/>
            <a:ext cx="9144000" cy="666750"/>
          </a:xfrm>
          <a:prstGeom prst="rect">
            <a:avLst/>
          </a:prstGeom>
          <a:solidFill>
            <a:schemeClr val="bg1"/>
          </a:solidFill>
          <a:ln w="9525">
            <a:noFill/>
            <a:miter lim="800000"/>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4" name="Picture 1"/>
          <p:cNvPicPr>
            <a:picLocks noChangeArrowheads="1"/>
          </p:cNvPicPr>
          <p:nvPr/>
        </p:nvPicPr>
        <p:blipFill>
          <a:blip r:embed="rId2"/>
          <a:srcRect/>
          <a:stretch>
            <a:fillRect/>
          </a:stretch>
        </p:blipFill>
        <p:spPr bwMode="auto">
          <a:xfrm>
            <a:off x="0" y="0"/>
            <a:ext cx="9148763" cy="6862763"/>
          </a:xfrm>
          <a:prstGeom prst="rect">
            <a:avLst/>
          </a:prstGeom>
          <a:noFill/>
          <a:ln w="9525">
            <a:noFill/>
            <a:miter lim="800000"/>
            <a:headEnd/>
            <a:tailEnd/>
          </a:ln>
        </p:spPr>
      </p:pic>
      <p:sp>
        <p:nvSpPr>
          <p:cNvPr id="49155" name="Rectangle 2"/>
          <p:cNvSpPr>
            <a:spLocks/>
          </p:cNvSpPr>
          <p:nvPr/>
        </p:nvSpPr>
        <p:spPr bwMode="auto">
          <a:xfrm>
            <a:off x="1157288" y="6305550"/>
            <a:ext cx="5791200" cy="317500"/>
          </a:xfrm>
          <a:prstGeom prst="rect">
            <a:avLst/>
          </a:prstGeom>
          <a:noFill/>
          <a:ln w="12700">
            <a:noFill/>
            <a:miter lim="800000"/>
            <a:headEnd/>
            <a:tailEnd/>
          </a:ln>
        </p:spPr>
        <p:txBody>
          <a:bodyPr lIns="0" tIns="0" rIns="40639" bIns="0" anchor="ctr">
            <a:prstTxWarp prst="textNoShape">
              <a:avLst/>
            </a:prstTxWarp>
          </a:bodyPr>
          <a:lstStyle/>
          <a:p>
            <a:r>
              <a:rPr lang="en-US">
                <a:solidFill>
                  <a:schemeClr val="tx1"/>
                </a:solidFill>
                <a:ea typeface="Arial" charset="0"/>
                <a:cs typeface="Arial" charset="0"/>
              </a:rPr>
              <a:t>© 2009 Palo Alto Networks. Proprietary and Confidential</a:t>
            </a:r>
          </a:p>
        </p:txBody>
      </p:sp>
      <p:sp>
        <p:nvSpPr>
          <p:cNvPr id="49156" name="Rectangle 3"/>
          <p:cNvSpPr>
            <a:spLocks/>
          </p:cNvSpPr>
          <p:nvPr/>
        </p:nvSpPr>
        <p:spPr bwMode="auto">
          <a:xfrm>
            <a:off x="306388" y="6205538"/>
            <a:ext cx="863600" cy="520700"/>
          </a:xfrm>
          <a:prstGeom prst="rect">
            <a:avLst/>
          </a:prstGeom>
          <a:noFill/>
          <a:ln w="12700">
            <a:noFill/>
            <a:miter lim="800000"/>
            <a:headEnd/>
            <a:tailEnd/>
          </a:ln>
        </p:spPr>
        <p:txBody>
          <a:bodyPr lIns="0" tIns="0" rIns="40639" bIns="0" anchor="ctr">
            <a:prstTxWarp prst="textNoShape">
              <a:avLst/>
            </a:prstTxWarp>
          </a:bodyPr>
          <a:lstStyle/>
          <a:p>
            <a:r>
              <a:rPr lang="en-US">
                <a:solidFill>
                  <a:schemeClr val="tx1"/>
                </a:solidFill>
                <a:ea typeface="Arial" charset="0"/>
                <a:cs typeface="Arial" charset="0"/>
              </a:rPr>
              <a:t>Page 29   |   </a:t>
            </a:r>
          </a:p>
        </p:txBody>
      </p:sp>
      <p:sp>
        <p:nvSpPr>
          <p:cNvPr id="49157" name="Rectangle 4"/>
          <p:cNvSpPr>
            <a:spLocks/>
          </p:cNvSpPr>
          <p:nvPr/>
        </p:nvSpPr>
        <p:spPr bwMode="auto">
          <a:xfrm>
            <a:off x="1157288" y="6305550"/>
            <a:ext cx="5791200" cy="317500"/>
          </a:xfrm>
          <a:prstGeom prst="rect">
            <a:avLst/>
          </a:prstGeom>
          <a:noFill/>
          <a:ln w="12700">
            <a:noFill/>
            <a:miter lim="800000"/>
            <a:headEnd/>
            <a:tailEnd/>
          </a:ln>
        </p:spPr>
        <p:txBody>
          <a:bodyPr lIns="0" tIns="0" rIns="40639" bIns="0" anchor="ctr">
            <a:prstTxWarp prst="textNoShape">
              <a:avLst/>
            </a:prstTxWarp>
          </a:bodyPr>
          <a:lstStyle/>
          <a:p>
            <a:r>
              <a:rPr lang="en-US">
                <a:solidFill>
                  <a:schemeClr val="tx1"/>
                </a:solidFill>
                <a:ea typeface="Arial" charset="0"/>
                <a:cs typeface="Arial" charset="0"/>
              </a:rPr>
              <a:t>© 2007 Palo Alto Networks. Proprietary and Confidential</a:t>
            </a:r>
          </a:p>
        </p:txBody>
      </p:sp>
      <p:sp>
        <p:nvSpPr>
          <p:cNvPr id="49158" name="Rectangle 5"/>
          <p:cNvSpPr>
            <a:spLocks/>
          </p:cNvSpPr>
          <p:nvPr/>
        </p:nvSpPr>
        <p:spPr bwMode="auto">
          <a:xfrm>
            <a:off x="306388" y="6205538"/>
            <a:ext cx="863600" cy="520700"/>
          </a:xfrm>
          <a:prstGeom prst="rect">
            <a:avLst/>
          </a:prstGeom>
          <a:noFill/>
          <a:ln w="12700">
            <a:noFill/>
            <a:miter lim="800000"/>
            <a:headEnd/>
            <a:tailEnd/>
          </a:ln>
        </p:spPr>
        <p:txBody>
          <a:bodyPr lIns="0" tIns="0" rIns="40639" bIns="0" anchor="ctr">
            <a:prstTxWarp prst="textNoShape">
              <a:avLst/>
            </a:prstTxWarp>
          </a:bodyPr>
          <a:lstStyle/>
          <a:p>
            <a:r>
              <a:rPr lang="en-US">
                <a:solidFill>
                  <a:schemeClr val="tx1"/>
                </a:solidFill>
                <a:ea typeface="Arial" charset="0"/>
                <a:cs typeface="Arial" charset="0"/>
              </a:rPr>
              <a:t>Page 29   |   </a:t>
            </a:r>
          </a:p>
        </p:txBody>
      </p:sp>
      <p:pic>
        <p:nvPicPr>
          <p:cNvPr id="49159" name="Picture 6"/>
          <p:cNvPicPr>
            <a:picLocks noChangeArrowheads="1"/>
          </p:cNvPicPr>
          <p:nvPr/>
        </p:nvPicPr>
        <p:blipFill>
          <a:blip r:embed="rId2"/>
          <a:srcRect/>
          <a:stretch>
            <a:fillRect/>
          </a:stretch>
        </p:blipFill>
        <p:spPr bwMode="auto">
          <a:xfrm>
            <a:off x="0" y="0"/>
            <a:ext cx="9148763" cy="6862763"/>
          </a:xfrm>
          <a:prstGeom prst="rect">
            <a:avLst/>
          </a:prstGeom>
          <a:noFill/>
          <a:ln w="12700">
            <a:noFill/>
            <a:round/>
            <a:headEnd/>
            <a:tailEnd/>
          </a:ln>
        </p:spPr>
      </p:pic>
      <p:sp>
        <p:nvSpPr>
          <p:cNvPr id="49160" name="Rectangle 7"/>
          <p:cNvSpPr>
            <a:spLocks noGrp="1" noChangeArrowheads="1"/>
          </p:cNvSpPr>
          <p:nvPr>
            <p:ph type="title"/>
          </p:nvPr>
        </p:nvSpPr>
        <p:spPr>
          <a:xfrm>
            <a:off x="4070351" y="2536825"/>
            <a:ext cx="4286250" cy="612775"/>
          </a:xfrm>
        </p:spPr>
        <p:txBody>
          <a:bodyPr rIns="132058"/>
          <a:lstStyle/>
          <a:p>
            <a:pPr indent="0" eaLnBrk="1" hangingPunct="1"/>
            <a:r>
              <a:rPr lang="en-US" dirty="0"/>
              <a:t>App-ID</a:t>
            </a:r>
          </a:p>
        </p:txBody>
      </p:sp>
      <p:sp>
        <p:nvSpPr>
          <p:cNvPr id="49161" name="Rectangle 8"/>
          <p:cNvSpPr>
            <a:spLocks noGrp="1" noChangeArrowheads="1"/>
          </p:cNvSpPr>
          <p:nvPr>
            <p:ph type="body" idx="1"/>
          </p:nvPr>
        </p:nvSpPr>
        <p:spPr/>
        <p:txBody>
          <a:bodyPr rIns="132080"/>
          <a:lstStyle/>
          <a:p>
            <a:pPr marL="0" indent="0" eaLnBrk="1" hangingPunct="1">
              <a:buNone/>
            </a:pPr>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1"/>
          <p:cNvPicPr>
            <a:picLocks noChangeArrowheads="1"/>
          </p:cNvPicPr>
          <p:nvPr/>
        </p:nvPicPr>
        <p:blipFill>
          <a:blip r:embed="rId3"/>
          <a:srcRect/>
          <a:stretch>
            <a:fillRect/>
          </a:stretch>
        </p:blipFill>
        <p:spPr bwMode="auto">
          <a:xfrm>
            <a:off x="0" y="0"/>
            <a:ext cx="9148763" cy="6862763"/>
          </a:xfrm>
          <a:prstGeom prst="rect">
            <a:avLst/>
          </a:prstGeom>
          <a:noFill/>
          <a:ln w="9525">
            <a:noFill/>
            <a:miter lim="800000"/>
            <a:headEnd/>
            <a:tailEnd/>
          </a:ln>
        </p:spPr>
      </p:pic>
      <p:sp>
        <p:nvSpPr>
          <p:cNvPr id="50179" name="Rectangle 2"/>
          <p:cNvSpPr>
            <a:spLocks noGrp="1" noChangeArrowheads="1"/>
          </p:cNvSpPr>
          <p:nvPr>
            <p:ph type="title"/>
          </p:nvPr>
        </p:nvSpPr>
        <p:spPr/>
        <p:txBody>
          <a:bodyPr rIns="81258"/>
          <a:lstStyle/>
          <a:p>
            <a:pPr indent="0" eaLnBrk="1" hangingPunct="1"/>
            <a:r>
              <a:rPr lang="en-US"/>
              <a:t>What is an Application?</a:t>
            </a:r>
          </a:p>
        </p:txBody>
      </p:sp>
      <p:sp>
        <p:nvSpPr>
          <p:cNvPr id="27651" name="Rectangle 3"/>
          <p:cNvSpPr>
            <a:spLocks/>
          </p:cNvSpPr>
          <p:nvPr/>
        </p:nvSpPr>
        <p:spPr bwMode="auto">
          <a:xfrm>
            <a:off x="3881438" y="2520950"/>
            <a:ext cx="539750" cy="177800"/>
          </a:xfrm>
          <a:prstGeom prst="rect">
            <a:avLst/>
          </a:prstGeom>
          <a:noFill/>
          <a:ln w="12700">
            <a:noFill/>
            <a:miter lim="800000"/>
            <a:headEnd/>
            <a:tailEnd/>
          </a:ln>
        </p:spPr>
        <p:txBody>
          <a:bodyPr wrap="none" lIns="0" tIns="0" rIns="40639" bIns="0" anchor="ctr">
            <a:prstTxWarp prst="textNoShape">
              <a:avLst/>
            </a:prstTxWarp>
            <a:spAutoFit/>
          </a:bodyPr>
          <a:lstStyle/>
          <a:p>
            <a:pPr>
              <a:spcBef>
                <a:spcPts val="950"/>
              </a:spcBef>
              <a:buClr>
                <a:srgbClr val="FFFFFF"/>
              </a:buClr>
              <a:buSzPct val="100000"/>
              <a:buFont typeface="Times New Roman" charset="0"/>
              <a:buChar char="•"/>
            </a:pPr>
            <a:r>
              <a:rPr lang="en-US" sz="1200">
                <a:solidFill>
                  <a:schemeClr val="tx1"/>
                </a:solidFill>
                <a:latin typeface="Calibri" charset="0"/>
                <a:ea typeface="Calibri" charset="0"/>
                <a:cs typeface="Calibri" charset="0"/>
                <a:sym typeface="Calibri" charset="0"/>
              </a:rPr>
              <a:t>iGoogle</a:t>
            </a:r>
          </a:p>
        </p:txBody>
      </p:sp>
      <p:pic>
        <p:nvPicPr>
          <p:cNvPr id="27652" name="Picture 4"/>
          <p:cNvPicPr>
            <a:picLocks noChangeArrowheads="1"/>
          </p:cNvPicPr>
          <p:nvPr/>
        </p:nvPicPr>
        <p:blipFill>
          <a:blip r:embed="rId4"/>
          <a:srcRect/>
          <a:stretch>
            <a:fillRect/>
          </a:stretch>
        </p:blipFill>
        <p:spPr bwMode="auto">
          <a:xfrm>
            <a:off x="6115050" y="1296988"/>
            <a:ext cx="333375" cy="333375"/>
          </a:xfrm>
          <a:prstGeom prst="rect">
            <a:avLst/>
          </a:prstGeom>
          <a:noFill/>
          <a:ln w="12700">
            <a:noFill/>
            <a:miter lim="800000"/>
            <a:headEnd/>
            <a:tailEnd/>
          </a:ln>
        </p:spPr>
      </p:pic>
      <p:pic>
        <p:nvPicPr>
          <p:cNvPr id="27653" name="Picture 5"/>
          <p:cNvPicPr>
            <a:picLocks noChangeArrowheads="1"/>
          </p:cNvPicPr>
          <p:nvPr/>
        </p:nvPicPr>
        <p:blipFill>
          <a:blip r:embed="rId5"/>
          <a:srcRect/>
          <a:stretch>
            <a:fillRect/>
          </a:stretch>
        </p:blipFill>
        <p:spPr bwMode="auto">
          <a:xfrm>
            <a:off x="6135688" y="1811338"/>
            <a:ext cx="333375" cy="333375"/>
          </a:xfrm>
          <a:prstGeom prst="rect">
            <a:avLst/>
          </a:prstGeom>
          <a:noFill/>
          <a:ln w="12700">
            <a:noFill/>
            <a:miter lim="800000"/>
            <a:headEnd/>
            <a:tailEnd/>
          </a:ln>
        </p:spPr>
      </p:pic>
      <p:pic>
        <p:nvPicPr>
          <p:cNvPr id="27654" name="Picture 6"/>
          <p:cNvPicPr>
            <a:picLocks noChangeArrowheads="1"/>
          </p:cNvPicPr>
          <p:nvPr/>
        </p:nvPicPr>
        <p:blipFill>
          <a:blip r:embed="rId6"/>
          <a:srcRect/>
          <a:stretch>
            <a:fillRect/>
          </a:stretch>
        </p:blipFill>
        <p:spPr bwMode="auto">
          <a:xfrm>
            <a:off x="6126163" y="2306638"/>
            <a:ext cx="333375" cy="333375"/>
          </a:xfrm>
          <a:prstGeom prst="rect">
            <a:avLst/>
          </a:prstGeom>
          <a:noFill/>
          <a:ln w="12700">
            <a:noFill/>
            <a:miter lim="800000"/>
            <a:headEnd/>
            <a:tailEnd/>
          </a:ln>
        </p:spPr>
      </p:pic>
      <p:sp>
        <p:nvSpPr>
          <p:cNvPr id="27655" name="Line 7"/>
          <p:cNvSpPr>
            <a:spLocks noChangeShapeType="1"/>
          </p:cNvSpPr>
          <p:nvPr/>
        </p:nvSpPr>
        <p:spPr bwMode="auto">
          <a:xfrm rot="10800000" flipH="1">
            <a:off x="2212975" y="1884363"/>
            <a:ext cx="1300163" cy="1905000"/>
          </a:xfrm>
          <a:prstGeom prst="line">
            <a:avLst/>
          </a:prstGeom>
          <a:noFill/>
          <a:ln w="25400">
            <a:solidFill>
              <a:srgbClr val="485B67"/>
            </a:solidFill>
            <a:round/>
            <a:headEnd/>
            <a:tailEnd type="triangle" w="med" len="med"/>
          </a:ln>
        </p:spPr>
        <p:txBody>
          <a:bodyPr lIns="0" tIns="0" rIns="0" bIns="0">
            <a:prstTxWarp prst="textNoShape">
              <a:avLst/>
            </a:prstTxWarp>
          </a:bodyPr>
          <a:lstStyle/>
          <a:p>
            <a:endParaRPr lang="en-US"/>
          </a:p>
        </p:txBody>
      </p:sp>
      <p:sp>
        <p:nvSpPr>
          <p:cNvPr id="27656" name="Line 8"/>
          <p:cNvSpPr>
            <a:spLocks noChangeShapeType="1"/>
          </p:cNvSpPr>
          <p:nvPr/>
        </p:nvSpPr>
        <p:spPr bwMode="auto">
          <a:xfrm>
            <a:off x="2212975" y="3789363"/>
            <a:ext cx="2940050" cy="25400"/>
          </a:xfrm>
          <a:prstGeom prst="line">
            <a:avLst/>
          </a:prstGeom>
          <a:noFill/>
          <a:ln w="25400">
            <a:solidFill>
              <a:srgbClr val="485B67"/>
            </a:solidFill>
            <a:round/>
            <a:headEnd/>
            <a:tailEnd type="triangle" w="med" len="med"/>
          </a:ln>
        </p:spPr>
        <p:txBody>
          <a:bodyPr lIns="0" tIns="0" rIns="0" bIns="0">
            <a:prstTxWarp prst="textNoShape">
              <a:avLst/>
            </a:prstTxWarp>
          </a:bodyPr>
          <a:lstStyle/>
          <a:p>
            <a:endParaRPr lang="en-US"/>
          </a:p>
        </p:txBody>
      </p:sp>
      <p:sp>
        <p:nvSpPr>
          <p:cNvPr id="27657" name="Line 9"/>
          <p:cNvSpPr>
            <a:spLocks noChangeShapeType="1"/>
          </p:cNvSpPr>
          <p:nvPr/>
        </p:nvSpPr>
        <p:spPr bwMode="auto">
          <a:xfrm>
            <a:off x="2212975" y="3789363"/>
            <a:ext cx="2128838" cy="963612"/>
          </a:xfrm>
          <a:prstGeom prst="line">
            <a:avLst/>
          </a:prstGeom>
          <a:noFill/>
          <a:ln w="25400">
            <a:solidFill>
              <a:srgbClr val="485B67"/>
            </a:solidFill>
            <a:round/>
            <a:headEnd/>
            <a:tailEnd type="triangle" w="med" len="med"/>
          </a:ln>
        </p:spPr>
        <p:txBody>
          <a:bodyPr lIns="0" tIns="0" rIns="0" bIns="0">
            <a:prstTxWarp prst="textNoShape">
              <a:avLst/>
            </a:prstTxWarp>
          </a:bodyPr>
          <a:lstStyle/>
          <a:p>
            <a:endParaRPr lang="en-US"/>
          </a:p>
        </p:txBody>
      </p:sp>
      <p:sp>
        <p:nvSpPr>
          <p:cNvPr id="27658" name="Line 10"/>
          <p:cNvSpPr>
            <a:spLocks noChangeShapeType="1"/>
          </p:cNvSpPr>
          <p:nvPr/>
        </p:nvSpPr>
        <p:spPr bwMode="auto">
          <a:xfrm>
            <a:off x="4791075" y="1901825"/>
            <a:ext cx="1279525" cy="623888"/>
          </a:xfrm>
          <a:prstGeom prst="line">
            <a:avLst/>
          </a:prstGeom>
          <a:noFill/>
          <a:ln w="25400">
            <a:solidFill>
              <a:srgbClr val="485B67"/>
            </a:solidFill>
            <a:round/>
            <a:headEnd/>
            <a:tailEnd type="triangle" w="med" len="med"/>
          </a:ln>
        </p:spPr>
        <p:txBody>
          <a:bodyPr lIns="0" tIns="0" rIns="0" bIns="0">
            <a:prstTxWarp prst="textNoShape">
              <a:avLst/>
            </a:prstTxWarp>
          </a:bodyPr>
          <a:lstStyle/>
          <a:p>
            <a:endParaRPr lang="en-US"/>
          </a:p>
        </p:txBody>
      </p:sp>
      <p:sp>
        <p:nvSpPr>
          <p:cNvPr id="27659" name="Line 11"/>
          <p:cNvSpPr>
            <a:spLocks noChangeShapeType="1"/>
          </p:cNvSpPr>
          <p:nvPr/>
        </p:nvSpPr>
        <p:spPr bwMode="auto">
          <a:xfrm>
            <a:off x="4791075" y="1901825"/>
            <a:ext cx="1300163" cy="82550"/>
          </a:xfrm>
          <a:prstGeom prst="line">
            <a:avLst/>
          </a:prstGeom>
          <a:noFill/>
          <a:ln w="25400">
            <a:solidFill>
              <a:srgbClr val="485B67"/>
            </a:solidFill>
            <a:round/>
            <a:headEnd/>
            <a:tailEnd type="triangle" w="med" len="med"/>
          </a:ln>
        </p:spPr>
        <p:txBody>
          <a:bodyPr lIns="0" tIns="0" rIns="0" bIns="0">
            <a:prstTxWarp prst="textNoShape">
              <a:avLst/>
            </a:prstTxWarp>
          </a:bodyPr>
          <a:lstStyle/>
          <a:p>
            <a:endParaRPr lang="en-US"/>
          </a:p>
        </p:txBody>
      </p:sp>
      <p:sp>
        <p:nvSpPr>
          <p:cNvPr id="27660" name="Line 12"/>
          <p:cNvSpPr>
            <a:spLocks noChangeShapeType="1"/>
          </p:cNvSpPr>
          <p:nvPr/>
        </p:nvSpPr>
        <p:spPr bwMode="auto">
          <a:xfrm rot="10800000" flipH="1">
            <a:off x="4791075" y="1419225"/>
            <a:ext cx="1271588" cy="482600"/>
          </a:xfrm>
          <a:prstGeom prst="line">
            <a:avLst/>
          </a:prstGeom>
          <a:noFill/>
          <a:ln w="25400">
            <a:solidFill>
              <a:srgbClr val="485B67"/>
            </a:solidFill>
            <a:round/>
            <a:headEnd/>
            <a:tailEnd type="triangle" w="med" len="med"/>
          </a:ln>
        </p:spPr>
        <p:txBody>
          <a:bodyPr lIns="0" tIns="0" rIns="0" bIns="0">
            <a:prstTxWarp prst="textNoShape">
              <a:avLst/>
            </a:prstTxWarp>
          </a:bodyPr>
          <a:lstStyle/>
          <a:p>
            <a:endParaRPr lang="en-US"/>
          </a:p>
        </p:txBody>
      </p:sp>
      <p:sp>
        <p:nvSpPr>
          <p:cNvPr id="27661" name="Rectangle 13"/>
          <p:cNvSpPr>
            <a:spLocks/>
          </p:cNvSpPr>
          <p:nvPr/>
        </p:nvSpPr>
        <p:spPr bwMode="auto">
          <a:xfrm>
            <a:off x="6746875" y="1393825"/>
            <a:ext cx="436563" cy="177800"/>
          </a:xfrm>
          <a:prstGeom prst="rect">
            <a:avLst/>
          </a:prstGeom>
          <a:noFill/>
          <a:ln w="12700">
            <a:noFill/>
            <a:miter lim="800000"/>
            <a:headEnd/>
            <a:tailEnd/>
          </a:ln>
        </p:spPr>
        <p:txBody>
          <a:bodyPr wrap="none" lIns="0" tIns="0" rIns="40639" bIns="0" anchor="ctr">
            <a:prstTxWarp prst="textNoShape">
              <a:avLst/>
            </a:prstTxWarp>
            <a:spAutoFit/>
          </a:bodyPr>
          <a:lstStyle/>
          <a:p>
            <a:pPr>
              <a:buClr>
                <a:srgbClr val="FFFFFF"/>
              </a:buClr>
              <a:buSzPct val="100000"/>
              <a:buFont typeface="Times New Roman" charset="0"/>
              <a:buChar char="•"/>
            </a:pPr>
            <a:r>
              <a:rPr lang="en-US" sz="1200">
                <a:solidFill>
                  <a:schemeClr val="tx1"/>
                </a:solidFill>
                <a:latin typeface="Calibri" charset="0"/>
                <a:ea typeface="Calibri" charset="0"/>
                <a:cs typeface="Calibri" charset="0"/>
                <a:sym typeface="Calibri" charset="0"/>
              </a:rPr>
              <a:t>GMail</a:t>
            </a:r>
          </a:p>
        </p:txBody>
      </p:sp>
      <p:sp>
        <p:nvSpPr>
          <p:cNvPr id="27662" name="Rectangle 14"/>
          <p:cNvSpPr>
            <a:spLocks/>
          </p:cNvSpPr>
          <p:nvPr/>
        </p:nvSpPr>
        <p:spPr bwMode="auto">
          <a:xfrm>
            <a:off x="6757988" y="1898650"/>
            <a:ext cx="401637" cy="177800"/>
          </a:xfrm>
          <a:prstGeom prst="rect">
            <a:avLst/>
          </a:prstGeom>
          <a:noFill/>
          <a:ln w="12700">
            <a:noFill/>
            <a:miter lim="800000"/>
            <a:headEnd/>
            <a:tailEnd/>
          </a:ln>
        </p:spPr>
        <p:txBody>
          <a:bodyPr wrap="none" lIns="0" tIns="0" rIns="40639" bIns="0" anchor="ctr">
            <a:prstTxWarp prst="textNoShape">
              <a:avLst/>
            </a:prstTxWarp>
            <a:spAutoFit/>
          </a:bodyPr>
          <a:lstStyle/>
          <a:p>
            <a:pPr>
              <a:buClr>
                <a:srgbClr val="FFFFFF"/>
              </a:buClr>
              <a:buSzPct val="100000"/>
              <a:buFont typeface="Times New Roman" charset="0"/>
              <a:buChar char="•"/>
            </a:pPr>
            <a:r>
              <a:rPr lang="en-US" sz="1200">
                <a:solidFill>
                  <a:schemeClr val="tx1"/>
                </a:solidFill>
                <a:latin typeface="Calibri" charset="0"/>
                <a:ea typeface="Calibri" charset="0"/>
                <a:cs typeface="Calibri" charset="0"/>
                <a:sym typeface="Calibri" charset="0"/>
              </a:rPr>
              <a:t>GTalk</a:t>
            </a:r>
          </a:p>
        </p:txBody>
      </p:sp>
      <p:sp>
        <p:nvSpPr>
          <p:cNvPr id="27663" name="Rectangle 15"/>
          <p:cNvSpPr>
            <a:spLocks/>
          </p:cNvSpPr>
          <p:nvPr/>
        </p:nvSpPr>
        <p:spPr bwMode="auto">
          <a:xfrm>
            <a:off x="6791325" y="2381250"/>
            <a:ext cx="1092200" cy="177800"/>
          </a:xfrm>
          <a:prstGeom prst="rect">
            <a:avLst/>
          </a:prstGeom>
          <a:noFill/>
          <a:ln w="12700">
            <a:noFill/>
            <a:miter lim="800000"/>
            <a:headEnd/>
            <a:tailEnd/>
          </a:ln>
        </p:spPr>
        <p:txBody>
          <a:bodyPr wrap="none" lIns="0" tIns="0" rIns="40639" bIns="0" anchor="ctr">
            <a:prstTxWarp prst="textNoShape">
              <a:avLst/>
            </a:prstTxWarp>
            <a:spAutoFit/>
          </a:bodyPr>
          <a:lstStyle/>
          <a:p>
            <a:pPr>
              <a:buClr>
                <a:srgbClr val="FFFFFF"/>
              </a:buClr>
              <a:buSzPct val="100000"/>
              <a:buFont typeface="Times New Roman" charset="0"/>
              <a:buChar char="•"/>
            </a:pPr>
            <a:r>
              <a:rPr lang="en-US" sz="1200">
                <a:solidFill>
                  <a:schemeClr val="tx1"/>
                </a:solidFill>
                <a:latin typeface="Calibri" charset="0"/>
                <a:ea typeface="Calibri" charset="0"/>
                <a:cs typeface="Calibri" charset="0"/>
                <a:sym typeface="Calibri" charset="0"/>
              </a:rPr>
              <a:t>Google Calendar</a:t>
            </a:r>
          </a:p>
        </p:txBody>
      </p:sp>
      <p:sp>
        <p:nvSpPr>
          <p:cNvPr id="27664" name="Rectangle 16"/>
          <p:cNvSpPr>
            <a:spLocks/>
          </p:cNvSpPr>
          <p:nvPr/>
        </p:nvSpPr>
        <p:spPr bwMode="auto">
          <a:xfrm>
            <a:off x="6705600" y="3640138"/>
            <a:ext cx="2108200" cy="177800"/>
          </a:xfrm>
          <a:prstGeom prst="rect">
            <a:avLst/>
          </a:prstGeom>
          <a:noFill/>
          <a:ln w="12700">
            <a:noFill/>
            <a:miter lim="800000"/>
            <a:headEnd/>
            <a:tailEnd/>
          </a:ln>
        </p:spPr>
        <p:txBody>
          <a:bodyPr lIns="0" tIns="0" rIns="40639" bIns="0" anchor="ctr">
            <a:prstTxWarp prst="textNoShape">
              <a:avLst/>
            </a:prstTxWarp>
          </a:bodyPr>
          <a:lstStyle/>
          <a:p>
            <a:pPr algn="l">
              <a:buClr>
                <a:srgbClr val="FFFFFF"/>
              </a:buClr>
              <a:buSzPct val="100000"/>
              <a:buFont typeface="Times New Roman" charset="0"/>
              <a:buChar char="•"/>
            </a:pPr>
            <a:r>
              <a:rPr lang="en-US" sz="1200">
                <a:solidFill>
                  <a:schemeClr val="tx1"/>
                </a:solidFill>
                <a:latin typeface="Calibri" charset="0"/>
                <a:ea typeface="Calibri" charset="0"/>
                <a:cs typeface="Calibri" charset="0"/>
                <a:sym typeface="Calibri" charset="0"/>
              </a:rPr>
              <a:t>Siebel CRM</a:t>
            </a:r>
          </a:p>
        </p:txBody>
      </p:sp>
      <p:sp>
        <p:nvSpPr>
          <p:cNvPr id="27665" name="Rectangle 17"/>
          <p:cNvSpPr>
            <a:spLocks/>
          </p:cNvSpPr>
          <p:nvPr/>
        </p:nvSpPr>
        <p:spPr bwMode="auto">
          <a:xfrm>
            <a:off x="5635625" y="4670425"/>
            <a:ext cx="461963" cy="177800"/>
          </a:xfrm>
          <a:prstGeom prst="rect">
            <a:avLst/>
          </a:prstGeom>
          <a:noFill/>
          <a:ln w="12700">
            <a:noFill/>
            <a:miter lim="800000"/>
            <a:headEnd/>
            <a:tailEnd/>
          </a:ln>
        </p:spPr>
        <p:txBody>
          <a:bodyPr wrap="none" lIns="0" tIns="0" rIns="40639" bIns="0" anchor="ctr">
            <a:prstTxWarp prst="textNoShape">
              <a:avLst/>
            </a:prstTxWarp>
            <a:spAutoFit/>
          </a:bodyPr>
          <a:lstStyle/>
          <a:p>
            <a:pPr>
              <a:buClr>
                <a:srgbClr val="FFFFFF"/>
              </a:buClr>
              <a:buSzPct val="100000"/>
              <a:buFont typeface="Times New Roman" charset="0"/>
              <a:buChar char="•"/>
            </a:pPr>
            <a:r>
              <a:rPr lang="en-US" sz="1200">
                <a:solidFill>
                  <a:schemeClr val="tx1"/>
                </a:solidFill>
                <a:latin typeface="Calibri" charset="0"/>
                <a:ea typeface="Calibri" charset="0"/>
                <a:cs typeface="Calibri" charset="0"/>
                <a:sym typeface="Calibri" charset="0"/>
              </a:rPr>
              <a:t>eMule</a:t>
            </a:r>
          </a:p>
        </p:txBody>
      </p:sp>
      <p:pic>
        <p:nvPicPr>
          <p:cNvPr id="27666" name="Picture 18"/>
          <p:cNvPicPr>
            <a:picLocks noChangeArrowheads="1"/>
          </p:cNvPicPr>
          <p:nvPr/>
        </p:nvPicPr>
        <p:blipFill>
          <a:blip r:embed="rId7"/>
          <a:srcRect/>
          <a:stretch>
            <a:fillRect/>
          </a:stretch>
        </p:blipFill>
        <p:spPr bwMode="auto">
          <a:xfrm>
            <a:off x="3517900" y="1408113"/>
            <a:ext cx="1270000" cy="957262"/>
          </a:xfrm>
          <a:prstGeom prst="rect">
            <a:avLst/>
          </a:prstGeom>
          <a:noFill/>
          <a:ln w="12700" cap="flat">
            <a:noFill/>
            <a:round/>
            <a:headEnd/>
            <a:tailEnd/>
          </a:ln>
          <a:effectLst>
            <a:outerShdw blurRad="127000" dist="76199" dir="2700000" algn="ctr" rotWithShape="0">
              <a:schemeClr val="bg2">
                <a:alpha val="75000"/>
              </a:schemeClr>
            </a:outerShdw>
          </a:effectLst>
        </p:spPr>
      </p:pic>
      <p:pic>
        <p:nvPicPr>
          <p:cNvPr id="27667" name="Picture 19"/>
          <p:cNvPicPr>
            <a:picLocks noChangeArrowheads="1"/>
          </p:cNvPicPr>
          <p:nvPr/>
        </p:nvPicPr>
        <p:blipFill>
          <a:blip r:embed="rId8"/>
          <a:srcRect/>
          <a:stretch>
            <a:fillRect/>
          </a:stretch>
        </p:blipFill>
        <p:spPr bwMode="auto">
          <a:xfrm>
            <a:off x="3749675" y="5346700"/>
            <a:ext cx="711200" cy="647700"/>
          </a:xfrm>
          <a:prstGeom prst="rect">
            <a:avLst/>
          </a:prstGeom>
          <a:noFill/>
          <a:ln w="12700">
            <a:noFill/>
            <a:round/>
            <a:headEnd/>
            <a:tailEnd/>
          </a:ln>
        </p:spPr>
      </p:pic>
      <p:sp>
        <p:nvSpPr>
          <p:cNvPr id="27668" name="Rectangle 20"/>
          <p:cNvSpPr>
            <a:spLocks/>
          </p:cNvSpPr>
          <p:nvPr/>
        </p:nvSpPr>
        <p:spPr bwMode="auto">
          <a:xfrm>
            <a:off x="4805363" y="5648325"/>
            <a:ext cx="623887" cy="177800"/>
          </a:xfrm>
          <a:prstGeom prst="rect">
            <a:avLst/>
          </a:prstGeom>
          <a:noFill/>
          <a:ln w="12700">
            <a:noFill/>
            <a:miter lim="800000"/>
            <a:headEnd/>
            <a:tailEnd/>
          </a:ln>
        </p:spPr>
        <p:txBody>
          <a:bodyPr wrap="none" lIns="0" tIns="0" rIns="40639" bIns="0" anchor="ctr">
            <a:prstTxWarp prst="textNoShape">
              <a:avLst/>
            </a:prstTxWarp>
            <a:spAutoFit/>
          </a:bodyPr>
          <a:lstStyle/>
          <a:p>
            <a:pPr>
              <a:buClr>
                <a:srgbClr val="FFFFFF"/>
              </a:buClr>
              <a:buSzPct val="100000"/>
              <a:buFont typeface="Times New Roman" charset="0"/>
              <a:buChar char="•"/>
            </a:pPr>
            <a:r>
              <a:rPr lang="en-US" sz="1200">
                <a:solidFill>
                  <a:schemeClr val="tx1"/>
                </a:solidFill>
                <a:latin typeface="Calibri" charset="0"/>
                <a:ea typeface="Calibri" charset="0"/>
                <a:cs typeface="Calibri" charset="0"/>
                <a:sym typeface="Calibri" charset="0"/>
              </a:rPr>
              <a:t>UltraSurf</a:t>
            </a:r>
          </a:p>
        </p:txBody>
      </p:sp>
      <p:sp>
        <p:nvSpPr>
          <p:cNvPr id="27669" name="Line 21"/>
          <p:cNvSpPr>
            <a:spLocks noChangeShapeType="1"/>
          </p:cNvSpPr>
          <p:nvPr/>
        </p:nvSpPr>
        <p:spPr bwMode="auto">
          <a:xfrm>
            <a:off x="2225675" y="3776663"/>
            <a:ext cx="1528763" cy="1663700"/>
          </a:xfrm>
          <a:prstGeom prst="line">
            <a:avLst/>
          </a:prstGeom>
          <a:noFill/>
          <a:ln w="25400">
            <a:solidFill>
              <a:srgbClr val="485B67"/>
            </a:solidFill>
            <a:round/>
            <a:headEnd/>
            <a:tailEnd type="triangle" w="med" len="med"/>
          </a:ln>
        </p:spPr>
        <p:txBody>
          <a:bodyPr lIns="0" tIns="0" rIns="0" bIns="0">
            <a:prstTxWarp prst="textNoShape">
              <a:avLst/>
            </a:prstTxWarp>
          </a:bodyPr>
          <a:lstStyle/>
          <a:p>
            <a:endParaRPr lang="en-US"/>
          </a:p>
        </p:txBody>
      </p:sp>
      <p:pic>
        <p:nvPicPr>
          <p:cNvPr id="27670" name="Picture 22"/>
          <p:cNvPicPr>
            <a:picLocks noChangeArrowheads="1"/>
          </p:cNvPicPr>
          <p:nvPr/>
        </p:nvPicPr>
        <p:blipFill>
          <a:blip r:embed="rId9"/>
          <a:srcRect/>
          <a:stretch>
            <a:fillRect/>
          </a:stretch>
        </p:blipFill>
        <p:spPr bwMode="auto">
          <a:xfrm>
            <a:off x="4432300" y="4076700"/>
            <a:ext cx="812800" cy="1143000"/>
          </a:xfrm>
          <a:prstGeom prst="rect">
            <a:avLst/>
          </a:prstGeom>
          <a:noFill/>
          <a:ln w="12700">
            <a:noFill/>
            <a:round/>
            <a:headEnd/>
            <a:tailEnd/>
          </a:ln>
        </p:spPr>
      </p:pic>
      <p:pic>
        <p:nvPicPr>
          <p:cNvPr id="27671" name="Picture 23"/>
          <p:cNvPicPr>
            <a:picLocks noChangeArrowheads="1"/>
          </p:cNvPicPr>
          <p:nvPr/>
        </p:nvPicPr>
        <p:blipFill>
          <a:blip r:embed="rId10"/>
          <a:srcRect/>
          <a:stretch>
            <a:fillRect/>
          </a:stretch>
        </p:blipFill>
        <p:spPr bwMode="auto">
          <a:xfrm>
            <a:off x="5245100" y="3602038"/>
            <a:ext cx="1320800" cy="284162"/>
          </a:xfrm>
          <a:prstGeom prst="rect">
            <a:avLst/>
          </a:prstGeom>
          <a:noFill/>
          <a:ln w="12700">
            <a:noFill/>
            <a:round/>
            <a:headEnd/>
            <a:tailEnd/>
          </a:ln>
        </p:spPr>
      </p:pic>
      <p:pic>
        <p:nvPicPr>
          <p:cNvPr id="50201" name="Picture 24"/>
          <p:cNvPicPr>
            <a:picLocks noChangeArrowheads="1"/>
          </p:cNvPicPr>
          <p:nvPr/>
        </p:nvPicPr>
        <p:blipFill>
          <a:blip r:embed="rId11"/>
          <a:srcRect/>
          <a:stretch>
            <a:fillRect/>
          </a:stretch>
        </p:blipFill>
        <p:spPr bwMode="auto">
          <a:xfrm>
            <a:off x="280988" y="2541588"/>
            <a:ext cx="1955800" cy="2362200"/>
          </a:xfrm>
          <a:prstGeom prst="rect">
            <a:avLst/>
          </a:prstGeom>
          <a:noFill/>
          <a:ln w="12700">
            <a:noFill/>
            <a:round/>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wipe(left)">
                                      <p:cBhvr>
                                        <p:cTn id="7" dur="500"/>
                                        <p:tgtEl>
                                          <p:spTgt spid="27655"/>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7651"/>
                                        </p:tgtEl>
                                        <p:attrNameLst>
                                          <p:attrName>style.visibility</p:attrName>
                                        </p:attrNameLst>
                                      </p:cBhvr>
                                      <p:to>
                                        <p:strVal val="visible"/>
                                      </p:to>
                                    </p:set>
                                    <p:animEffect transition="in" filter="wipe(left)">
                                      <p:cBhvr>
                                        <p:cTn id="11" dur="500"/>
                                        <p:tgtEl>
                                          <p:spTgt spid="27651"/>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7666"/>
                                        </p:tgtEl>
                                        <p:attrNameLst>
                                          <p:attrName>style.visibility</p:attrName>
                                        </p:attrNameLst>
                                      </p:cBhvr>
                                      <p:to>
                                        <p:strVal val="visible"/>
                                      </p:to>
                                    </p:set>
                                    <p:animEffect transition="in" filter="wipe(left)">
                                      <p:cBhvr>
                                        <p:cTn id="15" dur="500"/>
                                        <p:tgtEl>
                                          <p:spTgt spid="2766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7660"/>
                                        </p:tgtEl>
                                        <p:attrNameLst>
                                          <p:attrName>style.visibility</p:attrName>
                                        </p:attrNameLst>
                                      </p:cBhvr>
                                      <p:to>
                                        <p:strVal val="visible"/>
                                      </p:to>
                                    </p:set>
                                    <p:animEffect transition="in" filter="wipe(left)">
                                      <p:cBhvr>
                                        <p:cTn id="20" dur="500"/>
                                        <p:tgtEl>
                                          <p:spTgt spid="27660"/>
                                        </p:tgtEl>
                                      </p:cBhvr>
                                    </p:animEffect>
                                  </p:childTnLst>
                                </p:cTn>
                              </p:par>
                            </p:childTnLst>
                          </p:cTn>
                        </p:par>
                        <p:par>
                          <p:cTn id="21" fill="hold">
                            <p:stCondLst>
                              <p:cond delay="500"/>
                            </p:stCondLst>
                            <p:childTnLst>
                              <p:par>
                                <p:cTn id="22" presetID="22" presetClass="entr" presetSubtype="8" fill="hold" grpId="0" nodeType="afterEffect">
                                  <p:stCondLst>
                                    <p:cond delay="500"/>
                                  </p:stCondLst>
                                  <p:childTnLst>
                                    <p:set>
                                      <p:cBhvr>
                                        <p:cTn id="23" dur="1" fill="hold">
                                          <p:stCondLst>
                                            <p:cond delay="0"/>
                                          </p:stCondLst>
                                        </p:cTn>
                                        <p:tgtEl>
                                          <p:spTgt spid="27659"/>
                                        </p:tgtEl>
                                        <p:attrNameLst>
                                          <p:attrName>style.visibility</p:attrName>
                                        </p:attrNameLst>
                                      </p:cBhvr>
                                      <p:to>
                                        <p:strVal val="visible"/>
                                      </p:to>
                                    </p:set>
                                    <p:animEffect transition="in" filter="wipe(left)">
                                      <p:cBhvr>
                                        <p:cTn id="24" dur="500"/>
                                        <p:tgtEl>
                                          <p:spTgt spid="27659"/>
                                        </p:tgtEl>
                                      </p:cBhvr>
                                    </p:animEffect>
                                  </p:childTnLst>
                                </p:cTn>
                              </p:par>
                            </p:childTnLst>
                          </p:cTn>
                        </p:par>
                        <p:par>
                          <p:cTn id="25" fill="hold">
                            <p:stCondLst>
                              <p:cond delay="1500"/>
                            </p:stCondLst>
                            <p:childTnLst>
                              <p:par>
                                <p:cTn id="26" presetID="22" presetClass="entr" presetSubtype="8" fill="hold" grpId="0" nodeType="afterEffect">
                                  <p:stCondLst>
                                    <p:cond delay="500"/>
                                  </p:stCondLst>
                                  <p:childTnLst>
                                    <p:set>
                                      <p:cBhvr>
                                        <p:cTn id="27" dur="1" fill="hold">
                                          <p:stCondLst>
                                            <p:cond delay="0"/>
                                          </p:stCondLst>
                                        </p:cTn>
                                        <p:tgtEl>
                                          <p:spTgt spid="27658"/>
                                        </p:tgtEl>
                                        <p:attrNameLst>
                                          <p:attrName>style.visibility</p:attrName>
                                        </p:attrNameLst>
                                      </p:cBhvr>
                                      <p:to>
                                        <p:strVal val="visible"/>
                                      </p:to>
                                    </p:set>
                                    <p:animEffect transition="in" filter="wipe(left)">
                                      <p:cBhvr>
                                        <p:cTn id="28" dur="500"/>
                                        <p:tgtEl>
                                          <p:spTgt spid="27658"/>
                                        </p:tgtEl>
                                      </p:cBhvr>
                                    </p:animEffect>
                                  </p:childTnLst>
                                </p:cTn>
                              </p:par>
                            </p:childTnLst>
                          </p:cTn>
                        </p:par>
                        <p:par>
                          <p:cTn id="29" fill="hold">
                            <p:stCondLst>
                              <p:cond delay="2500"/>
                            </p:stCondLst>
                            <p:childTnLst>
                              <p:par>
                                <p:cTn id="30" presetID="22" presetClass="entr" presetSubtype="8" fill="hold" nodeType="afterEffect">
                                  <p:stCondLst>
                                    <p:cond delay="500"/>
                                  </p:stCondLst>
                                  <p:childTnLst>
                                    <p:set>
                                      <p:cBhvr>
                                        <p:cTn id="31" dur="1" fill="hold">
                                          <p:stCondLst>
                                            <p:cond delay="0"/>
                                          </p:stCondLst>
                                        </p:cTn>
                                        <p:tgtEl>
                                          <p:spTgt spid="27654"/>
                                        </p:tgtEl>
                                        <p:attrNameLst>
                                          <p:attrName>style.visibility</p:attrName>
                                        </p:attrNameLst>
                                      </p:cBhvr>
                                      <p:to>
                                        <p:strVal val="visible"/>
                                      </p:to>
                                    </p:set>
                                    <p:animEffect transition="in" filter="wipe(left)">
                                      <p:cBhvr>
                                        <p:cTn id="32" dur="500"/>
                                        <p:tgtEl>
                                          <p:spTgt spid="27654"/>
                                        </p:tgtEl>
                                      </p:cBhvr>
                                    </p:animEffect>
                                  </p:childTnLst>
                                </p:cTn>
                              </p:par>
                            </p:childTnLst>
                          </p:cTn>
                        </p:par>
                        <p:par>
                          <p:cTn id="33" fill="hold">
                            <p:stCondLst>
                              <p:cond delay="3500"/>
                            </p:stCondLst>
                            <p:childTnLst>
                              <p:par>
                                <p:cTn id="34" presetID="22" presetClass="entr" presetSubtype="8" fill="hold" nodeType="afterEffect">
                                  <p:stCondLst>
                                    <p:cond delay="500"/>
                                  </p:stCondLst>
                                  <p:childTnLst>
                                    <p:set>
                                      <p:cBhvr>
                                        <p:cTn id="35" dur="1" fill="hold">
                                          <p:stCondLst>
                                            <p:cond delay="0"/>
                                          </p:stCondLst>
                                        </p:cTn>
                                        <p:tgtEl>
                                          <p:spTgt spid="27653"/>
                                        </p:tgtEl>
                                        <p:attrNameLst>
                                          <p:attrName>style.visibility</p:attrName>
                                        </p:attrNameLst>
                                      </p:cBhvr>
                                      <p:to>
                                        <p:strVal val="visible"/>
                                      </p:to>
                                    </p:set>
                                    <p:animEffect transition="in" filter="wipe(left)">
                                      <p:cBhvr>
                                        <p:cTn id="36" dur="500"/>
                                        <p:tgtEl>
                                          <p:spTgt spid="27653"/>
                                        </p:tgtEl>
                                      </p:cBhvr>
                                    </p:animEffect>
                                  </p:childTnLst>
                                </p:cTn>
                              </p:par>
                            </p:childTnLst>
                          </p:cTn>
                        </p:par>
                        <p:par>
                          <p:cTn id="37" fill="hold">
                            <p:stCondLst>
                              <p:cond delay="4500"/>
                            </p:stCondLst>
                            <p:childTnLst>
                              <p:par>
                                <p:cTn id="38" presetID="22" presetClass="entr" presetSubtype="8" fill="hold" nodeType="afterEffect">
                                  <p:stCondLst>
                                    <p:cond delay="500"/>
                                  </p:stCondLst>
                                  <p:childTnLst>
                                    <p:set>
                                      <p:cBhvr>
                                        <p:cTn id="39" dur="1" fill="hold">
                                          <p:stCondLst>
                                            <p:cond delay="0"/>
                                          </p:stCondLst>
                                        </p:cTn>
                                        <p:tgtEl>
                                          <p:spTgt spid="27652"/>
                                        </p:tgtEl>
                                        <p:attrNameLst>
                                          <p:attrName>style.visibility</p:attrName>
                                        </p:attrNameLst>
                                      </p:cBhvr>
                                      <p:to>
                                        <p:strVal val="visible"/>
                                      </p:to>
                                    </p:set>
                                    <p:animEffect transition="in" filter="wipe(left)">
                                      <p:cBhvr>
                                        <p:cTn id="40" dur="500"/>
                                        <p:tgtEl>
                                          <p:spTgt spid="27652"/>
                                        </p:tgtEl>
                                      </p:cBhvr>
                                    </p:animEffect>
                                  </p:childTnLst>
                                </p:cTn>
                              </p:par>
                            </p:childTnLst>
                          </p:cTn>
                        </p:par>
                        <p:par>
                          <p:cTn id="41" fill="hold">
                            <p:stCondLst>
                              <p:cond delay="5500"/>
                            </p:stCondLst>
                            <p:childTnLst>
                              <p:par>
                                <p:cTn id="42" presetID="22" presetClass="entr" presetSubtype="8" fill="hold" grpId="0" nodeType="afterEffect">
                                  <p:stCondLst>
                                    <p:cond delay="500"/>
                                  </p:stCondLst>
                                  <p:childTnLst>
                                    <p:set>
                                      <p:cBhvr>
                                        <p:cTn id="43" dur="1" fill="hold">
                                          <p:stCondLst>
                                            <p:cond delay="0"/>
                                          </p:stCondLst>
                                        </p:cTn>
                                        <p:tgtEl>
                                          <p:spTgt spid="27661"/>
                                        </p:tgtEl>
                                        <p:attrNameLst>
                                          <p:attrName>style.visibility</p:attrName>
                                        </p:attrNameLst>
                                      </p:cBhvr>
                                      <p:to>
                                        <p:strVal val="visible"/>
                                      </p:to>
                                    </p:set>
                                    <p:animEffect transition="in" filter="wipe(left)">
                                      <p:cBhvr>
                                        <p:cTn id="44" dur="500"/>
                                        <p:tgtEl>
                                          <p:spTgt spid="27661"/>
                                        </p:tgtEl>
                                      </p:cBhvr>
                                    </p:animEffect>
                                  </p:childTnLst>
                                </p:cTn>
                              </p:par>
                            </p:childTnLst>
                          </p:cTn>
                        </p:par>
                        <p:par>
                          <p:cTn id="45" fill="hold">
                            <p:stCondLst>
                              <p:cond delay="6500"/>
                            </p:stCondLst>
                            <p:childTnLst>
                              <p:par>
                                <p:cTn id="46" presetID="22" presetClass="entr" presetSubtype="8" fill="hold" grpId="0" nodeType="afterEffect">
                                  <p:stCondLst>
                                    <p:cond delay="500"/>
                                  </p:stCondLst>
                                  <p:childTnLst>
                                    <p:set>
                                      <p:cBhvr>
                                        <p:cTn id="47" dur="1" fill="hold">
                                          <p:stCondLst>
                                            <p:cond delay="0"/>
                                          </p:stCondLst>
                                        </p:cTn>
                                        <p:tgtEl>
                                          <p:spTgt spid="27662"/>
                                        </p:tgtEl>
                                        <p:attrNameLst>
                                          <p:attrName>style.visibility</p:attrName>
                                        </p:attrNameLst>
                                      </p:cBhvr>
                                      <p:to>
                                        <p:strVal val="visible"/>
                                      </p:to>
                                    </p:set>
                                    <p:animEffect transition="in" filter="wipe(left)">
                                      <p:cBhvr>
                                        <p:cTn id="48" dur="500"/>
                                        <p:tgtEl>
                                          <p:spTgt spid="27662"/>
                                        </p:tgtEl>
                                      </p:cBhvr>
                                    </p:animEffect>
                                  </p:childTnLst>
                                </p:cTn>
                              </p:par>
                            </p:childTnLst>
                          </p:cTn>
                        </p:par>
                        <p:par>
                          <p:cTn id="49" fill="hold">
                            <p:stCondLst>
                              <p:cond delay="7500"/>
                            </p:stCondLst>
                            <p:childTnLst>
                              <p:par>
                                <p:cTn id="50" presetID="22" presetClass="entr" presetSubtype="8" fill="hold" grpId="0" nodeType="afterEffect">
                                  <p:stCondLst>
                                    <p:cond delay="500"/>
                                  </p:stCondLst>
                                  <p:childTnLst>
                                    <p:set>
                                      <p:cBhvr>
                                        <p:cTn id="51" dur="1" fill="hold">
                                          <p:stCondLst>
                                            <p:cond delay="0"/>
                                          </p:stCondLst>
                                        </p:cTn>
                                        <p:tgtEl>
                                          <p:spTgt spid="27663"/>
                                        </p:tgtEl>
                                        <p:attrNameLst>
                                          <p:attrName>style.visibility</p:attrName>
                                        </p:attrNameLst>
                                      </p:cBhvr>
                                      <p:to>
                                        <p:strVal val="visible"/>
                                      </p:to>
                                    </p:set>
                                    <p:animEffect transition="in" filter="wipe(left)">
                                      <p:cBhvr>
                                        <p:cTn id="52" dur="500"/>
                                        <p:tgtEl>
                                          <p:spTgt spid="2766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656"/>
                                        </p:tgtEl>
                                        <p:attrNameLst>
                                          <p:attrName>style.visibility</p:attrName>
                                        </p:attrNameLst>
                                      </p:cBhvr>
                                      <p:to>
                                        <p:strVal val="visible"/>
                                      </p:to>
                                    </p:set>
                                    <p:animEffect transition="in" filter="wipe(left)">
                                      <p:cBhvr>
                                        <p:cTn id="57" dur="500"/>
                                        <p:tgtEl>
                                          <p:spTgt spid="27656"/>
                                        </p:tgtEl>
                                      </p:cBhvr>
                                    </p:animEffect>
                                  </p:childTnLst>
                                </p:cTn>
                              </p:par>
                            </p:childTnLst>
                          </p:cTn>
                        </p:par>
                        <p:par>
                          <p:cTn id="58" fill="hold">
                            <p:stCondLst>
                              <p:cond delay="500"/>
                            </p:stCondLst>
                            <p:childTnLst>
                              <p:par>
                                <p:cTn id="59" presetID="22" presetClass="entr" presetSubtype="8" fill="hold" nodeType="afterEffect">
                                  <p:stCondLst>
                                    <p:cond delay="0"/>
                                  </p:stCondLst>
                                  <p:childTnLst>
                                    <p:set>
                                      <p:cBhvr>
                                        <p:cTn id="60" dur="1" fill="hold">
                                          <p:stCondLst>
                                            <p:cond delay="0"/>
                                          </p:stCondLst>
                                        </p:cTn>
                                        <p:tgtEl>
                                          <p:spTgt spid="27671"/>
                                        </p:tgtEl>
                                        <p:attrNameLst>
                                          <p:attrName>style.visibility</p:attrName>
                                        </p:attrNameLst>
                                      </p:cBhvr>
                                      <p:to>
                                        <p:strVal val="visible"/>
                                      </p:to>
                                    </p:set>
                                    <p:animEffect transition="in" filter="wipe(left)">
                                      <p:cBhvr>
                                        <p:cTn id="61" dur="500"/>
                                        <p:tgtEl>
                                          <p:spTgt spid="27671"/>
                                        </p:tgtEl>
                                      </p:cBhvr>
                                    </p:animEffect>
                                  </p:childTnLst>
                                </p:cTn>
                              </p:par>
                            </p:childTnLst>
                          </p:cTn>
                        </p:par>
                        <p:par>
                          <p:cTn id="62" fill="hold">
                            <p:stCondLst>
                              <p:cond delay="1000"/>
                            </p:stCondLst>
                            <p:childTnLst>
                              <p:par>
                                <p:cTn id="63" presetID="22" presetClass="entr" presetSubtype="8" fill="hold" grpId="0" nodeType="afterEffect">
                                  <p:stCondLst>
                                    <p:cond delay="500"/>
                                  </p:stCondLst>
                                  <p:childTnLst>
                                    <p:set>
                                      <p:cBhvr>
                                        <p:cTn id="64" dur="1" fill="hold">
                                          <p:stCondLst>
                                            <p:cond delay="0"/>
                                          </p:stCondLst>
                                        </p:cTn>
                                        <p:tgtEl>
                                          <p:spTgt spid="27664"/>
                                        </p:tgtEl>
                                        <p:attrNameLst>
                                          <p:attrName>style.visibility</p:attrName>
                                        </p:attrNameLst>
                                      </p:cBhvr>
                                      <p:to>
                                        <p:strVal val="visible"/>
                                      </p:to>
                                    </p:set>
                                    <p:animEffect transition="in" filter="wipe(left)">
                                      <p:cBhvr>
                                        <p:cTn id="65" dur="500"/>
                                        <p:tgtEl>
                                          <p:spTgt spid="2766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7657"/>
                                        </p:tgtEl>
                                        <p:attrNameLst>
                                          <p:attrName>style.visibility</p:attrName>
                                        </p:attrNameLst>
                                      </p:cBhvr>
                                      <p:to>
                                        <p:strVal val="visible"/>
                                      </p:to>
                                    </p:set>
                                    <p:animEffect transition="in" filter="wipe(left)">
                                      <p:cBhvr>
                                        <p:cTn id="70" dur="500"/>
                                        <p:tgtEl>
                                          <p:spTgt spid="27657"/>
                                        </p:tgtEl>
                                      </p:cBhvr>
                                    </p:animEffect>
                                  </p:childTnLst>
                                </p:cTn>
                              </p:par>
                            </p:childTnLst>
                          </p:cTn>
                        </p:par>
                        <p:par>
                          <p:cTn id="71" fill="hold">
                            <p:stCondLst>
                              <p:cond delay="500"/>
                            </p:stCondLst>
                            <p:childTnLst>
                              <p:par>
                                <p:cTn id="72" presetID="22" presetClass="entr" presetSubtype="8" fill="hold" nodeType="afterEffect">
                                  <p:stCondLst>
                                    <p:cond delay="0"/>
                                  </p:stCondLst>
                                  <p:childTnLst>
                                    <p:set>
                                      <p:cBhvr>
                                        <p:cTn id="73" dur="1" fill="hold">
                                          <p:stCondLst>
                                            <p:cond delay="0"/>
                                          </p:stCondLst>
                                        </p:cTn>
                                        <p:tgtEl>
                                          <p:spTgt spid="27670"/>
                                        </p:tgtEl>
                                        <p:attrNameLst>
                                          <p:attrName>style.visibility</p:attrName>
                                        </p:attrNameLst>
                                      </p:cBhvr>
                                      <p:to>
                                        <p:strVal val="visible"/>
                                      </p:to>
                                    </p:set>
                                    <p:animEffect transition="in" filter="wipe(left)">
                                      <p:cBhvr>
                                        <p:cTn id="74" dur="500"/>
                                        <p:tgtEl>
                                          <p:spTgt spid="27670"/>
                                        </p:tgtEl>
                                      </p:cBhvr>
                                    </p:animEffect>
                                  </p:childTnLst>
                                </p:cTn>
                              </p:par>
                            </p:childTnLst>
                          </p:cTn>
                        </p:par>
                        <p:par>
                          <p:cTn id="75" fill="hold">
                            <p:stCondLst>
                              <p:cond delay="1000"/>
                            </p:stCondLst>
                            <p:childTnLst>
                              <p:par>
                                <p:cTn id="76" presetID="22" presetClass="entr" presetSubtype="8" fill="hold" grpId="0" nodeType="afterEffect">
                                  <p:stCondLst>
                                    <p:cond delay="500"/>
                                  </p:stCondLst>
                                  <p:childTnLst>
                                    <p:set>
                                      <p:cBhvr>
                                        <p:cTn id="77" dur="1" fill="hold">
                                          <p:stCondLst>
                                            <p:cond delay="0"/>
                                          </p:stCondLst>
                                        </p:cTn>
                                        <p:tgtEl>
                                          <p:spTgt spid="27665"/>
                                        </p:tgtEl>
                                        <p:attrNameLst>
                                          <p:attrName>style.visibility</p:attrName>
                                        </p:attrNameLst>
                                      </p:cBhvr>
                                      <p:to>
                                        <p:strVal val="visible"/>
                                      </p:to>
                                    </p:set>
                                    <p:animEffect transition="in" filter="wipe(left)">
                                      <p:cBhvr>
                                        <p:cTn id="78" dur="500"/>
                                        <p:tgtEl>
                                          <p:spTgt spid="27665"/>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7669"/>
                                        </p:tgtEl>
                                        <p:attrNameLst>
                                          <p:attrName>style.visibility</p:attrName>
                                        </p:attrNameLst>
                                      </p:cBhvr>
                                      <p:to>
                                        <p:strVal val="visible"/>
                                      </p:to>
                                    </p:set>
                                    <p:animEffect transition="in" filter="wipe(left)">
                                      <p:cBhvr>
                                        <p:cTn id="83" dur="500"/>
                                        <p:tgtEl>
                                          <p:spTgt spid="27669"/>
                                        </p:tgtEl>
                                      </p:cBhvr>
                                    </p:animEffect>
                                  </p:childTnLst>
                                </p:cTn>
                              </p:par>
                            </p:childTnLst>
                          </p:cTn>
                        </p:par>
                        <p:par>
                          <p:cTn id="84" fill="hold">
                            <p:stCondLst>
                              <p:cond delay="500"/>
                            </p:stCondLst>
                            <p:childTnLst>
                              <p:par>
                                <p:cTn id="85" presetID="22" presetClass="entr" presetSubtype="8" fill="hold" nodeType="afterEffect">
                                  <p:stCondLst>
                                    <p:cond delay="0"/>
                                  </p:stCondLst>
                                  <p:childTnLst>
                                    <p:set>
                                      <p:cBhvr>
                                        <p:cTn id="86" dur="1" fill="hold">
                                          <p:stCondLst>
                                            <p:cond delay="0"/>
                                          </p:stCondLst>
                                        </p:cTn>
                                        <p:tgtEl>
                                          <p:spTgt spid="27667"/>
                                        </p:tgtEl>
                                        <p:attrNameLst>
                                          <p:attrName>style.visibility</p:attrName>
                                        </p:attrNameLst>
                                      </p:cBhvr>
                                      <p:to>
                                        <p:strVal val="visible"/>
                                      </p:to>
                                    </p:set>
                                    <p:animEffect transition="in" filter="wipe(left)">
                                      <p:cBhvr>
                                        <p:cTn id="87" dur="500"/>
                                        <p:tgtEl>
                                          <p:spTgt spid="27667"/>
                                        </p:tgtEl>
                                      </p:cBhvr>
                                    </p:animEffect>
                                  </p:childTnLst>
                                </p:cTn>
                              </p:par>
                            </p:childTnLst>
                          </p:cTn>
                        </p:par>
                        <p:par>
                          <p:cTn id="88" fill="hold">
                            <p:stCondLst>
                              <p:cond delay="1000"/>
                            </p:stCondLst>
                            <p:childTnLst>
                              <p:par>
                                <p:cTn id="89" presetID="22" presetClass="entr" presetSubtype="8" fill="hold" grpId="0" nodeType="afterEffect">
                                  <p:stCondLst>
                                    <p:cond delay="500"/>
                                  </p:stCondLst>
                                  <p:childTnLst>
                                    <p:set>
                                      <p:cBhvr>
                                        <p:cTn id="90" dur="1" fill="hold">
                                          <p:stCondLst>
                                            <p:cond delay="0"/>
                                          </p:stCondLst>
                                        </p:cTn>
                                        <p:tgtEl>
                                          <p:spTgt spid="27668"/>
                                        </p:tgtEl>
                                        <p:attrNameLst>
                                          <p:attrName>style.visibility</p:attrName>
                                        </p:attrNameLst>
                                      </p:cBhvr>
                                      <p:to>
                                        <p:strVal val="visible"/>
                                      </p:to>
                                    </p:set>
                                    <p:animEffect transition="in" filter="wipe(left)">
                                      <p:cBhvr>
                                        <p:cTn id="91" dur="500"/>
                                        <p:tgtEl>
                                          <p:spTgt spid="27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utoUpdateAnimBg="0"/>
      <p:bldP spid="27655" grpId="0" animBg="1"/>
      <p:bldP spid="27656" grpId="0" animBg="1"/>
      <p:bldP spid="27657" grpId="0" animBg="1"/>
      <p:bldP spid="27658" grpId="0" animBg="1"/>
      <p:bldP spid="27659" grpId="0" animBg="1"/>
      <p:bldP spid="27660" grpId="0" animBg="1"/>
      <p:bldP spid="27661" grpId="0" autoUpdateAnimBg="0"/>
      <p:bldP spid="27662" grpId="0" autoUpdateAnimBg="0"/>
      <p:bldP spid="27663" grpId="0" autoUpdateAnimBg="0"/>
      <p:bldP spid="27664" grpId="0" autoUpdateAnimBg="0"/>
      <p:bldP spid="27665" grpId="0" autoUpdateAnimBg="0"/>
      <p:bldP spid="27668" grpId="0" autoUpdateAnimBg="0"/>
      <p:bldP spid="27669"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6" name="Picture 1"/>
          <p:cNvPicPr>
            <a:picLocks noChangeArrowheads="1"/>
          </p:cNvPicPr>
          <p:nvPr/>
        </p:nvPicPr>
        <p:blipFill>
          <a:blip r:embed="rId3"/>
          <a:srcRect/>
          <a:stretch>
            <a:fillRect/>
          </a:stretch>
        </p:blipFill>
        <p:spPr bwMode="auto">
          <a:xfrm>
            <a:off x="0" y="0"/>
            <a:ext cx="9148763" cy="6862763"/>
          </a:xfrm>
          <a:prstGeom prst="rect">
            <a:avLst/>
          </a:prstGeom>
          <a:noFill/>
          <a:ln w="9525">
            <a:noFill/>
            <a:miter lim="800000"/>
            <a:headEnd/>
            <a:tailEnd/>
          </a:ln>
        </p:spPr>
      </p:pic>
      <p:sp>
        <p:nvSpPr>
          <p:cNvPr id="52227" name="Rectangle 2"/>
          <p:cNvSpPr>
            <a:spLocks noGrp="1" noChangeArrowheads="1"/>
          </p:cNvSpPr>
          <p:nvPr>
            <p:ph type="title"/>
          </p:nvPr>
        </p:nvSpPr>
        <p:spPr/>
        <p:txBody>
          <a:bodyPr rIns="81258"/>
          <a:lstStyle/>
          <a:p>
            <a:pPr indent="0" eaLnBrk="1" hangingPunct="1"/>
            <a:r>
              <a:rPr lang="en-US"/>
              <a:t>Traditional Systems Cover Portions of the Problem</a:t>
            </a:r>
          </a:p>
        </p:txBody>
      </p:sp>
      <p:pic>
        <p:nvPicPr>
          <p:cNvPr id="52228" name="Picture 3"/>
          <p:cNvPicPr>
            <a:picLocks noChangeArrowheads="1"/>
          </p:cNvPicPr>
          <p:nvPr/>
        </p:nvPicPr>
        <p:blipFill>
          <a:blip r:embed="rId4"/>
          <a:srcRect r="68512" b="3291"/>
          <a:stretch>
            <a:fillRect/>
          </a:stretch>
        </p:blipFill>
        <p:spPr bwMode="auto">
          <a:xfrm>
            <a:off x="866775" y="889000"/>
            <a:ext cx="2033588" cy="5049838"/>
          </a:xfrm>
          <a:prstGeom prst="rect">
            <a:avLst/>
          </a:prstGeom>
          <a:noFill/>
          <a:ln w="12700">
            <a:noFill/>
            <a:miter lim="800000"/>
            <a:headEnd/>
            <a:tailEnd/>
          </a:ln>
        </p:spPr>
      </p:pic>
      <p:grpSp>
        <p:nvGrpSpPr>
          <p:cNvPr id="2" name="Group 4"/>
          <p:cNvGrpSpPr>
            <a:grpSpLocks/>
          </p:cNvGrpSpPr>
          <p:nvPr/>
        </p:nvGrpSpPr>
        <p:grpSpPr bwMode="auto">
          <a:xfrm>
            <a:off x="2654300" y="1712913"/>
            <a:ext cx="5549900" cy="3392487"/>
            <a:chOff x="0" y="0"/>
            <a:chExt cx="3496" cy="2137"/>
          </a:xfrm>
        </p:grpSpPr>
        <p:sp>
          <p:nvSpPr>
            <p:cNvPr id="52238" name="Line 5"/>
            <p:cNvSpPr>
              <a:spLocks noChangeShapeType="1"/>
            </p:cNvSpPr>
            <p:nvPr/>
          </p:nvSpPr>
          <p:spPr bwMode="auto">
            <a:xfrm rot="10800000">
              <a:off x="11" y="0"/>
              <a:ext cx="1532" cy="289"/>
            </a:xfrm>
            <a:prstGeom prst="line">
              <a:avLst/>
            </a:prstGeom>
            <a:noFill/>
            <a:ln w="25400">
              <a:solidFill>
                <a:srgbClr val="B4CAE0"/>
              </a:solidFill>
              <a:round/>
              <a:headEnd/>
              <a:tailEnd type="triangle" w="med" len="med"/>
            </a:ln>
          </p:spPr>
          <p:txBody>
            <a:bodyPr lIns="0" tIns="0" rIns="0" bIns="0">
              <a:prstTxWarp prst="textNoShape">
                <a:avLst/>
              </a:prstTxWarp>
            </a:bodyPr>
            <a:lstStyle/>
            <a:p>
              <a:endParaRPr lang="en-US"/>
            </a:p>
          </p:txBody>
        </p:sp>
        <p:sp>
          <p:nvSpPr>
            <p:cNvPr id="52239" name="Line 6"/>
            <p:cNvSpPr>
              <a:spLocks noChangeShapeType="1"/>
            </p:cNvSpPr>
            <p:nvPr/>
          </p:nvSpPr>
          <p:spPr bwMode="auto">
            <a:xfrm flipH="1">
              <a:off x="23" y="289"/>
              <a:ext cx="1504" cy="503"/>
            </a:xfrm>
            <a:prstGeom prst="line">
              <a:avLst/>
            </a:prstGeom>
            <a:noFill/>
            <a:ln w="25400">
              <a:solidFill>
                <a:srgbClr val="B4CAE0"/>
              </a:solidFill>
              <a:round/>
              <a:headEnd/>
              <a:tailEnd type="triangle" w="med" len="med"/>
            </a:ln>
          </p:spPr>
          <p:txBody>
            <a:bodyPr lIns="0" tIns="0" rIns="0" bIns="0">
              <a:prstTxWarp prst="textNoShape">
                <a:avLst/>
              </a:prstTxWarp>
            </a:bodyPr>
            <a:lstStyle/>
            <a:p>
              <a:endParaRPr lang="en-US"/>
            </a:p>
          </p:txBody>
        </p:sp>
        <p:sp>
          <p:nvSpPr>
            <p:cNvPr id="52240" name="Line 7"/>
            <p:cNvSpPr>
              <a:spLocks noChangeShapeType="1"/>
            </p:cNvSpPr>
            <p:nvPr/>
          </p:nvSpPr>
          <p:spPr bwMode="auto">
            <a:xfrm flipH="1">
              <a:off x="0" y="289"/>
              <a:ext cx="1527" cy="1848"/>
            </a:xfrm>
            <a:prstGeom prst="line">
              <a:avLst/>
            </a:prstGeom>
            <a:noFill/>
            <a:ln w="25400">
              <a:solidFill>
                <a:srgbClr val="B4CAE0"/>
              </a:solidFill>
              <a:round/>
              <a:headEnd/>
              <a:tailEnd type="triangle" w="med" len="med"/>
            </a:ln>
          </p:spPr>
          <p:txBody>
            <a:bodyPr lIns="0" tIns="0" rIns="0" bIns="0">
              <a:prstTxWarp prst="textNoShape">
                <a:avLst/>
              </a:prstTxWarp>
            </a:bodyPr>
            <a:lstStyle/>
            <a:p>
              <a:endParaRPr lang="en-US"/>
            </a:p>
          </p:txBody>
        </p:sp>
        <p:sp>
          <p:nvSpPr>
            <p:cNvPr id="52241" name="AutoShape 8"/>
            <p:cNvSpPr>
              <a:spLocks/>
            </p:cNvSpPr>
            <p:nvPr/>
          </p:nvSpPr>
          <p:spPr bwMode="auto">
            <a:xfrm>
              <a:off x="1568" y="1"/>
              <a:ext cx="1928" cy="576"/>
            </a:xfrm>
            <a:prstGeom prst="roundRect">
              <a:avLst>
                <a:gd name="adj" fmla="val 20833"/>
              </a:avLst>
            </a:prstGeom>
            <a:solidFill>
              <a:srgbClr val="B4CAE0"/>
            </a:solidFill>
            <a:ln w="12700">
              <a:noFill/>
              <a:round/>
              <a:headEnd/>
              <a:tailEnd/>
            </a:ln>
          </p:spPr>
          <p:txBody>
            <a:bodyPr lIns="0" tIns="0" rIns="40639" bIns="0" anchor="ctr">
              <a:prstTxWarp prst="textNoShape">
                <a:avLst/>
              </a:prstTxWarp>
            </a:bodyPr>
            <a:lstStyle/>
            <a:p>
              <a:r>
                <a:rPr lang="en-US">
                  <a:solidFill>
                    <a:schemeClr val="tx1"/>
                  </a:solidFill>
                  <a:latin typeface="Calibri" charset="0"/>
                  <a:ea typeface="Calibri" charset="0"/>
                  <a:cs typeface="Calibri" charset="0"/>
                  <a:sym typeface="Calibri" charset="0"/>
                </a:rPr>
                <a:t>Some port-based apps caught by firewalls (when well-behaved)</a:t>
              </a:r>
            </a:p>
          </p:txBody>
        </p:sp>
      </p:grpSp>
      <p:grpSp>
        <p:nvGrpSpPr>
          <p:cNvPr id="3" name="Group 9"/>
          <p:cNvGrpSpPr>
            <a:grpSpLocks/>
          </p:cNvGrpSpPr>
          <p:nvPr/>
        </p:nvGrpSpPr>
        <p:grpSpPr bwMode="auto">
          <a:xfrm>
            <a:off x="2667000" y="2971800"/>
            <a:ext cx="5537200" cy="1790700"/>
            <a:chOff x="0" y="0"/>
            <a:chExt cx="3488" cy="1127"/>
          </a:xfrm>
        </p:grpSpPr>
        <p:sp>
          <p:nvSpPr>
            <p:cNvPr id="52235" name="Line 10"/>
            <p:cNvSpPr>
              <a:spLocks noChangeShapeType="1"/>
            </p:cNvSpPr>
            <p:nvPr/>
          </p:nvSpPr>
          <p:spPr bwMode="auto">
            <a:xfrm flipH="1">
              <a:off x="0" y="296"/>
              <a:ext cx="1535" cy="271"/>
            </a:xfrm>
            <a:prstGeom prst="line">
              <a:avLst/>
            </a:prstGeom>
            <a:noFill/>
            <a:ln w="25400">
              <a:solidFill>
                <a:srgbClr val="FCD164"/>
              </a:solidFill>
              <a:round/>
              <a:headEnd/>
              <a:tailEnd type="triangle" w="med" len="med"/>
            </a:ln>
          </p:spPr>
          <p:txBody>
            <a:bodyPr lIns="0" tIns="0" rIns="0" bIns="0">
              <a:prstTxWarp prst="textNoShape">
                <a:avLst/>
              </a:prstTxWarp>
            </a:bodyPr>
            <a:lstStyle/>
            <a:p>
              <a:endParaRPr lang="en-US"/>
            </a:p>
          </p:txBody>
        </p:sp>
        <p:sp>
          <p:nvSpPr>
            <p:cNvPr id="52236" name="Line 11"/>
            <p:cNvSpPr>
              <a:spLocks noChangeShapeType="1"/>
            </p:cNvSpPr>
            <p:nvPr/>
          </p:nvSpPr>
          <p:spPr bwMode="auto">
            <a:xfrm flipH="1">
              <a:off x="7" y="296"/>
              <a:ext cx="1536" cy="831"/>
            </a:xfrm>
            <a:prstGeom prst="line">
              <a:avLst/>
            </a:prstGeom>
            <a:noFill/>
            <a:ln w="25400">
              <a:solidFill>
                <a:srgbClr val="FCD164"/>
              </a:solidFill>
              <a:round/>
              <a:headEnd/>
              <a:tailEnd type="triangle" w="med" len="med"/>
            </a:ln>
          </p:spPr>
          <p:txBody>
            <a:bodyPr lIns="0" tIns="0" rIns="0" bIns="0">
              <a:prstTxWarp prst="textNoShape">
                <a:avLst/>
              </a:prstTxWarp>
            </a:bodyPr>
            <a:lstStyle/>
            <a:p>
              <a:endParaRPr lang="en-US"/>
            </a:p>
          </p:txBody>
        </p:sp>
        <p:sp>
          <p:nvSpPr>
            <p:cNvPr id="52237" name="AutoShape 12"/>
            <p:cNvSpPr>
              <a:spLocks/>
            </p:cNvSpPr>
            <p:nvPr/>
          </p:nvSpPr>
          <p:spPr bwMode="auto">
            <a:xfrm>
              <a:off x="1560" y="0"/>
              <a:ext cx="1928" cy="576"/>
            </a:xfrm>
            <a:prstGeom prst="roundRect">
              <a:avLst>
                <a:gd name="adj" fmla="val 20833"/>
              </a:avLst>
            </a:prstGeom>
            <a:solidFill>
              <a:srgbClr val="FCD164"/>
            </a:solidFill>
            <a:ln w="12700">
              <a:noFill/>
              <a:round/>
              <a:headEnd/>
              <a:tailEnd/>
            </a:ln>
          </p:spPr>
          <p:txBody>
            <a:bodyPr lIns="0" tIns="0" rIns="40639" bIns="0" anchor="ctr">
              <a:prstTxWarp prst="textNoShape">
                <a:avLst/>
              </a:prstTxWarp>
            </a:bodyPr>
            <a:lstStyle/>
            <a:p>
              <a:r>
                <a:rPr lang="en-US">
                  <a:solidFill>
                    <a:schemeClr val="tx1"/>
                  </a:solidFill>
                  <a:latin typeface="Calibri" charset="0"/>
                  <a:ea typeface="Calibri" charset="0"/>
                  <a:cs typeface="Calibri" charset="0"/>
                  <a:sym typeface="Calibri" charset="0"/>
                </a:rPr>
                <a:t>Some web-based apps caught by URL filtering or proxy</a:t>
              </a:r>
            </a:p>
          </p:txBody>
        </p:sp>
      </p:grpSp>
      <p:grpSp>
        <p:nvGrpSpPr>
          <p:cNvPr id="4" name="Group 13"/>
          <p:cNvGrpSpPr>
            <a:grpSpLocks/>
          </p:cNvGrpSpPr>
          <p:nvPr/>
        </p:nvGrpSpPr>
        <p:grpSpPr bwMode="auto">
          <a:xfrm>
            <a:off x="2679700" y="3175000"/>
            <a:ext cx="5524500" cy="1968500"/>
            <a:chOff x="0" y="0"/>
            <a:chExt cx="3480" cy="1239"/>
          </a:xfrm>
        </p:grpSpPr>
        <p:sp>
          <p:nvSpPr>
            <p:cNvPr id="52233" name="Line 14"/>
            <p:cNvSpPr>
              <a:spLocks noChangeShapeType="1"/>
            </p:cNvSpPr>
            <p:nvPr/>
          </p:nvSpPr>
          <p:spPr bwMode="auto">
            <a:xfrm rot="10800000">
              <a:off x="0" y="0"/>
              <a:ext cx="1528" cy="959"/>
            </a:xfrm>
            <a:prstGeom prst="line">
              <a:avLst/>
            </a:prstGeom>
            <a:noFill/>
            <a:ln w="25400">
              <a:solidFill>
                <a:srgbClr val="CEE066"/>
              </a:solidFill>
              <a:round/>
              <a:headEnd/>
              <a:tailEnd type="triangle" w="med" len="med"/>
            </a:ln>
          </p:spPr>
          <p:txBody>
            <a:bodyPr lIns="0" tIns="0" rIns="0" bIns="0">
              <a:prstTxWarp prst="textNoShape">
                <a:avLst/>
              </a:prstTxWarp>
            </a:bodyPr>
            <a:lstStyle/>
            <a:p>
              <a:endParaRPr lang="en-US"/>
            </a:p>
          </p:txBody>
        </p:sp>
        <p:sp>
          <p:nvSpPr>
            <p:cNvPr id="52234" name="AutoShape 15"/>
            <p:cNvSpPr>
              <a:spLocks/>
            </p:cNvSpPr>
            <p:nvPr/>
          </p:nvSpPr>
          <p:spPr bwMode="auto">
            <a:xfrm>
              <a:off x="1552" y="663"/>
              <a:ext cx="1928" cy="576"/>
            </a:xfrm>
            <a:prstGeom prst="roundRect">
              <a:avLst>
                <a:gd name="adj" fmla="val 20833"/>
              </a:avLst>
            </a:prstGeom>
            <a:solidFill>
              <a:srgbClr val="CEE066"/>
            </a:solidFill>
            <a:ln w="12700">
              <a:noFill/>
              <a:round/>
              <a:headEnd/>
              <a:tailEnd/>
            </a:ln>
          </p:spPr>
          <p:txBody>
            <a:bodyPr lIns="0" tIns="0" rIns="40639" bIns="0" anchor="ctr">
              <a:prstTxWarp prst="textNoShape">
                <a:avLst/>
              </a:prstTxWarp>
            </a:bodyPr>
            <a:lstStyle/>
            <a:p>
              <a:r>
                <a:rPr lang="en-US">
                  <a:solidFill>
                    <a:schemeClr val="tx1"/>
                  </a:solidFill>
                  <a:latin typeface="Calibri" charset="0"/>
                  <a:ea typeface="Calibri" charset="0"/>
                  <a:cs typeface="Calibri" charset="0"/>
                  <a:sym typeface="Calibri" charset="0"/>
                </a:rPr>
                <a:t>Some evasive apps caught by IPS</a:t>
              </a:r>
            </a:p>
          </p:txBody>
        </p:sp>
      </p:grpSp>
      <p:sp>
        <p:nvSpPr>
          <p:cNvPr id="29712" name="Rectangle 16"/>
          <p:cNvSpPr>
            <a:spLocks/>
          </p:cNvSpPr>
          <p:nvPr/>
        </p:nvSpPr>
        <p:spPr bwMode="auto">
          <a:xfrm>
            <a:off x="3741738" y="5397500"/>
            <a:ext cx="4127500" cy="736600"/>
          </a:xfrm>
          <a:prstGeom prst="rect">
            <a:avLst/>
          </a:prstGeom>
          <a:noFill/>
          <a:ln w="12700">
            <a:noFill/>
            <a:miter lim="800000"/>
            <a:headEnd/>
            <a:tailEnd/>
          </a:ln>
        </p:spPr>
        <p:txBody>
          <a:bodyPr lIns="0" tIns="0" rIns="40639" bIns="0" anchor="ctr">
            <a:prstTxWarp prst="textNoShape">
              <a:avLst/>
            </a:prstTxWarp>
          </a:bodyPr>
          <a:lstStyle/>
          <a:p>
            <a:r>
              <a:rPr lang="en-US" sz="2200">
                <a:solidFill>
                  <a:schemeClr val="tx1"/>
                </a:solidFill>
                <a:latin typeface="Calibri" charset="0"/>
                <a:ea typeface="Calibri" charset="0"/>
                <a:cs typeface="Calibri" charset="0"/>
                <a:sym typeface="Calibri" charset="0"/>
              </a:rPr>
              <a:t>None give a comprehensive view of what is going on in the network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7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2" grpId="0" autoUpdateAnimBg="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4" name="Picture 1"/>
          <p:cNvPicPr>
            <a:picLocks noChangeArrowheads="1"/>
          </p:cNvPicPr>
          <p:nvPr/>
        </p:nvPicPr>
        <p:blipFill>
          <a:blip r:embed="rId2"/>
          <a:srcRect/>
          <a:stretch>
            <a:fillRect/>
          </a:stretch>
        </p:blipFill>
        <p:spPr bwMode="auto">
          <a:xfrm>
            <a:off x="0" y="0"/>
            <a:ext cx="9148763" cy="6862763"/>
          </a:xfrm>
          <a:prstGeom prst="rect">
            <a:avLst/>
          </a:prstGeom>
          <a:noFill/>
          <a:ln w="9525">
            <a:noFill/>
            <a:miter lim="800000"/>
            <a:headEnd/>
            <a:tailEnd/>
          </a:ln>
        </p:spPr>
      </p:pic>
      <p:sp>
        <p:nvSpPr>
          <p:cNvPr id="54275" name="Rectangle 2"/>
          <p:cNvSpPr>
            <a:spLocks noGrp="1" noChangeArrowheads="1"/>
          </p:cNvSpPr>
          <p:nvPr>
            <p:ph type="title"/>
          </p:nvPr>
        </p:nvSpPr>
        <p:spPr/>
        <p:txBody>
          <a:bodyPr rIns="81258"/>
          <a:lstStyle/>
          <a:p>
            <a:pPr indent="0" eaLnBrk="1" hangingPunct="1"/>
            <a:r>
              <a:rPr lang="en-US"/>
              <a:t>App-ID: Comprehensive Application Visibility</a:t>
            </a:r>
          </a:p>
        </p:txBody>
      </p:sp>
      <p:sp>
        <p:nvSpPr>
          <p:cNvPr id="54276" name="Rectangle 3"/>
          <p:cNvSpPr>
            <a:spLocks noGrp="1" noChangeArrowheads="1"/>
          </p:cNvSpPr>
          <p:nvPr>
            <p:ph type="body" idx="1"/>
          </p:nvPr>
        </p:nvSpPr>
        <p:spPr>
          <a:xfrm>
            <a:off x="325438" y="3835400"/>
            <a:ext cx="8407400" cy="2476500"/>
          </a:xfrm>
        </p:spPr>
        <p:txBody>
          <a:bodyPr rIns="81279"/>
          <a:lstStyle/>
          <a:p>
            <a:pPr eaLnBrk="1" hangingPunct="1"/>
            <a:r>
              <a:rPr lang="en-US" sz="2000"/>
              <a:t>Policy-based control more than 900 applications distributed across five categories and 25 sub-categories</a:t>
            </a:r>
          </a:p>
          <a:p>
            <a:pPr eaLnBrk="1" hangingPunct="1"/>
            <a:r>
              <a:rPr lang="en-US" sz="2000"/>
              <a:t>Balanced mix of business, internet and networking applications and networking protocols</a:t>
            </a:r>
          </a:p>
          <a:p>
            <a:pPr eaLnBrk="1" hangingPunct="1"/>
            <a:r>
              <a:rPr lang="en-US" sz="2000"/>
              <a:t>3 - 5 new applications added weekly</a:t>
            </a:r>
          </a:p>
          <a:p>
            <a:pPr eaLnBrk="1" hangingPunct="1"/>
            <a:r>
              <a:rPr lang="en-US" sz="2000"/>
              <a:t>App override and custom HTTP applications help address internal applications</a:t>
            </a:r>
          </a:p>
        </p:txBody>
      </p:sp>
      <p:pic>
        <p:nvPicPr>
          <p:cNvPr id="54277" name="Picture 4"/>
          <p:cNvPicPr>
            <a:picLocks noChangeArrowheads="1"/>
          </p:cNvPicPr>
          <p:nvPr/>
        </p:nvPicPr>
        <p:blipFill>
          <a:blip r:embed="rId3"/>
          <a:srcRect/>
          <a:stretch>
            <a:fillRect/>
          </a:stretch>
        </p:blipFill>
        <p:spPr bwMode="auto">
          <a:xfrm>
            <a:off x="1423988" y="860425"/>
            <a:ext cx="6567487" cy="2871788"/>
          </a:xfrm>
          <a:prstGeom prst="rect">
            <a:avLst/>
          </a:prstGeom>
          <a:noFill/>
          <a:ln w="12700">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1"/>
          <p:cNvPicPr>
            <a:picLocks noChangeArrowheads="1"/>
          </p:cNvPicPr>
          <p:nvPr/>
        </p:nvPicPr>
        <p:blipFill>
          <a:blip r:embed="rId2"/>
          <a:srcRect/>
          <a:stretch>
            <a:fillRect/>
          </a:stretch>
        </p:blipFill>
        <p:spPr bwMode="auto">
          <a:xfrm>
            <a:off x="0" y="0"/>
            <a:ext cx="9148763" cy="6862763"/>
          </a:xfrm>
          <a:prstGeom prst="rect">
            <a:avLst/>
          </a:prstGeom>
          <a:noFill/>
          <a:ln w="9525">
            <a:noFill/>
            <a:miter lim="800000"/>
            <a:headEnd/>
            <a:tailEnd/>
          </a:ln>
        </p:spPr>
      </p:pic>
      <p:pic>
        <p:nvPicPr>
          <p:cNvPr id="55299" name="Picture 2"/>
          <p:cNvPicPr>
            <a:picLocks noChangeArrowheads="1"/>
          </p:cNvPicPr>
          <p:nvPr/>
        </p:nvPicPr>
        <p:blipFill>
          <a:blip r:embed="rId3"/>
          <a:srcRect/>
          <a:stretch>
            <a:fillRect/>
          </a:stretch>
        </p:blipFill>
        <p:spPr bwMode="auto">
          <a:xfrm>
            <a:off x="228600" y="2667000"/>
            <a:ext cx="2413000" cy="684213"/>
          </a:xfrm>
          <a:prstGeom prst="rect">
            <a:avLst/>
          </a:prstGeom>
          <a:noFill/>
          <a:ln w="12700">
            <a:noFill/>
            <a:round/>
            <a:headEnd/>
            <a:tailEnd/>
          </a:ln>
        </p:spPr>
      </p:pic>
      <p:sp>
        <p:nvSpPr>
          <p:cNvPr id="55300" name="Rectangle 3"/>
          <p:cNvSpPr>
            <a:spLocks noGrp="1" noChangeArrowheads="1"/>
          </p:cNvSpPr>
          <p:nvPr>
            <p:ph type="title"/>
          </p:nvPr>
        </p:nvSpPr>
        <p:spPr/>
        <p:txBody>
          <a:bodyPr rIns="81258"/>
          <a:lstStyle/>
          <a:p>
            <a:pPr indent="0" eaLnBrk="1" hangingPunct="1">
              <a:tabLst>
                <a:tab pos="76200" algn="l"/>
                <a:tab pos="533400" algn="l"/>
                <a:tab pos="990600" algn="l"/>
                <a:tab pos="1447800" algn="l"/>
                <a:tab pos="1905000" algn="l"/>
                <a:tab pos="2362200" algn="l"/>
                <a:tab pos="2819400" algn="l"/>
                <a:tab pos="3276600" algn="l"/>
                <a:tab pos="3733800" algn="l"/>
                <a:tab pos="4191000" algn="l"/>
                <a:tab pos="4648200" algn="l"/>
                <a:tab pos="5105400" algn="l"/>
                <a:tab pos="5562600" algn="l"/>
                <a:tab pos="6019800" algn="l"/>
                <a:tab pos="6477000" algn="l"/>
                <a:tab pos="6934200" algn="l"/>
                <a:tab pos="7391400" algn="l"/>
                <a:tab pos="7848600" algn="l"/>
                <a:tab pos="8305800" algn="l"/>
                <a:tab pos="8763000" algn="l"/>
                <a:tab pos="9220200" algn="l"/>
                <a:tab pos="10096500" algn="l"/>
              </a:tabLst>
            </a:pPr>
            <a:r>
              <a:rPr lang="en-US"/>
              <a:t>Application Identification</a:t>
            </a:r>
          </a:p>
        </p:txBody>
      </p:sp>
      <p:pic>
        <p:nvPicPr>
          <p:cNvPr id="55301" name="Picture 4"/>
          <p:cNvPicPr>
            <a:picLocks noChangeArrowheads="1"/>
          </p:cNvPicPr>
          <p:nvPr/>
        </p:nvPicPr>
        <p:blipFill>
          <a:blip r:embed="rId4"/>
          <a:srcRect/>
          <a:stretch>
            <a:fillRect/>
          </a:stretch>
        </p:blipFill>
        <p:spPr bwMode="auto">
          <a:xfrm>
            <a:off x="228600" y="1397000"/>
            <a:ext cx="2413000" cy="684213"/>
          </a:xfrm>
          <a:prstGeom prst="rect">
            <a:avLst/>
          </a:prstGeom>
          <a:noFill/>
          <a:ln w="12700">
            <a:noFill/>
            <a:round/>
            <a:headEnd/>
            <a:tailEnd/>
          </a:ln>
        </p:spPr>
      </p:pic>
      <p:graphicFrame>
        <p:nvGraphicFramePr>
          <p:cNvPr id="32773" name="Group 5"/>
          <p:cNvGraphicFramePr>
            <a:graphicFrameLocks noGrp="1"/>
          </p:cNvGraphicFramePr>
          <p:nvPr/>
        </p:nvGraphicFramePr>
        <p:xfrm>
          <a:off x="2879725" y="1104900"/>
          <a:ext cx="5364163" cy="5080000"/>
        </p:xfrm>
        <a:graphic>
          <a:graphicData uri="http://schemas.openxmlformats.org/drawingml/2006/table">
            <a:tbl>
              <a:tblPr/>
              <a:tblGrid>
                <a:gridCol w="5364163"/>
              </a:tblGrid>
              <a:tr h="1270000">
                <a:tc>
                  <a:txBody>
                    <a:bodyPr/>
                    <a:lstStyle/>
                    <a:p>
                      <a:pPr marL="0" marR="0" lvl="0" indent="0" algn="l"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r>
                        <a:rPr kumimoji="0" lang="en-US" sz="20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rPr>
                        <a:t>Engine detects initial application regardless of port and protocol – decrypts SSL if necessary</a:t>
                      </a:r>
                    </a:p>
                  </a:txBody>
                  <a:tcPr marL="50800" marR="50800" marT="50800" marB="50800" anchor="ctr" horzOverflow="overflow">
                    <a:lnL cap="flat">
                      <a:noFill/>
                    </a:lnL>
                    <a:lnR cap="flat">
                      <a:noFill/>
                    </a:lnR>
                    <a:lnT cap="flat">
                      <a:noFill/>
                    </a:lnT>
                    <a:lnB cap="flat">
                      <a:noFill/>
                    </a:lnB>
                    <a:lnTlToBr>
                      <a:noFill/>
                    </a:lnTlToBr>
                    <a:lnBlToTr>
                      <a:noFill/>
                    </a:lnBlToTr>
                    <a:noFill/>
                  </a:tcPr>
                </a:tc>
              </a:tr>
              <a:tr h="1270000">
                <a:tc>
                  <a:txBody>
                    <a:bodyPr/>
                    <a:lstStyle/>
                    <a:p>
                      <a:pPr marL="0" marR="0" lvl="0" indent="0" algn="l"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r>
                        <a:rPr kumimoji="0" lang="en-US" sz="20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rPr>
                        <a:t>Engine decodes protocol in order to apply additional application signatures as well as to detect vulnerabilities, viruses, spyware, and sensitive information</a:t>
                      </a:r>
                    </a:p>
                  </a:txBody>
                  <a:tcPr marL="50800" marR="50800" marT="50800" marB="50800" anchor="ctr" horzOverflow="overflow">
                    <a:lnL cap="flat">
                      <a:noFill/>
                    </a:lnL>
                    <a:lnR cap="flat">
                      <a:noFill/>
                    </a:lnR>
                    <a:lnT cap="flat">
                      <a:noFill/>
                    </a:lnT>
                    <a:lnB cap="flat">
                      <a:noFill/>
                    </a:lnB>
                    <a:lnTlToBr>
                      <a:noFill/>
                    </a:lnTlToBr>
                    <a:lnBlToTr>
                      <a:noFill/>
                    </a:lnBlToTr>
                    <a:noFill/>
                  </a:tcPr>
                </a:tc>
              </a:tr>
              <a:tr h="1270000">
                <a:tc>
                  <a:txBody>
                    <a:bodyPr/>
                    <a:lstStyle/>
                    <a:p>
                      <a:pPr marL="0" marR="0" lvl="0" indent="0" algn="l"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r>
                        <a:rPr kumimoji="0" lang="en-US" sz="20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rPr>
                        <a:t>Engine checks applicable signatures to see if a more specific application is tunneling over the base protocol or application</a:t>
                      </a:r>
                    </a:p>
                  </a:txBody>
                  <a:tcPr marL="50800" marR="50800" marT="50800" marB="50800" anchor="ctr" horzOverflow="overflow">
                    <a:lnL cap="flat">
                      <a:noFill/>
                    </a:lnL>
                    <a:lnR cap="flat">
                      <a:noFill/>
                    </a:lnR>
                    <a:lnT cap="flat">
                      <a:noFill/>
                    </a:lnT>
                    <a:lnB cap="flat">
                      <a:noFill/>
                    </a:lnB>
                    <a:lnTlToBr>
                      <a:noFill/>
                    </a:lnTlToBr>
                    <a:lnBlToTr>
                      <a:noFill/>
                    </a:lnBlToTr>
                    <a:noFill/>
                  </a:tcPr>
                </a:tc>
              </a:tr>
              <a:tr h="1270000">
                <a:tc>
                  <a:txBody>
                    <a:bodyPr/>
                    <a:lstStyle/>
                    <a:p>
                      <a:pPr marL="0" marR="0" lvl="0" indent="0" algn="l"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r>
                        <a:rPr kumimoji="0" lang="en-US" sz="20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rPr>
                        <a:t>If no match is found heuristics are applied to detect application that use proprietary encryption and port hopping</a:t>
                      </a:r>
                    </a:p>
                  </a:txBody>
                  <a:tcPr marL="50800" marR="50800" marT="50800" marB="50800" anchor="ctr" horzOverflow="overflow">
                    <a:lnL cap="flat">
                      <a:noFill/>
                    </a:lnL>
                    <a:lnR cap="flat">
                      <a:noFill/>
                    </a:lnR>
                    <a:lnT cap="flat">
                      <a:noFill/>
                    </a:lnT>
                    <a:lnB cap="flat">
                      <a:noFill/>
                    </a:lnB>
                    <a:lnTlToBr>
                      <a:noFill/>
                    </a:lnTlToBr>
                    <a:lnBlToTr>
                      <a:noFill/>
                    </a:lnBlToTr>
                    <a:noFill/>
                  </a:tcPr>
                </a:tc>
              </a:tr>
            </a:tbl>
          </a:graphicData>
        </a:graphic>
      </p:graphicFrame>
      <p:pic>
        <p:nvPicPr>
          <p:cNvPr id="55307" name="Picture 23"/>
          <p:cNvPicPr>
            <a:picLocks noChangeArrowheads="1"/>
          </p:cNvPicPr>
          <p:nvPr/>
        </p:nvPicPr>
        <p:blipFill>
          <a:blip r:embed="rId5"/>
          <a:srcRect/>
          <a:stretch>
            <a:fillRect/>
          </a:stretch>
        </p:blipFill>
        <p:spPr bwMode="auto">
          <a:xfrm>
            <a:off x="228600" y="3924300"/>
            <a:ext cx="2413000" cy="706438"/>
          </a:xfrm>
          <a:prstGeom prst="rect">
            <a:avLst/>
          </a:prstGeom>
          <a:noFill/>
          <a:ln w="12700">
            <a:noFill/>
            <a:round/>
            <a:headEnd/>
            <a:tailEnd/>
          </a:ln>
        </p:spPr>
      </p:pic>
      <p:pic>
        <p:nvPicPr>
          <p:cNvPr id="55308" name="Picture 24"/>
          <p:cNvPicPr>
            <a:picLocks noChangeArrowheads="1"/>
          </p:cNvPicPr>
          <p:nvPr/>
        </p:nvPicPr>
        <p:blipFill>
          <a:blip r:embed="rId6"/>
          <a:srcRect/>
          <a:stretch>
            <a:fillRect/>
          </a:stretch>
        </p:blipFill>
        <p:spPr bwMode="auto">
          <a:xfrm>
            <a:off x="228600" y="5207000"/>
            <a:ext cx="2413000" cy="684213"/>
          </a:xfrm>
          <a:prstGeom prst="rect">
            <a:avLst/>
          </a:prstGeom>
          <a:noFill/>
          <a:ln w="12700">
            <a:noFill/>
            <a:round/>
            <a:headEnd/>
            <a:tailEnd/>
          </a:ln>
        </p:spPr>
      </p:pic>
    </p:spTree>
  </p:cSld>
  <p:clrMapOvr>
    <a:masterClrMapping/>
  </p:clrMapOvr>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2" name="Picture 1"/>
          <p:cNvPicPr>
            <a:picLocks noChangeArrowheads="1"/>
          </p:cNvPicPr>
          <p:nvPr/>
        </p:nvPicPr>
        <p:blipFill>
          <a:blip r:embed="rId2"/>
          <a:srcRect/>
          <a:stretch>
            <a:fillRect/>
          </a:stretch>
        </p:blipFill>
        <p:spPr bwMode="auto">
          <a:xfrm>
            <a:off x="0" y="0"/>
            <a:ext cx="9148763" cy="6862763"/>
          </a:xfrm>
          <a:prstGeom prst="rect">
            <a:avLst/>
          </a:prstGeom>
          <a:noFill/>
          <a:ln w="9525">
            <a:noFill/>
            <a:miter lim="800000"/>
            <a:headEnd/>
            <a:tailEnd/>
          </a:ln>
        </p:spPr>
      </p:pic>
      <p:sp>
        <p:nvSpPr>
          <p:cNvPr id="56323" name="Rectangle 2"/>
          <p:cNvSpPr>
            <a:spLocks noGrp="1" noChangeArrowheads="1"/>
          </p:cNvSpPr>
          <p:nvPr>
            <p:ph type="title"/>
          </p:nvPr>
        </p:nvSpPr>
        <p:spPr/>
        <p:txBody>
          <a:bodyPr rIns="81258"/>
          <a:lstStyle/>
          <a:p>
            <a:pPr indent="0" eaLnBrk="1" hangingPunct="1"/>
            <a:r>
              <a:rPr lang="en-US"/>
              <a:t>Application Examples</a:t>
            </a:r>
          </a:p>
        </p:txBody>
      </p:sp>
      <p:graphicFrame>
        <p:nvGraphicFramePr>
          <p:cNvPr id="33795" name="Group 3"/>
          <p:cNvGraphicFramePr>
            <a:graphicFrameLocks noGrp="1"/>
          </p:cNvGraphicFramePr>
          <p:nvPr/>
        </p:nvGraphicFramePr>
        <p:xfrm>
          <a:off x="190500" y="1220788"/>
          <a:ext cx="8369300" cy="4770439"/>
        </p:xfrm>
        <a:graphic>
          <a:graphicData uri="http://schemas.openxmlformats.org/drawingml/2006/table">
            <a:tbl>
              <a:tblPr/>
              <a:tblGrid>
                <a:gridCol w="2144713"/>
                <a:gridCol w="139700"/>
                <a:gridCol w="1955800"/>
                <a:gridCol w="2222500"/>
                <a:gridCol w="1906587"/>
              </a:tblGrid>
              <a:tr h="950913">
                <a:tc>
                  <a:txBody>
                    <a:bodyPr/>
                    <a:lstStyle/>
                    <a:p>
                      <a:pPr marL="0" marR="0" lvl="0" indent="0" algn="l"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endParaRPr kumimoji="0" lang="en-US" sz="2000" b="0" i="0" u="none" strike="noStrike" cap="none" normalizeH="0" baseline="0">
                        <a:ln>
                          <a:noFill/>
                        </a:ln>
                        <a:solidFill>
                          <a:srgbClr val="004167"/>
                        </a:solidFill>
                        <a:effectLst/>
                        <a:latin typeface="Calibri Bold" charset="0"/>
                        <a:ea typeface="ヒラギノ角ゴ ProN W6" charset="-128"/>
                        <a:cs typeface="ヒラギノ角ゴ ProN W6" charset="-128"/>
                        <a:sym typeface="Calibri Bold" charset="0"/>
                      </a:endParaRP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endParaRPr kumimoji="0" lang="en-US" sz="2000" b="0" i="0" u="none" strike="noStrike" cap="none" normalizeH="0" baseline="0">
                        <a:ln>
                          <a:noFill/>
                        </a:ln>
                        <a:solidFill>
                          <a:srgbClr val="004167"/>
                        </a:solidFill>
                        <a:effectLst/>
                        <a:latin typeface="Calibri Bold" charset="0"/>
                        <a:ea typeface="ヒラギノ角ゴ ProN W6" charset="-128"/>
                        <a:cs typeface="ヒラギノ角ゴ ProN W6" charset="-128"/>
                        <a:sym typeface="Calibri Bold" charset="0"/>
                      </a:endParaRP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r>
                        <a:rPr kumimoji="0" lang="en-US" sz="2000" b="0" i="0" u="none" strike="noStrike" cap="none" normalizeH="0" baseline="0">
                          <a:ln>
                            <a:noFill/>
                          </a:ln>
                          <a:solidFill>
                            <a:srgbClr val="004167"/>
                          </a:solidFill>
                          <a:effectLst/>
                          <a:latin typeface="Calibri Bold" charset="0"/>
                          <a:ea typeface="Calibri Bold" charset="0"/>
                          <a:cs typeface="Calibri Bold" charset="0"/>
                          <a:sym typeface="Calibri Bold" charset="0"/>
                        </a:rPr>
                        <a:t>Tunneled App Example</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r>
                        <a:rPr kumimoji="0" lang="en-US" sz="2000" b="0" i="0" u="none" strike="noStrike" cap="none" normalizeH="0" baseline="0">
                          <a:ln>
                            <a:noFill/>
                          </a:ln>
                          <a:solidFill>
                            <a:srgbClr val="004167"/>
                          </a:solidFill>
                          <a:effectLst/>
                          <a:latin typeface="Calibri Bold" charset="0"/>
                          <a:ea typeface="Calibri Bold" charset="0"/>
                          <a:cs typeface="Calibri Bold" charset="0"/>
                          <a:sym typeface="Calibri Bold" charset="0"/>
                        </a:rPr>
                        <a:t>SSL Example</a:t>
                      </a:r>
                    </a:p>
                  </a:txBody>
                  <a:tcPr marL="50800" marR="50800" marT="50800" marB="50800" anchor="ct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r>
                        <a:rPr kumimoji="0" lang="en-US" sz="2000" b="0" i="0" u="none" strike="noStrike" cap="none" normalizeH="0" baseline="0">
                          <a:ln>
                            <a:noFill/>
                          </a:ln>
                          <a:solidFill>
                            <a:srgbClr val="004167"/>
                          </a:solidFill>
                          <a:effectLst/>
                          <a:latin typeface="Calibri Bold" charset="0"/>
                          <a:ea typeface="Calibri Bold" charset="0"/>
                          <a:cs typeface="Calibri Bold" charset="0"/>
                          <a:sym typeface="Calibri Bold" charset="0"/>
                        </a:rPr>
                        <a:t>Heuristic Example</a:t>
                      </a:r>
                    </a:p>
                  </a:txBody>
                  <a:tcPr marL="50800" marR="50800" marT="50800" marB="50800" anchor="ctr" horzOverflow="overflow">
                    <a:lnL cap="flat">
                      <a:noFill/>
                    </a:lnL>
                    <a:lnR cap="flat">
                      <a:noFill/>
                    </a:lnR>
                    <a:lnT cap="flat">
                      <a:noFill/>
                    </a:lnT>
                    <a:lnB cap="flat">
                      <a:noFill/>
                    </a:lnB>
                    <a:lnTlToBr>
                      <a:noFill/>
                    </a:lnTlToBr>
                    <a:lnBlToTr>
                      <a:noFill/>
                    </a:lnBlToTr>
                    <a:noFill/>
                  </a:tcPr>
                </a:tc>
              </a:tr>
              <a:tr h="949325">
                <a:tc>
                  <a:txBody>
                    <a:bodyPr/>
                    <a:lstStyle/>
                    <a:p>
                      <a:pPr marL="0" marR="0" lvl="0" indent="0" algn="l"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endParaRPr kumimoji="0" lang="en-US" sz="20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anchor="ctr" horzOverflow="overflow">
                    <a:lnL cap="flat">
                      <a:noFill/>
                    </a:lnL>
                    <a:lnR w="38100" cap="flat" cmpd="sng" algn="ctr">
                      <a:solidFill>
                        <a:srgbClr val="FFFFFF"/>
                      </a:solidFill>
                      <a:prstDash val="solid"/>
                      <a:round/>
                      <a:headEnd type="none" w="med" len="med"/>
                      <a:tailEnd type="none" w="med" len="med"/>
                    </a:lnR>
                    <a:lnT cap="flat">
                      <a:noFill/>
                    </a:lnT>
                    <a:lnB cap="flat">
                      <a:noFill/>
                    </a:lnB>
                    <a:lnTlToBr>
                      <a:noFill/>
                    </a:lnTlToBr>
                    <a:lnBlToTr>
                      <a:noFill/>
                    </a:lnBlToTr>
                    <a:blipFill dpi="0" rotWithShape="0">
                      <a:blip r:embed="rId3"/>
                      <a:srcRect/>
                      <a:stretch>
                        <a:fillRect/>
                      </a:stretch>
                    </a:blipFill>
                  </a:tcPr>
                </a:tc>
                <a:tc>
                  <a:txBody>
                    <a:bodyPr/>
                    <a:lstStyle/>
                    <a:p>
                      <a:pPr marL="0" marR="0" lvl="0" indent="0" algn="l"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endParaRPr kumimoji="0" lang="en-US" sz="20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cap="flat">
                      <a:noFill/>
                    </a:lnT>
                    <a:lnB w="165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r>
                        <a:rPr kumimoji="0" lang="en-US" sz="17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rPr>
                        <a:t>Detect SMTP protocol</a:t>
                      </a:r>
                    </a:p>
                  </a:txBody>
                  <a:tcPr marL="50800" marR="50800" marT="50800" marB="50800" anchor="ctr" horzOverflow="overflow">
                    <a:lnL w="38100" cap="flat" cmpd="sng" algn="ctr">
                      <a:solidFill>
                        <a:srgbClr val="FFFFFF"/>
                      </a:solidFill>
                      <a:prstDash val="solid"/>
                      <a:round/>
                      <a:headEnd type="none" w="med" len="med"/>
                      <a:tailEnd type="none" w="med" len="med"/>
                    </a:lnL>
                    <a:lnR w="165100" cap="flat" cmpd="sng" algn="ctr">
                      <a:solidFill>
                        <a:srgbClr val="FFFFFF"/>
                      </a:solidFill>
                      <a:prstDash val="solid"/>
                      <a:round/>
                      <a:headEnd type="none" w="med" len="med"/>
                      <a:tailEnd type="none" w="med" len="med"/>
                    </a:lnR>
                    <a:lnT cap="flat">
                      <a:noFill/>
                    </a:lnT>
                    <a:lnB w="165100" cap="flat" cmpd="sng" algn="ctr">
                      <a:solidFill>
                        <a:srgbClr val="FFFFFF"/>
                      </a:solidFill>
                      <a:prstDash val="solid"/>
                      <a:round/>
                      <a:headEnd type="none" w="med" len="med"/>
                      <a:tailEnd type="none" w="med" len="med"/>
                    </a:lnB>
                    <a:lnTlToBr>
                      <a:noFill/>
                    </a:lnTlToBr>
                    <a:lnBlToTr>
                      <a:noFill/>
                    </a:lnBlToTr>
                    <a:solidFill>
                      <a:srgbClr val="E6E6E6">
                        <a:alpha val="55293"/>
                      </a:srgbClr>
                    </a:solidFill>
                  </a:tcPr>
                </a:tc>
                <a:tc>
                  <a:txBody>
                    <a:bodyPr/>
                    <a:lstStyle/>
                    <a:p>
                      <a:pPr marL="0" marR="0" lvl="0" indent="0" algn="ctr"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r>
                        <a:rPr kumimoji="0" lang="en-US" sz="17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rPr>
                        <a:t>Decrypt SSL and discover internal HTTP protocol</a:t>
                      </a:r>
                    </a:p>
                  </a:txBody>
                  <a:tcPr marL="50800" marR="50800" marT="50800" marB="50800" anchor="ctr" horzOverflow="overflow">
                    <a:lnL w="165100" cap="flat" cmpd="sng" algn="ctr">
                      <a:solidFill>
                        <a:srgbClr val="FFFFFF"/>
                      </a:solidFill>
                      <a:prstDash val="solid"/>
                      <a:round/>
                      <a:headEnd type="none" w="med" len="med"/>
                      <a:tailEnd type="none" w="med" len="med"/>
                    </a:lnL>
                    <a:lnR w="165100" cap="flat" cmpd="sng" algn="ctr">
                      <a:solidFill>
                        <a:srgbClr val="FFFFFF"/>
                      </a:solidFill>
                      <a:prstDash val="solid"/>
                      <a:round/>
                      <a:headEnd type="none" w="med" len="med"/>
                      <a:tailEnd type="none" w="med" len="med"/>
                    </a:lnR>
                    <a:lnT cap="flat">
                      <a:noFill/>
                    </a:lnT>
                    <a:lnB w="165100" cap="flat" cmpd="sng" algn="ctr">
                      <a:solidFill>
                        <a:srgbClr val="FFFFFF"/>
                      </a:solidFill>
                      <a:prstDash val="solid"/>
                      <a:round/>
                      <a:headEnd type="none" w="med" len="med"/>
                      <a:tailEnd type="none" w="med" len="med"/>
                    </a:lnB>
                    <a:lnTlToBr>
                      <a:noFill/>
                    </a:lnTlToBr>
                    <a:lnBlToTr>
                      <a:noFill/>
                    </a:lnBlToTr>
                    <a:solidFill>
                      <a:srgbClr val="E6E6E6">
                        <a:alpha val="55293"/>
                      </a:srgbClr>
                    </a:solidFill>
                  </a:tcPr>
                </a:tc>
                <a:tc>
                  <a:txBody>
                    <a:bodyPr/>
                    <a:lstStyle/>
                    <a:p>
                      <a:pPr marL="0" marR="0" lvl="0" indent="0" algn="ctr"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r>
                        <a:rPr kumimoji="0" lang="en-US" sz="17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rPr>
                        <a:t>???</a:t>
                      </a:r>
                    </a:p>
                  </a:txBody>
                  <a:tcPr marL="50800" marR="50800" marT="50800" marB="50800" anchor="ctr" horzOverflow="overflow">
                    <a:lnL w="165100" cap="flat" cmpd="sng" algn="ctr">
                      <a:solidFill>
                        <a:srgbClr val="FFFFFF"/>
                      </a:solidFill>
                      <a:prstDash val="solid"/>
                      <a:round/>
                      <a:headEnd type="none" w="med" len="med"/>
                      <a:tailEnd type="none" w="med" len="med"/>
                    </a:lnL>
                    <a:lnR cap="flat">
                      <a:noFill/>
                    </a:lnR>
                    <a:lnT cap="flat">
                      <a:noFill/>
                    </a:lnT>
                    <a:lnB w="165100" cap="flat" cmpd="sng" algn="ctr">
                      <a:solidFill>
                        <a:srgbClr val="FFFFFF"/>
                      </a:solidFill>
                      <a:prstDash val="solid"/>
                      <a:round/>
                      <a:headEnd type="none" w="med" len="med"/>
                      <a:tailEnd type="none" w="med" len="med"/>
                    </a:lnB>
                    <a:lnTlToBr>
                      <a:noFill/>
                    </a:lnTlToBr>
                    <a:lnBlToTr>
                      <a:noFill/>
                    </a:lnBlToTr>
                    <a:solidFill>
                      <a:srgbClr val="E6E6E6">
                        <a:alpha val="55293"/>
                      </a:srgbClr>
                    </a:solidFill>
                  </a:tcPr>
                </a:tc>
              </a:tr>
              <a:tr h="950913">
                <a:tc>
                  <a:txBody>
                    <a:bodyPr/>
                    <a:lstStyle/>
                    <a:p>
                      <a:pPr marL="0" marR="0" lvl="0" indent="0" algn="l"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endParaRPr kumimoji="0" lang="en-US" sz="20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anchor="ctr" horzOverflow="overflow">
                    <a:lnL cap="flat">
                      <a:noFill/>
                    </a:lnL>
                    <a:lnR w="38100" cap="flat" cmpd="sng" algn="ctr">
                      <a:solidFill>
                        <a:srgbClr val="FFFFFF"/>
                      </a:solidFill>
                      <a:prstDash val="solid"/>
                      <a:round/>
                      <a:headEnd type="none" w="med" len="med"/>
                      <a:tailEnd type="none" w="med" len="med"/>
                    </a:lnR>
                    <a:lnT cap="flat">
                      <a:noFill/>
                    </a:lnT>
                    <a:lnB cap="flat">
                      <a:noFill/>
                    </a:lnB>
                    <a:lnTlToBr>
                      <a:noFill/>
                    </a:lnTlToBr>
                    <a:lnBlToTr>
                      <a:noFill/>
                    </a:lnBlToTr>
                    <a:blipFill dpi="0" rotWithShape="0">
                      <a:blip r:embed="rId4"/>
                      <a:srcRect/>
                      <a:stretch>
                        <a:fillRect/>
                      </a:stretch>
                    </a:blipFill>
                  </a:tcPr>
                </a:tc>
                <a:tc>
                  <a:txBody>
                    <a:bodyPr/>
                    <a:lstStyle/>
                    <a:p>
                      <a:pPr marL="0" marR="0" lvl="0" indent="0" algn="l"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endParaRPr kumimoji="0" lang="en-US" sz="20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65100" cap="flat" cmpd="sng" algn="ctr">
                      <a:solidFill>
                        <a:srgbClr val="FFFFFF"/>
                      </a:solidFill>
                      <a:prstDash val="solid"/>
                      <a:round/>
                      <a:headEnd type="none" w="med" len="med"/>
                      <a:tailEnd type="none" w="med" len="med"/>
                    </a:lnT>
                    <a:lnB w="165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r>
                        <a:rPr kumimoji="0" lang="en-US" sz="17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rPr>
                        <a:t>Decode SMTP protocol fields</a:t>
                      </a:r>
                    </a:p>
                  </a:txBody>
                  <a:tcPr marL="50800" marR="50800" marT="50800" marB="50800" anchor="ctr" horzOverflow="overflow">
                    <a:lnL w="38100" cap="flat" cmpd="sng" algn="ctr">
                      <a:solidFill>
                        <a:srgbClr val="FFFFFF"/>
                      </a:solidFill>
                      <a:prstDash val="solid"/>
                      <a:round/>
                      <a:headEnd type="none" w="med" len="med"/>
                      <a:tailEnd type="none" w="med" len="med"/>
                    </a:lnL>
                    <a:lnR w="165100" cap="flat" cmpd="sng" algn="ctr">
                      <a:solidFill>
                        <a:srgbClr val="FFFFFF"/>
                      </a:solidFill>
                      <a:prstDash val="solid"/>
                      <a:round/>
                      <a:headEnd type="none" w="med" len="med"/>
                      <a:tailEnd type="none" w="med" len="med"/>
                    </a:lnR>
                    <a:lnT w="165100" cap="flat" cmpd="sng" algn="ctr">
                      <a:solidFill>
                        <a:srgbClr val="FFFFFF"/>
                      </a:solidFill>
                      <a:prstDash val="solid"/>
                      <a:round/>
                      <a:headEnd type="none" w="med" len="med"/>
                      <a:tailEnd type="none" w="med" len="med"/>
                    </a:lnT>
                    <a:lnB w="165100" cap="flat" cmpd="sng" algn="ctr">
                      <a:solidFill>
                        <a:srgbClr val="FFFFFF"/>
                      </a:solidFill>
                      <a:prstDash val="solid"/>
                      <a:round/>
                      <a:headEnd type="none" w="med" len="med"/>
                      <a:tailEnd type="none" w="med" len="med"/>
                    </a:lnB>
                    <a:lnTlToBr>
                      <a:noFill/>
                    </a:lnTlToBr>
                    <a:lnBlToTr>
                      <a:noFill/>
                    </a:lnBlToTr>
                    <a:solidFill>
                      <a:srgbClr val="E6E6E6">
                        <a:alpha val="55293"/>
                      </a:srgbClr>
                    </a:solidFill>
                  </a:tcPr>
                </a:tc>
                <a:tc>
                  <a:txBody>
                    <a:bodyPr/>
                    <a:lstStyle/>
                    <a:p>
                      <a:pPr marL="0" marR="0" lvl="0" indent="0" algn="ctr"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r>
                        <a:rPr kumimoji="0" lang="en-US" sz="17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rPr>
                        <a:t>Decode HTTP protocol fields</a:t>
                      </a:r>
                    </a:p>
                  </a:txBody>
                  <a:tcPr marL="50800" marR="50800" marT="50800" marB="50800" anchor="ctr" horzOverflow="overflow">
                    <a:lnL w="165100" cap="flat" cmpd="sng" algn="ctr">
                      <a:solidFill>
                        <a:srgbClr val="FFFFFF"/>
                      </a:solidFill>
                      <a:prstDash val="solid"/>
                      <a:round/>
                      <a:headEnd type="none" w="med" len="med"/>
                      <a:tailEnd type="none" w="med" len="med"/>
                    </a:lnL>
                    <a:lnR w="165100" cap="flat" cmpd="sng" algn="ctr">
                      <a:solidFill>
                        <a:srgbClr val="FFFFFF"/>
                      </a:solidFill>
                      <a:prstDash val="solid"/>
                      <a:round/>
                      <a:headEnd type="none" w="med" len="med"/>
                      <a:tailEnd type="none" w="med" len="med"/>
                    </a:lnR>
                    <a:lnT w="165100" cap="flat" cmpd="sng" algn="ctr">
                      <a:solidFill>
                        <a:srgbClr val="FFFFFF"/>
                      </a:solidFill>
                      <a:prstDash val="solid"/>
                      <a:round/>
                      <a:headEnd type="none" w="med" len="med"/>
                      <a:tailEnd type="none" w="med" len="med"/>
                    </a:lnT>
                    <a:lnB w="165100" cap="flat" cmpd="sng" algn="ctr">
                      <a:solidFill>
                        <a:srgbClr val="FFFFFF"/>
                      </a:solidFill>
                      <a:prstDash val="solid"/>
                      <a:round/>
                      <a:headEnd type="none" w="med" len="med"/>
                      <a:tailEnd type="none" w="med" len="med"/>
                    </a:lnB>
                    <a:lnTlToBr>
                      <a:noFill/>
                    </a:lnTlToBr>
                    <a:lnBlToTr>
                      <a:noFill/>
                    </a:lnBlToTr>
                    <a:solidFill>
                      <a:srgbClr val="E6E6E6">
                        <a:alpha val="55293"/>
                      </a:srgbClr>
                    </a:solidFill>
                  </a:tcPr>
                </a:tc>
                <a:tc>
                  <a:txBody>
                    <a:bodyPr/>
                    <a:lstStyle/>
                    <a:p>
                      <a:pPr marL="0" marR="0" lvl="0" indent="0" algn="ctr"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r>
                        <a:rPr kumimoji="0" lang="en-US" sz="17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rPr>
                        <a:t>???</a:t>
                      </a:r>
                    </a:p>
                  </a:txBody>
                  <a:tcPr marL="50800" marR="50800" marT="50800" marB="50800" anchor="ctr" horzOverflow="overflow">
                    <a:lnL w="165100" cap="flat" cmpd="sng" algn="ctr">
                      <a:solidFill>
                        <a:srgbClr val="FFFFFF"/>
                      </a:solidFill>
                      <a:prstDash val="solid"/>
                      <a:round/>
                      <a:headEnd type="none" w="med" len="med"/>
                      <a:tailEnd type="none" w="med" len="med"/>
                    </a:lnL>
                    <a:lnR cap="flat">
                      <a:noFill/>
                    </a:lnR>
                    <a:lnT w="165100" cap="flat" cmpd="sng" algn="ctr">
                      <a:solidFill>
                        <a:srgbClr val="FFFFFF"/>
                      </a:solidFill>
                      <a:prstDash val="solid"/>
                      <a:round/>
                      <a:headEnd type="none" w="med" len="med"/>
                      <a:tailEnd type="none" w="med" len="med"/>
                    </a:lnT>
                    <a:lnB w="165100" cap="flat" cmpd="sng" algn="ctr">
                      <a:solidFill>
                        <a:srgbClr val="FFFFFF"/>
                      </a:solidFill>
                      <a:prstDash val="solid"/>
                      <a:round/>
                      <a:headEnd type="none" w="med" len="med"/>
                      <a:tailEnd type="none" w="med" len="med"/>
                    </a:lnB>
                    <a:lnTlToBr>
                      <a:noFill/>
                    </a:lnTlToBr>
                    <a:lnBlToTr>
                      <a:noFill/>
                    </a:lnBlToTr>
                    <a:solidFill>
                      <a:srgbClr val="E6E6E6">
                        <a:alpha val="55293"/>
                      </a:srgbClr>
                    </a:solidFill>
                  </a:tcPr>
                </a:tc>
              </a:tr>
              <a:tr h="969963">
                <a:tc>
                  <a:txBody>
                    <a:bodyPr/>
                    <a:lstStyle/>
                    <a:p>
                      <a:pPr marL="0" marR="0" lvl="0" indent="0" algn="l"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endParaRPr kumimoji="0" lang="en-US" sz="20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anchor="ctr" horzOverflow="overflow">
                    <a:lnL cap="flat">
                      <a:noFill/>
                    </a:lnL>
                    <a:lnR w="38100" cap="flat" cmpd="sng" algn="ctr">
                      <a:solidFill>
                        <a:srgbClr val="FFFFFF"/>
                      </a:solidFill>
                      <a:prstDash val="solid"/>
                      <a:round/>
                      <a:headEnd type="none" w="med" len="med"/>
                      <a:tailEnd type="none" w="med" len="med"/>
                    </a:lnR>
                    <a:lnT cap="flat">
                      <a:noFill/>
                    </a:lnT>
                    <a:lnB cap="flat">
                      <a:noFill/>
                    </a:lnB>
                    <a:lnTlToBr>
                      <a:noFill/>
                    </a:lnTlToBr>
                    <a:lnBlToTr>
                      <a:noFill/>
                    </a:lnBlToTr>
                    <a:blipFill dpi="0" rotWithShape="0">
                      <a:blip r:embed="rId5"/>
                      <a:srcRect/>
                      <a:stretch>
                        <a:fillRect/>
                      </a:stretch>
                    </a:blipFill>
                  </a:tcPr>
                </a:tc>
                <a:tc>
                  <a:txBody>
                    <a:bodyPr/>
                    <a:lstStyle/>
                    <a:p>
                      <a:pPr marL="0" marR="0" lvl="0" indent="0" algn="l"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endParaRPr kumimoji="0" lang="en-US" sz="20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65100" cap="flat" cmpd="sng" algn="ctr">
                      <a:solidFill>
                        <a:srgbClr val="FFFFFF"/>
                      </a:solidFill>
                      <a:prstDash val="solid"/>
                      <a:round/>
                      <a:headEnd type="none" w="med" len="med"/>
                      <a:tailEnd type="none" w="med" len="med"/>
                    </a:lnT>
                    <a:lnB w="165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r>
                        <a:rPr kumimoji="0" lang="en-US" sz="17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rPr>
                        <a:t>Apply signatures to detect HOSProxy</a:t>
                      </a:r>
                    </a:p>
                  </a:txBody>
                  <a:tcPr marL="50800" marR="50800" marT="50800" marB="50800" anchor="ctr" horzOverflow="overflow">
                    <a:lnL w="38100" cap="flat" cmpd="sng" algn="ctr">
                      <a:solidFill>
                        <a:srgbClr val="FFFFFF"/>
                      </a:solidFill>
                      <a:prstDash val="solid"/>
                      <a:round/>
                      <a:headEnd type="none" w="med" len="med"/>
                      <a:tailEnd type="none" w="med" len="med"/>
                    </a:lnL>
                    <a:lnR w="165100" cap="flat" cmpd="sng" algn="ctr">
                      <a:solidFill>
                        <a:srgbClr val="FFFFFF"/>
                      </a:solidFill>
                      <a:prstDash val="solid"/>
                      <a:round/>
                      <a:headEnd type="none" w="med" len="med"/>
                      <a:tailEnd type="none" w="med" len="med"/>
                    </a:lnR>
                    <a:lnT w="165100" cap="flat" cmpd="sng" algn="ctr">
                      <a:solidFill>
                        <a:srgbClr val="FFFFFF"/>
                      </a:solidFill>
                      <a:prstDash val="solid"/>
                      <a:round/>
                      <a:headEnd type="none" w="med" len="med"/>
                      <a:tailEnd type="none" w="med" len="med"/>
                    </a:lnT>
                    <a:lnB w="165100" cap="flat" cmpd="sng" algn="ctr">
                      <a:solidFill>
                        <a:srgbClr val="FFFFFF"/>
                      </a:solidFill>
                      <a:prstDash val="solid"/>
                      <a:round/>
                      <a:headEnd type="none" w="med" len="med"/>
                      <a:tailEnd type="none" w="med" len="med"/>
                    </a:lnB>
                    <a:lnTlToBr>
                      <a:noFill/>
                    </a:lnTlToBr>
                    <a:lnBlToTr>
                      <a:noFill/>
                    </a:lnBlToTr>
                    <a:solidFill>
                      <a:srgbClr val="E6E6E6">
                        <a:alpha val="55293"/>
                      </a:srgbClr>
                    </a:solidFill>
                  </a:tcPr>
                </a:tc>
                <a:tc>
                  <a:txBody>
                    <a:bodyPr/>
                    <a:lstStyle/>
                    <a:p>
                      <a:pPr marL="0" marR="0" lvl="0" indent="0" algn="ctr"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r>
                        <a:rPr kumimoji="0" lang="en-US" sz="17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rPr>
                        <a:t>Apply signatures to detect Meebo</a:t>
                      </a:r>
                    </a:p>
                  </a:txBody>
                  <a:tcPr marL="50800" marR="50800" marT="50800" marB="50800" anchor="ctr" horzOverflow="overflow">
                    <a:lnL w="165100" cap="flat" cmpd="sng" algn="ctr">
                      <a:solidFill>
                        <a:srgbClr val="FFFFFF"/>
                      </a:solidFill>
                      <a:prstDash val="solid"/>
                      <a:round/>
                      <a:headEnd type="none" w="med" len="med"/>
                      <a:tailEnd type="none" w="med" len="med"/>
                    </a:lnL>
                    <a:lnR w="165100" cap="flat" cmpd="sng" algn="ctr">
                      <a:solidFill>
                        <a:srgbClr val="FFFFFF"/>
                      </a:solidFill>
                      <a:prstDash val="solid"/>
                      <a:round/>
                      <a:headEnd type="none" w="med" len="med"/>
                      <a:tailEnd type="none" w="med" len="med"/>
                    </a:lnR>
                    <a:lnT w="165100" cap="flat" cmpd="sng" algn="ctr">
                      <a:solidFill>
                        <a:srgbClr val="FFFFFF"/>
                      </a:solidFill>
                      <a:prstDash val="solid"/>
                      <a:round/>
                      <a:headEnd type="none" w="med" len="med"/>
                      <a:tailEnd type="none" w="med" len="med"/>
                    </a:lnT>
                    <a:lnB w="165100" cap="flat" cmpd="sng" algn="ctr">
                      <a:solidFill>
                        <a:srgbClr val="FFFFFF"/>
                      </a:solidFill>
                      <a:prstDash val="solid"/>
                      <a:round/>
                      <a:headEnd type="none" w="med" len="med"/>
                      <a:tailEnd type="none" w="med" len="med"/>
                    </a:lnB>
                    <a:lnTlToBr>
                      <a:noFill/>
                    </a:lnTlToBr>
                    <a:lnBlToTr>
                      <a:noFill/>
                    </a:lnBlToTr>
                    <a:solidFill>
                      <a:srgbClr val="E6E6E6">
                        <a:alpha val="55293"/>
                      </a:srgbClr>
                    </a:solidFill>
                  </a:tcPr>
                </a:tc>
                <a:tc>
                  <a:txBody>
                    <a:bodyPr/>
                    <a:lstStyle/>
                    <a:p>
                      <a:pPr marL="0" marR="0" lvl="0" indent="0" algn="ctr"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r>
                        <a:rPr kumimoji="0" lang="en-US" sz="17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rPr>
                        <a:t>???</a:t>
                      </a:r>
                    </a:p>
                  </a:txBody>
                  <a:tcPr marL="50800" marR="50800" marT="50800" marB="50800" anchor="ctr" horzOverflow="overflow">
                    <a:lnL w="165100" cap="flat" cmpd="sng" algn="ctr">
                      <a:solidFill>
                        <a:srgbClr val="FFFFFF"/>
                      </a:solidFill>
                      <a:prstDash val="solid"/>
                      <a:round/>
                      <a:headEnd type="none" w="med" len="med"/>
                      <a:tailEnd type="none" w="med" len="med"/>
                    </a:lnL>
                    <a:lnR cap="flat">
                      <a:noFill/>
                    </a:lnR>
                    <a:lnT w="165100" cap="flat" cmpd="sng" algn="ctr">
                      <a:solidFill>
                        <a:srgbClr val="FFFFFF"/>
                      </a:solidFill>
                      <a:prstDash val="solid"/>
                      <a:round/>
                      <a:headEnd type="none" w="med" len="med"/>
                      <a:tailEnd type="none" w="med" len="med"/>
                    </a:lnT>
                    <a:lnB w="165100" cap="flat" cmpd="sng" algn="ctr">
                      <a:solidFill>
                        <a:srgbClr val="FFFFFF"/>
                      </a:solidFill>
                      <a:prstDash val="solid"/>
                      <a:round/>
                      <a:headEnd type="none" w="med" len="med"/>
                      <a:tailEnd type="none" w="med" len="med"/>
                    </a:lnB>
                    <a:lnTlToBr>
                      <a:noFill/>
                    </a:lnTlToBr>
                    <a:lnBlToTr>
                      <a:noFill/>
                    </a:lnBlToTr>
                    <a:solidFill>
                      <a:srgbClr val="E6E6E6">
                        <a:alpha val="55293"/>
                      </a:srgbClr>
                    </a:solidFill>
                  </a:tcPr>
                </a:tc>
              </a:tr>
              <a:tr h="949325">
                <a:tc>
                  <a:txBody>
                    <a:bodyPr/>
                    <a:lstStyle/>
                    <a:p>
                      <a:pPr marL="0" marR="0" lvl="0" indent="0" algn="l"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endParaRPr kumimoji="0" lang="en-US" sz="20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anchor="ctr" horzOverflow="overflow">
                    <a:lnL cap="flat">
                      <a:noFill/>
                    </a:lnL>
                    <a:lnR w="38100" cap="flat" cmpd="sng" algn="ctr">
                      <a:solidFill>
                        <a:srgbClr val="FFFFFF"/>
                      </a:solidFill>
                      <a:prstDash val="solid"/>
                      <a:round/>
                      <a:headEnd type="none" w="med" len="med"/>
                      <a:tailEnd type="none" w="med" len="med"/>
                    </a:lnR>
                    <a:lnT cap="flat">
                      <a:noFill/>
                    </a:lnT>
                    <a:lnB cap="flat">
                      <a:noFill/>
                    </a:lnB>
                    <a:lnTlToBr>
                      <a:noFill/>
                    </a:lnTlToBr>
                    <a:lnBlToTr>
                      <a:noFill/>
                    </a:lnBlToTr>
                    <a:blipFill dpi="0" rotWithShape="0">
                      <a:blip r:embed="rId6"/>
                      <a:srcRect/>
                      <a:stretch>
                        <a:fillRect/>
                      </a:stretch>
                    </a:blipFill>
                  </a:tcPr>
                </a:tc>
                <a:tc>
                  <a:txBody>
                    <a:bodyPr/>
                    <a:lstStyle/>
                    <a:p>
                      <a:pPr marL="0" marR="0" lvl="0" indent="0" algn="l"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endParaRPr kumimoji="0" lang="en-US" sz="20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65100" cap="flat" cmpd="sng" algn="ctr">
                      <a:solidFill>
                        <a:srgbClr val="FFFFFF"/>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endParaRPr kumimoji="0" lang="en-US" sz="17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anchor="ctr" horzOverflow="overflow">
                    <a:lnL w="38100" cap="flat" cmpd="sng" algn="ctr">
                      <a:solidFill>
                        <a:srgbClr val="FFFFFF"/>
                      </a:solidFill>
                      <a:prstDash val="solid"/>
                      <a:round/>
                      <a:headEnd type="none" w="med" len="med"/>
                      <a:tailEnd type="none" w="med" len="med"/>
                    </a:lnL>
                    <a:lnR w="165100" cap="flat" cmpd="sng" algn="ctr">
                      <a:solidFill>
                        <a:srgbClr val="FFFFFF"/>
                      </a:solidFill>
                      <a:prstDash val="solid"/>
                      <a:round/>
                      <a:headEnd type="none" w="med" len="med"/>
                      <a:tailEnd type="none" w="med" len="med"/>
                    </a:lnR>
                    <a:lnT w="165100" cap="flat" cmpd="sng" algn="ctr">
                      <a:solidFill>
                        <a:srgbClr val="FFFFFF"/>
                      </a:solidFill>
                      <a:prstDash val="solid"/>
                      <a:round/>
                      <a:headEnd type="none" w="med" len="med"/>
                      <a:tailEnd type="none" w="med" len="med"/>
                    </a:lnT>
                    <a:lnB cap="flat">
                      <a:noFill/>
                    </a:lnB>
                    <a:lnTlToBr>
                      <a:noFill/>
                    </a:lnTlToBr>
                    <a:lnBlToTr>
                      <a:noFill/>
                    </a:lnBlToTr>
                    <a:solidFill>
                      <a:srgbClr val="E6E6E6">
                        <a:alpha val="55293"/>
                      </a:srgbClr>
                    </a:solidFill>
                  </a:tcPr>
                </a:tc>
                <a:tc>
                  <a:txBody>
                    <a:bodyPr/>
                    <a:lstStyle/>
                    <a:p>
                      <a:pPr marL="0" marR="0" lvl="0" indent="0" algn="ctr"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endParaRPr kumimoji="0" lang="en-US" sz="17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horzOverflow="overflow">
                    <a:lnL w="165100" cap="flat" cmpd="sng" algn="ctr">
                      <a:solidFill>
                        <a:srgbClr val="FFFFFF"/>
                      </a:solidFill>
                      <a:prstDash val="solid"/>
                      <a:round/>
                      <a:headEnd type="none" w="med" len="med"/>
                      <a:tailEnd type="none" w="med" len="med"/>
                    </a:lnL>
                    <a:lnR w="165100" cap="flat" cmpd="sng" algn="ctr">
                      <a:solidFill>
                        <a:srgbClr val="FFFFFF"/>
                      </a:solidFill>
                      <a:prstDash val="solid"/>
                      <a:round/>
                      <a:headEnd type="none" w="med" len="med"/>
                      <a:tailEnd type="none" w="med" len="med"/>
                    </a:lnR>
                    <a:lnT w="165100" cap="flat" cmpd="sng" algn="ctr">
                      <a:solidFill>
                        <a:srgbClr val="FFFFFF"/>
                      </a:solidFill>
                      <a:prstDash val="solid"/>
                      <a:round/>
                      <a:headEnd type="none" w="med" len="med"/>
                      <a:tailEnd type="none" w="med" len="med"/>
                    </a:lnT>
                    <a:lnB cap="flat">
                      <a:noFill/>
                    </a:lnB>
                    <a:lnTlToBr>
                      <a:noFill/>
                    </a:lnTlToBr>
                    <a:lnBlToTr>
                      <a:noFill/>
                    </a:lnBlToTr>
                    <a:solidFill>
                      <a:srgbClr val="E6E6E6">
                        <a:alpha val="55293"/>
                      </a:srgbClr>
                    </a:solidFill>
                  </a:tcPr>
                </a:tc>
                <a:tc>
                  <a:txBody>
                    <a:bodyPr/>
                    <a:lstStyle/>
                    <a:p>
                      <a:pPr marL="0" marR="0" lvl="0" indent="0" algn="ctr" defTabSz="914400" rtl="0" eaLnBrk="1" fontAlgn="base" latinLnBrk="0" hangingPunct="1">
                        <a:lnSpc>
                          <a:spcPct val="90000"/>
                        </a:lnSpc>
                        <a:spcBef>
                          <a:spcPct val="0"/>
                        </a:spcBef>
                        <a:spcAft>
                          <a:spcPct val="0"/>
                        </a:spcAft>
                        <a:buClr>
                          <a:srgbClr val="316989"/>
                        </a:buClr>
                        <a:buSzPct val="100000"/>
                        <a:buFont typeface="Times" charset="0"/>
                        <a:buNone/>
                        <a:tabLst>
                          <a:tab pos="558800" algn="l"/>
                          <a:tab pos="914400" algn="l"/>
                        </a:tabLst>
                      </a:pPr>
                      <a:r>
                        <a:rPr kumimoji="0" lang="en-US" sz="17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rPr>
                        <a:t>Skype, Ultrasurf, eMule, Bitorrent</a:t>
                      </a:r>
                    </a:p>
                  </a:txBody>
                  <a:tcPr marL="50800" marR="50800" marT="50800" marB="50800" anchor="ctr" horzOverflow="overflow">
                    <a:lnL w="165100" cap="flat" cmpd="sng" algn="ctr">
                      <a:solidFill>
                        <a:srgbClr val="FFFFFF"/>
                      </a:solidFill>
                      <a:prstDash val="solid"/>
                      <a:round/>
                      <a:headEnd type="none" w="med" len="med"/>
                      <a:tailEnd type="none" w="med" len="med"/>
                    </a:lnL>
                    <a:lnR cap="flat">
                      <a:noFill/>
                    </a:lnR>
                    <a:lnT w="165100" cap="flat" cmpd="sng" algn="ctr">
                      <a:solidFill>
                        <a:srgbClr val="FFFFFF"/>
                      </a:solidFill>
                      <a:prstDash val="solid"/>
                      <a:round/>
                      <a:headEnd type="none" w="med" len="med"/>
                      <a:tailEnd type="none" w="med" len="med"/>
                    </a:lnT>
                    <a:lnB cap="flat">
                      <a:noFill/>
                    </a:lnB>
                    <a:lnTlToBr>
                      <a:noFill/>
                    </a:lnTlToBr>
                    <a:lnBlToTr>
                      <a:noFill/>
                    </a:lnBlToTr>
                    <a:solidFill>
                      <a:srgbClr val="E6E6E6">
                        <a:alpha val="55293"/>
                      </a:srgbClr>
                    </a:solidFill>
                  </a:tcPr>
                </a:tc>
              </a:tr>
            </a:tbl>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US" sz="2600" dirty="0" smtClean="0">
                <a:ea typeface="ＭＳ Ｐゴシック" charset="-128"/>
              </a:rPr>
              <a:t>Over 2500 Organizations Trust Palo Alto Networks</a:t>
            </a:r>
            <a:endParaRPr lang="en-US" sz="2600" dirty="0" smtClean="0"/>
          </a:p>
        </p:txBody>
      </p:sp>
      <p:sp>
        <p:nvSpPr>
          <p:cNvPr id="29698" name="Footer Placeholder 2"/>
          <p:cNvSpPr>
            <a:spLocks noGrp="1"/>
          </p:cNvSpPr>
          <p:nvPr>
            <p:ph type="ftr" sz="quarter" idx="10"/>
          </p:nvPr>
        </p:nvSpPr>
        <p:spPr>
          <a:noFill/>
        </p:spPr>
        <p:txBody>
          <a:bodyPr/>
          <a:lstStyle/>
          <a:p>
            <a:r>
              <a:rPr lang="en-US"/>
              <a:t>© 2010 Palo Alto Networks. Proprietary and Confidential.</a:t>
            </a:r>
          </a:p>
        </p:txBody>
      </p:sp>
      <p:sp>
        <p:nvSpPr>
          <p:cNvPr id="29699" name="Slide Number Placeholder 3"/>
          <p:cNvSpPr>
            <a:spLocks noGrp="1"/>
          </p:cNvSpPr>
          <p:nvPr>
            <p:ph type="sldNum" sz="quarter" idx="11"/>
          </p:nvPr>
        </p:nvSpPr>
        <p:spPr>
          <a:noFill/>
        </p:spPr>
        <p:txBody>
          <a:bodyPr/>
          <a:lstStyle/>
          <a:p>
            <a:r>
              <a:rPr lang="en-US" smtClean="0"/>
              <a:t>Page </a:t>
            </a:r>
            <a:fld id="{5A3BAD8F-73B6-48E0-BE2A-20F63DB54E78}" type="slidenum">
              <a:rPr lang="en-US" smtClean="0"/>
              <a:pPr/>
              <a:t>4</a:t>
            </a:fld>
            <a:r>
              <a:rPr lang="en-US" smtClean="0"/>
              <a:t>   |</a:t>
            </a:r>
            <a:r>
              <a:rPr lang="en-US" smtClean="0">
                <a:solidFill>
                  <a:schemeClr val="accent1"/>
                </a:solidFill>
              </a:rPr>
              <a:t>   </a:t>
            </a:r>
            <a:endParaRPr lang="en-US" smtClean="0">
              <a:solidFill>
                <a:schemeClr val="accent1"/>
              </a:solidFill>
              <a:latin typeface="Garamond" pitchFamily="18" charset="0"/>
            </a:endParaRPr>
          </a:p>
        </p:txBody>
      </p:sp>
      <p:grpSp>
        <p:nvGrpSpPr>
          <p:cNvPr id="127" name="Group 126"/>
          <p:cNvGrpSpPr/>
          <p:nvPr/>
        </p:nvGrpSpPr>
        <p:grpSpPr>
          <a:xfrm>
            <a:off x="130175" y="808038"/>
            <a:ext cx="2570163" cy="3090862"/>
            <a:chOff x="130175" y="808038"/>
            <a:chExt cx="2570163" cy="3090862"/>
          </a:xfrm>
        </p:grpSpPr>
        <p:sp>
          <p:nvSpPr>
            <p:cNvPr id="29705" name="AutoShape 3"/>
            <p:cNvSpPr>
              <a:spLocks noChangeArrowheads="1"/>
            </p:cNvSpPr>
            <p:nvPr/>
          </p:nvSpPr>
          <p:spPr bwMode="auto">
            <a:xfrm>
              <a:off x="130175" y="1062038"/>
              <a:ext cx="2570163" cy="2836862"/>
            </a:xfrm>
            <a:prstGeom prst="roundRect">
              <a:avLst>
                <a:gd name="adj" fmla="val 2287"/>
              </a:avLst>
            </a:prstGeom>
            <a:solidFill>
              <a:srgbClr val="DDDDDD">
                <a:alpha val="14902"/>
              </a:srgbClr>
            </a:solidFill>
            <a:ln w="28575">
              <a:solidFill>
                <a:srgbClr val="DDDDDD"/>
              </a:solidFill>
              <a:round/>
              <a:headEnd/>
              <a:tailEnd/>
            </a:ln>
          </p:spPr>
          <p:txBody>
            <a:bodyPr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pic>
          <p:nvPicPr>
            <p:cNvPr id="29714" name="Picture 35" descr="HHMI Logo">
              <a:hlinkClick r:id="rId3"/>
            </p:cNvPr>
            <p:cNvPicPr>
              <a:picLocks noChangeAspect="1" noChangeArrowheads="1"/>
            </p:cNvPicPr>
            <p:nvPr/>
          </p:nvPicPr>
          <p:blipFill>
            <a:blip r:embed="rId4" cstate="print"/>
            <a:srcRect l="3429"/>
            <a:stretch>
              <a:fillRect/>
            </a:stretch>
          </p:blipFill>
          <p:spPr bwMode="auto">
            <a:xfrm>
              <a:off x="138113" y="2759075"/>
              <a:ext cx="1766887" cy="444500"/>
            </a:xfrm>
            <a:prstGeom prst="rect">
              <a:avLst/>
            </a:prstGeom>
            <a:noFill/>
            <a:ln w="9525">
              <a:noFill/>
              <a:miter lim="800000"/>
              <a:headEnd/>
              <a:tailEnd/>
            </a:ln>
          </p:spPr>
        </p:pic>
        <p:pic>
          <p:nvPicPr>
            <p:cNvPr id="29715" name="Picture 39" descr="UPMC logo">
              <a:hlinkClick r:id="rId5"/>
            </p:cNvPr>
            <p:cNvPicPr>
              <a:picLocks noChangeAspect="1" noChangeArrowheads="1"/>
            </p:cNvPicPr>
            <p:nvPr/>
          </p:nvPicPr>
          <p:blipFill>
            <a:blip r:embed="rId6" cstate="print"/>
            <a:srcRect/>
            <a:stretch>
              <a:fillRect/>
            </a:stretch>
          </p:blipFill>
          <p:spPr bwMode="auto">
            <a:xfrm>
              <a:off x="217488" y="1122363"/>
              <a:ext cx="1622425" cy="255587"/>
            </a:xfrm>
            <a:prstGeom prst="rect">
              <a:avLst/>
            </a:prstGeom>
            <a:noFill/>
            <a:ln w="9525">
              <a:noFill/>
              <a:miter lim="800000"/>
              <a:headEnd/>
              <a:tailEnd/>
            </a:ln>
          </p:spPr>
        </p:pic>
        <p:pic>
          <p:nvPicPr>
            <p:cNvPr id="29718" name="Picture 43" descr="StagesofLifeCAMCOrg"/>
            <p:cNvPicPr>
              <a:picLocks noChangeAspect="1" noChangeArrowheads="1"/>
            </p:cNvPicPr>
            <p:nvPr/>
          </p:nvPicPr>
          <p:blipFill>
            <a:blip r:embed="rId7" cstate="print"/>
            <a:srcRect r="72000" b="22737"/>
            <a:stretch>
              <a:fillRect/>
            </a:stretch>
          </p:blipFill>
          <p:spPr bwMode="auto">
            <a:xfrm>
              <a:off x="1433513" y="1758950"/>
              <a:ext cx="1216025" cy="398463"/>
            </a:xfrm>
            <a:prstGeom prst="rect">
              <a:avLst/>
            </a:prstGeom>
            <a:noFill/>
            <a:ln w="9525">
              <a:noFill/>
              <a:miter lim="800000"/>
              <a:headEnd/>
              <a:tailEnd/>
            </a:ln>
          </p:spPr>
        </p:pic>
        <p:pic>
          <p:nvPicPr>
            <p:cNvPr id="29721" name="Picture 51" descr="logo">
              <a:hlinkClick r:id="rId8"/>
            </p:cNvPr>
            <p:cNvPicPr>
              <a:picLocks noChangeAspect="1" noChangeArrowheads="1"/>
            </p:cNvPicPr>
            <p:nvPr/>
          </p:nvPicPr>
          <p:blipFill>
            <a:blip r:embed="rId9" cstate="print"/>
            <a:srcRect/>
            <a:stretch>
              <a:fillRect/>
            </a:stretch>
          </p:blipFill>
          <p:spPr bwMode="auto">
            <a:xfrm>
              <a:off x="1223963" y="2679700"/>
              <a:ext cx="1425575" cy="331788"/>
            </a:xfrm>
            <a:prstGeom prst="rect">
              <a:avLst/>
            </a:prstGeom>
            <a:noFill/>
            <a:ln w="9525">
              <a:noFill/>
              <a:miter lim="800000"/>
              <a:headEnd/>
              <a:tailEnd/>
            </a:ln>
          </p:spPr>
        </p:pic>
        <p:pic>
          <p:nvPicPr>
            <p:cNvPr id="29726" name="Picture 60" descr="logo_mercy">
              <a:hlinkClick r:id="rId10"/>
            </p:cNvPr>
            <p:cNvPicPr>
              <a:picLocks noChangeAspect="1" noChangeArrowheads="1"/>
            </p:cNvPicPr>
            <p:nvPr/>
          </p:nvPicPr>
          <p:blipFill>
            <a:blip r:embed="rId11" cstate="print"/>
            <a:srcRect r="8348"/>
            <a:stretch>
              <a:fillRect/>
            </a:stretch>
          </p:blipFill>
          <p:spPr bwMode="auto">
            <a:xfrm>
              <a:off x="198438" y="1401763"/>
              <a:ext cx="1122362" cy="425450"/>
            </a:xfrm>
            <a:prstGeom prst="rect">
              <a:avLst/>
            </a:prstGeom>
            <a:noFill/>
            <a:ln w="9525">
              <a:noFill/>
              <a:miter lim="800000"/>
              <a:headEnd/>
              <a:tailEnd/>
            </a:ln>
          </p:spPr>
        </p:pic>
        <p:sp>
          <p:nvSpPr>
            <p:cNvPr id="29727" name="Text Box 61"/>
            <p:cNvSpPr txBox="1">
              <a:spLocks noChangeArrowheads="1"/>
            </p:cNvSpPr>
            <p:nvPr/>
          </p:nvSpPr>
          <p:spPr bwMode="auto">
            <a:xfrm>
              <a:off x="649288" y="808038"/>
              <a:ext cx="1325562" cy="307975"/>
            </a:xfrm>
            <a:prstGeom prst="rect">
              <a:avLst/>
            </a:prstGeom>
            <a:noFill/>
            <a:ln w="12700">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b="1">
                  <a:solidFill>
                    <a:srgbClr val="326A89"/>
                  </a:solidFill>
                </a:rPr>
                <a:t>Health Care</a:t>
              </a:r>
            </a:p>
          </p:txBody>
        </p:sp>
        <p:pic>
          <p:nvPicPr>
            <p:cNvPr id="29737" name="Picture 83" descr="logo"/>
            <p:cNvPicPr>
              <a:picLocks noChangeAspect="1" noChangeArrowheads="1"/>
            </p:cNvPicPr>
            <p:nvPr/>
          </p:nvPicPr>
          <p:blipFill>
            <a:blip r:embed="rId12" cstate="print"/>
            <a:srcRect/>
            <a:stretch>
              <a:fillRect/>
            </a:stretch>
          </p:blipFill>
          <p:spPr bwMode="auto">
            <a:xfrm>
              <a:off x="239713" y="1946275"/>
              <a:ext cx="1060450" cy="338138"/>
            </a:xfrm>
            <a:prstGeom prst="rect">
              <a:avLst/>
            </a:prstGeom>
            <a:noFill/>
            <a:ln w="9525">
              <a:noFill/>
              <a:miter lim="800000"/>
              <a:headEnd/>
              <a:tailEnd/>
            </a:ln>
          </p:spPr>
        </p:pic>
        <p:pic>
          <p:nvPicPr>
            <p:cNvPr id="29750" name="Picture 105" descr="BIheader"/>
            <p:cNvPicPr>
              <a:picLocks noChangeAspect="1" noChangeArrowheads="1"/>
            </p:cNvPicPr>
            <p:nvPr/>
          </p:nvPicPr>
          <p:blipFill>
            <a:blip r:embed="rId13" cstate="print"/>
            <a:srcRect t="14117" r="42947" b="14117"/>
            <a:stretch>
              <a:fillRect/>
            </a:stretch>
          </p:blipFill>
          <p:spPr bwMode="auto">
            <a:xfrm>
              <a:off x="398463" y="3159125"/>
              <a:ext cx="2009775" cy="227013"/>
            </a:xfrm>
            <a:prstGeom prst="rect">
              <a:avLst/>
            </a:prstGeom>
            <a:noFill/>
            <a:ln w="9525">
              <a:noFill/>
              <a:miter lim="800000"/>
              <a:headEnd/>
              <a:tailEnd/>
            </a:ln>
          </p:spPr>
        </p:pic>
        <p:pic>
          <p:nvPicPr>
            <p:cNvPr id="29758" name="Picture 94"/>
            <p:cNvPicPr>
              <a:picLocks noChangeAspect="1"/>
            </p:cNvPicPr>
            <p:nvPr/>
          </p:nvPicPr>
          <p:blipFill>
            <a:blip r:embed="rId14" cstate="print"/>
            <a:srcRect/>
            <a:stretch>
              <a:fillRect/>
            </a:stretch>
          </p:blipFill>
          <p:spPr bwMode="auto">
            <a:xfrm>
              <a:off x="185738" y="3448050"/>
              <a:ext cx="1357312" cy="369888"/>
            </a:xfrm>
            <a:prstGeom prst="rect">
              <a:avLst/>
            </a:prstGeom>
            <a:noFill/>
            <a:ln w="9525">
              <a:noFill/>
              <a:miter lim="800000"/>
              <a:headEnd/>
              <a:tailEnd/>
            </a:ln>
          </p:spPr>
        </p:pic>
        <p:pic>
          <p:nvPicPr>
            <p:cNvPr id="29759" name="Picture 95"/>
            <p:cNvPicPr>
              <a:picLocks noChangeAspect="1"/>
            </p:cNvPicPr>
            <p:nvPr/>
          </p:nvPicPr>
          <p:blipFill>
            <a:blip r:embed="rId15" cstate="print"/>
            <a:srcRect/>
            <a:stretch>
              <a:fillRect/>
            </a:stretch>
          </p:blipFill>
          <p:spPr bwMode="auto">
            <a:xfrm>
              <a:off x="1754188" y="3397250"/>
              <a:ext cx="865187" cy="422275"/>
            </a:xfrm>
            <a:prstGeom prst="rect">
              <a:avLst/>
            </a:prstGeom>
            <a:noFill/>
            <a:ln w="9525">
              <a:noFill/>
              <a:miter lim="800000"/>
              <a:headEnd/>
              <a:tailEnd/>
            </a:ln>
          </p:spPr>
        </p:pic>
        <p:pic>
          <p:nvPicPr>
            <p:cNvPr id="29780" name="Picture 46"/>
            <p:cNvPicPr>
              <a:picLocks noChangeAspect="1" noChangeArrowheads="1"/>
            </p:cNvPicPr>
            <p:nvPr/>
          </p:nvPicPr>
          <p:blipFill>
            <a:blip r:embed="rId16" cstate="print"/>
            <a:srcRect/>
            <a:stretch>
              <a:fillRect/>
            </a:stretch>
          </p:blipFill>
          <p:spPr bwMode="auto">
            <a:xfrm>
              <a:off x="1484313" y="2208213"/>
              <a:ext cx="1077912" cy="423862"/>
            </a:xfrm>
            <a:prstGeom prst="rect">
              <a:avLst/>
            </a:prstGeom>
            <a:noFill/>
            <a:ln w="12700">
              <a:noFill/>
              <a:miter lim="800000"/>
              <a:headEnd/>
              <a:tailEnd/>
            </a:ln>
          </p:spPr>
        </p:pic>
        <p:pic>
          <p:nvPicPr>
            <p:cNvPr id="29781" name="Picture 63"/>
            <p:cNvPicPr>
              <a:picLocks noChangeAspect="1" noChangeArrowheads="1"/>
            </p:cNvPicPr>
            <p:nvPr/>
          </p:nvPicPr>
          <p:blipFill>
            <a:blip r:embed="rId17" cstate="print"/>
            <a:srcRect/>
            <a:stretch>
              <a:fillRect/>
            </a:stretch>
          </p:blipFill>
          <p:spPr bwMode="auto">
            <a:xfrm>
              <a:off x="227013" y="2370138"/>
              <a:ext cx="1022350" cy="379412"/>
            </a:xfrm>
            <a:prstGeom prst="rect">
              <a:avLst/>
            </a:prstGeom>
            <a:noFill/>
            <a:ln w="12700">
              <a:noFill/>
              <a:miter lim="800000"/>
              <a:headEnd/>
              <a:tailEnd/>
            </a:ln>
          </p:spPr>
        </p:pic>
        <p:pic>
          <p:nvPicPr>
            <p:cNvPr id="29782" name="Picture 36" descr="Click to return to the ThedaCare Home Page">
              <a:hlinkClick r:id="rId18"/>
            </p:cNvPr>
            <p:cNvPicPr>
              <a:picLocks noChangeAspect="1" noChangeArrowheads="1"/>
            </p:cNvPicPr>
            <p:nvPr/>
          </p:nvPicPr>
          <p:blipFill>
            <a:blip r:embed="rId19" cstate="print"/>
            <a:srcRect/>
            <a:stretch>
              <a:fillRect/>
            </a:stretch>
          </p:blipFill>
          <p:spPr bwMode="auto">
            <a:xfrm>
              <a:off x="1114425" y="1438275"/>
              <a:ext cx="1516063" cy="206375"/>
            </a:xfrm>
            <a:prstGeom prst="rect">
              <a:avLst/>
            </a:prstGeom>
            <a:noFill/>
            <a:ln w="9525">
              <a:noFill/>
              <a:miter lim="800000"/>
              <a:headEnd/>
              <a:tailEnd/>
            </a:ln>
          </p:spPr>
        </p:pic>
      </p:grpSp>
      <p:grpSp>
        <p:nvGrpSpPr>
          <p:cNvPr id="130" name="Group 129"/>
          <p:cNvGrpSpPr/>
          <p:nvPr/>
        </p:nvGrpSpPr>
        <p:grpSpPr>
          <a:xfrm>
            <a:off x="6590772" y="788988"/>
            <a:ext cx="2408766" cy="2665412"/>
            <a:chOff x="6590772" y="788988"/>
            <a:chExt cx="2408766" cy="2665412"/>
          </a:xfrm>
        </p:grpSpPr>
        <p:sp>
          <p:nvSpPr>
            <p:cNvPr id="29707" name="AutoShape 5"/>
            <p:cNvSpPr>
              <a:spLocks noChangeArrowheads="1"/>
            </p:cNvSpPr>
            <p:nvPr/>
          </p:nvSpPr>
          <p:spPr bwMode="auto">
            <a:xfrm>
              <a:off x="6595533" y="1042988"/>
              <a:ext cx="2404005" cy="2411412"/>
            </a:xfrm>
            <a:prstGeom prst="roundRect">
              <a:avLst>
                <a:gd name="adj" fmla="val 2287"/>
              </a:avLst>
            </a:prstGeom>
            <a:solidFill>
              <a:srgbClr val="DDDDDD">
                <a:alpha val="14902"/>
              </a:srgbClr>
            </a:solidFill>
            <a:ln w="28575">
              <a:solidFill>
                <a:srgbClr val="DDDDDD"/>
              </a:solidFill>
              <a:round/>
              <a:headEnd/>
              <a:tailEnd/>
            </a:ln>
          </p:spPr>
          <p:txBody>
            <a:bodyPr wrap="square"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pic>
          <p:nvPicPr>
            <p:cNvPr id="29712" name="Picture 29" descr="Welcome to the Department of Industrial Relations">
              <a:hlinkClick r:id="rId20"/>
            </p:cNvPr>
            <p:cNvPicPr>
              <a:picLocks noChangeAspect="1" noChangeArrowheads="1"/>
            </p:cNvPicPr>
            <p:nvPr/>
          </p:nvPicPr>
          <p:blipFill>
            <a:blip r:embed="rId21" cstate="print"/>
            <a:srcRect t="37402"/>
            <a:stretch>
              <a:fillRect/>
            </a:stretch>
          </p:blipFill>
          <p:spPr bwMode="auto">
            <a:xfrm>
              <a:off x="6697663" y="1067857"/>
              <a:ext cx="2030412" cy="219075"/>
            </a:xfrm>
            <a:prstGeom prst="rect">
              <a:avLst/>
            </a:prstGeom>
            <a:noFill/>
            <a:ln w="9525">
              <a:noFill/>
              <a:miter lim="800000"/>
              <a:headEnd/>
              <a:tailEnd/>
            </a:ln>
          </p:spPr>
        </p:pic>
        <p:pic>
          <p:nvPicPr>
            <p:cNvPr id="29713" name="Picture 33"/>
            <p:cNvPicPr>
              <a:picLocks noChangeAspect="1" noChangeArrowheads="1"/>
            </p:cNvPicPr>
            <p:nvPr/>
          </p:nvPicPr>
          <p:blipFill>
            <a:blip r:embed="rId22" cstate="print"/>
            <a:srcRect/>
            <a:stretch>
              <a:fillRect/>
            </a:stretch>
          </p:blipFill>
          <p:spPr bwMode="auto">
            <a:xfrm>
              <a:off x="6674892" y="1770058"/>
              <a:ext cx="592138" cy="577850"/>
            </a:xfrm>
            <a:prstGeom prst="rect">
              <a:avLst/>
            </a:prstGeom>
            <a:noFill/>
            <a:ln w="9525">
              <a:noFill/>
              <a:miter lim="800000"/>
              <a:headEnd/>
              <a:tailEnd/>
            </a:ln>
          </p:spPr>
        </p:pic>
        <p:sp>
          <p:nvSpPr>
            <p:cNvPr id="29729" name="Text Box 63"/>
            <p:cNvSpPr txBox="1">
              <a:spLocks noChangeArrowheads="1"/>
            </p:cNvSpPr>
            <p:nvPr/>
          </p:nvSpPr>
          <p:spPr bwMode="auto">
            <a:xfrm>
              <a:off x="6959600" y="788988"/>
              <a:ext cx="1393825" cy="307975"/>
            </a:xfrm>
            <a:prstGeom prst="rect">
              <a:avLst/>
            </a:prstGeom>
            <a:noFill/>
            <a:ln w="12700">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b="1">
                  <a:solidFill>
                    <a:srgbClr val="326A89"/>
                  </a:solidFill>
                </a:rPr>
                <a:t>Government</a:t>
              </a:r>
            </a:p>
          </p:txBody>
        </p:sp>
        <p:pic>
          <p:nvPicPr>
            <p:cNvPr id="29771" name="Picture 50"/>
            <p:cNvPicPr>
              <a:picLocks noChangeAspect="1" noChangeArrowheads="1"/>
            </p:cNvPicPr>
            <p:nvPr/>
          </p:nvPicPr>
          <p:blipFill>
            <a:blip r:embed="rId23" cstate="print"/>
            <a:srcRect/>
            <a:stretch>
              <a:fillRect/>
            </a:stretch>
          </p:blipFill>
          <p:spPr bwMode="auto">
            <a:xfrm>
              <a:off x="8189384" y="1970620"/>
              <a:ext cx="738188" cy="1135063"/>
            </a:xfrm>
            <a:prstGeom prst="rect">
              <a:avLst/>
            </a:prstGeom>
            <a:noFill/>
            <a:ln w="12700">
              <a:noFill/>
              <a:miter lim="800000"/>
              <a:headEnd/>
              <a:tailEnd/>
            </a:ln>
          </p:spPr>
        </p:pic>
        <p:pic>
          <p:nvPicPr>
            <p:cNvPr id="29772" name="Picture 7"/>
            <p:cNvPicPr>
              <a:picLocks noChangeAspect="1" noChangeArrowheads="1"/>
            </p:cNvPicPr>
            <p:nvPr/>
          </p:nvPicPr>
          <p:blipFill>
            <a:blip r:embed="rId24" cstate="print"/>
            <a:srcRect/>
            <a:stretch>
              <a:fillRect/>
            </a:stretch>
          </p:blipFill>
          <p:spPr bwMode="auto">
            <a:xfrm>
              <a:off x="6899804" y="2562759"/>
              <a:ext cx="1144587" cy="403225"/>
            </a:xfrm>
            <a:prstGeom prst="rect">
              <a:avLst/>
            </a:prstGeom>
            <a:noFill/>
            <a:ln w="12700">
              <a:noFill/>
              <a:miter lim="800000"/>
              <a:headEnd/>
              <a:tailEnd/>
            </a:ln>
          </p:spPr>
        </p:pic>
        <p:pic>
          <p:nvPicPr>
            <p:cNvPr id="29773" name="Picture 115"/>
            <p:cNvPicPr>
              <a:picLocks noChangeAspect="1" noChangeArrowheads="1"/>
            </p:cNvPicPr>
            <p:nvPr/>
          </p:nvPicPr>
          <p:blipFill>
            <a:blip r:embed="rId25" cstate="print"/>
            <a:srcRect/>
            <a:stretch>
              <a:fillRect/>
            </a:stretch>
          </p:blipFill>
          <p:spPr bwMode="auto">
            <a:xfrm>
              <a:off x="6629371" y="3008840"/>
              <a:ext cx="1525588" cy="144463"/>
            </a:xfrm>
            <a:prstGeom prst="rect">
              <a:avLst/>
            </a:prstGeom>
            <a:noFill/>
            <a:ln w="12700">
              <a:noFill/>
              <a:miter lim="800000"/>
              <a:headEnd/>
              <a:tailEnd/>
            </a:ln>
          </p:spPr>
        </p:pic>
        <p:pic>
          <p:nvPicPr>
            <p:cNvPr id="29774" name="Picture 101"/>
            <p:cNvPicPr>
              <a:picLocks noChangeAspect="1" noChangeArrowheads="1"/>
            </p:cNvPicPr>
            <p:nvPr/>
          </p:nvPicPr>
          <p:blipFill>
            <a:blip r:embed="rId26" cstate="print"/>
            <a:srcRect/>
            <a:stretch>
              <a:fillRect/>
            </a:stretch>
          </p:blipFill>
          <p:spPr bwMode="auto">
            <a:xfrm>
              <a:off x="6785515" y="1323973"/>
              <a:ext cx="1052512" cy="434975"/>
            </a:xfrm>
            <a:prstGeom prst="rect">
              <a:avLst/>
            </a:prstGeom>
            <a:noFill/>
            <a:ln w="12700">
              <a:noFill/>
              <a:miter lim="800000"/>
              <a:headEnd/>
              <a:tailEnd/>
            </a:ln>
          </p:spPr>
        </p:pic>
        <p:pic>
          <p:nvPicPr>
            <p:cNvPr id="29775" name="Picture 109"/>
            <p:cNvPicPr>
              <a:picLocks noChangeAspect="1" noChangeArrowheads="1"/>
            </p:cNvPicPr>
            <p:nvPr/>
          </p:nvPicPr>
          <p:blipFill>
            <a:blip r:embed="rId27" cstate="print"/>
            <a:srcRect/>
            <a:stretch>
              <a:fillRect/>
            </a:stretch>
          </p:blipFill>
          <p:spPr bwMode="auto">
            <a:xfrm>
              <a:off x="8074030" y="1316039"/>
              <a:ext cx="779463" cy="635000"/>
            </a:xfrm>
            <a:prstGeom prst="rect">
              <a:avLst/>
            </a:prstGeom>
            <a:noFill/>
            <a:ln w="12700">
              <a:noFill/>
              <a:miter lim="800000"/>
              <a:headEnd/>
              <a:tailEnd/>
            </a:ln>
          </p:spPr>
        </p:pic>
        <p:pic>
          <p:nvPicPr>
            <p:cNvPr id="111" name="Picture 47"/>
            <p:cNvPicPr>
              <a:picLocks noChangeAspect="1"/>
            </p:cNvPicPr>
            <p:nvPr/>
          </p:nvPicPr>
          <p:blipFill>
            <a:blip r:embed="rId28" cstate="print"/>
            <a:srcRect/>
            <a:stretch>
              <a:fillRect/>
            </a:stretch>
          </p:blipFill>
          <p:spPr bwMode="auto">
            <a:xfrm>
              <a:off x="7082362" y="3238499"/>
              <a:ext cx="1431925" cy="158750"/>
            </a:xfrm>
            <a:prstGeom prst="rect">
              <a:avLst/>
            </a:prstGeom>
            <a:noFill/>
            <a:ln w="9525">
              <a:noFill/>
              <a:miter lim="800000"/>
              <a:headEnd/>
              <a:tailEnd/>
            </a:ln>
          </p:spPr>
        </p:pic>
        <p:pic>
          <p:nvPicPr>
            <p:cNvPr id="112" name="Picture 50" descr="flhsmvlogo.jpg"/>
            <p:cNvPicPr>
              <a:picLocks noChangeAspect="1"/>
            </p:cNvPicPr>
            <p:nvPr/>
          </p:nvPicPr>
          <p:blipFill>
            <a:blip r:embed="rId29" cstate="print"/>
            <a:srcRect/>
            <a:stretch>
              <a:fillRect/>
            </a:stretch>
          </p:blipFill>
          <p:spPr bwMode="auto">
            <a:xfrm>
              <a:off x="6590772" y="2359027"/>
              <a:ext cx="863600" cy="303213"/>
            </a:xfrm>
            <a:prstGeom prst="rect">
              <a:avLst/>
            </a:prstGeom>
            <a:noFill/>
            <a:ln w="9525">
              <a:noFill/>
              <a:miter lim="800000"/>
              <a:headEnd/>
              <a:tailEnd/>
            </a:ln>
          </p:spPr>
        </p:pic>
        <p:pic>
          <p:nvPicPr>
            <p:cNvPr id="113" name="Picture 52" descr="ARinsdeptlogo.bmp"/>
            <p:cNvPicPr>
              <a:picLocks noChangeAspect="1"/>
            </p:cNvPicPr>
            <p:nvPr/>
          </p:nvPicPr>
          <p:blipFill>
            <a:blip r:embed="rId30" cstate="print"/>
            <a:srcRect/>
            <a:stretch>
              <a:fillRect/>
            </a:stretch>
          </p:blipFill>
          <p:spPr bwMode="auto">
            <a:xfrm>
              <a:off x="7314678" y="1795458"/>
              <a:ext cx="658812" cy="573087"/>
            </a:xfrm>
            <a:prstGeom prst="rect">
              <a:avLst/>
            </a:prstGeom>
            <a:noFill/>
            <a:ln w="9525">
              <a:noFill/>
              <a:miter lim="800000"/>
              <a:headEnd/>
              <a:tailEnd/>
            </a:ln>
          </p:spPr>
        </p:pic>
      </p:grpSp>
      <p:grpSp>
        <p:nvGrpSpPr>
          <p:cNvPr id="134" name="Group 133"/>
          <p:cNvGrpSpPr/>
          <p:nvPr/>
        </p:nvGrpSpPr>
        <p:grpSpPr>
          <a:xfrm>
            <a:off x="2854325" y="3986207"/>
            <a:ext cx="3546475" cy="2216151"/>
            <a:chOff x="2854325" y="3986207"/>
            <a:chExt cx="3546475" cy="2216151"/>
          </a:xfrm>
        </p:grpSpPr>
        <p:pic>
          <p:nvPicPr>
            <p:cNvPr id="29784" name="Picture 102"/>
            <p:cNvPicPr>
              <a:picLocks noChangeAspect="1" noChangeArrowheads="1"/>
            </p:cNvPicPr>
            <p:nvPr/>
          </p:nvPicPr>
          <p:blipFill>
            <a:blip r:embed="rId31" cstate="print"/>
            <a:srcRect/>
            <a:stretch>
              <a:fillRect/>
            </a:stretch>
          </p:blipFill>
          <p:spPr bwMode="auto">
            <a:xfrm>
              <a:off x="2910928" y="5664935"/>
              <a:ext cx="1034540" cy="537423"/>
            </a:xfrm>
            <a:prstGeom prst="rect">
              <a:avLst/>
            </a:prstGeom>
            <a:noFill/>
            <a:ln w="12700">
              <a:noFill/>
              <a:miter lim="800000"/>
              <a:headEnd/>
              <a:tailEnd/>
            </a:ln>
          </p:spPr>
        </p:pic>
        <p:sp>
          <p:nvSpPr>
            <p:cNvPr id="29702" name="AutoShape 7"/>
            <p:cNvSpPr>
              <a:spLocks noChangeArrowheads="1"/>
            </p:cNvSpPr>
            <p:nvPr/>
          </p:nvSpPr>
          <p:spPr bwMode="auto">
            <a:xfrm>
              <a:off x="2854325" y="4309533"/>
              <a:ext cx="3546475" cy="1856317"/>
            </a:xfrm>
            <a:prstGeom prst="roundRect">
              <a:avLst>
                <a:gd name="adj" fmla="val 2287"/>
              </a:avLst>
            </a:prstGeom>
            <a:solidFill>
              <a:srgbClr val="DDDDDD">
                <a:alpha val="14902"/>
              </a:srgbClr>
            </a:solidFill>
            <a:ln w="28575">
              <a:solidFill>
                <a:srgbClr val="DDDDDD"/>
              </a:solidFill>
              <a:round/>
              <a:headEnd/>
              <a:tailEnd/>
            </a:ln>
          </p:spPr>
          <p:txBody>
            <a:bodyPr wrap="square"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pic>
          <p:nvPicPr>
            <p:cNvPr id="29710" name="Picture 25" descr="SanDisk Homepage">
              <a:hlinkClick r:id="rId32"/>
            </p:cNvPr>
            <p:cNvPicPr>
              <a:picLocks noChangeAspect="1" noChangeArrowheads="1"/>
            </p:cNvPicPr>
            <p:nvPr/>
          </p:nvPicPr>
          <p:blipFill>
            <a:blip r:embed="rId33" cstate="print"/>
            <a:srcRect/>
            <a:stretch>
              <a:fillRect/>
            </a:stretch>
          </p:blipFill>
          <p:spPr bwMode="auto">
            <a:xfrm>
              <a:off x="4786313" y="4759320"/>
              <a:ext cx="984250" cy="214313"/>
            </a:xfrm>
            <a:prstGeom prst="rect">
              <a:avLst/>
            </a:prstGeom>
            <a:noFill/>
            <a:ln w="9525">
              <a:noFill/>
              <a:miter lim="800000"/>
              <a:headEnd/>
              <a:tailEnd/>
            </a:ln>
          </p:spPr>
        </p:pic>
        <p:pic>
          <p:nvPicPr>
            <p:cNvPr id="29723" name="Picture 55" descr="HP.com home">
              <a:hlinkClick r:id="rId34" tooltip="HP.com home"/>
            </p:cNvPr>
            <p:cNvPicPr>
              <a:picLocks noChangeAspect="1" noChangeArrowheads="1"/>
            </p:cNvPicPr>
            <p:nvPr/>
          </p:nvPicPr>
          <p:blipFill>
            <a:blip r:embed="rId35" cstate="print"/>
            <a:srcRect/>
            <a:stretch>
              <a:fillRect/>
            </a:stretch>
          </p:blipFill>
          <p:spPr bwMode="auto">
            <a:xfrm>
              <a:off x="4601623" y="5351453"/>
              <a:ext cx="366713" cy="352425"/>
            </a:xfrm>
            <a:prstGeom prst="rect">
              <a:avLst/>
            </a:prstGeom>
            <a:noFill/>
            <a:ln w="9525">
              <a:noFill/>
              <a:miter lim="800000"/>
              <a:headEnd/>
              <a:tailEnd/>
            </a:ln>
          </p:spPr>
        </p:pic>
        <p:sp>
          <p:nvSpPr>
            <p:cNvPr id="29730" name="Text Box 64"/>
            <p:cNvSpPr txBox="1">
              <a:spLocks noChangeArrowheads="1"/>
            </p:cNvSpPr>
            <p:nvPr/>
          </p:nvSpPr>
          <p:spPr bwMode="auto">
            <a:xfrm>
              <a:off x="3257550" y="3986207"/>
              <a:ext cx="2582863" cy="307975"/>
            </a:xfrm>
            <a:prstGeom prst="rect">
              <a:avLst/>
            </a:prstGeom>
            <a:noFill/>
            <a:ln w="12700">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b="1" dirty="0">
                  <a:solidFill>
                    <a:srgbClr val="326A89"/>
                  </a:solidFill>
                </a:rPr>
                <a:t>Mfg / High Tech / Energy</a:t>
              </a:r>
            </a:p>
          </p:txBody>
        </p:sp>
        <p:pic>
          <p:nvPicPr>
            <p:cNvPr id="29733" name="Picture 67" descr="SC Johnson, A Family Company">
              <a:hlinkClick r:id="rId36"/>
            </p:cNvPr>
            <p:cNvPicPr>
              <a:picLocks noChangeAspect="1" noChangeArrowheads="1"/>
            </p:cNvPicPr>
            <p:nvPr/>
          </p:nvPicPr>
          <p:blipFill>
            <a:blip r:embed="rId37" cstate="print"/>
            <a:srcRect l="26666" r="17778"/>
            <a:stretch>
              <a:fillRect/>
            </a:stretch>
          </p:blipFill>
          <p:spPr bwMode="auto">
            <a:xfrm>
              <a:off x="2982913" y="4635499"/>
              <a:ext cx="930275" cy="311150"/>
            </a:xfrm>
            <a:prstGeom prst="rect">
              <a:avLst/>
            </a:prstGeom>
            <a:noFill/>
            <a:ln w="9525">
              <a:noFill/>
              <a:miter lim="800000"/>
              <a:headEnd/>
              <a:tailEnd/>
            </a:ln>
          </p:spPr>
        </p:pic>
        <p:pic>
          <p:nvPicPr>
            <p:cNvPr id="29739" name="Picture 87" descr="kc_logo">
              <a:hlinkClick r:id="rId38"/>
            </p:cNvPr>
            <p:cNvPicPr>
              <a:picLocks noChangeAspect="1" noChangeArrowheads="1"/>
            </p:cNvPicPr>
            <p:nvPr/>
          </p:nvPicPr>
          <p:blipFill>
            <a:blip r:embed="rId39" cstate="print"/>
            <a:srcRect/>
            <a:stretch>
              <a:fillRect/>
            </a:stretch>
          </p:blipFill>
          <p:spPr bwMode="auto">
            <a:xfrm>
              <a:off x="3968747" y="4351334"/>
              <a:ext cx="1136651" cy="302614"/>
            </a:xfrm>
            <a:prstGeom prst="rect">
              <a:avLst/>
            </a:prstGeom>
            <a:noFill/>
            <a:ln w="9525">
              <a:noFill/>
              <a:miter lim="800000"/>
              <a:headEnd/>
              <a:tailEnd/>
            </a:ln>
          </p:spPr>
        </p:pic>
        <p:pic>
          <p:nvPicPr>
            <p:cNvPr id="29746" name="Picture 99" descr="Rambus">
              <a:hlinkClick r:id="rId40"/>
            </p:cNvPr>
            <p:cNvPicPr>
              <a:picLocks noChangeAspect="1" noChangeArrowheads="1"/>
            </p:cNvPicPr>
            <p:nvPr/>
          </p:nvPicPr>
          <p:blipFill>
            <a:blip r:embed="rId41" cstate="print"/>
            <a:srcRect t="30476" r="20572" b="31918"/>
            <a:stretch>
              <a:fillRect/>
            </a:stretch>
          </p:blipFill>
          <p:spPr bwMode="auto">
            <a:xfrm>
              <a:off x="5622920" y="5803892"/>
              <a:ext cx="763588" cy="161925"/>
            </a:xfrm>
            <a:prstGeom prst="rect">
              <a:avLst/>
            </a:prstGeom>
            <a:noFill/>
            <a:ln w="9525">
              <a:noFill/>
              <a:miter lim="800000"/>
              <a:headEnd/>
              <a:tailEnd/>
            </a:ln>
          </p:spPr>
        </p:pic>
        <p:pic>
          <p:nvPicPr>
            <p:cNvPr id="29752" name="Picture 89"/>
            <p:cNvPicPr>
              <a:picLocks noChangeAspect="1"/>
            </p:cNvPicPr>
            <p:nvPr/>
          </p:nvPicPr>
          <p:blipFill>
            <a:blip r:embed="rId42" cstate="print"/>
            <a:srcRect/>
            <a:stretch>
              <a:fillRect/>
            </a:stretch>
          </p:blipFill>
          <p:spPr bwMode="auto">
            <a:xfrm>
              <a:off x="4393186" y="5781676"/>
              <a:ext cx="1160414" cy="255058"/>
            </a:xfrm>
            <a:prstGeom prst="rect">
              <a:avLst/>
            </a:prstGeom>
            <a:noFill/>
            <a:ln w="9525">
              <a:noFill/>
              <a:miter lim="800000"/>
              <a:headEnd/>
              <a:tailEnd/>
            </a:ln>
          </p:spPr>
        </p:pic>
        <p:pic>
          <p:nvPicPr>
            <p:cNvPr id="29768" name="Picture 106"/>
            <p:cNvPicPr>
              <a:picLocks noChangeAspect="1" noChangeArrowheads="1"/>
            </p:cNvPicPr>
            <p:nvPr/>
          </p:nvPicPr>
          <p:blipFill>
            <a:blip r:embed="rId43" cstate="print"/>
            <a:srcRect/>
            <a:stretch>
              <a:fillRect/>
            </a:stretch>
          </p:blipFill>
          <p:spPr bwMode="auto">
            <a:xfrm>
              <a:off x="4011613" y="4711695"/>
              <a:ext cx="588962" cy="576263"/>
            </a:xfrm>
            <a:prstGeom prst="rect">
              <a:avLst/>
            </a:prstGeom>
            <a:noFill/>
            <a:ln w="12700">
              <a:noFill/>
              <a:miter lim="800000"/>
              <a:headEnd/>
              <a:tailEnd/>
            </a:ln>
          </p:spPr>
        </p:pic>
        <p:pic>
          <p:nvPicPr>
            <p:cNvPr id="29770" name="Picture 74"/>
            <p:cNvPicPr>
              <a:picLocks noChangeAspect="1"/>
            </p:cNvPicPr>
            <p:nvPr/>
          </p:nvPicPr>
          <p:blipFill>
            <a:blip r:embed="rId44" cstate="print"/>
            <a:srcRect/>
            <a:stretch>
              <a:fillRect/>
            </a:stretch>
          </p:blipFill>
          <p:spPr bwMode="auto">
            <a:xfrm>
              <a:off x="2925763" y="4343395"/>
              <a:ext cx="1022350" cy="144463"/>
            </a:xfrm>
            <a:prstGeom prst="rect">
              <a:avLst/>
            </a:prstGeom>
            <a:noFill/>
            <a:ln w="9525">
              <a:noFill/>
              <a:miter lim="800000"/>
              <a:headEnd/>
              <a:tailEnd/>
            </a:ln>
          </p:spPr>
        </p:pic>
        <p:pic>
          <p:nvPicPr>
            <p:cNvPr id="29783" name="Picture 48"/>
            <p:cNvPicPr>
              <a:picLocks noChangeAspect="1" noChangeArrowheads="1"/>
            </p:cNvPicPr>
            <p:nvPr/>
          </p:nvPicPr>
          <p:blipFill>
            <a:blip r:embed="rId45" cstate="print"/>
            <a:srcRect/>
            <a:stretch>
              <a:fillRect/>
            </a:stretch>
          </p:blipFill>
          <p:spPr bwMode="auto">
            <a:xfrm>
              <a:off x="4698999" y="5026554"/>
              <a:ext cx="830263" cy="279400"/>
            </a:xfrm>
            <a:prstGeom prst="rect">
              <a:avLst/>
            </a:prstGeom>
            <a:noFill/>
            <a:ln w="12700">
              <a:noFill/>
              <a:miter lim="800000"/>
              <a:headEnd/>
              <a:tailEnd/>
            </a:ln>
          </p:spPr>
        </p:pic>
        <p:pic>
          <p:nvPicPr>
            <p:cNvPr id="29785" name="Picture 42"/>
            <p:cNvPicPr>
              <a:picLocks noChangeAspect="1" noChangeArrowheads="1"/>
            </p:cNvPicPr>
            <p:nvPr/>
          </p:nvPicPr>
          <p:blipFill>
            <a:blip r:embed="rId46" cstate="print"/>
            <a:srcRect t="10542" b="18761"/>
            <a:stretch>
              <a:fillRect/>
            </a:stretch>
          </p:blipFill>
          <p:spPr bwMode="auto">
            <a:xfrm>
              <a:off x="5866074" y="4363511"/>
              <a:ext cx="487363" cy="390525"/>
            </a:xfrm>
            <a:prstGeom prst="rect">
              <a:avLst/>
            </a:prstGeom>
            <a:noFill/>
            <a:ln w="12700">
              <a:noFill/>
              <a:miter lim="800000"/>
              <a:headEnd/>
              <a:tailEnd/>
            </a:ln>
          </p:spPr>
        </p:pic>
        <p:pic>
          <p:nvPicPr>
            <p:cNvPr id="29786" name="Picture 98"/>
            <p:cNvPicPr>
              <a:picLocks noChangeAspect="1" noChangeArrowheads="1"/>
            </p:cNvPicPr>
            <p:nvPr/>
          </p:nvPicPr>
          <p:blipFill>
            <a:blip r:embed="rId47" cstate="print"/>
            <a:srcRect t="16452" r="14764" b="15681"/>
            <a:stretch>
              <a:fillRect/>
            </a:stretch>
          </p:blipFill>
          <p:spPr bwMode="auto">
            <a:xfrm>
              <a:off x="2968625" y="5369977"/>
              <a:ext cx="1473200" cy="273050"/>
            </a:xfrm>
            <a:prstGeom prst="rect">
              <a:avLst/>
            </a:prstGeom>
            <a:noFill/>
            <a:ln w="12700">
              <a:noFill/>
              <a:miter lim="800000"/>
              <a:headEnd/>
              <a:tailEnd/>
            </a:ln>
          </p:spPr>
        </p:pic>
        <p:pic>
          <p:nvPicPr>
            <p:cNvPr id="29801" name="Picture 105"/>
            <p:cNvPicPr>
              <a:picLocks noChangeAspect="1"/>
            </p:cNvPicPr>
            <p:nvPr/>
          </p:nvPicPr>
          <p:blipFill>
            <a:blip r:embed="rId48" cstate="print"/>
            <a:srcRect/>
            <a:stretch>
              <a:fillRect/>
            </a:stretch>
          </p:blipFill>
          <p:spPr bwMode="auto">
            <a:xfrm>
              <a:off x="2947988" y="5032895"/>
              <a:ext cx="1023937" cy="222250"/>
            </a:xfrm>
            <a:prstGeom prst="rect">
              <a:avLst/>
            </a:prstGeom>
            <a:noFill/>
            <a:ln w="9525">
              <a:noFill/>
              <a:miter lim="800000"/>
              <a:headEnd/>
              <a:tailEnd/>
            </a:ln>
          </p:spPr>
        </p:pic>
        <p:pic>
          <p:nvPicPr>
            <p:cNvPr id="29802" name="Picture 106"/>
            <p:cNvPicPr>
              <a:picLocks noChangeAspect="1"/>
            </p:cNvPicPr>
            <p:nvPr/>
          </p:nvPicPr>
          <p:blipFill>
            <a:blip r:embed="rId49" cstate="print">
              <a:clrChange>
                <a:clrFrom>
                  <a:srgbClr val="F9C617"/>
                </a:clrFrom>
                <a:clrTo>
                  <a:srgbClr val="F9C617">
                    <a:alpha val="0"/>
                  </a:srgbClr>
                </a:clrTo>
              </a:clrChange>
            </a:blip>
            <a:srcRect/>
            <a:stretch>
              <a:fillRect/>
            </a:stretch>
          </p:blipFill>
          <p:spPr bwMode="auto">
            <a:xfrm>
              <a:off x="5151941" y="4341808"/>
              <a:ext cx="574675" cy="358775"/>
            </a:xfrm>
            <a:prstGeom prst="rect">
              <a:avLst/>
            </a:prstGeom>
            <a:noFill/>
            <a:ln w="9525">
              <a:noFill/>
              <a:miter lim="800000"/>
              <a:headEnd/>
              <a:tailEnd/>
            </a:ln>
          </p:spPr>
        </p:pic>
        <p:pic>
          <p:nvPicPr>
            <p:cNvPr id="29804" name="Picture 108"/>
            <p:cNvPicPr>
              <a:picLocks noChangeAspect="1"/>
            </p:cNvPicPr>
            <p:nvPr/>
          </p:nvPicPr>
          <p:blipFill>
            <a:blip r:embed="rId50" cstate="print">
              <a:clrChange>
                <a:clrFrom>
                  <a:srgbClr val="090909"/>
                </a:clrFrom>
                <a:clrTo>
                  <a:srgbClr val="090909">
                    <a:alpha val="0"/>
                  </a:srgbClr>
                </a:clrTo>
              </a:clrChange>
            </a:blip>
            <a:srcRect/>
            <a:stretch>
              <a:fillRect/>
            </a:stretch>
          </p:blipFill>
          <p:spPr bwMode="auto">
            <a:xfrm>
              <a:off x="3964511" y="5717646"/>
              <a:ext cx="373063" cy="371475"/>
            </a:xfrm>
            <a:prstGeom prst="rect">
              <a:avLst/>
            </a:prstGeom>
            <a:noFill/>
            <a:ln w="9525">
              <a:noFill/>
              <a:miter lim="800000"/>
              <a:headEnd/>
              <a:tailEnd/>
            </a:ln>
          </p:spPr>
        </p:pic>
        <p:pic>
          <p:nvPicPr>
            <p:cNvPr id="29805" name="Picture 109"/>
            <p:cNvPicPr>
              <a:picLocks noChangeAspect="1"/>
            </p:cNvPicPr>
            <p:nvPr/>
          </p:nvPicPr>
          <p:blipFill>
            <a:blip r:embed="rId51" cstate="print">
              <a:clrChange>
                <a:clrFrom>
                  <a:srgbClr val="FFFFFF"/>
                </a:clrFrom>
                <a:clrTo>
                  <a:srgbClr val="FFFFFF">
                    <a:alpha val="0"/>
                  </a:srgbClr>
                </a:clrTo>
              </a:clrChange>
            </a:blip>
            <a:srcRect/>
            <a:stretch>
              <a:fillRect/>
            </a:stretch>
          </p:blipFill>
          <p:spPr bwMode="auto">
            <a:xfrm>
              <a:off x="5122843" y="5436660"/>
              <a:ext cx="674687" cy="303213"/>
            </a:xfrm>
            <a:prstGeom prst="rect">
              <a:avLst/>
            </a:prstGeom>
            <a:noFill/>
            <a:ln w="9525">
              <a:noFill/>
              <a:miter lim="800000"/>
              <a:headEnd/>
              <a:tailEnd/>
            </a:ln>
          </p:spPr>
        </p:pic>
        <p:pic>
          <p:nvPicPr>
            <p:cNvPr id="119" name="Picture 118" descr="toyota2.jpg"/>
            <p:cNvPicPr>
              <a:picLocks noChangeAspect="1"/>
            </p:cNvPicPr>
            <p:nvPr/>
          </p:nvPicPr>
          <p:blipFill>
            <a:blip r:embed="rId52" cstate="print"/>
            <a:stretch>
              <a:fillRect/>
            </a:stretch>
          </p:blipFill>
          <p:spPr>
            <a:xfrm>
              <a:off x="5662845" y="4999566"/>
              <a:ext cx="647384" cy="486833"/>
            </a:xfrm>
            <a:prstGeom prst="rect">
              <a:avLst/>
            </a:prstGeom>
          </p:spPr>
        </p:pic>
      </p:grpSp>
      <p:grpSp>
        <p:nvGrpSpPr>
          <p:cNvPr id="132" name="Group 131"/>
          <p:cNvGrpSpPr/>
          <p:nvPr/>
        </p:nvGrpSpPr>
        <p:grpSpPr>
          <a:xfrm>
            <a:off x="-33338" y="4005263"/>
            <a:ext cx="2933701" cy="2160587"/>
            <a:chOff x="-33338" y="4005263"/>
            <a:chExt cx="2933701" cy="2160587"/>
          </a:xfrm>
        </p:grpSpPr>
        <p:sp>
          <p:nvSpPr>
            <p:cNvPr id="29732" name="Text Box 66"/>
            <p:cNvSpPr txBox="1">
              <a:spLocks noChangeArrowheads="1"/>
            </p:cNvSpPr>
            <p:nvPr/>
          </p:nvSpPr>
          <p:spPr bwMode="auto">
            <a:xfrm>
              <a:off x="-33338" y="4005263"/>
              <a:ext cx="2933701" cy="307975"/>
            </a:xfrm>
            <a:prstGeom prst="rect">
              <a:avLst/>
            </a:prstGeom>
            <a:noFill/>
            <a:ln w="12700">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b="1" dirty="0">
                  <a:solidFill>
                    <a:srgbClr val="326A89"/>
                  </a:solidFill>
                </a:rPr>
                <a:t>Service Providers / Services</a:t>
              </a:r>
            </a:p>
          </p:txBody>
        </p:sp>
        <p:grpSp>
          <p:nvGrpSpPr>
            <p:cNvPr id="131" name="Group 130"/>
            <p:cNvGrpSpPr/>
            <p:nvPr/>
          </p:nvGrpSpPr>
          <p:grpSpPr>
            <a:xfrm>
              <a:off x="120650" y="4281488"/>
              <a:ext cx="2597150" cy="1884362"/>
              <a:chOff x="120650" y="4281488"/>
              <a:chExt cx="2597150" cy="1884362"/>
            </a:xfrm>
          </p:grpSpPr>
          <p:pic>
            <p:nvPicPr>
              <p:cNvPr id="29700" name="Picture 101" descr="1800mobiles_2028_30073739"/>
              <p:cNvPicPr>
                <a:picLocks noChangeAspect="1" noChangeArrowheads="1"/>
              </p:cNvPicPr>
              <p:nvPr/>
            </p:nvPicPr>
            <p:blipFill>
              <a:blip r:embed="rId53" cstate="print"/>
              <a:srcRect/>
              <a:stretch>
                <a:fillRect/>
              </a:stretch>
            </p:blipFill>
            <p:spPr bwMode="auto">
              <a:xfrm>
                <a:off x="185738" y="4325938"/>
                <a:ext cx="766762" cy="387350"/>
              </a:xfrm>
              <a:prstGeom prst="rect">
                <a:avLst/>
              </a:prstGeom>
              <a:noFill/>
              <a:ln w="9525">
                <a:noFill/>
                <a:miter lim="800000"/>
                <a:headEnd/>
                <a:tailEnd/>
              </a:ln>
            </p:spPr>
          </p:pic>
          <p:sp>
            <p:nvSpPr>
              <p:cNvPr id="29704" name="AutoShape 2"/>
              <p:cNvSpPr>
                <a:spLocks noChangeArrowheads="1"/>
              </p:cNvSpPr>
              <p:nvPr/>
            </p:nvSpPr>
            <p:spPr bwMode="auto">
              <a:xfrm>
                <a:off x="120650" y="4281488"/>
                <a:ext cx="2597150" cy="1884362"/>
              </a:xfrm>
              <a:prstGeom prst="roundRect">
                <a:avLst>
                  <a:gd name="adj" fmla="val 2287"/>
                </a:avLst>
              </a:prstGeom>
              <a:solidFill>
                <a:srgbClr val="DDDDDD">
                  <a:alpha val="14902"/>
                </a:srgbClr>
              </a:solidFill>
              <a:ln w="28575">
                <a:solidFill>
                  <a:srgbClr val="DDDDDD"/>
                </a:solidFill>
                <a:round/>
                <a:headEnd/>
                <a:tailEnd/>
              </a:ln>
            </p:spPr>
            <p:txBody>
              <a:bodyPr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pic>
            <p:nvPicPr>
              <p:cNvPr id="29725" name="Picture 58" descr="00_logo_big"/>
              <p:cNvPicPr>
                <a:picLocks noChangeAspect="1" noChangeArrowheads="1"/>
              </p:cNvPicPr>
              <p:nvPr/>
            </p:nvPicPr>
            <p:blipFill>
              <a:blip r:embed="rId54" cstate="print"/>
              <a:srcRect/>
              <a:stretch>
                <a:fillRect/>
              </a:stretch>
            </p:blipFill>
            <p:spPr bwMode="auto">
              <a:xfrm>
                <a:off x="143934" y="4968873"/>
                <a:ext cx="793750" cy="352425"/>
              </a:xfrm>
              <a:prstGeom prst="rect">
                <a:avLst/>
              </a:prstGeom>
              <a:noFill/>
              <a:ln w="9525">
                <a:noFill/>
                <a:miter lim="800000"/>
                <a:headEnd/>
                <a:tailEnd/>
              </a:ln>
            </p:spPr>
          </p:pic>
          <p:pic>
            <p:nvPicPr>
              <p:cNvPr id="29736" name="Picture 81" descr="PowerNet Global Communications">
                <a:hlinkClick r:id="rId55" tooltip="PowerNet Global Home"/>
              </p:cNvPr>
              <p:cNvPicPr>
                <a:picLocks noChangeAspect="1" noChangeArrowheads="1"/>
              </p:cNvPicPr>
              <p:nvPr/>
            </p:nvPicPr>
            <p:blipFill>
              <a:blip r:embed="rId56" cstate="print"/>
              <a:srcRect/>
              <a:stretch>
                <a:fillRect/>
              </a:stretch>
            </p:blipFill>
            <p:spPr bwMode="auto">
              <a:xfrm>
                <a:off x="207963" y="5634038"/>
                <a:ext cx="1214437" cy="162025"/>
              </a:xfrm>
              <a:prstGeom prst="rect">
                <a:avLst/>
              </a:prstGeom>
              <a:noFill/>
              <a:ln w="9525">
                <a:noFill/>
                <a:miter lim="800000"/>
                <a:headEnd/>
                <a:tailEnd/>
              </a:ln>
            </p:spPr>
          </p:pic>
          <p:pic>
            <p:nvPicPr>
              <p:cNvPr id="29738" name="Picture 84" descr="pd-topbar"/>
              <p:cNvPicPr>
                <a:picLocks noChangeAspect="1" noChangeArrowheads="1"/>
              </p:cNvPicPr>
              <p:nvPr/>
            </p:nvPicPr>
            <p:blipFill>
              <a:blip r:embed="rId57" cstate="print"/>
              <a:srcRect r="80099"/>
              <a:stretch>
                <a:fillRect/>
              </a:stretch>
            </p:blipFill>
            <p:spPr bwMode="auto">
              <a:xfrm>
                <a:off x="1001186" y="4918075"/>
                <a:ext cx="576263" cy="328613"/>
              </a:xfrm>
              <a:prstGeom prst="rect">
                <a:avLst/>
              </a:prstGeom>
              <a:noFill/>
              <a:ln w="9525">
                <a:noFill/>
                <a:miter lim="800000"/>
                <a:headEnd/>
                <a:tailEnd/>
              </a:ln>
            </p:spPr>
          </p:pic>
          <p:pic>
            <p:nvPicPr>
              <p:cNvPr id="29744" name="Picture 96" descr="premiere-banner">
                <a:hlinkClick r:id="rId58"/>
              </p:cNvPr>
              <p:cNvPicPr>
                <a:picLocks noChangeAspect="1" noChangeArrowheads="1"/>
              </p:cNvPicPr>
              <p:nvPr/>
            </p:nvPicPr>
            <p:blipFill>
              <a:blip r:embed="rId59" cstate="print"/>
              <a:srcRect l="15118" t="18462" r="15118" b="18462"/>
              <a:stretch>
                <a:fillRect/>
              </a:stretch>
            </p:blipFill>
            <p:spPr bwMode="auto">
              <a:xfrm>
                <a:off x="1543050" y="4410075"/>
                <a:ext cx="1135063" cy="282575"/>
              </a:xfrm>
              <a:prstGeom prst="rect">
                <a:avLst/>
              </a:prstGeom>
              <a:noFill/>
              <a:ln w="9525">
                <a:noFill/>
                <a:miter lim="800000"/>
                <a:headEnd/>
                <a:tailEnd/>
              </a:ln>
            </p:spPr>
          </p:pic>
          <p:pic>
            <p:nvPicPr>
              <p:cNvPr id="29753" name="Picture 90"/>
              <p:cNvPicPr>
                <a:picLocks noChangeAspect="1"/>
              </p:cNvPicPr>
              <p:nvPr/>
            </p:nvPicPr>
            <p:blipFill>
              <a:blip r:embed="rId60" cstate="print"/>
              <a:srcRect r="80698" b="59535"/>
              <a:stretch>
                <a:fillRect/>
              </a:stretch>
            </p:blipFill>
            <p:spPr bwMode="auto">
              <a:xfrm>
                <a:off x="1565274" y="5540899"/>
                <a:ext cx="1047750" cy="168275"/>
              </a:xfrm>
              <a:prstGeom prst="rect">
                <a:avLst/>
              </a:prstGeom>
              <a:noFill/>
              <a:ln w="9525">
                <a:noFill/>
                <a:miter lim="800000"/>
                <a:headEnd/>
                <a:tailEnd/>
              </a:ln>
            </p:spPr>
          </p:pic>
          <p:pic>
            <p:nvPicPr>
              <p:cNvPr id="29754" name="Picture 91"/>
              <p:cNvPicPr>
                <a:picLocks noChangeAspect="1"/>
              </p:cNvPicPr>
              <p:nvPr/>
            </p:nvPicPr>
            <p:blipFill>
              <a:blip r:embed="rId61" cstate="print"/>
              <a:srcRect/>
              <a:stretch>
                <a:fillRect/>
              </a:stretch>
            </p:blipFill>
            <p:spPr bwMode="auto">
              <a:xfrm>
                <a:off x="1114425" y="4376738"/>
                <a:ext cx="323850" cy="409575"/>
              </a:xfrm>
              <a:prstGeom prst="rect">
                <a:avLst/>
              </a:prstGeom>
              <a:noFill/>
              <a:ln w="9525">
                <a:noFill/>
                <a:miter lim="800000"/>
                <a:headEnd/>
                <a:tailEnd/>
              </a:ln>
            </p:spPr>
          </p:pic>
          <p:pic>
            <p:nvPicPr>
              <p:cNvPr id="29787" name="Picture 113"/>
              <p:cNvPicPr>
                <a:picLocks noChangeAspect="1" noChangeArrowheads="1"/>
              </p:cNvPicPr>
              <p:nvPr/>
            </p:nvPicPr>
            <p:blipFill>
              <a:blip r:embed="rId62" cstate="print">
                <a:clrChange>
                  <a:clrFrom>
                    <a:srgbClr val="FFFFFF"/>
                  </a:clrFrom>
                  <a:clrTo>
                    <a:srgbClr val="FFFFFF">
                      <a:alpha val="0"/>
                    </a:srgbClr>
                  </a:clrTo>
                </a:clrChange>
              </a:blip>
              <a:srcRect/>
              <a:stretch>
                <a:fillRect/>
              </a:stretch>
            </p:blipFill>
            <p:spPr bwMode="auto">
              <a:xfrm>
                <a:off x="161925" y="4706938"/>
                <a:ext cx="914400" cy="242887"/>
              </a:xfrm>
              <a:prstGeom prst="rect">
                <a:avLst/>
              </a:prstGeom>
              <a:noFill/>
              <a:ln w="12700">
                <a:noFill/>
                <a:miter lim="800000"/>
                <a:headEnd/>
                <a:tailEnd/>
              </a:ln>
            </p:spPr>
          </p:pic>
          <p:pic>
            <p:nvPicPr>
              <p:cNvPr id="29792" name="Picture 62"/>
              <p:cNvPicPr>
                <a:picLocks noChangeAspect="1" noChangeArrowheads="1"/>
              </p:cNvPicPr>
              <p:nvPr/>
            </p:nvPicPr>
            <p:blipFill>
              <a:blip r:embed="rId63" cstate="print"/>
              <a:srcRect/>
              <a:stretch>
                <a:fillRect/>
              </a:stretch>
            </p:blipFill>
            <p:spPr bwMode="auto">
              <a:xfrm>
                <a:off x="1557338" y="4652963"/>
                <a:ext cx="1081087" cy="296862"/>
              </a:xfrm>
              <a:prstGeom prst="rect">
                <a:avLst/>
              </a:prstGeom>
              <a:noFill/>
              <a:ln w="12700">
                <a:noFill/>
                <a:miter lim="800000"/>
                <a:headEnd/>
                <a:tailEnd/>
              </a:ln>
            </p:spPr>
          </p:pic>
          <p:pic>
            <p:nvPicPr>
              <p:cNvPr id="29793" name="Picture 100"/>
              <p:cNvPicPr>
                <a:picLocks noChangeAspect="1" noChangeArrowheads="1"/>
              </p:cNvPicPr>
              <p:nvPr/>
            </p:nvPicPr>
            <p:blipFill>
              <a:blip r:embed="rId64" cstate="print"/>
              <a:srcRect/>
              <a:stretch>
                <a:fillRect/>
              </a:stretch>
            </p:blipFill>
            <p:spPr bwMode="auto">
              <a:xfrm>
                <a:off x="1662113" y="5002213"/>
                <a:ext cx="1017587" cy="193675"/>
              </a:xfrm>
              <a:prstGeom prst="rect">
                <a:avLst/>
              </a:prstGeom>
              <a:noFill/>
              <a:ln w="12700">
                <a:noFill/>
                <a:miter lim="800000"/>
                <a:headEnd/>
                <a:tailEnd/>
              </a:ln>
            </p:spPr>
          </p:pic>
          <p:pic>
            <p:nvPicPr>
              <p:cNvPr id="29794" name="Picture 98"/>
              <p:cNvPicPr>
                <a:picLocks noChangeAspect="1"/>
              </p:cNvPicPr>
              <p:nvPr/>
            </p:nvPicPr>
            <p:blipFill>
              <a:blip r:embed="rId65" cstate="print">
                <a:clrChange>
                  <a:clrFrom>
                    <a:srgbClr val="FFFFFF"/>
                  </a:clrFrom>
                  <a:clrTo>
                    <a:srgbClr val="FFFFFF">
                      <a:alpha val="0"/>
                    </a:srgbClr>
                  </a:clrTo>
                </a:clrChange>
              </a:blip>
              <a:srcRect/>
              <a:stretch>
                <a:fillRect/>
              </a:stretch>
            </p:blipFill>
            <p:spPr bwMode="auto">
              <a:xfrm>
                <a:off x="215900" y="5295377"/>
                <a:ext cx="1138767" cy="351926"/>
              </a:xfrm>
              <a:prstGeom prst="rect">
                <a:avLst/>
              </a:prstGeom>
              <a:noFill/>
              <a:ln w="9525">
                <a:noFill/>
                <a:miter lim="800000"/>
                <a:headEnd/>
                <a:tailEnd/>
              </a:ln>
            </p:spPr>
          </p:pic>
          <p:pic>
            <p:nvPicPr>
              <p:cNvPr id="29799" name="Picture 103" descr="wernerenterprises.jpg"/>
              <p:cNvPicPr>
                <a:picLocks noChangeAspect="1"/>
              </p:cNvPicPr>
              <p:nvPr/>
            </p:nvPicPr>
            <p:blipFill>
              <a:blip r:embed="rId66" cstate="print"/>
              <a:srcRect t="12553" r="1190" b="16423"/>
              <a:stretch>
                <a:fillRect/>
              </a:stretch>
            </p:blipFill>
            <p:spPr bwMode="auto">
              <a:xfrm>
                <a:off x="194193" y="5867400"/>
                <a:ext cx="1470272" cy="218071"/>
              </a:xfrm>
              <a:prstGeom prst="rect">
                <a:avLst/>
              </a:prstGeom>
              <a:noFill/>
              <a:ln w="9525">
                <a:noFill/>
                <a:miter lim="800000"/>
                <a:headEnd/>
                <a:tailEnd/>
              </a:ln>
            </p:spPr>
          </p:pic>
          <p:pic>
            <p:nvPicPr>
              <p:cNvPr id="108" name="Picture 56" descr="rm_r1_c1"/>
              <p:cNvPicPr>
                <a:picLocks noChangeAspect="1" noChangeArrowheads="1"/>
              </p:cNvPicPr>
              <p:nvPr/>
            </p:nvPicPr>
            <p:blipFill>
              <a:blip r:embed="rId67" cstate="print"/>
              <a:srcRect/>
              <a:stretch>
                <a:fillRect/>
              </a:stretch>
            </p:blipFill>
            <p:spPr bwMode="auto">
              <a:xfrm>
                <a:off x="1737783" y="5770041"/>
                <a:ext cx="844550" cy="339725"/>
              </a:xfrm>
              <a:prstGeom prst="rect">
                <a:avLst/>
              </a:prstGeom>
              <a:noFill/>
              <a:ln w="9525">
                <a:noFill/>
                <a:miter lim="800000"/>
                <a:headEnd/>
                <a:tailEnd/>
              </a:ln>
            </p:spPr>
          </p:pic>
          <p:pic>
            <p:nvPicPr>
              <p:cNvPr id="109" name="Picture 71" descr="Koch Logistics"/>
              <p:cNvPicPr>
                <a:picLocks noChangeAspect="1" noChangeArrowheads="1"/>
              </p:cNvPicPr>
              <p:nvPr/>
            </p:nvPicPr>
            <p:blipFill>
              <a:blip r:embed="rId68" cstate="print"/>
              <a:srcRect/>
              <a:stretch>
                <a:fillRect/>
              </a:stretch>
            </p:blipFill>
            <p:spPr bwMode="auto">
              <a:xfrm>
                <a:off x="1429278" y="5311769"/>
                <a:ext cx="1246187" cy="169311"/>
              </a:xfrm>
              <a:prstGeom prst="rect">
                <a:avLst/>
              </a:prstGeom>
              <a:noFill/>
              <a:ln w="9525">
                <a:noFill/>
                <a:miter lim="800000"/>
                <a:headEnd/>
                <a:tailEnd/>
              </a:ln>
            </p:spPr>
          </p:pic>
        </p:grpSp>
      </p:grpSp>
      <p:grpSp>
        <p:nvGrpSpPr>
          <p:cNvPr id="135" name="Group 134"/>
          <p:cNvGrpSpPr/>
          <p:nvPr/>
        </p:nvGrpSpPr>
        <p:grpSpPr>
          <a:xfrm>
            <a:off x="6583363" y="3556512"/>
            <a:ext cx="2414586" cy="2607751"/>
            <a:chOff x="6583363" y="3556512"/>
            <a:chExt cx="2414586" cy="2607751"/>
          </a:xfrm>
        </p:grpSpPr>
        <p:sp>
          <p:nvSpPr>
            <p:cNvPr id="29706" name="AutoShape 4"/>
            <p:cNvSpPr>
              <a:spLocks noChangeArrowheads="1"/>
            </p:cNvSpPr>
            <p:nvPr/>
          </p:nvSpPr>
          <p:spPr bwMode="auto">
            <a:xfrm>
              <a:off x="6583363" y="3810000"/>
              <a:ext cx="2414586" cy="2354263"/>
            </a:xfrm>
            <a:prstGeom prst="roundRect">
              <a:avLst>
                <a:gd name="adj" fmla="val 2287"/>
              </a:avLst>
            </a:prstGeom>
            <a:solidFill>
              <a:srgbClr val="DDDDDD">
                <a:alpha val="14902"/>
              </a:srgbClr>
            </a:solidFill>
            <a:ln w="28575">
              <a:solidFill>
                <a:srgbClr val="DDDDDD"/>
              </a:solidFill>
              <a:round/>
              <a:headEnd/>
              <a:tailEnd/>
            </a:ln>
          </p:spPr>
          <p:txBody>
            <a:bodyPr wrap="square"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pic>
          <p:nvPicPr>
            <p:cNvPr id="29717" name="Picture 42" descr="SJSU Logo: click for SJSU home page">
              <a:hlinkClick r:id="rId69"/>
            </p:cNvPr>
            <p:cNvPicPr>
              <a:picLocks noChangeAspect="1" noChangeArrowheads="1"/>
            </p:cNvPicPr>
            <p:nvPr/>
          </p:nvPicPr>
          <p:blipFill>
            <a:blip r:embed="rId70" cstate="print"/>
            <a:srcRect/>
            <a:stretch>
              <a:fillRect/>
            </a:stretch>
          </p:blipFill>
          <p:spPr bwMode="auto">
            <a:xfrm>
              <a:off x="6656915" y="3917422"/>
              <a:ext cx="485775" cy="455613"/>
            </a:xfrm>
            <a:prstGeom prst="rect">
              <a:avLst/>
            </a:prstGeom>
            <a:noFill/>
            <a:ln w="9525">
              <a:noFill/>
              <a:miter lim="800000"/>
              <a:headEnd/>
              <a:tailEnd/>
            </a:ln>
          </p:spPr>
        </p:pic>
        <p:sp>
          <p:nvSpPr>
            <p:cNvPr id="29731" name="Text Box 65"/>
            <p:cNvSpPr txBox="1">
              <a:spLocks noChangeArrowheads="1"/>
            </p:cNvSpPr>
            <p:nvPr/>
          </p:nvSpPr>
          <p:spPr bwMode="auto">
            <a:xfrm>
              <a:off x="7394054" y="3556512"/>
              <a:ext cx="1176337" cy="307975"/>
            </a:xfrm>
            <a:prstGeom prst="rect">
              <a:avLst/>
            </a:prstGeom>
            <a:noFill/>
            <a:ln w="12700">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b="1" dirty="0">
                  <a:solidFill>
                    <a:srgbClr val="326A89"/>
                  </a:solidFill>
                </a:rPr>
                <a:t>Education</a:t>
              </a:r>
            </a:p>
          </p:txBody>
        </p:sp>
        <p:pic>
          <p:nvPicPr>
            <p:cNvPr id="29748" name="Picture 103" descr="West Virginia University"/>
            <p:cNvPicPr>
              <a:picLocks noChangeAspect="1" noChangeArrowheads="1"/>
            </p:cNvPicPr>
            <p:nvPr/>
          </p:nvPicPr>
          <p:blipFill>
            <a:blip r:embed="rId71" cstate="print"/>
            <a:srcRect/>
            <a:stretch>
              <a:fillRect/>
            </a:stretch>
          </p:blipFill>
          <p:spPr bwMode="auto">
            <a:xfrm>
              <a:off x="7577687" y="4267196"/>
              <a:ext cx="1377950" cy="250825"/>
            </a:xfrm>
            <a:prstGeom prst="rect">
              <a:avLst/>
            </a:prstGeom>
            <a:noFill/>
            <a:ln w="9525">
              <a:noFill/>
              <a:miter lim="800000"/>
              <a:headEnd/>
              <a:tailEnd/>
            </a:ln>
          </p:spPr>
        </p:pic>
        <p:pic>
          <p:nvPicPr>
            <p:cNvPr id="29760" name="Picture 96"/>
            <p:cNvPicPr>
              <a:picLocks noChangeAspect="1"/>
            </p:cNvPicPr>
            <p:nvPr/>
          </p:nvPicPr>
          <p:blipFill>
            <a:blip r:embed="rId72" cstate="print"/>
            <a:srcRect/>
            <a:stretch>
              <a:fillRect/>
            </a:stretch>
          </p:blipFill>
          <p:spPr bwMode="auto">
            <a:xfrm>
              <a:off x="6745022" y="4761971"/>
              <a:ext cx="998537" cy="280987"/>
            </a:xfrm>
            <a:prstGeom prst="rect">
              <a:avLst/>
            </a:prstGeom>
            <a:noFill/>
            <a:ln w="9525">
              <a:noFill/>
              <a:miter lim="800000"/>
              <a:headEnd/>
              <a:tailEnd/>
            </a:ln>
          </p:spPr>
        </p:pic>
        <p:pic>
          <p:nvPicPr>
            <p:cNvPr id="29761" name="Picture 97"/>
            <p:cNvPicPr>
              <a:picLocks noChangeAspect="1"/>
            </p:cNvPicPr>
            <p:nvPr/>
          </p:nvPicPr>
          <p:blipFill>
            <a:blip r:embed="rId73" cstate="print"/>
            <a:srcRect l="2460"/>
            <a:stretch>
              <a:fillRect/>
            </a:stretch>
          </p:blipFill>
          <p:spPr bwMode="auto">
            <a:xfrm>
              <a:off x="7108825" y="5553070"/>
              <a:ext cx="1825625" cy="284163"/>
            </a:xfrm>
            <a:prstGeom prst="rect">
              <a:avLst/>
            </a:prstGeom>
            <a:noFill/>
            <a:ln w="9525">
              <a:noFill/>
              <a:miter lim="800000"/>
              <a:headEnd/>
              <a:tailEnd/>
            </a:ln>
          </p:spPr>
        </p:pic>
        <p:pic>
          <p:nvPicPr>
            <p:cNvPr id="29762" name="Picture 28" descr="Santa Clara University"/>
            <p:cNvPicPr>
              <a:picLocks noChangeAspect="1" noChangeArrowheads="1"/>
            </p:cNvPicPr>
            <p:nvPr/>
          </p:nvPicPr>
          <p:blipFill>
            <a:blip r:embed="rId74" cstate="print"/>
            <a:srcRect r="15709"/>
            <a:stretch>
              <a:fillRect/>
            </a:stretch>
          </p:blipFill>
          <p:spPr bwMode="auto">
            <a:xfrm>
              <a:off x="6863305" y="5907100"/>
              <a:ext cx="1814513" cy="195262"/>
            </a:xfrm>
            <a:prstGeom prst="rect">
              <a:avLst/>
            </a:prstGeom>
            <a:noFill/>
            <a:ln w="9525">
              <a:noFill/>
              <a:miter lim="800000"/>
              <a:headEnd/>
              <a:tailEnd/>
            </a:ln>
          </p:spPr>
        </p:pic>
        <p:pic>
          <p:nvPicPr>
            <p:cNvPr id="29776" name="Picture 57"/>
            <p:cNvPicPr>
              <a:picLocks noChangeAspect="1" noChangeArrowheads="1"/>
            </p:cNvPicPr>
            <p:nvPr/>
          </p:nvPicPr>
          <p:blipFill>
            <a:blip r:embed="rId75" cstate="print"/>
            <a:srcRect/>
            <a:stretch>
              <a:fillRect/>
            </a:stretch>
          </p:blipFill>
          <p:spPr bwMode="auto">
            <a:xfrm>
              <a:off x="6804024" y="5192712"/>
              <a:ext cx="885825" cy="319088"/>
            </a:xfrm>
            <a:prstGeom prst="rect">
              <a:avLst/>
            </a:prstGeom>
            <a:noFill/>
            <a:ln w="12700">
              <a:noFill/>
              <a:miter lim="800000"/>
              <a:headEnd/>
              <a:tailEnd/>
            </a:ln>
          </p:spPr>
        </p:pic>
        <p:pic>
          <p:nvPicPr>
            <p:cNvPr id="29777" name="Picture 2"/>
            <p:cNvPicPr>
              <a:picLocks noChangeAspect="1" noChangeArrowheads="1"/>
            </p:cNvPicPr>
            <p:nvPr/>
          </p:nvPicPr>
          <p:blipFill>
            <a:blip r:embed="rId76" cstate="print">
              <a:clrChange>
                <a:clrFrom>
                  <a:srgbClr val="FFFFFF"/>
                </a:clrFrom>
                <a:clrTo>
                  <a:srgbClr val="FFFFFF">
                    <a:alpha val="0"/>
                  </a:srgbClr>
                </a:clrTo>
              </a:clrChange>
            </a:blip>
            <a:srcRect/>
            <a:stretch>
              <a:fillRect/>
            </a:stretch>
          </p:blipFill>
          <p:spPr bwMode="auto">
            <a:xfrm>
              <a:off x="7695115" y="5240337"/>
              <a:ext cx="934016" cy="368830"/>
            </a:xfrm>
            <a:prstGeom prst="rect">
              <a:avLst/>
            </a:prstGeom>
            <a:noFill/>
            <a:ln w="12700">
              <a:noFill/>
              <a:miter lim="800000"/>
              <a:headEnd/>
              <a:tailEnd/>
            </a:ln>
          </p:spPr>
        </p:pic>
        <p:pic>
          <p:nvPicPr>
            <p:cNvPr id="29779" name="Picture 45"/>
            <p:cNvPicPr>
              <a:picLocks noChangeAspect="1" noChangeArrowheads="1"/>
            </p:cNvPicPr>
            <p:nvPr/>
          </p:nvPicPr>
          <p:blipFill>
            <a:blip r:embed="rId77" cstate="print">
              <a:clrChange>
                <a:clrFrom>
                  <a:srgbClr val="FFFFFF"/>
                </a:clrFrom>
                <a:clrTo>
                  <a:srgbClr val="FFFFFF">
                    <a:alpha val="0"/>
                  </a:srgbClr>
                </a:clrTo>
              </a:clrChange>
            </a:blip>
            <a:srcRect/>
            <a:stretch>
              <a:fillRect/>
            </a:stretch>
          </p:blipFill>
          <p:spPr bwMode="auto">
            <a:xfrm>
              <a:off x="6778097" y="4227514"/>
              <a:ext cx="714375" cy="455612"/>
            </a:xfrm>
            <a:prstGeom prst="rect">
              <a:avLst/>
            </a:prstGeom>
            <a:noFill/>
            <a:ln w="12700">
              <a:noFill/>
              <a:miter lim="800000"/>
              <a:headEnd/>
              <a:tailEnd/>
            </a:ln>
          </p:spPr>
        </p:pic>
        <p:pic>
          <p:nvPicPr>
            <p:cNvPr id="29797" name="Picture 101"/>
            <p:cNvPicPr>
              <a:picLocks noChangeAspect="1"/>
            </p:cNvPicPr>
            <p:nvPr/>
          </p:nvPicPr>
          <p:blipFill>
            <a:blip r:embed="rId78" cstate="print"/>
            <a:srcRect l="3114" t="5009" r="39954" b="5420"/>
            <a:stretch>
              <a:fillRect/>
            </a:stretch>
          </p:blipFill>
          <p:spPr bwMode="auto">
            <a:xfrm>
              <a:off x="7263873" y="3886196"/>
              <a:ext cx="1692275" cy="327025"/>
            </a:xfrm>
            <a:prstGeom prst="rect">
              <a:avLst/>
            </a:prstGeom>
            <a:noFill/>
            <a:ln w="9525">
              <a:noFill/>
              <a:miter lim="800000"/>
              <a:headEnd/>
              <a:tailEnd/>
            </a:ln>
          </p:spPr>
        </p:pic>
        <p:pic>
          <p:nvPicPr>
            <p:cNvPr id="120" name="Picture 119"/>
            <p:cNvPicPr>
              <a:picLocks noChangeAspect="1"/>
            </p:cNvPicPr>
            <p:nvPr/>
          </p:nvPicPr>
          <p:blipFill>
            <a:blip r:embed="rId79" cstate="print"/>
            <a:stretch>
              <a:fillRect/>
            </a:stretch>
          </p:blipFill>
          <p:spPr>
            <a:xfrm>
              <a:off x="7777691" y="4601633"/>
              <a:ext cx="1107017" cy="314626"/>
            </a:xfrm>
            <a:prstGeom prst="rect">
              <a:avLst/>
            </a:prstGeom>
          </p:spPr>
        </p:pic>
        <p:pic>
          <p:nvPicPr>
            <p:cNvPr id="121" name="Picture 120"/>
            <p:cNvPicPr>
              <a:picLocks noChangeAspect="1"/>
            </p:cNvPicPr>
            <p:nvPr/>
          </p:nvPicPr>
          <p:blipFill>
            <a:blip r:embed="rId80" cstate="print"/>
            <a:stretch>
              <a:fillRect/>
            </a:stretch>
          </p:blipFill>
          <p:spPr>
            <a:xfrm>
              <a:off x="8094134" y="4906435"/>
              <a:ext cx="872067" cy="383709"/>
            </a:xfrm>
            <a:prstGeom prst="rect">
              <a:avLst/>
            </a:prstGeom>
          </p:spPr>
        </p:pic>
      </p:grpSp>
      <p:grpSp>
        <p:nvGrpSpPr>
          <p:cNvPr id="129" name="Group 128"/>
          <p:cNvGrpSpPr/>
          <p:nvPr/>
        </p:nvGrpSpPr>
        <p:grpSpPr>
          <a:xfrm>
            <a:off x="2842419" y="806450"/>
            <a:ext cx="3626114" cy="3054350"/>
            <a:chOff x="2842419" y="806450"/>
            <a:chExt cx="3626114" cy="3054350"/>
          </a:xfrm>
        </p:grpSpPr>
        <p:sp>
          <p:nvSpPr>
            <p:cNvPr id="29728" name="Text Box 62"/>
            <p:cNvSpPr txBox="1">
              <a:spLocks noChangeArrowheads="1"/>
            </p:cNvSpPr>
            <p:nvPr/>
          </p:nvSpPr>
          <p:spPr bwMode="auto">
            <a:xfrm>
              <a:off x="3414713" y="806450"/>
              <a:ext cx="1974850" cy="307975"/>
            </a:xfrm>
            <a:prstGeom prst="rect">
              <a:avLst/>
            </a:prstGeom>
            <a:noFill/>
            <a:ln w="12700">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b="1">
                  <a:solidFill>
                    <a:srgbClr val="326A89"/>
                  </a:solidFill>
                </a:rPr>
                <a:t>Financial Services</a:t>
              </a:r>
            </a:p>
          </p:txBody>
        </p:sp>
        <p:grpSp>
          <p:nvGrpSpPr>
            <p:cNvPr id="128" name="Group 127"/>
            <p:cNvGrpSpPr/>
            <p:nvPr/>
          </p:nvGrpSpPr>
          <p:grpSpPr>
            <a:xfrm>
              <a:off x="2842419" y="1062038"/>
              <a:ext cx="3626114" cy="2798762"/>
              <a:chOff x="2842419" y="1062038"/>
              <a:chExt cx="3626114" cy="2798762"/>
            </a:xfrm>
          </p:grpSpPr>
          <p:grpSp>
            <p:nvGrpSpPr>
              <p:cNvPr id="122" name="Group 134"/>
              <p:cNvGrpSpPr>
                <a:grpSpLocks noChangeAspect="1"/>
              </p:cNvGrpSpPr>
              <p:nvPr/>
            </p:nvGrpSpPr>
            <p:grpSpPr bwMode="auto">
              <a:xfrm>
                <a:off x="3723746" y="3352180"/>
                <a:ext cx="1804987" cy="153550"/>
                <a:chOff x="937683" y="3213099"/>
                <a:chExt cx="5084234" cy="431801"/>
              </a:xfrm>
            </p:grpSpPr>
            <p:pic>
              <p:nvPicPr>
                <p:cNvPr id="123" name="Picture 34"/>
                <p:cNvPicPr>
                  <a:picLocks noChangeAspect="1"/>
                </p:cNvPicPr>
                <p:nvPr/>
              </p:nvPicPr>
              <p:blipFill>
                <a:blip r:embed="rId81" cstate="print"/>
                <a:srcRect/>
                <a:stretch>
                  <a:fillRect/>
                </a:stretch>
              </p:blipFill>
              <p:spPr bwMode="auto">
                <a:xfrm>
                  <a:off x="937683" y="3213099"/>
                  <a:ext cx="3086100" cy="431800"/>
                </a:xfrm>
                <a:prstGeom prst="rect">
                  <a:avLst/>
                </a:prstGeom>
                <a:noFill/>
                <a:ln w="9525">
                  <a:noFill/>
                  <a:miter lim="800000"/>
                  <a:headEnd/>
                  <a:tailEnd/>
                </a:ln>
              </p:spPr>
            </p:pic>
            <p:pic>
              <p:nvPicPr>
                <p:cNvPr id="124" name="Picture 35"/>
                <p:cNvPicPr>
                  <a:picLocks noChangeAspect="1"/>
                </p:cNvPicPr>
                <p:nvPr/>
              </p:nvPicPr>
              <p:blipFill>
                <a:blip r:embed="rId82" cstate="print"/>
                <a:srcRect/>
                <a:stretch>
                  <a:fillRect/>
                </a:stretch>
              </p:blipFill>
              <p:spPr bwMode="auto">
                <a:xfrm>
                  <a:off x="4013200" y="3213100"/>
                  <a:ext cx="1117600" cy="431800"/>
                </a:xfrm>
                <a:prstGeom prst="rect">
                  <a:avLst/>
                </a:prstGeom>
                <a:noFill/>
                <a:ln w="9525">
                  <a:noFill/>
                  <a:miter lim="800000"/>
                  <a:headEnd/>
                  <a:tailEnd/>
                </a:ln>
              </p:spPr>
            </p:pic>
            <p:pic>
              <p:nvPicPr>
                <p:cNvPr id="125" name="Picture 36"/>
                <p:cNvPicPr>
                  <a:picLocks noChangeAspect="1"/>
                </p:cNvPicPr>
                <p:nvPr/>
              </p:nvPicPr>
              <p:blipFill>
                <a:blip r:embed="rId83" cstate="print"/>
                <a:srcRect/>
                <a:stretch>
                  <a:fillRect/>
                </a:stretch>
              </p:blipFill>
              <p:spPr bwMode="auto">
                <a:xfrm>
                  <a:off x="5120217" y="3213100"/>
                  <a:ext cx="901700" cy="431800"/>
                </a:xfrm>
                <a:prstGeom prst="rect">
                  <a:avLst/>
                </a:prstGeom>
                <a:noFill/>
                <a:ln w="9525">
                  <a:noFill/>
                  <a:miter lim="800000"/>
                  <a:headEnd/>
                  <a:tailEnd/>
                </a:ln>
              </p:spPr>
            </p:pic>
          </p:grpSp>
          <p:sp>
            <p:nvSpPr>
              <p:cNvPr id="29703" name="AutoShape 89"/>
              <p:cNvSpPr>
                <a:spLocks noChangeArrowheads="1"/>
              </p:cNvSpPr>
              <p:nvPr/>
            </p:nvSpPr>
            <p:spPr bwMode="auto">
              <a:xfrm>
                <a:off x="2849563" y="2927346"/>
                <a:ext cx="3542770" cy="933454"/>
              </a:xfrm>
              <a:prstGeom prst="roundRect">
                <a:avLst>
                  <a:gd name="adj" fmla="val 2287"/>
                </a:avLst>
              </a:prstGeom>
              <a:solidFill>
                <a:srgbClr val="DDDDDD">
                  <a:alpha val="14902"/>
                </a:srgbClr>
              </a:solidFill>
              <a:ln w="28575">
                <a:solidFill>
                  <a:srgbClr val="DDDDDD"/>
                </a:solidFill>
                <a:round/>
                <a:headEnd/>
                <a:tailEnd/>
              </a:ln>
            </p:spPr>
            <p:txBody>
              <a:bodyPr wrap="square"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sp>
            <p:nvSpPr>
              <p:cNvPr id="29708" name="AutoShape 6"/>
              <p:cNvSpPr>
                <a:spLocks noChangeArrowheads="1"/>
              </p:cNvSpPr>
              <p:nvPr/>
            </p:nvSpPr>
            <p:spPr bwMode="auto">
              <a:xfrm>
                <a:off x="2842419" y="1062038"/>
                <a:ext cx="3626114" cy="1511829"/>
              </a:xfrm>
              <a:prstGeom prst="roundRect">
                <a:avLst>
                  <a:gd name="adj" fmla="val 2287"/>
                </a:avLst>
              </a:prstGeom>
              <a:solidFill>
                <a:srgbClr val="DDDDDD">
                  <a:alpha val="14902"/>
                </a:srgbClr>
              </a:solidFill>
              <a:ln w="28575">
                <a:solidFill>
                  <a:srgbClr val="DDDDDD"/>
                </a:solidFill>
                <a:round/>
                <a:headEnd/>
                <a:tailEnd/>
              </a:ln>
            </p:spPr>
            <p:txBody>
              <a:bodyPr wrap="square" anchor="ctr">
                <a:spAutoFit/>
              </a:bodyP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pic>
            <p:nvPicPr>
              <p:cNvPr id="29709" name="Picture 24" descr="Janus">
                <a:hlinkClick r:id="rId84"/>
              </p:cNvPr>
              <p:cNvPicPr>
                <a:picLocks noChangeAspect="1" noChangeArrowheads="1"/>
              </p:cNvPicPr>
              <p:nvPr/>
            </p:nvPicPr>
            <p:blipFill>
              <a:blip r:embed="rId85" cstate="print"/>
              <a:srcRect/>
              <a:stretch>
                <a:fillRect/>
              </a:stretch>
            </p:blipFill>
            <p:spPr bwMode="auto">
              <a:xfrm>
                <a:off x="5078415" y="1562099"/>
                <a:ext cx="1309687" cy="255588"/>
              </a:xfrm>
              <a:prstGeom prst="rect">
                <a:avLst/>
              </a:prstGeom>
              <a:noFill/>
              <a:ln w="9525">
                <a:noFill/>
                <a:miter lim="800000"/>
                <a:headEnd/>
                <a:tailEnd/>
              </a:ln>
            </p:spPr>
          </p:pic>
          <p:pic>
            <p:nvPicPr>
              <p:cNvPr id="29716" name="Picture 41" descr="Western &amp; Southern Life"/>
              <p:cNvPicPr>
                <a:picLocks noChangeAspect="1" noChangeArrowheads="1"/>
              </p:cNvPicPr>
              <p:nvPr/>
            </p:nvPicPr>
            <p:blipFill>
              <a:blip r:embed="rId86" cstate="print"/>
              <a:srcRect/>
              <a:stretch>
                <a:fillRect/>
              </a:stretch>
            </p:blipFill>
            <p:spPr bwMode="auto">
              <a:xfrm>
                <a:off x="2860675" y="1066270"/>
                <a:ext cx="1403350" cy="327025"/>
              </a:xfrm>
              <a:prstGeom prst="rect">
                <a:avLst/>
              </a:prstGeom>
              <a:noFill/>
              <a:ln w="9525">
                <a:noFill/>
                <a:miter lim="800000"/>
                <a:headEnd/>
                <a:tailEnd/>
              </a:ln>
            </p:spPr>
          </p:pic>
          <p:pic>
            <p:nvPicPr>
              <p:cNvPr id="29719" name="Picture 47" descr="ACUITY Logo">
                <a:hlinkClick r:id="rId87" tooltip="Click on ACUITY Logo to return to Home Page"/>
              </p:cNvPr>
              <p:cNvPicPr>
                <a:picLocks noChangeAspect="1" noChangeArrowheads="1"/>
              </p:cNvPicPr>
              <p:nvPr/>
            </p:nvPicPr>
            <p:blipFill>
              <a:blip r:embed="rId88" cstate="print"/>
              <a:srcRect/>
              <a:stretch>
                <a:fillRect/>
              </a:stretch>
            </p:blipFill>
            <p:spPr bwMode="auto">
              <a:xfrm>
                <a:off x="2964924" y="1423454"/>
                <a:ext cx="788987" cy="242888"/>
              </a:xfrm>
              <a:prstGeom prst="rect">
                <a:avLst/>
              </a:prstGeom>
              <a:noFill/>
              <a:ln w="9525">
                <a:noFill/>
                <a:miter lim="800000"/>
                <a:headEnd/>
                <a:tailEnd/>
              </a:ln>
            </p:spPr>
          </p:pic>
          <p:pic>
            <p:nvPicPr>
              <p:cNvPr id="29720" name="Picture 48" descr="Greenhill logo ">
                <a:hlinkClick r:id="rId89"/>
              </p:cNvPr>
              <p:cNvPicPr>
                <a:picLocks noChangeAspect="1" noChangeArrowheads="1"/>
              </p:cNvPicPr>
              <p:nvPr/>
            </p:nvPicPr>
            <p:blipFill>
              <a:blip r:embed="rId90" cstate="print"/>
              <a:srcRect r="12549" b="18462"/>
              <a:stretch>
                <a:fillRect/>
              </a:stretch>
            </p:blipFill>
            <p:spPr bwMode="auto">
              <a:xfrm>
                <a:off x="4124325" y="1408107"/>
                <a:ext cx="892175" cy="285750"/>
              </a:xfrm>
              <a:prstGeom prst="rect">
                <a:avLst/>
              </a:prstGeom>
              <a:noFill/>
              <a:ln w="9525">
                <a:noFill/>
                <a:miter lim="800000"/>
                <a:headEnd/>
                <a:tailEnd/>
              </a:ln>
            </p:spPr>
          </p:pic>
          <p:pic>
            <p:nvPicPr>
              <p:cNvPr id="29724" name="Picture 57" descr="Business Solutions from ADP Automatic Data Processing">
                <a:hlinkClick r:id="rId91"/>
              </p:cNvPr>
              <p:cNvPicPr>
                <a:picLocks noChangeAspect="1" noChangeArrowheads="1"/>
              </p:cNvPicPr>
              <p:nvPr/>
            </p:nvPicPr>
            <p:blipFill>
              <a:blip r:embed="rId92" cstate="print"/>
              <a:srcRect t="33684" r="64084"/>
              <a:stretch>
                <a:fillRect/>
              </a:stretch>
            </p:blipFill>
            <p:spPr bwMode="auto">
              <a:xfrm>
                <a:off x="2919413" y="2327800"/>
                <a:ext cx="1584325" cy="217487"/>
              </a:xfrm>
              <a:prstGeom prst="rect">
                <a:avLst/>
              </a:prstGeom>
              <a:noFill/>
              <a:ln w="9525">
                <a:noFill/>
                <a:miter lim="800000"/>
                <a:headEnd/>
                <a:tailEnd/>
              </a:ln>
            </p:spPr>
          </p:pic>
          <p:sp>
            <p:nvSpPr>
              <p:cNvPr id="29740" name="Text Box 88"/>
              <p:cNvSpPr txBox="1">
                <a:spLocks noChangeArrowheads="1"/>
              </p:cNvSpPr>
              <p:nvPr/>
            </p:nvSpPr>
            <p:spPr bwMode="auto">
              <a:xfrm>
                <a:off x="2881313" y="2666996"/>
                <a:ext cx="3405187" cy="334963"/>
              </a:xfrm>
              <a:prstGeom prst="rect">
                <a:avLst/>
              </a:prstGeom>
              <a:noFill/>
              <a:ln w="12700">
                <a:noFill/>
                <a:miter lim="800000"/>
                <a:headEnd/>
                <a:tailEnd/>
              </a:ln>
            </p:spPr>
            <p:txBody>
              <a:bodyPr wrap="none">
                <a:spAutoFit/>
              </a:bodyPr>
              <a:lstStyle/>
              <a:p>
                <a:pPr algn="ctr" eaLnBrk="0" hangingPunct="0">
                  <a:lnSpc>
                    <a:spcPct val="85000"/>
                  </a:lnSpc>
                  <a:spcBef>
                    <a:spcPct val="50000"/>
                  </a:spcBef>
                  <a:spcAft>
                    <a:spcPct val="5000"/>
                  </a:spcAft>
                  <a:buClr>
                    <a:schemeClr val="bg1"/>
                  </a:buClr>
                  <a:buSzPct val="100000"/>
                  <a:buFont typeface="Times New Roman" pitchFamily="18" charset="0"/>
                  <a:buNone/>
                </a:pPr>
                <a:r>
                  <a:rPr lang="en-US" b="1">
                    <a:solidFill>
                      <a:srgbClr val="326A89"/>
                    </a:solidFill>
                  </a:rPr>
                  <a:t>Media / Entertainment / Retail</a:t>
                </a:r>
              </a:p>
            </p:txBody>
          </p:sp>
          <p:pic>
            <p:nvPicPr>
              <p:cNvPr id="29741" name="Picture 92" descr="http://daveibsen.typepad.com/5_blogs_before_lunch/2007/02/univision_fined.html">
                <a:hlinkClick r:id="rId93"/>
              </p:cNvPr>
              <p:cNvPicPr>
                <a:picLocks noChangeAspect="1" noChangeArrowheads="1"/>
              </p:cNvPicPr>
              <p:nvPr/>
            </p:nvPicPr>
            <p:blipFill>
              <a:blip r:embed="rId94" cstate="print"/>
              <a:srcRect/>
              <a:stretch>
                <a:fillRect/>
              </a:stretch>
            </p:blipFill>
            <p:spPr bwMode="auto">
              <a:xfrm>
                <a:off x="5897028" y="3449624"/>
                <a:ext cx="379413" cy="379412"/>
              </a:xfrm>
              <a:prstGeom prst="rect">
                <a:avLst/>
              </a:prstGeom>
              <a:noFill/>
              <a:ln w="9525">
                <a:noFill/>
                <a:miter lim="800000"/>
                <a:headEnd/>
                <a:tailEnd/>
              </a:ln>
            </p:spPr>
          </p:pic>
          <p:pic>
            <p:nvPicPr>
              <p:cNvPr id="29747" name="Picture 102" descr="eHarmony Logo"/>
              <p:cNvPicPr>
                <a:picLocks noChangeAspect="1" noChangeArrowheads="1"/>
              </p:cNvPicPr>
              <p:nvPr/>
            </p:nvPicPr>
            <p:blipFill>
              <a:blip r:embed="rId95" cstate="print"/>
              <a:srcRect/>
              <a:stretch>
                <a:fillRect/>
              </a:stretch>
            </p:blipFill>
            <p:spPr bwMode="auto">
              <a:xfrm>
                <a:off x="2926289" y="3036881"/>
                <a:ext cx="931863" cy="185737"/>
              </a:xfrm>
              <a:prstGeom prst="rect">
                <a:avLst/>
              </a:prstGeom>
              <a:noFill/>
              <a:ln w="9525">
                <a:noFill/>
                <a:miter lim="800000"/>
                <a:headEnd/>
                <a:tailEnd/>
              </a:ln>
            </p:spPr>
          </p:pic>
          <p:pic>
            <p:nvPicPr>
              <p:cNvPr id="29749" name="Picture 104" descr="sonestaLogo">
                <a:hlinkClick r:id="rId96"/>
              </p:cNvPr>
              <p:cNvPicPr>
                <a:picLocks noChangeAspect="1" noChangeArrowheads="1"/>
              </p:cNvPicPr>
              <p:nvPr/>
            </p:nvPicPr>
            <p:blipFill>
              <a:blip r:embed="rId97" cstate="print"/>
              <a:srcRect r="47620" b="17778"/>
              <a:stretch>
                <a:fillRect/>
              </a:stretch>
            </p:blipFill>
            <p:spPr bwMode="auto">
              <a:xfrm>
                <a:off x="4097866" y="3566067"/>
                <a:ext cx="1066800" cy="179114"/>
              </a:xfrm>
              <a:prstGeom prst="rect">
                <a:avLst/>
              </a:prstGeom>
              <a:noFill/>
              <a:ln w="9525">
                <a:noFill/>
                <a:miter lim="800000"/>
                <a:headEnd/>
                <a:tailEnd/>
              </a:ln>
            </p:spPr>
          </p:pic>
          <p:pic>
            <p:nvPicPr>
              <p:cNvPr id="29755" name="Picture 92"/>
              <p:cNvPicPr>
                <a:picLocks noChangeAspect="1"/>
              </p:cNvPicPr>
              <p:nvPr/>
            </p:nvPicPr>
            <p:blipFill>
              <a:blip r:embed="rId98" cstate="print"/>
              <a:srcRect/>
              <a:stretch>
                <a:fillRect/>
              </a:stretch>
            </p:blipFill>
            <p:spPr bwMode="auto">
              <a:xfrm>
                <a:off x="3067580" y="3263355"/>
                <a:ext cx="619125" cy="254000"/>
              </a:xfrm>
              <a:prstGeom prst="rect">
                <a:avLst/>
              </a:prstGeom>
              <a:noFill/>
              <a:ln w="9525">
                <a:noFill/>
                <a:miter lim="800000"/>
                <a:headEnd/>
                <a:tailEnd/>
              </a:ln>
            </p:spPr>
          </p:pic>
          <p:pic>
            <p:nvPicPr>
              <p:cNvPr id="29756" name="Picture 93"/>
              <p:cNvPicPr>
                <a:picLocks noChangeAspect="1"/>
              </p:cNvPicPr>
              <p:nvPr/>
            </p:nvPicPr>
            <p:blipFill>
              <a:blip r:embed="rId99" cstate="print"/>
              <a:srcRect/>
              <a:stretch>
                <a:fillRect/>
              </a:stretch>
            </p:blipFill>
            <p:spPr bwMode="auto">
              <a:xfrm>
                <a:off x="3922711" y="2989786"/>
                <a:ext cx="827087" cy="346892"/>
              </a:xfrm>
              <a:prstGeom prst="rect">
                <a:avLst/>
              </a:prstGeom>
              <a:noFill/>
              <a:ln w="9525">
                <a:noFill/>
                <a:miter lim="800000"/>
                <a:headEnd/>
                <a:tailEnd/>
              </a:ln>
            </p:spPr>
          </p:pic>
          <p:pic>
            <p:nvPicPr>
              <p:cNvPr id="29757" name="Picture 91" descr="Packers logo 1961-present.">
                <a:hlinkClick r:id="rId100" tooltip="Packers logo 1961-present."/>
              </p:cNvPr>
              <p:cNvPicPr>
                <a:picLocks noChangeAspect="1" noChangeArrowheads="1"/>
              </p:cNvPicPr>
              <p:nvPr/>
            </p:nvPicPr>
            <p:blipFill>
              <a:blip r:embed="rId101" cstate="print"/>
              <a:srcRect/>
              <a:stretch>
                <a:fillRect/>
              </a:stretch>
            </p:blipFill>
            <p:spPr bwMode="auto">
              <a:xfrm>
                <a:off x="5769500" y="2976020"/>
                <a:ext cx="511175" cy="327025"/>
              </a:xfrm>
              <a:prstGeom prst="rect">
                <a:avLst/>
              </a:prstGeom>
              <a:noFill/>
              <a:ln w="9525">
                <a:noFill/>
                <a:miter lim="800000"/>
                <a:headEnd/>
                <a:tailEnd/>
              </a:ln>
            </p:spPr>
          </p:pic>
          <p:pic>
            <p:nvPicPr>
              <p:cNvPr id="29764" name="Picture 68"/>
              <p:cNvPicPr>
                <a:picLocks noChangeAspect="1"/>
              </p:cNvPicPr>
              <p:nvPr/>
            </p:nvPicPr>
            <p:blipFill>
              <a:blip r:embed="rId102" cstate="print"/>
              <a:srcRect b="32314"/>
              <a:stretch>
                <a:fillRect/>
              </a:stretch>
            </p:blipFill>
            <p:spPr bwMode="auto">
              <a:xfrm>
                <a:off x="4172216" y="1689098"/>
                <a:ext cx="881063" cy="311150"/>
              </a:xfrm>
              <a:prstGeom prst="rect">
                <a:avLst/>
              </a:prstGeom>
              <a:noFill/>
              <a:ln w="9525">
                <a:noFill/>
                <a:miter lim="800000"/>
                <a:headEnd/>
                <a:tailEnd/>
              </a:ln>
            </p:spPr>
          </p:pic>
          <p:pic>
            <p:nvPicPr>
              <p:cNvPr id="29766" name="Picture 70"/>
              <p:cNvPicPr>
                <a:picLocks noChangeAspect="1"/>
              </p:cNvPicPr>
              <p:nvPr/>
            </p:nvPicPr>
            <p:blipFill>
              <a:blip r:embed="rId103" cstate="print"/>
              <a:srcRect r="61908"/>
              <a:stretch>
                <a:fillRect/>
              </a:stretch>
            </p:blipFill>
            <p:spPr bwMode="auto">
              <a:xfrm>
                <a:off x="2895600" y="2018237"/>
                <a:ext cx="1177925" cy="246063"/>
              </a:xfrm>
              <a:prstGeom prst="rect">
                <a:avLst/>
              </a:prstGeom>
              <a:noFill/>
              <a:ln w="9525">
                <a:noFill/>
                <a:miter lim="800000"/>
                <a:headEnd/>
                <a:tailEnd/>
              </a:ln>
            </p:spPr>
          </p:pic>
          <p:pic>
            <p:nvPicPr>
              <p:cNvPr id="29788" name="Picture 92"/>
              <p:cNvPicPr>
                <a:picLocks noChangeAspect="1"/>
              </p:cNvPicPr>
              <p:nvPr/>
            </p:nvPicPr>
            <p:blipFill>
              <a:blip r:embed="rId104" cstate="print"/>
              <a:srcRect/>
              <a:stretch>
                <a:fillRect/>
              </a:stretch>
            </p:blipFill>
            <p:spPr bwMode="auto">
              <a:xfrm>
                <a:off x="5146141" y="1850496"/>
                <a:ext cx="1206500" cy="219075"/>
              </a:xfrm>
              <a:prstGeom prst="rect">
                <a:avLst/>
              </a:prstGeom>
              <a:noFill/>
              <a:ln w="9525">
                <a:noFill/>
                <a:miter lim="800000"/>
                <a:headEnd/>
                <a:tailEnd/>
              </a:ln>
            </p:spPr>
          </p:pic>
          <p:pic>
            <p:nvPicPr>
              <p:cNvPr id="29789" name="Picture 93"/>
              <p:cNvPicPr>
                <a:picLocks noChangeAspect="1"/>
              </p:cNvPicPr>
              <p:nvPr/>
            </p:nvPicPr>
            <p:blipFill>
              <a:blip r:embed="rId105" cstate="print"/>
              <a:srcRect l="4933" t="23863" r="21333" b="18182"/>
              <a:stretch>
                <a:fillRect/>
              </a:stretch>
            </p:blipFill>
            <p:spPr bwMode="auto">
              <a:xfrm>
                <a:off x="4216401" y="2019292"/>
                <a:ext cx="1041400" cy="240074"/>
              </a:xfrm>
              <a:prstGeom prst="rect">
                <a:avLst/>
              </a:prstGeom>
              <a:noFill/>
              <a:ln w="9525">
                <a:noFill/>
                <a:miter lim="800000"/>
                <a:headEnd/>
                <a:tailEnd/>
              </a:ln>
            </p:spPr>
          </p:pic>
          <p:pic>
            <p:nvPicPr>
              <p:cNvPr id="29790" name="Picture 58"/>
              <p:cNvPicPr>
                <a:picLocks noChangeAspect="1" noChangeArrowheads="1"/>
              </p:cNvPicPr>
              <p:nvPr/>
            </p:nvPicPr>
            <p:blipFill>
              <a:blip r:embed="rId106" cstate="print"/>
              <a:srcRect/>
              <a:stretch>
                <a:fillRect/>
              </a:stretch>
            </p:blipFill>
            <p:spPr bwMode="auto">
              <a:xfrm>
                <a:off x="5771628" y="2139412"/>
                <a:ext cx="628650" cy="369887"/>
              </a:xfrm>
              <a:prstGeom prst="rect">
                <a:avLst/>
              </a:prstGeom>
              <a:noFill/>
              <a:ln w="12700">
                <a:noFill/>
                <a:miter lim="800000"/>
                <a:headEnd/>
                <a:tailEnd/>
              </a:ln>
            </p:spPr>
          </p:pic>
          <p:pic>
            <p:nvPicPr>
              <p:cNvPr id="29791" name="Picture 64"/>
              <p:cNvPicPr>
                <a:picLocks noChangeAspect="1" noChangeArrowheads="1"/>
              </p:cNvPicPr>
              <p:nvPr/>
            </p:nvPicPr>
            <p:blipFill>
              <a:blip r:embed="rId107" cstate="print"/>
              <a:srcRect/>
              <a:stretch>
                <a:fillRect/>
              </a:stretch>
            </p:blipFill>
            <p:spPr bwMode="auto">
              <a:xfrm>
                <a:off x="5589592" y="1084785"/>
                <a:ext cx="806450" cy="434975"/>
              </a:xfrm>
              <a:prstGeom prst="rect">
                <a:avLst/>
              </a:prstGeom>
              <a:noFill/>
              <a:ln w="12700">
                <a:noFill/>
                <a:miter lim="800000"/>
                <a:headEnd/>
                <a:tailEnd/>
              </a:ln>
            </p:spPr>
          </p:pic>
          <p:pic>
            <p:nvPicPr>
              <p:cNvPr id="29796" name="Picture 100"/>
              <p:cNvPicPr>
                <a:picLocks noChangeAspect="1"/>
              </p:cNvPicPr>
              <p:nvPr/>
            </p:nvPicPr>
            <p:blipFill>
              <a:blip r:embed="rId108" cstate="print"/>
              <a:srcRect b="20000"/>
              <a:stretch>
                <a:fillRect/>
              </a:stretch>
            </p:blipFill>
            <p:spPr bwMode="auto">
              <a:xfrm>
                <a:off x="5232927" y="3499375"/>
                <a:ext cx="736600" cy="307975"/>
              </a:xfrm>
              <a:prstGeom prst="rect">
                <a:avLst/>
              </a:prstGeom>
              <a:noFill/>
              <a:ln w="9525">
                <a:noFill/>
                <a:miter lim="800000"/>
                <a:headEnd/>
                <a:tailEnd/>
              </a:ln>
            </p:spPr>
          </p:pic>
          <p:pic>
            <p:nvPicPr>
              <p:cNvPr id="114" name="Picture 113"/>
              <p:cNvPicPr>
                <a:picLocks noChangeAspect="1"/>
              </p:cNvPicPr>
              <p:nvPr/>
            </p:nvPicPr>
            <p:blipFill>
              <a:blip r:embed="rId109" cstate="print"/>
              <a:stretch>
                <a:fillRect/>
              </a:stretch>
            </p:blipFill>
            <p:spPr>
              <a:xfrm>
                <a:off x="4570413" y="2303295"/>
                <a:ext cx="1126142" cy="239918"/>
              </a:xfrm>
              <a:prstGeom prst="rect">
                <a:avLst/>
              </a:prstGeom>
            </p:spPr>
          </p:pic>
          <p:pic>
            <p:nvPicPr>
              <p:cNvPr id="115" name="Picture 114"/>
              <p:cNvPicPr>
                <a:picLocks noChangeAspect="1"/>
              </p:cNvPicPr>
              <p:nvPr/>
            </p:nvPicPr>
            <p:blipFill>
              <a:blip r:embed="rId110" cstate="print"/>
              <a:srcRect b="49365"/>
              <a:stretch>
                <a:fillRect/>
              </a:stretch>
            </p:blipFill>
            <p:spPr>
              <a:xfrm>
                <a:off x="4377274" y="1109129"/>
                <a:ext cx="1156160" cy="279405"/>
              </a:xfrm>
              <a:prstGeom prst="rect">
                <a:avLst/>
              </a:prstGeom>
            </p:spPr>
          </p:pic>
          <p:pic>
            <p:nvPicPr>
              <p:cNvPr id="117" name="Picture 116"/>
              <p:cNvPicPr>
                <a:picLocks noChangeAspect="1"/>
              </p:cNvPicPr>
              <p:nvPr/>
            </p:nvPicPr>
            <p:blipFill>
              <a:blip r:embed="rId111" cstate="print"/>
              <a:stretch>
                <a:fillRect/>
              </a:stretch>
            </p:blipFill>
            <p:spPr>
              <a:xfrm>
                <a:off x="4905617" y="2916322"/>
                <a:ext cx="809381" cy="495746"/>
              </a:xfrm>
              <a:prstGeom prst="rect">
                <a:avLst/>
              </a:prstGeom>
            </p:spPr>
          </p:pic>
          <p:pic>
            <p:nvPicPr>
              <p:cNvPr id="110" name="Picture 74"/>
              <p:cNvPicPr>
                <a:picLocks noChangeAspect="1"/>
              </p:cNvPicPr>
              <p:nvPr/>
            </p:nvPicPr>
            <p:blipFill>
              <a:blip r:embed="rId112" cstate="print"/>
              <a:srcRect/>
              <a:stretch>
                <a:fillRect/>
              </a:stretch>
            </p:blipFill>
            <p:spPr bwMode="auto">
              <a:xfrm>
                <a:off x="2926821" y="1682744"/>
                <a:ext cx="1285875" cy="263525"/>
              </a:xfrm>
              <a:prstGeom prst="rect">
                <a:avLst/>
              </a:prstGeom>
              <a:noFill/>
              <a:ln w="9525">
                <a:noFill/>
                <a:miter lim="800000"/>
                <a:headEnd/>
                <a:tailEnd/>
              </a:ln>
            </p:spPr>
          </p:pic>
          <p:pic>
            <p:nvPicPr>
              <p:cNvPr id="116" name="Picture 38"/>
              <p:cNvPicPr>
                <a:picLocks noChangeAspect="1"/>
              </p:cNvPicPr>
              <p:nvPr/>
            </p:nvPicPr>
            <p:blipFill>
              <a:blip r:embed="rId113" cstate="print"/>
              <a:srcRect/>
              <a:stretch>
                <a:fillRect/>
              </a:stretch>
            </p:blipFill>
            <p:spPr bwMode="auto">
              <a:xfrm>
                <a:off x="2937934" y="3606799"/>
                <a:ext cx="1044787" cy="220632"/>
              </a:xfrm>
              <a:prstGeom prst="rect">
                <a:avLst/>
              </a:prstGeom>
              <a:noFill/>
              <a:ln w="9525">
                <a:noFill/>
                <a:miter lim="800000"/>
                <a:headEnd/>
                <a:tailEnd/>
              </a:ln>
            </p:spPr>
          </p:pic>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1"/>
          <p:cNvPicPr>
            <a:picLocks noChangeArrowheads="1"/>
          </p:cNvPicPr>
          <p:nvPr/>
        </p:nvPicPr>
        <p:blipFill>
          <a:blip r:embed="rId2"/>
          <a:srcRect/>
          <a:stretch>
            <a:fillRect/>
          </a:stretch>
        </p:blipFill>
        <p:spPr bwMode="auto">
          <a:xfrm>
            <a:off x="0" y="0"/>
            <a:ext cx="9148763" cy="6862763"/>
          </a:xfrm>
          <a:prstGeom prst="rect">
            <a:avLst/>
          </a:prstGeom>
          <a:noFill/>
          <a:ln w="9525">
            <a:noFill/>
            <a:miter lim="800000"/>
            <a:headEnd/>
            <a:tailEnd/>
          </a:ln>
        </p:spPr>
      </p:pic>
      <p:sp>
        <p:nvSpPr>
          <p:cNvPr id="57347" name="Rectangle 2"/>
          <p:cNvSpPr>
            <a:spLocks noGrp="1" noChangeArrowheads="1"/>
          </p:cNvSpPr>
          <p:nvPr>
            <p:ph type="title"/>
          </p:nvPr>
        </p:nvSpPr>
        <p:spPr>
          <a:xfrm>
            <a:off x="3765550" y="2003425"/>
            <a:ext cx="8374063" cy="612775"/>
          </a:xfrm>
        </p:spPr>
        <p:txBody>
          <a:bodyPr rIns="132058"/>
          <a:lstStyle/>
          <a:p>
            <a:pPr indent="0" eaLnBrk="1" hangingPunct="1"/>
            <a:r>
              <a:rPr lang="en-US" dirty="0"/>
              <a:t>User-ID</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70" name="Picture 1"/>
          <p:cNvPicPr>
            <a:picLocks noChangeArrowheads="1"/>
          </p:cNvPicPr>
          <p:nvPr/>
        </p:nvPicPr>
        <p:blipFill>
          <a:blip r:embed="rId3"/>
          <a:srcRect/>
          <a:stretch>
            <a:fillRect/>
          </a:stretch>
        </p:blipFill>
        <p:spPr bwMode="auto">
          <a:xfrm>
            <a:off x="0" y="0"/>
            <a:ext cx="9148763" cy="6862763"/>
          </a:xfrm>
          <a:prstGeom prst="rect">
            <a:avLst/>
          </a:prstGeom>
          <a:noFill/>
          <a:ln w="9525">
            <a:noFill/>
            <a:miter lim="800000"/>
            <a:headEnd/>
            <a:tailEnd/>
          </a:ln>
        </p:spPr>
      </p:pic>
      <p:grpSp>
        <p:nvGrpSpPr>
          <p:cNvPr id="2" name="Group 2"/>
          <p:cNvGrpSpPr>
            <a:grpSpLocks/>
          </p:cNvGrpSpPr>
          <p:nvPr/>
        </p:nvGrpSpPr>
        <p:grpSpPr bwMode="auto">
          <a:xfrm>
            <a:off x="1231900" y="901700"/>
            <a:ext cx="6235700" cy="2552700"/>
            <a:chOff x="0" y="0"/>
            <a:chExt cx="3928" cy="1608"/>
          </a:xfrm>
        </p:grpSpPr>
        <p:sp>
          <p:nvSpPr>
            <p:cNvPr id="58375" name="AutoShape 3"/>
            <p:cNvSpPr>
              <a:spLocks/>
            </p:cNvSpPr>
            <p:nvPr/>
          </p:nvSpPr>
          <p:spPr bwMode="auto">
            <a:xfrm>
              <a:off x="0" y="0"/>
              <a:ext cx="3928" cy="1608"/>
            </a:xfrm>
            <a:prstGeom prst="roundRect">
              <a:avLst>
                <a:gd name="adj" fmla="val 16667"/>
              </a:avLst>
            </a:prstGeom>
            <a:solidFill>
              <a:srgbClr val="F8F8F8"/>
            </a:solidFill>
            <a:ln w="25400">
              <a:solidFill>
                <a:srgbClr val="DDDDDD"/>
              </a:solidFill>
              <a:round/>
              <a:headEnd/>
              <a:tailEnd/>
            </a:ln>
          </p:spPr>
          <p:txBody>
            <a:bodyPr lIns="0" tIns="0" rIns="0" bIns="0">
              <a:prstTxWarp prst="textNoShape">
                <a:avLst/>
              </a:prstTxWarp>
            </a:bodyPr>
            <a:lstStyle/>
            <a:p>
              <a:endParaRPr lang="en-US"/>
            </a:p>
          </p:txBody>
        </p:sp>
      </p:grpSp>
      <p:sp>
        <p:nvSpPr>
          <p:cNvPr id="58372" name="Rectangle 4"/>
          <p:cNvSpPr>
            <a:spLocks noGrp="1" noChangeArrowheads="1"/>
          </p:cNvSpPr>
          <p:nvPr>
            <p:ph type="title"/>
          </p:nvPr>
        </p:nvSpPr>
        <p:spPr/>
        <p:txBody>
          <a:bodyPr rIns="81258"/>
          <a:lstStyle/>
          <a:p>
            <a:pPr indent="0" eaLnBrk="1" hangingPunct="1"/>
            <a:r>
              <a:rPr lang="en-US"/>
              <a:t>User-ID: Enterprise Directory Integration</a:t>
            </a:r>
          </a:p>
        </p:txBody>
      </p:sp>
      <p:sp>
        <p:nvSpPr>
          <p:cNvPr id="58373" name="Rectangle 5"/>
          <p:cNvSpPr>
            <a:spLocks noGrp="1" noChangeArrowheads="1"/>
          </p:cNvSpPr>
          <p:nvPr>
            <p:ph type="body" idx="1"/>
          </p:nvPr>
        </p:nvSpPr>
        <p:spPr>
          <a:xfrm>
            <a:off x="244475" y="3578225"/>
            <a:ext cx="8534400" cy="2667000"/>
          </a:xfrm>
        </p:spPr>
        <p:txBody>
          <a:bodyPr rIns="81279"/>
          <a:lstStyle/>
          <a:p>
            <a:pPr marL="250825" indent="-171450" eaLnBrk="1" hangingPunct="1"/>
            <a:r>
              <a:rPr lang="en-US" sz="2000"/>
              <a:t>Users no longer defined solely by IP address</a:t>
            </a:r>
          </a:p>
          <a:p>
            <a:pPr marL="593725" lvl="1" indent="-169863" eaLnBrk="1" hangingPunct="1"/>
            <a:r>
              <a:rPr lang="en-US" sz="1400"/>
              <a:t>Leverage existing Active Directory infrastructure without complex agent rollout</a:t>
            </a:r>
          </a:p>
          <a:p>
            <a:pPr marL="593725" lvl="1" indent="-169863" eaLnBrk="1" hangingPunct="1"/>
            <a:r>
              <a:rPr lang="en-US" sz="1400"/>
              <a:t>Identify Citrix users and tie policies to user and group, not just the IP address</a:t>
            </a:r>
          </a:p>
          <a:p>
            <a:pPr marL="250825" indent="-171450" eaLnBrk="1" hangingPunct="1"/>
            <a:r>
              <a:rPr lang="en-US" sz="2000"/>
              <a:t>Understand user application and threat behavior based on actual AD username, not just IP</a:t>
            </a:r>
          </a:p>
          <a:p>
            <a:pPr marL="250825" indent="-171450" eaLnBrk="1" hangingPunct="1"/>
            <a:r>
              <a:rPr lang="en-US" sz="2000"/>
              <a:t>Manage and enforce policy based on user and/or AD group</a:t>
            </a:r>
          </a:p>
          <a:p>
            <a:pPr marL="250825" indent="-171450" eaLnBrk="1" hangingPunct="1"/>
            <a:r>
              <a:rPr lang="en-US" sz="2000"/>
              <a:t>Investigate security incidents, generate custom reports</a:t>
            </a:r>
          </a:p>
        </p:txBody>
      </p:sp>
      <p:pic>
        <p:nvPicPr>
          <p:cNvPr id="58374" name="Picture 6"/>
          <p:cNvPicPr>
            <a:picLocks noChangeArrowheads="1"/>
          </p:cNvPicPr>
          <p:nvPr/>
        </p:nvPicPr>
        <p:blipFill>
          <a:blip r:embed="rId4"/>
          <a:srcRect/>
          <a:stretch>
            <a:fillRect/>
          </a:stretch>
        </p:blipFill>
        <p:spPr bwMode="auto">
          <a:xfrm>
            <a:off x="1598613" y="990600"/>
            <a:ext cx="5500687" cy="2314575"/>
          </a:xfrm>
          <a:prstGeom prst="rect">
            <a:avLst/>
          </a:prstGeom>
          <a:noFill/>
          <a:ln w="12700">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0418" name="Picture 1"/>
          <p:cNvPicPr>
            <a:picLocks noChangeArrowheads="1"/>
          </p:cNvPicPr>
          <p:nvPr/>
        </p:nvPicPr>
        <p:blipFill>
          <a:blip r:embed="rId2"/>
          <a:srcRect/>
          <a:stretch>
            <a:fillRect/>
          </a:stretch>
        </p:blipFill>
        <p:spPr bwMode="auto">
          <a:xfrm>
            <a:off x="0" y="0"/>
            <a:ext cx="9148763" cy="6862763"/>
          </a:xfrm>
          <a:prstGeom prst="rect">
            <a:avLst/>
          </a:prstGeom>
          <a:noFill/>
          <a:ln w="9525">
            <a:noFill/>
            <a:miter lim="800000"/>
            <a:headEnd/>
            <a:tailEnd/>
          </a:ln>
        </p:spPr>
      </p:pic>
      <p:sp>
        <p:nvSpPr>
          <p:cNvPr id="60419" name="Rectangle 2"/>
          <p:cNvSpPr>
            <a:spLocks noGrp="1" noChangeArrowheads="1"/>
          </p:cNvSpPr>
          <p:nvPr>
            <p:ph type="title"/>
          </p:nvPr>
        </p:nvSpPr>
        <p:spPr/>
        <p:txBody>
          <a:bodyPr rIns="81258"/>
          <a:lstStyle/>
          <a:p>
            <a:pPr indent="0" eaLnBrk="1" hangingPunct="1"/>
            <a:r>
              <a:rPr lang="en-US"/>
              <a:t>User-ID Mechanism</a:t>
            </a:r>
          </a:p>
        </p:txBody>
      </p:sp>
      <p:sp>
        <p:nvSpPr>
          <p:cNvPr id="60420" name="Rectangle 3"/>
          <p:cNvSpPr>
            <a:spLocks noGrp="1" noChangeArrowheads="1"/>
          </p:cNvSpPr>
          <p:nvPr>
            <p:ph type="body" idx="1"/>
          </p:nvPr>
        </p:nvSpPr>
        <p:spPr>
          <a:xfrm>
            <a:off x="5056188" y="973138"/>
            <a:ext cx="3733800" cy="5207000"/>
          </a:xfrm>
        </p:spPr>
        <p:txBody>
          <a:bodyPr rIns="81279"/>
          <a:lstStyle/>
          <a:p>
            <a:pPr eaLnBrk="1" hangingPunct="1"/>
            <a:r>
              <a:rPr lang="en-US" sz="2000"/>
              <a:t>Agent provides access to user and group information to the firewalls</a:t>
            </a:r>
          </a:p>
          <a:p>
            <a:pPr eaLnBrk="1" hangingPunct="1"/>
            <a:r>
              <a:rPr lang="en-US" sz="2000"/>
              <a:t>When a user logon occurs, agent detects this and sends user to IP mapping to firewall</a:t>
            </a:r>
          </a:p>
          <a:p>
            <a:pPr eaLnBrk="1" hangingPunct="1"/>
            <a:r>
              <a:rPr lang="en-US" sz="2000"/>
              <a:t>Agent will periodically poll end stations to determine if user has moved</a:t>
            </a:r>
          </a:p>
          <a:p>
            <a:pPr eaLnBrk="1" hangingPunct="1"/>
            <a:r>
              <a:rPr lang="en-US" sz="2000"/>
              <a:t>Correlated user information is available in ACC, logs, and reports</a:t>
            </a:r>
          </a:p>
          <a:p>
            <a:pPr eaLnBrk="1" hangingPunct="1"/>
            <a:r>
              <a:rPr lang="en-US" sz="2000"/>
              <a:t>User and/or group information can be used in policy</a:t>
            </a:r>
          </a:p>
        </p:txBody>
      </p:sp>
      <p:pic>
        <p:nvPicPr>
          <p:cNvPr id="60421" name="Picture 4"/>
          <p:cNvPicPr>
            <a:picLocks noChangeArrowheads="1"/>
          </p:cNvPicPr>
          <p:nvPr/>
        </p:nvPicPr>
        <p:blipFill>
          <a:blip r:embed="rId3"/>
          <a:srcRect/>
          <a:stretch>
            <a:fillRect/>
          </a:stretch>
        </p:blipFill>
        <p:spPr bwMode="auto">
          <a:xfrm>
            <a:off x="1160463" y="2905125"/>
            <a:ext cx="1143000" cy="635000"/>
          </a:xfrm>
          <a:prstGeom prst="rect">
            <a:avLst/>
          </a:prstGeom>
          <a:noFill/>
          <a:ln w="12700">
            <a:noFill/>
            <a:miter lim="800000"/>
            <a:headEnd/>
            <a:tailEnd/>
          </a:ln>
        </p:spPr>
      </p:pic>
      <p:pic>
        <p:nvPicPr>
          <p:cNvPr id="60422" name="Picture 5"/>
          <p:cNvPicPr>
            <a:picLocks noChangeArrowheads="1"/>
          </p:cNvPicPr>
          <p:nvPr/>
        </p:nvPicPr>
        <p:blipFill>
          <a:blip r:embed="rId4"/>
          <a:srcRect/>
          <a:stretch>
            <a:fillRect/>
          </a:stretch>
        </p:blipFill>
        <p:spPr bwMode="auto">
          <a:xfrm>
            <a:off x="1417638" y="1176338"/>
            <a:ext cx="609600" cy="876300"/>
          </a:xfrm>
          <a:prstGeom prst="rect">
            <a:avLst/>
          </a:prstGeom>
          <a:noFill/>
          <a:ln w="12700">
            <a:noFill/>
            <a:miter lim="800000"/>
            <a:headEnd/>
            <a:tailEnd/>
          </a:ln>
        </p:spPr>
      </p:pic>
      <p:pic>
        <p:nvPicPr>
          <p:cNvPr id="60423" name="Picture 6"/>
          <p:cNvPicPr>
            <a:picLocks noChangeArrowheads="1"/>
          </p:cNvPicPr>
          <p:nvPr/>
        </p:nvPicPr>
        <p:blipFill>
          <a:blip r:embed="rId5"/>
          <a:srcRect/>
          <a:stretch>
            <a:fillRect/>
          </a:stretch>
        </p:blipFill>
        <p:spPr bwMode="auto">
          <a:xfrm>
            <a:off x="3228975" y="1185863"/>
            <a:ext cx="596900" cy="825500"/>
          </a:xfrm>
          <a:prstGeom prst="rect">
            <a:avLst/>
          </a:prstGeom>
          <a:noFill/>
          <a:ln w="12700">
            <a:noFill/>
            <a:miter lim="800000"/>
            <a:headEnd/>
            <a:tailEnd/>
          </a:ln>
        </p:spPr>
      </p:pic>
      <p:grpSp>
        <p:nvGrpSpPr>
          <p:cNvPr id="2" name="Group 7"/>
          <p:cNvGrpSpPr>
            <a:grpSpLocks/>
          </p:cNvGrpSpPr>
          <p:nvPr/>
        </p:nvGrpSpPr>
        <p:grpSpPr bwMode="auto">
          <a:xfrm>
            <a:off x="2312988" y="4475163"/>
            <a:ext cx="849312" cy="825500"/>
            <a:chOff x="0" y="0"/>
            <a:chExt cx="535" cy="520"/>
          </a:xfrm>
        </p:grpSpPr>
        <p:pic>
          <p:nvPicPr>
            <p:cNvPr id="60438" name="Picture 8"/>
            <p:cNvPicPr>
              <a:picLocks noChangeArrowheads="1"/>
            </p:cNvPicPr>
            <p:nvPr/>
          </p:nvPicPr>
          <p:blipFill>
            <a:blip r:embed="rId6"/>
            <a:srcRect/>
            <a:stretch>
              <a:fillRect/>
            </a:stretch>
          </p:blipFill>
          <p:spPr bwMode="auto">
            <a:xfrm>
              <a:off x="0" y="75"/>
              <a:ext cx="371" cy="437"/>
            </a:xfrm>
            <a:prstGeom prst="rect">
              <a:avLst/>
            </a:prstGeom>
            <a:noFill/>
            <a:ln w="12700">
              <a:noFill/>
              <a:miter lim="800000"/>
              <a:headEnd/>
              <a:tailEnd/>
            </a:ln>
          </p:spPr>
        </p:pic>
        <p:pic>
          <p:nvPicPr>
            <p:cNvPr id="60439" name="Picture 9"/>
            <p:cNvPicPr>
              <a:picLocks noChangeArrowheads="1"/>
            </p:cNvPicPr>
            <p:nvPr/>
          </p:nvPicPr>
          <p:blipFill>
            <a:blip r:embed="rId7"/>
            <a:srcRect/>
            <a:stretch>
              <a:fillRect/>
            </a:stretch>
          </p:blipFill>
          <p:spPr bwMode="auto">
            <a:xfrm>
              <a:off x="266" y="0"/>
              <a:ext cx="269" cy="520"/>
            </a:xfrm>
            <a:prstGeom prst="rect">
              <a:avLst/>
            </a:prstGeom>
            <a:noFill/>
            <a:ln w="12700">
              <a:noFill/>
              <a:miter lim="800000"/>
              <a:headEnd/>
              <a:tailEnd/>
            </a:ln>
          </p:spPr>
        </p:pic>
      </p:grpSp>
      <p:pic>
        <p:nvPicPr>
          <p:cNvPr id="60425" name="Picture 10"/>
          <p:cNvPicPr>
            <a:picLocks noChangeArrowheads="1"/>
          </p:cNvPicPr>
          <p:nvPr/>
        </p:nvPicPr>
        <p:blipFill>
          <a:blip r:embed="rId8"/>
          <a:srcRect/>
          <a:stretch>
            <a:fillRect/>
          </a:stretch>
        </p:blipFill>
        <p:spPr bwMode="auto">
          <a:xfrm>
            <a:off x="1162050" y="4524375"/>
            <a:ext cx="660400" cy="723900"/>
          </a:xfrm>
          <a:prstGeom prst="rect">
            <a:avLst/>
          </a:prstGeom>
          <a:noFill/>
          <a:ln w="12700">
            <a:noFill/>
            <a:miter lim="800000"/>
            <a:headEnd/>
            <a:tailEnd/>
          </a:ln>
        </p:spPr>
      </p:pic>
      <p:pic>
        <p:nvPicPr>
          <p:cNvPr id="60426" name="Picture 11"/>
          <p:cNvPicPr>
            <a:picLocks noChangeArrowheads="1"/>
          </p:cNvPicPr>
          <p:nvPr/>
        </p:nvPicPr>
        <p:blipFill>
          <a:blip r:embed="rId9"/>
          <a:srcRect/>
          <a:stretch>
            <a:fillRect/>
          </a:stretch>
        </p:blipFill>
        <p:spPr bwMode="auto">
          <a:xfrm>
            <a:off x="3536950" y="4468813"/>
            <a:ext cx="762000" cy="838200"/>
          </a:xfrm>
          <a:prstGeom prst="rect">
            <a:avLst/>
          </a:prstGeom>
          <a:noFill/>
          <a:ln w="12700">
            <a:noFill/>
            <a:miter lim="800000"/>
            <a:headEnd/>
            <a:tailEnd/>
          </a:ln>
        </p:spPr>
      </p:pic>
      <p:sp>
        <p:nvSpPr>
          <p:cNvPr id="60427" name="Rectangle 12"/>
          <p:cNvSpPr>
            <a:spLocks/>
          </p:cNvSpPr>
          <p:nvPr/>
        </p:nvSpPr>
        <p:spPr bwMode="auto">
          <a:xfrm>
            <a:off x="3879850" y="1416050"/>
            <a:ext cx="990600" cy="355600"/>
          </a:xfrm>
          <a:prstGeom prst="rect">
            <a:avLst/>
          </a:prstGeom>
          <a:noFill/>
          <a:ln w="12700">
            <a:noFill/>
            <a:miter lim="800000"/>
            <a:headEnd/>
            <a:tailEnd/>
          </a:ln>
        </p:spPr>
        <p:txBody>
          <a:bodyPr lIns="0" tIns="0" rIns="40639" bIns="0" anchor="ctr">
            <a:prstTxWarp prst="textNoShape">
              <a:avLst/>
            </a:prstTxWarp>
          </a:bodyPr>
          <a:lstStyle/>
          <a:p>
            <a:pPr algn="l">
              <a:buClr>
                <a:srgbClr val="FFFFFF"/>
              </a:buClr>
              <a:buSzPct val="100000"/>
              <a:buFont typeface="Times New Roman" charset="0"/>
              <a:buChar char="•"/>
            </a:pPr>
            <a:r>
              <a:rPr lang="en-US" sz="1200">
                <a:solidFill>
                  <a:srgbClr val="585858"/>
                </a:solidFill>
                <a:latin typeface="Lucida Grande" charset="0"/>
                <a:ea typeface="Lucida Grande" charset="0"/>
                <a:cs typeface="Lucida Grande" charset="0"/>
                <a:sym typeface="Lucida Grande" charset="0"/>
              </a:rPr>
              <a:t>Domain Controller</a:t>
            </a:r>
          </a:p>
        </p:txBody>
      </p:sp>
      <p:sp>
        <p:nvSpPr>
          <p:cNvPr id="60428" name="Rectangle 13"/>
          <p:cNvSpPr>
            <a:spLocks/>
          </p:cNvSpPr>
          <p:nvPr/>
        </p:nvSpPr>
        <p:spPr bwMode="auto">
          <a:xfrm>
            <a:off x="279400" y="1365250"/>
            <a:ext cx="1155700" cy="520700"/>
          </a:xfrm>
          <a:prstGeom prst="rect">
            <a:avLst/>
          </a:prstGeom>
          <a:noFill/>
          <a:ln w="12700">
            <a:noFill/>
            <a:miter lim="800000"/>
            <a:headEnd/>
            <a:tailEnd/>
          </a:ln>
        </p:spPr>
        <p:txBody>
          <a:bodyPr lIns="0" tIns="0" rIns="40639" bIns="0" anchor="ctr">
            <a:prstTxWarp prst="textNoShape">
              <a:avLst/>
            </a:prstTxWarp>
          </a:bodyPr>
          <a:lstStyle/>
          <a:p>
            <a:pPr algn="r">
              <a:buClr>
                <a:srgbClr val="FFFFFF"/>
              </a:buClr>
              <a:buSzPct val="100000"/>
              <a:buFont typeface="Times New Roman" charset="0"/>
              <a:buChar char="•"/>
            </a:pPr>
            <a:r>
              <a:rPr lang="en-US" sz="1200">
                <a:solidFill>
                  <a:srgbClr val="585858"/>
                </a:solidFill>
                <a:latin typeface="Lucida Grande" charset="0"/>
                <a:ea typeface="Lucida Grande" charset="0"/>
                <a:cs typeface="Lucida Grande" charset="0"/>
                <a:sym typeface="Lucida Grande" charset="0"/>
              </a:rPr>
              <a:t>User Identification Agent</a:t>
            </a:r>
          </a:p>
        </p:txBody>
      </p:sp>
      <p:sp>
        <p:nvSpPr>
          <p:cNvPr id="60429" name="Rectangle 14"/>
          <p:cNvSpPr>
            <a:spLocks/>
          </p:cNvSpPr>
          <p:nvPr/>
        </p:nvSpPr>
        <p:spPr bwMode="auto">
          <a:xfrm>
            <a:off x="2114550" y="5448300"/>
            <a:ext cx="1260475" cy="190500"/>
          </a:xfrm>
          <a:prstGeom prst="rect">
            <a:avLst/>
          </a:prstGeom>
          <a:noFill/>
          <a:ln w="12700">
            <a:noFill/>
            <a:miter lim="800000"/>
            <a:headEnd/>
            <a:tailEnd/>
          </a:ln>
        </p:spPr>
        <p:txBody>
          <a:bodyPr wrap="none" lIns="0" tIns="0" rIns="40639" bIns="0" anchor="ctr">
            <a:prstTxWarp prst="textNoShape">
              <a:avLst/>
            </a:prstTxWarp>
            <a:spAutoFit/>
          </a:bodyPr>
          <a:lstStyle/>
          <a:p>
            <a:pPr>
              <a:buClr>
                <a:srgbClr val="FFFFFF"/>
              </a:buClr>
              <a:buSzPct val="100000"/>
              <a:buFont typeface="Times New Roman" charset="0"/>
              <a:buChar char="•"/>
            </a:pPr>
            <a:r>
              <a:rPr lang="en-US" sz="1200">
                <a:solidFill>
                  <a:srgbClr val="585858"/>
                </a:solidFill>
                <a:latin typeface="Lucida Grande" charset="0"/>
                <a:ea typeface="Lucida Grande" charset="0"/>
                <a:cs typeface="Lucida Grande" charset="0"/>
                <a:sym typeface="Lucida Grande" charset="0"/>
              </a:rPr>
              <a:t>Corporate Users</a:t>
            </a:r>
          </a:p>
        </p:txBody>
      </p:sp>
      <p:sp>
        <p:nvSpPr>
          <p:cNvPr id="60430" name="Freeform 15"/>
          <p:cNvSpPr>
            <a:spLocks/>
          </p:cNvSpPr>
          <p:nvPr/>
        </p:nvSpPr>
        <p:spPr bwMode="auto">
          <a:xfrm>
            <a:off x="2908300" y="2082800"/>
            <a:ext cx="506413" cy="2349500"/>
          </a:xfrm>
          <a:custGeom>
            <a:avLst/>
            <a:gdLst>
              <a:gd name="T0" fmla="*/ 0 w 21600"/>
              <a:gd name="T1" fmla="*/ 21600 h 21600"/>
              <a:gd name="T2" fmla="*/ 14580 w 21600"/>
              <a:gd name="T3" fmla="*/ 12376 h 21600"/>
              <a:gd name="T4" fmla="*/ 216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a:moveTo>
                  <a:pt x="0" y="21600"/>
                </a:moveTo>
                <a:cubicBezTo>
                  <a:pt x="0" y="21600"/>
                  <a:pt x="12359" y="15095"/>
                  <a:pt x="14580" y="12376"/>
                </a:cubicBezTo>
                <a:cubicBezTo>
                  <a:pt x="16700" y="9781"/>
                  <a:pt x="21600" y="0"/>
                  <a:pt x="21600" y="0"/>
                </a:cubicBezTo>
              </a:path>
            </a:pathLst>
          </a:custGeom>
          <a:noFill/>
          <a:ln w="38100">
            <a:solidFill>
              <a:schemeClr val="tx1">
                <a:alpha val="50195"/>
              </a:schemeClr>
            </a:solidFill>
            <a:round/>
            <a:headEnd/>
            <a:tailEnd type="triangle" w="med" len="med"/>
          </a:ln>
        </p:spPr>
        <p:txBody>
          <a:bodyPr lIns="0" tIns="0" rIns="0" bIns="0">
            <a:prstTxWarp prst="textNoShape">
              <a:avLst/>
            </a:prstTxWarp>
          </a:bodyPr>
          <a:lstStyle/>
          <a:p>
            <a:endParaRPr lang="en-US"/>
          </a:p>
        </p:txBody>
      </p:sp>
      <p:sp>
        <p:nvSpPr>
          <p:cNvPr id="60431" name="Line 16"/>
          <p:cNvSpPr>
            <a:spLocks noChangeShapeType="1"/>
          </p:cNvSpPr>
          <p:nvPr/>
        </p:nvSpPr>
        <p:spPr bwMode="auto">
          <a:xfrm>
            <a:off x="2043113" y="1689100"/>
            <a:ext cx="1042987" cy="1588"/>
          </a:xfrm>
          <a:prstGeom prst="line">
            <a:avLst/>
          </a:prstGeom>
          <a:noFill/>
          <a:ln w="38100">
            <a:solidFill>
              <a:schemeClr val="tx1">
                <a:alpha val="50195"/>
              </a:schemeClr>
            </a:solidFill>
            <a:round/>
            <a:headEnd type="triangle" w="med" len="med"/>
            <a:tailEnd/>
          </a:ln>
        </p:spPr>
        <p:txBody>
          <a:bodyPr lIns="0" tIns="0" rIns="0" bIns="0">
            <a:prstTxWarp prst="textNoShape">
              <a:avLst/>
            </a:prstTxWarp>
          </a:bodyPr>
          <a:lstStyle/>
          <a:p>
            <a:endParaRPr lang="en-US"/>
          </a:p>
        </p:txBody>
      </p:sp>
      <p:sp>
        <p:nvSpPr>
          <p:cNvPr id="60432" name="Line 17"/>
          <p:cNvSpPr>
            <a:spLocks noChangeShapeType="1"/>
          </p:cNvSpPr>
          <p:nvPr/>
        </p:nvSpPr>
        <p:spPr bwMode="auto">
          <a:xfrm>
            <a:off x="1714500" y="2019300"/>
            <a:ext cx="1588" cy="901700"/>
          </a:xfrm>
          <a:prstGeom prst="line">
            <a:avLst/>
          </a:prstGeom>
          <a:noFill/>
          <a:ln w="38100">
            <a:solidFill>
              <a:schemeClr val="tx1">
                <a:alpha val="50195"/>
              </a:schemeClr>
            </a:solidFill>
            <a:round/>
            <a:headEnd/>
            <a:tailEnd type="triangle" w="med" len="med"/>
          </a:ln>
        </p:spPr>
        <p:txBody>
          <a:bodyPr lIns="0" tIns="0" rIns="0" bIns="0">
            <a:prstTxWarp prst="textNoShape">
              <a:avLst/>
            </a:prstTxWarp>
          </a:bodyPr>
          <a:lstStyle/>
          <a:p>
            <a:endParaRPr lang="en-US"/>
          </a:p>
        </p:txBody>
      </p:sp>
      <p:sp>
        <p:nvSpPr>
          <p:cNvPr id="60433" name="Rectangle 18"/>
          <p:cNvSpPr>
            <a:spLocks/>
          </p:cNvSpPr>
          <p:nvPr/>
        </p:nvSpPr>
        <p:spPr bwMode="auto">
          <a:xfrm>
            <a:off x="3270250" y="3606800"/>
            <a:ext cx="523875" cy="190500"/>
          </a:xfrm>
          <a:prstGeom prst="rect">
            <a:avLst/>
          </a:prstGeom>
          <a:noFill/>
          <a:ln w="12700">
            <a:noFill/>
            <a:miter lim="800000"/>
            <a:headEnd/>
            <a:tailEnd/>
          </a:ln>
        </p:spPr>
        <p:txBody>
          <a:bodyPr wrap="none" lIns="0" tIns="0" rIns="40639" bIns="0" anchor="ctr">
            <a:prstTxWarp prst="textNoShape">
              <a:avLst/>
            </a:prstTxWarp>
            <a:spAutoFit/>
          </a:bodyPr>
          <a:lstStyle/>
          <a:p>
            <a:pPr>
              <a:buClr>
                <a:srgbClr val="FFFFFF"/>
              </a:buClr>
              <a:buSzPct val="100000"/>
              <a:buFont typeface="Times New Roman" charset="0"/>
              <a:buChar char="•"/>
            </a:pPr>
            <a:r>
              <a:rPr lang="en-US" sz="1200">
                <a:solidFill>
                  <a:schemeClr val="tx1"/>
                </a:solidFill>
                <a:latin typeface="Lucida Grande" charset="0"/>
                <a:ea typeface="Lucida Grande" charset="0"/>
                <a:cs typeface="Lucida Grande" charset="0"/>
                <a:sym typeface="Lucida Grande" charset="0"/>
              </a:rPr>
              <a:t>Logon</a:t>
            </a:r>
          </a:p>
        </p:txBody>
      </p:sp>
      <p:sp>
        <p:nvSpPr>
          <p:cNvPr id="60434" name="Rectangle 19"/>
          <p:cNvSpPr>
            <a:spLocks/>
          </p:cNvSpPr>
          <p:nvPr/>
        </p:nvSpPr>
        <p:spPr bwMode="auto">
          <a:xfrm>
            <a:off x="2074863" y="1371600"/>
            <a:ext cx="1044575" cy="190500"/>
          </a:xfrm>
          <a:prstGeom prst="rect">
            <a:avLst/>
          </a:prstGeom>
          <a:noFill/>
          <a:ln w="12700">
            <a:noFill/>
            <a:miter lim="800000"/>
            <a:headEnd/>
            <a:tailEnd/>
          </a:ln>
        </p:spPr>
        <p:txBody>
          <a:bodyPr wrap="none" lIns="0" tIns="0" rIns="40639" bIns="0" anchor="ctr">
            <a:prstTxWarp prst="textNoShape">
              <a:avLst/>
            </a:prstTxWarp>
            <a:spAutoFit/>
          </a:bodyPr>
          <a:lstStyle/>
          <a:p>
            <a:pPr>
              <a:buClr>
                <a:srgbClr val="FFFFFF"/>
              </a:buClr>
              <a:buSzPct val="100000"/>
              <a:buFont typeface="Times New Roman" charset="0"/>
              <a:buChar char="•"/>
            </a:pPr>
            <a:r>
              <a:rPr lang="en-US" sz="1200">
                <a:solidFill>
                  <a:schemeClr val="tx1"/>
                </a:solidFill>
                <a:latin typeface="Lucida Grande" charset="0"/>
                <a:ea typeface="Lucida Grande" charset="0"/>
                <a:cs typeface="Lucida Grande" charset="0"/>
                <a:sym typeface="Lucida Grande" charset="0"/>
              </a:rPr>
              <a:t>Security Logs</a:t>
            </a:r>
          </a:p>
        </p:txBody>
      </p:sp>
      <p:sp>
        <p:nvSpPr>
          <p:cNvPr id="60435" name="Rectangle 20"/>
          <p:cNvSpPr>
            <a:spLocks/>
          </p:cNvSpPr>
          <p:nvPr/>
        </p:nvSpPr>
        <p:spPr bwMode="auto">
          <a:xfrm>
            <a:off x="17463" y="2254250"/>
            <a:ext cx="1541462" cy="381000"/>
          </a:xfrm>
          <a:prstGeom prst="rect">
            <a:avLst/>
          </a:prstGeom>
          <a:noFill/>
          <a:ln w="12700">
            <a:noFill/>
            <a:miter lim="800000"/>
            <a:headEnd/>
            <a:tailEnd/>
          </a:ln>
        </p:spPr>
        <p:txBody>
          <a:bodyPr wrap="none" lIns="0" tIns="0" rIns="40639" bIns="0" anchor="ctr">
            <a:prstTxWarp prst="textNoShape">
              <a:avLst/>
            </a:prstTxWarp>
            <a:spAutoFit/>
          </a:bodyPr>
          <a:lstStyle/>
          <a:p>
            <a:pPr algn="r">
              <a:spcBef>
                <a:spcPts val="138"/>
              </a:spcBef>
              <a:buClr>
                <a:srgbClr val="FFFFFF"/>
              </a:buClr>
              <a:buSzPct val="100000"/>
              <a:buFont typeface="Times New Roman" charset="0"/>
              <a:buChar char="•"/>
            </a:pPr>
            <a:r>
              <a:rPr lang="en-US" sz="1200">
                <a:solidFill>
                  <a:schemeClr val="tx1"/>
                </a:solidFill>
                <a:latin typeface="Lucida Grande" charset="0"/>
                <a:ea typeface="Lucida Grande" charset="0"/>
                <a:cs typeface="Lucida Grande" charset="0"/>
                <a:sym typeface="Lucida Grande" charset="0"/>
              </a:rPr>
              <a:t>User &amp; Group Info</a:t>
            </a:r>
          </a:p>
          <a:p>
            <a:pPr algn="r">
              <a:spcBef>
                <a:spcPts val="138"/>
              </a:spcBef>
              <a:buClr>
                <a:srgbClr val="FFFFFF"/>
              </a:buClr>
              <a:buSzPct val="100000"/>
              <a:buFont typeface="Times New Roman" charset="0"/>
              <a:buChar char="•"/>
            </a:pPr>
            <a:r>
              <a:rPr lang="en-US" sz="1200">
                <a:solidFill>
                  <a:schemeClr val="tx1"/>
                </a:solidFill>
                <a:latin typeface="Lucida Grande" charset="0"/>
                <a:ea typeface="Lucida Grande" charset="0"/>
                <a:cs typeface="Lucida Grande" charset="0"/>
                <a:sym typeface="Lucida Grande" charset="0"/>
              </a:rPr>
              <a:t>User-to-IP Mapping</a:t>
            </a:r>
          </a:p>
        </p:txBody>
      </p:sp>
      <p:sp>
        <p:nvSpPr>
          <p:cNvPr id="60436" name="Freeform 21"/>
          <p:cNvSpPr>
            <a:spLocks/>
          </p:cNvSpPr>
          <p:nvPr/>
        </p:nvSpPr>
        <p:spPr bwMode="auto">
          <a:xfrm>
            <a:off x="1816100" y="2044700"/>
            <a:ext cx="774700" cy="2476500"/>
          </a:xfrm>
          <a:custGeom>
            <a:avLst/>
            <a:gdLst>
              <a:gd name="T0" fmla="*/ 0 w 21583"/>
              <a:gd name="T1" fmla="*/ 0 h 21600"/>
              <a:gd name="T2" fmla="*/ 19106 w 21583"/>
              <a:gd name="T3" fmla="*/ 9637 h 21600"/>
              <a:gd name="T4" fmla="*/ 21583 w 21583"/>
              <a:gd name="T5" fmla="*/ 21600 h 21600"/>
              <a:gd name="T6" fmla="*/ 0 60000 65536"/>
              <a:gd name="T7" fmla="*/ 0 60000 65536"/>
              <a:gd name="T8" fmla="*/ 0 60000 65536"/>
              <a:gd name="T9" fmla="*/ 0 w 21583"/>
              <a:gd name="T10" fmla="*/ 0 h 21600"/>
              <a:gd name="T11" fmla="*/ 21583 w 21583"/>
              <a:gd name="T12" fmla="*/ 21600 h 21600"/>
            </a:gdLst>
            <a:ahLst/>
            <a:cxnLst>
              <a:cxn ang="T6">
                <a:pos x="T0" y="T1"/>
              </a:cxn>
              <a:cxn ang="T7">
                <a:pos x="T2" y="T3"/>
              </a:cxn>
              <a:cxn ang="T8">
                <a:pos x="T4" y="T5"/>
              </a:cxn>
            </a:cxnLst>
            <a:rect l="T9" t="T10" r="T11" b="T12"/>
            <a:pathLst>
              <a:path w="21583" h="21600">
                <a:moveTo>
                  <a:pt x="0" y="0"/>
                </a:moveTo>
                <a:cubicBezTo>
                  <a:pt x="0" y="0"/>
                  <a:pt x="16747" y="7332"/>
                  <a:pt x="19106" y="9637"/>
                </a:cubicBezTo>
                <a:cubicBezTo>
                  <a:pt x="21600" y="12073"/>
                  <a:pt x="21583" y="21600"/>
                  <a:pt x="21583" y="21600"/>
                </a:cubicBezTo>
              </a:path>
            </a:pathLst>
          </a:custGeom>
          <a:noFill/>
          <a:ln w="38100">
            <a:solidFill>
              <a:schemeClr val="tx1">
                <a:alpha val="50195"/>
              </a:schemeClr>
            </a:solidFill>
            <a:round/>
            <a:headEnd/>
            <a:tailEnd type="triangle" w="med" len="med"/>
          </a:ln>
        </p:spPr>
        <p:txBody>
          <a:bodyPr lIns="0" tIns="0" rIns="0" bIns="0">
            <a:prstTxWarp prst="textNoShape">
              <a:avLst/>
            </a:prstTxWarp>
          </a:bodyPr>
          <a:lstStyle/>
          <a:p>
            <a:endParaRPr lang="en-US"/>
          </a:p>
        </p:txBody>
      </p:sp>
      <p:sp>
        <p:nvSpPr>
          <p:cNvPr id="60437" name="Rectangle 22"/>
          <p:cNvSpPr>
            <a:spLocks/>
          </p:cNvSpPr>
          <p:nvPr/>
        </p:nvSpPr>
        <p:spPr bwMode="auto">
          <a:xfrm>
            <a:off x="2163763" y="2203450"/>
            <a:ext cx="876300" cy="355600"/>
          </a:xfrm>
          <a:prstGeom prst="rect">
            <a:avLst/>
          </a:prstGeom>
          <a:noFill/>
          <a:ln w="12700">
            <a:noFill/>
            <a:miter lim="800000"/>
            <a:headEnd/>
            <a:tailEnd/>
          </a:ln>
        </p:spPr>
        <p:txBody>
          <a:bodyPr lIns="0" tIns="0" rIns="40639" bIns="0" anchor="ctr">
            <a:prstTxWarp prst="textNoShape">
              <a:avLst/>
            </a:prstTxWarp>
          </a:bodyPr>
          <a:lstStyle/>
          <a:p>
            <a:pPr algn="l">
              <a:buClr>
                <a:srgbClr val="FFFFFF"/>
              </a:buClr>
              <a:buSzPct val="100000"/>
              <a:buFont typeface="Times New Roman" charset="0"/>
              <a:buChar char="•"/>
            </a:pPr>
            <a:r>
              <a:rPr lang="en-US" sz="1200">
                <a:solidFill>
                  <a:schemeClr val="tx1"/>
                </a:solidFill>
                <a:latin typeface="Lucida Grande" charset="0"/>
                <a:ea typeface="Lucida Grande" charset="0"/>
                <a:cs typeface="Lucida Grande" charset="0"/>
                <a:sym typeface="Lucida Grande" charset="0"/>
              </a:rPr>
              <a:t>NetBIOS Probe</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9874" name="Picture 1"/>
          <p:cNvPicPr>
            <a:picLocks noChangeArrowheads="1"/>
          </p:cNvPicPr>
          <p:nvPr/>
        </p:nvPicPr>
        <p:blipFill>
          <a:blip r:embed="rId2"/>
          <a:srcRect/>
          <a:stretch>
            <a:fillRect/>
          </a:stretch>
        </p:blipFill>
        <p:spPr bwMode="auto">
          <a:xfrm>
            <a:off x="0" y="0"/>
            <a:ext cx="9148763" cy="6862763"/>
          </a:xfrm>
          <a:prstGeom prst="rect">
            <a:avLst/>
          </a:prstGeom>
          <a:noFill/>
          <a:ln w="9525">
            <a:noFill/>
            <a:miter lim="800000"/>
            <a:headEnd/>
            <a:tailEnd/>
          </a:ln>
        </p:spPr>
      </p:pic>
      <p:sp>
        <p:nvSpPr>
          <p:cNvPr id="79875" name="Rectangle 2"/>
          <p:cNvSpPr>
            <a:spLocks noGrp="1" noChangeArrowheads="1"/>
          </p:cNvSpPr>
          <p:nvPr>
            <p:ph type="title"/>
          </p:nvPr>
        </p:nvSpPr>
        <p:spPr>
          <a:xfrm>
            <a:off x="3079750" y="2219325"/>
            <a:ext cx="8374063" cy="612775"/>
          </a:xfrm>
        </p:spPr>
        <p:txBody>
          <a:bodyPr rIns="132058"/>
          <a:lstStyle/>
          <a:p>
            <a:pPr indent="0" eaLnBrk="1" hangingPunct="1"/>
            <a:r>
              <a:rPr lang="en-US" dirty="0"/>
              <a:t>Content-ID</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0898" name="Picture 1"/>
          <p:cNvPicPr>
            <a:picLocks noChangeArrowheads="1"/>
          </p:cNvPicPr>
          <p:nvPr/>
        </p:nvPicPr>
        <p:blipFill>
          <a:blip r:embed="rId2"/>
          <a:srcRect/>
          <a:stretch>
            <a:fillRect/>
          </a:stretch>
        </p:blipFill>
        <p:spPr bwMode="auto">
          <a:xfrm>
            <a:off x="0" y="0"/>
            <a:ext cx="9148763" cy="6862763"/>
          </a:xfrm>
          <a:prstGeom prst="rect">
            <a:avLst/>
          </a:prstGeom>
          <a:noFill/>
          <a:ln w="9525">
            <a:noFill/>
            <a:miter lim="800000"/>
            <a:headEnd/>
            <a:tailEnd/>
          </a:ln>
        </p:spPr>
      </p:pic>
      <p:sp>
        <p:nvSpPr>
          <p:cNvPr id="80899" name="Rectangle 2"/>
          <p:cNvSpPr>
            <a:spLocks noGrp="1" noChangeArrowheads="1"/>
          </p:cNvSpPr>
          <p:nvPr>
            <p:ph type="title"/>
          </p:nvPr>
        </p:nvSpPr>
        <p:spPr/>
        <p:txBody>
          <a:bodyPr rIns="81258"/>
          <a:lstStyle/>
          <a:p>
            <a:pPr indent="0" eaLnBrk="1" hangingPunct="1"/>
            <a:r>
              <a:rPr lang="en-US"/>
              <a:t>Content-ID:  Real-Time Content Scanning</a:t>
            </a:r>
          </a:p>
        </p:txBody>
      </p:sp>
      <p:sp>
        <p:nvSpPr>
          <p:cNvPr id="80900" name="Rectangle 3"/>
          <p:cNvSpPr>
            <a:spLocks noGrp="1" noChangeArrowheads="1"/>
          </p:cNvSpPr>
          <p:nvPr>
            <p:ph type="body" idx="1"/>
          </p:nvPr>
        </p:nvSpPr>
        <p:spPr>
          <a:xfrm>
            <a:off x="223838" y="3282950"/>
            <a:ext cx="8628062" cy="3359150"/>
          </a:xfrm>
        </p:spPr>
        <p:txBody>
          <a:bodyPr rIns="81279"/>
          <a:lstStyle/>
          <a:p>
            <a:pPr eaLnBrk="1" hangingPunct="1"/>
            <a:r>
              <a:rPr lang="en-US" sz="2000"/>
              <a:t>Stream-based, not file-based, for real-time performance</a:t>
            </a:r>
          </a:p>
          <a:p>
            <a:pPr marL="658813" lvl="1" eaLnBrk="1" hangingPunct="1"/>
            <a:r>
              <a:rPr lang="en-US" sz="1200"/>
              <a:t>Uniform signature engine scans for broad range of threats in single pass</a:t>
            </a:r>
          </a:p>
          <a:p>
            <a:pPr marL="658813" lvl="1" eaLnBrk="1" hangingPunct="1"/>
            <a:r>
              <a:rPr lang="en-US" sz="1200"/>
              <a:t>Vulnerability exploits (IPS), viruses, and spyware (both downloads and phone-home)</a:t>
            </a:r>
          </a:p>
          <a:p>
            <a:pPr eaLnBrk="1" hangingPunct="1"/>
            <a:r>
              <a:rPr lang="en-US" sz="2000"/>
              <a:t>Block transfer of sensitive data and file transfers by type</a:t>
            </a:r>
          </a:p>
          <a:p>
            <a:pPr marL="658813" lvl="1" eaLnBrk="1" hangingPunct="1"/>
            <a:r>
              <a:rPr lang="en-US" sz="1200"/>
              <a:t>Looks for CC # and SSN patterns </a:t>
            </a:r>
          </a:p>
          <a:p>
            <a:pPr marL="658813" lvl="1" eaLnBrk="1" hangingPunct="1"/>
            <a:r>
              <a:rPr lang="en-US" sz="1200"/>
              <a:t>Looks into file to determine type – not extension based</a:t>
            </a:r>
          </a:p>
          <a:p>
            <a:pPr eaLnBrk="1" hangingPunct="1"/>
            <a:r>
              <a:rPr lang="en-US" sz="2000"/>
              <a:t>Web filtering enabled via fully integrated URL database</a:t>
            </a:r>
          </a:p>
          <a:p>
            <a:pPr marL="658813" lvl="1" eaLnBrk="1" hangingPunct="1"/>
            <a:r>
              <a:rPr lang="en-US" sz="1200"/>
              <a:t>Local 20M URL database (76 categories) maximizes performance (1,000’s URLs/sec)</a:t>
            </a:r>
          </a:p>
          <a:p>
            <a:pPr marL="658813" lvl="1" eaLnBrk="1" hangingPunct="1"/>
            <a:r>
              <a:rPr lang="en-US" sz="1200"/>
              <a:t>Dynamic DB adapts to local, regional, or industry focused surfing patterns</a:t>
            </a:r>
          </a:p>
        </p:txBody>
      </p:sp>
      <p:pic>
        <p:nvPicPr>
          <p:cNvPr id="80901" name="Picture 4"/>
          <p:cNvPicPr>
            <a:picLocks noChangeArrowheads="1"/>
          </p:cNvPicPr>
          <p:nvPr/>
        </p:nvPicPr>
        <p:blipFill>
          <a:blip r:embed="rId3"/>
          <a:srcRect/>
          <a:stretch>
            <a:fillRect/>
          </a:stretch>
        </p:blipFill>
        <p:spPr bwMode="auto">
          <a:xfrm>
            <a:off x="2268538" y="919163"/>
            <a:ext cx="3679825" cy="1662112"/>
          </a:xfrm>
          <a:prstGeom prst="rect">
            <a:avLst/>
          </a:prstGeom>
          <a:noFill/>
          <a:ln w="12700">
            <a:noFill/>
            <a:miter lim="800000"/>
            <a:headEnd/>
            <a:tailEnd/>
          </a:ln>
        </p:spPr>
      </p:pic>
      <p:sp>
        <p:nvSpPr>
          <p:cNvPr id="80902" name="Rectangle 5"/>
          <p:cNvSpPr>
            <a:spLocks/>
          </p:cNvSpPr>
          <p:nvPr/>
        </p:nvSpPr>
        <p:spPr bwMode="auto">
          <a:xfrm>
            <a:off x="136525" y="2752725"/>
            <a:ext cx="8648700" cy="520700"/>
          </a:xfrm>
          <a:prstGeom prst="rect">
            <a:avLst/>
          </a:prstGeom>
          <a:noFill/>
          <a:ln w="12700">
            <a:noFill/>
            <a:miter lim="800000"/>
            <a:headEnd/>
            <a:tailEnd/>
          </a:ln>
        </p:spPr>
        <p:txBody>
          <a:bodyPr lIns="0" tIns="0" rIns="40639" bIns="0">
            <a:prstTxWarp prst="textNoShape">
              <a:avLst/>
            </a:prstTxWarp>
          </a:bodyPr>
          <a:lstStyle/>
          <a:p>
            <a:pPr marL="39688">
              <a:buClr>
                <a:srgbClr val="FFFFFF"/>
              </a:buClr>
              <a:buSzPct val="100000"/>
              <a:buFont typeface="Times New Roman" charset="0"/>
              <a:buChar char="•"/>
            </a:pPr>
            <a:r>
              <a:rPr lang="en-US" sz="1800">
                <a:solidFill>
                  <a:srgbClr val="004167"/>
                </a:solidFill>
                <a:latin typeface="Calibri Bold" charset="0"/>
                <a:ea typeface="Calibri Bold" charset="0"/>
                <a:cs typeface="Calibri Bold" charset="0"/>
                <a:sym typeface="Calibri Bold" charset="0"/>
              </a:rPr>
              <a:t>Detect and block a wide range of threats, limit unauthorized data transfer and control non-work related web surfing</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22" name="Picture 1"/>
          <p:cNvPicPr>
            <a:picLocks noChangeArrowheads="1"/>
          </p:cNvPicPr>
          <p:nvPr/>
        </p:nvPicPr>
        <p:blipFill>
          <a:blip r:embed="rId2"/>
          <a:srcRect/>
          <a:stretch>
            <a:fillRect/>
          </a:stretch>
        </p:blipFill>
        <p:spPr bwMode="auto">
          <a:xfrm>
            <a:off x="0" y="0"/>
            <a:ext cx="9148763" cy="6862763"/>
          </a:xfrm>
          <a:prstGeom prst="rect">
            <a:avLst/>
          </a:prstGeom>
          <a:noFill/>
          <a:ln w="9525">
            <a:noFill/>
            <a:miter lim="800000"/>
            <a:headEnd/>
            <a:tailEnd/>
          </a:ln>
        </p:spPr>
      </p:pic>
      <p:sp>
        <p:nvSpPr>
          <p:cNvPr id="81923" name="Rectangle 2"/>
          <p:cNvSpPr>
            <a:spLocks noGrp="1" noChangeArrowheads="1"/>
          </p:cNvSpPr>
          <p:nvPr>
            <p:ph type="title"/>
          </p:nvPr>
        </p:nvSpPr>
        <p:spPr/>
        <p:txBody>
          <a:bodyPr rIns="81258"/>
          <a:lstStyle/>
          <a:p>
            <a:pPr indent="0" eaLnBrk="1" hangingPunct="1"/>
            <a:r>
              <a:rPr lang="en-US" sz="3000"/>
              <a:t>Content-ID Uses Stream-Based Scanning</a:t>
            </a:r>
          </a:p>
        </p:txBody>
      </p:sp>
      <p:sp>
        <p:nvSpPr>
          <p:cNvPr id="81924" name="Rectangle 3"/>
          <p:cNvSpPr>
            <a:spLocks noGrp="1" noChangeArrowheads="1"/>
          </p:cNvSpPr>
          <p:nvPr>
            <p:ph type="body" idx="1"/>
          </p:nvPr>
        </p:nvSpPr>
        <p:spPr>
          <a:xfrm>
            <a:off x="325438" y="3763963"/>
            <a:ext cx="8407400" cy="2463800"/>
          </a:xfrm>
        </p:spPr>
        <p:txBody>
          <a:bodyPr rIns="132080"/>
          <a:lstStyle/>
          <a:p>
            <a:pPr eaLnBrk="1" hangingPunct="1"/>
            <a:r>
              <a:rPr lang="en-US"/>
              <a:t>Stream-based, not file-based, for real-time performance</a:t>
            </a:r>
          </a:p>
          <a:p>
            <a:pPr marL="619125" lvl="1" eaLnBrk="1" hangingPunct="1"/>
            <a:r>
              <a:rPr lang="en-US"/>
              <a:t>Dynamic reassembly</a:t>
            </a:r>
          </a:p>
          <a:p>
            <a:pPr eaLnBrk="1" hangingPunct="1"/>
            <a:r>
              <a:rPr lang="en-US"/>
              <a:t>Uniform signature engine scans for broad range of threats in single pass </a:t>
            </a:r>
          </a:p>
          <a:p>
            <a:pPr eaLnBrk="1" hangingPunct="1"/>
            <a:r>
              <a:rPr lang="en-US"/>
              <a:t>Threat detection covers vulnerability exploits (IPS), virus, and spyware (both downloads and phone-home)</a:t>
            </a:r>
          </a:p>
        </p:txBody>
      </p:sp>
      <p:grpSp>
        <p:nvGrpSpPr>
          <p:cNvPr id="2" name="Group 4"/>
          <p:cNvGrpSpPr>
            <a:grpSpLocks/>
          </p:cNvGrpSpPr>
          <p:nvPr/>
        </p:nvGrpSpPr>
        <p:grpSpPr bwMode="auto">
          <a:xfrm>
            <a:off x="5953125" y="2984500"/>
            <a:ext cx="2505075" cy="609600"/>
            <a:chOff x="0" y="0"/>
            <a:chExt cx="1577" cy="384"/>
          </a:xfrm>
        </p:grpSpPr>
        <p:sp>
          <p:nvSpPr>
            <p:cNvPr id="59397" name="AutoShape 5"/>
            <p:cNvSpPr>
              <a:spLocks/>
            </p:cNvSpPr>
            <p:nvPr/>
          </p:nvSpPr>
          <p:spPr bwMode="auto">
            <a:xfrm>
              <a:off x="1" y="0"/>
              <a:ext cx="1576" cy="384"/>
            </a:xfrm>
            <a:prstGeom prst="rightArrow">
              <a:avLst>
                <a:gd name="adj1" fmla="val 56806"/>
                <a:gd name="adj2" fmla="val 177505"/>
              </a:avLst>
            </a:prstGeom>
            <a:gradFill rotWithShape="0">
              <a:gsLst>
                <a:gs pos="0">
                  <a:srgbClr val="A9C8E5"/>
                </a:gs>
                <a:gs pos="100000">
                  <a:srgbClr val="246D96"/>
                </a:gs>
              </a:gsLst>
              <a:lin ang="5400000" scaled="1"/>
            </a:gradFill>
            <a:ln w="9525" cap="flat">
              <a:solidFill>
                <a:srgbClr val="2E6788"/>
              </a:solidFill>
              <a:prstDash val="solid"/>
              <a:miter lim="800000"/>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p>
          </p:txBody>
        </p:sp>
        <p:sp>
          <p:nvSpPr>
            <p:cNvPr id="81964" name="Rectangle 6"/>
            <p:cNvSpPr>
              <a:spLocks/>
            </p:cNvSpPr>
            <p:nvPr/>
          </p:nvSpPr>
          <p:spPr bwMode="auto">
            <a:xfrm>
              <a:off x="0" y="128"/>
              <a:ext cx="1192" cy="128"/>
            </a:xfrm>
            <a:prstGeom prst="rect">
              <a:avLst/>
            </a:prstGeom>
            <a:noFill/>
            <a:ln w="12700">
              <a:noFill/>
              <a:miter lim="800000"/>
              <a:headEnd/>
              <a:tailEnd/>
            </a:ln>
          </p:spPr>
          <p:txBody>
            <a:bodyPr lIns="0" tIns="0" rIns="30655" bIns="0" anchor="ctr">
              <a:prstTxWarp prst="textNoShape">
                <a:avLst/>
              </a:prstTxWarp>
            </a:bodyPr>
            <a:lstStyle/>
            <a:p>
              <a:pPr marL="39688"/>
              <a:r>
                <a:rPr lang="en-US" sz="1400">
                  <a:solidFill>
                    <a:srgbClr val="FFFFFF"/>
                  </a:solidFill>
                  <a:ea typeface="Arial" charset="0"/>
                  <a:cs typeface="Arial" charset="0"/>
                </a:rPr>
                <a:t>Time</a:t>
              </a:r>
            </a:p>
          </p:txBody>
        </p:sp>
      </p:grpSp>
      <p:graphicFrame>
        <p:nvGraphicFramePr>
          <p:cNvPr id="59399" name="Group 7"/>
          <p:cNvGraphicFramePr>
            <a:graphicFrameLocks noGrp="1"/>
          </p:cNvGraphicFramePr>
          <p:nvPr/>
        </p:nvGraphicFramePr>
        <p:xfrm>
          <a:off x="303213" y="890588"/>
          <a:ext cx="8648700" cy="2614613"/>
        </p:xfrm>
        <a:graphic>
          <a:graphicData uri="http://schemas.openxmlformats.org/drawingml/2006/table">
            <a:tbl>
              <a:tblPr/>
              <a:tblGrid>
                <a:gridCol w="717550"/>
                <a:gridCol w="4741862"/>
                <a:gridCol w="3189288"/>
              </a:tblGrid>
              <a:tr h="654050">
                <a:tc>
                  <a:txBody>
                    <a:bodyPr/>
                    <a:lstStyle/>
                    <a:p>
                      <a:pPr marL="0" marR="0" lvl="0" indent="0" algn="l" defTabSz="914400" rtl="0" eaLnBrk="1" fontAlgn="base" latinLnBrk="0" hangingPunct="1">
                        <a:lnSpc>
                          <a:spcPct val="80000"/>
                        </a:lnSpc>
                        <a:spcBef>
                          <a:spcPct val="0"/>
                        </a:spcBef>
                        <a:spcAft>
                          <a:spcPct val="0"/>
                        </a:spcAft>
                        <a:buClr>
                          <a:srgbClr val="316989"/>
                        </a:buClr>
                        <a:buSzPct val="100000"/>
                        <a:buFont typeface="Times" charset="0"/>
                        <a:buNone/>
                        <a:tabLst>
                          <a:tab pos="558800" algn="l"/>
                          <a:tab pos="914400" algn="l"/>
                        </a:tabLst>
                      </a:pPr>
                      <a:endParaRPr kumimoji="0" lang="en-US" sz="22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316989"/>
                        </a:buClr>
                        <a:buSzPct val="100000"/>
                        <a:buFont typeface="Times" charset="0"/>
                        <a:buNone/>
                        <a:tabLst>
                          <a:tab pos="558800" algn="l"/>
                          <a:tab pos="914400" algn="l"/>
                        </a:tabLst>
                      </a:pPr>
                      <a:r>
                        <a:rPr kumimoji="0" lang="en-US" sz="22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rPr>
                        <a:t>File-based Scanning</a:t>
                      </a:r>
                    </a:p>
                  </a:txBody>
                  <a:tcPr marL="50800" marR="50800" marT="50800" marB="50800" horzOverflow="overflow">
                    <a:lnL cap="flat">
                      <a:noFill/>
                    </a:lnL>
                    <a:lnR w="381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ctr" defTabSz="914400" rtl="0" eaLnBrk="1" fontAlgn="base" latinLnBrk="0" hangingPunct="1">
                        <a:lnSpc>
                          <a:spcPct val="80000"/>
                        </a:lnSpc>
                        <a:spcBef>
                          <a:spcPct val="0"/>
                        </a:spcBef>
                        <a:spcAft>
                          <a:spcPct val="0"/>
                        </a:spcAft>
                        <a:buClr>
                          <a:srgbClr val="316989"/>
                        </a:buClr>
                        <a:buSzPct val="100000"/>
                        <a:buFont typeface="Times" charset="0"/>
                        <a:buNone/>
                        <a:tabLst>
                          <a:tab pos="558800" algn="l"/>
                          <a:tab pos="914400" algn="l"/>
                        </a:tabLst>
                      </a:pPr>
                      <a:r>
                        <a:rPr kumimoji="0" lang="en-US" sz="22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rPr>
                        <a:t>Stream-based Scanning</a:t>
                      </a:r>
                    </a:p>
                  </a:txBody>
                  <a:tcPr marL="50800" marR="50800" marT="50800" marB="50800" horzOverflow="overflow">
                    <a:lnL w="381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r>
              <a:tr h="654050">
                <a:tc>
                  <a:txBody>
                    <a:bodyPr/>
                    <a:lstStyle/>
                    <a:p>
                      <a:pPr marL="0" marR="0" lvl="0" indent="0" algn="l" defTabSz="914400" rtl="0" eaLnBrk="1" fontAlgn="base" latinLnBrk="0" hangingPunct="1">
                        <a:lnSpc>
                          <a:spcPct val="80000"/>
                        </a:lnSpc>
                        <a:spcBef>
                          <a:spcPct val="0"/>
                        </a:spcBef>
                        <a:spcAft>
                          <a:spcPct val="0"/>
                        </a:spcAft>
                        <a:buClr>
                          <a:srgbClr val="316989"/>
                        </a:buClr>
                        <a:buSzPct val="100000"/>
                        <a:buFont typeface="Times" charset="0"/>
                        <a:buNone/>
                        <a:tabLst>
                          <a:tab pos="558800" algn="l"/>
                          <a:tab pos="914400" algn="l"/>
                        </a:tabLst>
                      </a:pPr>
                      <a:endParaRPr kumimoji="0" lang="en-US" sz="22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316989"/>
                        </a:buClr>
                        <a:buSzPct val="100000"/>
                        <a:buFont typeface="Times" charset="0"/>
                        <a:buNone/>
                        <a:tabLst>
                          <a:tab pos="558800" algn="l"/>
                          <a:tab pos="914400" algn="l"/>
                        </a:tabLst>
                      </a:pPr>
                      <a:endParaRPr kumimoji="0" lang="en-US" sz="22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horzOverflow="overflow">
                    <a:lnL cap="flat">
                      <a:noFill/>
                    </a:lnL>
                    <a:lnR w="381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316989"/>
                        </a:buClr>
                        <a:buSzPct val="100000"/>
                        <a:buFont typeface="Times" charset="0"/>
                        <a:buNone/>
                        <a:tabLst>
                          <a:tab pos="558800" algn="l"/>
                          <a:tab pos="914400" algn="l"/>
                        </a:tabLst>
                      </a:pPr>
                      <a:endParaRPr kumimoji="0" lang="en-US" sz="22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horzOverflow="overflow">
                    <a:lnL w="381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r>
              <a:tr h="652463">
                <a:tc>
                  <a:txBody>
                    <a:bodyPr/>
                    <a:lstStyle/>
                    <a:p>
                      <a:pPr marL="0" marR="0" lvl="0" indent="0" algn="l" defTabSz="914400" rtl="0" eaLnBrk="1" fontAlgn="base" latinLnBrk="0" hangingPunct="1">
                        <a:lnSpc>
                          <a:spcPct val="80000"/>
                        </a:lnSpc>
                        <a:spcBef>
                          <a:spcPct val="0"/>
                        </a:spcBef>
                        <a:spcAft>
                          <a:spcPct val="0"/>
                        </a:spcAft>
                        <a:buClr>
                          <a:srgbClr val="316989"/>
                        </a:buClr>
                        <a:buSzPct val="100000"/>
                        <a:buFont typeface="Times" charset="0"/>
                        <a:buNone/>
                        <a:tabLst>
                          <a:tab pos="558800" algn="l"/>
                          <a:tab pos="914400" algn="l"/>
                        </a:tabLst>
                      </a:pPr>
                      <a:endParaRPr kumimoji="0" lang="en-US" sz="22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316989"/>
                        </a:buClr>
                        <a:buSzPct val="100000"/>
                        <a:buFont typeface="Times" charset="0"/>
                        <a:buNone/>
                        <a:tabLst>
                          <a:tab pos="558800" algn="l"/>
                          <a:tab pos="914400" algn="l"/>
                        </a:tabLst>
                      </a:pPr>
                      <a:endParaRPr kumimoji="0" lang="en-US" sz="22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horzOverflow="overflow">
                    <a:lnL cap="flat">
                      <a:noFill/>
                    </a:lnL>
                    <a:lnR w="381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316989"/>
                        </a:buClr>
                        <a:buSzPct val="100000"/>
                        <a:buFont typeface="Times" charset="0"/>
                        <a:buNone/>
                        <a:tabLst>
                          <a:tab pos="558800" algn="l"/>
                          <a:tab pos="914400" algn="l"/>
                        </a:tabLst>
                      </a:pPr>
                      <a:endParaRPr kumimoji="0" lang="en-US" sz="22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horzOverflow="overflow">
                    <a:lnL w="381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r>
              <a:tr h="654050">
                <a:tc>
                  <a:txBody>
                    <a:bodyPr/>
                    <a:lstStyle/>
                    <a:p>
                      <a:pPr marL="0" marR="0" lvl="0" indent="0" algn="l" defTabSz="914400" rtl="0" eaLnBrk="1" fontAlgn="base" latinLnBrk="0" hangingPunct="1">
                        <a:lnSpc>
                          <a:spcPct val="80000"/>
                        </a:lnSpc>
                        <a:spcBef>
                          <a:spcPct val="0"/>
                        </a:spcBef>
                        <a:spcAft>
                          <a:spcPct val="0"/>
                        </a:spcAft>
                        <a:buClr>
                          <a:srgbClr val="316989"/>
                        </a:buClr>
                        <a:buSzPct val="100000"/>
                        <a:buFont typeface="Times" charset="0"/>
                        <a:buNone/>
                        <a:tabLst>
                          <a:tab pos="558800" algn="l"/>
                          <a:tab pos="914400" algn="l"/>
                        </a:tabLst>
                      </a:pPr>
                      <a:endParaRPr kumimoji="0" lang="en-US" sz="22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316989"/>
                        </a:buClr>
                        <a:buSzPct val="100000"/>
                        <a:buFont typeface="Times" charset="0"/>
                        <a:buNone/>
                        <a:tabLst>
                          <a:tab pos="558800" algn="l"/>
                          <a:tab pos="914400" algn="l"/>
                        </a:tabLst>
                      </a:pPr>
                      <a:endParaRPr kumimoji="0" lang="en-US" sz="22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horzOverflow="overflow">
                    <a:lnL cap="flat">
                      <a:noFill/>
                    </a:lnL>
                    <a:lnR w="38100" cap="flat" cmpd="sng" algn="ctr">
                      <a:solidFill>
                        <a:srgbClr val="000000"/>
                      </a:solidFill>
                      <a:prstDash val="solid"/>
                      <a:round/>
                      <a:headEnd type="none" w="med" len="med"/>
                      <a:tailEnd type="none" w="med" len="med"/>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
                          <a:srgbClr val="316989"/>
                        </a:buClr>
                        <a:buSzPct val="100000"/>
                        <a:buFont typeface="Times" charset="0"/>
                        <a:buNone/>
                        <a:tabLst>
                          <a:tab pos="558800" algn="l"/>
                          <a:tab pos="914400" algn="l"/>
                        </a:tabLst>
                      </a:pPr>
                      <a:endParaRPr kumimoji="0" lang="en-US" sz="2200" b="0" i="0" u="none" strike="noStrike" cap="none" normalizeH="0" baseline="0">
                        <a:ln>
                          <a:noFill/>
                        </a:ln>
                        <a:solidFill>
                          <a:srgbClr val="004167"/>
                        </a:solidFill>
                        <a:effectLst/>
                        <a:latin typeface="Calibri" charset="0"/>
                        <a:ea typeface="ヒラギノ角ゴ ProN W3" charset="-128"/>
                        <a:cs typeface="ヒラギノ角ゴ ProN W3" charset="-128"/>
                        <a:sym typeface="Calibri" charset="0"/>
                      </a:endParaRPr>
                    </a:p>
                  </a:txBody>
                  <a:tcPr marL="50800" marR="50800" marT="50800" marB="50800" horzOverflow="overflow">
                    <a:lnL w="381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tr>
            </a:tbl>
          </a:graphicData>
        </a:graphic>
      </p:graphicFrame>
      <p:grpSp>
        <p:nvGrpSpPr>
          <p:cNvPr id="3" name="Group 51"/>
          <p:cNvGrpSpPr>
            <a:grpSpLocks/>
          </p:cNvGrpSpPr>
          <p:nvPr/>
        </p:nvGrpSpPr>
        <p:grpSpPr bwMode="auto">
          <a:xfrm>
            <a:off x="996950" y="1681163"/>
            <a:ext cx="1879600" cy="317500"/>
            <a:chOff x="0" y="0"/>
            <a:chExt cx="1184" cy="200"/>
          </a:xfrm>
        </p:grpSpPr>
        <p:sp>
          <p:nvSpPr>
            <p:cNvPr id="59444" name="Rectangle 52"/>
            <p:cNvSpPr>
              <a:spLocks/>
            </p:cNvSpPr>
            <p:nvPr/>
          </p:nvSpPr>
          <p:spPr bwMode="auto">
            <a:xfrm>
              <a:off x="0" y="0"/>
              <a:ext cx="1184" cy="200"/>
            </a:xfrm>
            <a:prstGeom prst="rect">
              <a:avLst/>
            </a:prstGeom>
            <a:gradFill rotWithShape="0">
              <a:gsLst>
                <a:gs pos="0">
                  <a:srgbClr val="00B8FF"/>
                </a:gs>
                <a:gs pos="50000">
                  <a:srgbClr val="009AD9"/>
                </a:gs>
                <a:gs pos="100000">
                  <a:srgbClr val="006A96"/>
                </a:gs>
              </a:gsLst>
              <a:lin ang="5400000" scaled="1"/>
            </a:gradFill>
            <a:ln w="9525" cap="flat">
              <a:solidFill>
                <a:srgbClr val="2E6788"/>
              </a:solidFill>
              <a:prstDash val="solid"/>
              <a:miter lim="800000"/>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p>
          </p:txBody>
        </p:sp>
        <p:sp>
          <p:nvSpPr>
            <p:cNvPr id="81962" name="Rectangle 53"/>
            <p:cNvSpPr>
              <a:spLocks/>
            </p:cNvSpPr>
            <p:nvPr/>
          </p:nvSpPr>
          <p:spPr bwMode="auto">
            <a:xfrm>
              <a:off x="0" y="44"/>
              <a:ext cx="1184" cy="112"/>
            </a:xfrm>
            <a:prstGeom prst="rect">
              <a:avLst/>
            </a:prstGeom>
            <a:noFill/>
            <a:ln w="12700">
              <a:noFill/>
              <a:miter lim="800000"/>
              <a:headEnd/>
              <a:tailEnd/>
            </a:ln>
          </p:spPr>
          <p:txBody>
            <a:bodyPr lIns="0" tIns="0" rIns="40639" bIns="0" anchor="ctr">
              <a:prstTxWarp prst="textNoShape">
                <a:avLst/>
              </a:prstTxWarp>
            </a:bodyPr>
            <a:lstStyle/>
            <a:p>
              <a:pPr marL="39688"/>
              <a:r>
                <a:rPr lang="en-US" sz="1200">
                  <a:solidFill>
                    <a:srgbClr val="FFFFFF"/>
                  </a:solidFill>
                  <a:ea typeface="Arial" charset="0"/>
                  <a:cs typeface="Arial" charset="0"/>
                </a:rPr>
                <a:t>Buffer File</a:t>
              </a:r>
            </a:p>
          </p:txBody>
        </p:sp>
      </p:grpSp>
      <p:grpSp>
        <p:nvGrpSpPr>
          <p:cNvPr id="4" name="Group 54"/>
          <p:cNvGrpSpPr>
            <a:grpSpLocks/>
          </p:cNvGrpSpPr>
          <p:nvPr/>
        </p:nvGrpSpPr>
        <p:grpSpPr bwMode="auto">
          <a:xfrm>
            <a:off x="323850" y="2984500"/>
            <a:ext cx="5340350" cy="609600"/>
            <a:chOff x="0" y="0"/>
            <a:chExt cx="3363" cy="384"/>
          </a:xfrm>
        </p:grpSpPr>
        <p:sp>
          <p:nvSpPr>
            <p:cNvPr id="59447" name="AutoShape 55"/>
            <p:cNvSpPr>
              <a:spLocks/>
            </p:cNvSpPr>
            <p:nvPr/>
          </p:nvSpPr>
          <p:spPr bwMode="auto">
            <a:xfrm>
              <a:off x="0" y="0"/>
              <a:ext cx="3363" cy="384"/>
            </a:xfrm>
            <a:prstGeom prst="rightArrow">
              <a:avLst>
                <a:gd name="adj1" fmla="val 56806"/>
                <a:gd name="adj2" fmla="val 177508"/>
              </a:avLst>
            </a:prstGeom>
            <a:gradFill rotWithShape="0">
              <a:gsLst>
                <a:gs pos="0">
                  <a:srgbClr val="A9C8E5"/>
                </a:gs>
                <a:gs pos="100000">
                  <a:srgbClr val="246D96"/>
                </a:gs>
              </a:gsLst>
              <a:lin ang="5400000" scaled="1"/>
            </a:gradFill>
            <a:ln w="9525" cap="flat">
              <a:solidFill>
                <a:srgbClr val="2E6788"/>
              </a:solidFill>
              <a:prstDash val="solid"/>
              <a:miter lim="800000"/>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p>
          </p:txBody>
        </p:sp>
        <p:sp>
          <p:nvSpPr>
            <p:cNvPr id="81960" name="Rectangle 56"/>
            <p:cNvSpPr>
              <a:spLocks/>
            </p:cNvSpPr>
            <p:nvPr/>
          </p:nvSpPr>
          <p:spPr bwMode="auto">
            <a:xfrm>
              <a:off x="0" y="128"/>
              <a:ext cx="2976" cy="128"/>
            </a:xfrm>
            <a:prstGeom prst="rect">
              <a:avLst/>
            </a:prstGeom>
            <a:noFill/>
            <a:ln w="12700">
              <a:noFill/>
              <a:miter lim="800000"/>
              <a:headEnd/>
              <a:tailEnd/>
            </a:ln>
          </p:spPr>
          <p:txBody>
            <a:bodyPr lIns="0" tIns="0" rIns="35961" bIns="0" anchor="ctr">
              <a:prstTxWarp prst="textNoShape">
                <a:avLst/>
              </a:prstTxWarp>
            </a:bodyPr>
            <a:lstStyle/>
            <a:p>
              <a:pPr marL="39688"/>
              <a:r>
                <a:rPr lang="en-US" sz="1400">
                  <a:solidFill>
                    <a:srgbClr val="FFFFFF"/>
                  </a:solidFill>
                  <a:ea typeface="Arial" charset="0"/>
                  <a:cs typeface="Arial" charset="0"/>
                </a:rPr>
                <a:t>Time</a:t>
              </a:r>
            </a:p>
          </p:txBody>
        </p:sp>
      </p:grpSp>
      <p:grpSp>
        <p:nvGrpSpPr>
          <p:cNvPr id="5" name="Group 57"/>
          <p:cNvGrpSpPr>
            <a:grpSpLocks/>
          </p:cNvGrpSpPr>
          <p:nvPr/>
        </p:nvGrpSpPr>
        <p:grpSpPr bwMode="auto">
          <a:xfrm>
            <a:off x="2876550" y="2095500"/>
            <a:ext cx="1574800" cy="317500"/>
            <a:chOff x="0" y="0"/>
            <a:chExt cx="992" cy="200"/>
          </a:xfrm>
        </p:grpSpPr>
        <p:sp>
          <p:nvSpPr>
            <p:cNvPr id="59450" name="Rectangle 58"/>
            <p:cNvSpPr>
              <a:spLocks/>
            </p:cNvSpPr>
            <p:nvPr/>
          </p:nvSpPr>
          <p:spPr bwMode="auto">
            <a:xfrm>
              <a:off x="0" y="0"/>
              <a:ext cx="992" cy="200"/>
            </a:xfrm>
            <a:prstGeom prst="rect">
              <a:avLst/>
            </a:prstGeom>
            <a:gradFill rotWithShape="0">
              <a:gsLst>
                <a:gs pos="0">
                  <a:srgbClr val="2A6B90"/>
                </a:gs>
                <a:gs pos="50000">
                  <a:srgbClr val="225978"/>
                </a:gs>
                <a:gs pos="100000">
                  <a:srgbClr val="143B51"/>
                </a:gs>
              </a:gsLst>
              <a:lin ang="5400000" scaled="1"/>
            </a:gradFill>
            <a:ln w="9525" cap="flat">
              <a:solidFill>
                <a:srgbClr val="2E6788"/>
              </a:solidFill>
              <a:prstDash val="solid"/>
              <a:miter lim="800000"/>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p>
          </p:txBody>
        </p:sp>
        <p:sp>
          <p:nvSpPr>
            <p:cNvPr id="81958" name="Rectangle 59"/>
            <p:cNvSpPr>
              <a:spLocks/>
            </p:cNvSpPr>
            <p:nvPr/>
          </p:nvSpPr>
          <p:spPr bwMode="auto">
            <a:xfrm>
              <a:off x="0" y="44"/>
              <a:ext cx="992" cy="112"/>
            </a:xfrm>
            <a:prstGeom prst="rect">
              <a:avLst/>
            </a:prstGeom>
            <a:noFill/>
            <a:ln w="12700">
              <a:noFill/>
              <a:miter lim="800000"/>
              <a:headEnd/>
              <a:tailEnd/>
            </a:ln>
          </p:spPr>
          <p:txBody>
            <a:bodyPr lIns="0" tIns="0" rIns="40639" bIns="0" anchor="ctr">
              <a:prstTxWarp prst="textNoShape">
                <a:avLst/>
              </a:prstTxWarp>
            </a:bodyPr>
            <a:lstStyle/>
            <a:p>
              <a:pPr marL="39688"/>
              <a:r>
                <a:rPr lang="en-US" sz="1200">
                  <a:solidFill>
                    <a:srgbClr val="FFFFFF"/>
                  </a:solidFill>
                  <a:ea typeface="Arial" charset="0"/>
                  <a:cs typeface="Arial" charset="0"/>
                </a:rPr>
                <a:t>Scan File</a:t>
              </a:r>
            </a:p>
          </p:txBody>
        </p:sp>
      </p:grpSp>
      <p:grpSp>
        <p:nvGrpSpPr>
          <p:cNvPr id="6" name="Group 60"/>
          <p:cNvGrpSpPr>
            <a:grpSpLocks/>
          </p:cNvGrpSpPr>
          <p:nvPr/>
        </p:nvGrpSpPr>
        <p:grpSpPr bwMode="auto">
          <a:xfrm>
            <a:off x="4445000" y="2514600"/>
            <a:ext cx="1270000" cy="317500"/>
            <a:chOff x="0" y="0"/>
            <a:chExt cx="800" cy="200"/>
          </a:xfrm>
        </p:grpSpPr>
        <p:sp>
          <p:nvSpPr>
            <p:cNvPr id="59453" name="Rectangle 61"/>
            <p:cNvSpPr>
              <a:spLocks/>
            </p:cNvSpPr>
            <p:nvPr/>
          </p:nvSpPr>
          <p:spPr bwMode="auto">
            <a:xfrm>
              <a:off x="0" y="0"/>
              <a:ext cx="800" cy="200"/>
            </a:xfrm>
            <a:prstGeom prst="rect">
              <a:avLst/>
            </a:prstGeom>
            <a:gradFill rotWithShape="0">
              <a:gsLst>
                <a:gs pos="0">
                  <a:srgbClr val="ADCE2F"/>
                </a:gs>
                <a:gs pos="50000">
                  <a:srgbClr val="91AD25"/>
                </a:gs>
                <a:gs pos="100000">
                  <a:srgbClr val="637717"/>
                </a:gs>
              </a:gsLst>
              <a:lin ang="5400000" scaled="1"/>
            </a:gradFill>
            <a:ln w="9525" cap="flat">
              <a:solidFill>
                <a:srgbClr val="FFFFFF"/>
              </a:solidFill>
              <a:prstDash val="solid"/>
              <a:miter lim="800000"/>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p>
          </p:txBody>
        </p:sp>
        <p:sp>
          <p:nvSpPr>
            <p:cNvPr id="81956" name="Rectangle 62"/>
            <p:cNvSpPr>
              <a:spLocks/>
            </p:cNvSpPr>
            <p:nvPr/>
          </p:nvSpPr>
          <p:spPr bwMode="auto">
            <a:xfrm>
              <a:off x="0" y="44"/>
              <a:ext cx="800" cy="112"/>
            </a:xfrm>
            <a:prstGeom prst="rect">
              <a:avLst/>
            </a:prstGeom>
            <a:noFill/>
            <a:ln w="12700">
              <a:noFill/>
              <a:miter lim="800000"/>
              <a:headEnd/>
              <a:tailEnd/>
            </a:ln>
          </p:spPr>
          <p:txBody>
            <a:bodyPr lIns="0" tIns="0" rIns="40639" bIns="0" anchor="ctr">
              <a:prstTxWarp prst="textNoShape">
                <a:avLst/>
              </a:prstTxWarp>
            </a:bodyPr>
            <a:lstStyle/>
            <a:p>
              <a:pPr marL="39688"/>
              <a:r>
                <a:rPr lang="en-US" sz="1200">
                  <a:solidFill>
                    <a:srgbClr val="FFFFFF"/>
                  </a:solidFill>
                  <a:ea typeface="Arial" charset="0"/>
                  <a:cs typeface="Arial" charset="0"/>
                </a:rPr>
                <a:t>Deliver Content</a:t>
              </a:r>
            </a:p>
          </p:txBody>
        </p:sp>
      </p:grpSp>
      <p:grpSp>
        <p:nvGrpSpPr>
          <p:cNvPr id="7" name="Group 63"/>
          <p:cNvGrpSpPr>
            <a:grpSpLocks/>
          </p:cNvGrpSpPr>
          <p:nvPr/>
        </p:nvGrpSpPr>
        <p:grpSpPr bwMode="auto">
          <a:xfrm>
            <a:off x="5905500" y="1262063"/>
            <a:ext cx="660400" cy="414337"/>
            <a:chOff x="0" y="0"/>
            <a:chExt cx="416" cy="261"/>
          </a:xfrm>
        </p:grpSpPr>
        <p:sp>
          <p:nvSpPr>
            <p:cNvPr id="59456" name="Rectangle 64"/>
            <p:cNvSpPr>
              <a:spLocks/>
            </p:cNvSpPr>
            <p:nvPr/>
          </p:nvSpPr>
          <p:spPr bwMode="auto">
            <a:xfrm>
              <a:off x="0" y="0"/>
              <a:ext cx="416" cy="261"/>
            </a:xfrm>
            <a:prstGeom prst="rect">
              <a:avLst/>
            </a:prstGeom>
            <a:gradFill rotWithShape="0">
              <a:gsLst>
                <a:gs pos="0">
                  <a:srgbClr val="FF0000"/>
                </a:gs>
                <a:gs pos="50000">
                  <a:srgbClr val="E60000"/>
                </a:gs>
                <a:gs pos="100000">
                  <a:srgbClr val="A00000"/>
                </a:gs>
              </a:gsLst>
              <a:lin ang="5400000" scaled="1"/>
            </a:gradFill>
            <a:ln w="9525" cap="flat">
              <a:solidFill>
                <a:srgbClr val="2E6788"/>
              </a:solidFill>
              <a:prstDash val="solid"/>
              <a:miter lim="800000"/>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p>
          </p:txBody>
        </p:sp>
        <p:sp>
          <p:nvSpPr>
            <p:cNvPr id="81954" name="Rectangle 65"/>
            <p:cNvSpPr>
              <a:spLocks/>
            </p:cNvSpPr>
            <p:nvPr/>
          </p:nvSpPr>
          <p:spPr bwMode="auto">
            <a:xfrm>
              <a:off x="0" y="26"/>
              <a:ext cx="416" cy="208"/>
            </a:xfrm>
            <a:prstGeom prst="rect">
              <a:avLst/>
            </a:prstGeom>
            <a:noFill/>
            <a:ln w="12700">
              <a:noFill/>
              <a:miter lim="800000"/>
              <a:headEnd/>
              <a:tailEnd/>
            </a:ln>
          </p:spPr>
          <p:txBody>
            <a:bodyPr lIns="0" tIns="0" rIns="40639" bIns="0" anchor="ctr">
              <a:prstTxWarp prst="textNoShape">
                <a:avLst/>
              </a:prstTxWarp>
            </a:bodyPr>
            <a:lstStyle/>
            <a:p>
              <a:pPr marL="39688"/>
              <a:r>
                <a:rPr lang="en-US" sz="1200">
                  <a:solidFill>
                    <a:srgbClr val="FFFFFF"/>
                  </a:solidFill>
                  <a:ea typeface="Arial" charset="0"/>
                  <a:cs typeface="Arial" charset="0"/>
                </a:rPr>
                <a:t>ID Content</a:t>
              </a:r>
            </a:p>
          </p:txBody>
        </p:sp>
      </p:grpSp>
      <p:grpSp>
        <p:nvGrpSpPr>
          <p:cNvPr id="8" name="Group 66"/>
          <p:cNvGrpSpPr>
            <a:grpSpLocks/>
          </p:cNvGrpSpPr>
          <p:nvPr/>
        </p:nvGrpSpPr>
        <p:grpSpPr bwMode="auto">
          <a:xfrm>
            <a:off x="6438900" y="1728788"/>
            <a:ext cx="1143000" cy="317500"/>
            <a:chOff x="0" y="0"/>
            <a:chExt cx="720" cy="200"/>
          </a:xfrm>
        </p:grpSpPr>
        <p:sp>
          <p:nvSpPr>
            <p:cNvPr id="59459" name="Rectangle 67"/>
            <p:cNvSpPr>
              <a:spLocks/>
            </p:cNvSpPr>
            <p:nvPr/>
          </p:nvSpPr>
          <p:spPr bwMode="auto">
            <a:xfrm>
              <a:off x="0" y="0"/>
              <a:ext cx="720" cy="200"/>
            </a:xfrm>
            <a:prstGeom prst="rect">
              <a:avLst/>
            </a:prstGeom>
            <a:gradFill rotWithShape="0">
              <a:gsLst>
                <a:gs pos="0">
                  <a:srgbClr val="2A6B90"/>
                </a:gs>
                <a:gs pos="50000">
                  <a:srgbClr val="225978"/>
                </a:gs>
                <a:gs pos="100000">
                  <a:srgbClr val="143B51"/>
                </a:gs>
              </a:gsLst>
              <a:lin ang="5400000" scaled="1"/>
            </a:gradFill>
            <a:ln w="9525" cap="flat">
              <a:solidFill>
                <a:srgbClr val="2E6788"/>
              </a:solidFill>
              <a:prstDash val="solid"/>
              <a:miter lim="800000"/>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p>
          </p:txBody>
        </p:sp>
        <p:sp>
          <p:nvSpPr>
            <p:cNvPr id="81952" name="Rectangle 68"/>
            <p:cNvSpPr>
              <a:spLocks/>
            </p:cNvSpPr>
            <p:nvPr/>
          </p:nvSpPr>
          <p:spPr bwMode="auto">
            <a:xfrm>
              <a:off x="0" y="44"/>
              <a:ext cx="720" cy="112"/>
            </a:xfrm>
            <a:prstGeom prst="rect">
              <a:avLst/>
            </a:prstGeom>
            <a:noFill/>
            <a:ln w="12700">
              <a:noFill/>
              <a:miter lim="800000"/>
              <a:headEnd/>
              <a:tailEnd/>
            </a:ln>
          </p:spPr>
          <p:txBody>
            <a:bodyPr lIns="0" tIns="0" rIns="40639" bIns="0" anchor="ctr">
              <a:prstTxWarp prst="textNoShape">
                <a:avLst/>
              </a:prstTxWarp>
            </a:bodyPr>
            <a:lstStyle/>
            <a:p>
              <a:pPr marL="39688"/>
              <a:r>
                <a:rPr lang="en-US" sz="1200">
                  <a:solidFill>
                    <a:srgbClr val="FFFFFF"/>
                  </a:solidFill>
                  <a:ea typeface="Arial" charset="0"/>
                  <a:cs typeface="Arial" charset="0"/>
                </a:rPr>
                <a:t>Scan Content</a:t>
              </a:r>
            </a:p>
          </p:txBody>
        </p:sp>
      </p:grpSp>
      <p:grpSp>
        <p:nvGrpSpPr>
          <p:cNvPr id="9" name="Group 69"/>
          <p:cNvGrpSpPr>
            <a:grpSpLocks/>
          </p:cNvGrpSpPr>
          <p:nvPr/>
        </p:nvGrpSpPr>
        <p:grpSpPr bwMode="auto">
          <a:xfrm>
            <a:off x="6565900" y="2095500"/>
            <a:ext cx="1282700" cy="317500"/>
            <a:chOff x="0" y="0"/>
            <a:chExt cx="808" cy="200"/>
          </a:xfrm>
        </p:grpSpPr>
        <p:sp>
          <p:nvSpPr>
            <p:cNvPr id="59462" name="Rectangle 70"/>
            <p:cNvSpPr>
              <a:spLocks/>
            </p:cNvSpPr>
            <p:nvPr/>
          </p:nvSpPr>
          <p:spPr bwMode="auto">
            <a:xfrm>
              <a:off x="0" y="0"/>
              <a:ext cx="808" cy="200"/>
            </a:xfrm>
            <a:prstGeom prst="rect">
              <a:avLst/>
            </a:prstGeom>
            <a:gradFill rotWithShape="0">
              <a:gsLst>
                <a:gs pos="0">
                  <a:srgbClr val="ADCE2F"/>
                </a:gs>
                <a:gs pos="50000">
                  <a:srgbClr val="91AD25"/>
                </a:gs>
                <a:gs pos="100000">
                  <a:srgbClr val="637717"/>
                </a:gs>
              </a:gsLst>
              <a:lin ang="5400000" scaled="1"/>
            </a:gradFill>
            <a:ln w="9525" cap="flat">
              <a:solidFill>
                <a:srgbClr val="2E6788"/>
              </a:solidFill>
              <a:prstDash val="solid"/>
              <a:miter lim="800000"/>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p>
          </p:txBody>
        </p:sp>
        <p:sp>
          <p:nvSpPr>
            <p:cNvPr id="81950" name="Rectangle 71"/>
            <p:cNvSpPr>
              <a:spLocks/>
            </p:cNvSpPr>
            <p:nvPr/>
          </p:nvSpPr>
          <p:spPr bwMode="auto">
            <a:xfrm>
              <a:off x="0" y="44"/>
              <a:ext cx="808" cy="112"/>
            </a:xfrm>
            <a:prstGeom prst="rect">
              <a:avLst/>
            </a:prstGeom>
            <a:noFill/>
            <a:ln w="12700">
              <a:noFill/>
              <a:miter lim="800000"/>
              <a:headEnd/>
              <a:tailEnd/>
            </a:ln>
          </p:spPr>
          <p:txBody>
            <a:bodyPr lIns="0" tIns="0" rIns="40639" bIns="0" anchor="ctr">
              <a:prstTxWarp prst="textNoShape">
                <a:avLst/>
              </a:prstTxWarp>
            </a:bodyPr>
            <a:lstStyle/>
            <a:p>
              <a:pPr marL="39688"/>
              <a:r>
                <a:rPr lang="en-US" sz="1200">
                  <a:solidFill>
                    <a:srgbClr val="FFFFFF"/>
                  </a:solidFill>
                  <a:ea typeface="Arial" charset="0"/>
                  <a:cs typeface="Arial" charset="0"/>
                </a:rPr>
                <a:t>Deliver Content</a:t>
              </a:r>
            </a:p>
          </p:txBody>
        </p:sp>
      </p:grpSp>
      <p:sp>
        <p:nvSpPr>
          <p:cNvPr id="59464" name="Rectangle 72"/>
          <p:cNvSpPr>
            <a:spLocks/>
          </p:cNvSpPr>
          <p:nvPr/>
        </p:nvSpPr>
        <p:spPr bwMode="auto">
          <a:xfrm>
            <a:off x="342900" y="1208088"/>
            <a:ext cx="660400" cy="414337"/>
          </a:xfrm>
          <a:prstGeom prst="rect">
            <a:avLst/>
          </a:prstGeom>
          <a:gradFill rotWithShape="0">
            <a:gsLst>
              <a:gs pos="0">
                <a:srgbClr val="FF0000"/>
              </a:gs>
              <a:gs pos="50000">
                <a:srgbClr val="E60000"/>
              </a:gs>
              <a:gs pos="100000">
                <a:srgbClr val="A00000"/>
              </a:gs>
            </a:gsLst>
            <a:lin ang="5400000" scaled="1"/>
          </a:gradFill>
          <a:ln w="9525" cap="flat">
            <a:solidFill>
              <a:srgbClr val="2E6788"/>
            </a:solidFill>
            <a:prstDash val="solid"/>
            <a:miter lim="800000"/>
            <a:headEnd type="none" w="med" len="med"/>
            <a:tailEnd type="none" w="med" len="med"/>
          </a:ln>
          <a:effectLst>
            <a:outerShdw blurRad="38100" dist="25399" dir="5400000" algn="ctr" rotWithShape="0">
              <a:schemeClr val="bg2">
                <a:alpha val="34998"/>
              </a:schemeClr>
            </a:outerShdw>
          </a:effectLst>
        </p:spPr>
        <p:txBody>
          <a:bodyPr lIns="0" tIns="0" rIns="0" bIns="0">
            <a:prstTxWarp prst="textNoShape">
              <a:avLst/>
            </a:prstTxWarp>
          </a:bodyPr>
          <a:lstStyle/>
          <a:p>
            <a:pPr>
              <a:defRPr/>
            </a:pPr>
            <a:endParaRPr lang="en-US"/>
          </a:p>
        </p:txBody>
      </p:sp>
      <p:sp>
        <p:nvSpPr>
          <p:cNvPr id="81948" name="Rectangle 73"/>
          <p:cNvSpPr>
            <a:spLocks/>
          </p:cNvSpPr>
          <p:nvPr/>
        </p:nvSpPr>
        <p:spPr bwMode="auto">
          <a:xfrm>
            <a:off x="342900" y="1249363"/>
            <a:ext cx="660400" cy="330200"/>
          </a:xfrm>
          <a:prstGeom prst="rect">
            <a:avLst/>
          </a:prstGeom>
          <a:noFill/>
          <a:ln w="12700">
            <a:noFill/>
            <a:miter lim="800000"/>
            <a:headEnd/>
            <a:tailEnd/>
          </a:ln>
        </p:spPr>
        <p:txBody>
          <a:bodyPr lIns="0" tIns="0" rIns="40639" bIns="0" anchor="ctr">
            <a:prstTxWarp prst="textNoShape">
              <a:avLst/>
            </a:prstTxWarp>
          </a:bodyPr>
          <a:lstStyle/>
          <a:p>
            <a:pPr marL="39688"/>
            <a:r>
              <a:rPr lang="en-US" sz="1200">
                <a:solidFill>
                  <a:srgbClr val="FFFFFF"/>
                </a:solidFill>
                <a:ea typeface="Arial" charset="0"/>
                <a:cs typeface="Arial" charset="0"/>
              </a:rPr>
              <a:t>ID Content</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2946" name="Picture 1"/>
          <p:cNvPicPr>
            <a:picLocks noChangeArrowheads="1"/>
          </p:cNvPicPr>
          <p:nvPr/>
        </p:nvPicPr>
        <p:blipFill>
          <a:blip r:embed="rId3"/>
          <a:srcRect/>
          <a:stretch>
            <a:fillRect/>
          </a:stretch>
        </p:blipFill>
        <p:spPr bwMode="auto">
          <a:xfrm>
            <a:off x="0" y="0"/>
            <a:ext cx="9148763" cy="6862763"/>
          </a:xfrm>
          <a:prstGeom prst="rect">
            <a:avLst/>
          </a:prstGeom>
          <a:noFill/>
          <a:ln w="9525">
            <a:noFill/>
            <a:miter lim="800000"/>
            <a:headEnd/>
            <a:tailEnd/>
          </a:ln>
        </p:spPr>
      </p:pic>
      <p:sp>
        <p:nvSpPr>
          <p:cNvPr id="82947" name="Rectangle 2"/>
          <p:cNvSpPr>
            <a:spLocks noGrp="1" noChangeArrowheads="1"/>
          </p:cNvSpPr>
          <p:nvPr>
            <p:ph type="title"/>
          </p:nvPr>
        </p:nvSpPr>
        <p:spPr/>
        <p:txBody>
          <a:bodyPr rIns="132058"/>
          <a:lstStyle/>
          <a:p>
            <a:pPr indent="0" eaLnBrk="1" hangingPunct="1"/>
            <a:r>
              <a:rPr lang="en-US"/>
              <a:t>Microsoft Security Bulletins</a:t>
            </a:r>
          </a:p>
        </p:txBody>
      </p:sp>
      <p:sp>
        <p:nvSpPr>
          <p:cNvPr id="82948" name="Rectangle 3"/>
          <p:cNvSpPr>
            <a:spLocks noGrp="1" noChangeArrowheads="1"/>
          </p:cNvSpPr>
          <p:nvPr>
            <p:ph type="body" idx="1"/>
          </p:nvPr>
        </p:nvSpPr>
        <p:spPr/>
        <p:txBody>
          <a:bodyPr rIns="132080"/>
          <a:lstStyle/>
          <a:p>
            <a:pPr eaLnBrk="1" hangingPunct="1"/>
            <a:r>
              <a:rPr lang="en-US"/>
              <a:t>Active member in MAPP (Microsoft Active Protections Program)</a:t>
            </a:r>
          </a:p>
          <a:p>
            <a:pPr marL="619125" lvl="1" eaLnBrk="1" hangingPunct="1"/>
            <a:r>
              <a:rPr lang="en-US"/>
              <a:t>Receive early access to Microsoft vulnerability info</a:t>
            </a:r>
          </a:p>
          <a:p>
            <a:pPr eaLnBrk="1" hangingPunct="1"/>
            <a:r>
              <a:rPr lang="en-US"/>
              <a:t>Close working relationship with Microsoft</a:t>
            </a:r>
          </a:p>
          <a:p>
            <a:pPr marL="619125" lvl="1" eaLnBrk="1" hangingPunct="1"/>
            <a:r>
              <a:rPr lang="en-US"/>
              <a:t>Threat researchers closely collaborating with Microsoft on new ways to research vulnerabilities </a:t>
            </a:r>
          </a:p>
          <a:p>
            <a:pPr eaLnBrk="1" hangingPunct="1"/>
            <a:r>
              <a:rPr lang="en-US"/>
              <a:t>Responsible for discovering 17 Microsoft vulnerabilities over the last 18 months</a:t>
            </a:r>
          </a:p>
          <a:p>
            <a:pPr marL="619125" lvl="1" eaLnBrk="1" hangingPunct="1"/>
            <a:r>
              <a:rPr lang="en-US"/>
              <a:t>7 Critical and 2 Important severity already published</a:t>
            </a:r>
          </a:p>
          <a:p>
            <a:pPr marL="619125" lvl="1" eaLnBrk="1" hangingPunct="1"/>
            <a:r>
              <a:rPr lang="en-US"/>
              <a:t>8 Microsoft vulnerabilities are currently pending</a:t>
            </a:r>
          </a:p>
        </p:txBody>
      </p:sp>
    </p:spTree>
  </p:cSld>
  <p:clrMapOvr>
    <a:masterClrMapping/>
  </p:clrMapOv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8100" y="2470150"/>
            <a:ext cx="6032500" cy="971550"/>
          </a:xfrm>
        </p:spPr>
        <p:txBody>
          <a:bodyPr/>
          <a:lstStyle/>
          <a:p>
            <a:r>
              <a:rPr lang="en-US" sz="4400" dirty="0" smtClean="0"/>
              <a:t>The current security situation</a:t>
            </a:r>
            <a:endParaRPr lang="en-US" sz="4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044697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You Need a NGFW?</a:t>
            </a:r>
            <a:endParaRPr lang="en-US" dirty="0"/>
          </a:p>
        </p:txBody>
      </p:sp>
      <p:sp>
        <p:nvSpPr>
          <p:cNvPr id="4" name="Footer Placeholder 3"/>
          <p:cNvSpPr>
            <a:spLocks noGrp="1"/>
          </p:cNvSpPr>
          <p:nvPr>
            <p:ph type="ftr" sz="quarter" idx="10"/>
          </p:nvPr>
        </p:nvSpPr>
        <p:spPr/>
        <p:txBody>
          <a:bodyPr/>
          <a:lstStyle/>
          <a:p>
            <a:pPr>
              <a:defRPr/>
            </a:pPr>
            <a:r>
              <a:rPr lang="en-US" smtClean="0"/>
              <a:t>© 2009 Palo Alto Networks. Proprietary and Confidential.</a:t>
            </a:r>
            <a:endParaRPr lang="en-US"/>
          </a:p>
        </p:txBody>
      </p:sp>
      <p:sp>
        <p:nvSpPr>
          <p:cNvPr id="5" name="Slide Number Placeholder 4"/>
          <p:cNvSpPr>
            <a:spLocks noGrp="1"/>
          </p:cNvSpPr>
          <p:nvPr>
            <p:ph type="sldNum" sz="quarter" idx="11"/>
          </p:nvPr>
        </p:nvSpPr>
        <p:spPr/>
        <p:txBody>
          <a:bodyPr/>
          <a:lstStyle/>
          <a:p>
            <a:pPr>
              <a:defRPr/>
            </a:pPr>
            <a:r>
              <a:rPr lang="en-US" smtClean="0"/>
              <a:t>Page </a:t>
            </a:r>
            <a:fld id="{BDD55A27-BA9C-7D46-AB34-2C2A611C18DD}" type="slidenum">
              <a:rPr lang="en-US" smtClean="0"/>
              <a:pPr>
                <a:defRPr/>
              </a:pPr>
              <a:t>6</a:t>
            </a:fld>
            <a:r>
              <a:rPr lang="en-US" smtClean="0"/>
              <a:t>   |</a:t>
            </a:r>
            <a:r>
              <a:rPr lang="en-US" smtClean="0">
                <a:solidFill>
                  <a:schemeClr val="accent1"/>
                </a:solidFill>
              </a:rPr>
              <a:t>   </a:t>
            </a:r>
            <a:endParaRPr lang="en-US">
              <a:solidFill>
                <a:schemeClr val="accent1"/>
              </a:solidFill>
              <a:latin typeface="Garamond" pitchFamily="-65" charset="0"/>
            </a:endParaRPr>
          </a:p>
        </p:txBody>
      </p:sp>
      <p:pic>
        <p:nvPicPr>
          <p:cNvPr id="11" name="Picture 10" descr="Social Enterprise.jpg"/>
          <p:cNvPicPr>
            <a:picLocks noChangeAspect="1"/>
          </p:cNvPicPr>
          <p:nvPr/>
        </p:nvPicPr>
        <p:blipFill>
          <a:blip r:embed="rId2" cstate="print"/>
          <a:stretch>
            <a:fillRect/>
          </a:stretch>
        </p:blipFill>
        <p:spPr>
          <a:xfrm>
            <a:off x="0" y="865571"/>
            <a:ext cx="9144000" cy="5393185"/>
          </a:xfrm>
          <a:prstGeom prst="rect">
            <a:avLst/>
          </a:prstGeom>
        </p:spPr>
      </p:pic>
      <p:sp>
        <p:nvSpPr>
          <p:cNvPr id="13" name="Rectangle 12"/>
          <p:cNvSpPr/>
          <p:nvPr/>
        </p:nvSpPr>
        <p:spPr bwMode="auto">
          <a:xfrm>
            <a:off x="559293" y="4862468"/>
            <a:ext cx="8069801" cy="1147714"/>
          </a:xfrm>
          <a:prstGeom prst="rect">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85000"/>
              </a:lnSpc>
              <a:spcBef>
                <a:spcPct val="50000"/>
              </a:spcBef>
              <a:spcAft>
                <a:spcPct val="5000"/>
              </a:spcAft>
              <a:buClr>
                <a:schemeClr val="bg1"/>
              </a:buClr>
              <a:buSzPct val="100000"/>
              <a:tabLst/>
            </a:pPr>
            <a:r>
              <a:rPr lang="en-US" sz="4800" b="1" dirty="0" smtClean="0">
                <a:solidFill>
                  <a:schemeClr val="bg1"/>
                </a:solidFill>
              </a:rPr>
              <a:t>The Social Enterprise 2.0</a:t>
            </a:r>
            <a:endParaRPr kumimoji="0" lang="en-US" sz="4800" b="1" u="none" strike="noStrike" cap="none" normalizeH="0" baseline="0" dirty="0" smtClean="0">
              <a:ln>
                <a:noFill/>
              </a:ln>
              <a:solidFill>
                <a:schemeClr val="bg1"/>
              </a:solidFill>
              <a:effectLst/>
              <a:latin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9" name="Rectangle 25"/>
          <p:cNvSpPr>
            <a:spLocks noGrp="1" noChangeArrowheads="1"/>
          </p:cNvSpPr>
          <p:nvPr>
            <p:ph type="title"/>
          </p:nvPr>
        </p:nvSpPr>
        <p:spPr/>
        <p:txBody>
          <a:bodyPr/>
          <a:lstStyle/>
          <a:p>
            <a:r>
              <a:rPr lang="en-US" dirty="0" smtClean="0">
                <a:ea typeface="ヒラギノ角ゴ ProN W6" charset="-128"/>
              </a:rPr>
              <a:t>Enterprise 2.0 Applications Take Many Forms</a:t>
            </a:r>
          </a:p>
        </p:txBody>
      </p:sp>
      <p:pic>
        <p:nvPicPr>
          <p:cNvPr id="26" name="Content Placeholder 25" descr="webware100.jpg"/>
          <p:cNvPicPr>
            <a:picLocks noGrp="1" noChangeAspect="1"/>
          </p:cNvPicPr>
          <p:nvPr>
            <p:ph idx="1"/>
          </p:nvPr>
        </p:nvPicPr>
        <p:blipFill>
          <a:blip r:embed="rId2" cstate="print"/>
          <a:stretch>
            <a:fillRect/>
          </a:stretch>
        </p:blipFill>
        <p:spPr>
          <a:xfrm>
            <a:off x="300492" y="1462667"/>
            <a:ext cx="5275451" cy="4367931"/>
          </a:xfrm>
        </p:spPr>
      </p:pic>
      <p:pic>
        <p:nvPicPr>
          <p:cNvPr id="5" name="Picture 5" descr="HomerSimpsonsBrain"/>
          <p:cNvPicPr>
            <a:picLocks noChangeAspect="1" noChangeArrowheads="1"/>
          </p:cNvPicPr>
          <p:nvPr/>
        </p:nvPicPr>
        <p:blipFill>
          <a:blip r:embed="rId3"/>
          <a:srcRect/>
          <a:stretch>
            <a:fillRect/>
          </a:stretch>
        </p:blipFill>
        <p:spPr bwMode="auto">
          <a:xfrm>
            <a:off x="6997700" y="2775617"/>
            <a:ext cx="1442645" cy="2091702"/>
          </a:xfrm>
          <a:prstGeom prst="rect">
            <a:avLst/>
          </a:prstGeom>
          <a:noFill/>
        </p:spPr>
      </p:pic>
      <p:sp>
        <p:nvSpPr>
          <p:cNvPr id="6" name="AutoShape 6"/>
          <p:cNvSpPr>
            <a:spLocks noChangeArrowheads="1"/>
          </p:cNvSpPr>
          <p:nvPr/>
        </p:nvSpPr>
        <p:spPr bwMode="auto">
          <a:xfrm>
            <a:off x="5605713" y="924218"/>
            <a:ext cx="2241647" cy="1124425"/>
          </a:xfrm>
          <a:prstGeom prst="cloudCallout">
            <a:avLst>
              <a:gd name="adj1" fmla="val 26770"/>
              <a:gd name="adj2" fmla="val 103312"/>
            </a:avLst>
          </a:prstGeom>
          <a:solidFill>
            <a:schemeClr val="accent1"/>
          </a:solidFill>
          <a:ln w="28575">
            <a:solidFill>
              <a:schemeClr val="accent1"/>
            </a:solidFill>
            <a:round/>
            <a:headEnd/>
            <a:tailEnd/>
          </a:ln>
          <a:effectLst/>
        </p:spPr>
        <p:txBody>
          <a:bodyPr wrap="square" lIns="0" tIns="0" rIns="0" bIns="0" anchor="ctr">
            <a:prstTxWarp prst="textNoShape">
              <a:avLst/>
            </a:prstTxWarp>
            <a:spAutoFit/>
          </a:bodyPr>
          <a:lstStyle/>
          <a:p>
            <a:r>
              <a:rPr lang="en-US" u="sng" dirty="0"/>
              <a:t>As you can see, no space</a:t>
            </a:r>
            <a:r>
              <a:rPr lang="en-US" u="sng" dirty="0" smtClean="0"/>
              <a:t> left for security ;</a:t>
            </a:r>
            <a:r>
              <a:rPr lang="en-US" u="sng" dirty="0"/>
              <a: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2" name="Picture 1"/>
          <p:cNvPicPr>
            <a:picLocks noChangeArrowheads="1"/>
          </p:cNvPicPr>
          <p:nvPr/>
        </p:nvPicPr>
        <p:blipFill>
          <a:blip r:embed="rId2"/>
          <a:srcRect/>
          <a:stretch>
            <a:fillRect/>
          </a:stretch>
        </p:blipFill>
        <p:spPr bwMode="auto">
          <a:xfrm>
            <a:off x="0" y="0"/>
            <a:ext cx="9148763" cy="6862763"/>
          </a:xfrm>
          <a:prstGeom prst="rect">
            <a:avLst/>
          </a:prstGeom>
          <a:noFill/>
          <a:ln w="9525">
            <a:noFill/>
            <a:miter lim="800000"/>
            <a:headEnd/>
            <a:tailEnd/>
          </a:ln>
        </p:spPr>
      </p:pic>
      <p:pic>
        <p:nvPicPr>
          <p:cNvPr id="35843" name="Picture 2"/>
          <p:cNvPicPr>
            <a:picLocks noChangeArrowheads="1"/>
          </p:cNvPicPr>
          <p:nvPr/>
        </p:nvPicPr>
        <p:blipFill>
          <a:blip r:embed="rId3"/>
          <a:srcRect/>
          <a:stretch>
            <a:fillRect/>
          </a:stretch>
        </p:blipFill>
        <p:spPr bwMode="auto">
          <a:xfrm>
            <a:off x="3065463" y="4000500"/>
            <a:ext cx="469900" cy="511175"/>
          </a:xfrm>
          <a:prstGeom prst="rect">
            <a:avLst/>
          </a:prstGeom>
          <a:noFill/>
          <a:ln w="9525">
            <a:noFill/>
            <a:miter lim="800000"/>
            <a:headEnd/>
            <a:tailEnd/>
          </a:ln>
        </p:spPr>
      </p:pic>
      <p:pic>
        <p:nvPicPr>
          <p:cNvPr id="13315" name="Picture 3"/>
          <p:cNvPicPr>
            <a:picLocks noChangeArrowheads="1"/>
          </p:cNvPicPr>
          <p:nvPr/>
        </p:nvPicPr>
        <p:blipFill>
          <a:blip r:embed="rId4"/>
          <a:srcRect/>
          <a:stretch>
            <a:fillRect/>
          </a:stretch>
        </p:blipFill>
        <p:spPr bwMode="auto">
          <a:xfrm rot="599999">
            <a:off x="2647950" y="2971800"/>
            <a:ext cx="1362075" cy="819150"/>
          </a:xfrm>
          <a:prstGeom prst="rect">
            <a:avLst/>
          </a:prstGeom>
          <a:noFill/>
          <a:ln w="9525">
            <a:noFill/>
            <a:miter lim="800000"/>
            <a:headEnd/>
            <a:tailEnd/>
          </a:ln>
        </p:spPr>
      </p:pic>
      <p:pic>
        <p:nvPicPr>
          <p:cNvPr id="13316" name="Picture 4"/>
          <p:cNvPicPr>
            <a:picLocks noChangeArrowheads="1"/>
          </p:cNvPicPr>
          <p:nvPr/>
        </p:nvPicPr>
        <p:blipFill>
          <a:blip r:embed="rId5"/>
          <a:srcRect/>
          <a:stretch>
            <a:fillRect/>
          </a:stretch>
        </p:blipFill>
        <p:spPr bwMode="auto">
          <a:xfrm rot="180000">
            <a:off x="2324100" y="2706688"/>
            <a:ext cx="1571625" cy="942975"/>
          </a:xfrm>
          <a:prstGeom prst="rect">
            <a:avLst/>
          </a:prstGeom>
          <a:noFill/>
          <a:ln w="9525">
            <a:noFill/>
            <a:miter lim="800000"/>
            <a:headEnd/>
            <a:tailEnd/>
          </a:ln>
        </p:spPr>
      </p:pic>
      <p:pic>
        <p:nvPicPr>
          <p:cNvPr id="13317" name="Picture 5"/>
          <p:cNvPicPr>
            <a:picLocks noChangeArrowheads="1"/>
          </p:cNvPicPr>
          <p:nvPr/>
        </p:nvPicPr>
        <p:blipFill>
          <a:blip r:embed="rId6"/>
          <a:srcRect/>
          <a:stretch>
            <a:fillRect/>
          </a:stretch>
        </p:blipFill>
        <p:spPr bwMode="auto">
          <a:xfrm rot="-180000">
            <a:off x="2092325" y="2568575"/>
            <a:ext cx="1571625" cy="942975"/>
          </a:xfrm>
          <a:prstGeom prst="rect">
            <a:avLst/>
          </a:prstGeom>
          <a:noFill/>
          <a:ln w="9525">
            <a:noFill/>
            <a:miter lim="800000"/>
            <a:headEnd/>
            <a:tailEnd/>
          </a:ln>
        </p:spPr>
      </p:pic>
      <p:pic>
        <p:nvPicPr>
          <p:cNvPr id="35847" name="Picture 6"/>
          <p:cNvPicPr>
            <a:picLocks noChangeArrowheads="1"/>
          </p:cNvPicPr>
          <p:nvPr/>
        </p:nvPicPr>
        <p:blipFill>
          <a:blip r:embed="rId7"/>
          <a:srcRect/>
          <a:stretch>
            <a:fillRect/>
          </a:stretch>
        </p:blipFill>
        <p:spPr bwMode="auto">
          <a:xfrm>
            <a:off x="2433638" y="1763713"/>
            <a:ext cx="1171575" cy="2028825"/>
          </a:xfrm>
          <a:prstGeom prst="rect">
            <a:avLst/>
          </a:prstGeom>
          <a:noFill/>
          <a:ln w="9525">
            <a:noFill/>
            <a:miter lim="800000"/>
            <a:headEnd/>
            <a:tailEnd/>
          </a:ln>
        </p:spPr>
      </p:pic>
      <p:pic>
        <p:nvPicPr>
          <p:cNvPr id="35848" name="Picture 7"/>
          <p:cNvPicPr>
            <a:picLocks noChangeArrowheads="1"/>
          </p:cNvPicPr>
          <p:nvPr/>
        </p:nvPicPr>
        <p:blipFill>
          <a:blip r:embed="rId8"/>
          <a:srcRect/>
          <a:stretch>
            <a:fillRect/>
          </a:stretch>
        </p:blipFill>
        <p:spPr bwMode="auto">
          <a:xfrm rot="-420000">
            <a:off x="1539875" y="1897063"/>
            <a:ext cx="877888" cy="1797050"/>
          </a:xfrm>
          <a:prstGeom prst="rect">
            <a:avLst/>
          </a:prstGeom>
          <a:noFill/>
          <a:ln w="9525">
            <a:noFill/>
            <a:miter lim="800000"/>
            <a:headEnd/>
            <a:tailEnd/>
          </a:ln>
        </p:spPr>
      </p:pic>
      <p:pic>
        <p:nvPicPr>
          <p:cNvPr id="35849" name="Picture 8"/>
          <p:cNvPicPr>
            <a:picLocks noChangeArrowheads="1"/>
          </p:cNvPicPr>
          <p:nvPr/>
        </p:nvPicPr>
        <p:blipFill>
          <a:blip r:embed="rId9"/>
          <a:srcRect/>
          <a:stretch>
            <a:fillRect/>
          </a:stretch>
        </p:blipFill>
        <p:spPr bwMode="auto">
          <a:xfrm>
            <a:off x="738188" y="1979613"/>
            <a:ext cx="1306512" cy="1682750"/>
          </a:xfrm>
          <a:prstGeom prst="rect">
            <a:avLst/>
          </a:prstGeom>
          <a:noFill/>
          <a:ln w="9525">
            <a:noFill/>
            <a:miter lim="800000"/>
            <a:headEnd/>
            <a:tailEnd/>
          </a:ln>
        </p:spPr>
      </p:pic>
      <p:pic>
        <p:nvPicPr>
          <p:cNvPr id="35850" name="Picture 9"/>
          <p:cNvPicPr>
            <a:picLocks noChangeArrowheads="1"/>
          </p:cNvPicPr>
          <p:nvPr/>
        </p:nvPicPr>
        <p:blipFill>
          <a:blip r:embed="rId10"/>
          <a:srcRect/>
          <a:stretch>
            <a:fillRect/>
          </a:stretch>
        </p:blipFill>
        <p:spPr bwMode="auto">
          <a:xfrm>
            <a:off x="1382713" y="3105150"/>
            <a:ext cx="2370137" cy="2095500"/>
          </a:xfrm>
          <a:prstGeom prst="rect">
            <a:avLst/>
          </a:prstGeom>
          <a:noFill/>
          <a:ln w="9525">
            <a:noFill/>
            <a:miter lim="800000"/>
            <a:headEnd/>
            <a:tailEnd/>
          </a:ln>
        </p:spPr>
      </p:pic>
      <p:pic>
        <p:nvPicPr>
          <p:cNvPr id="35851" name="Picture 10"/>
          <p:cNvPicPr>
            <a:picLocks noChangeArrowheads="1"/>
          </p:cNvPicPr>
          <p:nvPr/>
        </p:nvPicPr>
        <p:blipFill>
          <a:blip r:embed="rId11"/>
          <a:srcRect/>
          <a:stretch>
            <a:fillRect/>
          </a:stretch>
        </p:blipFill>
        <p:spPr bwMode="auto">
          <a:xfrm>
            <a:off x="392113" y="4752975"/>
            <a:ext cx="2012950" cy="1096963"/>
          </a:xfrm>
          <a:prstGeom prst="rect">
            <a:avLst/>
          </a:prstGeom>
          <a:noFill/>
          <a:ln w="9525">
            <a:noFill/>
            <a:miter lim="800000"/>
            <a:headEnd/>
            <a:tailEnd/>
          </a:ln>
        </p:spPr>
      </p:pic>
      <p:sp>
        <p:nvSpPr>
          <p:cNvPr id="35852" name="Rectangle 11"/>
          <p:cNvSpPr>
            <a:spLocks/>
          </p:cNvSpPr>
          <p:nvPr/>
        </p:nvSpPr>
        <p:spPr bwMode="auto">
          <a:xfrm>
            <a:off x="908050" y="5133975"/>
            <a:ext cx="752475" cy="317500"/>
          </a:xfrm>
          <a:prstGeom prst="rect">
            <a:avLst/>
          </a:prstGeom>
          <a:noFill/>
          <a:ln w="9525">
            <a:noFill/>
            <a:miter lim="800000"/>
            <a:headEnd/>
            <a:tailEnd/>
          </a:ln>
        </p:spPr>
        <p:txBody>
          <a:bodyPr wrap="none" lIns="0" tIns="0" rIns="40639" bIns="0">
            <a:prstTxWarp prst="textNoShape">
              <a:avLst/>
            </a:prstTxWarp>
            <a:spAutoFit/>
          </a:bodyPr>
          <a:lstStyle/>
          <a:p>
            <a:pPr marL="39688">
              <a:lnSpc>
                <a:spcPct val="100000"/>
              </a:lnSpc>
              <a:spcBef>
                <a:spcPct val="0"/>
              </a:spcBef>
            </a:pPr>
            <a:r>
              <a:rPr lang="en-US" sz="1400">
                <a:solidFill>
                  <a:schemeClr val="tx1"/>
                </a:solidFill>
                <a:latin typeface="Calibri Bold" charset="0"/>
                <a:ea typeface="Calibri Bold" charset="0"/>
                <a:cs typeface="Calibri Bold" charset="0"/>
                <a:sym typeface="Calibri Bold" charset="0"/>
              </a:rPr>
              <a:t>Internet</a:t>
            </a:r>
          </a:p>
        </p:txBody>
      </p:sp>
      <p:pic>
        <p:nvPicPr>
          <p:cNvPr id="35853" name="Picture 12"/>
          <p:cNvPicPr>
            <a:picLocks noChangeArrowheads="1"/>
          </p:cNvPicPr>
          <p:nvPr/>
        </p:nvPicPr>
        <p:blipFill>
          <a:blip r:embed="rId12"/>
          <a:srcRect/>
          <a:stretch>
            <a:fillRect/>
          </a:stretch>
        </p:blipFill>
        <p:spPr bwMode="auto">
          <a:xfrm>
            <a:off x="1519238" y="3716338"/>
            <a:ext cx="301625" cy="365125"/>
          </a:xfrm>
          <a:prstGeom prst="rect">
            <a:avLst/>
          </a:prstGeom>
          <a:noFill/>
          <a:ln w="9525">
            <a:noFill/>
            <a:miter lim="800000"/>
            <a:headEnd/>
            <a:tailEnd/>
          </a:ln>
        </p:spPr>
      </p:pic>
      <p:pic>
        <p:nvPicPr>
          <p:cNvPr id="35854" name="Picture 13"/>
          <p:cNvPicPr>
            <a:picLocks noChangeArrowheads="1"/>
          </p:cNvPicPr>
          <p:nvPr/>
        </p:nvPicPr>
        <p:blipFill>
          <a:blip r:embed="rId12"/>
          <a:srcRect/>
          <a:stretch>
            <a:fillRect/>
          </a:stretch>
        </p:blipFill>
        <p:spPr bwMode="auto">
          <a:xfrm>
            <a:off x="1844675" y="3860800"/>
            <a:ext cx="301625" cy="365125"/>
          </a:xfrm>
          <a:prstGeom prst="rect">
            <a:avLst/>
          </a:prstGeom>
          <a:noFill/>
          <a:ln w="9525">
            <a:noFill/>
            <a:miter lim="800000"/>
            <a:headEnd/>
            <a:tailEnd/>
          </a:ln>
        </p:spPr>
      </p:pic>
      <p:pic>
        <p:nvPicPr>
          <p:cNvPr id="35855" name="Picture 14"/>
          <p:cNvPicPr>
            <a:picLocks noChangeArrowheads="1"/>
          </p:cNvPicPr>
          <p:nvPr/>
        </p:nvPicPr>
        <p:blipFill>
          <a:blip r:embed="rId12"/>
          <a:srcRect/>
          <a:stretch>
            <a:fillRect/>
          </a:stretch>
        </p:blipFill>
        <p:spPr bwMode="auto">
          <a:xfrm>
            <a:off x="2239963" y="3779838"/>
            <a:ext cx="301625" cy="365125"/>
          </a:xfrm>
          <a:prstGeom prst="rect">
            <a:avLst/>
          </a:prstGeom>
          <a:noFill/>
          <a:ln w="9525">
            <a:noFill/>
            <a:miter lim="800000"/>
            <a:headEnd/>
            <a:tailEnd/>
          </a:ln>
        </p:spPr>
      </p:pic>
      <p:sp>
        <p:nvSpPr>
          <p:cNvPr id="35856" name="Rectangle 15"/>
          <p:cNvSpPr>
            <a:spLocks noGrp="1" noChangeArrowheads="1"/>
          </p:cNvSpPr>
          <p:nvPr>
            <p:ph type="title"/>
          </p:nvPr>
        </p:nvSpPr>
        <p:spPr/>
        <p:txBody>
          <a:bodyPr rIns="132058"/>
          <a:lstStyle/>
          <a:p>
            <a:pPr indent="0" eaLnBrk="1" hangingPunct="1"/>
            <a:r>
              <a:rPr lang="en-US"/>
              <a:t>Security v2.0:  Stateful Inspection</a:t>
            </a:r>
          </a:p>
        </p:txBody>
      </p:sp>
      <p:sp>
        <p:nvSpPr>
          <p:cNvPr id="35857" name="Rectangle 16"/>
          <p:cNvSpPr>
            <a:spLocks noGrp="1" noChangeArrowheads="1"/>
          </p:cNvSpPr>
          <p:nvPr>
            <p:ph type="body" idx="1"/>
          </p:nvPr>
        </p:nvSpPr>
        <p:spPr>
          <a:xfrm>
            <a:off x="5842320" y="968983"/>
            <a:ext cx="3051175" cy="5761037"/>
          </a:xfrm>
        </p:spPr>
        <p:txBody>
          <a:bodyPr rIns="132080"/>
          <a:lstStyle/>
          <a:p>
            <a:pPr marL="266700" indent="-227013" eaLnBrk="1" hangingPunct="1"/>
            <a:r>
              <a:rPr lang="en-US" sz="1800" dirty="0">
                <a:latin typeface="Calibri Bold" charset="0"/>
                <a:ea typeface="Calibri Bold" charset="0"/>
                <a:cs typeface="Calibri Bold" charset="0"/>
                <a:sym typeface="Calibri Bold" charset="0"/>
              </a:rPr>
              <a:t>Background</a:t>
            </a:r>
            <a:endParaRPr lang="en-US" sz="1800" dirty="0">
              <a:latin typeface="Calibri Bold" charset="0"/>
              <a:ea typeface="ヒラギノ角ゴ ProN W6" charset="-128"/>
              <a:cs typeface="ヒラギノ角ゴ ProN W6" charset="-128"/>
              <a:sym typeface="Calibri Bold" charset="0"/>
            </a:endParaRPr>
          </a:p>
          <a:p>
            <a:pPr marL="266700" indent="-227013" eaLnBrk="1" hangingPunct="1"/>
            <a:r>
              <a:rPr lang="en-US" sz="1800" dirty="0"/>
              <a:t>Innovation created Check Point in 1994</a:t>
            </a:r>
          </a:p>
          <a:p>
            <a:pPr marL="266700" indent="-227013" eaLnBrk="1" hangingPunct="1"/>
            <a:r>
              <a:rPr lang="en-US" sz="1800" dirty="0"/>
              <a:t>Used state table to fix packet filter shortcomings</a:t>
            </a:r>
          </a:p>
          <a:p>
            <a:pPr marL="266700" indent="-227013" eaLnBrk="1" hangingPunct="1"/>
            <a:r>
              <a:rPr lang="en-US" sz="1800" dirty="0"/>
              <a:t>Classified traffic based on port numbers but in the context of a flow</a:t>
            </a:r>
          </a:p>
          <a:p>
            <a:pPr marL="266700" indent="-227013" eaLnBrk="1" hangingPunct="1"/>
            <a:endParaRPr lang="en-US" sz="1800" dirty="0"/>
          </a:p>
          <a:p>
            <a:pPr marL="266700" indent="-227013" eaLnBrk="1" hangingPunct="1"/>
            <a:r>
              <a:rPr lang="en-US" sz="1800" dirty="0">
                <a:latin typeface="Calibri Bold" charset="0"/>
                <a:ea typeface="Calibri Bold" charset="0"/>
                <a:cs typeface="Calibri Bold" charset="0"/>
                <a:sym typeface="Calibri Bold" charset="0"/>
              </a:rPr>
              <a:t>Challenge</a:t>
            </a:r>
            <a:endParaRPr lang="en-US" sz="1800" dirty="0">
              <a:latin typeface="Calibri Bold" charset="0"/>
              <a:ea typeface="ヒラギノ角ゴ ProN W6" charset="-128"/>
              <a:cs typeface="ヒラギノ角ゴ ProN W6" charset="-128"/>
              <a:sym typeface="Calibri Bold" charset="0"/>
            </a:endParaRPr>
          </a:p>
          <a:p>
            <a:pPr marL="266700" indent="-227013" eaLnBrk="1" hangingPunct="1"/>
            <a:r>
              <a:rPr lang="en-US" sz="1800" dirty="0"/>
              <a:t>Cannot identify Evasive Applications</a:t>
            </a:r>
          </a:p>
          <a:p>
            <a:pPr marL="266700" indent="-227013" eaLnBrk="1" hangingPunct="1"/>
            <a:r>
              <a:rPr lang="en-US" sz="1800" dirty="0"/>
              <a:t>Embedded throughout existing security products</a:t>
            </a:r>
          </a:p>
          <a:p>
            <a:pPr marL="266700" indent="-227013" eaLnBrk="1" hangingPunct="1"/>
            <a:r>
              <a:rPr lang="en-US" sz="1800" dirty="0"/>
              <a:t>Impossible to retroactively fix</a:t>
            </a:r>
          </a:p>
        </p:txBody>
      </p:sp>
      <p:grpSp>
        <p:nvGrpSpPr>
          <p:cNvPr id="2" name="Group 17"/>
          <p:cNvGrpSpPr>
            <a:grpSpLocks/>
          </p:cNvGrpSpPr>
          <p:nvPr/>
        </p:nvGrpSpPr>
        <p:grpSpPr bwMode="auto">
          <a:xfrm>
            <a:off x="385763" y="947738"/>
            <a:ext cx="2019300" cy="1220787"/>
            <a:chOff x="0" y="0"/>
            <a:chExt cx="1272" cy="769"/>
          </a:xfrm>
          <a:effectLst>
            <a:outerShdw blurRad="50800" dist="139700" dir="2700000" algn="tl" rotWithShape="0">
              <a:srgbClr val="000000">
                <a:alpha val="59000"/>
              </a:srgbClr>
            </a:outerShdw>
          </a:effectLst>
        </p:grpSpPr>
        <p:sp>
          <p:nvSpPr>
            <p:cNvPr id="13330" name="Rectangle 18"/>
            <p:cNvSpPr>
              <a:spLocks/>
            </p:cNvSpPr>
            <p:nvPr/>
          </p:nvSpPr>
          <p:spPr bwMode="auto">
            <a:xfrm>
              <a:off x="0" y="0"/>
              <a:ext cx="1269" cy="769"/>
            </a:xfrm>
            <a:prstGeom prst="rect">
              <a:avLst/>
            </a:prstGeom>
            <a:solidFill>
              <a:srgbClr val="EAEAEA"/>
            </a:solidFill>
            <a:ln w="9525" cap="flat">
              <a:noFill/>
              <a:miter lim="800000"/>
              <a:headEnd type="none" w="med" len="med"/>
              <a:tailEnd type="none" w="med" len="med"/>
            </a:ln>
            <a:effectLst>
              <a:outerShdw blurRad="63500" dist="50800" dir="2700000" algn="ctr" rotWithShape="0">
                <a:schemeClr val="bg2">
                  <a:alpha val="50000"/>
                </a:schemeClr>
              </a:outerShdw>
            </a:effectLst>
          </p:spPr>
          <p:txBody>
            <a:bodyPr lIns="0" tIns="0" rIns="0" bIns="0">
              <a:prstTxWarp prst="textNoShape">
                <a:avLst/>
              </a:prstTxWarp>
            </a:bodyPr>
            <a:lstStyle/>
            <a:p>
              <a:pPr>
                <a:defRPr/>
              </a:pPr>
              <a:endParaRPr lang="en-US"/>
            </a:p>
          </p:txBody>
        </p:sp>
        <p:sp>
          <p:nvSpPr>
            <p:cNvPr id="35876" name="Rectangle 19"/>
            <p:cNvSpPr>
              <a:spLocks/>
            </p:cNvSpPr>
            <p:nvPr/>
          </p:nvSpPr>
          <p:spPr bwMode="auto">
            <a:xfrm>
              <a:off x="0" y="0"/>
              <a:ext cx="1272" cy="680"/>
            </a:xfrm>
            <a:prstGeom prst="rect">
              <a:avLst/>
            </a:prstGeom>
            <a:noFill/>
            <a:ln w="12700">
              <a:noFill/>
              <a:miter lim="800000"/>
              <a:headEnd/>
              <a:tailEnd/>
            </a:ln>
          </p:spPr>
          <p:txBody>
            <a:bodyPr lIns="0" tIns="0" rIns="0" bIns="0">
              <a:prstTxWarp prst="textNoShape">
                <a:avLst/>
              </a:prstTxWarp>
            </a:bodyPr>
            <a:lstStyle/>
            <a:p>
              <a:pPr marL="158750" indent="-114300" algn="l">
                <a:lnSpc>
                  <a:spcPct val="100000"/>
                </a:lnSpc>
                <a:spcBef>
                  <a:spcPct val="0"/>
                </a:spcBef>
              </a:pPr>
              <a:r>
                <a:rPr lang="en-US" sz="1400">
                  <a:solidFill>
                    <a:schemeClr val="tx1"/>
                  </a:solidFill>
                  <a:latin typeface="Calibri Bold" charset="0"/>
                  <a:ea typeface="Calibri Bold" charset="0"/>
                  <a:cs typeface="Calibri Bold" charset="0"/>
                  <a:sym typeface="Calibri Bold" charset="0"/>
                </a:rPr>
                <a:t>Traditional Applications</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DNS</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Gopher</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SMTP</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HTTP</a:t>
              </a:r>
            </a:p>
          </p:txBody>
        </p:sp>
      </p:grpSp>
      <p:grpSp>
        <p:nvGrpSpPr>
          <p:cNvPr id="3" name="Group 20"/>
          <p:cNvGrpSpPr>
            <a:grpSpLocks/>
          </p:cNvGrpSpPr>
          <p:nvPr/>
        </p:nvGrpSpPr>
        <p:grpSpPr bwMode="auto">
          <a:xfrm>
            <a:off x="2768600" y="958850"/>
            <a:ext cx="1981200" cy="1227138"/>
            <a:chOff x="0" y="0"/>
            <a:chExt cx="1248" cy="773"/>
          </a:xfrm>
          <a:effectLst>
            <a:outerShdw blurRad="50800" dist="139700" dir="2700000" algn="tl" rotWithShape="0">
              <a:srgbClr val="000000">
                <a:alpha val="59000"/>
              </a:srgbClr>
            </a:outerShdw>
          </a:effectLst>
        </p:grpSpPr>
        <p:sp>
          <p:nvSpPr>
            <p:cNvPr id="13333" name="Rectangle 21"/>
            <p:cNvSpPr>
              <a:spLocks/>
            </p:cNvSpPr>
            <p:nvPr/>
          </p:nvSpPr>
          <p:spPr bwMode="auto">
            <a:xfrm>
              <a:off x="0" y="0"/>
              <a:ext cx="1245" cy="773"/>
            </a:xfrm>
            <a:prstGeom prst="rect">
              <a:avLst/>
            </a:prstGeom>
            <a:solidFill>
              <a:srgbClr val="EAEAEA"/>
            </a:solidFill>
            <a:ln w="9525" cap="flat">
              <a:noFill/>
              <a:miter lim="800000"/>
              <a:headEnd type="none" w="med" len="med"/>
              <a:tailEnd type="none" w="med" len="med"/>
            </a:ln>
            <a:effectLst>
              <a:outerShdw blurRad="63500" dist="50800" dir="2700000" algn="ctr" rotWithShape="0">
                <a:schemeClr val="bg2">
                  <a:alpha val="50000"/>
                </a:schemeClr>
              </a:outerShdw>
            </a:effectLst>
          </p:spPr>
          <p:txBody>
            <a:bodyPr lIns="0" tIns="0" rIns="0" bIns="0">
              <a:prstTxWarp prst="textNoShape">
                <a:avLst/>
              </a:prstTxWarp>
            </a:bodyPr>
            <a:lstStyle/>
            <a:p>
              <a:pPr>
                <a:defRPr/>
              </a:pPr>
              <a:endParaRPr lang="en-US"/>
            </a:p>
          </p:txBody>
        </p:sp>
        <p:sp>
          <p:nvSpPr>
            <p:cNvPr id="35874" name="Rectangle 22"/>
            <p:cNvSpPr>
              <a:spLocks/>
            </p:cNvSpPr>
            <p:nvPr/>
          </p:nvSpPr>
          <p:spPr bwMode="auto">
            <a:xfrm>
              <a:off x="0" y="0"/>
              <a:ext cx="1248" cy="680"/>
            </a:xfrm>
            <a:prstGeom prst="rect">
              <a:avLst/>
            </a:prstGeom>
            <a:noFill/>
            <a:ln w="12700">
              <a:noFill/>
              <a:miter lim="800000"/>
              <a:headEnd/>
              <a:tailEnd/>
            </a:ln>
          </p:spPr>
          <p:txBody>
            <a:bodyPr lIns="0" tIns="0" rIns="0" bIns="0">
              <a:prstTxWarp prst="textNoShape">
                <a:avLst/>
              </a:prstTxWarp>
            </a:bodyPr>
            <a:lstStyle/>
            <a:p>
              <a:pPr marL="158750" indent="-114300" algn="l">
                <a:lnSpc>
                  <a:spcPct val="100000"/>
                </a:lnSpc>
                <a:spcBef>
                  <a:spcPct val="0"/>
                </a:spcBef>
              </a:pPr>
              <a:r>
                <a:rPr lang="en-US" sz="1400">
                  <a:solidFill>
                    <a:schemeClr val="tx1"/>
                  </a:solidFill>
                  <a:latin typeface="Calibri Bold" charset="0"/>
                  <a:ea typeface="Calibri Bold" charset="0"/>
                  <a:cs typeface="Calibri Bold" charset="0"/>
                  <a:sym typeface="Calibri Bold" charset="0"/>
                </a:rPr>
                <a:t>Dynamic Applications</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FTP</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RPC</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Java/RMI</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Multimedia</a:t>
              </a:r>
            </a:p>
          </p:txBody>
        </p:sp>
      </p:grpSp>
      <p:grpSp>
        <p:nvGrpSpPr>
          <p:cNvPr id="4" name="Group 23"/>
          <p:cNvGrpSpPr>
            <a:grpSpLocks/>
          </p:cNvGrpSpPr>
          <p:nvPr/>
        </p:nvGrpSpPr>
        <p:grpSpPr bwMode="auto">
          <a:xfrm>
            <a:off x="3600450" y="2292350"/>
            <a:ext cx="2146300" cy="2478088"/>
            <a:chOff x="0" y="0"/>
            <a:chExt cx="1352" cy="1561"/>
          </a:xfrm>
          <a:effectLst>
            <a:outerShdw blurRad="50800" dist="139700" dir="2700000" algn="tl" rotWithShape="0">
              <a:srgbClr val="000000">
                <a:alpha val="59000"/>
              </a:srgbClr>
            </a:outerShdw>
          </a:effectLst>
        </p:grpSpPr>
        <p:sp>
          <p:nvSpPr>
            <p:cNvPr id="13336" name="Rectangle 24"/>
            <p:cNvSpPr>
              <a:spLocks/>
            </p:cNvSpPr>
            <p:nvPr/>
          </p:nvSpPr>
          <p:spPr bwMode="auto">
            <a:xfrm>
              <a:off x="0" y="0"/>
              <a:ext cx="1349" cy="1561"/>
            </a:xfrm>
            <a:prstGeom prst="rect">
              <a:avLst/>
            </a:prstGeom>
            <a:solidFill>
              <a:srgbClr val="EAEAEA"/>
            </a:solidFill>
            <a:ln w="9525" cap="flat">
              <a:noFill/>
              <a:miter lim="800000"/>
              <a:headEnd type="none" w="med" len="med"/>
              <a:tailEnd type="none" w="med" len="med"/>
            </a:ln>
            <a:effectLst>
              <a:outerShdw blurRad="63500" dist="50800" dir="2700000" algn="ctr" rotWithShape="0">
                <a:schemeClr val="bg2">
                  <a:alpha val="50000"/>
                </a:schemeClr>
              </a:outerShdw>
            </a:effectLst>
          </p:spPr>
          <p:txBody>
            <a:bodyPr lIns="0" tIns="0" rIns="0" bIns="0">
              <a:prstTxWarp prst="textNoShape">
                <a:avLst/>
              </a:prstTxWarp>
            </a:bodyPr>
            <a:lstStyle/>
            <a:p>
              <a:pPr>
                <a:defRPr/>
              </a:pPr>
              <a:endParaRPr lang="en-US"/>
            </a:p>
          </p:txBody>
        </p:sp>
        <p:sp>
          <p:nvSpPr>
            <p:cNvPr id="35872" name="Rectangle 25"/>
            <p:cNvSpPr>
              <a:spLocks/>
            </p:cNvSpPr>
            <p:nvPr/>
          </p:nvSpPr>
          <p:spPr bwMode="auto">
            <a:xfrm>
              <a:off x="0" y="0"/>
              <a:ext cx="1352" cy="1496"/>
            </a:xfrm>
            <a:prstGeom prst="rect">
              <a:avLst/>
            </a:prstGeom>
            <a:noFill/>
            <a:ln w="12700">
              <a:noFill/>
              <a:miter lim="800000"/>
              <a:headEnd/>
              <a:tailEnd/>
            </a:ln>
          </p:spPr>
          <p:txBody>
            <a:bodyPr lIns="0" tIns="0" rIns="0" bIns="0">
              <a:prstTxWarp prst="textNoShape">
                <a:avLst/>
              </a:prstTxWarp>
            </a:bodyPr>
            <a:lstStyle/>
            <a:p>
              <a:pPr marL="158750" indent="-114300" algn="l">
                <a:lnSpc>
                  <a:spcPct val="100000"/>
                </a:lnSpc>
                <a:spcBef>
                  <a:spcPct val="0"/>
                </a:spcBef>
              </a:pPr>
              <a:r>
                <a:rPr lang="en-US" sz="1400">
                  <a:solidFill>
                    <a:schemeClr val="tx1"/>
                  </a:solidFill>
                  <a:latin typeface="Calibri Bold" charset="0"/>
                  <a:ea typeface="Calibri Bold" charset="0"/>
                  <a:cs typeface="Calibri Bold" charset="0"/>
                  <a:sym typeface="Calibri Bold" charset="0"/>
                </a:rPr>
                <a:t>Evasive Applications</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Encrypted</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Web 2.0</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P2P</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Instant Messenger</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Skype</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Music</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Games</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Desktop Applications</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Spyware</a:t>
              </a:r>
            </a:p>
            <a:p>
              <a:pPr marL="158750" indent="-114300" algn="l">
                <a:lnSpc>
                  <a:spcPct val="100000"/>
                </a:lnSpc>
                <a:spcBef>
                  <a:spcPct val="0"/>
                </a:spcBef>
                <a:buClr>
                  <a:srgbClr val="000000"/>
                </a:buClr>
                <a:buSzPct val="100000"/>
                <a:buFont typeface="Arial" charset="0"/>
                <a:buChar char="•"/>
              </a:pPr>
              <a:r>
                <a:rPr lang="en-US" sz="1400">
                  <a:solidFill>
                    <a:schemeClr val="tx1"/>
                  </a:solidFill>
                  <a:latin typeface="Calibri" charset="0"/>
                  <a:ea typeface="Calibri" charset="0"/>
                  <a:cs typeface="Calibri" charset="0"/>
                  <a:sym typeface="Calibri" charset="0"/>
                </a:rPr>
                <a:t>Crimeware</a:t>
              </a:r>
            </a:p>
          </p:txBody>
        </p:sp>
      </p:grpSp>
      <p:pic>
        <p:nvPicPr>
          <p:cNvPr id="35861" name="Picture 26"/>
          <p:cNvPicPr>
            <a:picLocks noChangeArrowheads="1"/>
          </p:cNvPicPr>
          <p:nvPr/>
        </p:nvPicPr>
        <p:blipFill>
          <a:blip r:embed="rId12"/>
          <a:srcRect/>
          <a:stretch>
            <a:fillRect/>
          </a:stretch>
        </p:blipFill>
        <p:spPr bwMode="auto">
          <a:xfrm>
            <a:off x="2530475" y="4494213"/>
            <a:ext cx="301625" cy="365125"/>
          </a:xfrm>
          <a:prstGeom prst="rect">
            <a:avLst/>
          </a:prstGeom>
          <a:noFill/>
          <a:ln w="9525">
            <a:noFill/>
            <a:miter lim="800000"/>
            <a:headEnd/>
            <a:tailEnd/>
          </a:ln>
        </p:spPr>
      </p:pic>
      <p:pic>
        <p:nvPicPr>
          <p:cNvPr id="13339" name="Picture 27"/>
          <p:cNvPicPr>
            <a:picLocks noChangeArrowheads="1"/>
          </p:cNvPicPr>
          <p:nvPr/>
        </p:nvPicPr>
        <p:blipFill>
          <a:blip r:embed="rId13"/>
          <a:srcRect/>
          <a:stretch>
            <a:fillRect/>
          </a:stretch>
        </p:blipFill>
        <p:spPr bwMode="auto">
          <a:xfrm>
            <a:off x="1290638" y="3802063"/>
            <a:ext cx="942975" cy="1381125"/>
          </a:xfrm>
          <a:prstGeom prst="rect">
            <a:avLst/>
          </a:prstGeom>
          <a:noFill/>
          <a:ln w="9525">
            <a:noFill/>
            <a:miter lim="800000"/>
            <a:headEnd/>
            <a:tailEnd/>
          </a:ln>
        </p:spPr>
      </p:pic>
      <p:pic>
        <p:nvPicPr>
          <p:cNvPr id="13340" name="Picture 28"/>
          <p:cNvPicPr>
            <a:picLocks noChangeArrowheads="1"/>
          </p:cNvPicPr>
          <p:nvPr/>
        </p:nvPicPr>
        <p:blipFill>
          <a:blip r:embed="rId14"/>
          <a:srcRect/>
          <a:stretch>
            <a:fillRect/>
          </a:stretch>
        </p:blipFill>
        <p:spPr bwMode="auto">
          <a:xfrm>
            <a:off x="1452563" y="3897313"/>
            <a:ext cx="942975" cy="1295400"/>
          </a:xfrm>
          <a:prstGeom prst="rect">
            <a:avLst/>
          </a:prstGeom>
          <a:noFill/>
          <a:ln w="9525">
            <a:noFill/>
            <a:miter lim="800000"/>
            <a:headEnd/>
            <a:tailEnd/>
          </a:ln>
        </p:spPr>
      </p:pic>
      <p:pic>
        <p:nvPicPr>
          <p:cNvPr id="13341" name="Picture 29"/>
          <p:cNvPicPr>
            <a:picLocks noChangeArrowheads="1"/>
          </p:cNvPicPr>
          <p:nvPr/>
        </p:nvPicPr>
        <p:blipFill>
          <a:blip r:embed="rId15"/>
          <a:srcRect/>
          <a:stretch>
            <a:fillRect/>
          </a:stretch>
        </p:blipFill>
        <p:spPr bwMode="auto">
          <a:xfrm>
            <a:off x="1868488" y="3817938"/>
            <a:ext cx="942975" cy="1247775"/>
          </a:xfrm>
          <a:prstGeom prst="rect">
            <a:avLst/>
          </a:prstGeom>
          <a:noFill/>
          <a:ln w="9525">
            <a:noFill/>
            <a:miter lim="800000"/>
            <a:headEnd/>
            <a:tailEnd/>
          </a:ln>
        </p:spPr>
      </p:pic>
      <p:pic>
        <p:nvPicPr>
          <p:cNvPr id="35865" name="Picture 30"/>
          <p:cNvPicPr>
            <a:picLocks noChangeArrowheads="1"/>
          </p:cNvPicPr>
          <p:nvPr/>
        </p:nvPicPr>
        <p:blipFill>
          <a:blip r:embed="rId16"/>
          <a:srcRect/>
          <a:stretch>
            <a:fillRect/>
          </a:stretch>
        </p:blipFill>
        <p:spPr bwMode="auto">
          <a:xfrm>
            <a:off x="1050925" y="3703638"/>
            <a:ext cx="785813" cy="1366837"/>
          </a:xfrm>
          <a:prstGeom prst="rect">
            <a:avLst/>
          </a:prstGeom>
          <a:noFill/>
          <a:ln w="9525">
            <a:noFill/>
            <a:miter lim="800000"/>
            <a:headEnd/>
            <a:tailEnd/>
          </a:ln>
        </p:spPr>
      </p:pic>
      <p:pic>
        <p:nvPicPr>
          <p:cNvPr id="35866" name="Picture 31"/>
          <p:cNvPicPr>
            <a:picLocks noChangeArrowheads="1"/>
          </p:cNvPicPr>
          <p:nvPr/>
        </p:nvPicPr>
        <p:blipFill>
          <a:blip r:embed="rId16"/>
          <a:srcRect/>
          <a:stretch>
            <a:fillRect/>
          </a:stretch>
        </p:blipFill>
        <p:spPr bwMode="auto">
          <a:xfrm>
            <a:off x="1368425" y="3841750"/>
            <a:ext cx="785813" cy="1366838"/>
          </a:xfrm>
          <a:prstGeom prst="rect">
            <a:avLst/>
          </a:prstGeom>
          <a:noFill/>
          <a:ln w="9525">
            <a:noFill/>
            <a:miter lim="800000"/>
            <a:headEnd/>
            <a:tailEnd/>
          </a:ln>
        </p:spPr>
      </p:pic>
      <p:pic>
        <p:nvPicPr>
          <p:cNvPr id="35867" name="Picture 32"/>
          <p:cNvPicPr>
            <a:picLocks noChangeArrowheads="1"/>
          </p:cNvPicPr>
          <p:nvPr/>
        </p:nvPicPr>
        <p:blipFill>
          <a:blip r:embed="rId17"/>
          <a:srcRect/>
          <a:stretch>
            <a:fillRect/>
          </a:stretch>
        </p:blipFill>
        <p:spPr bwMode="auto">
          <a:xfrm>
            <a:off x="1704975" y="3625850"/>
            <a:ext cx="1389063" cy="1722438"/>
          </a:xfrm>
          <a:prstGeom prst="rect">
            <a:avLst/>
          </a:prstGeom>
          <a:noFill/>
          <a:ln w="9525">
            <a:noFill/>
            <a:miter lim="800000"/>
            <a:headEnd/>
            <a:tailEnd/>
          </a:ln>
        </p:spPr>
      </p:pic>
      <p:pic>
        <p:nvPicPr>
          <p:cNvPr id="35868" name="Picture 33"/>
          <p:cNvPicPr>
            <a:picLocks noChangeArrowheads="1"/>
          </p:cNvPicPr>
          <p:nvPr/>
        </p:nvPicPr>
        <p:blipFill>
          <a:blip r:embed="rId18"/>
          <a:srcRect/>
          <a:stretch>
            <a:fillRect/>
          </a:stretch>
        </p:blipFill>
        <p:spPr bwMode="auto">
          <a:xfrm>
            <a:off x="1482725" y="3403600"/>
            <a:ext cx="531813" cy="292100"/>
          </a:xfrm>
          <a:prstGeom prst="rect">
            <a:avLst/>
          </a:prstGeom>
          <a:noFill/>
          <a:ln w="9525">
            <a:noFill/>
            <a:miter lim="800000"/>
            <a:headEnd/>
            <a:tailEnd/>
          </a:ln>
        </p:spPr>
      </p:pic>
      <p:pic>
        <p:nvPicPr>
          <p:cNvPr id="35869" name="Picture 34"/>
          <p:cNvPicPr>
            <a:picLocks noChangeArrowheads="1"/>
          </p:cNvPicPr>
          <p:nvPr/>
        </p:nvPicPr>
        <p:blipFill>
          <a:blip r:embed="rId19"/>
          <a:srcRect/>
          <a:stretch>
            <a:fillRect/>
          </a:stretch>
        </p:blipFill>
        <p:spPr bwMode="auto">
          <a:xfrm>
            <a:off x="2127250" y="3562350"/>
            <a:ext cx="633413" cy="315913"/>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
                                  </p:stCondLst>
                                  <p:childTnLst>
                                    <p:set>
                                      <p:cBhvr>
                                        <p:cTn id="9" dur="1" fill="hold">
                                          <p:stCondLst>
                                            <p:cond delay="499"/>
                                          </p:stCondLst>
                                        </p:cTn>
                                        <p:tgtEl>
                                          <p:spTgt spid="13315"/>
                                        </p:tgtEl>
                                        <p:attrNameLst>
                                          <p:attrName>style.visibility</p:attrName>
                                        </p:attrNameLst>
                                      </p:cBhvr>
                                      <p:to>
                                        <p:strVal val="visible"/>
                                      </p:to>
                                    </p:set>
                                  </p:childTnLst>
                                </p:cTn>
                              </p:par>
                            </p:childTnLst>
                          </p:cTn>
                        </p:par>
                        <p:par>
                          <p:cTn id="10" fill="hold">
                            <p:stCondLst>
                              <p:cond delay="1001"/>
                            </p:stCondLst>
                            <p:childTnLst>
                              <p:par>
                                <p:cTn id="11" presetID="1" presetClass="entr" presetSubtype="0" fill="hold" nodeType="afterEffect">
                                  <p:stCondLst>
                                    <p:cond delay="1"/>
                                  </p:stCondLst>
                                  <p:childTnLst>
                                    <p:set>
                                      <p:cBhvr>
                                        <p:cTn id="12" dur="1" fill="hold">
                                          <p:stCondLst>
                                            <p:cond delay="499"/>
                                          </p:stCondLst>
                                        </p:cTn>
                                        <p:tgtEl>
                                          <p:spTgt spid="13316"/>
                                        </p:tgtEl>
                                        <p:attrNameLst>
                                          <p:attrName>style.visibility</p:attrName>
                                        </p:attrNameLst>
                                      </p:cBhvr>
                                      <p:to>
                                        <p:strVal val="visible"/>
                                      </p:to>
                                    </p:set>
                                  </p:childTnLst>
                                </p:cTn>
                              </p:par>
                            </p:childTnLst>
                          </p:cTn>
                        </p:par>
                        <p:par>
                          <p:cTn id="13" fill="hold">
                            <p:stCondLst>
                              <p:cond delay="1502"/>
                            </p:stCondLst>
                            <p:childTnLst>
                              <p:par>
                                <p:cTn id="14" presetID="1" presetClass="entr" presetSubtype="0" fill="hold" nodeType="afterEffect">
                                  <p:stCondLst>
                                    <p:cond delay="1"/>
                                  </p:stCondLst>
                                  <p:childTnLst>
                                    <p:set>
                                      <p:cBhvr>
                                        <p:cTn id="15" dur="1" fill="hold">
                                          <p:stCondLst>
                                            <p:cond delay="499"/>
                                          </p:stCondLst>
                                        </p:cTn>
                                        <p:tgtEl>
                                          <p:spTgt spid="13317"/>
                                        </p:tgtEl>
                                        <p:attrNameLst>
                                          <p:attrName>style.visibility</p:attrName>
                                        </p:attrNameLst>
                                      </p:cBhvr>
                                      <p:to>
                                        <p:strVal val="visible"/>
                                      </p:to>
                                    </p:set>
                                  </p:childTnLst>
                                </p:cTn>
                              </p:par>
                            </p:childTnLst>
                          </p:cTn>
                        </p:par>
                        <p:par>
                          <p:cTn id="16" fill="hold">
                            <p:stCondLst>
                              <p:cond delay="2003"/>
                            </p:stCondLst>
                            <p:childTnLst>
                              <p:par>
                                <p:cTn id="17" presetID="1" presetClass="entr" presetSubtype="0" fill="hold" nodeType="afterEffect">
                                  <p:stCondLst>
                                    <p:cond delay="1"/>
                                  </p:stCondLst>
                                  <p:childTnLst>
                                    <p:set>
                                      <p:cBhvr>
                                        <p:cTn id="18" dur="1" fill="hold">
                                          <p:stCondLst>
                                            <p:cond delay="499"/>
                                          </p:stCondLst>
                                        </p:cTn>
                                        <p:tgtEl>
                                          <p:spTgt spid="13341"/>
                                        </p:tgtEl>
                                        <p:attrNameLst>
                                          <p:attrName>style.visibility</p:attrName>
                                        </p:attrNameLst>
                                      </p:cBhvr>
                                      <p:to>
                                        <p:strVal val="visible"/>
                                      </p:to>
                                    </p:set>
                                  </p:childTnLst>
                                </p:cTn>
                              </p:par>
                            </p:childTnLst>
                          </p:cTn>
                        </p:par>
                        <p:par>
                          <p:cTn id="19" fill="hold">
                            <p:stCondLst>
                              <p:cond delay="2504"/>
                            </p:stCondLst>
                            <p:childTnLst>
                              <p:par>
                                <p:cTn id="20" presetID="1" presetClass="entr" presetSubtype="0" fill="hold" nodeType="afterEffect">
                                  <p:stCondLst>
                                    <p:cond delay="1"/>
                                  </p:stCondLst>
                                  <p:childTnLst>
                                    <p:set>
                                      <p:cBhvr>
                                        <p:cTn id="21" dur="1" fill="hold">
                                          <p:stCondLst>
                                            <p:cond delay="499"/>
                                          </p:stCondLst>
                                        </p:cTn>
                                        <p:tgtEl>
                                          <p:spTgt spid="13339"/>
                                        </p:tgtEl>
                                        <p:attrNameLst>
                                          <p:attrName>style.visibility</p:attrName>
                                        </p:attrNameLst>
                                      </p:cBhvr>
                                      <p:to>
                                        <p:strVal val="visible"/>
                                      </p:to>
                                    </p:set>
                                  </p:childTnLst>
                                </p:cTn>
                              </p:par>
                            </p:childTnLst>
                          </p:cTn>
                        </p:par>
                        <p:par>
                          <p:cTn id="22" fill="hold">
                            <p:stCondLst>
                              <p:cond delay="3005"/>
                            </p:stCondLst>
                            <p:childTnLst>
                              <p:par>
                                <p:cTn id="23" presetID="1" presetClass="entr" presetSubtype="0" fill="hold" nodeType="afterEffect">
                                  <p:stCondLst>
                                    <p:cond delay="1"/>
                                  </p:stCondLst>
                                  <p:childTnLst>
                                    <p:set>
                                      <p:cBhvr>
                                        <p:cTn id="24" dur="1" fill="hold">
                                          <p:stCondLst>
                                            <p:cond delay="499"/>
                                          </p:stCondLst>
                                        </p:cTn>
                                        <p:tgtEl>
                                          <p:spTgt spid="13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dirty="0" smtClean="0"/>
              <a:t>Applications Carry Risk &amp; and are targets</a:t>
            </a:r>
          </a:p>
        </p:txBody>
      </p:sp>
      <p:sp>
        <p:nvSpPr>
          <p:cNvPr id="15362" name="Footer Placeholder 2"/>
          <p:cNvSpPr>
            <a:spLocks noGrp="1"/>
          </p:cNvSpPr>
          <p:nvPr>
            <p:ph type="ftr" sz="quarter" idx="10"/>
          </p:nvPr>
        </p:nvSpPr>
        <p:spPr>
          <a:noFill/>
        </p:spPr>
        <p:txBody>
          <a:bodyPr/>
          <a:lstStyle/>
          <a:p>
            <a:r>
              <a:rPr lang="en-US"/>
              <a:t>© 2010 Palo Alto Networks. Proprietary and Confidential.</a:t>
            </a:r>
          </a:p>
        </p:txBody>
      </p:sp>
      <p:sp>
        <p:nvSpPr>
          <p:cNvPr id="15363" name="Slide Number Placeholder 3"/>
          <p:cNvSpPr>
            <a:spLocks noGrp="1"/>
          </p:cNvSpPr>
          <p:nvPr>
            <p:ph type="sldNum" sz="quarter" idx="11"/>
          </p:nvPr>
        </p:nvSpPr>
        <p:spPr>
          <a:noFill/>
        </p:spPr>
        <p:txBody>
          <a:bodyPr/>
          <a:lstStyle/>
          <a:p>
            <a:r>
              <a:rPr lang="en-US" smtClean="0"/>
              <a:t>Page </a:t>
            </a:r>
            <a:fld id="{CE3F0B1E-8F16-496B-9192-961D6AB7CABC}" type="slidenum">
              <a:rPr lang="en-US" smtClean="0"/>
              <a:pPr/>
              <a:t>9</a:t>
            </a:fld>
            <a:r>
              <a:rPr lang="en-US" smtClean="0"/>
              <a:t>   |</a:t>
            </a:r>
            <a:r>
              <a:rPr lang="en-US" smtClean="0">
                <a:solidFill>
                  <a:schemeClr val="accent1"/>
                </a:solidFill>
              </a:rPr>
              <a:t>   </a:t>
            </a:r>
            <a:endParaRPr lang="en-US" smtClean="0">
              <a:solidFill>
                <a:schemeClr val="accent1"/>
              </a:solidFill>
              <a:latin typeface="Garamond" pitchFamily="18" charset="0"/>
            </a:endParaRPr>
          </a:p>
        </p:txBody>
      </p:sp>
      <p:pic>
        <p:nvPicPr>
          <p:cNvPr id="15364" name="Picture 25" descr="Threat-Vectors-single-prong-static.gif"/>
          <p:cNvPicPr>
            <a:picLocks noChangeAspect="1"/>
          </p:cNvPicPr>
          <p:nvPr/>
        </p:nvPicPr>
        <p:blipFill>
          <a:blip r:embed="rId2" cstate="print"/>
          <a:srcRect/>
          <a:stretch>
            <a:fillRect/>
          </a:stretch>
        </p:blipFill>
        <p:spPr bwMode="auto">
          <a:xfrm>
            <a:off x="76200" y="2068513"/>
            <a:ext cx="8782050" cy="3933825"/>
          </a:xfrm>
          <a:prstGeom prst="rect">
            <a:avLst/>
          </a:prstGeom>
          <a:noFill/>
          <a:ln w="9525">
            <a:noFill/>
            <a:miter lim="800000"/>
            <a:headEnd/>
            <a:tailEnd/>
          </a:ln>
        </p:spPr>
      </p:pic>
      <p:pic>
        <p:nvPicPr>
          <p:cNvPr id="6" name="Picture 5" descr="Threat-Vectors-single-prong-App-out.gif"/>
          <p:cNvPicPr>
            <a:picLocks noChangeAspect="1"/>
          </p:cNvPicPr>
          <p:nvPr/>
        </p:nvPicPr>
        <p:blipFill>
          <a:blip r:embed="rId3" cstate="print"/>
          <a:srcRect/>
          <a:stretch>
            <a:fillRect/>
          </a:stretch>
        </p:blipFill>
        <p:spPr bwMode="auto">
          <a:xfrm>
            <a:off x="76200" y="2068513"/>
            <a:ext cx="8782050" cy="3933825"/>
          </a:xfrm>
          <a:prstGeom prst="rect">
            <a:avLst/>
          </a:prstGeom>
          <a:noFill/>
          <a:ln w="9525">
            <a:noFill/>
            <a:miter lim="800000"/>
            <a:headEnd/>
            <a:tailEnd/>
          </a:ln>
        </p:spPr>
      </p:pic>
      <p:pic>
        <p:nvPicPr>
          <p:cNvPr id="7" name="Picture 6" descr="Threat-Vectors-single-prong-threat-in.gif"/>
          <p:cNvPicPr>
            <a:picLocks noChangeAspect="1"/>
          </p:cNvPicPr>
          <p:nvPr/>
        </p:nvPicPr>
        <p:blipFill>
          <a:blip r:embed="rId4" cstate="print"/>
          <a:srcRect/>
          <a:stretch>
            <a:fillRect/>
          </a:stretch>
        </p:blipFill>
        <p:spPr bwMode="auto">
          <a:xfrm>
            <a:off x="76200" y="2068513"/>
            <a:ext cx="8782050" cy="3933825"/>
          </a:xfrm>
          <a:prstGeom prst="rect">
            <a:avLst/>
          </a:prstGeom>
          <a:noFill/>
          <a:ln w="9525">
            <a:noFill/>
            <a:miter lim="800000"/>
            <a:headEnd/>
            <a:tailEnd/>
          </a:ln>
        </p:spPr>
      </p:pic>
      <p:pic>
        <p:nvPicPr>
          <p:cNvPr id="8" name="Picture 7" descr="flaming skull angle.eps"/>
          <p:cNvPicPr>
            <a:picLocks noChangeAspect="1"/>
          </p:cNvPicPr>
          <p:nvPr/>
        </p:nvPicPr>
        <p:blipFill>
          <a:blip r:embed="rId5" cstate="print"/>
          <a:srcRect/>
          <a:stretch>
            <a:fillRect/>
          </a:stretch>
        </p:blipFill>
        <p:spPr bwMode="auto">
          <a:xfrm>
            <a:off x="7573963" y="3159125"/>
            <a:ext cx="347662" cy="877888"/>
          </a:xfrm>
          <a:prstGeom prst="rect">
            <a:avLst/>
          </a:prstGeom>
          <a:noFill/>
          <a:ln w="9525">
            <a:noFill/>
            <a:miter lim="800000"/>
            <a:headEnd/>
            <a:tailEnd/>
          </a:ln>
        </p:spPr>
      </p:pic>
      <p:sp>
        <p:nvSpPr>
          <p:cNvPr id="15369" name="Rectangle 5"/>
          <p:cNvSpPr txBox="1">
            <a:spLocks noChangeArrowheads="1"/>
          </p:cNvSpPr>
          <p:nvPr/>
        </p:nvSpPr>
        <p:spPr bwMode="auto">
          <a:xfrm>
            <a:off x="4380639" y="1234649"/>
            <a:ext cx="4573587" cy="809247"/>
          </a:xfrm>
          <a:prstGeom prst="rect">
            <a:avLst/>
          </a:prstGeom>
          <a:noFill/>
          <a:ln w="12700">
            <a:noFill/>
            <a:miter lim="800000"/>
            <a:headEnd type="none" w="sm" len="sm"/>
            <a:tailEnd type="none" w="sm" len="sm"/>
          </a:ln>
        </p:spPr>
        <p:txBody>
          <a:bodyPr rIns="132080"/>
          <a:lstStyle/>
          <a:p>
            <a:pPr marL="384175" lvl="1">
              <a:lnSpc>
                <a:spcPct val="75000"/>
              </a:lnSpc>
              <a:spcBef>
                <a:spcPct val="50000"/>
              </a:spcBef>
              <a:spcAft>
                <a:spcPct val="5000"/>
              </a:spcAft>
              <a:buClr>
                <a:schemeClr val="accent1"/>
              </a:buClr>
            </a:pPr>
            <a:r>
              <a:rPr lang="en-US" sz="2000" b="1" dirty="0" smtClean="0">
                <a:solidFill>
                  <a:srgbClr val="326A89"/>
                </a:solidFill>
              </a:rPr>
              <a:t>SANS </a:t>
            </a:r>
            <a:r>
              <a:rPr lang="en-US" sz="2000" b="1" dirty="0">
                <a:solidFill>
                  <a:srgbClr val="326A89"/>
                </a:solidFill>
              </a:rPr>
              <a:t>Top 20 Threats – majority are application-level threats</a:t>
            </a:r>
          </a:p>
        </p:txBody>
      </p:sp>
      <p:sp>
        <p:nvSpPr>
          <p:cNvPr id="15370" name="AutoShape 3"/>
          <p:cNvSpPr>
            <a:spLocks noChangeArrowheads="1"/>
          </p:cNvSpPr>
          <p:nvPr/>
        </p:nvSpPr>
        <p:spPr bwMode="auto">
          <a:xfrm>
            <a:off x="57150" y="5719763"/>
            <a:ext cx="9029700" cy="476250"/>
          </a:xfrm>
          <a:prstGeom prst="roundRect">
            <a:avLst>
              <a:gd name="adj" fmla="val 16667"/>
            </a:avLst>
          </a:prstGeom>
          <a:solidFill>
            <a:srgbClr val="ADC847"/>
          </a:solidFill>
          <a:ln w="9525">
            <a:noFill/>
            <a:round/>
            <a:headEnd/>
            <a:tailEnd/>
          </a:ln>
        </p:spPr>
        <p:txBody>
          <a:bodyPr wrap="none" anchor="ctr"/>
          <a:lstStyle/>
          <a:p>
            <a:pPr algn="ctr" eaLnBrk="0" hangingPunct="0">
              <a:lnSpc>
                <a:spcPct val="85000"/>
              </a:lnSpc>
              <a:spcBef>
                <a:spcPct val="50000"/>
              </a:spcBef>
              <a:spcAft>
                <a:spcPct val="5000"/>
              </a:spcAft>
              <a:buClr>
                <a:schemeClr val="bg1"/>
              </a:buClr>
              <a:buSzPct val="100000"/>
              <a:buFont typeface="Times New Roman" pitchFamily="18" charset="0"/>
              <a:buChar char="•"/>
            </a:pPr>
            <a:endParaRPr lang="en-US"/>
          </a:p>
        </p:txBody>
      </p:sp>
      <p:sp>
        <p:nvSpPr>
          <p:cNvPr id="15371" name="TextBox 11"/>
          <p:cNvSpPr txBox="1">
            <a:spLocks noChangeArrowheads="1"/>
          </p:cNvSpPr>
          <p:nvPr/>
        </p:nvSpPr>
        <p:spPr bwMode="auto">
          <a:xfrm>
            <a:off x="-7938" y="5791200"/>
            <a:ext cx="9144001" cy="307777"/>
          </a:xfrm>
          <a:prstGeom prst="rect">
            <a:avLst/>
          </a:prstGeom>
          <a:noFill/>
          <a:ln w="9525">
            <a:noFill/>
            <a:miter lim="800000"/>
            <a:headEnd/>
            <a:tailEnd/>
          </a:ln>
        </p:spPr>
        <p:txBody>
          <a:bodyPr>
            <a:spAutoFit/>
          </a:bodyPr>
          <a:lstStyle/>
          <a:p>
            <a:pPr marL="0" lvl="1" algn="ctr" eaLnBrk="0" hangingPunct="0">
              <a:lnSpc>
                <a:spcPct val="85000"/>
              </a:lnSpc>
              <a:spcBef>
                <a:spcPct val="50000"/>
              </a:spcBef>
              <a:spcAft>
                <a:spcPct val="5000"/>
              </a:spcAft>
              <a:buClr>
                <a:schemeClr val="bg1"/>
              </a:buClr>
              <a:buSzPct val="100000"/>
              <a:buFont typeface="Times New Roman" pitchFamily="18" charset="0"/>
              <a:buNone/>
            </a:pPr>
            <a:r>
              <a:rPr lang="en-US" b="1" dirty="0" smtClean="0">
                <a:solidFill>
                  <a:schemeClr val="bg1"/>
                </a:solidFill>
              </a:rPr>
              <a:t>Applications &amp; application-level threats result in major breaches – Pfizer, VA, US Army</a:t>
            </a:r>
            <a:endParaRPr lang="en-US" b="1" dirty="0">
              <a:solidFill>
                <a:schemeClr val="bg1"/>
              </a:solidFill>
            </a:endParaRPr>
          </a:p>
        </p:txBody>
      </p:sp>
      <p:sp>
        <p:nvSpPr>
          <p:cNvPr id="2" name="Right Arrow 1"/>
          <p:cNvSpPr/>
          <p:nvPr/>
        </p:nvSpPr>
        <p:spPr bwMode="auto">
          <a:xfrm>
            <a:off x="3824754" y="1343131"/>
            <a:ext cx="729914" cy="335783"/>
          </a:xfrm>
          <a:prstGeom prst="rightArrow">
            <a:avLst/>
          </a:prstGeom>
          <a:solidFill>
            <a:srgbClr val="316989"/>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pPr>
            <a:endParaRPr kumimoji="0" lang="en-US" sz="1600" b="0" i="0" u="none" strike="noStrike" cap="none" normalizeH="0" baseline="0" smtClean="0">
              <a:ln>
                <a:noFill/>
              </a:ln>
              <a:solidFill>
                <a:schemeClr val="tx1"/>
              </a:solidFill>
              <a:effectLst/>
              <a:latin typeface="Arial" charset="0"/>
            </a:endParaRPr>
          </a:p>
        </p:txBody>
      </p:sp>
      <p:sp>
        <p:nvSpPr>
          <p:cNvPr id="4" name="TextBox 3"/>
          <p:cNvSpPr txBox="1"/>
          <p:nvPr/>
        </p:nvSpPr>
        <p:spPr>
          <a:xfrm>
            <a:off x="364955" y="992752"/>
            <a:ext cx="3737161" cy="1631216"/>
          </a:xfrm>
          <a:prstGeom prst="rect">
            <a:avLst/>
          </a:prstGeom>
          <a:noFill/>
        </p:spPr>
        <p:txBody>
          <a:bodyPr wrap="square" rtlCol="0">
            <a:spAutoFit/>
          </a:bodyPr>
          <a:lstStyle/>
          <a:p>
            <a:r>
              <a:rPr lang="en-US" sz="2000" dirty="0">
                <a:solidFill>
                  <a:schemeClr val="accent1"/>
                </a:solidFill>
              </a:rPr>
              <a:t>Applications can be “threats” </a:t>
            </a:r>
            <a:endParaRPr lang="en-US" sz="2000" dirty="0" smtClean="0">
              <a:solidFill>
                <a:schemeClr val="accent1"/>
              </a:solidFill>
            </a:endParaRPr>
          </a:p>
          <a:p>
            <a:r>
              <a:rPr lang="en-US" sz="2000" dirty="0" smtClean="0">
                <a:solidFill>
                  <a:schemeClr val="accent1"/>
                </a:solidFill>
              </a:rPr>
              <a:t>(</a:t>
            </a:r>
            <a:r>
              <a:rPr lang="en-US" sz="2000" dirty="0">
                <a:solidFill>
                  <a:schemeClr val="accent1"/>
                </a:solidFill>
              </a:rPr>
              <a:t>P2P file sharing, </a:t>
            </a:r>
            <a:r>
              <a:rPr lang="en-US" sz="2000" dirty="0" smtClean="0">
                <a:solidFill>
                  <a:schemeClr val="accent1"/>
                </a:solidFill>
              </a:rPr>
              <a:t>tunneling applications</a:t>
            </a:r>
            <a:r>
              <a:rPr lang="en-US" sz="2000" dirty="0">
                <a:solidFill>
                  <a:schemeClr val="accent1"/>
                </a:solidFill>
              </a:rPr>
              <a:t>, </a:t>
            </a:r>
            <a:r>
              <a:rPr lang="en-US" sz="2000" dirty="0" err="1">
                <a:solidFill>
                  <a:schemeClr val="accent1"/>
                </a:solidFill>
              </a:rPr>
              <a:t>anonymizers</a:t>
            </a:r>
            <a:r>
              <a:rPr lang="en-US" sz="2000" dirty="0">
                <a:solidFill>
                  <a:schemeClr val="accent1"/>
                </a:solidFill>
              </a:rPr>
              <a:t>, media/video, …)</a:t>
            </a:r>
          </a:p>
          <a:p>
            <a:endParaRPr lang="en-US" sz="2000"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_template">
  <a:themeElements>
    <a:clrScheme name="ppt_template 10">
      <a:dk1>
        <a:srgbClr val="000000"/>
      </a:dk1>
      <a:lt1>
        <a:srgbClr val="FFFFFF"/>
      </a:lt1>
      <a:dk2>
        <a:srgbClr val="000000"/>
      </a:dk2>
      <a:lt2>
        <a:srgbClr val="808080"/>
      </a:lt2>
      <a:accent1>
        <a:srgbClr val="316989"/>
      </a:accent1>
      <a:accent2>
        <a:srgbClr val="99FFCC"/>
      </a:accent2>
      <a:accent3>
        <a:srgbClr val="FFFFFF"/>
      </a:accent3>
      <a:accent4>
        <a:srgbClr val="000000"/>
      </a:accent4>
      <a:accent5>
        <a:srgbClr val="ADB9C4"/>
      </a:accent5>
      <a:accent6>
        <a:srgbClr val="8AE7B9"/>
      </a:accent6>
      <a:hlink>
        <a:srgbClr val="569BBD"/>
      </a:hlink>
      <a:folHlink>
        <a:srgbClr val="B2B2B2"/>
      </a:folHlink>
    </a:clrScheme>
    <a:fontScheme name="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16989"/>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316989"/>
        </a:solidFill>
        <a:ln w="1270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5000"/>
          </a:spcAft>
          <a:buClr>
            <a:schemeClr val="bg1"/>
          </a:buClr>
          <a:buSzPct val="100000"/>
          <a:buFont typeface="Times New Roman" pitchFamily="18" charset="0"/>
          <a:buChar char="•"/>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ppt_template 1">
        <a:dk1>
          <a:srgbClr val="000000"/>
        </a:dk1>
        <a:lt1>
          <a:srgbClr val="FFFFFF"/>
        </a:lt1>
        <a:dk2>
          <a:srgbClr val="000000"/>
        </a:dk2>
        <a:lt2>
          <a:srgbClr val="808080"/>
        </a:lt2>
        <a:accent1>
          <a:srgbClr val="C9D6A6"/>
        </a:accent1>
        <a:accent2>
          <a:srgbClr val="99FFCC"/>
        </a:accent2>
        <a:accent3>
          <a:srgbClr val="FFFFFF"/>
        </a:accent3>
        <a:accent4>
          <a:srgbClr val="000000"/>
        </a:accent4>
        <a:accent5>
          <a:srgbClr val="E1E8D0"/>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t_template 2">
        <a:dk1>
          <a:srgbClr val="000000"/>
        </a:dk1>
        <a:lt1>
          <a:srgbClr val="FFFFFF"/>
        </a:lt1>
        <a:dk2>
          <a:srgbClr val="000000"/>
        </a:dk2>
        <a:lt2>
          <a:srgbClr val="808080"/>
        </a:lt2>
        <a:accent1>
          <a:srgbClr val="5B6F7B"/>
        </a:accent1>
        <a:accent2>
          <a:srgbClr val="99FFCC"/>
        </a:accent2>
        <a:accent3>
          <a:srgbClr val="FFFFFF"/>
        </a:accent3>
        <a:accent4>
          <a:srgbClr val="000000"/>
        </a:accent4>
        <a:accent5>
          <a:srgbClr val="B5BBB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t_template 3">
        <a:dk1>
          <a:srgbClr val="000000"/>
        </a:dk1>
        <a:lt1>
          <a:srgbClr val="FFFFFF"/>
        </a:lt1>
        <a:dk2>
          <a:srgbClr val="000000"/>
        </a:dk2>
        <a:lt2>
          <a:srgbClr val="808080"/>
        </a:lt2>
        <a:accent1>
          <a:srgbClr val="72A392"/>
        </a:accent1>
        <a:accent2>
          <a:srgbClr val="99FFCC"/>
        </a:accent2>
        <a:accent3>
          <a:srgbClr val="FFFFFF"/>
        </a:accent3>
        <a:accent4>
          <a:srgbClr val="000000"/>
        </a:accent4>
        <a:accent5>
          <a:srgbClr val="BCCEC7"/>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t_template 4">
        <a:dk1>
          <a:srgbClr val="000000"/>
        </a:dk1>
        <a:lt1>
          <a:srgbClr val="FFFFFF"/>
        </a:lt1>
        <a:dk2>
          <a:srgbClr val="000000"/>
        </a:dk2>
        <a:lt2>
          <a:srgbClr val="808080"/>
        </a:lt2>
        <a:accent1>
          <a:srgbClr val="C2D1D3"/>
        </a:accent1>
        <a:accent2>
          <a:srgbClr val="99FFCC"/>
        </a:accent2>
        <a:accent3>
          <a:srgbClr val="FFFFFF"/>
        </a:accent3>
        <a:accent4>
          <a:srgbClr val="000000"/>
        </a:accent4>
        <a:accent5>
          <a:srgbClr val="DDE5E6"/>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pt_template 5">
        <a:dk1>
          <a:srgbClr val="000000"/>
        </a:dk1>
        <a:lt1>
          <a:srgbClr val="FFFFFF"/>
        </a:lt1>
        <a:dk2>
          <a:srgbClr val="000000"/>
        </a:dk2>
        <a:lt2>
          <a:srgbClr val="808080"/>
        </a:lt2>
        <a:accent1>
          <a:srgbClr val="80A1B6"/>
        </a:accent1>
        <a:accent2>
          <a:srgbClr val="99FFCC"/>
        </a:accent2>
        <a:accent3>
          <a:srgbClr val="FFFFFF"/>
        </a:accent3>
        <a:accent4>
          <a:srgbClr val="000000"/>
        </a:accent4>
        <a:accent5>
          <a:srgbClr val="C0CDD7"/>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
      <a:clrScheme name="ppt_template 6">
        <a:dk1>
          <a:srgbClr val="000000"/>
        </a:dk1>
        <a:lt1>
          <a:srgbClr val="FFFFFF"/>
        </a:lt1>
        <a:dk2>
          <a:srgbClr val="000000"/>
        </a:dk2>
        <a:lt2>
          <a:srgbClr val="808080"/>
        </a:lt2>
        <a:accent1>
          <a:srgbClr val="8AD3DF"/>
        </a:accent1>
        <a:accent2>
          <a:srgbClr val="99FFCC"/>
        </a:accent2>
        <a:accent3>
          <a:srgbClr val="FFFFFF"/>
        </a:accent3>
        <a:accent4>
          <a:srgbClr val="000000"/>
        </a:accent4>
        <a:accent5>
          <a:srgbClr val="C4E6EC"/>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
      <a:clrScheme name="ppt_template 7">
        <a:dk1>
          <a:srgbClr val="000000"/>
        </a:dk1>
        <a:lt1>
          <a:srgbClr val="FFFFFF"/>
        </a:lt1>
        <a:dk2>
          <a:srgbClr val="000000"/>
        </a:dk2>
        <a:lt2>
          <a:srgbClr val="808080"/>
        </a:lt2>
        <a:accent1>
          <a:srgbClr val="A7C439"/>
        </a:accent1>
        <a:accent2>
          <a:srgbClr val="99FFCC"/>
        </a:accent2>
        <a:accent3>
          <a:srgbClr val="FFFFFF"/>
        </a:accent3>
        <a:accent4>
          <a:srgbClr val="000000"/>
        </a:accent4>
        <a:accent5>
          <a:srgbClr val="D0DEAE"/>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
      <a:clrScheme name="ppt_template 8">
        <a:dk1>
          <a:srgbClr val="000000"/>
        </a:dk1>
        <a:lt1>
          <a:srgbClr val="FFFFFF"/>
        </a:lt1>
        <a:dk2>
          <a:srgbClr val="000000"/>
        </a:dk2>
        <a:lt2>
          <a:srgbClr val="808080"/>
        </a:lt2>
        <a:accent1>
          <a:srgbClr val="C1D72F"/>
        </a:accent1>
        <a:accent2>
          <a:srgbClr val="99FFCC"/>
        </a:accent2>
        <a:accent3>
          <a:srgbClr val="FFFFFF"/>
        </a:accent3>
        <a:accent4>
          <a:srgbClr val="000000"/>
        </a:accent4>
        <a:accent5>
          <a:srgbClr val="DDE8AD"/>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
      <a:clrScheme name="ppt_template 9">
        <a:dk1>
          <a:srgbClr val="000000"/>
        </a:dk1>
        <a:lt1>
          <a:srgbClr val="FFFFFF"/>
        </a:lt1>
        <a:dk2>
          <a:srgbClr val="000000"/>
        </a:dk2>
        <a:lt2>
          <a:srgbClr val="808080"/>
        </a:lt2>
        <a:accent1>
          <a:srgbClr val="EBD722"/>
        </a:accent1>
        <a:accent2>
          <a:srgbClr val="99FFCC"/>
        </a:accent2>
        <a:accent3>
          <a:srgbClr val="FFFFFF"/>
        </a:accent3>
        <a:accent4>
          <a:srgbClr val="000000"/>
        </a:accent4>
        <a:accent5>
          <a:srgbClr val="F3E8AB"/>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
      <a:clrScheme name="ppt_template 10">
        <a:dk1>
          <a:srgbClr val="000000"/>
        </a:dk1>
        <a:lt1>
          <a:srgbClr val="FFFFFF"/>
        </a:lt1>
        <a:dk2>
          <a:srgbClr val="000000"/>
        </a:dk2>
        <a:lt2>
          <a:srgbClr val="808080"/>
        </a:lt2>
        <a:accent1>
          <a:srgbClr val="316989"/>
        </a:accent1>
        <a:accent2>
          <a:srgbClr val="99FFCC"/>
        </a:accent2>
        <a:accent3>
          <a:srgbClr val="FFFFFF"/>
        </a:accent3>
        <a:accent4>
          <a:srgbClr val="000000"/>
        </a:accent4>
        <a:accent5>
          <a:srgbClr val="ADB9C4"/>
        </a:accent5>
        <a:accent6>
          <a:srgbClr val="8AE7B9"/>
        </a:accent6>
        <a:hlink>
          <a:srgbClr val="569BBD"/>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81472</TotalTime>
  <Words>3334</Words>
  <Application>Microsoft Macintosh PowerPoint</Application>
  <PresentationFormat>Letter Paper (8.5x11 in)</PresentationFormat>
  <Paragraphs>468</Paragraphs>
  <Slides>46</Slides>
  <Notes>17</Notes>
  <HiddenSlides>0</HiddenSlides>
  <MMClips>0</MMClips>
  <ScaleCrop>false</ScaleCrop>
  <HeadingPairs>
    <vt:vector size="4" baseType="variant">
      <vt:variant>
        <vt:lpstr>Design Template</vt:lpstr>
      </vt:variant>
      <vt:variant>
        <vt:i4>1</vt:i4>
      </vt:variant>
      <vt:variant>
        <vt:lpstr>Slide Titles</vt:lpstr>
      </vt:variant>
      <vt:variant>
        <vt:i4>46</vt:i4>
      </vt:variant>
    </vt:vector>
  </HeadingPairs>
  <TitlesOfParts>
    <vt:vector size="47" baseType="lpstr">
      <vt:lpstr>ppt_template</vt:lpstr>
      <vt:lpstr>Next Generation Network Security </vt:lpstr>
      <vt:lpstr>Topics</vt:lpstr>
      <vt:lpstr>About Palo Alto Networks</vt:lpstr>
      <vt:lpstr>Over 2500 Organizations Trust Palo Alto Networks</vt:lpstr>
      <vt:lpstr>The current security situation</vt:lpstr>
      <vt:lpstr>Why Do You Need a NGFW?</vt:lpstr>
      <vt:lpstr>Enterprise 2.0 Applications Take Many Forms</vt:lpstr>
      <vt:lpstr>Security v2.0:  Stateful Inspection</vt:lpstr>
      <vt:lpstr>Applications Carry Risk &amp; and are targets</vt:lpstr>
      <vt:lpstr>Applications Have Changed – Firewalls nor Firewall Helpers Have</vt:lpstr>
      <vt:lpstr>Question to the audience!</vt:lpstr>
      <vt:lpstr>Slide 12</vt:lpstr>
      <vt:lpstr>What You Need To Know</vt:lpstr>
      <vt:lpstr>Sprawl Is Not The Answer</vt:lpstr>
      <vt:lpstr>Why Existing Solutions Don’t Work</vt:lpstr>
      <vt:lpstr>Slide 16</vt:lpstr>
      <vt:lpstr>What are the key differences ?</vt:lpstr>
      <vt:lpstr>Unique Technologies Transform the Firewall</vt:lpstr>
      <vt:lpstr>App-ID is Fundamentally Different </vt:lpstr>
      <vt:lpstr>Fundamental Differences: User-ID &amp; Content-ID</vt:lpstr>
      <vt:lpstr>Single-Pass Parallel Processing (SP3) Architecture</vt:lpstr>
      <vt:lpstr>Slide 22</vt:lpstr>
      <vt:lpstr>Visibility into Application, Users &amp; Content</vt:lpstr>
      <vt:lpstr>Enables Visibility Into Applications, Users, and Content</vt:lpstr>
      <vt:lpstr>The Right Answer:  Make the Firewall Do Its Job</vt:lpstr>
      <vt:lpstr>A True Firewall: PAN-OS Features</vt:lpstr>
      <vt:lpstr>Addresses Three Key Business Problems</vt:lpstr>
      <vt:lpstr>Security needs to be flexible!</vt:lpstr>
      <vt:lpstr>GlobalProtect:  Complete Security Coverage Solution</vt:lpstr>
      <vt:lpstr>The Proof!</vt:lpstr>
      <vt:lpstr>2010 Magic Quadrant for Enterprise Network Firewalls</vt:lpstr>
      <vt:lpstr>Proven IPS Quality</vt:lpstr>
      <vt:lpstr>Thank You</vt:lpstr>
      <vt:lpstr>App-ID</vt:lpstr>
      <vt:lpstr>What is an Application?</vt:lpstr>
      <vt:lpstr>Traditional Systems Cover Portions of the Problem</vt:lpstr>
      <vt:lpstr>App-ID: Comprehensive Application Visibility</vt:lpstr>
      <vt:lpstr>Application Identification</vt:lpstr>
      <vt:lpstr>Application Examples</vt:lpstr>
      <vt:lpstr>User-ID</vt:lpstr>
      <vt:lpstr>User-ID: Enterprise Directory Integration</vt:lpstr>
      <vt:lpstr>User-ID Mechanism</vt:lpstr>
      <vt:lpstr>Content-ID</vt:lpstr>
      <vt:lpstr>Content-ID:  Real-Time Content Scanning</vt:lpstr>
      <vt:lpstr>Content-ID Uses Stream-Based Scanning</vt:lpstr>
      <vt:lpstr>Microsoft Security Bulletins</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Palo Alto Networks</dc:title>
  <dc:creator>Larry Link</dc:creator>
  <cp:lastModifiedBy>Carlos Heller</cp:lastModifiedBy>
  <cp:revision>993</cp:revision>
  <cp:lastPrinted>2010-05-28T17:24:04Z</cp:lastPrinted>
  <dcterms:created xsi:type="dcterms:W3CDTF">2010-10-09T13:34:30Z</dcterms:created>
  <dcterms:modified xsi:type="dcterms:W3CDTF">2010-10-10T12:58:35Z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linkTarget="Link 1">
    <vt:lpwstr>Network Security Macro Trends_x000d_</vt:lpwstr>
  </property>
  <property fmtid="{D5CDD505-2E9C-101B-9397-08002B2CF9AE}" pid="3" name="DV.Tracking">
    <vt:lpwstr>true</vt:lpwstr>
  </property>
  <property fmtid="{D5CDD505-2E9C-101B-9397-08002B2CF9AE}" pid="4" name="DV.DocumentId">
    <vt:lpwstr>tllxgVL51OrHUOgOHybd94</vt:lpwstr>
  </property>
  <property fmtid="{D5CDD505-2E9C-101B-9397-08002B2CF9AE}" pid="5" name="DV.VersionId">
    <vt:lpwstr>7S2Awchf3PQ3x9Dst1avo1</vt:lpwstr>
  </property>
  <property fmtid="{D5CDD505-2E9C-101B-9397-08002B2CF9AE}" pid="6" name="DV.MergeIncapabilityFlags">
    <vt:i4>0</vt:i4>
  </property>
</Properties>
</file>