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53" r:id="rId2"/>
    <p:sldMasterId id="2147483654" r:id="rId3"/>
    <p:sldMasterId id="2147483656" r:id="rId4"/>
    <p:sldMasterId id="2147483655" r:id="rId5"/>
    <p:sldMasterId id="2147483657" r:id="rId6"/>
    <p:sldMasterId id="2147483658" r:id="rId7"/>
    <p:sldMasterId id="2147483659" r:id="rId8"/>
    <p:sldMasterId id="2147483661" r:id="rId9"/>
  </p:sldMasterIdLst>
  <p:notesMasterIdLst>
    <p:notesMasterId r:id="rId41"/>
  </p:notesMasterIdLst>
  <p:handoutMasterIdLst>
    <p:handoutMasterId r:id="rId42"/>
  </p:handoutMasterIdLst>
  <p:sldIdLst>
    <p:sldId id="256" r:id="rId10"/>
    <p:sldId id="302" r:id="rId11"/>
    <p:sldId id="303" r:id="rId12"/>
    <p:sldId id="280" r:id="rId13"/>
    <p:sldId id="331" r:id="rId14"/>
    <p:sldId id="282" r:id="rId15"/>
    <p:sldId id="304" r:id="rId16"/>
    <p:sldId id="316" r:id="rId17"/>
    <p:sldId id="332" r:id="rId18"/>
    <p:sldId id="317" r:id="rId19"/>
    <p:sldId id="314" r:id="rId20"/>
    <p:sldId id="313" r:id="rId21"/>
    <p:sldId id="318" r:id="rId22"/>
    <p:sldId id="330" r:id="rId23"/>
    <p:sldId id="306" r:id="rId24"/>
    <p:sldId id="319" r:id="rId25"/>
    <p:sldId id="320" r:id="rId26"/>
    <p:sldId id="321" r:id="rId27"/>
    <p:sldId id="322" r:id="rId28"/>
    <p:sldId id="308" r:id="rId29"/>
    <p:sldId id="309" r:id="rId30"/>
    <p:sldId id="310" r:id="rId31"/>
    <p:sldId id="328" r:id="rId32"/>
    <p:sldId id="323" r:id="rId33"/>
    <p:sldId id="324" r:id="rId34"/>
    <p:sldId id="325" r:id="rId35"/>
    <p:sldId id="326" r:id="rId36"/>
    <p:sldId id="327" r:id="rId37"/>
    <p:sldId id="296" r:id="rId38"/>
    <p:sldId id="273" r:id="rId39"/>
    <p:sldId id="333" r:id="rId40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50707"/>
    <a:srgbClr val="475761"/>
    <a:srgbClr val="8C9AA2"/>
    <a:srgbClr val="FF0000"/>
    <a:srgbClr val="9C0000"/>
    <a:srgbClr val="FABEBE"/>
    <a:srgbClr val="CCD2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9" autoAdjust="0"/>
    <p:restoredTop sz="87500" autoAdjust="0"/>
  </p:normalViewPr>
  <p:slideViewPr>
    <p:cSldViewPr>
      <p:cViewPr>
        <p:scale>
          <a:sx n="100" d="100"/>
          <a:sy n="100" d="100"/>
        </p:scale>
        <p:origin x="-402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68"/>
    </p:cViewPr>
  </p:sorterViewPr>
  <p:notesViewPr>
    <p:cSldViewPr>
      <p:cViewPr varScale="1">
        <p:scale>
          <a:sx n="59" d="100"/>
          <a:sy n="59" d="100"/>
        </p:scale>
        <p:origin x="-2478" y="-78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image" Target="../media/image1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Copyright 2008 - Lumension Security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1C8F09-426D-457B-8BBE-A98704740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9600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Copyright 2008 - Lumension Security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DF4EDB-F2EC-4561-989B-1273C04C0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600200"/>
            <a:ext cx="2160587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00200"/>
            <a:ext cx="632936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1125"/>
            <a:ext cx="304800" cy="24447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BDDC344-1780-4EA7-918A-60315F73B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75438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75438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DESIGN - WATERMARK - US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849563"/>
            <a:ext cx="914400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ESIGN - WATERMARK - Clipboard - PAS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37075" y="0"/>
            <a:ext cx="4606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ESIGN - Footer Ima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head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DESIGN - Footer Im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2" descr="DESIGN - WATERMARK - Hallwa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7600" y="0"/>
            <a:ext cx="294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head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bg_spid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head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7894" name="Picture 11" descr="DESIGN - Footer Imag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bg_lapt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2230" name="Picture 11" descr="DESIGN - Footer Ima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bg_US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4518" name="Picture 11" descr="DESIGN - Footer Ima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0" descr="bg_USB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6806" name="Picture 11" descr="DESIGN - Footer Ima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0" descr="bg_US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89094" name="Picture 11" descr="DESIGN - Footer Ima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7" descr="Chapter Slide B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8" descr="gradient ban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844675"/>
            <a:ext cx="9144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3214688"/>
            <a:ext cx="8642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1381" name="Picture 11" descr="DESIGN - Footer Imag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emf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27.e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27.e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27.e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" Type="http://schemas.openxmlformats.org/officeDocument/2006/relationships/image" Target="../media/image20.png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hyperlink" Target="http://www.patchlink.com/company/press_releases.aspx?id=132" TargetMode="External"/><Relationship Id="rId5" Type="http://schemas.openxmlformats.org/officeDocument/2006/relationships/image" Target="../media/image23.png"/><Relationship Id="rId15" Type="http://schemas.openxmlformats.org/officeDocument/2006/relationships/image" Target="../media/image32.gi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jpeg"/><Relationship Id="rId34" Type="http://schemas.openxmlformats.org/officeDocument/2006/relationships/image" Target="../media/image65.png"/><Relationship Id="rId42" Type="http://schemas.openxmlformats.org/officeDocument/2006/relationships/hyperlink" Target="http://www.defence.gov.au/" TargetMode="External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55" Type="http://schemas.openxmlformats.org/officeDocument/2006/relationships/image" Target="../media/image85.png"/><Relationship Id="rId63" Type="http://schemas.openxmlformats.org/officeDocument/2006/relationships/image" Target="../media/image93.png"/><Relationship Id="rId68" Type="http://schemas.openxmlformats.org/officeDocument/2006/relationships/image" Target="../media/image98.png"/><Relationship Id="rId7" Type="http://schemas.openxmlformats.org/officeDocument/2006/relationships/image" Target="../media/image38.png"/><Relationship Id="rId2" Type="http://schemas.openxmlformats.org/officeDocument/2006/relationships/tags" Target="../tags/tag2.xml"/><Relationship Id="rId16" Type="http://schemas.openxmlformats.org/officeDocument/2006/relationships/image" Target="../media/image47.png"/><Relationship Id="rId29" Type="http://schemas.openxmlformats.org/officeDocument/2006/relationships/image" Target="../media/image60.png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5.jpeg"/><Relationship Id="rId53" Type="http://schemas.openxmlformats.org/officeDocument/2006/relationships/image" Target="../media/image83.png"/><Relationship Id="rId58" Type="http://schemas.openxmlformats.org/officeDocument/2006/relationships/image" Target="../media/image88.png"/><Relationship Id="rId66" Type="http://schemas.openxmlformats.org/officeDocument/2006/relationships/image" Target="../media/image96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79.png"/><Relationship Id="rId57" Type="http://schemas.openxmlformats.org/officeDocument/2006/relationships/image" Target="../media/image87.jpeg"/><Relationship Id="rId61" Type="http://schemas.openxmlformats.org/officeDocument/2006/relationships/image" Target="../media/image91.jpe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60" Type="http://schemas.openxmlformats.org/officeDocument/2006/relationships/image" Target="../media/image90.jpeg"/><Relationship Id="rId65" Type="http://schemas.openxmlformats.org/officeDocument/2006/relationships/image" Target="../media/image95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jpe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56" Type="http://schemas.openxmlformats.org/officeDocument/2006/relationships/image" Target="../media/image86.png"/><Relationship Id="rId64" Type="http://schemas.openxmlformats.org/officeDocument/2006/relationships/image" Target="../media/image94.jpeg"/><Relationship Id="rId69" Type="http://schemas.openxmlformats.org/officeDocument/2006/relationships/image" Target="../media/image99.png"/><Relationship Id="rId8" Type="http://schemas.openxmlformats.org/officeDocument/2006/relationships/image" Target="../media/image39.png"/><Relationship Id="rId51" Type="http://schemas.openxmlformats.org/officeDocument/2006/relationships/image" Target="../media/image81.png"/><Relationship Id="rId3" Type="http://schemas.openxmlformats.org/officeDocument/2006/relationships/slideLayout" Target="../slideLayouts/slideLayout17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6.jpeg"/><Relationship Id="rId59" Type="http://schemas.openxmlformats.org/officeDocument/2006/relationships/image" Target="../media/image89.png"/><Relationship Id="rId67" Type="http://schemas.openxmlformats.org/officeDocument/2006/relationships/image" Target="../media/image97.png"/><Relationship Id="rId20" Type="http://schemas.openxmlformats.org/officeDocument/2006/relationships/image" Target="../media/image51.jpeg"/><Relationship Id="rId41" Type="http://schemas.openxmlformats.org/officeDocument/2006/relationships/image" Target="../media/image72.png"/><Relationship Id="rId54" Type="http://schemas.openxmlformats.org/officeDocument/2006/relationships/image" Target="../media/image84.png"/><Relationship Id="rId62" Type="http://schemas.openxmlformats.org/officeDocument/2006/relationships/image" Target="../media/image9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5" Type="http://schemas.openxmlformats.org/officeDocument/2006/relationships/image" Target="../media/image113.png"/><Relationship Id="rId10" Type="http://schemas.openxmlformats.org/officeDocument/2006/relationships/image" Target="../media/image108.jpe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371600"/>
          </a:xfrm>
        </p:spPr>
        <p:txBody>
          <a:bodyPr/>
          <a:lstStyle/>
          <a:p>
            <a:pPr eaLnBrk="1" hangingPunct="1"/>
            <a:r>
              <a:rPr lang="en-US" smtClean="0"/>
              <a:t>Data on the Edge: </a:t>
            </a:r>
            <a:br>
              <a:rPr lang="en-US" smtClean="0"/>
            </a:br>
            <a:r>
              <a:rPr lang="en-US" smtClean="0"/>
              <a:t>Protecting Your Vital Information</a:t>
            </a:r>
          </a:p>
        </p:txBody>
      </p:sp>
      <p:sp>
        <p:nvSpPr>
          <p:cNvPr id="116738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733800"/>
            <a:ext cx="6400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sz="1800" i="1" smtClean="0">
                <a:solidFill>
                  <a:schemeClr val="bg1"/>
                </a:solidFill>
              </a:rPr>
              <a:t>Raivis Kalnins</a:t>
            </a:r>
            <a:endParaRPr lang="de-CH" sz="1800" i="1" smtClean="0">
              <a:solidFill>
                <a:schemeClr val="bg1"/>
              </a:solidFill>
            </a:endParaRPr>
          </a:p>
          <a:p>
            <a:pPr eaLnBrk="1" hangingPunct="1"/>
            <a:r>
              <a:rPr lang="lv-LV" sz="1800" i="1" smtClean="0">
                <a:solidFill>
                  <a:schemeClr val="bg1"/>
                </a:solidFill>
              </a:rPr>
              <a:t>Technical</a:t>
            </a:r>
            <a:r>
              <a:rPr lang="de-CH" sz="1800" i="1" smtClean="0">
                <a:solidFill>
                  <a:schemeClr val="bg1"/>
                </a:solidFill>
              </a:rPr>
              <a:t> consultant</a:t>
            </a:r>
            <a:r>
              <a:rPr lang="lv-LV" sz="1800" i="1" smtClean="0">
                <a:solidFill>
                  <a:schemeClr val="bg1"/>
                </a:solidFill>
              </a:rPr>
              <a:t> @ headTechnology Baltics Ltd </a:t>
            </a:r>
            <a:br>
              <a:rPr lang="lv-LV" sz="1800" i="1" smtClean="0">
                <a:solidFill>
                  <a:schemeClr val="bg1"/>
                </a:solidFill>
              </a:rPr>
            </a:br>
            <a:r>
              <a:rPr lang="lv-LV" sz="1800" i="1" smtClean="0">
                <a:solidFill>
                  <a:schemeClr val="bg1"/>
                </a:solidFill>
              </a:rPr>
              <a:t>Value Added Distributor </a:t>
            </a:r>
            <a:endParaRPr lang="en-US" sz="1800" i="1" smtClean="0">
              <a:solidFill>
                <a:schemeClr val="bg1"/>
              </a:solidFill>
            </a:endParaRPr>
          </a:p>
        </p:txBody>
      </p:sp>
      <p:pic>
        <p:nvPicPr>
          <p:cNvPr id="116739" name="Picture 11" descr="Clos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828800" y="5486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/>
              <a:t>Stallion Autumn Seminar, </a:t>
            </a:r>
            <a:endParaRPr lang="lv-LV" sz="1400" b="1" i="1"/>
          </a:p>
          <a:p>
            <a:r>
              <a:rPr lang="en-US" sz="1400" b="1" i="1"/>
              <a:t>11th November 2009 in Tallinn</a:t>
            </a:r>
            <a:endParaRPr lang="en-US" sz="1400"/>
          </a:p>
        </p:txBody>
      </p:sp>
      <p:pic>
        <p:nvPicPr>
          <p:cNvPr id="1167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86400"/>
            <a:ext cx="1381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Data Theft – A complex task?</a:t>
            </a:r>
            <a:endParaRPr lang="en-US" smtClean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381000" y="1600200"/>
            <a:ext cx="8305800" cy="1447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4800" b="1" dirty="0">
                <a:solidFill>
                  <a:srgbClr val="28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charset="0"/>
              </a:rPr>
              <a:t>1. None of the incidents</a:t>
            </a:r>
            <a:endParaRPr lang="en-US" dirty="0">
              <a:ea typeface="Lucida Grande" charset="0"/>
              <a:cs typeface="Lucida Grande" charset="0"/>
              <a:sym typeface="Arial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28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charset="0"/>
              </a:rPr>
              <a:t>required special knowledge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81000" y="3733800"/>
            <a:ext cx="8305800" cy="1447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4800" b="1" dirty="0">
                <a:solidFill>
                  <a:srgbClr val="28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charset="0"/>
              </a:rPr>
              <a:t>2. All of the incidents related to </a:t>
            </a:r>
            <a:r>
              <a:rPr lang="en-US" sz="4800" b="1" dirty="0">
                <a:solidFill>
                  <a:srgbClr val="B507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charset="0"/>
              </a:rPr>
              <a:t>endpoints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Incident sources</a:t>
            </a:r>
            <a:endParaRPr lang="en-US" smtClean="0"/>
          </a:p>
        </p:txBody>
      </p:sp>
      <p:sp>
        <p:nvSpPr>
          <p:cNvPr id="126978" name="Rectangle 6"/>
          <p:cNvSpPr>
            <a:spLocks/>
          </p:cNvSpPr>
          <p:nvPr/>
        </p:nvSpPr>
        <p:spPr bwMode="auto">
          <a:xfrm>
            <a:off x="228600" y="5715000"/>
            <a:ext cx="3467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i="1">
                <a:sym typeface="Arial" charset="0"/>
              </a:rPr>
              <a:t>(source: datalossdb.org)</a:t>
            </a:r>
          </a:p>
        </p:txBody>
      </p:sp>
      <p:graphicFrame>
        <p:nvGraphicFramePr>
          <p:cNvPr id="126979" name="Object 1"/>
          <p:cNvGraphicFramePr>
            <a:graphicFrameLocks/>
          </p:cNvGraphicFramePr>
          <p:nvPr/>
        </p:nvGraphicFramePr>
        <p:xfrm>
          <a:off x="152400" y="1676400"/>
          <a:ext cx="3249613" cy="3328988"/>
        </p:xfrm>
        <a:graphic>
          <a:graphicData uri="http://schemas.openxmlformats.org/presentationml/2006/ole">
            <p:oleObj spid="_x0000_s126979" r:id="rId3" imgW="3249450" imgH="3328704" progId="Excel.Chart.8">
              <p:embed/>
            </p:oleObj>
          </a:graphicData>
        </a:graphic>
      </p:graphicFrame>
      <p:graphicFrame>
        <p:nvGraphicFramePr>
          <p:cNvPr id="126980" name="Object 2"/>
          <p:cNvGraphicFramePr>
            <a:graphicFrameLocks/>
          </p:cNvGraphicFramePr>
          <p:nvPr/>
        </p:nvGraphicFramePr>
        <p:xfrm>
          <a:off x="1524000" y="838200"/>
          <a:ext cx="7421563" cy="5638800"/>
        </p:xfrm>
        <a:graphic>
          <a:graphicData uri="http://schemas.openxmlformats.org/presentationml/2006/ole">
            <p:oleObj spid="_x0000_s126980" r:id="rId4" imgW="7419475" imgH="5639289" progId="Excel.Chart.8">
              <p:embed/>
            </p:oleObj>
          </a:graphicData>
        </a:graphic>
      </p:graphicFrame>
      <p:grpSp>
        <p:nvGrpSpPr>
          <p:cNvPr id="126981" name="Group 9"/>
          <p:cNvGrpSpPr>
            <a:grpSpLocks/>
          </p:cNvGrpSpPr>
          <p:nvPr/>
        </p:nvGrpSpPr>
        <p:grpSpPr bwMode="auto">
          <a:xfrm>
            <a:off x="381000" y="990600"/>
            <a:ext cx="8623300" cy="990600"/>
            <a:chOff x="0" y="0"/>
            <a:chExt cx="5432" cy="728"/>
          </a:xfrm>
        </p:grpSpPr>
        <p:sp>
          <p:nvSpPr>
            <p:cNvPr id="126982" name="Rectangle 10"/>
            <p:cNvSpPr>
              <a:spLocks/>
            </p:cNvSpPr>
            <p:nvPr/>
          </p:nvSpPr>
          <p:spPr bwMode="auto">
            <a:xfrm>
              <a:off x="0" y="0"/>
              <a:ext cx="2184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>
                  <a:sym typeface="Arial" charset="0"/>
                </a:rPr>
                <a:t>Stolen / lost records in 2007</a:t>
              </a:r>
            </a:p>
          </p:txBody>
        </p:sp>
        <p:sp>
          <p:nvSpPr>
            <p:cNvPr id="126983" name="Rectangle 11"/>
            <p:cNvSpPr>
              <a:spLocks/>
            </p:cNvSpPr>
            <p:nvPr/>
          </p:nvSpPr>
          <p:spPr bwMode="auto">
            <a:xfrm>
              <a:off x="3248" y="0"/>
              <a:ext cx="2184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>
                  <a:sym typeface="Arial" charset="0"/>
                </a:rPr>
                <a:t>Stolen / lost records in 2008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Lost / stolen devices in the last 4 years</a:t>
            </a:r>
            <a:endParaRPr lang="en-US" smtClean="0"/>
          </a:p>
        </p:txBody>
      </p:sp>
      <p:sp>
        <p:nvSpPr>
          <p:cNvPr id="128002" name="TextBox 4"/>
          <p:cNvSpPr txBox="1">
            <a:spLocks noChangeArrowheads="1"/>
          </p:cNvSpPr>
          <p:nvPr/>
        </p:nvSpPr>
        <p:spPr bwMode="auto">
          <a:xfrm>
            <a:off x="838200" y="5867400"/>
            <a:ext cx="271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CH"/>
              <a:t>(Source: datalossdb.org)</a:t>
            </a:r>
            <a:endParaRPr lang="en-US"/>
          </a:p>
        </p:txBody>
      </p:sp>
      <p:pic>
        <p:nvPicPr>
          <p:cNvPr id="1280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11430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/>
          </p:cNvSpPr>
          <p:nvPr/>
        </p:nvSpPr>
        <p:spPr bwMode="auto">
          <a:xfrm>
            <a:off x="1093788" y="1231900"/>
            <a:ext cx="7315200" cy="32512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>
              <a:cxn ang="0">
                <a:pos x="0" y="21600"/>
              </a:cxn>
              <a:cxn ang="0">
                <a:pos x="21600" y="0"/>
              </a:cxn>
            </a:cxnLst>
            <a:rect l="T0" t="T1" r="T2" b="T3"/>
            <a:pathLst>
              <a:path w="21600" h="21600">
                <a:moveTo>
                  <a:pt x="0" y="21600"/>
                </a:moveTo>
                <a:cubicBezTo>
                  <a:pt x="0" y="21600"/>
                  <a:pt x="16950" y="18450"/>
                  <a:pt x="21600" y="0"/>
                </a:cubicBezTo>
              </a:path>
            </a:pathLst>
          </a:custGeom>
          <a:noFill/>
          <a:ln w="38100">
            <a:solidFill>
              <a:srgbClr val="2224A7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3706813" y="5270500"/>
            <a:ext cx="4746625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224A7"/>
                </a:solidFill>
                <a:sym typeface="Arial" charset="0"/>
              </a:rPr>
              <a:t>N. of Records on Lost / Stolen Devices</a:t>
            </a:r>
          </a:p>
        </p:txBody>
      </p:sp>
      <p:sp>
        <p:nvSpPr>
          <p:cNvPr id="128006" name="Rectangle 9"/>
          <p:cNvSpPr>
            <a:spLocks/>
          </p:cNvSpPr>
          <p:nvPr/>
        </p:nvSpPr>
        <p:spPr bwMode="auto">
          <a:xfrm>
            <a:off x="5815013" y="4902200"/>
            <a:ext cx="264318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B01C15"/>
                </a:solidFill>
                <a:sym typeface="Arial" charset="0"/>
              </a:rPr>
              <a:t>Lost / Stolen Devices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Social Engineering the USB way</a:t>
            </a:r>
            <a:endParaRPr lang="en-US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001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CH" sz="3200" b="1" dirty="0">
                <a:latin typeface="+mj-lt"/>
                <a:cs typeface="+mn-cs"/>
              </a:rPr>
              <a:t>Security Audit at a credit union</a:t>
            </a:r>
            <a:r>
              <a:rPr lang="de-CH" sz="2800" b="1" dirty="0">
                <a:latin typeface="+mj-lt"/>
                <a:cs typeface="+mn-cs"/>
              </a:rPr>
              <a:t> </a:t>
            </a:r>
          </a:p>
          <a:p>
            <a:pPr>
              <a:defRPr/>
            </a:pPr>
            <a:r>
              <a:rPr lang="de-CH" sz="2000" b="1" i="1" dirty="0">
                <a:latin typeface="+mj-lt"/>
                <a:cs typeface="+mn-cs"/>
              </a:rPr>
              <a:t>(Source: </a:t>
            </a:r>
            <a:r>
              <a:rPr lang="de-CH" sz="1400" b="1" i="1" dirty="0">
                <a:latin typeface="+mj-lt"/>
                <a:cs typeface="+mn-cs"/>
              </a:rPr>
              <a:t>http://www.darkreading.com</a:t>
            </a:r>
            <a:r>
              <a:rPr lang="de-CH" sz="2000" b="1" i="1" dirty="0">
                <a:latin typeface="+mj-lt"/>
                <a:cs typeface="+mn-cs"/>
              </a:rPr>
              <a:t>)</a:t>
            </a:r>
          </a:p>
          <a:p>
            <a:pPr>
              <a:defRPr/>
            </a:pPr>
            <a:r>
              <a:rPr lang="de-CH" sz="2400" b="1" dirty="0">
                <a:latin typeface="+mj-lt"/>
                <a:cs typeface="+mn-cs"/>
              </a:rPr>
              <a:t>	</a:t>
            </a:r>
          </a:p>
          <a:p>
            <a:pPr>
              <a:defRPr/>
            </a:pPr>
            <a:r>
              <a:rPr lang="de-CH" sz="2400" b="1" dirty="0">
                <a:latin typeface="+mj-lt"/>
                <a:cs typeface="+mn-cs"/>
              </a:rPr>
              <a:t>Step 1</a:t>
            </a:r>
          </a:p>
          <a:p>
            <a:pPr>
              <a:defRPr/>
            </a:pPr>
            <a:r>
              <a:rPr lang="de-CH" sz="2000" dirty="0">
                <a:latin typeface="+mj-lt"/>
                <a:cs typeface="+mn-cs"/>
              </a:rPr>
              <a:t>Prepare 20 USB drives with a trojan horse that gathers critical data (such as user account information) from the PC it is connected to and sends it by email</a:t>
            </a:r>
          </a:p>
          <a:p>
            <a:pPr>
              <a:defRPr/>
            </a:pPr>
            <a:endParaRPr lang="de-CH" sz="2000" dirty="0">
              <a:latin typeface="+mj-lt"/>
              <a:cs typeface="+mn-cs"/>
            </a:endParaRPr>
          </a:p>
          <a:p>
            <a:pPr>
              <a:defRPr/>
            </a:pPr>
            <a:r>
              <a:rPr lang="de-CH" sz="2400" b="1" dirty="0">
                <a:latin typeface="+mj-lt"/>
                <a:cs typeface="+mn-cs"/>
              </a:rPr>
              <a:t>Step 2</a:t>
            </a:r>
          </a:p>
          <a:p>
            <a:pPr>
              <a:defRPr/>
            </a:pPr>
            <a:r>
              <a:rPr lang="de-CH" sz="2000" dirty="0">
                <a:latin typeface="+mj-lt"/>
                <a:cs typeface="+mn-cs"/>
              </a:rPr>
              <a:t>Drop these USB drives within the accomodations of the company</a:t>
            </a:r>
          </a:p>
          <a:p>
            <a:pPr>
              <a:defRPr/>
            </a:pPr>
            <a:endParaRPr lang="de-CH" sz="2000" dirty="0">
              <a:latin typeface="+mj-lt"/>
              <a:cs typeface="+mn-cs"/>
            </a:endParaRPr>
          </a:p>
          <a:p>
            <a:pPr>
              <a:defRPr/>
            </a:pPr>
            <a:r>
              <a:rPr lang="de-CH" sz="2400" b="1" dirty="0">
                <a:latin typeface="+mj-lt"/>
                <a:cs typeface="+mn-cs"/>
              </a:rPr>
              <a:t>Step 3</a:t>
            </a:r>
          </a:p>
          <a:p>
            <a:pPr>
              <a:defRPr/>
            </a:pPr>
            <a:r>
              <a:rPr lang="de-CH" sz="2000" dirty="0">
                <a:latin typeface="+mj-lt"/>
                <a:cs typeface="+mn-cs"/>
              </a:rPr>
              <a:t>Wait 3 days ...</a:t>
            </a:r>
          </a:p>
          <a:p>
            <a:pPr>
              <a:defRPr/>
            </a:pPr>
            <a:endParaRPr lang="de-CH" sz="2000" dirty="0">
              <a:latin typeface="+mj-lt"/>
              <a:cs typeface="+mn-cs"/>
            </a:endParaRPr>
          </a:p>
          <a:p>
            <a:pPr>
              <a:defRPr/>
            </a:pPr>
            <a:r>
              <a:rPr lang="de-CH" sz="2400" b="1" dirty="0">
                <a:latin typeface="+mj-lt"/>
                <a:cs typeface="+mn-cs"/>
              </a:rPr>
              <a:t>Result</a:t>
            </a:r>
          </a:p>
          <a:p>
            <a:pPr>
              <a:defRPr/>
            </a:pPr>
            <a:r>
              <a:rPr lang="de-CH" sz="2000" b="1" dirty="0">
                <a:solidFill>
                  <a:srgbClr val="FF0000"/>
                </a:solidFill>
                <a:latin typeface="+mj-lt"/>
                <a:cs typeface="+mn-cs"/>
              </a:rPr>
              <a:t>15</a:t>
            </a:r>
            <a:r>
              <a:rPr lang="de-CH" sz="2000" dirty="0">
                <a:latin typeface="+mj-lt"/>
                <a:cs typeface="+mn-cs"/>
              </a:rPr>
              <a:t> out of 20 drives have been used by employees, critical data from their PC‘s has been exposed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Lumension Brands</a:t>
            </a:r>
            <a:endParaRPr lang="en-US" smtClean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 t="13699"/>
          <a:stretch>
            <a:fillRect/>
          </a:stretch>
        </p:blipFill>
        <p:spPr bwMode="auto">
          <a:xfrm>
            <a:off x="685800" y="990600"/>
            <a:ext cx="80137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990600"/>
            <a:ext cx="4495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00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90600"/>
            <a:ext cx="4419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09800" y="5562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3600" y="55626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b="1"/>
              <a:t>AntiVirus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Lumension Device Control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Product Operation – Device Control</a:t>
            </a:r>
            <a:endParaRPr lang="en-US" smtClean="0"/>
          </a:p>
        </p:txBody>
      </p:sp>
      <p:grpSp>
        <p:nvGrpSpPr>
          <p:cNvPr id="287748" name="Group 52"/>
          <p:cNvGrpSpPr>
            <a:grpSpLocks/>
          </p:cNvGrpSpPr>
          <p:nvPr/>
        </p:nvGrpSpPr>
        <p:grpSpPr bwMode="auto">
          <a:xfrm>
            <a:off x="381000" y="838200"/>
            <a:ext cx="8382000" cy="1447800"/>
            <a:chOff x="499311" y="3341517"/>
            <a:chExt cx="3200400" cy="2362200"/>
          </a:xfrm>
        </p:grpSpPr>
        <p:sp>
          <p:nvSpPr>
            <p:cNvPr id="54" name="Rounded Rectangle 53"/>
            <p:cNvSpPr/>
            <p:nvPr/>
          </p:nvSpPr>
          <p:spPr>
            <a:xfrm>
              <a:off x="499311" y="3341517"/>
              <a:ext cx="3200400" cy="2362200"/>
            </a:xfrm>
            <a:prstGeom prst="roundRect">
              <a:avLst>
                <a:gd name="adj" fmla="val 3512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53909" y="4377252"/>
              <a:ext cx="2069516" cy="2466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de-CH" b="1" dirty="0">
                  <a:solidFill>
                    <a:schemeClr val="tx2">
                      <a:lumMod val="10000"/>
                    </a:schemeClr>
                  </a:solidFill>
                </a:rPr>
                <a:t>Directory Service</a:t>
              </a:r>
              <a:endParaRPr lang="en-US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87749" name="Group 63"/>
          <p:cNvGrpSpPr>
            <a:grpSpLocks/>
          </p:cNvGrpSpPr>
          <p:nvPr/>
        </p:nvGrpSpPr>
        <p:grpSpPr bwMode="auto">
          <a:xfrm>
            <a:off x="1679575" y="1219200"/>
            <a:ext cx="1444625" cy="527050"/>
            <a:chOff x="7162800" y="1219200"/>
            <a:chExt cx="1445089" cy="527137"/>
          </a:xfrm>
        </p:grpSpPr>
        <p:pic>
          <p:nvPicPr>
            <p:cNvPr id="62" name="Picture 61" descr="Active Directory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162800" y="1219200"/>
              <a:ext cx="680379" cy="5153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  <a:scene3d>
              <a:camera prst="isometricOffAxis1Right"/>
              <a:lightRig rig="threePt" dir="t"/>
            </a:scene3d>
          </p:spPr>
        </p:pic>
        <p:pic>
          <p:nvPicPr>
            <p:cNvPr id="63" name="Picture 62" descr="novell_logo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924800" y="1219200"/>
              <a:ext cx="683089" cy="5271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  <a:scene3d>
              <a:camera prst="isometricOffAxis2Left"/>
              <a:lightRig rig="threePt" dir="t"/>
            </a:scene3d>
          </p:spPr>
        </p:pic>
      </p:grpSp>
      <p:grpSp>
        <p:nvGrpSpPr>
          <p:cNvPr id="287750" name="Group 95"/>
          <p:cNvGrpSpPr>
            <a:grpSpLocks/>
          </p:cNvGrpSpPr>
          <p:nvPr/>
        </p:nvGrpSpPr>
        <p:grpSpPr bwMode="auto">
          <a:xfrm>
            <a:off x="4724400" y="1066800"/>
            <a:ext cx="2155825" cy="1219200"/>
            <a:chOff x="5235574" y="1066800"/>
            <a:chExt cx="2155826" cy="1219200"/>
          </a:xfrm>
        </p:grpSpPr>
        <p:pic>
          <p:nvPicPr>
            <p:cNvPr id="290820" name="Picture 4" descr="C:\Documents and Settings\jerome.bei\My Documents\My Pictures\Microsoft Clip Organizer\j043394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943600" y="1066800"/>
              <a:ext cx="762000" cy="762000"/>
            </a:xfrm>
            <a:prstGeom prst="rect">
              <a:avLst/>
            </a:prstGeom>
            <a:noFill/>
          </p:spPr>
        </p:pic>
        <p:sp>
          <p:nvSpPr>
            <p:cNvPr id="287777" name="Rectangle 4"/>
            <p:cNvSpPr>
              <a:spLocks/>
            </p:cNvSpPr>
            <p:nvPr/>
          </p:nvSpPr>
          <p:spPr bwMode="auto">
            <a:xfrm>
              <a:off x="5235574" y="1787525"/>
              <a:ext cx="2155826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sz="2400" b="1">
                  <a:solidFill>
                    <a:schemeClr val="bg1"/>
                  </a:solidFill>
                  <a:latin typeface="FagoNoRegular-Roman"/>
                  <a:sym typeface="FagoNoRegular-Roman"/>
                </a:rPr>
                <a:t>Users</a:t>
              </a:r>
            </a:p>
          </p:txBody>
        </p:sp>
      </p:grpSp>
      <p:grpSp>
        <p:nvGrpSpPr>
          <p:cNvPr id="287751" name="Group 96"/>
          <p:cNvGrpSpPr>
            <a:grpSpLocks/>
          </p:cNvGrpSpPr>
          <p:nvPr/>
        </p:nvGrpSpPr>
        <p:grpSpPr bwMode="auto">
          <a:xfrm>
            <a:off x="6324600" y="990600"/>
            <a:ext cx="2155825" cy="1295400"/>
            <a:chOff x="6607174" y="990600"/>
            <a:chExt cx="2155826" cy="1295400"/>
          </a:xfrm>
        </p:grpSpPr>
        <p:pic>
          <p:nvPicPr>
            <p:cNvPr id="290819" name="Picture 3" descr="C:\Documents and Settings\jerome.bei\My Documents\My Pictures\Microsoft Clip Organizer\j0433943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467600" y="9906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290818" name="Picture 2" descr="C:\Documents and Settings\jerome.bei\My Documents\My Pictures\Microsoft Clip Organizer\j0433944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7162800" y="1143000"/>
              <a:ext cx="762000" cy="762000"/>
            </a:xfrm>
            <a:prstGeom prst="rect">
              <a:avLst/>
            </a:prstGeom>
            <a:noFill/>
          </p:spPr>
        </p:pic>
        <p:sp>
          <p:nvSpPr>
            <p:cNvPr id="287775" name="Rectangle 4"/>
            <p:cNvSpPr>
              <a:spLocks/>
            </p:cNvSpPr>
            <p:nvPr/>
          </p:nvSpPr>
          <p:spPr bwMode="auto">
            <a:xfrm>
              <a:off x="6607174" y="1787525"/>
              <a:ext cx="2155826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sz="2400" b="1">
                  <a:solidFill>
                    <a:schemeClr val="bg1"/>
                  </a:solidFill>
                  <a:latin typeface="FagoNoRegular-Roman"/>
                  <a:sym typeface="FagoNoRegular-Roman"/>
                </a:rPr>
                <a:t>User Groups</a:t>
              </a:r>
            </a:p>
          </p:txBody>
        </p:sp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609600" y="2514600"/>
            <a:ext cx="2590800" cy="838200"/>
            <a:chOff x="609600" y="2514600"/>
            <a:chExt cx="2590800" cy="838200"/>
          </a:xfrm>
        </p:grpSpPr>
        <p:sp>
          <p:nvSpPr>
            <p:cNvPr id="70" name="Down Arrow 69"/>
            <p:cNvSpPr/>
            <p:nvPr/>
          </p:nvSpPr>
          <p:spPr>
            <a:xfrm>
              <a:off x="609600" y="2514600"/>
              <a:ext cx="609600" cy="838200"/>
            </a:xfrm>
            <a:prstGeom prst="down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4"/>
            <p:cNvSpPr>
              <a:spLocks/>
            </p:cNvSpPr>
            <p:nvPr/>
          </p:nvSpPr>
          <p:spPr bwMode="auto">
            <a:xfrm>
              <a:off x="1295400" y="2514600"/>
              <a:ext cx="1905000" cy="762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40639" bIns="0" anchor="ctr"/>
            <a:lstStyle/>
            <a:p>
              <a:pPr marL="39688" algn="ctr">
                <a:defRPr/>
              </a:pPr>
              <a:r>
                <a:rPr lang="de-CH" dirty="0">
                  <a:solidFill>
                    <a:schemeClr val="tx2">
                      <a:lumMod val="10000"/>
                    </a:schemeClr>
                  </a:solidFill>
                  <a:sym typeface="FagoNoRegular-Roman" pitchFamily="2" charset="0"/>
                </a:rPr>
                <a:t>Identify</a:t>
              </a:r>
            </a:p>
            <a:p>
              <a:pPr marL="39688" algn="ctr">
                <a:defRPr/>
              </a:pPr>
              <a:r>
                <a:rPr lang="de-CH" dirty="0">
                  <a:solidFill>
                    <a:schemeClr val="tx2">
                      <a:lumMod val="10000"/>
                    </a:schemeClr>
                  </a:solidFill>
                  <a:sym typeface="FagoNoRegular-Roman" pitchFamily="2" charset="0"/>
                </a:rPr>
                <a:t>Devices</a:t>
              </a:r>
              <a:endParaRPr lang="en-US" dirty="0">
                <a:solidFill>
                  <a:schemeClr val="tx2">
                    <a:lumMod val="10000"/>
                  </a:schemeClr>
                </a:solidFill>
                <a:sym typeface="FagoNoRegular-Roman" pitchFamily="2" charset="0"/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381000" y="3581400"/>
            <a:ext cx="2819400" cy="24384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3429000" y="3671888"/>
            <a:ext cx="2286000" cy="2173287"/>
            <a:chOff x="3429000" y="3671250"/>
            <a:chExt cx="2286001" cy="2174542"/>
          </a:xfrm>
        </p:grpSpPr>
        <p:sp>
          <p:nvSpPr>
            <p:cNvPr id="94" name="Down Arrow 93"/>
            <p:cNvSpPr/>
            <p:nvPr/>
          </p:nvSpPr>
          <p:spPr>
            <a:xfrm rot="16200000">
              <a:off x="4228902" y="3619491"/>
              <a:ext cx="686196" cy="2286001"/>
            </a:xfrm>
            <a:prstGeom prst="down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de-CH" sz="1600" dirty="0">
                  <a:solidFill>
                    <a:schemeClr val="tx2">
                      <a:lumMod val="10000"/>
                    </a:schemeClr>
                  </a:solidFill>
                </a:rPr>
                <a:t>Specific Brand / Type</a:t>
              </a:r>
              <a:endParaRPr lang="en-US" sz="16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95" name="Down Arrow 94"/>
            <p:cNvSpPr/>
            <p:nvPr/>
          </p:nvSpPr>
          <p:spPr>
            <a:xfrm rot="16200000">
              <a:off x="4228902" y="2871348"/>
              <a:ext cx="686196" cy="2286001"/>
            </a:xfrm>
            <a:prstGeom prst="down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de-CH" sz="1600" dirty="0">
                  <a:solidFill>
                    <a:schemeClr val="tx2">
                      <a:lumMod val="10000"/>
                    </a:schemeClr>
                  </a:solidFill>
                </a:rPr>
                <a:t>Predefined Classes</a:t>
              </a:r>
              <a:endParaRPr lang="en-US" sz="16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440" name="Down Arrow 439"/>
            <p:cNvSpPr/>
            <p:nvPr/>
          </p:nvSpPr>
          <p:spPr>
            <a:xfrm rot="16200000">
              <a:off x="4228902" y="4359693"/>
              <a:ext cx="686196" cy="2286001"/>
            </a:xfrm>
            <a:prstGeom prst="down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de-CH" sz="1600" dirty="0">
                  <a:solidFill>
                    <a:schemeClr val="tx2">
                      <a:lumMod val="10000"/>
                    </a:schemeClr>
                  </a:solidFill>
                </a:rPr>
                <a:t>Unique Device</a:t>
              </a:r>
              <a:endParaRPr lang="en-US" sz="16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9" name="Group 107"/>
          <p:cNvGrpSpPr>
            <a:grpSpLocks/>
          </p:cNvGrpSpPr>
          <p:nvPr/>
        </p:nvGrpSpPr>
        <p:grpSpPr bwMode="auto">
          <a:xfrm>
            <a:off x="5867400" y="3581400"/>
            <a:ext cx="2819400" cy="2438400"/>
            <a:chOff x="5867400" y="3581400"/>
            <a:chExt cx="2819400" cy="2438400"/>
          </a:xfrm>
        </p:grpSpPr>
        <p:sp>
          <p:nvSpPr>
            <p:cNvPr id="83" name="Rounded Rectangle 82"/>
            <p:cNvSpPr/>
            <p:nvPr/>
          </p:nvSpPr>
          <p:spPr>
            <a:xfrm>
              <a:off x="5867400" y="3581400"/>
              <a:ext cx="2819400" cy="2438400"/>
            </a:xfrm>
            <a:prstGeom prst="roundRect">
              <a:avLst>
                <a:gd name="adj" fmla="val 3365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Text Box 40"/>
            <p:cNvSpPr txBox="1">
              <a:spLocks noChangeArrowheads="1"/>
            </p:cNvSpPr>
            <p:nvPr/>
          </p:nvSpPr>
          <p:spPr bwMode="auto">
            <a:xfrm>
              <a:off x="5867400" y="3698875"/>
              <a:ext cx="2819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CH" sz="2400" b="1" dirty="0">
                  <a:solidFill>
                    <a:schemeClr val="tx2">
                      <a:lumMod val="10000"/>
                    </a:schemeClr>
                  </a:solidFill>
                  <a:latin typeface="FagoNoRegular-Roman" pitchFamily="2" charset="0"/>
                  <a:cs typeface="+mn-cs"/>
                  <a:sym typeface="FagoNoRegular-Roman" pitchFamily="2" charset="0"/>
                </a:rPr>
                <a:t>Devices</a:t>
              </a:r>
              <a:endParaRPr lang="en-US" sz="2400" b="1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  <a:cs typeface="+mn-cs"/>
                <a:sym typeface="FagoNoRegular-Roman" pitchFamily="2" charset="0"/>
              </a:endParaRPr>
            </a:p>
          </p:txBody>
        </p:sp>
        <p:sp>
          <p:nvSpPr>
            <p:cNvPr id="99" name="AutoShape 42"/>
            <p:cNvSpPr>
              <a:spLocks noChangeArrowheads="1"/>
            </p:cNvSpPr>
            <p:nvPr/>
          </p:nvSpPr>
          <p:spPr bwMode="auto">
            <a:xfrm>
              <a:off x="6124575" y="4346575"/>
              <a:ext cx="2381250" cy="2159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CH" dirty="0">
                  <a:solidFill>
                    <a:schemeClr val="tx2">
                      <a:lumMod val="10000"/>
                    </a:schemeClr>
                  </a:solidFill>
                  <a:latin typeface="FagoNoRegular-Roman" pitchFamily="2" charset="0"/>
                </a:rPr>
                <a:t>CD / DVD ROMS</a:t>
              </a:r>
              <a:endParaRPr lang="en-US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endParaRPr>
            </a:p>
          </p:txBody>
        </p:sp>
        <p:sp>
          <p:nvSpPr>
            <p:cNvPr id="100" name="AutoShape 43"/>
            <p:cNvSpPr>
              <a:spLocks noChangeArrowheads="1"/>
            </p:cNvSpPr>
            <p:nvPr/>
          </p:nvSpPr>
          <p:spPr bwMode="auto">
            <a:xfrm>
              <a:off x="6124575" y="4633913"/>
              <a:ext cx="2381250" cy="2159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CH" dirty="0">
                  <a:solidFill>
                    <a:schemeClr val="tx2">
                      <a:lumMod val="10000"/>
                    </a:schemeClr>
                  </a:solidFill>
                  <a:latin typeface="FagoNoRegular-Roman" pitchFamily="2" charset="0"/>
                </a:rPr>
                <a:t>MODEMS</a:t>
              </a:r>
              <a:endParaRPr lang="en-US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endParaRPr>
            </a:p>
          </p:txBody>
        </p:sp>
        <p:sp>
          <p:nvSpPr>
            <p:cNvPr id="101" name="AutoShape 44"/>
            <p:cNvSpPr>
              <a:spLocks noChangeArrowheads="1"/>
            </p:cNvSpPr>
            <p:nvPr/>
          </p:nvSpPr>
          <p:spPr bwMode="auto">
            <a:xfrm>
              <a:off x="6124575" y="4922838"/>
              <a:ext cx="2381250" cy="2174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CH" dirty="0">
                  <a:solidFill>
                    <a:schemeClr val="tx2">
                      <a:lumMod val="10000"/>
                    </a:schemeClr>
                  </a:solidFill>
                  <a:latin typeface="FagoNoRegular-Roman" pitchFamily="2" charset="0"/>
                </a:rPr>
                <a:t>REMOVABLE MEDIA</a:t>
              </a:r>
              <a:endParaRPr lang="en-US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endParaRPr>
            </a:p>
          </p:txBody>
        </p:sp>
        <p:sp>
          <p:nvSpPr>
            <p:cNvPr id="102" name="AutoShape 45"/>
            <p:cNvSpPr>
              <a:spLocks noChangeArrowheads="1"/>
            </p:cNvSpPr>
            <p:nvPr/>
          </p:nvSpPr>
          <p:spPr bwMode="auto">
            <a:xfrm>
              <a:off x="6124575" y="5210175"/>
              <a:ext cx="2381250" cy="2159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CH" dirty="0">
                  <a:solidFill>
                    <a:schemeClr val="tx2">
                      <a:lumMod val="10000"/>
                    </a:schemeClr>
                  </a:solidFill>
                  <a:latin typeface="FagoNoRegular-Roman" pitchFamily="2" charset="0"/>
                </a:rPr>
                <a:t>USB PRINTERS</a:t>
              </a:r>
              <a:endParaRPr lang="en-US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endParaRPr>
            </a:p>
          </p:txBody>
        </p:sp>
        <p:sp>
          <p:nvSpPr>
            <p:cNvPr id="103" name="AutoShape 46"/>
            <p:cNvSpPr>
              <a:spLocks noChangeArrowheads="1"/>
            </p:cNvSpPr>
            <p:nvPr/>
          </p:nvSpPr>
          <p:spPr bwMode="auto">
            <a:xfrm>
              <a:off x="6124575" y="5499100"/>
              <a:ext cx="2381250" cy="2159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chemeClr val="tx2">
                      <a:lumMod val="10000"/>
                    </a:schemeClr>
                  </a:solidFill>
                  <a:latin typeface="FagoNoRegular-Roman" pitchFamily="2" charset="0"/>
                </a:rPr>
                <a:t>etc...</a:t>
              </a:r>
              <a:endParaRPr lang="en-US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endParaRPr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5867400" y="2438400"/>
            <a:ext cx="2667000" cy="838200"/>
            <a:chOff x="5867400" y="2514600"/>
            <a:chExt cx="2667000" cy="838200"/>
          </a:xfrm>
        </p:grpSpPr>
        <p:sp>
          <p:nvSpPr>
            <p:cNvPr id="104" name="Down Arrow 103"/>
            <p:cNvSpPr/>
            <p:nvPr/>
          </p:nvSpPr>
          <p:spPr>
            <a:xfrm rot="10800000">
              <a:off x="7924800" y="2514600"/>
              <a:ext cx="609600" cy="838200"/>
            </a:xfrm>
            <a:prstGeom prst="down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4"/>
            <p:cNvSpPr>
              <a:spLocks/>
            </p:cNvSpPr>
            <p:nvPr/>
          </p:nvSpPr>
          <p:spPr bwMode="auto">
            <a:xfrm>
              <a:off x="5867400" y="2590800"/>
              <a:ext cx="1927225" cy="762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9688" algn="ctr">
                <a:defRPr/>
              </a:pPr>
              <a:r>
                <a:rPr lang="de-CH" dirty="0">
                  <a:solidFill>
                    <a:schemeClr val="tx2">
                      <a:lumMod val="10000"/>
                    </a:schemeClr>
                  </a:solidFill>
                  <a:sym typeface="FagoNoRegular-Roman" pitchFamily="2" charset="0"/>
                </a:rPr>
                <a:t>Assign Access</a:t>
              </a:r>
            </a:p>
            <a:p>
              <a:pPr marL="39688" algn="ctr">
                <a:defRPr/>
              </a:pPr>
              <a:r>
                <a:rPr lang="de-CH" dirty="0">
                  <a:solidFill>
                    <a:schemeClr val="tx2">
                      <a:lumMod val="10000"/>
                    </a:schemeClr>
                  </a:solidFill>
                  <a:sym typeface="FagoNoRegular-Roman" pitchFamily="2" charset="0"/>
                </a:rPr>
                <a:t>Attributes</a:t>
              </a:r>
              <a:endParaRPr lang="en-US" dirty="0">
                <a:solidFill>
                  <a:schemeClr val="tx2">
                    <a:lumMod val="10000"/>
                  </a:schemeClr>
                </a:solidFill>
                <a:sym typeface="FagoNoRegular-Roman" pitchFamily="2" charset="0"/>
              </a:endParaRPr>
            </a:p>
          </p:txBody>
        </p:sp>
      </p:grpSp>
      <p:sp>
        <p:nvSpPr>
          <p:cNvPr id="112" name="Rectangle 4"/>
          <p:cNvSpPr>
            <a:spLocks/>
          </p:cNvSpPr>
          <p:nvPr/>
        </p:nvSpPr>
        <p:spPr bwMode="auto">
          <a:xfrm>
            <a:off x="3581400" y="2514600"/>
            <a:ext cx="19050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sym typeface="FagoNoRegular-Roman" pitchFamily="2" charset="0"/>
              </a:rPr>
              <a:t>Create </a:t>
            </a:r>
          </a:p>
          <a:p>
            <a:pPr marL="39688"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sym typeface="FagoNoRegular-Roman" pitchFamily="2" charset="0"/>
              </a:rPr>
              <a:t>Whitelist</a:t>
            </a:r>
            <a:endParaRPr lang="en-US" dirty="0">
              <a:solidFill>
                <a:schemeClr val="tx2">
                  <a:lumMod val="10000"/>
                </a:schemeClr>
              </a:solidFill>
              <a:sym typeface="FagoNoRegular-Roman" pitchFamily="2" charset="0"/>
            </a:endParaRPr>
          </a:p>
        </p:txBody>
      </p:sp>
      <p:pic>
        <p:nvPicPr>
          <p:cNvPr id="287758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013" y="3886200"/>
            <a:ext cx="21605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46" name="AutoShape 2"/>
          <p:cNvSpPr>
            <a:spLocks noChangeAspect="1" noChangeArrowheads="1"/>
          </p:cNvSpPr>
          <p:nvPr/>
        </p:nvSpPr>
        <p:spPr bwMode="auto">
          <a:xfrm>
            <a:off x="609600" y="3810000"/>
            <a:ext cx="2209800" cy="1792288"/>
          </a:xfrm>
          <a:prstGeom prst="rect">
            <a:avLst/>
          </a:prstGeom>
          <a:noFill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6081713" y="3886200"/>
            <a:ext cx="2819400" cy="22860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8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How Device Control works</a:t>
            </a:r>
            <a:endParaRPr lang="en-US" smtClean="0"/>
          </a:p>
        </p:txBody>
      </p:sp>
      <p:sp>
        <p:nvSpPr>
          <p:cNvPr id="46" name="Rounded Rectangle 45"/>
          <p:cNvSpPr/>
          <p:nvPr/>
        </p:nvSpPr>
        <p:spPr>
          <a:xfrm>
            <a:off x="152400" y="990600"/>
            <a:ext cx="2819400" cy="51816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124200" y="990600"/>
            <a:ext cx="2819400" cy="51816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6096000" y="990600"/>
            <a:ext cx="2819400" cy="23622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8774" name="Picture 4" descr="C:\Documents and Settings\jerome.bei\My Documents\My Pictures\Microsoft Clip Organizer\j04339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5" name="Rectangle 4"/>
          <p:cNvSpPr>
            <a:spLocks/>
          </p:cNvSpPr>
          <p:nvPr/>
        </p:nvSpPr>
        <p:spPr bwMode="auto">
          <a:xfrm>
            <a:off x="152400" y="990600"/>
            <a:ext cx="2819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User</a:t>
            </a:r>
          </a:p>
        </p:txBody>
      </p:sp>
      <p:grpSp>
        <p:nvGrpSpPr>
          <p:cNvPr id="288776" name="Group 66"/>
          <p:cNvGrpSpPr>
            <a:grpSpLocks/>
          </p:cNvGrpSpPr>
          <p:nvPr/>
        </p:nvGrpSpPr>
        <p:grpSpPr bwMode="auto">
          <a:xfrm>
            <a:off x="3048000" y="762000"/>
            <a:ext cx="577850" cy="684213"/>
            <a:chOff x="4720124" y="1220788"/>
            <a:chExt cx="578620" cy="684212"/>
          </a:xfrm>
        </p:grpSpPr>
        <p:pic>
          <p:nvPicPr>
            <p:cNvPr id="64" name="Picture 5" descr="C:\Documents and Settings\jerome.bei\Local Settings\Temporary Internet Files\Content.IE5\1609GQID\MCj0434742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720124" y="1529004"/>
              <a:ext cx="375996" cy="375996"/>
            </a:xfrm>
            <a:prstGeom prst="rect">
              <a:avLst/>
            </a:prstGeom>
            <a:noFill/>
          </p:spPr>
        </p:pic>
        <p:pic>
          <p:nvPicPr>
            <p:cNvPr id="65" name="Picture 6" descr="C:\Documents and Settings\jerome.bei\Local Settings\Temporary Internet Files\Content.IE5\P65AAD35\MCj04315560000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061160" y="1529005"/>
              <a:ext cx="237584" cy="237584"/>
            </a:xfrm>
            <a:prstGeom prst="rect">
              <a:avLst/>
            </a:prstGeom>
            <a:noFill/>
          </p:spPr>
        </p:pic>
        <p:pic>
          <p:nvPicPr>
            <p:cNvPr id="66" name="Picture 5" descr="C:\Documents and Settings\jerome.bei\Local Settings\Temporary Internet Files\Content.IE5\1609GQID\MCj0434742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855682" y="1220788"/>
              <a:ext cx="375996" cy="375996"/>
            </a:xfrm>
            <a:prstGeom prst="rect">
              <a:avLst/>
            </a:prstGeom>
            <a:noFill/>
          </p:spPr>
        </p:pic>
      </p:grpSp>
      <p:sp>
        <p:nvSpPr>
          <p:cNvPr id="288777" name="Rectangle 4"/>
          <p:cNvSpPr>
            <a:spLocks/>
          </p:cNvSpPr>
          <p:nvPr/>
        </p:nvSpPr>
        <p:spPr bwMode="auto">
          <a:xfrm>
            <a:off x="3581400" y="990600"/>
            <a:ext cx="2286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Kernel Driver</a:t>
            </a:r>
          </a:p>
        </p:txBody>
      </p:sp>
      <p:pic>
        <p:nvPicPr>
          <p:cNvPr id="288778" name="Picture 8" descr="C:\Documents and Settings\jerome.bei\Local Settings\Temporary Internet Files\Content.IE5\P2K2T6GE\MCj0431578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05200"/>
            <a:ext cx="8620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9" name="Rectangle 4"/>
          <p:cNvSpPr>
            <a:spLocks/>
          </p:cNvSpPr>
          <p:nvPr/>
        </p:nvSpPr>
        <p:spPr bwMode="auto">
          <a:xfrm>
            <a:off x="6477000" y="9906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Device White List</a:t>
            </a:r>
          </a:p>
        </p:txBody>
      </p:sp>
      <p:sp>
        <p:nvSpPr>
          <p:cNvPr id="71" name="AutoShape 42"/>
          <p:cNvSpPr>
            <a:spLocks noChangeArrowheads="1"/>
          </p:cNvSpPr>
          <p:nvPr/>
        </p:nvSpPr>
        <p:spPr bwMode="auto">
          <a:xfrm>
            <a:off x="3200400" y="1600200"/>
            <a:ext cx="2667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Known Device Check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85" name="Down Arrow 84"/>
          <p:cNvSpPr/>
          <p:nvPr/>
        </p:nvSpPr>
        <p:spPr>
          <a:xfrm rot="16200000">
            <a:off x="2854325" y="1793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pic>
        <p:nvPicPr>
          <p:cNvPr id="288782" name="Picture 41" descr="Databa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838200"/>
            <a:ext cx="5270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3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524000"/>
            <a:ext cx="21605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84" name="Rectangle 4"/>
          <p:cNvSpPr>
            <a:spLocks/>
          </p:cNvSpPr>
          <p:nvPr/>
        </p:nvSpPr>
        <p:spPr bwMode="auto">
          <a:xfrm>
            <a:off x="6248400" y="3886200"/>
            <a:ext cx="2743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Device Policies</a:t>
            </a:r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>
            <a:off x="228600" y="1600200"/>
            <a:ext cx="2667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Device Access Request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45" name="Down Arrow 44"/>
          <p:cNvSpPr/>
          <p:nvPr/>
        </p:nvSpPr>
        <p:spPr>
          <a:xfrm rot="16200000">
            <a:off x="5840413" y="1793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3159125" y="2743200"/>
            <a:ext cx="2743200" cy="68580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Known Device?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86" name="Down Arrow 85"/>
          <p:cNvSpPr/>
          <p:nvPr/>
        </p:nvSpPr>
        <p:spPr>
          <a:xfrm rot="5400000">
            <a:off x="5826125" y="2936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50" name="AutoShape 42"/>
          <p:cNvSpPr>
            <a:spLocks noChangeArrowheads="1"/>
          </p:cNvSpPr>
          <p:nvPr/>
        </p:nvSpPr>
        <p:spPr bwMode="auto">
          <a:xfrm>
            <a:off x="6172200" y="4419600"/>
            <a:ext cx="2667000" cy="1447800"/>
          </a:xfrm>
          <a:prstGeom prst="roundRect">
            <a:avLst>
              <a:gd name="adj" fmla="val 724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Users, Groups, </a:t>
            </a:r>
            <a:endParaRPr lang="lv-LV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Machines, </a:t>
            </a:r>
          </a:p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Device Classes</a:t>
            </a:r>
            <a:r>
              <a:rPr lang="lv-LV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 </a:t>
            </a: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and</a:t>
            </a:r>
            <a:endParaRPr lang="lv-LV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Access Attributes 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51" name="Diamond 50"/>
          <p:cNvSpPr/>
          <p:nvPr/>
        </p:nvSpPr>
        <p:spPr>
          <a:xfrm>
            <a:off x="3124200" y="4648200"/>
            <a:ext cx="2743200" cy="68580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Authorization?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52" name="Down Arrow 51"/>
          <p:cNvSpPr/>
          <p:nvPr/>
        </p:nvSpPr>
        <p:spPr>
          <a:xfrm rot="5400000">
            <a:off x="5826125" y="4841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228600" y="4267200"/>
            <a:ext cx="2667000" cy="1447800"/>
            <a:chOff x="228600" y="3657600"/>
            <a:chExt cx="2667000" cy="1447800"/>
          </a:xfrm>
        </p:grpSpPr>
        <p:grpSp>
          <p:nvGrpSpPr>
            <p:cNvPr id="288795" name="Group 41"/>
            <p:cNvGrpSpPr>
              <a:grpSpLocks/>
            </p:cNvGrpSpPr>
            <p:nvPr/>
          </p:nvGrpSpPr>
          <p:grpSpPr bwMode="auto">
            <a:xfrm>
              <a:off x="228600" y="3657600"/>
              <a:ext cx="2667000" cy="1447800"/>
              <a:chOff x="228600" y="3962400"/>
              <a:chExt cx="2667000" cy="1143000"/>
            </a:xfrm>
          </p:grpSpPr>
          <p:sp>
            <p:nvSpPr>
              <p:cNvPr id="57" name="AutoShape 42"/>
              <p:cNvSpPr>
                <a:spLocks noChangeArrowheads="1"/>
              </p:cNvSpPr>
              <p:nvPr/>
            </p:nvSpPr>
            <p:spPr bwMode="auto">
              <a:xfrm>
                <a:off x="228600" y="3962400"/>
                <a:ext cx="2667000" cy="1143000"/>
              </a:xfrm>
              <a:prstGeom prst="roundRect">
                <a:avLst>
                  <a:gd name="adj" fmla="val 8401"/>
                </a:avLst>
              </a:prstGeom>
              <a:solidFill>
                <a:srgbClr val="00B050"/>
              </a:solidFill>
              <a:ln>
                <a:solidFill>
                  <a:srgbClr val="143D09"/>
                </a:solidFill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solidFill>
                    <a:schemeClr val="tx2">
                      <a:lumMod val="10000"/>
                    </a:schemeClr>
                  </a:solidFill>
                  <a:latin typeface="FagoNoRegular-Roman" pitchFamily="2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0" y="4744453"/>
                <a:ext cx="1685925" cy="2920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de-CH" dirty="0">
                    <a:solidFill>
                      <a:schemeClr val="tx2">
                        <a:lumMod val="10000"/>
                      </a:schemeClr>
                    </a:solidFill>
                    <a:latin typeface="Arial" pitchFamily="34" charset="0"/>
                    <a:cs typeface="+mn-cs"/>
                  </a:rPr>
                  <a:t>Device Access</a:t>
                </a:r>
                <a:endParaRPr lang="en-US" dirty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+mn-cs"/>
                </a:endParaRPr>
              </a:p>
            </p:txBody>
          </p:sp>
        </p:grpSp>
        <p:pic>
          <p:nvPicPr>
            <p:cNvPr id="288796" name="Picture 36" descr="cdrom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95400" y="3962400"/>
              <a:ext cx="64770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" name="Down Arrow 80"/>
          <p:cNvSpPr/>
          <p:nvPr/>
        </p:nvSpPr>
        <p:spPr>
          <a:xfrm rot="5400000">
            <a:off x="2827338" y="4841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82" name="Bent-Up Arrow 81"/>
          <p:cNvSpPr/>
          <p:nvPr/>
        </p:nvSpPr>
        <p:spPr>
          <a:xfrm rot="5400000">
            <a:off x="4724400" y="3173413"/>
            <a:ext cx="1066800" cy="1676400"/>
          </a:xfrm>
          <a:prstGeom prst="bentUpArrow">
            <a:avLst>
              <a:gd name="adj1" fmla="val 19732"/>
              <a:gd name="adj2" fmla="val 17810"/>
              <a:gd name="adj3" fmla="val 25000"/>
            </a:avLst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5" grpId="0" animBg="1"/>
      <p:bldP spid="44" grpId="0" animBg="1"/>
      <p:bldP spid="45" grpId="0" animBg="1"/>
      <p:bldP spid="47" grpId="0" animBg="1"/>
      <p:bldP spid="86" grpId="0" animBg="1"/>
      <p:bldP spid="51" grpId="0" animBg="1"/>
      <p:bldP spid="52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6081713" y="3886200"/>
            <a:ext cx="2819400" cy="22860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9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How Device Control works</a:t>
            </a:r>
            <a:endParaRPr lang="en-US" smtClean="0"/>
          </a:p>
        </p:txBody>
      </p:sp>
      <p:sp>
        <p:nvSpPr>
          <p:cNvPr id="46" name="Rounded Rectangle 45"/>
          <p:cNvSpPr/>
          <p:nvPr/>
        </p:nvSpPr>
        <p:spPr>
          <a:xfrm>
            <a:off x="152400" y="990600"/>
            <a:ext cx="2819400" cy="51816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124200" y="990600"/>
            <a:ext cx="2819400" cy="51816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6096000" y="990600"/>
            <a:ext cx="2819400" cy="23622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9798" name="Picture 4" descr="C:\Documents and Settings\jerome.bei\My Documents\My Pictures\Microsoft Clip Organizer\j04339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799" name="Rectangle 4"/>
          <p:cNvSpPr>
            <a:spLocks/>
          </p:cNvSpPr>
          <p:nvPr/>
        </p:nvSpPr>
        <p:spPr bwMode="auto">
          <a:xfrm>
            <a:off x="152400" y="990600"/>
            <a:ext cx="2819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User</a:t>
            </a:r>
          </a:p>
        </p:txBody>
      </p:sp>
      <p:grpSp>
        <p:nvGrpSpPr>
          <p:cNvPr id="289800" name="Group 66"/>
          <p:cNvGrpSpPr>
            <a:grpSpLocks/>
          </p:cNvGrpSpPr>
          <p:nvPr/>
        </p:nvGrpSpPr>
        <p:grpSpPr bwMode="auto">
          <a:xfrm>
            <a:off x="3048000" y="762000"/>
            <a:ext cx="577850" cy="684213"/>
            <a:chOff x="4720124" y="1220788"/>
            <a:chExt cx="578620" cy="684212"/>
          </a:xfrm>
        </p:grpSpPr>
        <p:pic>
          <p:nvPicPr>
            <p:cNvPr id="64" name="Picture 5" descr="C:\Documents and Settings\jerome.bei\Local Settings\Temporary Internet Files\Content.IE5\1609GQID\MCj0434742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720124" y="1529004"/>
              <a:ext cx="375996" cy="375996"/>
            </a:xfrm>
            <a:prstGeom prst="rect">
              <a:avLst/>
            </a:prstGeom>
            <a:noFill/>
          </p:spPr>
        </p:pic>
        <p:pic>
          <p:nvPicPr>
            <p:cNvPr id="65" name="Picture 6" descr="C:\Documents and Settings\jerome.bei\Local Settings\Temporary Internet Files\Content.IE5\P65AAD35\MCj04315560000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061160" y="1529005"/>
              <a:ext cx="237584" cy="237584"/>
            </a:xfrm>
            <a:prstGeom prst="rect">
              <a:avLst/>
            </a:prstGeom>
            <a:noFill/>
          </p:spPr>
        </p:pic>
        <p:pic>
          <p:nvPicPr>
            <p:cNvPr id="66" name="Picture 5" descr="C:\Documents and Settings\jerome.bei\Local Settings\Temporary Internet Files\Content.IE5\1609GQID\MCj0434742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855682" y="1220788"/>
              <a:ext cx="375996" cy="375996"/>
            </a:xfrm>
            <a:prstGeom prst="rect">
              <a:avLst/>
            </a:prstGeom>
            <a:noFill/>
          </p:spPr>
        </p:pic>
      </p:grpSp>
      <p:sp>
        <p:nvSpPr>
          <p:cNvPr id="289801" name="Rectangle 4"/>
          <p:cNvSpPr>
            <a:spLocks/>
          </p:cNvSpPr>
          <p:nvPr/>
        </p:nvSpPr>
        <p:spPr bwMode="auto">
          <a:xfrm>
            <a:off x="3200400" y="990600"/>
            <a:ext cx="2743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Kernel Driver</a:t>
            </a:r>
          </a:p>
        </p:txBody>
      </p:sp>
      <p:pic>
        <p:nvPicPr>
          <p:cNvPr id="289802" name="Picture 8" descr="C:\Documents and Settings\jerome.bei\Local Settings\Temporary Internet Files\Content.IE5\P2K2T6GE\MCj0431578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05200"/>
            <a:ext cx="8620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03" name="Rectangle 4"/>
          <p:cNvSpPr>
            <a:spLocks/>
          </p:cNvSpPr>
          <p:nvPr/>
        </p:nvSpPr>
        <p:spPr bwMode="auto">
          <a:xfrm>
            <a:off x="6324600" y="990600"/>
            <a:ext cx="2819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Device White List</a:t>
            </a:r>
          </a:p>
        </p:txBody>
      </p:sp>
      <p:sp>
        <p:nvSpPr>
          <p:cNvPr id="71" name="AutoShape 42"/>
          <p:cNvSpPr>
            <a:spLocks noChangeArrowheads="1"/>
          </p:cNvSpPr>
          <p:nvPr/>
        </p:nvSpPr>
        <p:spPr bwMode="auto">
          <a:xfrm>
            <a:off x="3200400" y="1600200"/>
            <a:ext cx="2667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Known Device Check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85" name="Down Arrow 84"/>
          <p:cNvSpPr/>
          <p:nvPr/>
        </p:nvSpPr>
        <p:spPr>
          <a:xfrm rot="16200000">
            <a:off x="2854325" y="1793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pic>
        <p:nvPicPr>
          <p:cNvPr id="289806" name="Picture 41" descr="Databa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838200"/>
            <a:ext cx="5270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07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524000"/>
            <a:ext cx="21605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08" name="Rectangle 4"/>
          <p:cNvSpPr>
            <a:spLocks/>
          </p:cNvSpPr>
          <p:nvPr/>
        </p:nvSpPr>
        <p:spPr bwMode="auto">
          <a:xfrm>
            <a:off x="6248400" y="3886200"/>
            <a:ext cx="2743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Device Policies</a:t>
            </a:r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>
            <a:off x="228600" y="1600200"/>
            <a:ext cx="2667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Device Access Request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45" name="Down Arrow 44"/>
          <p:cNvSpPr/>
          <p:nvPr/>
        </p:nvSpPr>
        <p:spPr>
          <a:xfrm rot="16200000">
            <a:off x="5840413" y="1793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3159125" y="2743200"/>
            <a:ext cx="2743200" cy="68580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Known Device?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86" name="Down Arrow 85"/>
          <p:cNvSpPr/>
          <p:nvPr/>
        </p:nvSpPr>
        <p:spPr>
          <a:xfrm rot="5400000">
            <a:off x="5826125" y="2936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50" name="AutoShape 42"/>
          <p:cNvSpPr>
            <a:spLocks noChangeArrowheads="1"/>
          </p:cNvSpPr>
          <p:nvPr/>
        </p:nvSpPr>
        <p:spPr bwMode="auto">
          <a:xfrm>
            <a:off x="6172200" y="4419600"/>
            <a:ext cx="2667000" cy="1447800"/>
          </a:xfrm>
          <a:prstGeom prst="roundRect">
            <a:avLst>
              <a:gd name="adj" fmla="val 724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Users, Groups, </a:t>
            </a:r>
            <a:endParaRPr lang="lv-LV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Machines, </a:t>
            </a:r>
          </a:p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Device Classes and</a:t>
            </a:r>
            <a:endParaRPr lang="lv-LV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 Access Attributes 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51" name="Diamond 50"/>
          <p:cNvSpPr/>
          <p:nvPr/>
        </p:nvSpPr>
        <p:spPr>
          <a:xfrm>
            <a:off x="3124200" y="4648200"/>
            <a:ext cx="2743200" cy="68580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Authorization?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52" name="Down Arrow 51"/>
          <p:cNvSpPr/>
          <p:nvPr/>
        </p:nvSpPr>
        <p:spPr>
          <a:xfrm rot="5400000">
            <a:off x="5826125" y="4841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81" name="Down Arrow 80"/>
          <p:cNvSpPr/>
          <p:nvPr/>
        </p:nvSpPr>
        <p:spPr>
          <a:xfrm rot="5400000">
            <a:off x="2827338" y="4841875"/>
            <a:ext cx="38735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9C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82" name="Bent-Up Arrow 81"/>
          <p:cNvSpPr/>
          <p:nvPr/>
        </p:nvSpPr>
        <p:spPr>
          <a:xfrm rot="5400000">
            <a:off x="4724400" y="3173413"/>
            <a:ext cx="1066800" cy="1676400"/>
          </a:xfrm>
          <a:prstGeom prst="bentUpArrow">
            <a:avLst>
              <a:gd name="adj1" fmla="val 19732"/>
              <a:gd name="adj2" fmla="val 17810"/>
              <a:gd name="adj3" fmla="val 25000"/>
            </a:avLst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28600" y="4267200"/>
            <a:ext cx="2667000" cy="1447800"/>
            <a:chOff x="228600" y="4267200"/>
            <a:chExt cx="2667000" cy="1447800"/>
          </a:xfrm>
        </p:grpSpPr>
        <p:grpSp>
          <p:nvGrpSpPr>
            <p:cNvPr id="289820" name="Group 66"/>
            <p:cNvGrpSpPr>
              <a:grpSpLocks/>
            </p:cNvGrpSpPr>
            <p:nvPr/>
          </p:nvGrpSpPr>
          <p:grpSpPr bwMode="auto">
            <a:xfrm>
              <a:off x="228600" y="4267200"/>
              <a:ext cx="2667000" cy="1447800"/>
              <a:chOff x="228600" y="3657600"/>
              <a:chExt cx="2667000" cy="1447800"/>
            </a:xfrm>
          </p:grpSpPr>
          <p:grpSp>
            <p:nvGrpSpPr>
              <p:cNvPr id="289822" name="Group 41"/>
              <p:cNvGrpSpPr>
                <a:grpSpLocks/>
              </p:cNvGrpSpPr>
              <p:nvPr/>
            </p:nvGrpSpPr>
            <p:grpSpPr bwMode="auto">
              <a:xfrm>
                <a:off x="228600" y="3657600"/>
                <a:ext cx="2667000" cy="1447800"/>
                <a:chOff x="228600" y="3962400"/>
                <a:chExt cx="2667000" cy="1143000"/>
              </a:xfrm>
            </p:grpSpPr>
            <p:sp>
              <p:nvSpPr>
                <p:cNvPr id="57" name="AutoShape 42"/>
                <p:cNvSpPr>
                  <a:spLocks noChangeArrowheads="1"/>
                </p:cNvSpPr>
                <p:nvPr/>
              </p:nvSpPr>
              <p:spPr bwMode="auto">
                <a:xfrm>
                  <a:off x="228600" y="3962400"/>
                  <a:ext cx="2667000" cy="1143000"/>
                </a:xfrm>
                <a:prstGeom prst="roundRect">
                  <a:avLst>
                    <a:gd name="adj" fmla="val 8401"/>
                  </a:avLst>
                </a:prstGeom>
                <a:solidFill>
                  <a:srgbClr val="FFCC99"/>
                </a:solidFill>
                <a:ln>
                  <a:solidFill>
                    <a:srgbClr val="9C0000"/>
                  </a:solidFill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endParaRPr lang="en-US" sz="2000" dirty="0">
                    <a:solidFill>
                      <a:schemeClr val="tx2">
                        <a:lumMod val="10000"/>
                      </a:schemeClr>
                    </a:solidFill>
                    <a:latin typeface="FagoNoRegular-Roman" pitchFamily="2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838200" y="4744453"/>
                  <a:ext cx="1274763" cy="2920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de-CH" dirty="0">
                      <a:solidFill>
                        <a:schemeClr val="tx2">
                          <a:lumMod val="10000"/>
                        </a:schemeClr>
                      </a:solidFill>
                      <a:latin typeface="Arial" pitchFamily="34" charset="0"/>
                      <a:cs typeface="+mn-cs"/>
                    </a:rPr>
                    <a:t>No Access</a:t>
                  </a:r>
                  <a:endParaRPr lang="en-US" dirty="0">
                    <a:solidFill>
                      <a:schemeClr val="tx2">
                        <a:lumMod val="10000"/>
                      </a:schemeClr>
                    </a:solidFill>
                    <a:latin typeface="Arial" pitchFamily="34" charset="0"/>
                    <a:cs typeface="+mn-cs"/>
                  </a:endParaRPr>
                </a:p>
              </p:txBody>
            </p:sp>
          </p:grpSp>
          <p:pic>
            <p:nvPicPr>
              <p:cNvPr id="289823" name="Picture 36" descr="cdrom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95400" y="3962400"/>
                <a:ext cx="647700" cy="49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Cross 34"/>
            <p:cNvSpPr/>
            <p:nvPr/>
          </p:nvSpPr>
          <p:spPr>
            <a:xfrm rot="2756734">
              <a:off x="1231107" y="4417219"/>
              <a:ext cx="742950" cy="769937"/>
            </a:xfrm>
            <a:prstGeom prst="plus">
              <a:avLst>
                <a:gd name="adj" fmla="val 37947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rgbClr val="9C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</a:endParaRPr>
            </a:p>
          </p:txBody>
        </p:sp>
      </p:grpSp>
      <p:pic>
        <p:nvPicPr>
          <p:cNvPr id="37" name="Picture 36" descr="ms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429000"/>
            <a:ext cx="233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6081713" y="3886200"/>
            <a:ext cx="2819400" cy="22860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0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How Device Control works</a:t>
            </a:r>
            <a:endParaRPr lang="en-US" smtClean="0"/>
          </a:p>
        </p:txBody>
      </p:sp>
      <p:sp>
        <p:nvSpPr>
          <p:cNvPr id="46" name="Rounded Rectangle 45"/>
          <p:cNvSpPr/>
          <p:nvPr/>
        </p:nvSpPr>
        <p:spPr>
          <a:xfrm>
            <a:off x="152400" y="990600"/>
            <a:ext cx="2819400" cy="51816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124200" y="990600"/>
            <a:ext cx="2819400" cy="51816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6096000" y="990600"/>
            <a:ext cx="2819400" cy="2362200"/>
          </a:xfrm>
          <a:prstGeom prst="roundRect">
            <a:avLst>
              <a:gd name="adj" fmla="val 33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0822" name="Picture 4" descr="C:\Documents and Settings\jerome.bei\My Documents\My Pictures\Microsoft Clip Organizer\j04339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23" name="Rectangle 4"/>
          <p:cNvSpPr>
            <a:spLocks/>
          </p:cNvSpPr>
          <p:nvPr/>
        </p:nvSpPr>
        <p:spPr bwMode="auto">
          <a:xfrm>
            <a:off x="152400" y="990600"/>
            <a:ext cx="2819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User</a:t>
            </a:r>
          </a:p>
        </p:txBody>
      </p:sp>
      <p:grpSp>
        <p:nvGrpSpPr>
          <p:cNvPr id="290824" name="Group 66"/>
          <p:cNvGrpSpPr>
            <a:grpSpLocks/>
          </p:cNvGrpSpPr>
          <p:nvPr/>
        </p:nvGrpSpPr>
        <p:grpSpPr bwMode="auto">
          <a:xfrm>
            <a:off x="3048000" y="762000"/>
            <a:ext cx="577850" cy="684213"/>
            <a:chOff x="4720124" y="1220788"/>
            <a:chExt cx="578620" cy="684212"/>
          </a:xfrm>
        </p:grpSpPr>
        <p:pic>
          <p:nvPicPr>
            <p:cNvPr id="64" name="Picture 5" descr="C:\Documents and Settings\jerome.bei\Local Settings\Temporary Internet Files\Content.IE5\1609GQID\MCj0434742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720124" y="1529004"/>
              <a:ext cx="375996" cy="375996"/>
            </a:xfrm>
            <a:prstGeom prst="rect">
              <a:avLst/>
            </a:prstGeom>
            <a:noFill/>
          </p:spPr>
        </p:pic>
        <p:pic>
          <p:nvPicPr>
            <p:cNvPr id="65" name="Picture 6" descr="C:\Documents and Settings\jerome.bei\Local Settings\Temporary Internet Files\Content.IE5\P65AAD35\MCj04315560000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061160" y="1529005"/>
              <a:ext cx="237584" cy="237584"/>
            </a:xfrm>
            <a:prstGeom prst="rect">
              <a:avLst/>
            </a:prstGeom>
            <a:noFill/>
          </p:spPr>
        </p:pic>
        <p:pic>
          <p:nvPicPr>
            <p:cNvPr id="66" name="Picture 5" descr="C:\Documents and Settings\jerome.bei\Local Settings\Temporary Internet Files\Content.IE5\1609GQID\MCj0434742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855682" y="1220788"/>
              <a:ext cx="375996" cy="375996"/>
            </a:xfrm>
            <a:prstGeom prst="rect">
              <a:avLst/>
            </a:prstGeom>
            <a:noFill/>
          </p:spPr>
        </p:pic>
      </p:grpSp>
      <p:sp>
        <p:nvSpPr>
          <p:cNvPr id="290825" name="Rectangle 4"/>
          <p:cNvSpPr>
            <a:spLocks/>
          </p:cNvSpPr>
          <p:nvPr/>
        </p:nvSpPr>
        <p:spPr bwMode="auto">
          <a:xfrm>
            <a:off x="3276600" y="990600"/>
            <a:ext cx="2743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Kernel Driver</a:t>
            </a:r>
          </a:p>
        </p:txBody>
      </p:sp>
      <p:pic>
        <p:nvPicPr>
          <p:cNvPr id="290826" name="Picture 8" descr="C:\Documents and Settings\jerome.bei\Local Settings\Temporary Internet Files\Content.IE5\P2K2T6GE\MCj0431578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05200"/>
            <a:ext cx="8620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27" name="Rectangle 4"/>
          <p:cNvSpPr>
            <a:spLocks/>
          </p:cNvSpPr>
          <p:nvPr/>
        </p:nvSpPr>
        <p:spPr bwMode="auto">
          <a:xfrm>
            <a:off x="6400800" y="990600"/>
            <a:ext cx="2743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Device White List</a:t>
            </a:r>
          </a:p>
        </p:txBody>
      </p:sp>
      <p:sp>
        <p:nvSpPr>
          <p:cNvPr id="71" name="AutoShape 42"/>
          <p:cNvSpPr>
            <a:spLocks noChangeArrowheads="1"/>
          </p:cNvSpPr>
          <p:nvPr/>
        </p:nvSpPr>
        <p:spPr bwMode="auto">
          <a:xfrm>
            <a:off x="3200400" y="1600200"/>
            <a:ext cx="2667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Known Device Check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85" name="Down Arrow 84"/>
          <p:cNvSpPr/>
          <p:nvPr/>
        </p:nvSpPr>
        <p:spPr>
          <a:xfrm rot="16200000">
            <a:off x="2854325" y="1793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pic>
        <p:nvPicPr>
          <p:cNvPr id="290830" name="Picture 41" descr="Databa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838200"/>
            <a:ext cx="5270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31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524000"/>
            <a:ext cx="21605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32" name="Rectangle 4"/>
          <p:cNvSpPr>
            <a:spLocks/>
          </p:cNvSpPr>
          <p:nvPr/>
        </p:nvSpPr>
        <p:spPr bwMode="auto">
          <a:xfrm>
            <a:off x="6248400" y="3886200"/>
            <a:ext cx="2743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200" b="1">
                <a:solidFill>
                  <a:schemeClr val="bg1"/>
                </a:solidFill>
                <a:latin typeface="FagoNoRegular-Roman"/>
                <a:sym typeface="FagoNoRegular-Roman"/>
              </a:rPr>
              <a:t>Device Policies</a:t>
            </a:r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>
            <a:off x="228600" y="1600200"/>
            <a:ext cx="2667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Device Access Request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45" name="Down Arrow 44"/>
          <p:cNvSpPr/>
          <p:nvPr/>
        </p:nvSpPr>
        <p:spPr>
          <a:xfrm rot="16200000">
            <a:off x="5840413" y="1793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3159125" y="2743200"/>
            <a:ext cx="2743200" cy="68580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Known Device?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86" name="Down Arrow 85"/>
          <p:cNvSpPr/>
          <p:nvPr/>
        </p:nvSpPr>
        <p:spPr>
          <a:xfrm rot="5400000">
            <a:off x="5826125" y="2936875"/>
            <a:ext cx="387350" cy="304800"/>
          </a:xfrm>
          <a:prstGeom prst="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50" name="AutoShape 42"/>
          <p:cNvSpPr>
            <a:spLocks noChangeArrowheads="1"/>
          </p:cNvSpPr>
          <p:nvPr/>
        </p:nvSpPr>
        <p:spPr bwMode="auto">
          <a:xfrm>
            <a:off x="6172200" y="4419600"/>
            <a:ext cx="2667000" cy="1447800"/>
          </a:xfrm>
          <a:prstGeom prst="roundRect">
            <a:avLst>
              <a:gd name="adj" fmla="val 724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Users, Groups, </a:t>
            </a:r>
            <a:endParaRPr lang="lv-LV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Machines, </a:t>
            </a:r>
          </a:p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Device Classes and </a:t>
            </a:r>
            <a:endParaRPr lang="lv-LV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  <a:p>
            <a:pPr>
              <a:defRPr/>
            </a:pP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Access Attributes </a:t>
            </a:r>
            <a:endParaRPr lang="en-US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81" name="Down Arrow 80"/>
          <p:cNvSpPr/>
          <p:nvPr/>
        </p:nvSpPr>
        <p:spPr>
          <a:xfrm rot="5400000">
            <a:off x="2854325" y="2936875"/>
            <a:ext cx="38735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9C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28600" y="2438400"/>
            <a:ext cx="2667000" cy="1447800"/>
            <a:chOff x="228600" y="4267200"/>
            <a:chExt cx="2667000" cy="1447800"/>
          </a:xfrm>
        </p:grpSpPr>
        <p:grpSp>
          <p:nvGrpSpPr>
            <p:cNvPr id="290841" name="Group 66"/>
            <p:cNvGrpSpPr>
              <a:grpSpLocks/>
            </p:cNvGrpSpPr>
            <p:nvPr/>
          </p:nvGrpSpPr>
          <p:grpSpPr bwMode="auto">
            <a:xfrm>
              <a:off x="228600" y="4267200"/>
              <a:ext cx="2667000" cy="1447800"/>
              <a:chOff x="228600" y="3657600"/>
              <a:chExt cx="2667000" cy="1447800"/>
            </a:xfrm>
          </p:grpSpPr>
          <p:grpSp>
            <p:nvGrpSpPr>
              <p:cNvPr id="290843" name="Group 41"/>
              <p:cNvGrpSpPr>
                <a:grpSpLocks/>
              </p:cNvGrpSpPr>
              <p:nvPr/>
            </p:nvGrpSpPr>
            <p:grpSpPr bwMode="auto">
              <a:xfrm>
                <a:off x="228600" y="3657600"/>
                <a:ext cx="2667000" cy="1447800"/>
                <a:chOff x="228600" y="3962400"/>
                <a:chExt cx="2667000" cy="1143000"/>
              </a:xfrm>
            </p:grpSpPr>
            <p:sp>
              <p:nvSpPr>
                <p:cNvPr id="57" name="AutoShape 42"/>
                <p:cNvSpPr>
                  <a:spLocks noChangeArrowheads="1"/>
                </p:cNvSpPr>
                <p:nvPr/>
              </p:nvSpPr>
              <p:spPr bwMode="auto">
                <a:xfrm>
                  <a:off x="228600" y="3962400"/>
                  <a:ext cx="2667000" cy="1143000"/>
                </a:xfrm>
                <a:prstGeom prst="roundRect">
                  <a:avLst>
                    <a:gd name="adj" fmla="val 8401"/>
                  </a:avLst>
                </a:prstGeom>
                <a:solidFill>
                  <a:srgbClr val="FFCC99"/>
                </a:solidFill>
                <a:ln>
                  <a:solidFill>
                    <a:srgbClr val="9C0000"/>
                  </a:solidFill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endParaRPr lang="en-US" sz="2000" dirty="0">
                    <a:solidFill>
                      <a:schemeClr val="tx2">
                        <a:lumMod val="10000"/>
                      </a:schemeClr>
                    </a:solidFill>
                    <a:latin typeface="FagoNoRegular-Roman" pitchFamily="2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838200" y="4744453"/>
                  <a:ext cx="1274763" cy="2920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de-CH" dirty="0">
                      <a:solidFill>
                        <a:schemeClr val="tx2">
                          <a:lumMod val="10000"/>
                        </a:schemeClr>
                      </a:solidFill>
                      <a:latin typeface="Arial" pitchFamily="34" charset="0"/>
                      <a:cs typeface="+mn-cs"/>
                    </a:rPr>
                    <a:t>No Access</a:t>
                  </a:r>
                  <a:endParaRPr lang="en-US" dirty="0">
                    <a:solidFill>
                      <a:schemeClr val="tx2">
                        <a:lumMod val="10000"/>
                      </a:schemeClr>
                    </a:solidFill>
                    <a:latin typeface="Arial" pitchFamily="34" charset="0"/>
                    <a:cs typeface="+mn-cs"/>
                  </a:endParaRPr>
                </a:p>
              </p:txBody>
            </p:sp>
          </p:grpSp>
          <p:pic>
            <p:nvPicPr>
              <p:cNvPr id="290844" name="Picture 36" descr="cdrom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95400" y="3962400"/>
                <a:ext cx="647700" cy="49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Cross 34"/>
            <p:cNvSpPr/>
            <p:nvPr/>
          </p:nvSpPr>
          <p:spPr>
            <a:xfrm rot="2756734">
              <a:off x="1231107" y="4417219"/>
              <a:ext cx="742950" cy="769937"/>
            </a:xfrm>
            <a:prstGeom prst="plus">
              <a:avLst>
                <a:gd name="adj" fmla="val 37947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rgbClr val="9C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</a:endParaRPr>
            </a:p>
          </p:txBody>
        </p:sp>
      </p:grpSp>
      <p:pic>
        <p:nvPicPr>
          <p:cNvPr id="37" name="Picture 36" descr="ms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114800"/>
            <a:ext cx="233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Lumension Business card</a:t>
            </a:r>
            <a:endParaRPr lang="en-US" smtClean="0"/>
          </a:p>
        </p:txBody>
      </p:sp>
      <p:pic>
        <p:nvPicPr>
          <p:cNvPr id="73" name="Picture 7" descr="Patch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971800"/>
            <a:ext cx="3649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ST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743200"/>
            <a:ext cx="2438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1" descr="SecureW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6225" y="2819400"/>
            <a:ext cx="335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895600"/>
            <a:ext cx="426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umension World Wide Offices Map cropp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6600"/>
            <a:ext cx="9144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1" descr="Close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1676400"/>
            <a:ext cx="56249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3469E-6 L -0.30782 0.2997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9195E-6 L -0.13333 0.3022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161E-6 L 0.01684 0.3163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5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804 L 0.225 0.313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4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Implementing Device Control</a:t>
            </a:r>
            <a:endParaRPr lang="en-US" smtClean="0"/>
          </a:p>
        </p:txBody>
      </p:sp>
      <p:grpSp>
        <p:nvGrpSpPr>
          <p:cNvPr id="291842" name="Group 3"/>
          <p:cNvGrpSpPr>
            <a:grpSpLocks/>
          </p:cNvGrpSpPr>
          <p:nvPr/>
        </p:nvGrpSpPr>
        <p:grpSpPr bwMode="auto">
          <a:xfrm>
            <a:off x="628650" y="1174750"/>
            <a:ext cx="2495550" cy="5073650"/>
            <a:chOff x="126" y="528"/>
            <a:chExt cx="1572" cy="1488"/>
          </a:xfrm>
        </p:grpSpPr>
        <p:sp>
          <p:nvSpPr>
            <p:cNvPr id="291898" name="AutoShape 4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v-LV"/>
            </a:p>
          </p:txBody>
        </p:sp>
        <p:sp>
          <p:nvSpPr>
            <p:cNvPr id="291899" name="AutoShape 5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</p:grpSp>
      <p:sp>
        <p:nvSpPr>
          <p:cNvPr id="291843" name="Text Box 6"/>
          <p:cNvSpPr txBox="1">
            <a:spLocks noChangeArrowheads="1"/>
          </p:cNvSpPr>
          <p:nvPr/>
        </p:nvSpPr>
        <p:spPr bwMode="auto">
          <a:xfrm>
            <a:off x="609600" y="838200"/>
            <a:ext cx="244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CH" sz="1600" b="1"/>
              <a:t>Requirement Gathering</a:t>
            </a:r>
            <a:endParaRPr lang="en-US" sz="1600" b="1"/>
          </a:p>
        </p:txBody>
      </p:sp>
      <p:grpSp>
        <p:nvGrpSpPr>
          <p:cNvPr id="291844" name="Group 7"/>
          <p:cNvGrpSpPr>
            <a:grpSpLocks/>
          </p:cNvGrpSpPr>
          <p:nvPr/>
        </p:nvGrpSpPr>
        <p:grpSpPr bwMode="auto">
          <a:xfrm>
            <a:off x="3295650" y="1174750"/>
            <a:ext cx="2495550" cy="5073650"/>
            <a:chOff x="126" y="528"/>
            <a:chExt cx="1572" cy="1488"/>
          </a:xfrm>
        </p:grpSpPr>
        <p:sp>
          <p:nvSpPr>
            <p:cNvPr id="291896" name="AutoShape 8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  <p:sp>
          <p:nvSpPr>
            <p:cNvPr id="291897" name="AutoShape 9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</p:grpSp>
      <p:grpSp>
        <p:nvGrpSpPr>
          <p:cNvPr id="291845" name="Group 10"/>
          <p:cNvGrpSpPr>
            <a:grpSpLocks/>
          </p:cNvGrpSpPr>
          <p:nvPr/>
        </p:nvGrpSpPr>
        <p:grpSpPr bwMode="auto">
          <a:xfrm>
            <a:off x="5962650" y="1174750"/>
            <a:ext cx="2495550" cy="5073650"/>
            <a:chOff x="126" y="528"/>
            <a:chExt cx="1572" cy="1488"/>
          </a:xfrm>
        </p:grpSpPr>
        <p:sp>
          <p:nvSpPr>
            <p:cNvPr id="291894" name="AutoShape 11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  <p:sp>
          <p:nvSpPr>
            <p:cNvPr id="291895" name="AutoShape 12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</p:grpSp>
      <p:sp>
        <p:nvSpPr>
          <p:cNvPr id="291846" name="Text Box 13"/>
          <p:cNvSpPr txBox="1">
            <a:spLocks noChangeArrowheads="1"/>
          </p:cNvSpPr>
          <p:nvPr/>
        </p:nvSpPr>
        <p:spPr bwMode="auto">
          <a:xfrm>
            <a:off x="3200400" y="869950"/>
            <a:ext cx="239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CH" sz="1600" b="1"/>
              <a:t>Security Requirements</a:t>
            </a:r>
            <a:endParaRPr lang="en-US" sz="1600" b="1"/>
          </a:p>
        </p:txBody>
      </p:sp>
      <p:sp>
        <p:nvSpPr>
          <p:cNvPr id="291847" name="Text Box 14"/>
          <p:cNvSpPr txBox="1">
            <a:spLocks noChangeArrowheads="1"/>
          </p:cNvSpPr>
          <p:nvPr/>
        </p:nvSpPr>
        <p:spPr bwMode="auto">
          <a:xfrm>
            <a:off x="5834063" y="882650"/>
            <a:ext cx="2403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CH" sz="1500" b="1"/>
              <a:t>Operational Implications</a:t>
            </a:r>
            <a:endParaRPr lang="en-US" sz="1500" b="1"/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762000" y="1327150"/>
            <a:ext cx="2209800" cy="434975"/>
            <a:chOff x="480" y="1056"/>
            <a:chExt cx="1392" cy="274"/>
          </a:xfrm>
        </p:grpSpPr>
        <p:pic>
          <p:nvPicPr>
            <p:cNvPr id="291890" name="Picture 16" descr="grou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077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91" name="Text Box 17"/>
            <p:cNvSpPr txBox="1">
              <a:spLocks noChangeArrowheads="1"/>
            </p:cNvSpPr>
            <p:nvPr/>
          </p:nvSpPr>
          <p:spPr bwMode="auto">
            <a:xfrm>
              <a:off x="720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CH" sz="1600" b="1"/>
                <a:t>Sales</a:t>
              </a:r>
              <a:endParaRPr lang="en-US" sz="1600" b="1"/>
            </a:p>
          </p:txBody>
        </p:sp>
        <p:sp>
          <p:nvSpPr>
            <p:cNvPr id="291892" name="Line 18"/>
            <p:cNvSpPr>
              <a:spLocks noChangeShapeType="1"/>
            </p:cNvSpPr>
            <p:nvPr/>
          </p:nvSpPr>
          <p:spPr bwMode="auto">
            <a:xfrm>
              <a:off x="480" y="1056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91893" name="Line 19"/>
            <p:cNvSpPr>
              <a:spLocks noChangeShapeType="1"/>
            </p:cNvSpPr>
            <p:nvPr/>
          </p:nvSpPr>
          <p:spPr bwMode="auto">
            <a:xfrm>
              <a:off x="480" y="1330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795338" y="1784350"/>
            <a:ext cx="2252662" cy="403225"/>
            <a:chOff x="501" y="1392"/>
            <a:chExt cx="1419" cy="254"/>
          </a:xfrm>
        </p:grpSpPr>
        <p:sp>
          <p:nvSpPr>
            <p:cNvPr id="291888" name="Text Box 21"/>
            <p:cNvSpPr txBox="1">
              <a:spLocks/>
            </p:cNvSpPr>
            <p:nvPr/>
          </p:nvSpPr>
          <p:spPr bwMode="auto">
            <a:xfrm>
              <a:off x="720" y="1392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Use Memory Keys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91889" name="Picture 22" descr="USB-dri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" y="145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3429000" y="1784350"/>
            <a:ext cx="2252663" cy="517525"/>
            <a:chOff x="501" y="1392"/>
            <a:chExt cx="1419" cy="326"/>
          </a:xfrm>
        </p:grpSpPr>
        <p:sp>
          <p:nvSpPr>
            <p:cNvPr id="291886" name="Text Box 24"/>
            <p:cNvSpPr txBox="1">
              <a:spLocks/>
            </p:cNvSpPr>
            <p:nvPr/>
          </p:nvSpPr>
          <p:spPr bwMode="auto">
            <a:xfrm>
              <a:off x="720" y="1392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Only with encryption</a:t>
              </a:r>
            </a:p>
            <a:p>
              <a:pPr algn="r"/>
              <a:r>
                <a:rPr lang="de-CH" sz="1400">
                  <a:sym typeface="Arial" charset="0"/>
                </a:rPr>
                <a:t>Audit of copied data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91887" name="Picture 25" descr="USB-dri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" y="145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6053138" y="1782763"/>
            <a:ext cx="2328862" cy="1155700"/>
            <a:chOff x="3813" y="1288"/>
            <a:chExt cx="1467" cy="728"/>
          </a:xfrm>
        </p:grpSpPr>
        <p:sp>
          <p:nvSpPr>
            <p:cNvPr id="291884" name="Rectangle 27"/>
            <p:cNvSpPr>
              <a:spLocks noChangeArrowheads="1"/>
            </p:cNvSpPr>
            <p:nvPr/>
          </p:nvSpPr>
          <p:spPr bwMode="auto">
            <a:xfrm>
              <a:off x="4032" y="1288"/>
              <a:ext cx="1248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20000"/>
                </a:spcBef>
                <a:buFont typeface="FagoNoRegular-Roman"/>
                <a:buNone/>
              </a:pPr>
              <a:r>
                <a:rPr lang="en-GB" sz="1400"/>
                <a:t>Standard rule for sales to use memory keys with decentralized encryption and shadowing</a:t>
              </a:r>
            </a:p>
          </p:txBody>
        </p:sp>
        <p:pic>
          <p:nvPicPr>
            <p:cNvPr id="291885" name="Picture 28" descr="USB-dri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3" y="134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762000" y="3216275"/>
            <a:ext cx="2286000" cy="304800"/>
            <a:chOff x="480" y="2122"/>
            <a:chExt cx="1440" cy="192"/>
          </a:xfrm>
        </p:grpSpPr>
        <p:pic>
          <p:nvPicPr>
            <p:cNvPr id="291882" name="Picture 30" descr="icon_wif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2122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83" name="Text Box 31"/>
            <p:cNvSpPr txBox="1">
              <a:spLocks/>
            </p:cNvSpPr>
            <p:nvPr/>
          </p:nvSpPr>
          <p:spPr bwMode="auto">
            <a:xfrm>
              <a:off x="720" y="2122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Wireless Network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3429000" y="3216275"/>
            <a:ext cx="2286000" cy="517525"/>
            <a:chOff x="2160" y="2122"/>
            <a:chExt cx="1440" cy="326"/>
          </a:xfrm>
        </p:grpSpPr>
        <p:pic>
          <p:nvPicPr>
            <p:cNvPr id="291880" name="Picture 33" descr="icon_wif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2171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81" name="Text Box 34"/>
            <p:cNvSpPr txBox="1">
              <a:spLocks/>
            </p:cNvSpPr>
            <p:nvPr/>
          </p:nvSpPr>
          <p:spPr bwMode="auto">
            <a:xfrm>
              <a:off x="2400" y="2122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Only outside corporate network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6096000" y="3200400"/>
            <a:ext cx="2209800" cy="730250"/>
            <a:chOff x="3840" y="2112"/>
            <a:chExt cx="1392" cy="460"/>
          </a:xfrm>
        </p:grpSpPr>
        <p:pic>
          <p:nvPicPr>
            <p:cNvPr id="291878" name="Picture 36" descr="icon_wif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0" y="2171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79" name="Text Box 37"/>
            <p:cNvSpPr txBox="1">
              <a:spLocks/>
            </p:cNvSpPr>
            <p:nvPr/>
          </p:nvSpPr>
          <p:spPr bwMode="auto">
            <a:xfrm>
              <a:off x="4032" y="2112"/>
              <a:ext cx="1200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Offline rule for notebooks with wireless cards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762000" y="3787775"/>
            <a:ext cx="2209800" cy="434975"/>
            <a:chOff x="480" y="1056"/>
            <a:chExt cx="1392" cy="274"/>
          </a:xfrm>
        </p:grpSpPr>
        <p:pic>
          <p:nvPicPr>
            <p:cNvPr id="291874" name="Picture 39" descr="grou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077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75" name="Text Box 40"/>
            <p:cNvSpPr txBox="1">
              <a:spLocks noChangeArrowheads="1"/>
            </p:cNvSpPr>
            <p:nvPr/>
          </p:nvSpPr>
          <p:spPr bwMode="auto">
            <a:xfrm>
              <a:off x="720" y="1091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CH" sz="1600" b="1"/>
                <a:t>Marketing</a:t>
              </a:r>
              <a:endParaRPr lang="en-US" sz="1600" b="1"/>
            </a:p>
          </p:txBody>
        </p:sp>
        <p:sp>
          <p:nvSpPr>
            <p:cNvPr id="291876" name="Line 41"/>
            <p:cNvSpPr>
              <a:spLocks noChangeShapeType="1"/>
            </p:cNvSpPr>
            <p:nvPr/>
          </p:nvSpPr>
          <p:spPr bwMode="auto">
            <a:xfrm>
              <a:off x="480" y="1056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91877" name="Line 42"/>
            <p:cNvSpPr>
              <a:spLocks noChangeShapeType="1"/>
            </p:cNvSpPr>
            <p:nvPr/>
          </p:nvSpPr>
          <p:spPr bwMode="auto">
            <a:xfrm>
              <a:off x="480" y="1330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762000" y="4298950"/>
            <a:ext cx="2286000" cy="517525"/>
            <a:chOff x="480" y="3024"/>
            <a:chExt cx="1440" cy="326"/>
          </a:xfrm>
        </p:grpSpPr>
        <p:pic>
          <p:nvPicPr>
            <p:cNvPr id="291872" name="Picture 44" descr="Came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302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73" name="Text Box 45"/>
            <p:cNvSpPr txBox="1">
              <a:spLocks/>
            </p:cNvSpPr>
            <p:nvPr/>
          </p:nvSpPr>
          <p:spPr bwMode="auto">
            <a:xfrm>
              <a:off x="720" y="3024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Usage of digital cameras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46" name="Group 46"/>
          <p:cNvGrpSpPr>
            <a:grpSpLocks/>
          </p:cNvGrpSpPr>
          <p:nvPr/>
        </p:nvGrpSpPr>
        <p:grpSpPr bwMode="auto">
          <a:xfrm>
            <a:off x="3429000" y="4298950"/>
            <a:ext cx="2286000" cy="942975"/>
            <a:chOff x="480" y="3024"/>
            <a:chExt cx="1440" cy="594"/>
          </a:xfrm>
        </p:grpSpPr>
        <p:pic>
          <p:nvPicPr>
            <p:cNvPr id="291870" name="Picture 47" descr="Came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302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71" name="Text Box 48"/>
            <p:cNvSpPr txBox="1">
              <a:spLocks/>
            </p:cNvSpPr>
            <p:nvPr/>
          </p:nvSpPr>
          <p:spPr bwMode="auto">
            <a:xfrm>
              <a:off x="720" y="3024"/>
              <a:ext cx="1200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Only during business hours</a:t>
              </a:r>
            </a:p>
            <a:p>
              <a:pPr algn="r"/>
              <a:r>
                <a:rPr lang="de-CH" sz="1400">
                  <a:sym typeface="Arial" charset="0"/>
                </a:rPr>
                <a:t>No misuse as data storage</a:t>
              </a: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6096000" y="4298950"/>
            <a:ext cx="2286000" cy="1155700"/>
            <a:chOff x="480" y="3024"/>
            <a:chExt cx="1440" cy="728"/>
          </a:xfrm>
        </p:grpSpPr>
        <p:pic>
          <p:nvPicPr>
            <p:cNvPr id="291868" name="Picture 50" descr="Came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302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69" name="Text Box 51"/>
            <p:cNvSpPr txBox="1">
              <a:spLocks/>
            </p:cNvSpPr>
            <p:nvPr/>
          </p:nvSpPr>
          <p:spPr bwMode="auto">
            <a:xfrm>
              <a:off x="720" y="3024"/>
              <a:ext cx="1200" cy="7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Time-based rule for digital camera usage, with filter on image data (JPG, GIF, BMP)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2" name="Group 52"/>
          <p:cNvGrpSpPr>
            <a:grpSpLocks/>
          </p:cNvGrpSpPr>
          <p:nvPr/>
        </p:nvGrpSpPr>
        <p:grpSpPr bwMode="auto">
          <a:xfrm>
            <a:off x="762000" y="5502275"/>
            <a:ext cx="2286000" cy="517525"/>
            <a:chOff x="480" y="3514"/>
            <a:chExt cx="1440" cy="326"/>
          </a:xfrm>
        </p:grpSpPr>
        <p:pic>
          <p:nvPicPr>
            <p:cNvPr id="291866" name="Picture 53" descr="CD-dis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67" name="Text Box 54"/>
            <p:cNvSpPr txBox="1">
              <a:spLocks/>
            </p:cNvSpPr>
            <p:nvPr/>
          </p:nvSpPr>
          <p:spPr bwMode="auto">
            <a:xfrm>
              <a:off x="720" y="3514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Usage of CD‘s / DVD‘s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5" name="Group 55"/>
          <p:cNvGrpSpPr>
            <a:grpSpLocks/>
          </p:cNvGrpSpPr>
          <p:nvPr/>
        </p:nvGrpSpPr>
        <p:grpSpPr bwMode="auto">
          <a:xfrm>
            <a:off x="3429000" y="5502275"/>
            <a:ext cx="2286000" cy="365125"/>
            <a:chOff x="480" y="3514"/>
            <a:chExt cx="1440" cy="230"/>
          </a:xfrm>
        </p:grpSpPr>
        <p:pic>
          <p:nvPicPr>
            <p:cNvPr id="291864" name="Picture 56" descr="CD-dis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65" name="Text Box 57"/>
            <p:cNvSpPr txBox="1">
              <a:spLocks/>
            </p:cNvSpPr>
            <p:nvPr/>
          </p:nvSpPr>
          <p:spPr bwMode="auto">
            <a:xfrm>
              <a:off x="720" y="3514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Only specific media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6096000" y="5502275"/>
            <a:ext cx="2286000" cy="517525"/>
            <a:chOff x="480" y="3514"/>
            <a:chExt cx="1440" cy="326"/>
          </a:xfrm>
        </p:grpSpPr>
        <p:pic>
          <p:nvPicPr>
            <p:cNvPr id="291862" name="Picture 59" descr="CD-dis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63" name="Text Box 60"/>
            <p:cNvSpPr txBox="1">
              <a:spLocks/>
            </p:cNvSpPr>
            <p:nvPr/>
          </p:nvSpPr>
          <p:spPr bwMode="auto">
            <a:xfrm>
              <a:off x="720" y="3514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Explicit assignment of specific media</a:t>
              </a:r>
              <a:endParaRPr lang="en-US" sz="1400">
                <a:sym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Implementing Device Control</a:t>
            </a:r>
            <a:endParaRPr lang="en-US" smtClean="0"/>
          </a:p>
        </p:txBody>
      </p:sp>
      <p:grpSp>
        <p:nvGrpSpPr>
          <p:cNvPr id="292866" name="Group 3"/>
          <p:cNvGrpSpPr>
            <a:grpSpLocks/>
          </p:cNvGrpSpPr>
          <p:nvPr/>
        </p:nvGrpSpPr>
        <p:grpSpPr bwMode="auto">
          <a:xfrm>
            <a:off x="628650" y="1371600"/>
            <a:ext cx="2495550" cy="4648200"/>
            <a:chOff x="126" y="528"/>
            <a:chExt cx="1572" cy="1488"/>
          </a:xfrm>
        </p:grpSpPr>
        <p:sp>
          <p:nvSpPr>
            <p:cNvPr id="292918" name="AutoShape 4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v-LV"/>
            </a:p>
          </p:txBody>
        </p:sp>
        <p:sp>
          <p:nvSpPr>
            <p:cNvPr id="292919" name="AutoShape 5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</p:grpSp>
      <p:sp>
        <p:nvSpPr>
          <p:cNvPr id="292867" name="Text Box 6"/>
          <p:cNvSpPr txBox="1">
            <a:spLocks noChangeArrowheads="1"/>
          </p:cNvSpPr>
          <p:nvPr/>
        </p:nvSpPr>
        <p:spPr bwMode="auto">
          <a:xfrm>
            <a:off x="609600" y="1035050"/>
            <a:ext cx="244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CH" sz="1600" b="1"/>
              <a:t>Requirement Gathering</a:t>
            </a:r>
            <a:endParaRPr lang="en-US" sz="1600" b="1"/>
          </a:p>
        </p:txBody>
      </p:sp>
      <p:grpSp>
        <p:nvGrpSpPr>
          <p:cNvPr id="292868" name="Group 7"/>
          <p:cNvGrpSpPr>
            <a:grpSpLocks/>
          </p:cNvGrpSpPr>
          <p:nvPr/>
        </p:nvGrpSpPr>
        <p:grpSpPr bwMode="auto">
          <a:xfrm>
            <a:off x="3295650" y="1371600"/>
            <a:ext cx="2495550" cy="4648200"/>
            <a:chOff x="126" y="528"/>
            <a:chExt cx="1572" cy="1488"/>
          </a:xfrm>
        </p:grpSpPr>
        <p:sp>
          <p:nvSpPr>
            <p:cNvPr id="292916" name="AutoShape 8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  <p:sp>
          <p:nvSpPr>
            <p:cNvPr id="292917" name="AutoShape 9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</p:grpSp>
      <p:grpSp>
        <p:nvGrpSpPr>
          <p:cNvPr id="292869" name="Group 10"/>
          <p:cNvGrpSpPr>
            <a:grpSpLocks/>
          </p:cNvGrpSpPr>
          <p:nvPr/>
        </p:nvGrpSpPr>
        <p:grpSpPr bwMode="auto">
          <a:xfrm>
            <a:off x="5962650" y="1371600"/>
            <a:ext cx="2495550" cy="4648200"/>
            <a:chOff x="126" y="528"/>
            <a:chExt cx="1572" cy="1488"/>
          </a:xfrm>
        </p:grpSpPr>
        <p:sp>
          <p:nvSpPr>
            <p:cNvPr id="292914" name="AutoShape 11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  <p:sp>
          <p:nvSpPr>
            <p:cNvPr id="292915" name="AutoShape 12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</p:grpSp>
      <p:sp>
        <p:nvSpPr>
          <p:cNvPr id="292870" name="Text Box 13"/>
          <p:cNvSpPr txBox="1">
            <a:spLocks noChangeArrowheads="1"/>
          </p:cNvSpPr>
          <p:nvPr/>
        </p:nvSpPr>
        <p:spPr bwMode="auto">
          <a:xfrm>
            <a:off x="3200400" y="1066800"/>
            <a:ext cx="239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CH" sz="1600" b="1"/>
              <a:t>Security Requirements</a:t>
            </a:r>
            <a:endParaRPr lang="en-US" sz="1600" b="1"/>
          </a:p>
        </p:txBody>
      </p:sp>
      <p:sp>
        <p:nvSpPr>
          <p:cNvPr id="292871" name="Text Box 14"/>
          <p:cNvSpPr txBox="1">
            <a:spLocks noChangeArrowheads="1"/>
          </p:cNvSpPr>
          <p:nvPr/>
        </p:nvSpPr>
        <p:spPr bwMode="auto">
          <a:xfrm>
            <a:off x="5834063" y="1079500"/>
            <a:ext cx="2403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CH" sz="1500" b="1"/>
              <a:t>Operational Implications</a:t>
            </a:r>
            <a:endParaRPr lang="en-US" sz="1500" b="1"/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762000" y="1524000"/>
            <a:ext cx="2209800" cy="434975"/>
            <a:chOff x="480" y="1056"/>
            <a:chExt cx="1392" cy="274"/>
          </a:xfrm>
        </p:grpSpPr>
        <p:pic>
          <p:nvPicPr>
            <p:cNvPr id="292910" name="Picture 16" descr="grou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077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2911" name="Text Box 17"/>
            <p:cNvSpPr txBox="1">
              <a:spLocks noChangeArrowheads="1"/>
            </p:cNvSpPr>
            <p:nvPr/>
          </p:nvSpPr>
          <p:spPr bwMode="auto">
            <a:xfrm>
              <a:off x="720" y="1091"/>
              <a:ext cx="7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CH" sz="1600" b="1"/>
                <a:t>Front Desk</a:t>
              </a:r>
              <a:endParaRPr lang="en-US" sz="1600" b="1"/>
            </a:p>
          </p:txBody>
        </p:sp>
        <p:sp>
          <p:nvSpPr>
            <p:cNvPr id="292912" name="Line 18"/>
            <p:cNvSpPr>
              <a:spLocks noChangeShapeType="1"/>
            </p:cNvSpPr>
            <p:nvPr/>
          </p:nvSpPr>
          <p:spPr bwMode="auto">
            <a:xfrm>
              <a:off x="480" y="1056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92913" name="Line 19"/>
            <p:cNvSpPr>
              <a:spLocks noChangeShapeType="1"/>
            </p:cNvSpPr>
            <p:nvPr/>
          </p:nvSpPr>
          <p:spPr bwMode="auto">
            <a:xfrm>
              <a:off x="480" y="1330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762000" y="1981200"/>
            <a:ext cx="2286000" cy="304800"/>
            <a:chOff x="480" y="1248"/>
            <a:chExt cx="1440" cy="192"/>
          </a:xfrm>
        </p:grpSpPr>
        <p:sp>
          <p:nvSpPr>
            <p:cNvPr id="292908" name="Text Box 21"/>
            <p:cNvSpPr txBox="1">
              <a:spLocks/>
            </p:cNvSpPr>
            <p:nvPr/>
          </p:nvSpPr>
          <p:spPr bwMode="auto">
            <a:xfrm>
              <a:off x="720" y="1248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Badge printing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92909" name="Picture 22" descr="Printer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24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3352800" y="1981200"/>
            <a:ext cx="2286000" cy="517525"/>
            <a:chOff x="2112" y="1248"/>
            <a:chExt cx="1440" cy="326"/>
          </a:xfrm>
        </p:grpSpPr>
        <p:sp>
          <p:nvSpPr>
            <p:cNvPr id="292906" name="Text Box 24"/>
            <p:cNvSpPr txBox="1">
              <a:spLocks/>
            </p:cNvSpPr>
            <p:nvPr/>
          </p:nvSpPr>
          <p:spPr bwMode="auto">
            <a:xfrm>
              <a:off x="2352" y="1248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Deny usage of any other device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92907" name="Picture 25" descr="Printer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24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6096000" y="1981200"/>
            <a:ext cx="2286000" cy="730250"/>
            <a:chOff x="2112" y="1248"/>
            <a:chExt cx="1440" cy="460"/>
          </a:xfrm>
        </p:grpSpPr>
        <p:sp>
          <p:nvSpPr>
            <p:cNvPr id="292904" name="Text Box 27"/>
            <p:cNvSpPr txBox="1">
              <a:spLocks/>
            </p:cNvSpPr>
            <p:nvPr/>
          </p:nvSpPr>
          <p:spPr bwMode="auto">
            <a:xfrm>
              <a:off x="2352" y="1248"/>
              <a:ext cx="1200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Machine-based „Lockdown“, standard rule for local printer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92905" name="Picture 28" descr="Printer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24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762000" y="2971800"/>
            <a:ext cx="2209800" cy="434975"/>
            <a:chOff x="480" y="1056"/>
            <a:chExt cx="1392" cy="274"/>
          </a:xfrm>
        </p:grpSpPr>
        <p:pic>
          <p:nvPicPr>
            <p:cNvPr id="292900" name="Picture 30" descr="grou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077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2901" name="Text Box 31"/>
            <p:cNvSpPr txBox="1">
              <a:spLocks noChangeArrowheads="1"/>
            </p:cNvSpPr>
            <p:nvPr/>
          </p:nvSpPr>
          <p:spPr bwMode="auto">
            <a:xfrm>
              <a:off x="720" y="1099"/>
              <a:ext cx="9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CH" sz="1500" b="1"/>
                <a:t>Support Dept.</a:t>
              </a:r>
              <a:endParaRPr lang="en-US" sz="1500" b="1"/>
            </a:p>
          </p:txBody>
        </p:sp>
        <p:sp>
          <p:nvSpPr>
            <p:cNvPr id="292902" name="Line 32"/>
            <p:cNvSpPr>
              <a:spLocks noChangeShapeType="1"/>
            </p:cNvSpPr>
            <p:nvPr/>
          </p:nvSpPr>
          <p:spPr bwMode="auto">
            <a:xfrm>
              <a:off x="480" y="1056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92903" name="Line 33"/>
            <p:cNvSpPr>
              <a:spLocks noChangeShapeType="1"/>
            </p:cNvSpPr>
            <p:nvPr/>
          </p:nvSpPr>
          <p:spPr bwMode="auto">
            <a:xfrm>
              <a:off x="480" y="1330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795338" y="3430588"/>
            <a:ext cx="2252662" cy="517525"/>
            <a:chOff x="501" y="1392"/>
            <a:chExt cx="1419" cy="326"/>
          </a:xfrm>
        </p:grpSpPr>
        <p:sp>
          <p:nvSpPr>
            <p:cNvPr id="292898" name="Text Box 35"/>
            <p:cNvSpPr txBox="1">
              <a:spLocks/>
            </p:cNvSpPr>
            <p:nvPr/>
          </p:nvSpPr>
          <p:spPr bwMode="auto">
            <a:xfrm>
              <a:off x="720" y="1392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Usage of customer devices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92899" name="Picture 36" descr="USB-dri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" y="145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3429000" y="3430588"/>
            <a:ext cx="2252663" cy="730250"/>
            <a:chOff x="501" y="1392"/>
            <a:chExt cx="1419" cy="460"/>
          </a:xfrm>
        </p:grpSpPr>
        <p:sp>
          <p:nvSpPr>
            <p:cNvPr id="292896" name="Text Box 38"/>
            <p:cNvSpPr txBox="1">
              <a:spLocks/>
            </p:cNvSpPr>
            <p:nvPr/>
          </p:nvSpPr>
          <p:spPr bwMode="auto">
            <a:xfrm>
              <a:off x="720" y="1392"/>
              <a:ext cx="1200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Prevent data loss (custromer data / internal data)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92897" name="Picture 39" descr="USB-dri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" y="145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6053138" y="3429000"/>
            <a:ext cx="2328862" cy="730250"/>
            <a:chOff x="3813" y="1288"/>
            <a:chExt cx="1467" cy="460"/>
          </a:xfrm>
        </p:grpSpPr>
        <p:sp>
          <p:nvSpPr>
            <p:cNvPr id="292894" name="Rectangle 41"/>
            <p:cNvSpPr>
              <a:spLocks noChangeArrowheads="1"/>
            </p:cNvSpPr>
            <p:nvPr/>
          </p:nvSpPr>
          <p:spPr bwMode="auto">
            <a:xfrm>
              <a:off x="4032" y="1288"/>
              <a:ext cx="124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20000"/>
                </a:spcBef>
                <a:buFont typeface="FagoNoRegular-Roman"/>
                <a:buNone/>
              </a:pPr>
              <a:r>
                <a:rPr lang="en-GB" sz="1400"/>
                <a:t>Standard rule for </a:t>
              </a:r>
              <a:r>
                <a:rPr lang="en-GB" sz="1400" i="1"/>
                <a:t>Read Only</a:t>
              </a:r>
              <a:r>
                <a:rPr lang="en-GB" sz="1400"/>
                <a:t>-access to customer devices</a:t>
              </a:r>
            </a:p>
          </p:txBody>
        </p:sp>
        <p:pic>
          <p:nvPicPr>
            <p:cNvPr id="292895" name="Picture 42" descr="USB-dri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3" y="134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762000" y="4457700"/>
            <a:ext cx="2209800" cy="434975"/>
            <a:chOff x="480" y="2544"/>
            <a:chExt cx="1392" cy="274"/>
          </a:xfrm>
        </p:grpSpPr>
        <p:sp>
          <p:nvSpPr>
            <p:cNvPr id="292890" name="Text Box 44"/>
            <p:cNvSpPr txBox="1">
              <a:spLocks noChangeArrowheads="1"/>
            </p:cNvSpPr>
            <p:nvPr/>
          </p:nvSpPr>
          <p:spPr bwMode="auto">
            <a:xfrm>
              <a:off x="720" y="2587"/>
              <a:ext cx="114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CH" sz="1500" b="1"/>
                <a:t>Production server</a:t>
              </a:r>
              <a:endParaRPr lang="en-US" sz="1500" b="1"/>
            </a:p>
          </p:txBody>
        </p:sp>
        <p:sp>
          <p:nvSpPr>
            <p:cNvPr id="292891" name="Line 45"/>
            <p:cNvSpPr>
              <a:spLocks noChangeShapeType="1"/>
            </p:cNvSpPr>
            <p:nvPr/>
          </p:nvSpPr>
          <p:spPr bwMode="auto">
            <a:xfrm>
              <a:off x="480" y="2544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92892" name="Line 46"/>
            <p:cNvSpPr>
              <a:spLocks noChangeShapeType="1"/>
            </p:cNvSpPr>
            <p:nvPr/>
          </p:nvSpPr>
          <p:spPr bwMode="auto">
            <a:xfrm>
              <a:off x="480" y="2818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pic>
          <p:nvPicPr>
            <p:cNvPr id="292893" name="Picture 47" descr="Serv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762000" y="4968875"/>
            <a:ext cx="2286000" cy="381000"/>
            <a:chOff x="480" y="2880"/>
            <a:chExt cx="1440" cy="240"/>
          </a:xfrm>
        </p:grpSpPr>
        <p:pic>
          <p:nvPicPr>
            <p:cNvPr id="292888" name="Picture 49" descr="Microprocess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29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2889" name="Text Box 50"/>
            <p:cNvSpPr txBox="1">
              <a:spLocks/>
            </p:cNvSpPr>
            <p:nvPr/>
          </p:nvSpPr>
          <p:spPr bwMode="auto">
            <a:xfrm>
              <a:off x="720" y="2880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Maximum stability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1" name="Group 51"/>
          <p:cNvGrpSpPr>
            <a:grpSpLocks/>
          </p:cNvGrpSpPr>
          <p:nvPr/>
        </p:nvGrpSpPr>
        <p:grpSpPr bwMode="auto">
          <a:xfrm>
            <a:off x="3429000" y="4968875"/>
            <a:ext cx="2286000" cy="517525"/>
            <a:chOff x="480" y="2880"/>
            <a:chExt cx="1440" cy="326"/>
          </a:xfrm>
        </p:grpSpPr>
        <p:pic>
          <p:nvPicPr>
            <p:cNvPr id="292886" name="Picture 52" descr="Microprocess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29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2887" name="Text Box 53"/>
            <p:cNvSpPr txBox="1">
              <a:spLocks/>
            </p:cNvSpPr>
            <p:nvPr/>
          </p:nvSpPr>
          <p:spPr bwMode="auto">
            <a:xfrm>
              <a:off x="720" y="2880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Deny any device usage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6096000" y="4968875"/>
            <a:ext cx="2286000" cy="517525"/>
            <a:chOff x="480" y="2880"/>
            <a:chExt cx="1440" cy="326"/>
          </a:xfrm>
        </p:grpSpPr>
        <p:pic>
          <p:nvPicPr>
            <p:cNvPr id="292884" name="Picture 55" descr="Microprocess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29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2885" name="Text Box 56"/>
            <p:cNvSpPr txBox="1">
              <a:spLocks/>
            </p:cNvSpPr>
            <p:nvPr/>
          </p:nvSpPr>
          <p:spPr bwMode="auto">
            <a:xfrm>
              <a:off x="720" y="2880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CH" sz="1400">
                  <a:sym typeface="Arial" charset="0"/>
                </a:rPr>
                <a:t>Machine-based „Lockdown“</a:t>
              </a:r>
              <a:endParaRPr lang="en-US" sz="1400">
                <a:sym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04800" y="762000"/>
            <a:ext cx="4724400" cy="1524000"/>
            <a:chOff x="192" y="576"/>
            <a:chExt cx="2976" cy="960"/>
          </a:xfrm>
        </p:grpSpPr>
        <p:grpSp>
          <p:nvGrpSpPr>
            <p:cNvPr id="293913" name="Group 4"/>
            <p:cNvGrpSpPr>
              <a:grpSpLocks/>
            </p:cNvGrpSpPr>
            <p:nvPr/>
          </p:nvGrpSpPr>
          <p:grpSpPr bwMode="auto">
            <a:xfrm>
              <a:off x="192" y="576"/>
              <a:ext cx="2976" cy="960"/>
              <a:chOff x="126" y="528"/>
              <a:chExt cx="1572" cy="1488"/>
            </a:xfrm>
          </p:grpSpPr>
          <p:sp>
            <p:nvSpPr>
              <p:cNvPr id="293919" name="AutoShape 5"/>
              <p:cNvSpPr>
                <a:spLocks/>
              </p:cNvSpPr>
              <p:nvPr/>
            </p:nvSpPr>
            <p:spPr bwMode="auto">
              <a:xfrm>
                <a:off x="144" y="528"/>
                <a:ext cx="1554" cy="1469"/>
              </a:xfrm>
              <a:prstGeom prst="roundRect">
                <a:avLst>
                  <a:gd name="adj" fmla="val 6727"/>
                </a:avLst>
              </a:prstGeom>
              <a:gradFill rotWithShape="1">
                <a:gsLst>
                  <a:gs pos="0">
                    <a:srgbClr val="DDDDDD">
                      <a:alpha val="7999"/>
                    </a:srgbClr>
                  </a:gs>
                  <a:gs pos="100000">
                    <a:srgbClr val="B6B6B6">
                      <a:alpha val="7000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lv-LV"/>
              </a:p>
            </p:txBody>
          </p:sp>
          <p:sp>
            <p:nvSpPr>
              <p:cNvPr id="293920" name="AutoShape 6"/>
              <p:cNvSpPr>
                <a:spLocks/>
              </p:cNvSpPr>
              <p:nvPr/>
            </p:nvSpPr>
            <p:spPr bwMode="auto">
              <a:xfrm>
                <a:off x="126" y="547"/>
                <a:ext cx="1554" cy="1469"/>
              </a:xfrm>
              <a:prstGeom prst="roundRect">
                <a:avLst>
                  <a:gd name="adj" fmla="val 672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lv-LV"/>
              </a:p>
            </p:txBody>
          </p:sp>
        </p:grpSp>
        <p:sp>
          <p:nvSpPr>
            <p:cNvPr id="293914" name="Oval 7"/>
            <p:cNvSpPr>
              <a:spLocks/>
            </p:cNvSpPr>
            <p:nvPr/>
          </p:nvSpPr>
          <p:spPr bwMode="auto">
            <a:xfrm>
              <a:off x="288" y="1123"/>
              <a:ext cx="2832" cy="317"/>
            </a:xfrm>
            <a:prstGeom prst="ellipse">
              <a:avLst/>
            </a:prstGeom>
            <a:solidFill>
              <a:srgbClr val="DDDDDD">
                <a:alpha val="8196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  <p:grpSp>
          <p:nvGrpSpPr>
            <p:cNvPr id="293915" name="Group 8"/>
            <p:cNvGrpSpPr>
              <a:grpSpLocks/>
            </p:cNvGrpSpPr>
            <p:nvPr/>
          </p:nvGrpSpPr>
          <p:grpSpPr bwMode="auto">
            <a:xfrm>
              <a:off x="384" y="914"/>
              <a:ext cx="2640" cy="371"/>
              <a:chOff x="624" y="912"/>
              <a:chExt cx="3024" cy="424"/>
            </a:xfrm>
          </p:grpSpPr>
          <p:pic>
            <p:nvPicPr>
              <p:cNvPr id="293917" name="Picture 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3" y="1050"/>
                <a:ext cx="3015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3918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912"/>
                <a:ext cx="300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3916" name="Text Box 11"/>
            <p:cNvSpPr txBox="1">
              <a:spLocks noChangeArrowheads="1"/>
            </p:cNvSpPr>
            <p:nvPr/>
          </p:nvSpPr>
          <p:spPr bwMode="auto">
            <a:xfrm>
              <a:off x="316" y="662"/>
              <a:ext cx="221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CH" sz="1500"/>
                <a:t>1) Administrator creates encryption rule</a:t>
              </a:r>
              <a:endParaRPr lang="en-US" sz="1500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114800" y="1295400"/>
            <a:ext cx="4495800" cy="2895600"/>
            <a:chOff x="4114800" y="1295400"/>
            <a:chExt cx="4495800" cy="2895600"/>
          </a:xfrm>
        </p:grpSpPr>
        <p:grpSp>
          <p:nvGrpSpPr>
            <p:cNvPr id="293907" name="Group 12"/>
            <p:cNvGrpSpPr>
              <a:grpSpLocks/>
            </p:cNvGrpSpPr>
            <p:nvPr/>
          </p:nvGrpSpPr>
          <p:grpSpPr bwMode="auto">
            <a:xfrm>
              <a:off x="4114800" y="1295400"/>
              <a:ext cx="4495800" cy="2895600"/>
              <a:chOff x="2592" y="816"/>
              <a:chExt cx="2832" cy="1824"/>
            </a:xfrm>
          </p:grpSpPr>
          <p:grpSp>
            <p:nvGrpSpPr>
              <p:cNvPr id="293909" name="Group 13"/>
              <p:cNvGrpSpPr>
                <a:grpSpLocks/>
              </p:cNvGrpSpPr>
              <p:nvPr/>
            </p:nvGrpSpPr>
            <p:grpSpPr bwMode="auto">
              <a:xfrm>
                <a:off x="2592" y="816"/>
                <a:ext cx="2832" cy="1824"/>
                <a:chOff x="126" y="528"/>
                <a:chExt cx="1572" cy="1488"/>
              </a:xfrm>
            </p:grpSpPr>
            <p:sp>
              <p:nvSpPr>
                <p:cNvPr id="293911" name="AutoShape 14"/>
                <p:cNvSpPr>
                  <a:spLocks/>
                </p:cNvSpPr>
                <p:nvPr/>
              </p:nvSpPr>
              <p:spPr bwMode="auto">
                <a:xfrm>
                  <a:off x="144" y="528"/>
                  <a:ext cx="1554" cy="1469"/>
                </a:xfrm>
                <a:prstGeom prst="roundRect">
                  <a:avLst>
                    <a:gd name="adj" fmla="val 672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6B6B6">
                        <a:alpha val="70000"/>
                      </a:srgbClr>
                    </a:gs>
                  </a:gsLst>
                  <a:lin ang="5400000" scaled="1"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293912" name="AutoShape 15"/>
                <p:cNvSpPr>
                  <a:spLocks/>
                </p:cNvSpPr>
                <p:nvPr/>
              </p:nvSpPr>
              <p:spPr bwMode="auto">
                <a:xfrm>
                  <a:off x="126" y="547"/>
                  <a:ext cx="1554" cy="1469"/>
                </a:xfrm>
                <a:prstGeom prst="roundRect">
                  <a:avLst>
                    <a:gd name="adj" fmla="val 6727"/>
                  </a:avLst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lv-LV"/>
                </a:p>
              </p:txBody>
            </p:sp>
          </p:grpSp>
          <p:sp>
            <p:nvSpPr>
              <p:cNvPr id="293910" name="Text Box 17"/>
              <p:cNvSpPr txBox="1">
                <a:spLocks noChangeArrowheads="1"/>
              </p:cNvSpPr>
              <p:nvPr/>
            </p:nvSpPr>
            <p:spPr bwMode="auto">
              <a:xfrm>
                <a:off x="2688" y="960"/>
                <a:ext cx="171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CH" sz="1500"/>
                  <a:t>2) User plugs in memory key  </a:t>
                </a:r>
                <a:endParaRPr lang="en-US" sz="1500"/>
              </a:p>
            </p:txBody>
          </p:sp>
        </p:grpSp>
        <p:pic>
          <p:nvPicPr>
            <p:cNvPr id="29390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2362200"/>
              <a:ext cx="3657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3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Encryption with Device Control</a:t>
            </a:r>
            <a:endParaRPr lang="en-US" smtClean="0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9425" y="2008188"/>
            <a:ext cx="40846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457200" y="2590800"/>
            <a:ext cx="3962400" cy="2667000"/>
            <a:chOff x="576" y="1824"/>
            <a:chExt cx="2496" cy="1680"/>
          </a:xfrm>
        </p:grpSpPr>
        <p:grpSp>
          <p:nvGrpSpPr>
            <p:cNvPr id="293901" name="Group 21"/>
            <p:cNvGrpSpPr>
              <a:grpSpLocks/>
            </p:cNvGrpSpPr>
            <p:nvPr/>
          </p:nvGrpSpPr>
          <p:grpSpPr bwMode="auto">
            <a:xfrm>
              <a:off x="576" y="1824"/>
              <a:ext cx="2496" cy="1680"/>
              <a:chOff x="126" y="528"/>
              <a:chExt cx="1572" cy="1488"/>
            </a:xfrm>
          </p:grpSpPr>
          <p:sp>
            <p:nvSpPr>
              <p:cNvPr id="293905" name="AutoShape 22"/>
              <p:cNvSpPr>
                <a:spLocks/>
              </p:cNvSpPr>
              <p:nvPr/>
            </p:nvSpPr>
            <p:spPr bwMode="auto">
              <a:xfrm>
                <a:off x="144" y="528"/>
                <a:ext cx="1554" cy="1469"/>
              </a:xfrm>
              <a:prstGeom prst="roundRect">
                <a:avLst>
                  <a:gd name="adj" fmla="val 672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B6B6B6">
                      <a:alpha val="7000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lv-LV"/>
              </a:p>
            </p:txBody>
          </p:sp>
          <p:sp>
            <p:nvSpPr>
              <p:cNvPr id="293906" name="AutoShape 23"/>
              <p:cNvSpPr>
                <a:spLocks/>
              </p:cNvSpPr>
              <p:nvPr/>
            </p:nvSpPr>
            <p:spPr bwMode="auto">
              <a:xfrm>
                <a:off x="126" y="547"/>
                <a:ext cx="1554" cy="1469"/>
              </a:xfrm>
              <a:prstGeom prst="roundRect">
                <a:avLst>
                  <a:gd name="adj" fmla="val 672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lv-LV"/>
              </a:p>
            </p:txBody>
          </p:sp>
        </p:grpSp>
        <p:sp>
          <p:nvSpPr>
            <p:cNvPr id="293902" name="Text Box 24"/>
            <p:cNvSpPr txBox="1">
              <a:spLocks noChangeArrowheads="1"/>
            </p:cNvSpPr>
            <p:nvPr/>
          </p:nvSpPr>
          <p:spPr bwMode="auto">
            <a:xfrm>
              <a:off x="624" y="1968"/>
              <a:ext cx="223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CH" sz="1500"/>
                <a:t>3) Transparent encryption on corporate </a:t>
              </a:r>
            </a:p>
            <a:p>
              <a:pPr algn="r"/>
              <a:r>
                <a:rPr lang="de-CH" sz="1500"/>
                <a:t>computers  </a:t>
              </a:r>
              <a:endParaRPr lang="en-US" sz="1500"/>
            </a:p>
          </p:txBody>
        </p:sp>
        <p:sp>
          <p:nvSpPr>
            <p:cNvPr id="293903" name="Oval 25"/>
            <p:cNvSpPr>
              <a:spLocks/>
            </p:cNvSpPr>
            <p:nvPr/>
          </p:nvSpPr>
          <p:spPr bwMode="auto">
            <a:xfrm>
              <a:off x="672" y="3072"/>
              <a:ext cx="2304" cy="317"/>
            </a:xfrm>
            <a:prstGeom prst="ellipse">
              <a:avLst/>
            </a:prstGeom>
            <a:solidFill>
              <a:srgbClr val="DDDDDD">
                <a:alpha val="8196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  <p:pic>
          <p:nvPicPr>
            <p:cNvPr id="293904" name="Picture 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2352"/>
              <a:ext cx="1818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4267200" y="3657600"/>
            <a:ext cx="3962400" cy="2667000"/>
            <a:chOff x="2688" y="2256"/>
            <a:chExt cx="2496" cy="1680"/>
          </a:xfrm>
        </p:grpSpPr>
        <p:grpSp>
          <p:nvGrpSpPr>
            <p:cNvPr id="293895" name="Group 28"/>
            <p:cNvGrpSpPr>
              <a:grpSpLocks/>
            </p:cNvGrpSpPr>
            <p:nvPr/>
          </p:nvGrpSpPr>
          <p:grpSpPr bwMode="auto">
            <a:xfrm>
              <a:off x="2688" y="2256"/>
              <a:ext cx="2496" cy="1680"/>
              <a:chOff x="126" y="528"/>
              <a:chExt cx="1572" cy="1488"/>
            </a:xfrm>
          </p:grpSpPr>
          <p:sp>
            <p:nvSpPr>
              <p:cNvPr id="293899" name="AutoShape 29"/>
              <p:cNvSpPr>
                <a:spLocks/>
              </p:cNvSpPr>
              <p:nvPr/>
            </p:nvSpPr>
            <p:spPr bwMode="auto">
              <a:xfrm>
                <a:off x="144" y="528"/>
                <a:ext cx="1554" cy="1469"/>
              </a:xfrm>
              <a:prstGeom prst="roundRect">
                <a:avLst>
                  <a:gd name="adj" fmla="val 672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B6B6B6">
                      <a:alpha val="7000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lv-LV"/>
              </a:p>
            </p:txBody>
          </p:sp>
          <p:sp>
            <p:nvSpPr>
              <p:cNvPr id="293900" name="AutoShape 30"/>
              <p:cNvSpPr>
                <a:spLocks/>
              </p:cNvSpPr>
              <p:nvPr/>
            </p:nvSpPr>
            <p:spPr bwMode="auto">
              <a:xfrm>
                <a:off x="126" y="547"/>
                <a:ext cx="1554" cy="1469"/>
              </a:xfrm>
              <a:prstGeom prst="roundRect">
                <a:avLst>
                  <a:gd name="adj" fmla="val 672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lv-LV"/>
              </a:p>
            </p:txBody>
          </p:sp>
        </p:grpSp>
        <p:sp>
          <p:nvSpPr>
            <p:cNvPr id="293896" name="Text Box 31"/>
            <p:cNvSpPr txBox="1">
              <a:spLocks noChangeArrowheads="1"/>
            </p:cNvSpPr>
            <p:nvPr/>
          </p:nvSpPr>
          <p:spPr bwMode="auto">
            <a:xfrm>
              <a:off x="2736" y="2352"/>
              <a:ext cx="20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CH" sz="1500"/>
                <a:t>4) Volume Browser  tool on stick for </a:t>
              </a:r>
            </a:p>
            <a:p>
              <a:pPr algn="r"/>
              <a:r>
                <a:rPr lang="de-CH" sz="1500"/>
                <a:t>3rd party computers</a:t>
              </a:r>
              <a:endParaRPr lang="en-US" sz="1500"/>
            </a:p>
          </p:txBody>
        </p:sp>
        <p:sp>
          <p:nvSpPr>
            <p:cNvPr id="293897" name="Oval 32"/>
            <p:cNvSpPr>
              <a:spLocks/>
            </p:cNvSpPr>
            <p:nvPr/>
          </p:nvSpPr>
          <p:spPr bwMode="auto">
            <a:xfrm>
              <a:off x="2784" y="3504"/>
              <a:ext cx="2304" cy="317"/>
            </a:xfrm>
            <a:prstGeom prst="ellipse">
              <a:avLst/>
            </a:prstGeom>
            <a:solidFill>
              <a:srgbClr val="DDDDDD">
                <a:alpha val="8196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lv-LV"/>
            </a:p>
          </p:txBody>
        </p:sp>
        <p:pic>
          <p:nvPicPr>
            <p:cNvPr id="293898" name="Picture 3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30" y="2682"/>
              <a:ext cx="1770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8738"/>
            <a:ext cx="9144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4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Patented Shadowing with Device Control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52400" y="784225"/>
            <a:ext cx="6477000" cy="1890713"/>
            <a:chOff x="214952" y="928048"/>
            <a:chExt cx="6477000" cy="1891352"/>
          </a:xfrm>
        </p:grpSpPr>
        <p:sp>
          <p:nvSpPr>
            <p:cNvPr id="25" name="Oval 24"/>
            <p:cNvSpPr/>
            <p:nvPr/>
          </p:nvSpPr>
          <p:spPr>
            <a:xfrm>
              <a:off x="214952" y="1904691"/>
              <a:ext cx="6477000" cy="9147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1954" y="1336344"/>
              <a:ext cx="5863590" cy="8958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651640" y="928048"/>
              <a:ext cx="3606800" cy="400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+mn-cs"/>
                </a:rPr>
                <a:t>Configured with a few clicks…</a:t>
              </a:r>
              <a:endParaRPr lang="en-US" sz="20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590800" y="2647950"/>
            <a:ext cx="6477000" cy="2487613"/>
            <a:chOff x="1524000" y="2541896"/>
            <a:chExt cx="6477000" cy="2487304"/>
          </a:xfrm>
        </p:grpSpPr>
        <p:grpSp>
          <p:nvGrpSpPr>
            <p:cNvPr id="294923" name="Group 25"/>
            <p:cNvGrpSpPr>
              <a:grpSpLocks/>
            </p:cNvGrpSpPr>
            <p:nvPr/>
          </p:nvGrpSpPr>
          <p:grpSpPr bwMode="auto">
            <a:xfrm>
              <a:off x="1524000" y="2971800"/>
              <a:ext cx="6477000" cy="2057400"/>
              <a:chOff x="381000" y="3276600"/>
              <a:chExt cx="6477000" cy="2057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81000" y="4419714"/>
                <a:ext cx="6477000" cy="91428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5853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38200" y="3276600"/>
                <a:ext cx="5638800" cy="14371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solidFill>
                  <a:schemeClr val="tx1">
                    <a:lumMod val="75000"/>
                  </a:schemeClr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3429000" y="2541896"/>
              <a:ext cx="3049588" cy="400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+mn-cs"/>
                </a:rPr>
                <a:t>Detailed central reporting</a:t>
              </a:r>
              <a:endParaRPr lang="en-US" sz="20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14313" y="3916363"/>
            <a:ext cx="3200400" cy="2317750"/>
            <a:chOff x="-623248" y="4144594"/>
            <a:chExt cx="3200400" cy="2318758"/>
          </a:xfrm>
        </p:grpSpPr>
        <p:grpSp>
          <p:nvGrpSpPr>
            <p:cNvPr id="294919" name="Group 31"/>
            <p:cNvGrpSpPr>
              <a:grpSpLocks/>
            </p:cNvGrpSpPr>
            <p:nvPr/>
          </p:nvGrpSpPr>
          <p:grpSpPr bwMode="auto">
            <a:xfrm>
              <a:off x="-623248" y="4144594"/>
              <a:ext cx="3200400" cy="2318758"/>
              <a:chOff x="3262952" y="2800290"/>
              <a:chExt cx="3200400" cy="231875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262952" y="4432950"/>
                <a:ext cx="3200400" cy="68609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23339" y="2800290"/>
                <a:ext cx="2122488" cy="4002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2">
                        <a:lumMod val="10000"/>
                      </a:schemeClr>
                    </a:solidFill>
                    <a:latin typeface="Arial" pitchFamily="34" charset="0"/>
                    <a:cs typeface="+mn-cs"/>
                  </a:rPr>
                  <a:t>Direct file access</a:t>
                </a:r>
                <a:endParaRPr lang="en-US" sz="2000" dirty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+mn-cs"/>
                </a:endParaRPr>
              </a:p>
            </p:txBody>
          </p:sp>
        </p:grpSp>
        <p:pic>
          <p:nvPicPr>
            <p:cNvPr id="35857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 l="41580"/>
            <a:stretch>
              <a:fillRect/>
            </a:stretch>
          </p:blipFill>
          <p:spPr bwMode="auto">
            <a:xfrm>
              <a:off x="-304800" y="4495800"/>
              <a:ext cx="2590800" cy="14936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Access Attributes</a:t>
            </a:r>
            <a:endParaRPr 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288" y="1096963"/>
            <a:ext cx="821531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buFontTx/>
              <a:buChar char="•"/>
              <a:defRPr/>
            </a:pPr>
            <a:r>
              <a:rPr lang="de-CH" sz="2000" b="1" dirty="0">
                <a:latin typeface="+mn-lt"/>
                <a:cs typeface="+mn-cs"/>
              </a:rPr>
              <a:t>Read and / or Write</a:t>
            </a:r>
          </a:p>
          <a:p>
            <a:pPr marL="115888" indent="-115888">
              <a:buFontTx/>
              <a:buChar char="•"/>
              <a:defRPr/>
            </a:pPr>
            <a:r>
              <a:rPr lang="de-CH" sz="2000" b="1" dirty="0">
                <a:latin typeface="+mn-lt"/>
                <a:cs typeface="+mn-cs"/>
              </a:rPr>
              <a:t>Scheduled Access</a:t>
            </a:r>
          </a:p>
          <a:p>
            <a:pPr marL="960438" lvl="1" indent="-503238"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From 08:00h to 18:00h Monday to Friday</a:t>
            </a:r>
          </a:p>
          <a:p>
            <a:pPr marL="115888" indent="-115888">
              <a:buFontTx/>
              <a:buChar char="•"/>
              <a:defRPr/>
            </a:pPr>
            <a:r>
              <a:rPr lang="de-CH" sz="2000" b="1" dirty="0">
                <a:latin typeface="+mn-lt"/>
                <a:cs typeface="+mn-cs"/>
              </a:rPr>
              <a:t>Temporary Access</a:t>
            </a:r>
          </a:p>
          <a:p>
            <a:pPr marL="960438" lvl="1" indent="-503238"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For the next 15 minutes</a:t>
            </a:r>
          </a:p>
          <a:p>
            <a:pPr marL="960438" lvl="1" indent="-503238"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Starting next Monday, for 2 days</a:t>
            </a:r>
          </a:p>
          <a:p>
            <a:pPr marL="115888" indent="-115888">
              <a:buFontTx/>
              <a:buChar char="•"/>
              <a:defRPr/>
            </a:pPr>
            <a:r>
              <a:rPr lang="de-CH" sz="2000" b="1" dirty="0">
                <a:latin typeface="+mn-lt"/>
                <a:cs typeface="+mn-cs"/>
              </a:rPr>
              <a:t>Online / Offline</a:t>
            </a:r>
          </a:p>
          <a:p>
            <a:pPr marL="960438" lvl="1" indent="-503238">
              <a:buFontTx/>
              <a:buChar char="•"/>
              <a:defRPr/>
            </a:pPr>
            <a:r>
              <a:rPr lang="en-US" dirty="0">
                <a:latin typeface="+mn-lt"/>
                <a:cs typeface="+mn-cs"/>
                <a:sym typeface="Helvetica" pitchFamily="34" charset="0"/>
              </a:rPr>
              <a:t>Assign permissions when no network connection is present, all device classes supported</a:t>
            </a:r>
            <a:endParaRPr lang="de-CH" dirty="0">
              <a:latin typeface="+mn-lt"/>
              <a:cs typeface="+mn-cs"/>
            </a:endParaRPr>
          </a:p>
          <a:p>
            <a:pPr marL="115888" indent="-115888">
              <a:buFontTx/>
              <a:buChar char="•"/>
              <a:defRPr/>
            </a:pPr>
            <a:r>
              <a:rPr lang="de-CH" sz="2000" b="1" dirty="0">
                <a:latin typeface="+mn-lt"/>
                <a:cs typeface="+mn-cs"/>
              </a:rPr>
              <a:t>Quota Management</a:t>
            </a:r>
          </a:p>
          <a:p>
            <a:pPr marL="960438" lvl="1" indent="-503238"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Limit copied data to 100 MB / day</a:t>
            </a:r>
          </a:p>
          <a:p>
            <a:pPr marL="115888" indent="-115888">
              <a:buFontTx/>
              <a:buChar char="•"/>
              <a:defRPr/>
            </a:pPr>
            <a:r>
              <a:rPr lang="de-CH" sz="2000" b="1" dirty="0">
                <a:latin typeface="+mn-lt"/>
                <a:cs typeface="+mn-cs"/>
              </a:rPr>
              <a:t>Encryption enforcement</a:t>
            </a:r>
          </a:p>
          <a:p>
            <a:pPr marL="960438" lvl="1" indent="-503238"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Access is granted only if medium has been encrypted (decentralized encryption) with password recovery option</a:t>
            </a:r>
          </a:p>
          <a:p>
            <a:pPr marL="115888" indent="-115888">
              <a:buFontTx/>
              <a:buChar char="•"/>
              <a:defRPr/>
            </a:pPr>
            <a:r>
              <a:rPr lang="de-CH" sz="2000" b="1" dirty="0">
                <a:latin typeface="+mn-lt"/>
                <a:cs typeface="+mn-cs"/>
              </a:rPr>
              <a:t>File Type Filtering</a:t>
            </a:r>
          </a:p>
          <a:p>
            <a:pPr marL="960438" lvl="1" indent="-503238"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Limit the access to specific file types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Attributes can be allocated to...</a:t>
            </a:r>
            <a:endParaRPr lang="en-US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A complete device class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All USB Printers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A device sub class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USB printer HP 7575, CD/DVD Nec 3520A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A unique device based on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sz="1600" dirty="0">
                <a:latin typeface="+mn-lt"/>
                <a:cs typeface="+mn-cs"/>
              </a:rPr>
              <a:t>Encryption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sz="1600" dirty="0">
                <a:latin typeface="+mn-lt"/>
                <a:cs typeface="+mn-cs"/>
              </a:rPr>
              <a:t>serial number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Specific CD‘s / DVD‘s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Specific Bus (USB, IrDa, Firewire...)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Groups of devices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Security Features</a:t>
            </a:r>
            <a:endParaRPr lang="en-US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5931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Kernel Driver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Invisible (no task manager process)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Fast (no performance loss)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Compatible (no conflict with other software)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Encryption of </a:t>
            </a:r>
            <a:r>
              <a:rPr lang="de-CH" sz="2400" b="1" dirty="0">
                <a:latin typeface="+mn-lt"/>
                <a:cs typeface="+mn-cs"/>
              </a:rPr>
              <a:t>devices </a:t>
            </a:r>
            <a:r>
              <a:rPr lang="de-CH" sz="2400" b="1" dirty="0">
                <a:latin typeface="+mn-lt"/>
                <a:cs typeface="+mn-cs"/>
              </a:rPr>
              <a:t>with AES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AES 256 = market standard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Fast and transparent within the network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Strong password enforcement for usage outside the corporate network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Client / Server Traffic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sz="2000" dirty="0">
                <a:latin typeface="+mn-lt"/>
                <a:cs typeface="+mn-cs"/>
              </a:rPr>
              <a:t>Private/Public key mechanism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sz="2000" dirty="0">
                <a:latin typeface="+mn-lt"/>
                <a:cs typeface="+mn-cs"/>
              </a:rPr>
              <a:t>Impossible to tamper with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sz="2000" dirty="0">
                <a:latin typeface="+mn-lt"/>
                <a:cs typeface="+mn-cs"/>
              </a:rPr>
              <a:t>Easily generated and deployed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Security Features</a:t>
            </a:r>
            <a:endParaRPr lang="en-US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12750" y="1066800"/>
            <a:ext cx="819785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Client Hardening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sz="1600" dirty="0">
                <a:latin typeface="+mn-lt"/>
                <a:cs typeface="+mn-cs"/>
              </a:rPr>
              <a:t>Even a local administrator cannot uninstall the client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Prevention from Keyloggers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Removable Media Encryption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Assign any removable media to any user and then encrypt the media. Encrypted device is accessible only by the user who owns the access rights on the removable media</a:t>
            </a:r>
            <a:endParaRPr lang="de-CH" dirty="0">
              <a:latin typeface="+mn-lt"/>
              <a:cs typeface="+mn-cs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Offline Protection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en-US" dirty="0">
                <a:latin typeface="+mn-lt"/>
                <a:cs typeface="+mn-cs"/>
              </a:rPr>
              <a:t>Local copy of the latest devices access permission list stored on the disconnected workstation or laptop</a:t>
            </a:r>
            <a:endParaRPr lang="de-CH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Auditing &amp; Logging</a:t>
            </a:r>
            <a:endParaRPr lang="en-US" smtClean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052513"/>
            <a:ext cx="8364538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User Actions Logging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Read Denied / Write denied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Device entered / Medium inserted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i="1" dirty="0">
                <a:latin typeface="+mn-lt"/>
                <a:cs typeface="+mn-cs"/>
              </a:rPr>
              <a:t>Open API for 3rd party reporting tools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Shadowing of all copied data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sz="2000" dirty="0">
                <a:latin typeface="+mn-lt"/>
                <a:cs typeface="+mn-cs"/>
              </a:rPr>
              <a:t>Level 1: shows File Name and attributes of copied data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sz="2000" dirty="0">
                <a:latin typeface="+mn-lt"/>
                <a:cs typeface="+mn-cs"/>
              </a:rPr>
              <a:t>Level 2:  Captures and retains full copy of data written </a:t>
            </a:r>
            <a:r>
              <a:rPr lang="de-CH" sz="2000" b="1" i="1" dirty="0">
                <a:solidFill>
                  <a:srgbClr val="00A2B1"/>
                </a:solidFill>
                <a:latin typeface="+mn-lt"/>
                <a:cs typeface="+mn-cs"/>
              </a:rPr>
              <a:t>to</a:t>
            </a:r>
            <a:r>
              <a:rPr lang="de-CH" sz="2000" dirty="0">
                <a:latin typeface="+mn-lt"/>
                <a:cs typeface="+mn-cs"/>
              </a:rPr>
              <a:t> extenal device or read </a:t>
            </a:r>
            <a:r>
              <a:rPr lang="de-CH" sz="2000" b="1" i="1" dirty="0">
                <a:solidFill>
                  <a:srgbClr val="00A2B1"/>
                </a:solidFill>
                <a:latin typeface="+mn-lt"/>
                <a:cs typeface="+mn-cs"/>
              </a:rPr>
              <a:t>from</a:t>
            </a:r>
            <a:r>
              <a:rPr lang="de-CH" sz="2000" dirty="0">
                <a:latin typeface="+mn-lt"/>
                <a:cs typeface="+mn-cs"/>
              </a:rPr>
              <a:t> such a device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de-CH" sz="2400" b="1" dirty="0">
                <a:latin typeface="+mn-lt"/>
                <a:cs typeface="+mn-cs"/>
              </a:rPr>
              <a:t>Administrator Auditing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  <a:defRPr/>
            </a:pPr>
            <a:r>
              <a:rPr lang="de-CH" dirty="0">
                <a:latin typeface="+mn-lt"/>
                <a:cs typeface="+mn-cs"/>
              </a:rPr>
              <a:t>Keeps track of all policy changes made by SDC admins</a:t>
            </a:r>
            <a:endParaRPr lang="de-CH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Lumension Device Control</a:t>
            </a:r>
            <a:endParaRPr lang="en-US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914400"/>
            <a:ext cx="8477250" cy="4629150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  <a:cs typeface="+mn-cs"/>
              </a:rPr>
              <a:t>Enables only authorized removable (peripheral) devices to connect to network, laptop, thin client, laptop and desktop</a:t>
            </a:r>
          </a:p>
          <a:p>
            <a:pPr marL="342900" indent="-342900">
              <a:lnSpc>
                <a:spcPct val="110000"/>
              </a:lnSpc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  <a:cs typeface="+mn-cs"/>
              </a:rPr>
              <a:t>Reduces risk of data theft, data leakage and malware introduction via unauthorized removable media</a:t>
            </a:r>
          </a:p>
          <a:p>
            <a:pPr marL="342900" indent="-342900">
              <a:lnSpc>
                <a:spcPct val="110000"/>
              </a:lnSpc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kern="0" dirty="0">
                <a:latin typeface="+mn-lt"/>
                <a:cs typeface="+mn-cs"/>
              </a:rPr>
              <a:t>Assures and proves compliance with the landslide of regulations governing privacy and accountability</a:t>
            </a:r>
            <a:endParaRPr lang="en-US" kern="0" dirty="0">
              <a:latin typeface="+mn-lt"/>
              <a:cs typeface="+mn-cs"/>
            </a:endParaRPr>
          </a:p>
        </p:txBody>
      </p:sp>
      <p:pic>
        <p:nvPicPr>
          <p:cNvPr id="301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00400"/>
            <a:ext cx="61722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Awards &amp; Certifications</a:t>
            </a:r>
            <a:endParaRPr lang="en-US" smtClean="0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46063" y="1066800"/>
            <a:ext cx="7602537" cy="4724400"/>
            <a:chOff x="0" y="1066800"/>
            <a:chExt cx="7601939" cy="4724400"/>
          </a:xfrm>
        </p:grpSpPr>
        <p:grpSp>
          <p:nvGrpSpPr>
            <p:cNvPr id="118788" name="Group 20"/>
            <p:cNvGrpSpPr>
              <a:grpSpLocks/>
            </p:cNvGrpSpPr>
            <p:nvPr/>
          </p:nvGrpSpPr>
          <p:grpSpPr bwMode="auto">
            <a:xfrm>
              <a:off x="1066800" y="1066800"/>
              <a:ext cx="6535139" cy="4459295"/>
              <a:chOff x="1295400" y="1447800"/>
              <a:chExt cx="6535139" cy="4459295"/>
            </a:xfrm>
          </p:grpSpPr>
          <p:pic>
            <p:nvPicPr>
              <p:cNvPr id="9" name="Picture 5" descr="ea;2+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638800" y="3962400"/>
                <a:ext cx="2191739" cy="732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CSIA-tested_150x105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676400" y="5181600"/>
                <a:ext cx="1034608" cy="7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" descr="accreditationDIPCO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667000" y="4038600"/>
                <a:ext cx="936625" cy="885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8" descr="Frost_Sullivan2006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410200" y="1447800"/>
                <a:ext cx="2161424" cy="645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9" descr="RedHerr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295400" y="2743200"/>
                <a:ext cx="608843" cy="930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0" descr="Computer World 2007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67200" y="3429000"/>
                <a:ext cx="990600" cy="1039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2" descr="aw_var_business_2006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286000" y="2819400"/>
                <a:ext cx="1523389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3" descr="readerschoice2006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324600" y="2819400"/>
                <a:ext cx="851509" cy="828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4" descr="idc_logo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886200" y="4648200"/>
                <a:ext cx="1526649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5" descr="aw_inc_500_2006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47800" y="1524000"/>
                <a:ext cx="990600" cy="829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6" descr="CNET Product of Year logo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581400" y="1524000"/>
                <a:ext cx="1066800" cy="919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2820" name="Picture 4" descr="http://www.lumension.com/../servlet/noxml?id=WCMContenido%20M01229332065438~S13706~N500_Logo.JP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248400" y="4343400"/>
              <a:ext cx="1206499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22" name="Picture 6" descr="http://www.lumension.com/../servlet/noxml?id=WCMContenido%20M01229332247557~S2908~NTF500_Blue500_2k8.gif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200400" y="5181600"/>
              <a:ext cx="2438400" cy="600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24" name="Picture 8" descr="http://www.lumension.com/../servlet/noxml?id=WCMContenido%20M01221809455802~S4931~Nfrost_and_sullivan_small.gif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5200"/>
              <a:ext cx="165811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26" name="Picture 10" descr="http://www.lumension.com/../servlet/noxml?id=WCMContenido%20M01210945539182~S11043~NSC_2008_Highly_Commended_small.jp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029200" y="1905000"/>
              <a:ext cx="762000" cy="151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28600" y="1828800"/>
            <a:ext cx="853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Blip>
                <a:blip r:embed="rId18"/>
              </a:buBlip>
            </a:pPr>
            <a:r>
              <a:rPr lang="en-US" sz="2000" b="1">
                <a:solidFill>
                  <a:srgbClr val="000000"/>
                </a:solidFill>
              </a:rPr>
              <a:t>Leading global security management company, providing unified protection and control of all enterprise endpoints.</a:t>
            </a:r>
          </a:p>
          <a:p>
            <a:pPr marL="342900" indent="-342900"/>
            <a:r>
              <a:rPr lang="en-US" sz="2000" b="1">
                <a:solidFill>
                  <a:srgbClr val="000000"/>
                </a:solidFill>
              </a:rPr>
              <a:t/>
            </a:r>
            <a:br>
              <a:rPr lang="en-US" sz="2000" b="1">
                <a:solidFill>
                  <a:srgbClr val="000000"/>
                </a:solidFill>
              </a:rPr>
            </a:br>
            <a:endParaRPr lang="en-US" sz="1600" b="1">
              <a:solidFill>
                <a:srgbClr val="000000"/>
              </a:solidFill>
            </a:endParaRP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1">
                <a:solidFill>
                  <a:srgbClr val="000000"/>
                </a:solidFill>
              </a:rPr>
              <a:t>Ranked #14 on Inc. 500 list of fast growing companies</a:t>
            </a:r>
            <a:br>
              <a:rPr lang="en-US" sz="1600" b="1">
                <a:solidFill>
                  <a:srgbClr val="000000"/>
                </a:solidFill>
              </a:rPr>
            </a:br>
            <a:endParaRPr lang="en-US" sz="1600" b="1">
              <a:solidFill>
                <a:srgbClr val="000000"/>
              </a:solidFill>
            </a:endParaRP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1">
                <a:solidFill>
                  <a:srgbClr val="000000"/>
                </a:solidFill>
              </a:rPr>
              <a:t>Ranked #1 for Patch and Remediation for 4 consecutive years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endParaRPr lang="en-US" sz="1600" b="1">
              <a:solidFill>
                <a:srgbClr val="000000"/>
              </a:solidFill>
            </a:endParaRP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1">
                <a:solidFill>
                  <a:srgbClr val="000000"/>
                </a:solidFill>
              </a:rPr>
              <a:t>Ranked #1 Application and Device Control</a:t>
            </a:r>
            <a:br>
              <a:rPr lang="en-US" sz="1600" b="1">
                <a:solidFill>
                  <a:srgbClr val="000000"/>
                </a:solidFill>
              </a:rPr>
            </a:br>
            <a:endParaRPr lang="en-US" sz="1600" b="1">
              <a:solidFill>
                <a:srgbClr val="000000"/>
              </a:solidFill>
            </a:endParaRP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1">
                <a:solidFill>
                  <a:srgbClr val="000000"/>
                </a:solidFill>
              </a:rPr>
              <a:t>Over 5,100 customers and 15 million nodes deployed worldwide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endParaRPr lang="en-US" b="1">
              <a:solidFill>
                <a:srgbClr val="000000"/>
              </a:solidFill>
            </a:endParaRP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endParaRPr lang="en-US" sz="1600" b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18"/>
              </a:buBlip>
            </a:pPr>
            <a:r>
              <a:rPr lang="en-US" sz="2000" b="1">
                <a:solidFill>
                  <a:srgbClr val="000000"/>
                </a:solidFill>
              </a:rPr>
              <a:t>Award-Winning, Industry Recognized and Certified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DEMO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Industries and sectors</a:t>
            </a:r>
            <a:endParaRPr lang="en-US" smtClean="0"/>
          </a:p>
        </p:txBody>
      </p:sp>
      <p:sp>
        <p:nvSpPr>
          <p:cNvPr id="119810" name="Line 3"/>
          <p:cNvSpPr>
            <a:spLocks noChangeShapeType="1"/>
          </p:cNvSpPr>
          <p:nvPr/>
        </p:nvSpPr>
        <p:spPr bwMode="auto">
          <a:xfrm>
            <a:off x="2565400" y="1219200"/>
            <a:ext cx="0" cy="4953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19811" name="Line 4"/>
          <p:cNvSpPr>
            <a:spLocks noChangeShapeType="1"/>
          </p:cNvSpPr>
          <p:nvPr/>
        </p:nvSpPr>
        <p:spPr bwMode="auto">
          <a:xfrm>
            <a:off x="4165600" y="1219200"/>
            <a:ext cx="0" cy="4953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19812" name="Line 5"/>
          <p:cNvSpPr>
            <a:spLocks noChangeShapeType="1"/>
          </p:cNvSpPr>
          <p:nvPr/>
        </p:nvSpPr>
        <p:spPr bwMode="auto">
          <a:xfrm>
            <a:off x="5511800" y="1219200"/>
            <a:ext cx="0" cy="4953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19813" name="Line 6"/>
          <p:cNvSpPr>
            <a:spLocks noChangeShapeType="1"/>
          </p:cNvSpPr>
          <p:nvPr/>
        </p:nvSpPr>
        <p:spPr bwMode="auto">
          <a:xfrm>
            <a:off x="6858000" y="1219200"/>
            <a:ext cx="0" cy="4953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19814" name="Text Box 7"/>
          <p:cNvSpPr txBox="1">
            <a:spLocks noChangeArrowheads="1"/>
          </p:cNvSpPr>
          <p:nvPr/>
        </p:nvSpPr>
        <p:spPr bwMode="auto">
          <a:xfrm>
            <a:off x="7162800" y="9906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>
                <a:solidFill>
                  <a:srgbClr val="000000"/>
                </a:solidFill>
                <a:latin typeface="Verdana" pitchFamily="34" charset="0"/>
              </a:rPr>
              <a:t>Miscellaneous</a:t>
            </a:r>
          </a:p>
        </p:txBody>
      </p:sp>
      <p:grpSp>
        <p:nvGrpSpPr>
          <p:cNvPr id="119815" name="Group 112"/>
          <p:cNvGrpSpPr>
            <a:grpSpLocks/>
          </p:cNvGrpSpPr>
          <p:nvPr/>
        </p:nvGrpSpPr>
        <p:grpSpPr bwMode="auto">
          <a:xfrm>
            <a:off x="7315200" y="5359400"/>
            <a:ext cx="1255713" cy="762000"/>
            <a:chOff x="4597" y="3456"/>
            <a:chExt cx="791" cy="480"/>
          </a:xfrm>
        </p:grpSpPr>
        <p:pic>
          <p:nvPicPr>
            <p:cNvPr id="9" name="Picture 9" descr="diak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92" y="3720"/>
              <a:ext cx="39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salvationarm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597" y="3672"/>
              <a:ext cx="25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908" name="Text Box 11"/>
            <p:cNvSpPr txBox="1">
              <a:spLocks noChangeArrowheads="1"/>
            </p:cNvSpPr>
            <p:nvPr/>
          </p:nvSpPr>
          <p:spPr bwMode="auto">
            <a:xfrm>
              <a:off x="4704" y="3456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u="sng">
                  <a:solidFill>
                    <a:srgbClr val="000000"/>
                  </a:solidFill>
                  <a:latin typeface="Verdana" pitchFamily="34" charset="0"/>
                </a:rPr>
                <a:t>Charities</a:t>
              </a:r>
            </a:p>
          </p:txBody>
        </p:sp>
      </p:grpSp>
      <p:grpSp>
        <p:nvGrpSpPr>
          <p:cNvPr id="119816" name="Group 113"/>
          <p:cNvGrpSpPr>
            <a:grpSpLocks/>
          </p:cNvGrpSpPr>
          <p:nvPr/>
        </p:nvGrpSpPr>
        <p:grpSpPr bwMode="auto">
          <a:xfrm>
            <a:off x="7010400" y="4432300"/>
            <a:ext cx="1924050" cy="685800"/>
            <a:chOff x="4416" y="2784"/>
            <a:chExt cx="1212" cy="432"/>
          </a:xfrm>
        </p:grpSpPr>
        <p:pic>
          <p:nvPicPr>
            <p:cNvPr id="13" name="Picture 13" descr="stephensonharwood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416" y="3027"/>
              <a:ext cx="33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 descr="watsonburt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752" y="3027"/>
              <a:ext cx="43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904" name="Text Box 15"/>
            <p:cNvSpPr txBox="1">
              <a:spLocks noChangeArrowheads="1"/>
            </p:cNvSpPr>
            <p:nvPr/>
          </p:nvSpPr>
          <p:spPr bwMode="auto">
            <a:xfrm>
              <a:off x="4764" y="2784"/>
              <a:ext cx="3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u="sng">
                  <a:solidFill>
                    <a:srgbClr val="000000"/>
                  </a:solidFill>
                  <a:latin typeface="Verdana" pitchFamily="34" charset="0"/>
                </a:rPr>
                <a:t>Legal</a:t>
              </a:r>
            </a:p>
          </p:txBody>
        </p:sp>
        <p:pic>
          <p:nvPicPr>
            <p:cNvPr id="16" name="Picture 16" descr="Anteon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232" y="2979"/>
              <a:ext cx="39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9817" name="Group 108"/>
          <p:cNvGrpSpPr>
            <a:grpSpLocks/>
          </p:cNvGrpSpPr>
          <p:nvPr/>
        </p:nvGrpSpPr>
        <p:grpSpPr bwMode="auto">
          <a:xfrm>
            <a:off x="6934200" y="1295400"/>
            <a:ext cx="1943100" cy="790575"/>
            <a:chOff x="4344" y="912"/>
            <a:chExt cx="1224" cy="498"/>
          </a:xfrm>
        </p:grpSpPr>
        <p:sp>
          <p:nvSpPr>
            <p:cNvPr id="119897" name="Text Box 20"/>
            <p:cNvSpPr txBox="1">
              <a:spLocks noChangeArrowheads="1"/>
            </p:cNvSpPr>
            <p:nvPr/>
          </p:nvSpPr>
          <p:spPr bwMode="auto">
            <a:xfrm>
              <a:off x="4704" y="912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u="sng">
                  <a:solidFill>
                    <a:srgbClr val="000000"/>
                  </a:solidFill>
                  <a:latin typeface="Verdana" pitchFamily="34" charset="0"/>
                </a:rPr>
                <a:t>Services</a:t>
              </a:r>
            </a:p>
          </p:txBody>
        </p:sp>
        <p:grpSp>
          <p:nvGrpSpPr>
            <p:cNvPr id="119898" name="Group 107"/>
            <p:cNvGrpSpPr>
              <a:grpSpLocks/>
            </p:cNvGrpSpPr>
            <p:nvPr/>
          </p:nvGrpSpPr>
          <p:grpSpPr bwMode="auto">
            <a:xfrm>
              <a:off x="4344" y="1152"/>
              <a:ext cx="1224" cy="258"/>
              <a:chOff x="4344" y="1152"/>
              <a:chExt cx="1224" cy="258"/>
            </a:xfrm>
          </p:grpSpPr>
          <p:pic>
            <p:nvPicPr>
              <p:cNvPr id="20" name="Picture 18" descr="csc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842" y="1152"/>
                <a:ext cx="294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 descr="forensicscienceservice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218" y="1169"/>
                <a:ext cx="35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1" descr="Booz_Allen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44" y="1152"/>
                <a:ext cx="432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9818" name="Group 106"/>
          <p:cNvGrpSpPr>
            <a:grpSpLocks/>
          </p:cNvGrpSpPr>
          <p:nvPr/>
        </p:nvGrpSpPr>
        <p:grpSpPr bwMode="auto">
          <a:xfrm>
            <a:off x="5473700" y="990600"/>
            <a:ext cx="1524000" cy="4876800"/>
            <a:chOff x="3344" y="720"/>
            <a:chExt cx="960" cy="3072"/>
          </a:xfrm>
        </p:grpSpPr>
        <p:pic>
          <p:nvPicPr>
            <p:cNvPr id="24" name="Picture 23" descr="australianaerospace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456" y="1440"/>
              <a:ext cx="5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88" name="Text Box 24"/>
            <p:cNvSpPr txBox="1">
              <a:spLocks noChangeArrowheads="1"/>
            </p:cNvSpPr>
            <p:nvPr/>
          </p:nvSpPr>
          <p:spPr bwMode="auto">
            <a:xfrm>
              <a:off x="3344" y="720"/>
              <a:ext cx="9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u="sng">
                  <a:solidFill>
                    <a:srgbClr val="000000"/>
                  </a:solidFill>
                  <a:latin typeface="Verdana" pitchFamily="34" charset="0"/>
                </a:rPr>
                <a:t>Manufacturing</a:t>
              </a:r>
            </a:p>
          </p:txBody>
        </p:sp>
        <p:pic>
          <p:nvPicPr>
            <p:cNvPr id="26" name="Picture 25" descr="ophir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602" y="2663"/>
              <a:ext cx="38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Sodexho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36" y="960"/>
              <a:ext cx="44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9891" name="Group 27"/>
            <p:cNvGrpSpPr>
              <a:grpSpLocks/>
            </p:cNvGrpSpPr>
            <p:nvPr/>
          </p:nvGrpSpPr>
          <p:grpSpPr bwMode="auto">
            <a:xfrm>
              <a:off x="3548" y="1755"/>
              <a:ext cx="639" cy="357"/>
              <a:chOff x="3216" y="1680"/>
              <a:chExt cx="672" cy="356"/>
            </a:xfrm>
          </p:grpSpPr>
          <p:pic>
            <p:nvPicPr>
              <p:cNvPr id="32" name="Picture 28" descr="dolphin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240" y="1680"/>
                <a:ext cx="432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96" name="Rectangle 29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67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Dolphin Drilling</a:t>
                </a:r>
              </a:p>
            </p:txBody>
          </p:sp>
        </p:grpSp>
        <p:pic>
          <p:nvPicPr>
            <p:cNvPr id="29" name="Picture 30" descr="Bechtel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36" y="2248"/>
              <a:ext cx="49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1" descr="Boc_Edwards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52" y="3120"/>
              <a:ext cx="44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2" descr="Grays_Harbor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52" y="3524"/>
              <a:ext cx="44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9819" name="Text Box 34"/>
          <p:cNvSpPr txBox="1">
            <a:spLocks noChangeArrowheads="1"/>
          </p:cNvSpPr>
          <p:nvPr/>
        </p:nvSpPr>
        <p:spPr bwMode="auto">
          <a:xfrm>
            <a:off x="4241800" y="990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>
                <a:solidFill>
                  <a:srgbClr val="000000"/>
                </a:solidFill>
                <a:latin typeface="Verdana" pitchFamily="34" charset="0"/>
              </a:rPr>
              <a:t>Health Care</a:t>
            </a:r>
          </a:p>
        </p:txBody>
      </p:sp>
      <p:pic>
        <p:nvPicPr>
          <p:cNvPr id="35" name="Picture 35" descr="sun_shg_logo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2209800"/>
            <a:ext cx="990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6" descr="John_C_Lincoln_logo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1846263"/>
            <a:ext cx="990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7" descr="asmb_logo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92600" y="2921000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8" descr="martinfletcher_logo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2489200"/>
            <a:ext cx="99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9" descr="diakoniekrankenhaus Rotenbur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76800" y="2925763"/>
            <a:ext cx="533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0" descr="Blue_Cross_Blue_Shield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70400" y="1371600"/>
            <a:ext cx="711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1" descr="Pacific_Life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19600" y="3613150"/>
            <a:ext cx="838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2" descr="Alegent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45000" y="4191000"/>
            <a:ext cx="8001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3" descr="Bristol_Park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45000" y="4800600"/>
            <a:ext cx="8001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4" descr="Neoforma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45000" y="5410200"/>
            <a:ext cx="8001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9830" name="Group 109"/>
          <p:cNvGrpSpPr>
            <a:grpSpLocks/>
          </p:cNvGrpSpPr>
          <p:nvPr/>
        </p:nvGrpSpPr>
        <p:grpSpPr bwMode="auto">
          <a:xfrm>
            <a:off x="7010400" y="2406650"/>
            <a:ext cx="2057400" cy="768350"/>
            <a:chOff x="4416" y="1536"/>
            <a:chExt cx="1296" cy="484"/>
          </a:xfrm>
        </p:grpSpPr>
        <p:pic>
          <p:nvPicPr>
            <p:cNvPr id="46" name="Picture 46" descr="bvg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464" y="1776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84" name="Text Box 47"/>
            <p:cNvSpPr txBox="1">
              <a:spLocks noChangeArrowheads="1"/>
            </p:cNvSpPr>
            <p:nvPr/>
          </p:nvSpPr>
          <p:spPr bwMode="auto">
            <a:xfrm>
              <a:off x="4416" y="1536"/>
              <a:ext cx="12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u="sng">
                  <a:solidFill>
                    <a:srgbClr val="000000"/>
                  </a:solidFill>
                  <a:latin typeface="Verdana" pitchFamily="34" charset="0"/>
                </a:rPr>
                <a:t>Transportation/Utilities</a:t>
              </a:r>
            </a:p>
          </p:txBody>
        </p:sp>
        <p:pic>
          <p:nvPicPr>
            <p:cNvPr id="48" name="Picture 48" descr="Amtrak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752" y="1776"/>
              <a:ext cx="38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9" descr="Shell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60" y="1776"/>
              <a:ext cx="40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9831" name="Group 110"/>
          <p:cNvGrpSpPr>
            <a:grpSpLocks/>
          </p:cNvGrpSpPr>
          <p:nvPr/>
        </p:nvGrpSpPr>
        <p:grpSpPr bwMode="auto">
          <a:xfrm>
            <a:off x="7086600" y="3440113"/>
            <a:ext cx="1866900" cy="738187"/>
            <a:chOff x="4440" y="2208"/>
            <a:chExt cx="1176" cy="465"/>
          </a:xfrm>
        </p:grpSpPr>
        <p:pic>
          <p:nvPicPr>
            <p:cNvPr id="51" name="Picture 51" descr="antenneradio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440" y="2453"/>
              <a:ext cx="33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2" descr="vox"/>
            <p:cNvPicPr>
              <a:picLocks noChangeAspect="1" noChangeArrowheads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00" y="2482"/>
              <a:ext cx="38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81" name="Text Box 53"/>
            <p:cNvSpPr txBox="1">
              <a:spLocks noChangeArrowheads="1"/>
            </p:cNvSpPr>
            <p:nvPr/>
          </p:nvSpPr>
          <p:spPr bwMode="auto">
            <a:xfrm>
              <a:off x="4752" y="2208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u="sng">
                  <a:solidFill>
                    <a:srgbClr val="000000"/>
                  </a:solidFill>
                  <a:latin typeface="Verdana" pitchFamily="34" charset="0"/>
                </a:rPr>
                <a:t>Media</a:t>
              </a:r>
            </a:p>
          </p:txBody>
        </p:sp>
        <p:pic>
          <p:nvPicPr>
            <p:cNvPr id="54" name="Picture 54" descr="Discovery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232" y="2443"/>
              <a:ext cx="38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9832" name="Line 55"/>
          <p:cNvSpPr>
            <a:spLocks noChangeShapeType="1"/>
          </p:cNvSpPr>
          <p:nvPr/>
        </p:nvSpPr>
        <p:spPr bwMode="auto">
          <a:xfrm>
            <a:off x="6858000" y="22860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19833" name="Line 56"/>
          <p:cNvSpPr>
            <a:spLocks noChangeShapeType="1"/>
          </p:cNvSpPr>
          <p:nvPr/>
        </p:nvSpPr>
        <p:spPr bwMode="auto">
          <a:xfrm>
            <a:off x="6858000" y="33782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19834" name="Line 57"/>
          <p:cNvSpPr>
            <a:spLocks noChangeShapeType="1"/>
          </p:cNvSpPr>
          <p:nvPr/>
        </p:nvSpPr>
        <p:spPr bwMode="auto">
          <a:xfrm>
            <a:off x="6858000" y="43434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19835" name="Line 58"/>
          <p:cNvSpPr>
            <a:spLocks noChangeShapeType="1"/>
          </p:cNvSpPr>
          <p:nvPr/>
        </p:nvSpPr>
        <p:spPr bwMode="auto">
          <a:xfrm>
            <a:off x="6858000" y="52959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19836" name="Line 59"/>
          <p:cNvSpPr>
            <a:spLocks noChangeShapeType="1"/>
          </p:cNvSpPr>
          <p:nvPr/>
        </p:nvSpPr>
        <p:spPr bwMode="auto">
          <a:xfrm>
            <a:off x="1244600" y="1219200"/>
            <a:ext cx="0" cy="4953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grpSp>
        <p:nvGrpSpPr>
          <p:cNvPr id="119837" name="Group 102"/>
          <p:cNvGrpSpPr>
            <a:grpSpLocks/>
          </p:cNvGrpSpPr>
          <p:nvPr/>
        </p:nvGrpSpPr>
        <p:grpSpPr bwMode="auto">
          <a:xfrm>
            <a:off x="-25400" y="990600"/>
            <a:ext cx="1803400" cy="5041900"/>
            <a:chOff x="-16" y="720"/>
            <a:chExt cx="1136" cy="3176"/>
          </a:xfrm>
        </p:grpSpPr>
        <p:sp>
          <p:nvSpPr>
            <p:cNvPr id="119868" name="Text Box 61"/>
            <p:cNvSpPr txBox="1">
              <a:spLocks noChangeArrowheads="1"/>
            </p:cNvSpPr>
            <p:nvPr/>
          </p:nvSpPr>
          <p:spPr bwMode="auto">
            <a:xfrm>
              <a:off x="64" y="720"/>
              <a:ext cx="10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u="sng">
                  <a:solidFill>
                    <a:srgbClr val="000000"/>
                  </a:solidFill>
                  <a:latin typeface="Verdana" pitchFamily="34" charset="0"/>
                </a:rPr>
                <a:t>Education</a:t>
              </a:r>
            </a:p>
          </p:txBody>
        </p:sp>
        <p:pic>
          <p:nvPicPr>
            <p:cNvPr id="62" name="Picture 62" descr="trussville_logo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0" y="2964"/>
              <a:ext cx="43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9870" name="Group 63"/>
            <p:cNvGrpSpPr>
              <a:grpSpLocks/>
            </p:cNvGrpSpPr>
            <p:nvPr/>
          </p:nvGrpSpPr>
          <p:grpSpPr bwMode="auto">
            <a:xfrm>
              <a:off x="-14" y="3444"/>
              <a:ext cx="785" cy="452"/>
              <a:chOff x="1632" y="1429"/>
              <a:chExt cx="816" cy="512"/>
            </a:xfrm>
          </p:grpSpPr>
          <p:pic>
            <p:nvPicPr>
              <p:cNvPr id="70" name="Picture 64" descr="bishopsstortfordcollege"/>
              <p:cNvPicPr>
                <a:picLocks noChangeAspect="1" noChangeArrowheads="1"/>
              </p:cNvPicPr>
              <p:nvPr/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907" y="1429"/>
                <a:ext cx="26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78" name="Text Box 65"/>
              <p:cNvSpPr txBox="1">
                <a:spLocks noChangeArrowheads="1"/>
              </p:cNvSpPr>
              <p:nvPr/>
            </p:nvSpPr>
            <p:spPr bwMode="auto">
              <a:xfrm>
                <a:off x="1632" y="1744"/>
                <a:ext cx="816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Bishop’s Stortford </a:t>
                </a:r>
              </a:p>
              <a:p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College</a:t>
                </a:r>
              </a:p>
            </p:txBody>
          </p:sp>
        </p:grpSp>
        <p:pic>
          <p:nvPicPr>
            <p:cNvPr id="64" name="Picture 66" descr="U_of_Alabama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0" y="1956"/>
              <a:ext cx="4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67" descr="U_of_Ohio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0" y="948"/>
              <a:ext cx="4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8" descr="U_of_Minnesota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2" y="2292"/>
              <a:ext cx="42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9" descr="U_of_Cornell"/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0" y="1620"/>
              <a:ext cx="4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70" descr="U_of_Rutgers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0" y="1284"/>
              <a:ext cx="4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71" descr="coa">
              <a:hlinkClick r:id="rId42"/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2" y="2636"/>
              <a:ext cx="58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9838" name="Group 114"/>
          <p:cNvGrpSpPr>
            <a:grpSpLocks/>
          </p:cNvGrpSpPr>
          <p:nvPr/>
        </p:nvGrpSpPr>
        <p:grpSpPr bwMode="auto">
          <a:xfrm>
            <a:off x="1333500" y="990600"/>
            <a:ext cx="1168400" cy="4838700"/>
            <a:chOff x="840" y="624"/>
            <a:chExt cx="736" cy="3048"/>
          </a:xfrm>
        </p:grpSpPr>
        <p:sp>
          <p:nvSpPr>
            <p:cNvPr id="119855" name="Text Box 73"/>
            <p:cNvSpPr txBox="1">
              <a:spLocks noChangeArrowheads="1"/>
            </p:cNvSpPr>
            <p:nvPr/>
          </p:nvSpPr>
          <p:spPr bwMode="auto">
            <a:xfrm>
              <a:off x="904" y="6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u="sng">
                  <a:solidFill>
                    <a:srgbClr val="000000"/>
                  </a:solidFill>
                  <a:latin typeface="Verdana" pitchFamily="34" charset="0"/>
                </a:rPr>
                <a:t>Financial</a:t>
              </a:r>
            </a:p>
          </p:txBody>
        </p:sp>
        <p:pic>
          <p:nvPicPr>
            <p:cNvPr id="74" name="Picture 74" descr="defaultstyle_Style_gnwLogo_Image"/>
            <p:cNvPicPr>
              <a:picLocks noChangeAspect="1" noChangeArrowheads="1"/>
            </p:cNvPicPr>
            <p:nvPr/>
          </p:nvPicPr>
          <p:blipFill>
            <a:blip r:embed="rId4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52" y="1416"/>
              <a:ext cx="4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5" descr="LogoBarclays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40" y="1169"/>
              <a:ext cx="6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33672" descr="S19Picture 3367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72" y="2655"/>
              <a:ext cx="65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77" descr="FNB_logo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4" y="3036"/>
              <a:ext cx="5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8" descr="logo_thomson"/>
            <p:cNvPicPr>
              <a:picLocks noChangeAspect="1" noChangeArrowheads="1"/>
            </p:cNvPicPr>
            <p:nvPr/>
          </p:nvPicPr>
          <p:blipFill>
            <a:blip r:embed="rId4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88" y="2412"/>
              <a:ext cx="68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79" descr="Wells_Fargo"/>
            <p:cNvPicPr>
              <a:picLocks noChangeAspect="1" noChangeArrowheads="1"/>
            </p:cNvPicPr>
            <p:nvPr/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00" y="869"/>
              <a:ext cx="38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80" descr="abv"/>
            <p:cNvPicPr>
              <a:picLocks noChangeAspect="1" noChangeArrowheads="1"/>
            </p:cNvPicPr>
            <p:nvPr/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08" y="3324"/>
              <a:ext cx="33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1" descr="egg"/>
            <p:cNvPicPr>
              <a:picLocks noChangeAspect="1" noChangeArrowheads="1"/>
            </p:cNvPicPr>
            <p:nvPr/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92" y="3564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2" descr="norwichunion"/>
            <p:cNvPicPr>
              <a:picLocks noChangeAspect="1" noChangeArrowheads="1"/>
            </p:cNvPicPr>
            <p:nvPr/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56" y="3324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83" descr="swfcu"/>
            <p:cNvPicPr>
              <a:picLocks noChangeAspect="1" noChangeArrowheads="1"/>
            </p:cNvPicPr>
            <p:nvPr/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64" y="2220"/>
              <a:ext cx="69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84" descr="GMAC"/>
            <p:cNvPicPr>
              <a:picLocks noChangeAspect="1" noChangeArrowheads="1"/>
            </p:cNvPicPr>
            <p:nvPr/>
          </p:nvPicPr>
          <p:blipFill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84" y="1836"/>
              <a:ext cx="44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85"/>
            <p:cNvPicPr>
              <a:picLocks noChangeAspect="1" noChangeArrowheads="1"/>
            </p:cNvPicPr>
            <p:nvPr/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4" y="2817"/>
              <a:ext cx="5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9839" name="Group 104"/>
          <p:cNvGrpSpPr>
            <a:grpSpLocks/>
          </p:cNvGrpSpPr>
          <p:nvPr/>
        </p:nvGrpSpPr>
        <p:grpSpPr bwMode="auto">
          <a:xfrm>
            <a:off x="2654300" y="914400"/>
            <a:ext cx="1549400" cy="4986338"/>
            <a:chOff x="1616" y="672"/>
            <a:chExt cx="976" cy="3141"/>
          </a:xfrm>
        </p:grpSpPr>
        <p:sp>
          <p:nvSpPr>
            <p:cNvPr id="119840" name="Text Box 87"/>
            <p:cNvSpPr txBox="1">
              <a:spLocks noChangeArrowheads="1"/>
            </p:cNvSpPr>
            <p:nvPr/>
          </p:nvSpPr>
          <p:spPr bwMode="auto">
            <a:xfrm>
              <a:off x="1632" y="672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u="sng">
                  <a:solidFill>
                    <a:srgbClr val="000000"/>
                  </a:solidFill>
                  <a:latin typeface="Verdana" pitchFamily="34" charset="0"/>
                </a:rPr>
                <a:t>Government/ Military</a:t>
              </a:r>
            </a:p>
          </p:txBody>
        </p:sp>
        <p:pic>
          <p:nvPicPr>
            <p:cNvPr id="88" name="Picture 88" descr="fema_logo"/>
            <p:cNvPicPr>
              <a:picLocks noChangeAspect="1" noChangeArrowheads="1"/>
            </p:cNvPicPr>
            <p:nvPr/>
          </p:nvPicPr>
          <p:blipFill>
            <a:blip r:embed="rId5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64" y="1952"/>
              <a:ext cx="44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89" descr="size1-army_mil-2007-08-02-154126"/>
            <p:cNvPicPr>
              <a:picLocks noChangeAspect="1" noChangeArrowheads="1"/>
            </p:cNvPicPr>
            <p:nvPr/>
          </p:nvPicPr>
          <p:blipFill>
            <a:blip r:embed="rId5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60" y="1392"/>
              <a:ext cx="30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90" descr="noaa_sm"/>
            <p:cNvPicPr>
              <a:picLocks noChangeAspect="1" noChangeArrowheads="1"/>
            </p:cNvPicPr>
            <p:nvPr/>
          </p:nvPicPr>
          <p:blipFill>
            <a:blip r:embed="rId5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28" y="1012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91" descr="ssa"/>
            <p:cNvPicPr>
              <a:picLocks noChangeAspect="1" noChangeArrowheads="1"/>
            </p:cNvPicPr>
            <p:nvPr/>
          </p:nvPicPr>
          <p:blipFill>
            <a:blip r:embed="rId5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32" y="1008"/>
              <a:ext cx="33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92" descr="NMCI%20logo2"/>
            <p:cNvPicPr>
              <a:picLocks noChangeAspect="1" noChangeArrowheads="1"/>
            </p:cNvPicPr>
            <p:nvPr/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16" y="2275"/>
              <a:ext cx="528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6544371" descr="S19Picture 6544371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28" y="2575"/>
              <a:ext cx="64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94" descr="Lake_Forrest_logo"/>
            <p:cNvPicPr>
              <a:picLocks noChangeAspect="1" noChangeArrowheads="1"/>
            </p:cNvPicPr>
            <p:nvPr/>
          </p:nvPicPr>
          <p:blipFill>
            <a:blip r:embed="rId6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79" y="2184"/>
              <a:ext cx="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95" descr="novs"/>
            <p:cNvPicPr>
              <a:picLocks noChangeAspect="1" noChangeArrowheads="1"/>
            </p:cNvPicPr>
            <p:nvPr/>
          </p:nvPicPr>
          <p:blipFill>
            <a:blip r:embed="rId6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32" y="1344"/>
              <a:ext cx="4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96" descr="hampshirecountycouncil"/>
            <p:cNvPicPr>
              <a:picLocks noChangeAspect="1" noChangeArrowheads="1"/>
            </p:cNvPicPr>
            <p:nvPr/>
          </p:nvPicPr>
          <p:blipFill>
            <a:blip r:embed="rId6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28" y="2852"/>
              <a:ext cx="64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97"/>
            <p:cNvPicPr>
              <a:picLocks noChangeAspect="1" noChangeArrowheads="1"/>
            </p:cNvPicPr>
            <p:nvPr/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80" y="316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98"/>
            <p:cNvPicPr>
              <a:picLocks noChangeAspect="1" noChangeArrowheads="1"/>
            </p:cNvPicPr>
            <p:nvPr/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1704" t="44508" r="40666" b="25388"/>
            <a:stretch>
              <a:fillRect/>
            </a:stretch>
          </p:blipFill>
          <p:spPr bwMode="auto">
            <a:xfrm>
              <a:off x="2160" y="1864"/>
              <a:ext cx="28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99" descr="US_NASA"/>
            <p:cNvPicPr>
              <a:picLocks noChangeAspect="1" noChangeArrowheads="1"/>
            </p:cNvPicPr>
            <p:nvPr/>
          </p:nvPicPr>
          <p:blipFill>
            <a:blip r:embed="rId6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064" y="3226"/>
              <a:ext cx="38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00" descr="US_EPA"/>
            <p:cNvPicPr>
              <a:picLocks noChangeAspect="1" noChangeArrowheads="1"/>
            </p:cNvPicPr>
            <p:nvPr/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096" y="3600"/>
              <a:ext cx="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101"/>
            <p:cNvPicPr>
              <a:picLocks noChangeAspect="1" noChangeArrowheads="1"/>
            </p:cNvPicPr>
            <p:nvPr/>
          </p:nvPicPr>
          <p:blipFill>
            <a:blip r:embed="rId6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88" y="3600"/>
              <a:ext cx="3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250825" y="122238"/>
            <a:ext cx="7543800" cy="381000"/>
          </a:xfrm>
        </p:spPr>
        <p:txBody>
          <a:bodyPr/>
          <a:lstStyle/>
          <a:p>
            <a:pPr eaLnBrk="1" hangingPunct="1"/>
            <a:r>
              <a:rPr lang="en-US" smtClean="0"/>
              <a:t>Global partners</a:t>
            </a:r>
          </a:p>
        </p:txBody>
      </p:sp>
      <p:pic>
        <p:nvPicPr>
          <p:cNvPr id="3" name="Picture 3" descr="k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763963"/>
            <a:ext cx="2000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isco_compat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706563"/>
            <a:ext cx="8366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_juniper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763963"/>
            <a:ext cx="1752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ell_logo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554163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P%20logo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5550" y="2925763"/>
            <a:ext cx="9334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fujitsu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2620963"/>
            <a:ext cx="12954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iberlink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544763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trix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1782763"/>
            <a:ext cx="1838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alcatel-lucent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830388"/>
            <a:ext cx="2057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IBM%20logo-%20all%20colors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47800" y="3154363"/>
            <a:ext cx="1752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Novel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14800" y="5287963"/>
            <a:ext cx="16002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msgoldpartner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4449763"/>
            <a:ext cx="36576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navtop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4297363"/>
            <a:ext cx="13430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WBSN_logo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53200" y="5211763"/>
            <a:ext cx="2276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Data Theft</a:t>
            </a:r>
            <a:r>
              <a:rPr lang="lv-LV" smtClean="0"/>
              <a:t> </a:t>
            </a:r>
            <a:r>
              <a:rPr lang="de-CH" smtClean="0"/>
              <a:t>- A complex task?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Data Theft – A complex task?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www.datalossdb.org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495800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6733">
            <a:off x="4301608" y="3810418"/>
            <a:ext cx="4495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8738"/>
            <a:ext cx="9144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3907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66688"/>
            <a:ext cx="7543800" cy="434975"/>
          </a:xfrm>
        </p:spPr>
        <p:txBody>
          <a:bodyPr/>
          <a:lstStyle/>
          <a:p>
            <a:pPr eaLnBrk="1" hangingPunct="1"/>
            <a:r>
              <a:rPr lang="en-US" smtClean="0"/>
              <a:t>Incident sources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1885950"/>
            <a:ext cx="5888037" cy="278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sp>
        <p:nvSpPr>
          <p:cNvPr id="12" name="Rounded Rectangular Callout 11"/>
          <p:cNvSpPr/>
          <p:nvPr/>
        </p:nvSpPr>
        <p:spPr>
          <a:xfrm>
            <a:off x="5867400" y="2514600"/>
            <a:ext cx="2667000" cy="914400"/>
          </a:xfrm>
          <a:prstGeom prst="wedgeRoundRectCallout">
            <a:avLst>
              <a:gd name="adj1" fmla="val -59724"/>
              <a:gd name="adj2" fmla="val -180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Inside - Accidental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200400"/>
            <a:ext cx="2667000" cy="914400"/>
          </a:xfrm>
          <a:prstGeom prst="wedgeRoundRectCallout">
            <a:avLst>
              <a:gd name="adj1" fmla="val -59724"/>
              <a:gd name="adj2" fmla="val -180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Stolen Documents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867400" y="3352800"/>
            <a:ext cx="2667000" cy="914400"/>
          </a:xfrm>
          <a:prstGeom prst="wedgeRoundRectCallout">
            <a:avLst>
              <a:gd name="adj1" fmla="val -59724"/>
              <a:gd name="adj2" fmla="val -180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Stolen Documents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867400" y="3733800"/>
            <a:ext cx="2667000" cy="914400"/>
          </a:xfrm>
          <a:prstGeom prst="wedgeRoundRectCallout">
            <a:avLst>
              <a:gd name="adj1" fmla="val -59724"/>
              <a:gd name="adj2" fmla="val -180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Inside -Unknown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867400" y="4191000"/>
            <a:ext cx="2667000" cy="914400"/>
          </a:xfrm>
          <a:prstGeom prst="wedgeRoundRectCallout">
            <a:avLst>
              <a:gd name="adj1" fmla="val -59724"/>
              <a:gd name="adj2" fmla="val -180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Lost Tape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Theft by Company Insider for Financial Gain</a:t>
            </a:r>
            <a:br>
              <a:rPr lang="en-US" smtClean="0"/>
            </a:br>
            <a:endParaRPr lang="en-US" smtClean="0"/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533400" y="1447800"/>
            <a:ext cx="548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/>
              <a:t>Boeing Employee Charged With Stealing 320,000 Sensitive Files</a:t>
            </a:r>
          </a:p>
          <a:p>
            <a:r>
              <a:rPr lang="en-US" sz="2000" i="1"/>
              <a:t>July 11, 2007</a:t>
            </a:r>
          </a:p>
        </p:txBody>
      </p:sp>
      <p:pic>
        <p:nvPicPr>
          <p:cNvPr id="124931" name="Picture 5" descr="informationweek_logo_3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24000"/>
            <a:ext cx="2562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609600" y="2659063"/>
            <a:ext cx="8001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600"/>
              <a:t>A disgruntled Boeing employee was charged Tuesday with 16 counts of computer trespass for allegedly stealing more than </a:t>
            </a:r>
            <a:r>
              <a:rPr lang="en-US" sz="1600" b="1" u="sng"/>
              <a:t>320,000 company files</a:t>
            </a:r>
            <a:r>
              <a:rPr lang="en-US" sz="1600"/>
              <a:t> over the course of more than two years and leaking them to The Seattle Times. </a:t>
            </a:r>
          </a:p>
          <a:p>
            <a:endParaRPr lang="en-US" sz="1600"/>
          </a:p>
          <a:p>
            <a:pPr algn="just"/>
            <a:r>
              <a:rPr lang="en-US" sz="1600"/>
              <a:t>Boeing estimated that if only a portion of the stolen documents were given to competitors, it could </a:t>
            </a:r>
            <a:r>
              <a:rPr lang="en-US" sz="1600" b="1" u="sng"/>
              <a:t>cost the company between $5-$15 billion</a:t>
            </a:r>
            <a:r>
              <a:rPr lang="en-US" sz="1600"/>
              <a:t>. </a:t>
            </a:r>
          </a:p>
          <a:p>
            <a:endParaRPr lang="en-US" sz="1600"/>
          </a:p>
          <a:p>
            <a:pPr algn="just"/>
            <a:r>
              <a:rPr lang="en-US" sz="1600"/>
              <a:t>The employee used his "unfettered access to Boeing systems" to download large amounts of data from information stores he had no legitimate reason for accessing. He allegedly </a:t>
            </a:r>
            <a:r>
              <a:rPr lang="en-US" sz="1600" b="1" u="sng"/>
              <a:t>transferred the information to a thumb drive and then removed it from company property</a:t>
            </a:r>
            <a:r>
              <a:rPr lang="en-US" sz="16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Picture 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Picture 18"/>
</p:tagLst>
</file>

<file path=ppt/theme/theme1.xml><?xml version="1.0" encoding="utf-8"?>
<a:theme xmlns:a="http://schemas.openxmlformats.org/drawingml/2006/main" name="Lumension-Template">
  <a:themeElements>
    <a:clrScheme name="8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8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umension PPT Template - Aug-23-2007">
  <a:themeElements>
    <a:clrScheme name="1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1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umension PPT Template - Aug-23-2007">
  <a:themeElements>
    <a:clrScheme name="2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2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Lumension PPT Template - Aug-23-2007">
  <a:themeElements>
    <a:clrScheme name="4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4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Lumension PPT Template - Aug-23-2007">
  <a:themeElements>
    <a:clrScheme name="3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3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umension PPT Template - Aug-23-2007">
  <a:themeElements>
    <a:clrScheme name="5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5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umension PPT Template - Aug-23-2007">
  <a:themeElements>
    <a:clrScheme name="6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6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Lumension PPT Template - Aug-23-2007">
  <a:themeElements>
    <a:clrScheme name="7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7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Lumension PPT Template - Aug-23-2007">
  <a:themeElements>
    <a:clrScheme name="9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9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</TotalTime>
  <Words>1064</Words>
  <Application>Microsoft Office PowerPoint</Application>
  <PresentationFormat>On-screen Show (4:3)</PresentationFormat>
  <Paragraphs>249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Wingdings</vt:lpstr>
      <vt:lpstr>Verdana</vt:lpstr>
      <vt:lpstr>Lucida Grande</vt:lpstr>
      <vt:lpstr>FagoNoRegular-Roman</vt:lpstr>
      <vt:lpstr>Helvetica</vt:lpstr>
      <vt:lpstr>Lumension-Template</vt:lpstr>
      <vt:lpstr>1_Lumension PPT Template - Aug-23-2007</vt:lpstr>
      <vt:lpstr>2_Lumension PPT Template - Aug-23-2007</vt:lpstr>
      <vt:lpstr>4_Lumension PPT Template - Aug-23-2007</vt:lpstr>
      <vt:lpstr>3_Lumension PPT Template - Aug-23-2007</vt:lpstr>
      <vt:lpstr>5_Lumension PPT Template - Aug-23-2007</vt:lpstr>
      <vt:lpstr>6_Lumension PPT Template - Aug-23-2007</vt:lpstr>
      <vt:lpstr>7_Lumension PPT Template - Aug-23-2007</vt:lpstr>
      <vt:lpstr>9_Lumension PPT Template - Aug-23-2007</vt:lpstr>
      <vt:lpstr>9_Lumension PPT Template - Aug-23-2007</vt:lpstr>
      <vt:lpstr>Microsoft Excel Chart</vt:lpstr>
      <vt:lpstr>Data on the Edge:  Protecting Your Vital Information</vt:lpstr>
      <vt:lpstr>Lumension Business card</vt:lpstr>
      <vt:lpstr>Awards &amp; Certifications</vt:lpstr>
      <vt:lpstr>Industries and sectors</vt:lpstr>
      <vt:lpstr>Global partners</vt:lpstr>
      <vt:lpstr>Data Theft - A complex task?</vt:lpstr>
      <vt:lpstr>Data Theft – A complex task?</vt:lpstr>
      <vt:lpstr>Incident sources</vt:lpstr>
      <vt:lpstr>Data Theft by Company Insider for Financial Gain </vt:lpstr>
      <vt:lpstr>Data Theft – A complex task?</vt:lpstr>
      <vt:lpstr>Incident sources</vt:lpstr>
      <vt:lpstr>Lost / stolen devices in the last 4 years</vt:lpstr>
      <vt:lpstr>Social Engineering the USB way</vt:lpstr>
      <vt:lpstr>Lumension Brands</vt:lpstr>
      <vt:lpstr>Lumension Device Control</vt:lpstr>
      <vt:lpstr>Product Operation – Device Control</vt:lpstr>
      <vt:lpstr>How Device Control works</vt:lpstr>
      <vt:lpstr>How Device Control works</vt:lpstr>
      <vt:lpstr>How Device Control works</vt:lpstr>
      <vt:lpstr>Implementing Device Control</vt:lpstr>
      <vt:lpstr>Implementing Device Control</vt:lpstr>
      <vt:lpstr>Encryption with Device Control</vt:lpstr>
      <vt:lpstr>Patented Shadowing with Device Control</vt:lpstr>
      <vt:lpstr>Access Attributes</vt:lpstr>
      <vt:lpstr>Attributes can be allocated to...</vt:lpstr>
      <vt:lpstr>Security Features</vt:lpstr>
      <vt:lpstr>Security Features</vt:lpstr>
      <vt:lpstr>Auditing &amp; Logging</vt:lpstr>
      <vt:lpstr>Lumension Device Control</vt:lpstr>
      <vt:lpstr>DEMO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is not a strategy</dc:title>
  <dc:creator>Jerome</dc:creator>
  <cp:lastModifiedBy>Andris</cp:lastModifiedBy>
  <cp:revision>200</cp:revision>
  <dcterms:created xsi:type="dcterms:W3CDTF">2009-03-21T17:36:28Z</dcterms:created>
  <dcterms:modified xsi:type="dcterms:W3CDTF">2009-11-19T08:59:06Z</dcterms:modified>
</cp:coreProperties>
</file>