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Lst>
  <p:notesMasterIdLst>
    <p:notesMasterId r:id="rId17"/>
  </p:notesMasterIdLst>
  <p:handoutMasterIdLst>
    <p:handoutMasterId r:id="rId18"/>
  </p:handoutMasterIdLst>
  <p:sldIdLst>
    <p:sldId id="258" r:id="rId2"/>
    <p:sldId id="310" r:id="rId3"/>
    <p:sldId id="297" r:id="rId4"/>
    <p:sldId id="299" r:id="rId5"/>
    <p:sldId id="306" r:id="rId6"/>
    <p:sldId id="308" r:id="rId7"/>
    <p:sldId id="300" r:id="rId8"/>
    <p:sldId id="307" r:id="rId9"/>
    <p:sldId id="301" r:id="rId10"/>
    <p:sldId id="309" r:id="rId11"/>
    <p:sldId id="302" r:id="rId12"/>
    <p:sldId id="303" r:id="rId13"/>
    <p:sldId id="304" r:id="rId14"/>
    <p:sldId id="305" r:id="rId15"/>
    <p:sldId id="29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D3E2"/>
    <a:srgbClr val="4D7CA8"/>
    <a:srgbClr val="595959"/>
    <a:srgbClr val="7694B9"/>
    <a:srgbClr val="006595"/>
    <a:srgbClr val="01689A"/>
    <a:srgbClr val="004E74"/>
    <a:srgbClr val="00344C"/>
    <a:srgbClr val="071C26"/>
    <a:srgbClr val="07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788" autoAdjust="0"/>
  </p:normalViewPr>
  <p:slideViewPr>
    <p:cSldViewPr snapToGrid="0" snapToObjects="1">
      <p:cViewPr varScale="1">
        <p:scale>
          <a:sx n="47" d="100"/>
          <a:sy n="47" d="100"/>
        </p:scale>
        <p:origin x="-3192" y="-104"/>
      </p:cViewPr>
      <p:guideLst>
        <p:guide orient="horz" pos="1710"/>
        <p:guide pos="30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DF04BC-2DE7-6943-ACAA-0EB10DEC0B7C}" type="datetime1">
              <a:rPr lang="en-US" smtClean="0"/>
              <a:t>27.2.2013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122001-D6DA-924F-AB6A-676295306D1B}" type="slidenum">
              <a:rPr lang="en-US" smtClean="0"/>
              <a:t>‹#›</a:t>
            </a:fld>
            <a:endParaRPr lang="en-US"/>
          </a:p>
        </p:txBody>
      </p:sp>
    </p:spTree>
    <p:extLst>
      <p:ext uri="{BB962C8B-B14F-4D97-AF65-F5344CB8AC3E}">
        <p14:creationId xmlns:p14="http://schemas.microsoft.com/office/powerpoint/2010/main" val="2056906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E3C18-434A-264E-B5A7-E519CBCFBB7E}" type="datetime1">
              <a:rPr lang="en-US" smtClean="0"/>
              <a:t>27.2.2013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8A37-018F-8B43-8C0C-36107DAB25CC}" type="slidenum">
              <a:rPr lang="en-US" smtClean="0"/>
              <a:t>‹#›</a:t>
            </a:fld>
            <a:endParaRPr lang="en-US"/>
          </a:p>
        </p:txBody>
      </p:sp>
    </p:spTree>
    <p:extLst>
      <p:ext uri="{BB962C8B-B14F-4D97-AF65-F5344CB8AC3E}">
        <p14:creationId xmlns:p14="http://schemas.microsoft.com/office/powerpoint/2010/main" val="42509962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does 25% + 20% =0.4%?  When it’s</a:t>
            </a:r>
            <a:r>
              <a:rPr lang="en-US" baseline="0" dirty="0" smtClean="0"/>
              <a:t> the a</a:t>
            </a:r>
            <a:r>
              <a:rPr lang="en-US" dirty="0" smtClean="0"/>
              <a:t>pplications everybody uses introduce fewer threats than expected</a:t>
            </a:r>
          </a:p>
          <a:p>
            <a:pPr lvl="1"/>
            <a:r>
              <a:rPr lang="en-US" sz="1200" kern="1200" dirty="0" smtClean="0">
                <a:solidFill>
                  <a:schemeClr val="tx1"/>
                </a:solidFill>
                <a:effectLst/>
                <a:latin typeface="+mn-lt"/>
                <a:ea typeface="+mn-ea"/>
                <a:cs typeface="+mn-cs"/>
              </a:rPr>
              <a:t>Collectively, social networking, filesharing and photo-video applications represented 25% of the applications (339) and 20% of total bandwidth (890,000+ 2hr high-definition movie downloads), but only 0.4% of all threat logs observed. </a:t>
            </a:r>
          </a:p>
          <a:p>
            <a:pPr lvl="1"/>
            <a:r>
              <a:rPr lang="en-US" dirty="0" smtClean="0"/>
              <a:t>Exploit logs outnumber malware logs by a ratio of 49:1</a:t>
            </a:r>
          </a:p>
          <a:p>
            <a:pPr lvl="1"/>
            <a:r>
              <a:rPr lang="en-US" dirty="0" smtClean="0"/>
              <a:t>Facebook-apps = #1 volume leader in exploit logs viewed within social networking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Crunchy on the outside, tender on the inside - Exploits continue to target enterprise’s most valued assets – the internal ones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97% of all exploit logs were found in ten applications; nine of them applications are internal/infrastructure applications (databases, active directory, RPC, etc.)</a:t>
            </a:r>
            <a:r>
              <a:rPr lang="en-US" sz="1200" kern="1200" baseline="0" dirty="0" smtClean="0">
                <a:solidFill>
                  <a:schemeClr val="tx1"/>
                </a:solidFill>
                <a:effectLst/>
                <a:latin typeface="+mn-lt"/>
                <a:ea typeface="+mn-ea"/>
                <a:cs typeface="+mn-cs"/>
              </a:rPr>
              <a:t> and </a:t>
            </a:r>
            <a:r>
              <a:rPr lang="en-US" dirty="0" smtClean="0"/>
              <a:t>they accounted for 82% of the exploit logs </a:t>
            </a:r>
          </a:p>
          <a:p>
            <a:pPr lvl="1"/>
            <a:endParaRPr lang="en-US" dirty="0" smtClean="0"/>
          </a:p>
          <a:p>
            <a:r>
              <a:rPr lang="en-US" dirty="0" smtClean="0"/>
              <a:t>Custom/Unknown traffic epitomizes the 80%-20% rule - Malware relies heavily on custom applications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99.99% of </a:t>
            </a:r>
            <a:r>
              <a:rPr lang="en-US" sz="1200" u="sng"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malware logs were found in only seven (out of 1,395) applications with custom/unknown-UDP representing the highest volume at 55%.</a:t>
            </a:r>
          </a:p>
          <a:p>
            <a:pPr lvl="1"/>
            <a:r>
              <a:rPr lang="en-US" dirty="0" smtClean="0"/>
              <a:t>Custom or unknown traffic was the #1 volume leader = 53% or malware logs - but only 2% of overall traffic</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26% of the applications (356) use SSL in some way shape or form; these applications represent roughly 10% of total bandwidth.</a:t>
            </a:r>
          </a:p>
          <a:p>
            <a:pPr lvl="0"/>
            <a:r>
              <a:rPr lang="en-US" sz="1200" kern="1200" dirty="0" smtClean="0">
                <a:solidFill>
                  <a:schemeClr val="tx1"/>
                </a:solidFill>
                <a:effectLst/>
                <a:latin typeface="+mn-lt"/>
                <a:ea typeface="+mn-ea"/>
                <a:cs typeface="+mn-cs"/>
              </a:rPr>
              <a:t>	SSL by itself represented 5% of total bandwidth, 7% of all sessions and the second highest number of malware logs – primarily command and control traffic. </a:t>
            </a:r>
          </a:p>
          <a:p>
            <a:pPr lvl="0"/>
            <a:r>
              <a:rPr lang="en-US" sz="1200" kern="1200" dirty="0" smtClean="0">
                <a:solidFill>
                  <a:schemeClr val="tx1"/>
                </a:solidFill>
                <a:effectLst/>
                <a:latin typeface="+mn-lt"/>
                <a:ea typeface="+mn-ea"/>
                <a:cs typeface="+mn-cs"/>
              </a:rPr>
              <a:t>	85 of the 356 applications that use SSL, never use port 443, nor do they use SSL defined ports (37 hop ports, 28 use </a:t>
            </a:r>
            <a:r>
              <a:rPr lang="en-US" sz="1200" kern="1200" dirty="0" err="1" smtClean="0">
                <a:solidFill>
                  <a:schemeClr val="tx1"/>
                </a:solidFill>
                <a:effectLst/>
                <a:latin typeface="+mn-lt"/>
                <a:ea typeface="+mn-ea"/>
                <a:cs typeface="+mn-cs"/>
              </a:rPr>
              <a:t>tcp</a:t>
            </a:r>
            <a:r>
              <a:rPr lang="en-US" sz="1200" kern="1200" dirty="0" smtClean="0">
                <a:solidFill>
                  <a:schemeClr val="tx1"/>
                </a:solidFill>
                <a:effectLst/>
                <a:latin typeface="+mn-lt"/>
                <a:ea typeface="+mn-ea"/>
                <a:cs typeface="+mn-cs"/>
              </a:rPr>
              <a:t>/80, 20 use ports other than </a:t>
            </a:r>
            <a:r>
              <a:rPr lang="en-US" sz="1200" kern="1200" dirty="0" err="1" smtClean="0">
                <a:solidFill>
                  <a:schemeClr val="tx1"/>
                </a:solidFill>
                <a:effectLst/>
                <a:latin typeface="+mn-lt"/>
                <a:ea typeface="+mn-ea"/>
                <a:cs typeface="+mn-cs"/>
              </a:rPr>
              <a:t>tcp</a:t>
            </a:r>
            <a:r>
              <a:rPr lang="en-US" sz="1200" kern="1200" dirty="0" smtClean="0">
                <a:solidFill>
                  <a:schemeClr val="tx1"/>
                </a:solidFill>
                <a:effectLst/>
                <a:latin typeface="+mn-lt"/>
                <a:ea typeface="+mn-ea"/>
                <a:cs typeface="+mn-cs"/>
              </a:rPr>
              <a:t>/443).</a:t>
            </a:r>
          </a:p>
          <a:p>
            <a:pPr lvl="1"/>
            <a:endParaRPr lang="en-US" dirty="0" smtClean="0"/>
          </a:p>
        </p:txBody>
      </p:sp>
      <p:sp>
        <p:nvSpPr>
          <p:cNvPr id="4" name="Slide Number Placeholder 3"/>
          <p:cNvSpPr>
            <a:spLocks noGrp="1"/>
          </p:cNvSpPr>
          <p:nvPr>
            <p:ph type="sldNum" sz="quarter" idx="10"/>
          </p:nvPr>
        </p:nvSpPr>
        <p:spPr/>
        <p:txBody>
          <a:bodyPr/>
          <a:lstStyle/>
          <a:p>
            <a:fld id="{E1868A37-018F-8B43-8C0C-36107DAB25CC}" type="slidenum">
              <a:rPr lang="en-US" smtClean="0"/>
              <a:t>3</a:t>
            </a:fld>
            <a:endParaRPr lang="en-US"/>
          </a:p>
        </p:txBody>
      </p:sp>
    </p:spTree>
    <p:extLst>
      <p:ext uri="{BB962C8B-B14F-4D97-AF65-F5344CB8AC3E}">
        <p14:creationId xmlns:p14="http://schemas.microsoft.com/office/powerpoint/2010/main" val="244131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Correlating threats with specific applications (or application features) allows security teams to directly see and control the risk in their networks. However, this full classification of traffic also has the often-unanticipated benefit of revealing custom or unknown application traffic on the network. Custom or unknown traffic is classified as either </a:t>
            </a:r>
            <a:r>
              <a:rPr lang="en-US" sz="1200" i="1" kern="1200" dirty="0" smtClean="0">
                <a:solidFill>
                  <a:schemeClr val="tx1"/>
                </a:solidFill>
                <a:effectLst/>
                <a:latin typeface="+mn-lt"/>
                <a:ea typeface="+mn-ea"/>
                <a:cs typeface="+mn-cs"/>
              </a:rPr>
              <a:t>custom/unknown-TCP</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custom/unknown-UDP</a:t>
            </a:r>
            <a:r>
              <a:rPr lang="en-US" sz="1200" kern="1200" dirty="0" smtClean="0">
                <a:solidFill>
                  <a:schemeClr val="tx1"/>
                </a:solidFill>
                <a:effectLst/>
                <a:latin typeface="+mn-lt"/>
                <a:ea typeface="+mn-ea"/>
                <a:cs typeface="+mn-cs"/>
              </a:rPr>
              <a:t>, which allows organizations to quickly analyze and systematically manage the traffic and associated risk. Unknown or custom traffic exists on every network observed, typically in the range of 8-10% of all traffic; it can be an internal (custom) application, it can be a commercial application not yet identified, or it can be a threat (custom application). While small in volume, unknown/custom traffic is very high in risk – it epitomizes the 80%-20% rule – a high volume of risk from a low volume of traffic. Determining and then managing this small amount of high risk traffic is particularly significant for controlling threats as attackers and their malware will often customize existing applications and protocols to fit the attacker’s needs. The next section of this report provides the first analysis of how unknown or custom application traffic contributes to the risk facing an enterprise. </a:t>
            </a:r>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12</a:t>
            </a:fld>
            <a:endParaRPr lang="en-US"/>
          </a:p>
        </p:txBody>
      </p:sp>
    </p:spTree>
    <p:extLst>
      <p:ext uri="{BB962C8B-B14F-4D97-AF65-F5344CB8AC3E}">
        <p14:creationId xmlns:p14="http://schemas.microsoft.com/office/powerpoint/2010/main" val="63558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Expanding the view beyond just SSL to the broader category of encrypted tunnel applications, there are generally two use cases: those that are endorsed by the organization and used for secure communications (e.g., SSH, SSL, </a:t>
            </a:r>
            <a:r>
              <a:rPr lang="en-US" sz="1200" kern="1200" dirty="0" err="1" smtClean="0">
                <a:solidFill>
                  <a:schemeClr val="tx1"/>
                </a:solidFill>
                <a:effectLst/>
                <a:latin typeface="+mn-lt"/>
                <a:ea typeface="+mn-ea"/>
                <a:cs typeface="+mn-cs"/>
              </a:rPr>
              <a:t>IPSec</a:t>
            </a:r>
            <a:r>
              <a:rPr lang="en-US" sz="1200" kern="1200" dirty="0" smtClean="0">
                <a:solidFill>
                  <a:schemeClr val="tx1"/>
                </a:solidFill>
                <a:effectLst/>
                <a:latin typeface="+mn-lt"/>
                <a:ea typeface="+mn-ea"/>
                <a:cs typeface="+mn-cs"/>
              </a:rPr>
              <a:t>, IKE, ESP, and Secure Access) and those that may not be endorsed and may be used to mask activity or evade controls (e.g., Hamachi, Tor, UltraSurf, and </a:t>
            </a:r>
            <a:r>
              <a:rPr lang="en-US" sz="1200" kern="1200" dirty="0" err="1" smtClean="0">
                <a:solidFill>
                  <a:schemeClr val="tx1"/>
                </a:solidFill>
                <a:effectLst/>
                <a:latin typeface="+mn-lt"/>
                <a:ea typeface="+mn-ea"/>
                <a:cs typeface="+mn-cs"/>
              </a:rPr>
              <a:t>Freegate</a:t>
            </a:r>
            <a:r>
              <a:rPr lang="en-US" sz="1200" kern="1200" dirty="0" smtClean="0">
                <a:solidFill>
                  <a:schemeClr val="tx1"/>
                </a:solidFill>
                <a:effectLst/>
                <a:latin typeface="+mn-lt"/>
                <a:ea typeface="+mn-ea"/>
                <a:cs typeface="+mn-cs"/>
              </a:rPr>
              <a:t>). The latter group of applications has little business value on most enterprise networks</a:t>
            </a:r>
            <a:r>
              <a:rPr lang="en-US" sz="1200" kern="120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figure below displays how frequently some of the more common encrypted tunnel applications were detected over the last three Application Usage and Risk Reports. The only application that increased in frequency of use was </a:t>
            </a:r>
            <a:r>
              <a:rPr lang="en-US" sz="1200" kern="1200" dirty="0" err="1" smtClean="0">
                <a:solidFill>
                  <a:schemeClr val="tx1"/>
                </a:solidFill>
                <a:effectLst/>
                <a:latin typeface="+mn-lt"/>
                <a:ea typeface="+mn-ea"/>
                <a:cs typeface="+mn-cs"/>
              </a:rPr>
              <a:t>Freegate</a:t>
            </a:r>
            <a:r>
              <a:rPr lang="en-US" sz="1200" kern="1200" dirty="0" smtClean="0">
                <a:solidFill>
                  <a:schemeClr val="tx1"/>
                </a:solidFill>
                <a:effectLst/>
                <a:latin typeface="+mn-lt"/>
                <a:ea typeface="+mn-ea"/>
                <a:cs typeface="+mn-cs"/>
              </a:rPr>
              <a:t>, an application that is described as </a:t>
            </a:r>
            <a:r>
              <a:rPr lang="en-US" sz="1200" i="1" kern="1200" dirty="0" smtClean="0">
                <a:solidFill>
                  <a:schemeClr val="tx1"/>
                </a:solidFill>
                <a:effectLst/>
                <a:latin typeface="+mn-lt"/>
                <a:ea typeface="+mn-ea"/>
                <a:cs typeface="+mn-cs"/>
              </a:rPr>
              <a:t>an anti-censorship software for secure and fast Internet access.</a:t>
            </a:r>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13</a:t>
            </a:fld>
            <a:endParaRPr lang="en-US"/>
          </a:p>
        </p:txBody>
      </p:sp>
    </p:spTree>
    <p:extLst>
      <p:ext uri="{BB962C8B-B14F-4D97-AF65-F5344CB8AC3E}">
        <p14:creationId xmlns:p14="http://schemas.microsoft.com/office/powerpoint/2010/main" val="284659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Facebook domination within social networking continues unabated, despite the emergence of new offerings and the re-emergence of older offerings. </a:t>
            </a:r>
          </a:p>
          <a:p>
            <a:pPr lvl="0"/>
            <a:r>
              <a:rPr lang="en-US" sz="1200" kern="1200" dirty="0" smtClean="0">
                <a:solidFill>
                  <a:schemeClr val="tx1"/>
                </a:solidFill>
                <a:effectLst/>
                <a:latin typeface="+mn-lt"/>
                <a:ea typeface="+mn-ea"/>
                <a:cs typeface="+mn-cs"/>
              </a:rPr>
              <a:t>75 different social network applications were found that consumed 1% of the total bandwidth; on average 17 variants were found on 92% of the 3,056 networks observed.</a:t>
            </a:r>
          </a:p>
          <a:p>
            <a:pPr lvl="0"/>
            <a:endParaRPr lang="en-US" sz="1200" b="1" kern="1200" dirty="0" smtClean="0">
              <a:solidFill>
                <a:schemeClr val="tx1"/>
              </a:solidFill>
              <a:effectLst/>
              <a:latin typeface="+mn-lt"/>
              <a:ea typeface="+mn-ea"/>
              <a:cs typeface="+mn-cs"/>
            </a:endParaRPr>
          </a:p>
          <a:p>
            <a:pPr lvl="0"/>
            <a:r>
              <a:rPr lang="en-US" sz="1200" b="1" kern="1200" dirty="0" err="1" smtClean="0">
                <a:solidFill>
                  <a:schemeClr val="tx1"/>
                </a:solidFill>
                <a:effectLst/>
                <a:latin typeface="+mn-lt"/>
                <a:ea typeface="+mn-ea"/>
                <a:cs typeface="+mn-cs"/>
              </a:rPr>
              <a:t>Tumblr</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Tumblr</a:t>
            </a:r>
            <a:r>
              <a:rPr lang="en-US" sz="1200" kern="1200" dirty="0" smtClean="0">
                <a:solidFill>
                  <a:schemeClr val="tx1"/>
                </a:solidFill>
                <a:effectLst/>
                <a:latin typeface="+mn-lt"/>
                <a:ea typeface="+mn-ea"/>
                <a:cs typeface="+mn-cs"/>
              </a:rPr>
              <a:t> maintained its position behind Facebook – it was detected in 85% of the organizations and it consumed 10% of the social networking bandwidth. From a business use case perspective, </a:t>
            </a:r>
            <a:r>
              <a:rPr lang="en-US" sz="1200" kern="1200" dirty="0" err="1" smtClean="0">
                <a:solidFill>
                  <a:schemeClr val="tx1"/>
                </a:solidFill>
                <a:effectLst/>
                <a:latin typeface="+mn-lt"/>
                <a:ea typeface="+mn-ea"/>
                <a:cs typeface="+mn-cs"/>
              </a:rPr>
              <a:t>Tumblr</a:t>
            </a:r>
            <a:r>
              <a:rPr lang="en-US" sz="1200" kern="1200" dirty="0" smtClean="0">
                <a:solidFill>
                  <a:schemeClr val="tx1"/>
                </a:solidFill>
                <a:effectLst/>
                <a:latin typeface="+mn-lt"/>
                <a:ea typeface="+mn-ea"/>
                <a:cs typeface="+mn-cs"/>
              </a:rPr>
              <a:t> currently still has fairly limited appeal. The data in this report was collected before the </a:t>
            </a:r>
            <a:r>
              <a:rPr lang="en-US" sz="1200" kern="1200" dirty="0" err="1" smtClean="0">
                <a:solidFill>
                  <a:schemeClr val="tx1"/>
                </a:solidFill>
                <a:effectLst/>
                <a:latin typeface="+mn-lt"/>
                <a:ea typeface="+mn-ea"/>
                <a:cs typeface="+mn-cs"/>
              </a:rPr>
              <a:t>Tumblr</a:t>
            </a:r>
            <a:r>
              <a:rPr lang="en-US" sz="1200" kern="1200" dirty="0" smtClean="0">
                <a:solidFill>
                  <a:schemeClr val="tx1"/>
                </a:solidFill>
                <a:effectLst/>
                <a:latin typeface="+mn-lt"/>
                <a:ea typeface="+mn-ea"/>
                <a:cs typeface="+mn-cs"/>
              </a:rPr>
              <a:t> worm outbreak in December 2012, and thus that event is not reflected in this report., It does however highlight the balance organizations will need to take when deciding whether or not to allow </a:t>
            </a:r>
            <a:r>
              <a:rPr lang="en-US" sz="1200" kern="1200" dirty="0" err="1" smtClean="0">
                <a:solidFill>
                  <a:schemeClr val="tx1"/>
                </a:solidFill>
                <a:effectLst/>
                <a:latin typeface="+mn-lt"/>
                <a:ea typeface="+mn-ea"/>
                <a:cs typeface="+mn-cs"/>
              </a:rPr>
              <a:t>Tumblr</a:t>
            </a:r>
            <a:r>
              <a:rPr lang="en-US" sz="1200" kern="1200" dirty="0" smtClean="0">
                <a:solidFill>
                  <a:schemeClr val="tx1"/>
                </a:solidFill>
                <a:effectLst/>
                <a:latin typeface="+mn-lt"/>
                <a:ea typeface="+mn-ea"/>
                <a:cs typeface="+mn-cs"/>
              </a:rPr>
              <a:t> usage.</a:t>
            </a:r>
          </a:p>
          <a:p>
            <a:pPr lvl="0"/>
            <a:endParaRPr lang="en-US" sz="1200" kern="1200" dirty="0" smtClean="0">
              <a:solidFill>
                <a:schemeClr val="tx1"/>
              </a:solidFill>
              <a:effectLst/>
              <a:latin typeface="+mn-lt"/>
              <a:ea typeface="+mn-ea"/>
              <a:cs typeface="+mn-cs"/>
            </a:endParaRPr>
          </a:p>
          <a:p>
            <a:pPr lvl="0"/>
            <a:r>
              <a:rPr lang="en-US" sz="1200" b="1" kern="1200" dirty="0" err="1" smtClean="0">
                <a:solidFill>
                  <a:schemeClr val="tx1"/>
                </a:solidFill>
                <a:effectLst/>
                <a:latin typeface="+mn-lt"/>
                <a:ea typeface="+mn-ea"/>
                <a:cs typeface="+mn-cs"/>
              </a:rPr>
              <a:t>Pinterest</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Pinterest</a:t>
            </a:r>
            <a:r>
              <a:rPr lang="en-US" sz="1200" kern="1200" dirty="0" smtClean="0">
                <a:solidFill>
                  <a:schemeClr val="tx1"/>
                </a:solidFill>
                <a:effectLst/>
                <a:latin typeface="+mn-lt"/>
                <a:ea typeface="+mn-ea"/>
                <a:cs typeface="+mn-cs"/>
              </a:rPr>
              <a:t> showed steady growth as more organizations add it to their social media applications (and as more users sign up). 85% of the participating organizations had </a:t>
            </a:r>
            <a:r>
              <a:rPr lang="en-US" sz="1200" kern="1200" dirty="0" err="1" smtClean="0">
                <a:solidFill>
                  <a:schemeClr val="tx1"/>
                </a:solidFill>
                <a:effectLst/>
                <a:latin typeface="+mn-lt"/>
                <a:ea typeface="+mn-ea"/>
                <a:cs typeface="+mn-cs"/>
              </a:rPr>
              <a:t>Pinterest</a:t>
            </a:r>
            <a:r>
              <a:rPr lang="en-US" sz="1200" kern="1200" dirty="0" smtClean="0">
                <a:solidFill>
                  <a:schemeClr val="tx1"/>
                </a:solidFill>
                <a:effectLst/>
                <a:latin typeface="+mn-lt"/>
                <a:ea typeface="+mn-ea"/>
                <a:cs typeface="+mn-cs"/>
              </a:rPr>
              <a:t> on their networks, up 5-fold from 15% in Spring 2012. Social networking bandwidth consumed by </a:t>
            </a:r>
            <a:r>
              <a:rPr lang="en-US" sz="1200" kern="1200" dirty="0" err="1" smtClean="0">
                <a:solidFill>
                  <a:schemeClr val="tx1"/>
                </a:solidFill>
                <a:effectLst/>
                <a:latin typeface="+mn-lt"/>
                <a:ea typeface="+mn-ea"/>
                <a:cs typeface="+mn-cs"/>
              </a:rPr>
              <a:t>Pinterest</a:t>
            </a:r>
            <a:r>
              <a:rPr lang="en-US" sz="1200" kern="1200" dirty="0" smtClean="0">
                <a:solidFill>
                  <a:schemeClr val="tx1"/>
                </a:solidFill>
                <a:effectLst/>
                <a:latin typeface="+mn-lt"/>
                <a:ea typeface="+mn-ea"/>
                <a:cs typeface="+mn-cs"/>
              </a:rPr>
              <a:t> doubled to 2%. </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MySpace and Google+:</a:t>
            </a:r>
            <a:r>
              <a:rPr lang="en-US" sz="1200" kern="1200" dirty="0" smtClean="0">
                <a:solidFill>
                  <a:schemeClr val="tx1"/>
                </a:solidFill>
                <a:effectLst/>
                <a:latin typeface="+mn-lt"/>
                <a:ea typeface="+mn-ea"/>
                <a:cs typeface="+mn-cs"/>
              </a:rPr>
              <a:t> Lost in the Facebook tidal wave is the re-emergence of MySpace and Google+. MySpace-browsing continues to be found in roughly 65% of the participating organizations when viewed in year-over-year comparisons. Google+ exhibited very little growth in terms of usage by enterprises, or by users while at work. The two data points that support this are that the frequency of use (85% of the organizations had at least one user) and the bandwidth consumption remains unchanged at 1% if all social networking bandwidth. Most of the usage would appear to be users checking updates since Google+ posting was found in only five organizations (out of 3,056), compared to 2,550 instances of Facebook-posting and 1,471 instances of LinkedIn-posting.</a:t>
            </a:r>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4</a:t>
            </a:fld>
            <a:endParaRPr lang="en-US"/>
          </a:p>
        </p:txBody>
      </p:sp>
    </p:spTree>
    <p:extLst>
      <p:ext uri="{BB962C8B-B14F-4D97-AF65-F5344CB8AC3E}">
        <p14:creationId xmlns:p14="http://schemas.microsoft.com/office/powerpoint/2010/main" val="259354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Out of the 5,303 individual threats observed, 117 were found within social networking applications.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total threat logs within social networking was surprisingly low - a mere 0.18% of all threat logs viewed. Within the social networking threats logs observed, the ratio of exploit to malware logs was 49:1. </a:t>
            </a:r>
          </a:p>
          <a:p>
            <a:r>
              <a:rPr lang="en-US" sz="1200" kern="1200" dirty="0" smtClean="0">
                <a:solidFill>
                  <a:schemeClr val="tx1"/>
                </a:solidFill>
                <a:effectLst/>
                <a:latin typeface="+mn-lt"/>
                <a:ea typeface="+mn-ea"/>
                <a:cs typeface="+mn-cs"/>
              </a:rPr>
              <a:t>Of the 75 social networking applications, four of the Facebook functions are identified separately, (Facebook-base, -apps, -posting, and social-plugins) allowing organizations to enable some, while disabling others. These four Facebook functions consumed 75% of </a:t>
            </a:r>
            <a:r>
              <a:rPr lang="en-US" sz="1200" b="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social networking bandwidth.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MySpace and Google+:</a:t>
            </a:r>
            <a:r>
              <a:rPr lang="en-US" sz="1200" kern="1200" dirty="0" smtClean="0">
                <a:solidFill>
                  <a:schemeClr val="tx1"/>
                </a:solidFill>
                <a:effectLst/>
                <a:latin typeface="+mn-lt"/>
                <a:ea typeface="+mn-ea"/>
                <a:cs typeface="+mn-cs"/>
              </a:rPr>
              <a:t> Lost in the Facebook tidal wave is the re-emergence of MySpace and Google+. MySpace-browsing continues to be found in roughly 65% of the participating organizations when viewed in year-over-year comparisons. Google+ exhibited very little growth in terms of usage by enterprises, or by users while at work. The two data points that support this are that the frequency of use (85% of the organizations had at least one user) and the bandwidth consumption remains unchanged at 1% if all social networking bandwidth. Most of the usage would appear to be users checking updates since Google+ posting was found in only five organizations (out of 3,056), compared to 2,550 instances of Facebook-posting and 1,471 instances of LinkedIn-posting.</a:t>
            </a:r>
            <a:endParaRPr lang="en-US" dirty="0" smtClean="0"/>
          </a:p>
          <a:p>
            <a:endParaRPr lang="en-US" dirty="0" smtClean="0"/>
          </a:p>
          <a:p>
            <a:r>
              <a:rPr lang="en-US" sz="1200" kern="1200" dirty="0" smtClean="0">
                <a:solidFill>
                  <a:schemeClr val="tx1"/>
                </a:solidFill>
                <a:effectLst/>
                <a:latin typeface="+mn-lt"/>
                <a:ea typeface="+mn-ea"/>
                <a:cs typeface="+mn-cs"/>
              </a:rPr>
              <a:t>The Facebook-apps App-ID collectively identifies the many thousands of custom Facebook applications and widgets, many of which are designed for personal use. A quick scan of the list shows an emphasis on computer games, music, video, and travel applications – most of which will have limited business value to enterprises. Of the 75 social networking applications, Facebook-apps was detected in 74% of the participating organizations and displayed 97% of </a:t>
            </a:r>
            <a:r>
              <a:rPr lang="en-US" sz="1200" b="1" u="sng"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social networking threat logs, the majority of which being a high severity </a:t>
            </a:r>
            <a:r>
              <a:rPr lang="en-US" sz="1200" i="1" kern="1200" dirty="0" smtClean="0">
                <a:solidFill>
                  <a:schemeClr val="tx1"/>
                </a:solidFill>
                <a:effectLst/>
                <a:latin typeface="+mn-lt"/>
                <a:ea typeface="+mn-ea"/>
                <a:cs typeface="+mn-cs"/>
              </a:rPr>
              <a:t>HTTP cross-site scripting</a:t>
            </a:r>
            <a:r>
              <a:rPr lang="en-US" sz="1200" kern="1200" dirty="0" smtClean="0">
                <a:solidFill>
                  <a:schemeClr val="tx1"/>
                </a:solidFill>
                <a:effectLst/>
                <a:latin typeface="+mn-lt"/>
                <a:ea typeface="+mn-ea"/>
                <a:cs typeface="+mn-cs"/>
              </a:rPr>
              <a:t> exploit. Separating exploits and malware within the social networking group, Facebook-apps represents 99% of the social networking exploit logs viewed.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heavy presence of cross-site scripting attacks within Facebook-apps was of particular note. These attacks allow an attacker to deliver malicious input to an insecure web application, which in turn can then reflect malicious content to an unsuspecting user, who also uses the web application. These attacks are well known and web application developers spend significant effort to ensure their applications are not vulnerable. However, Facebook has a vast number of applications that are often developed by enthusiasts who may not appreciate the security consequences of their application. Even though such problems were not found to be common in Facebook apps, a small number of applications were responsible for a very large number of cross-site scripting attacks.</a:t>
            </a:r>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5</a:t>
            </a:fld>
            <a:endParaRPr lang="en-US"/>
          </a:p>
        </p:txBody>
      </p:sp>
    </p:spTree>
    <p:extLst>
      <p:ext uri="{BB962C8B-B14F-4D97-AF65-F5344CB8AC3E}">
        <p14:creationId xmlns:p14="http://schemas.microsoft.com/office/powerpoint/2010/main" val="2943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past, the filesharing usage patterns were clearly delineated between those that use high amounts of bandwidth (peer-to-peer, client-server) and those that were used with high frequency (browser-based). Looking at the bandwidth consumed by the top-10 file sharing applications, the usage patterns seen in this dataset are spread more evenly across the three technologies. The largest contributor to the balancing of the three technologies is the migration of </a:t>
            </a:r>
            <a:r>
              <a:rPr lang="en-US" sz="1200" kern="1200" dirty="0" err="1" smtClean="0">
                <a:solidFill>
                  <a:schemeClr val="tx1"/>
                </a:solidFill>
                <a:effectLst/>
                <a:latin typeface="+mn-lt"/>
                <a:ea typeface="+mn-ea"/>
                <a:cs typeface="+mn-cs"/>
              </a:rPr>
              <a:t>Dropbox</a:t>
            </a:r>
            <a:r>
              <a:rPr lang="en-US" sz="1200" kern="1200" dirty="0" smtClean="0">
                <a:solidFill>
                  <a:schemeClr val="tx1"/>
                </a:solidFill>
                <a:effectLst/>
                <a:latin typeface="+mn-lt"/>
                <a:ea typeface="+mn-ea"/>
                <a:cs typeface="+mn-cs"/>
              </a:rPr>
              <a:t> from a browser-based application to a client-server application. The very early versions of </a:t>
            </a:r>
            <a:r>
              <a:rPr lang="en-US" sz="1200" kern="1200" dirty="0" err="1" smtClean="0">
                <a:solidFill>
                  <a:schemeClr val="tx1"/>
                </a:solidFill>
                <a:effectLst/>
                <a:latin typeface="+mn-lt"/>
                <a:ea typeface="+mn-ea"/>
                <a:cs typeface="+mn-cs"/>
              </a:rPr>
              <a:t>Dropbox</a:t>
            </a:r>
            <a:r>
              <a:rPr lang="en-US" sz="1200" kern="1200" dirty="0" smtClean="0">
                <a:solidFill>
                  <a:schemeClr val="tx1"/>
                </a:solidFill>
                <a:effectLst/>
                <a:latin typeface="+mn-lt"/>
                <a:ea typeface="+mn-ea"/>
                <a:cs typeface="+mn-cs"/>
              </a:rPr>
              <a:t> did not require a user to install a client upon registration – it does so now. Once the account is established, a user can then access their folders via a browser. This, combined with the steady growth of </a:t>
            </a:r>
            <a:r>
              <a:rPr lang="en-US" sz="1200" kern="1200" dirty="0" err="1" smtClean="0">
                <a:solidFill>
                  <a:schemeClr val="tx1"/>
                </a:solidFill>
                <a:effectLst/>
                <a:latin typeface="+mn-lt"/>
                <a:ea typeface="+mn-ea"/>
                <a:cs typeface="+mn-cs"/>
              </a:rPr>
              <a:t>Dropbox</a:t>
            </a:r>
            <a:r>
              <a:rPr lang="en-US" sz="1200" kern="1200" dirty="0" smtClean="0">
                <a:solidFill>
                  <a:schemeClr val="tx1"/>
                </a:solidFill>
                <a:effectLst/>
                <a:latin typeface="+mn-lt"/>
                <a:ea typeface="+mn-ea"/>
                <a:cs typeface="+mn-cs"/>
              </a:rPr>
              <a:t>, balances the technology breakdown of the top-10 file sharing applications. </a:t>
            </a:r>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6</a:t>
            </a:fld>
            <a:endParaRPr lang="en-US"/>
          </a:p>
        </p:txBody>
      </p:sp>
    </p:spTree>
    <p:extLst>
      <p:ext uri="{BB962C8B-B14F-4D97-AF65-F5344CB8AC3E}">
        <p14:creationId xmlns:p14="http://schemas.microsoft.com/office/powerpoint/2010/main" val="68344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7</a:t>
            </a:fld>
            <a:endParaRPr lang="en-US"/>
          </a:p>
        </p:txBody>
      </p:sp>
    </p:spTree>
    <p:extLst>
      <p:ext uri="{BB962C8B-B14F-4D97-AF65-F5344CB8AC3E}">
        <p14:creationId xmlns:p14="http://schemas.microsoft.com/office/powerpoint/2010/main" val="208737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File sharing applications displayed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highest volume of unique threats with 325 discovered across 38 of the 152 application variants. The majority of the unique threats found were exploits. </a:t>
            </a:r>
          </a:p>
          <a:p>
            <a:pPr lvl="0"/>
            <a:r>
              <a:rPr lang="en-US" sz="1200" b="1" kern="1200" dirty="0" smtClean="0">
                <a:solidFill>
                  <a:schemeClr val="tx1"/>
                </a:solidFill>
                <a:effectLst/>
                <a:latin typeface="+mn-lt"/>
                <a:ea typeface="+mn-ea"/>
                <a:cs typeface="+mn-cs"/>
              </a:rPr>
              <a:t>Browser-based filesharing: </a:t>
            </a:r>
            <a:r>
              <a:rPr lang="en-US" sz="1200" kern="1200" dirty="0" smtClean="0">
                <a:solidFill>
                  <a:schemeClr val="tx1"/>
                </a:solidFill>
                <a:effectLst/>
                <a:latin typeface="+mn-lt"/>
                <a:ea typeface="+mn-ea"/>
                <a:cs typeface="+mn-cs"/>
              </a:rPr>
              <a:t>There were 153 threats detected within the twenty browser-based applications (out of 73 variants total) with WebDAV being the most heavily targeted with 98 of the (153) threats and 28% of all threat logs viewed. The most commonly detected threat was a high severity </a:t>
            </a:r>
            <a:r>
              <a:rPr lang="en-US" sz="1200" i="1" kern="1200" dirty="0" smtClean="0">
                <a:solidFill>
                  <a:schemeClr val="tx1"/>
                </a:solidFill>
                <a:effectLst/>
                <a:latin typeface="+mn-lt"/>
                <a:ea typeface="+mn-ea"/>
                <a:cs typeface="+mn-cs"/>
              </a:rPr>
              <a:t>PHP remote file inclusion</a:t>
            </a:r>
            <a:r>
              <a:rPr lang="en-US" sz="1200" kern="1200" dirty="0" smtClean="0">
                <a:solidFill>
                  <a:schemeClr val="tx1"/>
                </a:solidFill>
                <a:effectLst/>
                <a:latin typeface="+mn-lt"/>
                <a:ea typeface="+mn-ea"/>
                <a:cs typeface="+mn-cs"/>
              </a:rPr>
              <a:t> exploit.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Client-Server filesharing:</a:t>
            </a:r>
            <a:r>
              <a:rPr lang="en-US" sz="1200" kern="1200" dirty="0" smtClean="0">
                <a:solidFill>
                  <a:schemeClr val="tx1"/>
                </a:solidFill>
                <a:effectLst/>
                <a:latin typeface="+mn-lt"/>
                <a:ea typeface="+mn-ea"/>
                <a:cs typeface="+mn-cs"/>
              </a:rPr>
              <a:t> Nine of the 37 client-server applications displayed 150 threats with FTP being the most heavily targeted based on unique threats (131) and logs viewed (64% of file sharing threat logs viewed). The most common threat found was a critical severity </a:t>
            </a:r>
            <a:r>
              <a:rPr lang="en-US" sz="1200" i="1" kern="1200" dirty="0" smtClean="0">
                <a:solidFill>
                  <a:schemeClr val="tx1"/>
                </a:solidFill>
                <a:effectLst/>
                <a:latin typeface="+mn-lt"/>
                <a:ea typeface="+mn-ea"/>
                <a:cs typeface="+mn-cs"/>
              </a:rPr>
              <a:t>FTP evasion exploit.</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Peer-to-peer filesharing:</a:t>
            </a:r>
            <a:r>
              <a:rPr lang="en-US" sz="1200" kern="1200" dirty="0" smtClean="0">
                <a:solidFill>
                  <a:schemeClr val="tx1"/>
                </a:solidFill>
                <a:effectLst/>
                <a:latin typeface="+mn-lt"/>
                <a:ea typeface="+mn-ea"/>
                <a:cs typeface="+mn-cs"/>
              </a:rPr>
              <a:t> These applications used the most bandwidth but exhibited the fewest number of unique threats (22), possibly because some of them use proprietary encryption. </a:t>
            </a:r>
            <a:r>
              <a:rPr lang="en-US" sz="1200" kern="1200" dirty="0" err="1" smtClean="0">
                <a:solidFill>
                  <a:schemeClr val="tx1"/>
                </a:solidFill>
                <a:effectLst/>
                <a:latin typeface="+mn-lt"/>
                <a:ea typeface="+mn-ea"/>
                <a:cs typeface="+mn-cs"/>
              </a:rPr>
              <a:t>Emule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Xunlei</a:t>
            </a:r>
            <a:r>
              <a:rPr lang="en-US" sz="1200" kern="1200" dirty="0" smtClean="0">
                <a:solidFill>
                  <a:schemeClr val="tx1"/>
                </a:solidFill>
                <a:effectLst/>
                <a:latin typeface="+mn-lt"/>
                <a:ea typeface="+mn-ea"/>
                <a:cs typeface="+mn-cs"/>
              </a:rPr>
              <a:t> exhibited the highest volume of threat logs. Within </a:t>
            </a:r>
            <a:r>
              <a:rPr lang="en-US" sz="1200" kern="1200" dirty="0" err="1" smtClean="0">
                <a:solidFill>
                  <a:schemeClr val="tx1"/>
                </a:solidFill>
                <a:effectLst/>
                <a:latin typeface="+mn-lt"/>
                <a:ea typeface="+mn-ea"/>
                <a:cs typeface="+mn-cs"/>
              </a:rPr>
              <a:t>emule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Win32.Conficker.C p2p</a:t>
            </a:r>
            <a:r>
              <a:rPr lang="en-US" sz="1200" kern="1200" dirty="0" smtClean="0">
                <a:solidFill>
                  <a:schemeClr val="tx1"/>
                </a:solidFill>
                <a:effectLst/>
                <a:latin typeface="+mn-lt"/>
                <a:ea typeface="+mn-ea"/>
                <a:cs typeface="+mn-cs"/>
              </a:rPr>
              <a:t>, a critical severity malware threat, was the most commonly detected, while </a:t>
            </a:r>
            <a:r>
              <a:rPr lang="en-US" sz="1200" i="1" kern="1200" dirty="0" err="1" smtClean="0">
                <a:solidFill>
                  <a:schemeClr val="tx1"/>
                </a:solidFill>
                <a:effectLst/>
                <a:latin typeface="+mn-lt"/>
                <a:ea typeface="+mn-ea"/>
                <a:cs typeface="+mn-cs"/>
              </a:rPr>
              <a:t>ZeroAccess.Gen</a:t>
            </a:r>
            <a:r>
              <a:rPr lang="en-US" sz="1200" i="1" kern="1200" dirty="0" smtClean="0">
                <a:solidFill>
                  <a:schemeClr val="tx1"/>
                </a:solidFill>
                <a:effectLst/>
                <a:latin typeface="+mn-lt"/>
                <a:ea typeface="+mn-ea"/>
                <a:cs typeface="+mn-cs"/>
              </a:rPr>
              <a:t> [botnet] Command and Control Traffic</a:t>
            </a:r>
            <a:r>
              <a:rPr lang="en-US" sz="1200" kern="1200" dirty="0" smtClean="0">
                <a:solidFill>
                  <a:schemeClr val="tx1"/>
                </a:solidFill>
                <a:effectLst/>
                <a:latin typeface="+mn-lt"/>
                <a:ea typeface="+mn-ea"/>
                <a:cs typeface="+mn-cs"/>
              </a:rPr>
              <a:t>, also a critical severity malware threat, was found in both </a:t>
            </a:r>
            <a:r>
              <a:rPr lang="en-US" sz="1200" kern="1200" dirty="0" err="1" smtClean="0">
                <a:solidFill>
                  <a:schemeClr val="tx1"/>
                </a:solidFill>
                <a:effectLst/>
                <a:latin typeface="+mn-lt"/>
                <a:ea typeface="+mn-ea"/>
                <a:cs typeface="+mn-cs"/>
              </a:rPr>
              <a:t>emule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Xunlei</a:t>
            </a:r>
            <a:r>
              <a:rPr lang="en-US" sz="1200" kern="1200" dirty="0" smtClean="0">
                <a:solidFill>
                  <a:schemeClr val="tx1"/>
                </a:solidFill>
                <a:effectLst/>
                <a:latin typeface="+mn-lt"/>
                <a:ea typeface="+mn-ea"/>
                <a:cs typeface="+mn-cs"/>
              </a:rPr>
              <a:t>. Overall, </a:t>
            </a:r>
            <a:r>
              <a:rPr lang="en-US" sz="1200" kern="1200" dirty="0" err="1" smtClean="0">
                <a:solidFill>
                  <a:schemeClr val="tx1"/>
                </a:solidFill>
                <a:effectLst/>
                <a:latin typeface="+mn-lt"/>
                <a:ea typeface="+mn-ea"/>
                <a:cs typeface="+mn-cs"/>
              </a:rPr>
              <a:t>emule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Xunlei</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BitTorrent</a:t>
            </a:r>
            <a:r>
              <a:rPr lang="en-US" sz="1200" kern="1200" dirty="0" smtClean="0">
                <a:solidFill>
                  <a:schemeClr val="tx1"/>
                </a:solidFill>
                <a:effectLst/>
                <a:latin typeface="+mn-lt"/>
                <a:ea typeface="+mn-ea"/>
                <a:cs typeface="+mn-cs"/>
              </a:rPr>
              <a:t> were strongly associated with malware and accounted for the vast majority of malware logs in the file sharing category of applications.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Within file sharing applications, critical, high, or medium severity threat logs were observed in roughly 25% of the 152 variants observed. Interestingly, those that displayed the highest volume – FTP and WebDAV – are commonly used internally to enable the business. This indicates again that while personal use applications do indeed present organizations with business and security risks, protecting the internal variants is of equal or greater importance. </a:t>
            </a:r>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8</a:t>
            </a:fld>
            <a:endParaRPr lang="en-US"/>
          </a:p>
        </p:txBody>
      </p:sp>
    </p:spTree>
    <p:extLst>
      <p:ext uri="{BB962C8B-B14F-4D97-AF65-F5344CB8AC3E}">
        <p14:creationId xmlns:p14="http://schemas.microsoft.com/office/powerpoint/2010/main" val="337093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use of video for business purposes is known and proven; it’s used for marketing promotions, lead generation, product announcements, training, and education to name just a few examples. For business purposes, the most common applications are YouTube and HTTP video, and perhaps </a:t>
            </a:r>
            <a:r>
              <a:rPr lang="en-US" sz="1200" kern="1200" dirty="0" err="1" smtClean="0">
                <a:solidFill>
                  <a:schemeClr val="tx1"/>
                </a:solidFill>
                <a:effectLst/>
                <a:latin typeface="+mn-lt"/>
                <a:ea typeface="+mn-ea"/>
                <a:cs typeface="+mn-cs"/>
              </a:rPr>
              <a:t>Vimeo</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were 112 (out of 1,395) photo-video applications found and they consumed 13% of all bandwidth – roughly the equivalent of 557,000 two-hour high definition movie downloads. </a:t>
            </a:r>
          </a:p>
          <a:p>
            <a:pPr lvl="0"/>
            <a:r>
              <a:rPr lang="en-US" sz="1200" kern="1200" dirty="0" smtClean="0">
                <a:solidFill>
                  <a:schemeClr val="tx1"/>
                </a:solidFill>
                <a:effectLst/>
                <a:latin typeface="+mn-lt"/>
                <a:ea typeface="+mn-ea"/>
                <a:cs typeface="+mn-cs"/>
              </a:rPr>
              <a:t>96% of the 3,056 networks analyzed had an </a:t>
            </a:r>
            <a:r>
              <a:rPr lang="en-US" sz="1200" b="1" i="1" kern="1200" dirty="0" smtClean="0">
                <a:solidFill>
                  <a:schemeClr val="tx1"/>
                </a:solidFill>
                <a:effectLst/>
                <a:latin typeface="+mn-lt"/>
                <a:ea typeface="+mn-ea"/>
                <a:cs typeface="+mn-cs"/>
              </a:rPr>
              <a:t>average</a:t>
            </a:r>
            <a:r>
              <a:rPr lang="en-US" sz="1200" kern="1200" dirty="0" smtClean="0">
                <a:solidFill>
                  <a:schemeClr val="tx1"/>
                </a:solidFill>
                <a:effectLst/>
                <a:latin typeface="+mn-lt"/>
                <a:ea typeface="+mn-ea"/>
                <a:cs typeface="+mn-cs"/>
              </a:rPr>
              <a:t> of 30 photo-video application variants on their network..  The question organizations should ask is this: what business value do Netflix-streaming and Hulu Networks have on their network?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Within the photo-video category, 92 unique threats were detected, ranking it the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highest in terms of total threats.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voluminous bandwidth consumption differences between the top two video applications – YouTube and HTTP video – and the other 100+ variants is consistent within the threat logs observed. There were 25 unique threats found within YouTube and 12 unique threats within HTTP video. Collectively they represent 97% (52% and 45%) of all of all photo-video threat logs observed. This is interesting given that these applications accounted for similar numbers of threat logs, even though YouTube generated about 3 times as much traffic. Within the photo-video category, exploit logs outnumbered malware logs 12:1. Many of the exploits in this category targeted well-known buffer overflow attacks against vulnerable applications such as </a:t>
            </a:r>
            <a:r>
              <a:rPr lang="en-US" sz="1200" i="1" kern="1200" dirty="0" err="1" smtClean="0">
                <a:solidFill>
                  <a:schemeClr val="tx1"/>
                </a:solidFill>
                <a:effectLst/>
                <a:latin typeface="+mn-lt"/>
                <a:ea typeface="+mn-ea"/>
                <a:cs typeface="+mn-cs"/>
              </a:rPr>
              <a:t>VUPlayer</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9</a:t>
            </a:fld>
            <a:endParaRPr lang="en-US"/>
          </a:p>
        </p:txBody>
      </p:sp>
    </p:spTree>
    <p:extLst>
      <p:ext uri="{BB962C8B-B14F-4D97-AF65-F5344CB8AC3E}">
        <p14:creationId xmlns:p14="http://schemas.microsoft.com/office/powerpoint/2010/main" val="182486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Within the photo-video category, 92 unique threats were detected, ranking it the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highest in terms of total threats.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voluminous bandwidth consumption differences between the top two video applications – YouTube and HTTP video – and the other 100+ variants is consistent within the threat logs observed. There were 25 unique threats found within YouTube and 12 unique threats within HTTP video. Collectively they represent 97% (52% and 45%) of all of all photo-video threat logs observed. This is interesting given that these applications accounted for similar numbers of threat logs, even though YouTube generated about 3 times as much traffic. Within the photo-video category, exploit logs outnumbered malware logs 12:1. Many of the exploits in this category targeted well-known buffer overflow attacks against vulnerable applications such as </a:t>
            </a:r>
            <a:r>
              <a:rPr lang="en-US" sz="1200" i="1" kern="1200" dirty="0" err="1" smtClean="0">
                <a:solidFill>
                  <a:schemeClr val="tx1"/>
                </a:solidFill>
                <a:effectLst/>
                <a:latin typeface="+mn-lt"/>
                <a:ea typeface="+mn-ea"/>
                <a:cs typeface="+mn-cs"/>
              </a:rPr>
              <a:t>VUPlayer</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10</a:t>
            </a:fld>
            <a:endParaRPr lang="en-US"/>
          </a:p>
        </p:txBody>
      </p:sp>
    </p:spTree>
    <p:extLst>
      <p:ext uri="{BB962C8B-B14F-4D97-AF65-F5344CB8AC3E}">
        <p14:creationId xmlns:p14="http://schemas.microsoft.com/office/powerpoint/2010/main" val="2760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previous section, the applications discussed were primarily Internet based and as such, the traffic will traverse the perimeter firewall and IPS as the first line of defense. The key finding was that the volume of threat logs viewed was relatively low when compared to the bandwidth, the frequency of use and the overall assumption that personal Internet applications represent the highest volume of risk. This finding implies that perimeter security efforts are “crunchy on the outside” effectively stopping some of the threats. Shifting the focus to internal applications, the findings show that security is “tender on the inside”, with 97% of the vulnerability exploit logs found in only 10 applications (out of 1,395 found). Nine of these applications are considered high-value assets; they are internal or infrastructure related applications that are integral to many business functions. This data indicates that the strategy of attacking critical resources from inside the network continues to become the rule and not the exception, and will force enterprises to monitor their internal traffic for threats in addition to the perimeter. </a:t>
            </a:r>
          </a:p>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11</a:t>
            </a:fld>
            <a:endParaRPr lang="en-US"/>
          </a:p>
        </p:txBody>
      </p:sp>
    </p:spTree>
    <p:extLst>
      <p:ext uri="{BB962C8B-B14F-4D97-AF65-F5344CB8AC3E}">
        <p14:creationId xmlns:p14="http://schemas.microsoft.com/office/powerpoint/2010/main" val="10100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AN_PPT_4-3-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1" y="1254126"/>
            <a:ext cx="8094739" cy="1470025"/>
          </a:xfrm>
        </p:spPr>
        <p:txBody>
          <a:bodyPr>
            <a:noAutofit/>
          </a:bodyPr>
          <a:lstStyle>
            <a:lvl1pPr marL="0" indent="0" algn="r">
              <a:defRPr sz="3600">
                <a:solidFill>
                  <a:srgbClr val="316989"/>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85801" y="2724151"/>
            <a:ext cx="8094739" cy="1752600"/>
          </a:xfrm>
        </p:spPr>
        <p:txBody>
          <a:bodyPr>
            <a:normAutofit/>
          </a:bodyPr>
          <a:lstStyle>
            <a:lvl1pPr marL="0" indent="0" algn="r">
              <a:buNone/>
              <a:defRPr sz="2200" b="0" i="1">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0067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316989"/>
              </a:buClr>
              <a:buFont typeface="Wingdings" charset="2"/>
              <a:buChar char="§"/>
              <a:defRPr/>
            </a:lvl1pPr>
            <a:lvl2pPr marL="742950" indent="-285750">
              <a:buClr>
                <a:srgbClr val="316989"/>
              </a:buClr>
              <a:buFont typeface="Wingdings" charset="2"/>
              <a:buChar char="§"/>
              <a:defRPr/>
            </a:lvl2pPr>
            <a:lvl3pPr marL="1143000" indent="-228600">
              <a:buClr>
                <a:srgbClr val="316989"/>
              </a:buClr>
              <a:buFont typeface="Wingdings" charset="2"/>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83718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778" y="1200151"/>
            <a:ext cx="4153023" cy="4967485"/>
          </a:xfrm>
        </p:spPr>
        <p:txBody>
          <a:bodyPr>
            <a:normAutofit/>
          </a:bodyPr>
          <a:lstStyle>
            <a:lvl1pPr marL="342900" indent="-342900">
              <a:buClr>
                <a:srgbClr val="316989"/>
              </a:buClr>
              <a:buFont typeface="Wingdings" charset="2"/>
              <a:buChar char="§"/>
              <a:defRPr sz="1800">
                <a:latin typeface="Arial"/>
                <a:cs typeface="Arial"/>
              </a:defRPr>
            </a:lvl1pPr>
            <a:lvl2pPr marL="742950" indent="-285750">
              <a:buClr>
                <a:srgbClr val="316989"/>
              </a:buClr>
              <a:buFont typeface="Wingdings" charset="2"/>
              <a:buChar char="§"/>
              <a:defRPr sz="1600">
                <a:latin typeface="Arial"/>
                <a:cs typeface="Arial"/>
              </a:defRPr>
            </a:lvl2pPr>
            <a:lvl3pPr marL="1143000" indent="-228600">
              <a:buClr>
                <a:srgbClr val="316989"/>
              </a:buClr>
              <a:buFont typeface="Wingdings" charset="2"/>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200151"/>
            <a:ext cx="4134760" cy="4967485"/>
          </a:xfrm>
        </p:spPr>
        <p:txBody>
          <a:bodyPr>
            <a:normAutofit/>
          </a:bodyPr>
          <a:lstStyle>
            <a:lvl1pPr marL="342900" indent="-342900">
              <a:buClr>
                <a:srgbClr val="316989"/>
              </a:buClr>
              <a:buFont typeface="Wingdings" charset="2"/>
              <a:buChar char="§"/>
              <a:defRPr sz="1800">
                <a:latin typeface="Arial"/>
                <a:cs typeface="Arial"/>
              </a:defRPr>
            </a:lvl1pPr>
            <a:lvl2pPr marL="742950" indent="-285750">
              <a:buClr>
                <a:srgbClr val="316989"/>
              </a:buClr>
              <a:buFont typeface="Wingdings" charset="2"/>
              <a:buChar char="§"/>
              <a:defRPr sz="1600">
                <a:latin typeface="Arial"/>
                <a:cs typeface="Arial"/>
              </a:defRPr>
            </a:lvl2pPr>
            <a:lvl3pPr marL="1143000" indent="-228600">
              <a:buClr>
                <a:srgbClr val="316989"/>
              </a:buClr>
              <a:buFont typeface="Wingdings" charset="2"/>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93035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778" y="274639"/>
            <a:ext cx="8457041" cy="60204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778" y="1010600"/>
            <a:ext cx="4154611" cy="639763"/>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778" y="1650361"/>
            <a:ext cx="4154611" cy="4517275"/>
          </a:xfrm>
        </p:spPr>
        <p:txBody>
          <a:bodyPr>
            <a:normAutofit/>
          </a:bodyPr>
          <a:lstStyle>
            <a:lvl1pPr marL="342900" indent="-342900">
              <a:buClr>
                <a:srgbClr val="316989"/>
              </a:buClr>
              <a:buFont typeface="Wingdings" charset="2"/>
              <a:buChar char="§"/>
              <a:defRPr sz="1800">
                <a:latin typeface="Arial"/>
                <a:cs typeface="Arial"/>
              </a:defRPr>
            </a:lvl1pPr>
            <a:lvl2pPr marL="742950" indent="-285750">
              <a:buClr>
                <a:srgbClr val="316989"/>
              </a:buClr>
              <a:buFont typeface="Wingdings" charset="2"/>
              <a:buChar char="§"/>
              <a:defRPr sz="1600">
                <a:latin typeface="Arial"/>
                <a:cs typeface="Arial"/>
              </a:defRPr>
            </a:lvl2pPr>
            <a:lvl3pPr marL="1143000" indent="-228600">
              <a:buClr>
                <a:srgbClr val="316989"/>
              </a:buClr>
              <a:buFont typeface="Wingdings" charset="2"/>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6" y="1010600"/>
            <a:ext cx="4154792" cy="639763"/>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50361"/>
            <a:ext cx="4154792" cy="4517275"/>
          </a:xfrm>
        </p:spPr>
        <p:txBody>
          <a:bodyPr>
            <a:normAutofit/>
          </a:bodyPr>
          <a:lstStyle>
            <a:lvl1pPr marL="342900" indent="-342900">
              <a:buClr>
                <a:srgbClr val="316989"/>
              </a:buClr>
              <a:buFont typeface="Wingdings" charset="2"/>
              <a:buChar char="§"/>
              <a:defRPr sz="1800"/>
            </a:lvl1pPr>
            <a:lvl2pPr marL="742950" indent="-285750">
              <a:buClr>
                <a:srgbClr val="316989"/>
              </a:buClr>
              <a:buFont typeface="Wingdings" charset="2"/>
              <a:buChar char="§"/>
              <a:defRPr sz="1600"/>
            </a:lvl2pPr>
            <a:lvl3pPr marL="1143000" indent="-228600">
              <a:buClr>
                <a:srgbClr val="316989"/>
              </a:buClr>
              <a:buFont typeface="Wingdings" charset="2"/>
              <a:buChar char="§"/>
              <a:defRPr sz="1400"/>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94587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181521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©2012 PALO ALTO NETWORKS</a:t>
            </a:r>
          </a:p>
        </p:txBody>
      </p:sp>
    </p:spTree>
    <p:extLst>
      <p:ext uri="{BB962C8B-B14F-4D97-AF65-F5344CB8AC3E}">
        <p14:creationId xmlns:p14="http://schemas.microsoft.com/office/powerpoint/2010/main" val="39814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PAN_PPT_4-3-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1914000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PAN_PPT_4-3-02.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42778" y="274640"/>
            <a:ext cx="8440183" cy="60496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778" y="1068673"/>
            <a:ext cx="8440183" cy="50574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42778" y="6423387"/>
            <a:ext cx="2696079" cy="365125"/>
          </a:xfrm>
          <a:prstGeom prst="rect">
            <a:avLst/>
          </a:prstGeom>
        </p:spPr>
        <p:txBody>
          <a:bodyPr vert="horz" lIns="91440" tIns="45720" rIns="91440" bIns="45720" rtlCol="0" anchor="ctr"/>
          <a:lstStyle>
            <a:lvl1pPr algn="l">
              <a:defRPr sz="500">
                <a:solidFill>
                  <a:schemeClr val="tx1">
                    <a:lumMod val="65000"/>
                    <a:lumOff val="35000"/>
                  </a:schemeClr>
                </a:solidFill>
                <a:latin typeface="Arial"/>
                <a:cs typeface="Arial"/>
              </a:defRPr>
            </a:lvl1p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22044100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hdr="0" dt="0"/>
  <p:txStyles>
    <p:titleStyle>
      <a:lvl1pPr algn="l" defTabSz="457200" rtl="0" eaLnBrk="1" latinLnBrk="0" hangingPunct="1">
        <a:spcBef>
          <a:spcPct val="0"/>
        </a:spcBef>
        <a:buNone/>
        <a:defRPr sz="2800" kern="1200">
          <a:solidFill>
            <a:srgbClr val="316989"/>
          </a:solidFill>
          <a:latin typeface="Arial"/>
          <a:ea typeface="+mj-ea"/>
          <a:cs typeface="Arial"/>
        </a:defRPr>
      </a:lvl1pPr>
    </p:titleStyle>
    <p:bodyStyle>
      <a:lvl1pPr marL="342900" indent="-342900" algn="l" defTabSz="457200" rtl="0" eaLnBrk="1" latinLnBrk="0" hangingPunct="1">
        <a:spcBef>
          <a:spcPts val="1600"/>
        </a:spcBef>
        <a:buClr>
          <a:srgbClr val="316989"/>
        </a:buClr>
        <a:buFont typeface="Wingdings" charset="2"/>
        <a:buChar char="§"/>
        <a:defRPr sz="1800" kern="1200">
          <a:solidFill>
            <a:schemeClr val="tx1">
              <a:lumMod val="65000"/>
              <a:lumOff val="35000"/>
            </a:schemeClr>
          </a:solidFill>
          <a:latin typeface="Arial" pitchFamily="34" charset="0"/>
          <a:ea typeface="+mn-ea"/>
          <a:cs typeface="Arial" pitchFamily="34" charset="0"/>
        </a:defRPr>
      </a:lvl1pPr>
      <a:lvl2pPr marL="742950" indent="-285750" algn="l" defTabSz="457200" rtl="0" eaLnBrk="1" latinLnBrk="0" hangingPunct="1">
        <a:spcBef>
          <a:spcPct val="20000"/>
        </a:spcBef>
        <a:buClr>
          <a:srgbClr val="316989"/>
        </a:buClr>
        <a:buFont typeface="Wingdings" charset="2"/>
        <a:buChar char="§"/>
        <a:defRPr sz="1600" kern="1200">
          <a:solidFill>
            <a:schemeClr val="tx1">
              <a:lumMod val="65000"/>
              <a:lumOff val="35000"/>
            </a:schemeClr>
          </a:solidFill>
          <a:latin typeface="Arial" pitchFamily="34" charset="0"/>
          <a:ea typeface="+mn-ea"/>
          <a:cs typeface="Arial" pitchFamily="34" charset="0"/>
        </a:defRPr>
      </a:lvl2pPr>
      <a:lvl3pPr marL="1143000" indent="-228600" algn="l" defTabSz="457200" rtl="0" eaLnBrk="1" latinLnBrk="0" hangingPunct="1">
        <a:spcBef>
          <a:spcPct val="20000"/>
        </a:spcBef>
        <a:buClr>
          <a:srgbClr val="316989"/>
        </a:buClr>
        <a:buFont typeface="Wingdings" charset="2"/>
        <a:buChar char="§"/>
        <a:defRPr sz="1400" kern="1200">
          <a:solidFill>
            <a:schemeClr val="tx1">
              <a:lumMod val="65000"/>
              <a:lumOff val="35000"/>
            </a:schemeClr>
          </a:solidFill>
          <a:latin typeface="Arial" pitchFamily="34" charset="0"/>
          <a:ea typeface="+mn-ea"/>
          <a:cs typeface="Arial" pitchFamily="34" charset="0"/>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Usage and </a:t>
            </a:r>
            <a:br>
              <a:rPr lang="en-US" dirty="0" smtClean="0"/>
            </a:br>
            <a:r>
              <a:rPr lang="en-US" dirty="0" smtClean="0"/>
              <a:t>Threat Report – Global Findings</a:t>
            </a:r>
            <a:endParaRPr lang="en-US" dirty="0"/>
          </a:p>
        </p:txBody>
      </p:sp>
      <p:sp>
        <p:nvSpPr>
          <p:cNvPr id="3" name="Subtitle 2"/>
          <p:cNvSpPr>
            <a:spLocks noGrp="1"/>
          </p:cNvSpPr>
          <p:nvPr>
            <p:ph type="subTitle" idx="1"/>
          </p:nvPr>
        </p:nvSpPr>
        <p:spPr/>
        <p:txBody>
          <a:bodyPr/>
          <a:lstStyle/>
          <a:p>
            <a:r>
              <a:rPr lang="en-US" dirty="0" smtClean="0"/>
              <a:t>February 2013</a:t>
            </a:r>
            <a:endParaRPr lang="en-US" dirty="0"/>
          </a:p>
        </p:txBody>
      </p:sp>
    </p:spTree>
    <p:extLst>
      <p:ext uri="{BB962C8B-B14F-4D97-AF65-F5344CB8AC3E}">
        <p14:creationId xmlns:p14="http://schemas.microsoft.com/office/powerpoint/2010/main" val="17430012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78" y="292105"/>
            <a:ext cx="8440183" cy="604961"/>
          </a:xfrm>
        </p:spPr>
        <p:txBody>
          <a:bodyPr/>
          <a:lstStyle/>
          <a:p>
            <a:r>
              <a:rPr lang="en-US" dirty="0" smtClean="0"/>
              <a:t>Photo-Video Trends </a:t>
            </a:r>
            <a:r>
              <a:rPr lang="en-US" dirty="0"/>
              <a:t>in Usage and Threats</a:t>
            </a:r>
          </a:p>
        </p:txBody>
      </p:sp>
      <p:sp>
        <p:nvSpPr>
          <p:cNvPr id="3" name="Content Placeholder 2"/>
          <p:cNvSpPr>
            <a:spLocks noGrp="1"/>
          </p:cNvSpPr>
          <p:nvPr>
            <p:ph idx="1"/>
          </p:nvPr>
        </p:nvSpPr>
        <p:spPr/>
        <p:txBody>
          <a:bodyPr/>
          <a:lstStyle/>
          <a:p>
            <a:pPr lvl="0"/>
            <a:r>
              <a:rPr lang="en-US" dirty="0" smtClean="0"/>
              <a:t>96% of the 3,056 networks had </a:t>
            </a:r>
            <a:r>
              <a:rPr lang="en-US" dirty="0"/>
              <a:t>an </a:t>
            </a:r>
            <a:r>
              <a:rPr lang="en-US" b="1" i="1" dirty="0"/>
              <a:t>average</a:t>
            </a:r>
            <a:r>
              <a:rPr lang="en-US" dirty="0"/>
              <a:t> of 30 photo-video application variants on their </a:t>
            </a:r>
            <a:r>
              <a:rPr lang="en-US" dirty="0" smtClean="0"/>
              <a:t>network </a:t>
            </a:r>
          </a:p>
          <a:p>
            <a:pPr lvl="1"/>
            <a:r>
              <a:rPr lang="en-US" dirty="0" smtClean="0"/>
              <a:t>What is the business use case for Netflix-streaming </a:t>
            </a:r>
            <a:r>
              <a:rPr lang="en-US" dirty="0"/>
              <a:t>and Hulu </a:t>
            </a:r>
            <a:r>
              <a:rPr lang="en-US" dirty="0" smtClean="0"/>
              <a:t>Networks? </a:t>
            </a:r>
            <a:endParaRPr lang="en-US" dirty="0"/>
          </a:p>
          <a:p>
            <a:pPr lvl="0"/>
            <a:r>
              <a:rPr lang="en-US" dirty="0" smtClean="0"/>
              <a:t>92 </a:t>
            </a:r>
            <a:r>
              <a:rPr lang="en-US" dirty="0"/>
              <a:t>unique threats were detected, ranking it the 10</a:t>
            </a:r>
            <a:r>
              <a:rPr lang="en-US" baseline="30000" dirty="0"/>
              <a:t>th</a:t>
            </a:r>
            <a:r>
              <a:rPr lang="en-US" dirty="0"/>
              <a:t> highest in terms of total </a:t>
            </a:r>
            <a:r>
              <a:rPr lang="en-US" dirty="0" smtClean="0"/>
              <a:t>threats</a:t>
            </a:r>
          </a:p>
          <a:p>
            <a:pPr lvl="0"/>
            <a:r>
              <a:rPr lang="en-US" dirty="0" smtClean="0"/>
              <a:t>Photo video threat activity is low compared to other application subcategories</a:t>
            </a:r>
            <a:endParaRPr lang="en-US" dirty="0"/>
          </a:p>
          <a:p>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10</a:t>
            </a:fld>
            <a:r>
              <a:rPr lang="en-US" smtClean="0"/>
              <a:t>  |  ©2012, Palo Alto Networks. Confidential and Proprietary. </a:t>
            </a:r>
            <a:endParaRPr lang="en-US" dirty="0"/>
          </a:p>
        </p:txBody>
      </p:sp>
    </p:spTree>
    <p:extLst>
      <p:ext uri="{BB962C8B-B14F-4D97-AF65-F5344CB8AC3E}">
        <p14:creationId xmlns:p14="http://schemas.microsoft.com/office/powerpoint/2010/main" val="36027585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Exploits Target High Value Assets</a:t>
            </a:r>
            <a:endParaRPr lang="en-US" dirty="0"/>
          </a:p>
        </p:txBody>
      </p:sp>
      <p:sp>
        <p:nvSpPr>
          <p:cNvPr id="7" name="Content Placeholder 6"/>
          <p:cNvSpPr>
            <a:spLocks noGrp="1"/>
          </p:cNvSpPr>
          <p:nvPr>
            <p:ph idx="1"/>
          </p:nvPr>
        </p:nvSpPr>
        <p:spPr>
          <a:xfrm>
            <a:off x="342778" y="1397297"/>
            <a:ext cx="3286247" cy="3603328"/>
          </a:xfrm>
        </p:spPr>
        <p:txBody>
          <a:bodyPr>
            <a:normAutofit lnSpcReduction="10000"/>
          </a:bodyPr>
          <a:lstStyle/>
          <a:p>
            <a:r>
              <a:rPr lang="en-US" dirty="0" smtClean="0"/>
              <a:t>10 out of 1,395 applications </a:t>
            </a:r>
          </a:p>
          <a:p>
            <a:endParaRPr lang="en-US" dirty="0" smtClean="0"/>
          </a:p>
          <a:p>
            <a:r>
              <a:rPr lang="en-US" dirty="0" smtClean="0"/>
              <a:t>2,016 unique exploits and ~60M exploit logs observed</a:t>
            </a:r>
          </a:p>
          <a:p>
            <a:endParaRPr lang="en-US" dirty="0" smtClean="0"/>
          </a:p>
          <a:p>
            <a:r>
              <a:rPr lang="en-US" dirty="0" smtClean="0"/>
              <a:t>9 business critical applications account for 82% of the threat logs </a:t>
            </a:r>
          </a:p>
        </p:txBody>
      </p:sp>
      <p:sp>
        <p:nvSpPr>
          <p:cNvPr id="4" name="Slide Number Placeholder 3"/>
          <p:cNvSpPr>
            <a:spLocks noGrp="1"/>
          </p:cNvSpPr>
          <p:nvPr>
            <p:ph type="sldNum" sz="quarter" idx="12"/>
          </p:nvPr>
        </p:nvSpPr>
        <p:spPr/>
        <p:txBody>
          <a:bodyPr/>
          <a:lstStyle/>
          <a:p>
            <a:fld id="{9C554286-7533-EE42-97A4-CEB8D6639D11}" type="slidenum">
              <a:rPr lang="en-US" smtClean="0"/>
              <a:pPr/>
              <a:t>11</a:t>
            </a:fld>
            <a:r>
              <a:rPr lang="en-US" smtClean="0"/>
              <a:t>  |  ©2012, Palo Alto Networks. Confidential and Proprietary.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283" y="879600"/>
            <a:ext cx="6790926" cy="516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0706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Malware Hides in Custom/Unknown  Traffic</a:t>
            </a:r>
            <a:endParaRPr lang="en-US" dirty="0"/>
          </a:p>
        </p:txBody>
      </p:sp>
      <p:sp>
        <p:nvSpPr>
          <p:cNvPr id="3" name="Content Placeholder 2"/>
          <p:cNvSpPr>
            <a:spLocks noGrp="1"/>
          </p:cNvSpPr>
          <p:nvPr>
            <p:ph idx="1"/>
          </p:nvPr>
        </p:nvSpPr>
        <p:spPr>
          <a:xfrm>
            <a:off x="342778" y="1385901"/>
            <a:ext cx="3171947" cy="4672013"/>
          </a:xfrm>
        </p:spPr>
        <p:txBody>
          <a:bodyPr>
            <a:normAutofit/>
          </a:bodyPr>
          <a:lstStyle/>
          <a:p>
            <a:r>
              <a:rPr lang="en-US" dirty="0" smtClean="0"/>
              <a:t>7 </a:t>
            </a:r>
            <a:r>
              <a:rPr lang="en-US" dirty="0"/>
              <a:t>out of 1,395 </a:t>
            </a:r>
            <a:r>
              <a:rPr lang="en-US" dirty="0" smtClean="0"/>
              <a:t>applications</a:t>
            </a:r>
          </a:p>
          <a:p>
            <a:pPr marL="0" indent="0">
              <a:buNone/>
            </a:pPr>
            <a:endParaRPr lang="en-US" dirty="0" smtClean="0"/>
          </a:p>
          <a:p>
            <a:r>
              <a:rPr lang="en-US" dirty="0" smtClean="0"/>
              <a:t>99.9% of </a:t>
            </a:r>
            <a:r>
              <a:rPr lang="en-US" dirty="0"/>
              <a:t>~204M malware </a:t>
            </a:r>
            <a:r>
              <a:rPr lang="en-US" dirty="0" smtClean="0"/>
              <a:t>logs observed </a:t>
            </a:r>
          </a:p>
          <a:p>
            <a:endParaRPr lang="en-US" dirty="0" smtClean="0"/>
          </a:p>
          <a:p>
            <a:r>
              <a:rPr lang="en-US" dirty="0" smtClean="0"/>
              <a:t>55% found in custom/unknown </a:t>
            </a:r>
            <a:r>
              <a:rPr lang="en-US" dirty="0" err="1" smtClean="0"/>
              <a:t>udp</a:t>
            </a:r>
            <a:endParaRPr lang="en-US" dirty="0" smtClean="0"/>
          </a:p>
          <a:p>
            <a:endParaRPr lang="en-US" dirty="0" smtClean="0"/>
          </a:p>
          <a:p>
            <a:r>
              <a:rPr lang="en-US" dirty="0" smtClean="0"/>
              <a:t>Custom/unknown </a:t>
            </a:r>
            <a:r>
              <a:rPr lang="en-US" dirty="0" err="1" smtClean="0"/>
              <a:t>udp</a:t>
            </a:r>
            <a:r>
              <a:rPr lang="en-US" dirty="0" smtClean="0"/>
              <a:t> only 2% of all bandwidth</a:t>
            </a:r>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12</a:t>
            </a:fld>
            <a:r>
              <a:rPr lang="en-US" smtClean="0"/>
              <a:t>  |  ©2012, Palo Alto Networks. Confidential and Proprietary. </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25" y="1106511"/>
            <a:ext cx="6857379" cy="520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7751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502857" y="702904"/>
            <a:ext cx="5649669" cy="6126480"/>
          </a:xfrm>
          <a:prstGeom prst="rect">
            <a:avLst/>
          </a:prstGeom>
          <a:solidFill>
            <a:schemeClr val="accent5">
              <a:lumMod val="20000"/>
              <a:lumOff val="80000"/>
            </a:schemeClr>
          </a:solidFill>
          <a:ln>
            <a:noFill/>
          </a:ln>
          <a:effectLst/>
        </p:spPr>
      </p:pic>
      <p:sp>
        <p:nvSpPr>
          <p:cNvPr id="2" name="Title 1"/>
          <p:cNvSpPr>
            <a:spLocks noGrp="1"/>
          </p:cNvSpPr>
          <p:nvPr>
            <p:ph type="title"/>
          </p:nvPr>
        </p:nvSpPr>
        <p:spPr/>
        <p:txBody>
          <a:bodyPr/>
          <a:lstStyle/>
          <a:p>
            <a:r>
              <a:rPr lang="en-US" dirty="0" smtClean="0"/>
              <a:t>Hiding in Plain Sight</a:t>
            </a:r>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13</a:t>
            </a:fld>
            <a:r>
              <a:rPr lang="en-US" smtClean="0"/>
              <a:t>  |  ©2012, Palo Alto Networks. Confidential and Proprietary. </a:t>
            </a:r>
            <a:endParaRPr lang="en-US" dirty="0"/>
          </a:p>
        </p:txBody>
      </p:sp>
      <p:sp>
        <p:nvSpPr>
          <p:cNvPr id="9" name="Content Placeholder 2"/>
          <p:cNvSpPr>
            <a:spLocks noGrp="1"/>
          </p:cNvSpPr>
          <p:nvPr>
            <p:ph idx="1"/>
          </p:nvPr>
        </p:nvSpPr>
        <p:spPr>
          <a:xfrm>
            <a:off x="157035" y="1068673"/>
            <a:ext cx="3143372" cy="5057492"/>
          </a:xfrm>
        </p:spPr>
        <p:txBody>
          <a:bodyPr/>
          <a:lstStyle/>
          <a:p>
            <a:r>
              <a:rPr lang="en-US" dirty="0" smtClean="0"/>
              <a:t>SSL masks application use, and potential threat activity</a:t>
            </a:r>
          </a:p>
          <a:p>
            <a:endParaRPr lang="en-US" dirty="0" smtClean="0"/>
          </a:p>
          <a:p>
            <a:r>
              <a:rPr lang="en-US" dirty="0" smtClean="0"/>
              <a:t>356 applications can use SSL in some way or another</a:t>
            </a:r>
          </a:p>
          <a:p>
            <a:endParaRPr lang="en-US" dirty="0" smtClean="0"/>
          </a:p>
          <a:p>
            <a:r>
              <a:rPr lang="en-US" dirty="0" smtClean="0"/>
              <a:t>37 </a:t>
            </a:r>
            <a:r>
              <a:rPr lang="en-US" dirty="0"/>
              <a:t>hop ports, 28 use port 80, 20 </a:t>
            </a:r>
            <a:r>
              <a:rPr lang="en-US" dirty="0" smtClean="0"/>
              <a:t>use ports other than </a:t>
            </a:r>
            <a:r>
              <a:rPr lang="en-US" dirty="0" err="1" smtClean="0"/>
              <a:t>tcp</a:t>
            </a:r>
            <a:r>
              <a:rPr lang="en-US" dirty="0" smtClean="0"/>
              <a:t>/443</a:t>
            </a:r>
          </a:p>
          <a:p>
            <a:endParaRPr lang="en-US" dirty="0"/>
          </a:p>
          <a:p>
            <a:endParaRPr lang="en-US" dirty="0"/>
          </a:p>
        </p:txBody>
      </p:sp>
    </p:spTree>
    <p:extLst>
      <p:ext uri="{BB962C8B-B14F-4D97-AF65-F5344CB8AC3E}">
        <p14:creationId xmlns:p14="http://schemas.microsoft.com/office/powerpoint/2010/main" val="21135125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and Actions</a:t>
            </a:r>
            <a:endParaRPr lang="en-US" dirty="0"/>
          </a:p>
        </p:txBody>
      </p:sp>
      <p:sp>
        <p:nvSpPr>
          <p:cNvPr id="3" name="Content Placeholder 2"/>
          <p:cNvSpPr>
            <a:spLocks noGrp="1"/>
          </p:cNvSpPr>
          <p:nvPr>
            <p:ph idx="1"/>
          </p:nvPr>
        </p:nvSpPr>
        <p:spPr/>
        <p:txBody>
          <a:bodyPr/>
          <a:lstStyle/>
          <a:p>
            <a:r>
              <a:rPr lang="en-US" dirty="0" smtClean="0"/>
              <a:t>Balance security and application access</a:t>
            </a:r>
          </a:p>
          <a:p>
            <a:pPr lvl="1"/>
            <a:r>
              <a:rPr lang="en-US" dirty="0" smtClean="0"/>
              <a:t>Block </a:t>
            </a:r>
            <a:r>
              <a:rPr lang="en-US" dirty="0" err="1" smtClean="0"/>
              <a:t>BitTorrent</a:t>
            </a:r>
            <a:r>
              <a:rPr lang="en-US" dirty="0" smtClean="0"/>
              <a:t> – encourage alternatives</a:t>
            </a:r>
          </a:p>
          <a:p>
            <a:pPr lvl="1"/>
            <a:r>
              <a:rPr lang="en-US" dirty="0" smtClean="0"/>
              <a:t>Apply </a:t>
            </a:r>
            <a:r>
              <a:rPr lang="en-US" dirty="0" err="1" smtClean="0"/>
              <a:t>QoS</a:t>
            </a:r>
            <a:r>
              <a:rPr lang="en-US" dirty="0" smtClean="0"/>
              <a:t> to video applications</a:t>
            </a:r>
          </a:p>
          <a:p>
            <a:pPr lvl="1"/>
            <a:r>
              <a:rPr lang="en-US" dirty="0" smtClean="0"/>
              <a:t>Block Facebook-apps without impeding social media initiatives</a:t>
            </a:r>
          </a:p>
          <a:p>
            <a:r>
              <a:rPr lang="en-US" dirty="0" smtClean="0"/>
              <a:t>Protect most valued assets </a:t>
            </a:r>
          </a:p>
          <a:p>
            <a:pPr lvl="1"/>
            <a:r>
              <a:rPr lang="en-US" dirty="0"/>
              <a:t>Isolate </a:t>
            </a:r>
            <a:r>
              <a:rPr lang="en-US" dirty="0" smtClean="0"/>
              <a:t>the internal applications; monitor for rogue application use (SSH, RDP, </a:t>
            </a:r>
            <a:r>
              <a:rPr lang="en-US" dirty="0" err="1" smtClean="0"/>
              <a:t>etc</a:t>
            </a:r>
            <a:r>
              <a:rPr lang="en-US" dirty="0" smtClean="0"/>
              <a:t>)</a:t>
            </a:r>
          </a:p>
          <a:p>
            <a:pPr lvl="1"/>
            <a:r>
              <a:rPr lang="en-US" dirty="0" smtClean="0"/>
              <a:t>Allow specific users to access specific applications </a:t>
            </a:r>
          </a:p>
          <a:p>
            <a:pPr lvl="1"/>
            <a:r>
              <a:rPr lang="en-US" dirty="0" smtClean="0"/>
              <a:t>Apply threat prevention</a:t>
            </a:r>
          </a:p>
          <a:p>
            <a:r>
              <a:rPr lang="en-US" dirty="0" smtClean="0"/>
              <a:t>Systematically manage custom/unknown traffic </a:t>
            </a:r>
          </a:p>
          <a:p>
            <a:pPr lvl="1"/>
            <a:r>
              <a:rPr lang="en-US" dirty="0" smtClean="0"/>
              <a:t>Identify internal applications</a:t>
            </a:r>
          </a:p>
          <a:p>
            <a:pPr lvl="1"/>
            <a:r>
              <a:rPr lang="en-US" dirty="0" smtClean="0"/>
              <a:t>Submit packet capture for commercial applications</a:t>
            </a:r>
          </a:p>
          <a:p>
            <a:pPr lvl="1"/>
            <a:r>
              <a:rPr lang="en-US" dirty="0" smtClean="0"/>
              <a:t>Apply threat prevention </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14</a:t>
            </a:fld>
            <a:r>
              <a:rPr lang="en-US" smtClean="0"/>
              <a:t>  |  ©2012, Palo Alto Networks. Confidential and Proprietary. </a:t>
            </a:r>
            <a:endParaRPr lang="en-US" dirty="0"/>
          </a:p>
        </p:txBody>
      </p:sp>
    </p:spTree>
    <p:extLst>
      <p:ext uri="{BB962C8B-B14F-4D97-AF65-F5344CB8AC3E}">
        <p14:creationId xmlns:p14="http://schemas.microsoft.com/office/powerpoint/2010/main" val="32201845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554286-7533-EE42-97A4-CEB8D6639D11}" type="slidenum">
              <a:rPr lang="en-US" smtClean="0"/>
              <a:pPr/>
              <a:t>15</a:t>
            </a:fld>
            <a:r>
              <a:rPr lang="en-US" smtClean="0"/>
              <a:t>  |  ©2012, Palo Alto Networks. Confidential and Proprietary. </a:t>
            </a:r>
            <a:endParaRPr lang="en-US" dirty="0"/>
          </a:p>
        </p:txBody>
      </p:sp>
    </p:spTree>
    <p:extLst>
      <p:ext uri="{BB962C8B-B14F-4D97-AF65-F5344CB8AC3E}">
        <p14:creationId xmlns:p14="http://schemas.microsoft.com/office/powerpoint/2010/main" val="34625886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554286-7533-EE42-97A4-CEB8D6639D11}" type="slidenum">
              <a:rPr lang="en-US" smtClean="0"/>
              <a:pPr/>
              <a:t>2</a:t>
            </a:fld>
            <a:r>
              <a:rPr lang="en-US" smtClean="0"/>
              <a:t>  |  ©2012, Palo Alto Networks. Confidential and Proprietary. </a:t>
            </a:r>
            <a:endParaRPr lang="en-US" dirty="0"/>
          </a:p>
        </p:txBody>
      </p:sp>
      <p:pic>
        <p:nvPicPr>
          <p:cNvPr id="5" name="d7daad8a-eb39-4720-9743-d761c89c2b97" descr="02BE825F-AF06-4F63-828E-E4491F934590@hs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3473" cy="682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8172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Analyzed three groups of applications on more than 3,000 networks – personal use, business use and custom or unknown </a:t>
            </a:r>
          </a:p>
          <a:p>
            <a:r>
              <a:rPr lang="en-US" dirty="0" smtClean="0"/>
              <a:t>When does 25% + 20% =0.4%? </a:t>
            </a:r>
          </a:p>
          <a:p>
            <a:pPr lvl="1"/>
            <a:r>
              <a:rPr lang="en-US" dirty="0" smtClean="0"/>
              <a:t>25% of the applications, 20% of the bandwidth, only 0.4% of the threat logs</a:t>
            </a:r>
          </a:p>
          <a:p>
            <a:pPr lvl="1"/>
            <a:r>
              <a:rPr lang="en-US" dirty="0" smtClean="0"/>
              <a:t>Social networking </a:t>
            </a:r>
            <a:r>
              <a:rPr lang="en-US" dirty="0"/>
              <a:t>e</a:t>
            </a:r>
            <a:r>
              <a:rPr lang="en-US" dirty="0" smtClean="0"/>
              <a:t>xploit logs outnumber malware logs by a ratio of 49:1</a:t>
            </a:r>
          </a:p>
          <a:p>
            <a:pPr lvl="1"/>
            <a:r>
              <a:rPr lang="en-US" dirty="0" smtClean="0"/>
              <a:t>Facebook-apps = #1 volume leader in exploit logs viewed within social networking</a:t>
            </a:r>
          </a:p>
          <a:p>
            <a:r>
              <a:rPr lang="en-US" dirty="0" smtClean="0"/>
              <a:t>Crunchy on the outside, tender on the inside</a:t>
            </a:r>
          </a:p>
          <a:p>
            <a:pPr lvl="1"/>
            <a:r>
              <a:rPr lang="en-US" dirty="0" smtClean="0"/>
              <a:t>10 applications were responsible for 97% of all exploit logs observed</a:t>
            </a:r>
          </a:p>
          <a:p>
            <a:pPr lvl="1"/>
            <a:r>
              <a:rPr lang="en-US" dirty="0" smtClean="0"/>
              <a:t>Nine of them are internal applications – they accounted for 82% of the exploit logs </a:t>
            </a:r>
          </a:p>
          <a:p>
            <a:r>
              <a:rPr lang="en-US" dirty="0" smtClean="0"/>
              <a:t>Custom/Unknown traffic </a:t>
            </a:r>
            <a:r>
              <a:rPr lang="en-US" dirty="0"/>
              <a:t>e</a:t>
            </a:r>
            <a:r>
              <a:rPr lang="en-US" dirty="0" smtClean="0"/>
              <a:t>pitomizes the 80%-20% rule</a:t>
            </a:r>
          </a:p>
          <a:p>
            <a:pPr lvl="1"/>
            <a:r>
              <a:rPr lang="en-US" dirty="0" smtClean="0"/>
              <a:t>7 applications </a:t>
            </a:r>
            <a:r>
              <a:rPr lang="en-US" dirty="0"/>
              <a:t>were responsible for </a:t>
            </a:r>
            <a:r>
              <a:rPr lang="en-US" dirty="0" smtClean="0"/>
              <a:t>99.99% </a:t>
            </a:r>
            <a:r>
              <a:rPr lang="en-US" dirty="0"/>
              <a:t>of </a:t>
            </a:r>
            <a:r>
              <a:rPr lang="en-US" dirty="0" smtClean="0"/>
              <a:t>the malware logs </a:t>
            </a:r>
            <a:r>
              <a:rPr lang="en-US" dirty="0"/>
              <a:t>observed</a:t>
            </a:r>
            <a:endParaRPr lang="en-US" dirty="0" smtClean="0"/>
          </a:p>
          <a:p>
            <a:pPr lvl="1"/>
            <a:r>
              <a:rPr lang="en-US" dirty="0" smtClean="0"/>
              <a:t>Custom or unknown traffic was the #1 volume leader = 53% or malware logs, but only 2% of overall traffic</a:t>
            </a:r>
          </a:p>
          <a:p>
            <a:r>
              <a:rPr lang="en-US" dirty="0" smtClean="0"/>
              <a:t>Hiding in plain sight</a:t>
            </a:r>
          </a:p>
          <a:p>
            <a:pPr lvl="1"/>
            <a:r>
              <a:rPr lang="en-US" dirty="0" smtClean="0"/>
              <a:t>26% of the applications found can use SSL- many use non-standard ports; 86 of never touch </a:t>
            </a:r>
            <a:r>
              <a:rPr lang="en-US" dirty="0" err="1" smtClean="0"/>
              <a:t>tcp</a:t>
            </a:r>
            <a:r>
              <a:rPr lang="en-US" dirty="0" smtClean="0"/>
              <a:t>/443</a:t>
            </a:r>
          </a:p>
          <a:p>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3</a:t>
            </a:fld>
            <a:r>
              <a:rPr lang="en-US" smtClean="0"/>
              <a:t>  |  ©2012, Palo Alto Networks. Confidential and Proprietary. </a:t>
            </a:r>
            <a:endParaRPr lang="en-US" dirty="0"/>
          </a:p>
        </p:txBody>
      </p:sp>
    </p:spTree>
    <p:extLst>
      <p:ext uri="{BB962C8B-B14F-4D97-AF65-F5344CB8AC3E}">
        <p14:creationId xmlns:p14="http://schemas.microsoft.com/office/powerpoint/2010/main" val="23515512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22" y="954077"/>
            <a:ext cx="8339247" cy="453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Facebook Domination Continues</a:t>
            </a:r>
            <a:endParaRPr lang="en-US" dirty="0"/>
          </a:p>
        </p:txBody>
      </p:sp>
      <p:sp>
        <p:nvSpPr>
          <p:cNvPr id="5" name="Content Placeholder 4"/>
          <p:cNvSpPr>
            <a:spLocks noGrp="1"/>
          </p:cNvSpPr>
          <p:nvPr>
            <p:ph idx="1"/>
          </p:nvPr>
        </p:nvSpPr>
        <p:spPr>
          <a:xfrm>
            <a:off x="342778" y="5600707"/>
            <a:ext cx="8440183" cy="725490"/>
          </a:xfrm>
        </p:spPr>
        <p:txBody>
          <a:bodyPr>
            <a:normAutofit fontScale="92500" lnSpcReduction="20000"/>
          </a:bodyPr>
          <a:lstStyle/>
          <a:p>
            <a:r>
              <a:rPr lang="en-US" dirty="0" smtClean="0"/>
              <a:t>Four Facebook functions = 75% of all social networking bandwidth</a:t>
            </a:r>
          </a:p>
          <a:p>
            <a:r>
              <a:rPr lang="en-US" dirty="0" smtClean="0"/>
              <a:t>How will the other 70 social networking applications survive?</a:t>
            </a:r>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4</a:t>
            </a:fld>
            <a:r>
              <a:rPr lang="en-US" smtClean="0"/>
              <a:t>  |  ©2012, Palo Alto Networks. Confidential and Proprietary. </a:t>
            </a:r>
            <a:endParaRPr lang="en-US" dirty="0"/>
          </a:p>
        </p:txBody>
      </p:sp>
      <p:sp>
        <p:nvSpPr>
          <p:cNvPr id="13" name="TextBox 12"/>
          <p:cNvSpPr txBox="1"/>
          <p:nvPr/>
        </p:nvSpPr>
        <p:spPr>
          <a:xfrm>
            <a:off x="2345492" y="4202825"/>
            <a:ext cx="1077538" cy="523220"/>
          </a:xfrm>
          <a:prstGeom prst="rect">
            <a:avLst/>
          </a:prstGeom>
          <a:noFill/>
        </p:spPr>
        <p:txBody>
          <a:bodyPr wrap="none" rtlCol="0">
            <a:spAutoFit/>
          </a:bodyPr>
          <a:lstStyle/>
          <a:p>
            <a:pPr algn="ctr"/>
            <a:r>
              <a:rPr lang="en-US" sz="1400" b="1" dirty="0" smtClean="0">
                <a:solidFill>
                  <a:schemeClr val="tx1">
                    <a:lumMod val="65000"/>
                    <a:lumOff val="35000"/>
                  </a:schemeClr>
                </a:solidFill>
                <a:latin typeface="Arial" pitchFamily="34" charset="0"/>
                <a:cs typeface="Arial" pitchFamily="34" charset="0"/>
              </a:rPr>
              <a:t>Facebook-</a:t>
            </a:r>
            <a:br>
              <a:rPr lang="en-US" sz="1400" b="1" dirty="0" smtClean="0">
                <a:solidFill>
                  <a:schemeClr val="tx1">
                    <a:lumMod val="65000"/>
                    <a:lumOff val="35000"/>
                  </a:schemeClr>
                </a:solidFill>
                <a:latin typeface="Arial" pitchFamily="34" charset="0"/>
                <a:cs typeface="Arial" pitchFamily="34" charset="0"/>
              </a:rPr>
            </a:br>
            <a:r>
              <a:rPr lang="en-US" sz="1400" b="1" dirty="0" smtClean="0">
                <a:solidFill>
                  <a:schemeClr val="tx1">
                    <a:lumMod val="65000"/>
                    <a:lumOff val="35000"/>
                  </a:schemeClr>
                </a:solidFill>
                <a:latin typeface="Arial" pitchFamily="34" charset="0"/>
                <a:cs typeface="Arial" pitchFamily="34" charset="0"/>
              </a:rPr>
              <a:t>posting</a:t>
            </a:r>
          </a:p>
        </p:txBody>
      </p:sp>
      <p:sp>
        <p:nvSpPr>
          <p:cNvPr id="14" name="TextBox 13"/>
          <p:cNvSpPr txBox="1"/>
          <p:nvPr/>
        </p:nvSpPr>
        <p:spPr>
          <a:xfrm>
            <a:off x="1274043" y="4202825"/>
            <a:ext cx="1018227" cy="307777"/>
          </a:xfrm>
          <a:prstGeom prst="rect">
            <a:avLst/>
          </a:prstGeom>
          <a:noFill/>
        </p:spPr>
        <p:txBody>
          <a:bodyPr wrap="none" rtlCol="0">
            <a:spAutoFit/>
          </a:bodyPr>
          <a:lstStyle/>
          <a:p>
            <a:r>
              <a:rPr lang="en-US" sz="1400" b="1" dirty="0" smtClean="0">
                <a:solidFill>
                  <a:schemeClr val="tx1">
                    <a:lumMod val="65000"/>
                    <a:lumOff val="35000"/>
                  </a:schemeClr>
                </a:solidFill>
                <a:latin typeface="Arial" pitchFamily="34" charset="0"/>
                <a:cs typeface="Arial" pitchFamily="34" charset="0"/>
              </a:rPr>
              <a:t>Facebook</a:t>
            </a:r>
          </a:p>
        </p:txBody>
      </p:sp>
      <p:sp>
        <p:nvSpPr>
          <p:cNvPr id="15" name="TextBox 14"/>
          <p:cNvSpPr txBox="1"/>
          <p:nvPr/>
        </p:nvSpPr>
        <p:spPr>
          <a:xfrm>
            <a:off x="3459768" y="4202825"/>
            <a:ext cx="1276311" cy="523220"/>
          </a:xfrm>
          <a:prstGeom prst="rect">
            <a:avLst/>
          </a:prstGeom>
          <a:noFill/>
        </p:spPr>
        <p:txBody>
          <a:bodyPr wrap="none" rtlCol="0">
            <a:spAutoFit/>
          </a:bodyPr>
          <a:lstStyle/>
          <a:p>
            <a:pPr algn="ctr"/>
            <a:r>
              <a:rPr lang="en-US" sz="1400" b="1" dirty="0" smtClean="0">
                <a:solidFill>
                  <a:schemeClr val="tx1">
                    <a:lumMod val="65000"/>
                    <a:lumOff val="35000"/>
                  </a:schemeClr>
                </a:solidFill>
                <a:latin typeface="Arial" pitchFamily="34" charset="0"/>
                <a:cs typeface="Arial" pitchFamily="34" charset="0"/>
              </a:rPr>
              <a:t>Facebook-</a:t>
            </a:r>
            <a:br>
              <a:rPr lang="en-US" sz="1400" b="1" dirty="0" smtClean="0">
                <a:solidFill>
                  <a:schemeClr val="tx1">
                    <a:lumMod val="65000"/>
                    <a:lumOff val="35000"/>
                  </a:schemeClr>
                </a:solidFill>
                <a:latin typeface="Arial" pitchFamily="34" charset="0"/>
                <a:cs typeface="Arial" pitchFamily="34" charset="0"/>
              </a:rPr>
            </a:br>
            <a:r>
              <a:rPr lang="en-US" sz="1400" b="1" dirty="0" smtClean="0">
                <a:solidFill>
                  <a:schemeClr val="tx1">
                    <a:lumMod val="65000"/>
                    <a:lumOff val="35000"/>
                  </a:schemeClr>
                </a:solidFill>
                <a:latin typeface="Arial" pitchFamily="34" charset="0"/>
                <a:cs typeface="Arial" pitchFamily="34" charset="0"/>
              </a:rPr>
              <a:t>social plugin</a:t>
            </a:r>
          </a:p>
        </p:txBody>
      </p:sp>
      <p:sp>
        <p:nvSpPr>
          <p:cNvPr id="16" name="TextBox 15"/>
          <p:cNvSpPr txBox="1"/>
          <p:nvPr/>
        </p:nvSpPr>
        <p:spPr>
          <a:xfrm>
            <a:off x="4722469" y="4202825"/>
            <a:ext cx="778867" cy="307777"/>
          </a:xfrm>
          <a:prstGeom prst="rect">
            <a:avLst/>
          </a:prstGeom>
          <a:noFill/>
        </p:spPr>
        <p:txBody>
          <a:bodyPr wrap="none" rtlCol="0">
            <a:spAutoFit/>
          </a:bodyPr>
          <a:lstStyle/>
          <a:p>
            <a:pPr algn="ctr"/>
            <a:r>
              <a:rPr lang="en-US" sz="1400" b="1" dirty="0" err="1" smtClean="0">
                <a:solidFill>
                  <a:schemeClr val="tx1">
                    <a:lumMod val="65000"/>
                    <a:lumOff val="35000"/>
                  </a:schemeClr>
                </a:solidFill>
                <a:latin typeface="Arial" pitchFamily="34" charset="0"/>
                <a:cs typeface="Arial" pitchFamily="34" charset="0"/>
              </a:rPr>
              <a:t>Tumblr</a:t>
            </a:r>
            <a:endParaRPr lang="en-US" sz="1400" b="1" dirty="0" smtClean="0">
              <a:solidFill>
                <a:schemeClr val="tx1">
                  <a:lumMod val="65000"/>
                  <a:lumOff val="35000"/>
                </a:schemeClr>
              </a:solidFill>
              <a:latin typeface="Arial" pitchFamily="34" charset="0"/>
              <a:cs typeface="Arial" pitchFamily="34" charset="0"/>
            </a:endParaRPr>
          </a:p>
        </p:txBody>
      </p:sp>
      <p:sp>
        <p:nvSpPr>
          <p:cNvPr id="17" name="TextBox 16"/>
          <p:cNvSpPr txBox="1"/>
          <p:nvPr/>
        </p:nvSpPr>
        <p:spPr>
          <a:xfrm>
            <a:off x="5573399" y="4202825"/>
            <a:ext cx="758028" cy="307777"/>
          </a:xfrm>
          <a:prstGeom prst="rect">
            <a:avLst/>
          </a:prstGeom>
          <a:noFill/>
        </p:spPr>
        <p:txBody>
          <a:bodyPr wrap="none" rtlCol="0">
            <a:spAutoFit/>
          </a:bodyPr>
          <a:lstStyle/>
          <a:p>
            <a:pPr algn="ctr"/>
            <a:r>
              <a:rPr lang="en-US" sz="1400" b="1" dirty="0" smtClean="0">
                <a:solidFill>
                  <a:schemeClr val="tx1">
                    <a:lumMod val="65000"/>
                    <a:lumOff val="35000"/>
                  </a:schemeClr>
                </a:solidFill>
                <a:latin typeface="Arial" pitchFamily="34" charset="0"/>
                <a:cs typeface="Arial" pitchFamily="34" charset="0"/>
              </a:rPr>
              <a:t>Twitter</a:t>
            </a:r>
          </a:p>
        </p:txBody>
      </p:sp>
      <p:sp>
        <p:nvSpPr>
          <p:cNvPr id="18" name="TextBox 17"/>
          <p:cNvSpPr txBox="1"/>
          <p:nvPr/>
        </p:nvSpPr>
        <p:spPr>
          <a:xfrm>
            <a:off x="6570803" y="4187704"/>
            <a:ext cx="1021433" cy="307777"/>
          </a:xfrm>
          <a:prstGeom prst="rect">
            <a:avLst/>
          </a:prstGeom>
          <a:noFill/>
        </p:spPr>
        <p:txBody>
          <a:bodyPr wrap="none" rtlCol="0">
            <a:spAutoFit/>
          </a:bodyPr>
          <a:lstStyle/>
          <a:p>
            <a:pPr algn="ctr"/>
            <a:r>
              <a:rPr lang="en-US" sz="1400" b="1" dirty="0" err="1" smtClean="0">
                <a:solidFill>
                  <a:schemeClr val="tx1">
                    <a:lumMod val="65000"/>
                    <a:lumOff val="35000"/>
                  </a:schemeClr>
                </a:solidFill>
                <a:latin typeface="Arial" pitchFamily="34" charset="0"/>
                <a:cs typeface="Arial" pitchFamily="34" charset="0"/>
              </a:rPr>
              <a:t>Pinterest</a:t>
            </a:r>
            <a:r>
              <a:rPr lang="en-US" sz="1400" b="1" dirty="0" smtClean="0">
                <a:solidFill>
                  <a:schemeClr val="tx1">
                    <a:lumMod val="65000"/>
                    <a:lumOff val="35000"/>
                  </a:schemeClr>
                </a:solidFill>
                <a:latin typeface="Arial" pitchFamily="34" charset="0"/>
                <a:cs typeface="Arial" pitchFamily="34" charset="0"/>
              </a:rPr>
              <a:t>*</a:t>
            </a:r>
          </a:p>
        </p:txBody>
      </p:sp>
      <p:sp>
        <p:nvSpPr>
          <p:cNvPr id="19" name="TextBox 18"/>
          <p:cNvSpPr txBox="1"/>
          <p:nvPr/>
        </p:nvSpPr>
        <p:spPr>
          <a:xfrm>
            <a:off x="7700858" y="4187704"/>
            <a:ext cx="904415" cy="307777"/>
          </a:xfrm>
          <a:prstGeom prst="rect">
            <a:avLst/>
          </a:prstGeom>
          <a:noFill/>
        </p:spPr>
        <p:txBody>
          <a:bodyPr wrap="none" rtlCol="0">
            <a:spAutoFit/>
          </a:bodyPr>
          <a:lstStyle/>
          <a:p>
            <a:pPr algn="ctr"/>
            <a:r>
              <a:rPr lang="en-US" sz="1400" b="1" dirty="0" smtClean="0">
                <a:solidFill>
                  <a:schemeClr val="tx1">
                    <a:lumMod val="65000"/>
                    <a:lumOff val="35000"/>
                  </a:schemeClr>
                </a:solidFill>
                <a:latin typeface="Arial" pitchFamily="34" charset="0"/>
                <a:cs typeface="Arial" pitchFamily="34" charset="0"/>
              </a:rPr>
              <a:t>Google+</a:t>
            </a:r>
          </a:p>
        </p:txBody>
      </p:sp>
    </p:spTree>
    <p:extLst>
      <p:ext uri="{BB962C8B-B14F-4D97-AF65-F5344CB8AC3E}">
        <p14:creationId xmlns:p14="http://schemas.microsoft.com/office/powerpoint/2010/main" val="563168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 Trends in Usage and Threats</a:t>
            </a:r>
            <a:endParaRPr lang="en-US" dirty="0"/>
          </a:p>
        </p:txBody>
      </p:sp>
      <p:sp>
        <p:nvSpPr>
          <p:cNvPr id="3" name="Content Placeholder 2"/>
          <p:cNvSpPr>
            <a:spLocks noGrp="1"/>
          </p:cNvSpPr>
          <p:nvPr>
            <p:ph idx="1"/>
          </p:nvPr>
        </p:nvSpPr>
        <p:spPr/>
        <p:txBody>
          <a:bodyPr/>
          <a:lstStyle/>
          <a:p>
            <a:r>
              <a:rPr lang="en-US" dirty="0" smtClean="0"/>
              <a:t>75 social networking variants, average of 17 on 95% of the networks</a:t>
            </a:r>
          </a:p>
          <a:p>
            <a:r>
              <a:rPr lang="en-US" dirty="0" smtClean="0"/>
              <a:t>Total bandwidth consumed = 2% (68,000 2Hr high-</a:t>
            </a:r>
            <a:r>
              <a:rPr lang="en-US" dirty="0" err="1" smtClean="0"/>
              <a:t>def</a:t>
            </a:r>
            <a:r>
              <a:rPr lang="en-US" dirty="0" smtClean="0"/>
              <a:t> movie downloads)</a:t>
            </a:r>
          </a:p>
          <a:p>
            <a:r>
              <a:rPr lang="en-US" dirty="0" smtClean="0"/>
              <a:t>Unique threats observed (malware + exploits) = 117</a:t>
            </a:r>
          </a:p>
          <a:p>
            <a:r>
              <a:rPr lang="en-US" dirty="0" smtClean="0"/>
              <a:t>Total threat logs viewed = 0.18%; Exploit logs outnumber malware logs: 49:1</a:t>
            </a:r>
          </a:p>
          <a:p>
            <a:r>
              <a:rPr lang="en-US" dirty="0" smtClean="0"/>
              <a:t>Facebook-apps represent 97% of social networking exploit logs</a:t>
            </a:r>
          </a:p>
          <a:p>
            <a:pPr lvl="1"/>
            <a:r>
              <a:rPr lang="en-US" dirty="0" smtClean="0"/>
              <a:t>Block Facebook-apps with a single rule – reduce risk, without impeding social media initiatives </a:t>
            </a:r>
          </a:p>
          <a:p>
            <a:r>
              <a:rPr lang="en-US" dirty="0" smtClean="0"/>
              <a:t>Google + used in 65% of the organizations – no one is posting though; Google + posting  found in only 5 organizations (out of 3.056)</a:t>
            </a:r>
          </a:p>
          <a:p>
            <a:r>
              <a:rPr lang="en-US" dirty="0" err="1" smtClean="0"/>
              <a:t>Myspace</a:t>
            </a:r>
            <a:r>
              <a:rPr lang="en-US" dirty="0"/>
              <a:t> </a:t>
            </a:r>
            <a:r>
              <a:rPr lang="en-US" dirty="0" smtClean="0"/>
              <a:t>continues to be found in 65% of the organizations;  </a:t>
            </a:r>
            <a:r>
              <a:rPr lang="en-US" dirty="0" err="1" smtClean="0"/>
              <a:t>myspace</a:t>
            </a:r>
            <a:r>
              <a:rPr lang="en-US" dirty="0" smtClean="0"/>
              <a:t> posting = highest bytes/session within social networking </a:t>
            </a:r>
          </a:p>
          <a:p>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5</a:t>
            </a:fld>
            <a:r>
              <a:rPr lang="en-US" smtClean="0"/>
              <a:t>  |  ©2012, Palo Alto Networks. Confidential and Proprietary. </a:t>
            </a:r>
            <a:endParaRPr lang="en-US" dirty="0"/>
          </a:p>
        </p:txBody>
      </p:sp>
      <p:sp>
        <p:nvSpPr>
          <p:cNvPr id="6" name="TextBox 5"/>
          <p:cNvSpPr txBox="1"/>
          <p:nvPr/>
        </p:nvSpPr>
        <p:spPr>
          <a:xfrm>
            <a:off x="4367168" y="4277585"/>
            <a:ext cx="184731" cy="338554"/>
          </a:xfrm>
          <a:prstGeom prst="rect">
            <a:avLst/>
          </a:prstGeom>
          <a:noFill/>
        </p:spPr>
        <p:txBody>
          <a:bodyPr wrap="none" rtlCol="0">
            <a:spAutoFit/>
          </a:bodyPr>
          <a:lstStyle/>
          <a:p>
            <a:pPr algn="ctr"/>
            <a:endParaRPr lang="en-US" sz="1600" b="1" dirty="0" smtClean="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4502302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Filesharing Usage Diversifies</a:t>
            </a:r>
            <a:endParaRPr lang="en-US" dirty="0"/>
          </a:p>
        </p:txBody>
      </p:sp>
      <p:sp>
        <p:nvSpPr>
          <p:cNvPr id="5" name="Content Placeholder 4"/>
          <p:cNvSpPr>
            <a:spLocks noGrp="1"/>
          </p:cNvSpPr>
          <p:nvPr>
            <p:ph idx="1"/>
          </p:nvPr>
        </p:nvSpPr>
        <p:spPr>
          <a:xfrm>
            <a:off x="342778" y="5557837"/>
            <a:ext cx="8440183" cy="865550"/>
          </a:xfrm>
        </p:spPr>
        <p:txBody>
          <a:bodyPr>
            <a:normAutofit/>
          </a:bodyPr>
          <a:lstStyle/>
          <a:p>
            <a:r>
              <a:rPr lang="en-US" dirty="0" smtClean="0"/>
              <a:t>Bandwidth consumption diversifies, still dominated only by </a:t>
            </a:r>
            <a:r>
              <a:rPr lang="en-US" dirty="0" err="1" smtClean="0"/>
              <a:t>BitTorrent</a:t>
            </a:r>
            <a:endParaRPr lang="en-US" dirty="0" smtClean="0"/>
          </a:p>
          <a:p>
            <a:r>
              <a:rPr lang="en-US" dirty="0" smtClean="0"/>
              <a:t>152 filesharing applications = 6% of ALL bandwidth; </a:t>
            </a:r>
            <a:r>
              <a:rPr lang="en-US" dirty="0" err="1" smtClean="0"/>
              <a:t>BitTorrent</a:t>
            </a:r>
            <a:r>
              <a:rPr lang="en-US" dirty="0" smtClean="0"/>
              <a:t> = 3%</a:t>
            </a:r>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6</a:t>
            </a:fld>
            <a:r>
              <a:rPr lang="en-US" smtClean="0"/>
              <a:t>  |  ©2012, Palo Alto Networks. Confidential and Proprietary. </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38237" y="1041004"/>
            <a:ext cx="7178821" cy="457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4590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BitTorrent</a:t>
            </a:r>
            <a:r>
              <a:rPr lang="en-US" dirty="0" smtClean="0"/>
              <a:t>, Its Like Mint….You Can’t Get Rid of it</a:t>
            </a:r>
            <a:endParaRPr lang="en-US" dirty="0"/>
          </a:p>
        </p:txBody>
      </p:sp>
      <p:sp>
        <p:nvSpPr>
          <p:cNvPr id="3" name="Content Placeholder 2"/>
          <p:cNvSpPr>
            <a:spLocks noGrp="1"/>
          </p:cNvSpPr>
          <p:nvPr>
            <p:ph idx="1"/>
          </p:nvPr>
        </p:nvSpPr>
        <p:spPr>
          <a:xfrm>
            <a:off x="342778" y="5727979"/>
            <a:ext cx="8440183" cy="739777"/>
          </a:xfrm>
        </p:spPr>
        <p:txBody>
          <a:bodyPr>
            <a:normAutofit/>
          </a:bodyPr>
          <a:lstStyle/>
          <a:p>
            <a:r>
              <a:rPr lang="en-US" dirty="0" err="1" smtClean="0"/>
              <a:t>BitTorrent</a:t>
            </a:r>
            <a:r>
              <a:rPr lang="en-US" dirty="0" smtClean="0"/>
              <a:t> found 65% of the time, 3% of all bandwidth ~140,000 </a:t>
            </a:r>
            <a:r>
              <a:rPr lang="en-US" dirty="0"/>
              <a:t>2Hr high-</a:t>
            </a:r>
            <a:r>
              <a:rPr lang="en-US" dirty="0" err="1"/>
              <a:t>def</a:t>
            </a:r>
            <a:r>
              <a:rPr lang="en-US" dirty="0"/>
              <a:t> movie </a:t>
            </a:r>
            <a:r>
              <a:rPr lang="en-US" dirty="0" smtClean="0"/>
              <a:t>downloads </a:t>
            </a:r>
          </a:p>
          <a:p>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7</a:t>
            </a:fld>
            <a:r>
              <a:rPr lang="en-US" smtClean="0"/>
              <a:t>  |  ©2012, Palo Alto Networks. Confidential and Proprietary.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65641" y="879601"/>
            <a:ext cx="7412871"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4613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Filesharing Trends in Usage and Threats</a:t>
            </a:r>
            <a:endParaRPr lang="en-US" dirty="0"/>
          </a:p>
        </p:txBody>
      </p:sp>
      <p:sp>
        <p:nvSpPr>
          <p:cNvPr id="3" name="Content Placeholder 2"/>
          <p:cNvSpPr>
            <a:spLocks noGrp="1"/>
          </p:cNvSpPr>
          <p:nvPr>
            <p:ph idx="1"/>
          </p:nvPr>
        </p:nvSpPr>
        <p:spPr/>
        <p:txBody>
          <a:bodyPr/>
          <a:lstStyle/>
          <a:p>
            <a:pPr lvl="0"/>
            <a:r>
              <a:rPr lang="en-US" dirty="0" smtClean="0"/>
              <a:t>152 filesharing applications found: 42 C/S, 73 browser-based, 37 P2P</a:t>
            </a:r>
          </a:p>
          <a:p>
            <a:pPr lvl="0"/>
            <a:r>
              <a:rPr lang="en-US" dirty="0" smtClean="0"/>
              <a:t>Average variants found per network: 6 C/S, 13 browser-based, and 5 p2p  </a:t>
            </a:r>
          </a:p>
          <a:p>
            <a:pPr lvl="0"/>
            <a:r>
              <a:rPr lang="en-US" dirty="0" smtClean="0"/>
              <a:t>Filesharing bandwidth consumption: 6% (6th highest), roughly 264,000 High </a:t>
            </a:r>
            <a:r>
              <a:rPr lang="en-US" dirty="0" err="1" smtClean="0"/>
              <a:t>def</a:t>
            </a:r>
            <a:r>
              <a:rPr lang="en-US" dirty="0" smtClean="0"/>
              <a:t> movie downloads</a:t>
            </a:r>
          </a:p>
          <a:p>
            <a:pPr lvl="0"/>
            <a:r>
              <a:rPr lang="en-US" dirty="0" smtClean="0"/>
              <a:t>The top 10 filesharing = 3 P2P, 3 client/server, 4 browser-based.</a:t>
            </a:r>
          </a:p>
          <a:p>
            <a:pPr lvl="1"/>
            <a:r>
              <a:rPr lang="en-US" dirty="0" smtClean="0"/>
              <a:t>92% of the filesharing bandwidth</a:t>
            </a:r>
          </a:p>
          <a:p>
            <a:pPr lvl="1"/>
            <a:r>
              <a:rPr lang="en-US" dirty="0" smtClean="0"/>
              <a:t>98% of the respective threat logs observed</a:t>
            </a:r>
          </a:p>
          <a:p>
            <a:pPr lvl="1"/>
            <a:r>
              <a:rPr lang="en-US" dirty="0" smtClean="0"/>
              <a:t>FTP and </a:t>
            </a:r>
            <a:r>
              <a:rPr lang="en-US" dirty="0" err="1" smtClean="0"/>
              <a:t>Webdav</a:t>
            </a:r>
            <a:r>
              <a:rPr lang="en-US" dirty="0" smtClean="0"/>
              <a:t> = highly targeted by exploits</a:t>
            </a:r>
          </a:p>
          <a:p>
            <a:r>
              <a:rPr lang="en-US" dirty="0" smtClean="0"/>
              <a:t>Browser-based market gets more crowded</a:t>
            </a:r>
          </a:p>
          <a:p>
            <a:pPr lvl="1"/>
            <a:r>
              <a:rPr lang="en-US" dirty="0" smtClean="0"/>
              <a:t>New offering from Kim Dotcom = Mega, will encrypt every file uploaded</a:t>
            </a:r>
          </a:p>
          <a:p>
            <a:pPr lvl="1"/>
            <a:r>
              <a:rPr lang="en-US" dirty="0" smtClean="0"/>
              <a:t>EMC </a:t>
            </a:r>
            <a:r>
              <a:rPr lang="en-US" dirty="0" err="1" smtClean="0"/>
              <a:t>Syncplicity</a:t>
            </a:r>
            <a:r>
              <a:rPr lang="en-US" dirty="0" smtClean="0"/>
              <a:t> goes after Box.net</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8</a:t>
            </a:fld>
            <a:r>
              <a:rPr lang="en-US" smtClean="0"/>
              <a:t>  |  ©2012, Palo Alto Networks. Confidential and Proprietary. </a:t>
            </a:r>
            <a:endParaRPr lang="en-US" dirty="0"/>
          </a:p>
        </p:txBody>
      </p:sp>
    </p:spTree>
    <p:extLst>
      <p:ext uri="{BB962C8B-B14F-4D97-AF65-F5344CB8AC3E}">
        <p14:creationId xmlns:p14="http://schemas.microsoft.com/office/powerpoint/2010/main" val="27690752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Photo-video Applications = 13% of Bandwidth</a:t>
            </a:r>
            <a:endParaRPr lang="en-US" dirty="0"/>
          </a:p>
        </p:txBody>
      </p:sp>
      <p:sp>
        <p:nvSpPr>
          <p:cNvPr id="7" name="Content Placeholder 6"/>
          <p:cNvSpPr>
            <a:spLocks noGrp="1"/>
          </p:cNvSpPr>
          <p:nvPr>
            <p:ph idx="1"/>
          </p:nvPr>
        </p:nvSpPr>
        <p:spPr>
          <a:xfrm>
            <a:off x="342778" y="5772220"/>
            <a:ext cx="8440183" cy="527031"/>
          </a:xfrm>
        </p:spPr>
        <p:txBody>
          <a:bodyPr>
            <a:normAutofit fontScale="92500"/>
          </a:bodyPr>
          <a:lstStyle/>
          <a:p>
            <a:r>
              <a:rPr lang="en-US" dirty="0" smtClean="0"/>
              <a:t>Photo-video consumed roughly 557,000 </a:t>
            </a:r>
            <a:r>
              <a:rPr lang="en-US" dirty="0"/>
              <a:t>two-hour high definition movie downloads</a:t>
            </a:r>
          </a:p>
        </p:txBody>
      </p:sp>
      <p:sp>
        <p:nvSpPr>
          <p:cNvPr id="4" name="Slide Number Placeholder 3"/>
          <p:cNvSpPr>
            <a:spLocks noGrp="1"/>
          </p:cNvSpPr>
          <p:nvPr>
            <p:ph type="sldNum" sz="quarter" idx="12"/>
          </p:nvPr>
        </p:nvSpPr>
        <p:spPr/>
        <p:txBody>
          <a:bodyPr/>
          <a:lstStyle/>
          <a:p>
            <a:fld id="{9C554286-7533-EE42-97A4-CEB8D6639D11}" type="slidenum">
              <a:rPr lang="en-US" smtClean="0"/>
              <a:pPr/>
              <a:t>9</a:t>
            </a:fld>
            <a:r>
              <a:rPr lang="en-US" smtClean="0"/>
              <a:t>  |  ©2012, Palo Alto Networks. Confidential and Proprietary. </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42778" y="881729"/>
            <a:ext cx="8440183" cy="498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2055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AN_PPT_Template_4-3_White">
  <a:themeElements>
    <a:clrScheme name="Palo Alto Networks">
      <a:dk1>
        <a:srgbClr val="000000"/>
      </a:dk1>
      <a:lt1>
        <a:srgbClr val="FFFFFF"/>
      </a:lt1>
      <a:dk2>
        <a:srgbClr val="071C26"/>
      </a:dk2>
      <a:lt2>
        <a:srgbClr val="C1CD23"/>
      </a:lt2>
      <a:accent1>
        <a:srgbClr val="00344C"/>
      </a:accent1>
      <a:accent2>
        <a:srgbClr val="004E74"/>
      </a:accent2>
      <a:accent3>
        <a:srgbClr val="006595"/>
      </a:accent3>
      <a:accent4>
        <a:srgbClr val="4D7CA8"/>
      </a:accent4>
      <a:accent5>
        <a:srgbClr val="7694B9"/>
      </a:accent5>
      <a:accent6>
        <a:srgbClr val="CAD3E2"/>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PAN_PPT_Template_4-3_White.potx</Template>
  <TotalTime>7739</TotalTime>
  <Words>3604</Words>
  <Application>Microsoft Macintosh PowerPoint</Application>
  <PresentationFormat>On-screen Show (4:3)</PresentationFormat>
  <Paragraphs>178</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PAN_PPT_Template_4-3_White</vt:lpstr>
      <vt:lpstr>Application Usage and  Threat Report – Global Findings</vt:lpstr>
      <vt:lpstr>PowerPoint Presentation</vt:lpstr>
      <vt:lpstr>Key Findings</vt:lpstr>
      <vt:lpstr>Facebook Domination Continues</vt:lpstr>
      <vt:lpstr>Social Networking Trends in Usage and Threats</vt:lpstr>
      <vt:lpstr>Filesharing Usage Diversifies</vt:lpstr>
      <vt:lpstr>BitTorrent, Its Like Mint….You Can’t Get Rid of it</vt:lpstr>
      <vt:lpstr>Filesharing Trends in Usage and Threats</vt:lpstr>
      <vt:lpstr>Photo-video Applications = 13% of Bandwidth</vt:lpstr>
      <vt:lpstr>Photo-Video Trends in Usage and Threats</vt:lpstr>
      <vt:lpstr>Exploits Target High Value Assets</vt:lpstr>
      <vt:lpstr>Malware Hides in Custom/Unknown  Traffic</vt:lpstr>
      <vt:lpstr>Hiding in Plain Sight</vt:lpstr>
      <vt:lpstr>Recommendations and Actions</vt:lpstr>
      <vt:lpstr>PowerPoint Presentation</vt:lpstr>
    </vt:vector>
  </TitlesOfParts>
  <Company>Palo Alto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Baeck</dc:creator>
  <cp:lastModifiedBy>Jari Hemminki</cp:lastModifiedBy>
  <cp:revision>174</cp:revision>
  <dcterms:created xsi:type="dcterms:W3CDTF">2012-08-27T22:10:25Z</dcterms:created>
  <dcterms:modified xsi:type="dcterms:W3CDTF">2013-02-27T20:04:08Z</dcterms:modified>
</cp:coreProperties>
</file>