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9" r:id="rId4"/>
    <p:sldMasterId id="2147483663" r:id="rId5"/>
    <p:sldMasterId id="2147483675" r:id="rId6"/>
  </p:sldMasterIdLst>
  <p:notesMasterIdLst>
    <p:notesMasterId r:id="rId34"/>
  </p:notesMasterIdLst>
  <p:sldIdLst>
    <p:sldId id="347" r:id="rId7"/>
    <p:sldId id="259" r:id="rId8"/>
    <p:sldId id="349" r:id="rId9"/>
    <p:sldId id="350" r:id="rId10"/>
    <p:sldId id="351" r:id="rId11"/>
    <p:sldId id="352" r:id="rId12"/>
    <p:sldId id="353" r:id="rId13"/>
    <p:sldId id="354" r:id="rId14"/>
    <p:sldId id="355" r:id="rId15"/>
    <p:sldId id="356" r:id="rId16"/>
    <p:sldId id="357" r:id="rId17"/>
    <p:sldId id="358" r:id="rId18"/>
    <p:sldId id="360" r:id="rId19"/>
    <p:sldId id="364" r:id="rId20"/>
    <p:sldId id="375" r:id="rId21"/>
    <p:sldId id="365" r:id="rId22"/>
    <p:sldId id="366" r:id="rId23"/>
    <p:sldId id="367" r:id="rId24"/>
    <p:sldId id="368" r:id="rId25"/>
    <p:sldId id="369" r:id="rId26"/>
    <p:sldId id="370" r:id="rId27"/>
    <p:sldId id="371" r:id="rId28"/>
    <p:sldId id="372" r:id="rId29"/>
    <p:sldId id="373" r:id="rId30"/>
    <p:sldId id="361" r:id="rId31"/>
    <p:sldId id="362" r:id="rId32"/>
    <p:sldId id="363" r:id="rId33"/>
  </p:sldIdLst>
  <p:sldSz cx="12192000" cy="6858000"/>
  <p:notesSz cx="6858000" cy="9144000"/>
  <p:embeddedFontLst>
    <p:embeddedFont>
      <p:font typeface="Helvetica Light" panose="020B0500000000000000"/>
      <p:regular r:id="rId35"/>
    </p:embeddedFont>
    <p:embeddedFont>
      <p:font typeface="Montserrat" panose="00000500000000000000" pitchFamily="50" charset="0"/>
      <p:regular r:id="rId36"/>
      <p:bold r:id="rId37"/>
    </p:embeddedFont>
    <p:embeddedFont>
      <p:font typeface="Montserrat Light" panose="00000400000000000000" pitchFamily="50" charset="0"/>
      <p:regular r:id="rId38"/>
    </p:embeddedFont>
    <p:embeddedFont>
      <p:font typeface="Calibri" panose="020F0502020204030204" pitchFamily="34" charset="0"/>
      <p:regular r:id="rId39"/>
      <p:bold r:id="rId40"/>
      <p:italic r:id="rId41"/>
      <p:boldItalic r:id="rId42"/>
    </p:embeddedFont>
    <p:embeddedFont>
      <p:font typeface="Montserrat Black" panose="00000A00000000000000" pitchFamily="50" charset="0"/>
      <p:bold r:id="rId43"/>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2C4"/>
    <a:srgbClr val="B3DDFF"/>
    <a:srgbClr val="F2F2F2"/>
    <a:srgbClr val="959595"/>
    <a:srgbClr val="DDDDDD"/>
    <a:srgbClr val="F1E4A9"/>
    <a:srgbClr val="464646"/>
    <a:srgbClr val="2A81C4"/>
    <a:srgbClr val="58A0D8"/>
    <a:srgbClr val="85BE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8" autoAdjust="0"/>
    <p:restoredTop sz="94660"/>
  </p:normalViewPr>
  <p:slideViewPr>
    <p:cSldViewPr snapToGrid="0">
      <p:cViewPr varScale="1">
        <p:scale>
          <a:sx n="70" d="100"/>
          <a:sy n="70" d="100"/>
        </p:scale>
        <p:origin x="90" y="3612"/>
      </p:cViewPr>
      <p:guideLst/>
    </p:cSldViewPr>
  </p:slideViewPr>
  <p:notesTextViewPr>
    <p:cViewPr>
      <p:scale>
        <a:sx n="3" d="2"/>
        <a:sy n="3" d="2"/>
      </p:scale>
      <p:origin x="0" y="0"/>
    </p:cViewPr>
  </p:notesTextViewPr>
  <p:notesViewPr>
    <p:cSldViewPr snapToGrid="0">
      <p:cViewPr varScale="1">
        <p:scale>
          <a:sx n="85" d="100"/>
          <a:sy n="85" d="100"/>
        </p:scale>
        <p:origin x="388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22B71-794C-4B49-A8AC-A9BC7EC84153}" type="datetimeFigureOut">
              <a:rPr lang="hu-HU" smtClean="0"/>
              <a:t>2018. 04. 05.</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6CCBC-010D-470C-8A4C-58039419765C}" type="slidenum">
              <a:rPr lang="hu-HU" smtClean="0"/>
              <a:t>‹#›</a:t>
            </a:fld>
            <a:endParaRPr lang="hu-HU"/>
          </a:p>
        </p:txBody>
      </p:sp>
    </p:spTree>
    <p:extLst>
      <p:ext uri="{BB962C8B-B14F-4D97-AF65-F5344CB8AC3E}">
        <p14:creationId xmlns:p14="http://schemas.microsoft.com/office/powerpoint/2010/main" val="185981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6CCBC-010D-470C-8A4C-58039419765C}" type="slidenum">
              <a:rPr lang="hu-HU" smtClean="0"/>
              <a:t>1</a:t>
            </a:fld>
            <a:endParaRPr lang="hu-HU"/>
          </a:p>
        </p:txBody>
      </p:sp>
    </p:spTree>
    <p:extLst>
      <p:ext uri="{BB962C8B-B14F-4D97-AF65-F5344CB8AC3E}">
        <p14:creationId xmlns:p14="http://schemas.microsoft.com/office/powerpoint/2010/main" val="344261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rPr>
              <a:t>Real-Time Threat Detection</a:t>
            </a:r>
            <a:r>
              <a:rPr lang="hu-HU" sz="1200" b="1" dirty="0">
                <a:effectLst/>
              </a:rPr>
              <a:t>: </a:t>
            </a:r>
            <a:r>
              <a:rPr lang="en-US" sz="1200" dirty="0">
                <a:effectLst/>
              </a:rPr>
              <a:t>Track and visualize user activity in your IT environment in real-time, without pre-defined correlation rules.</a:t>
            </a:r>
            <a:endParaRPr lang="hu-HU" sz="1200" dirty="0">
              <a:effectLst/>
            </a:endParaRPr>
          </a:p>
          <a:p>
            <a:r>
              <a:rPr lang="en-US" sz="1200" b="1" dirty="0">
                <a:effectLst/>
              </a:rPr>
              <a:t>Distinguish friend from foe</a:t>
            </a:r>
            <a:r>
              <a:rPr lang="hu-HU" sz="1200" b="1" dirty="0">
                <a:effectLst/>
              </a:rPr>
              <a:t>: </a:t>
            </a:r>
            <a:r>
              <a:rPr lang="en-US" sz="1200" dirty="0">
                <a:effectLst/>
              </a:rPr>
              <a:t>Use keystroke and mouse data to detect threats and provide continuous authentication for legitimate users.</a:t>
            </a:r>
            <a:endParaRPr lang="hu-HU" sz="1200" dirty="0">
              <a:effectLst/>
            </a:endParaRPr>
          </a:p>
          <a:p>
            <a:r>
              <a:rPr lang="en-US" sz="1200" b="1" dirty="0">
                <a:effectLst/>
              </a:rPr>
              <a:t>Reduce Alert Noise</a:t>
            </a:r>
            <a:r>
              <a:rPr lang="hu-HU" sz="1200" b="1" dirty="0">
                <a:effectLst/>
              </a:rPr>
              <a:t>: </a:t>
            </a:r>
            <a:r>
              <a:rPr lang="en-US" sz="1200" dirty="0">
                <a:effectLst/>
              </a:rPr>
              <a:t>Prioritize events based on user risk and deviation levels. Only investigate the most serious occurrences.</a:t>
            </a:r>
            <a:endParaRPr lang="hu-HU" sz="1200" dirty="0">
              <a:effectLst/>
            </a:endParaRPr>
          </a:p>
          <a:p>
            <a:r>
              <a:rPr lang="en-US" sz="1200" b="1" dirty="0">
                <a:effectLst/>
              </a:rPr>
              <a:t>Notify or Suspend</a:t>
            </a:r>
            <a:r>
              <a:rPr lang="hu-HU" sz="1200" b="1" dirty="0">
                <a:effectLst/>
              </a:rPr>
              <a:t>: </a:t>
            </a:r>
            <a:r>
              <a:rPr lang="en-US" sz="1200" dirty="0">
                <a:effectLst/>
              </a:rPr>
              <a:t>Close down sessions that indicate a malicious presence and notify legitimate users of a potential breach.</a:t>
            </a:r>
            <a:endParaRPr lang="en-US" dirty="0"/>
          </a:p>
        </p:txBody>
      </p:sp>
      <p:sp>
        <p:nvSpPr>
          <p:cNvPr id="4" name="Slide Number Placeholder 3"/>
          <p:cNvSpPr>
            <a:spLocks noGrp="1"/>
          </p:cNvSpPr>
          <p:nvPr>
            <p:ph type="sldNum" sz="quarter" idx="10"/>
          </p:nvPr>
        </p:nvSpPr>
        <p:spPr/>
        <p:txBody>
          <a:bodyPr/>
          <a:lstStyle/>
          <a:p>
            <a:fld id="{E656CCBC-010D-470C-8A4C-58039419765C}" type="slidenum">
              <a:rPr lang="hu-HU" smtClean="0"/>
              <a:t>12</a:t>
            </a:fld>
            <a:endParaRPr lang="hu-HU"/>
          </a:p>
        </p:txBody>
      </p:sp>
    </p:spTree>
    <p:extLst>
      <p:ext uri="{BB962C8B-B14F-4D97-AF65-F5344CB8AC3E}">
        <p14:creationId xmlns:p14="http://schemas.microsoft.com/office/powerpoint/2010/main" val="23309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287338"/>
            <a:ext cx="6096000" cy="3429000"/>
          </a:xfrm>
        </p:spPr>
      </p:sp>
      <p:sp>
        <p:nvSpPr>
          <p:cNvPr id="3" name="Jegyzetek helye 2"/>
          <p:cNvSpPr>
            <a:spLocks noGrp="1"/>
          </p:cNvSpPr>
          <p:nvPr>
            <p:ph type="body" idx="1"/>
          </p:nvPr>
        </p:nvSpPr>
        <p:spPr>
          <a:xfrm>
            <a:off x="1" y="4132385"/>
            <a:ext cx="6646984" cy="4870938"/>
          </a:xfrm>
        </p:spPr>
        <p:txBody>
          <a:bodyPr/>
          <a:lstStyle/>
          <a:p>
            <a:endParaRPr lang="hu-HU" sz="2000" dirty="0"/>
          </a:p>
        </p:txBody>
      </p:sp>
    </p:spTree>
    <p:extLst>
      <p:ext uri="{BB962C8B-B14F-4D97-AF65-F5344CB8AC3E}">
        <p14:creationId xmlns:p14="http://schemas.microsoft.com/office/powerpoint/2010/main" val="245920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971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73038"/>
            <a:ext cx="9288463" cy="5226051"/>
          </a:xfrm>
        </p:spPr>
      </p:sp>
      <p:sp>
        <p:nvSpPr>
          <p:cNvPr id="3" name="Notes Placeholder 2"/>
          <p:cNvSpPr>
            <a:spLocks noGrp="1"/>
          </p:cNvSpPr>
          <p:nvPr>
            <p:ph type="body" idx="1"/>
          </p:nvPr>
        </p:nvSpPr>
        <p:spPr>
          <a:xfrm>
            <a:off x="656492" y="5210908"/>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t>we have a wide range of customers across many different verticals</a:t>
            </a:r>
            <a:endParaRPr lang="hu-HU" sz="1800" baseline="0" dirty="0"/>
          </a:p>
          <a:p>
            <a:endParaRPr lang="en-US" sz="1800" dirty="0"/>
          </a:p>
        </p:txBody>
      </p:sp>
    </p:spTree>
    <p:extLst>
      <p:ext uri="{BB962C8B-B14F-4D97-AF65-F5344CB8AC3E}">
        <p14:creationId xmlns:p14="http://schemas.microsoft.com/office/powerpoint/2010/main" val="108307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Challenge </a:t>
            </a:r>
            <a:endParaRPr lang="hu-HU" b="1" dirty="0"/>
          </a:p>
          <a:p>
            <a:r>
              <a:rPr lang="en-US" dirty="0"/>
              <a:t>The Adobe Experience Cloud business unit had several internal policy- and compliance-related security requirements, such as the ISO 27001 and SOC 2 reporting. Key requirements included multi-factor authentication (MFA) for accessing production systems and logging of all administrative sessions. So, mainly driven by TCO considerations, Adobe wanted to consolidate bastion hosts into a central access management gateway. For usability and manageability reasons, Adobe preferred a network-level solution that does not require installing agents on clients or servers. In addition, they needed a user-friendly solution that did not disrupt the daily workflow of system administrators.</a:t>
            </a:r>
            <a:endParaRPr lang="hu-HU" dirty="0"/>
          </a:p>
          <a:p>
            <a:endParaRPr lang="hu-HU" dirty="0"/>
          </a:p>
          <a:p>
            <a:r>
              <a:rPr lang="en-US" b="1" dirty="0"/>
              <a:t>The Solution </a:t>
            </a:r>
            <a:endParaRPr lang="hu-HU" b="1" dirty="0"/>
          </a:p>
          <a:p>
            <a:r>
              <a:rPr lang="en-US" dirty="0"/>
              <a:t>During the selection process, Adobe evaluated virtual terminal-based access management systems and other “all-in-one” privileged identity management (PIM) solutions as well. However, these solutions did not integrate well with Adobe’s existing identity management infrastructure and would have required significant changes in administrator workflows. When searching for alternatives, they found </a:t>
            </a:r>
            <a:r>
              <a:rPr lang="en-US" dirty="0" err="1"/>
              <a:t>Balabit’s</a:t>
            </a:r>
            <a:r>
              <a:rPr lang="en-US" dirty="0"/>
              <a:t> privileged user monitoring appliance, the Privileged Session Management (PSM, formerly known as Shell Control Box). </a:t>
            </a:r>
            <a:endParaRPr lang="hu-HU" dirty="0"/>
          </a:p>
          <a:p>
            <a:r>
              <a:rPr lang="en-US" dirty="0"/>
              <a:t>“We chose PSM because its proxy-based gateway architecture and the easy implementation were important for us. The MFA support, the integration with LDAP and the least disruption to workflows were additional advantages of the product. In addition, we got a great implementation support from </a:t>
            </a:r>
            <a:r>
              <a:rPr lang="en-US" dirty="0" err="1"/>
              <a:t>Balabit’s</a:t>
            </a:r>
            <a:r>
              <a:rPr lang="en-US" dirty="0"/>
              <a:t> pre-sales team.” – says </a:t>
            </a:r>
            <a:r>
              <a:rPr lang="en-US" dirty="0" err="1"/>
              <a:t>Magleby</a:t>
            </a:r>
            <a:r>
              <a:rPr lang="en-US" dirty="0"/>
              <a:t>. </a:t>
            </a:r>
            <a:endParaRPr lang="hu-HU" dirty="0"/>
          </a:p>
          <a:p>
            <a:r>
              <a:rPr lang="en-US" dirty="0"/>
              <a:t>After an initial Proof-of-Concept phase, Adobe created a test environment to conduct extensive testing and plan the implementation of PSM. The full rollout took a few weeks. In the beginning they ran Privileged Session Management in parallel with the existing bastion hosts and eventually decommissioned the old systems. </a:t>
            </a:r>
            <a:endParaRPr lang="hu-HU" dirty="0"/>
          </a:p>
          <a:p>
            <a:r>
              <a:rPr lang="en-US" dirty="0"/>
              <a:t>Adobe deployed three high availability PSM clusters in three locations. The clusters control SSH- and RDP-based access to Linux and Windows hosts located in multiple, geographically distributed datacenters and cloud-based environments. Today, PSMs are operational in Adobe’s production environment. They monitor hundreds of administrative users and help protect tens of thousands of hosts.</a:t>
            </a:r>
            <a:endParaRPr lang="hu-HU" dirty="0"/>
          </a:p>
          <a:p>
            <a:endParaRPr lang="hu-HU" dirty="0"/>
          </a:p>
          <a:p>
            <a:r>
              <a:rPr lang="en-US" b="1" dirty="0"/>
              <a:t>Third-party Integrations </a:t>
            </a:r>
            <a:endParaRPr lang="hu-HU" b="1" dirty="0"/>
          </a:p>
          <a:p>
            <a:r>
              <a:rPr lang="en-US" i="1" dirty="0" err="1"/>
              <a:t>Okta</a:t>
            </a:r>
            <a:r>
              <a:rPr lang="en-US" i="1" dirty="0"/>
              <a:t> </a:t>
            </a:r>
            <a:endParaRPr lang="hu-HU" i="1" dirty="0"/>
          </a:p>
          <a:p>
            <a:r>
              <a:rPr lang="en-US" dirty="0"/>
              <a:t>The Privileged Session Management is integrated with identity management service </a:t>
            </a:r>
            <a:r>
              <a:rPr lang="en-US" dirty="0" err="1"/>
              <a:t>Okta</a:t>
            </a:r>
            <a:r>
              <a:rPr lang="en-US" dirty="0"/>
              <a:t>, which supports multi-factor authentication scenarios. Prior to establishing an SSH or RDP connection the PSM AA plugin framework invokes </a:t>
            </a:r>
            <a:r>
              <a:rPr lang="en-US" dirty="0" err="1"/>
              <a:t>Okta</a:t>
            </a:r>
            <a:r>
              <a:rPr lang="en-US" dirty="0"/>
              <a:t> Verify OTP (one-time password) or PUSH authentication. This allows Adobe to leverage an additional out-of-band factor (typically through the user’s registered smartphone) when authenticating the user. The additional factor is processed in-line with the connection setup, so users don’t have to go to an external application to process the additional factor. This results in an efficient end-user experience that is readily accepted by the users. </a:t>
            </a:r>
            <a:endParaRPr lang="hu-HU" dirty="0"/>
          </a:p>
          <a:p>
            <a:r>
              <a:rPr lang="en-US" i="1" dirty="0" err="1"/>
              <a:t>Splunk</a:t>
            </a:r>
            <a:r>
              <a:rPr lang="en-US" i="1" dirty="0"/>
              <a:t> </a:t>
            </a:r>
            <a:endParaRPr lang="hu-HU" i="1" dirty="0"/>
          </a:p>
          <a:p>
            <a:r>
              <a:rPr lang="en-US" dirty="0"/>
              <a:t>PSM exports audit data for both SSH and RDP sessions and sends them directly into </a:t>
            </a:r>
            <a:r>
              <a:rPr lang="en-US" dirty="0" err="1"/>
              <a:t>Splunk</a:t>
            </a:r>
            <a:r>
              <a:rPr lang="en-US" dirty="0"/>
              <a:t> using the </a:t>
            </a:r>
            <a:r>
              <a:rPr lang="en-US" dirty="0" err="1"/>
              <a:t>Splunk’s</a:t>
            </a:r>
            <a:r>
              <a:rPr lang="en-US" dirty="0"/>
              <a:t> HTTP Event Collector. This allows Adobe to leverage </a:t>
            </a:r>
            <a:r>
              <a:rPr lang="en-US" dirty="0" err="1"/>
              <a:t>Splunk</a:t>
            </a:r>
            <a:r>
              <a:rPr lang="en-US" dirty="0"/>
              <a:t> as the aggregator for security-related log data from PSM as well as other applications, hosts and devices. Thus, they can use their existing SIEM tool for monitoring, correlating and investigating security events with additional critical information that PSM provides.</a:t>
            </a:r>
            <a:endParaRPr lang="hu-HU" dirty="0"/>
          </a:p>
          <a:p>
            <a:endParaRPr lang="hu-HU" dirty="0"/>
          </a:p>
          <a:p>
            <a:r>
              <a:rPr lang="en-US" b="1" dirty="0"/>
              <a:t>Benefits</a:t>
            </a:r>
            <a:endParaRPr lang="hu-HU" b="1" dirty="0"/>
          </a:p>
          <a:p>
            <a:r>
              <a:rPr lang="en-US" dirty="0"/>
              <a:t>The Privileged Session Management helped Adobe to meet compliance requirements for its Experience Cloud business unit by providing multi-factor authentication and auditing technology, a core component to gaining SOC2 compliance. Implementing a central, proxy-based access management gateway instead of distributed bastions helped streamline administrative tasks and decrease support tickets. The enforcement of a second-factor authentication and the availability of session recordings made access of high-risk users more secure. </a:t>
            </a:r>
            <a:endParaRPr lang="hu-HU" dirty="0"/>
          </a:p>
          <a:p>
            <a:r>
              <a:rPr lang="en-US" dirty="0"/>
              <a:t>“</a:t>
            </a:r>
            <a:r>
              <a:rPr lang="en-US" dirty="0" err="1"/>
              <a:t>Balabit</a:t>
            </a:r>
            <a:r>
              <a:rPr lang="en-US" dirty="0"/>
              <a:t> Privileged Session Management helps us meet a portion of our compliance and internal security requirements related to access management. Our administrative users readily accepted it as it is not disruptive to their existing workflows. PSM is a reliable and straightforward solution, which integrated seamlessly into our existing identity management system and is able to support our needs for both Linux and Windows server access. Implementation went very smoothly as it did not require any changes to our network or servers. We are happy with the benefits PSM has been able to provide, and the ease in which we were able to adopt it.” – concludes </a:t>
            </a:r>
            <a:r>
              <a:rPr lang="en-US" dirty="0" err="1"/>
              <a:t>Magleby</a:t>
            </a:r>
            <a:endParaRPr lang="en-US" dirty="0"/>
          </a:p>
        </p:txBody>
      </p:sp>
      <p:sp>
        <p:nvSpPr>
          <p:cNvPr id="4" name="Slide Number Placeholder 3"/>
          <p:cNvSpPr>
            <a:spLocks noGrp="1"/>
          </p:cNvSpPr>
          <p:nvPr>
            <p:ph type="sldNum" sz="quarter" idx="10"/>
          </p:nvPr>
        </p:nvSpPr>
        <p:spPr/>
        <p:txBody>
          <a:bodyPr/>
          <a:lstStyle/>
          <a:p>
            <a:fld id="{E656CCBC-010D-470C-8A4C-58039419765C}" type="slidenum">
              <a:rPr lang="hu-HU" smtClean="0"/>
              <a:t>17</a:t>
            </a:fld>
            <a:endParaRPr lang="hu-HU"/>
          </a:p>
        </p:txBody>
      </p:sp>
    </p:spTree>
    <p:extLst>
      <p:ext uri="{BB962C8B-B14F-4D97-AF65-F5344CB8AC3E}">
        <p14:creationId xmlns:p14="http://schemas.microsoft.com/office/powerpoint/2010/main" val="193187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Challenge </a:t>
            </a:r>
            <a:endParaRPr lang="hu-HU" b="1" dirty="0"/>
          </a:p>
          <a:p>
            <a:r>
              <a:rPr lang="en-US" dirty="0"/>
              <a:t>The Adobe Experience Cloud business unit had several internal policy- and compliance-related security requirements, such as the ISO 27001 and SOC 2 reporting. Key requirements included multi-factor authentication (MFA) for accessing production systems and logging of all administrative sessions. So, mainly driven by TCO considerations, Adobe wanted to consolidate bastion hosts into a central access management gateway. For usability and manageability reasons, Adobe preferred a network-level solution that does not require installing agents on clients or servers. In addition, they needed a user-friendly solution that did not disrupt the daily workflow of system administrators.</a:t>
            </a:r>
            <a:endParaRPr lang="hu-HU" dirty="0"/>
          </a:p>
          <a:p>
            <a:endParaRPr lang="hu-HU" dirty="0"/>
          </a:p>
          <a:p>
            <a:r>
              <a:rPr lang="en-US" b="1" dirty="0"/>
              <a:t>The Solution </a:t>
            </a:r>
            <a:endParaRPr lang="hu-HU" b="1" dirty="0"/>
          </a:p>
          <a:p>
            <a:r>
              <a:rPr lang="en-US" dirty="0"/>
              <a:t>During the selection process, Adobe evaluated virtual terminal-based access management systems and other “all-in-one” privileged identity management (PIM) solutions as well. However, these solutions did not integrate well with Adobe’s existing identity management infrastructure and would have required significant changes in administrator workflows. When searching for alternatives, they found </a:t>
            </a:r>
            <a:r>
              <a:rPr lang="en-US" dirty="0" err="1"/>
              <a:t>Balabit’s</a:t>
            </a:r>
            <a:r>
              <a:rPr lang="en-US" dirty="0"/>
              <a:t> privileged user monitoring appliance, the Privileged Session Management (PSM, formerly known as Shell Control Box). </a:t>
            </a:r>
            <a:endParaRPr lang="hu-HU" dirty="0"/>
          </a:p>
          <a:p>
            <a:r>
              <a:rPr lang="en-US" dirty="0"/>
              <a:t>“We chose PSM because its proxy-based gateway architecture and the easy implementation were important for us. The MFA support, the integration with LDAP and the least disruption to workflows were additional advantages of the product. In addition, we got a great implementation support from </a:t>
            </a:r>
            <a:r>
              <a:rPr lang="en-US" dirty="0" err="1"/>
              <a:t>Balabit’s</a:t>
            </a:r>
            <a:r>
              <a:rPr lang="en-US" dirty="0"/>
              <a:t> pre-sales team.” – says </a:t>
            </a:r>
            <a:r>
              <a:rPr lang="en-US" dirty="0" err="1"/>
              <a:t>Magleby</a:t>
            </a:r>
            <a:r>
              <a:rPr lang="en-US" dirty="0"/>
              <a:t>. </a:t>
            </a:r>
            <a:endParaRPr lang="hu-HU" dirty="0"/>
          </a:p>
          <a:p>
            <a:r>
              <a:rPr lang="en-US" dirty="0"/>
              <a:t>After an initial Proof-of-Concept phase, Adobe created a test environment to conduct extensive testing and plan the implementation of PSM. The full rollout took a few weeks. In the beginning they ran Privileged Session Management in parallel with the existing bastion hosts and eventually decommissioned the old systems. </a:t>
            </a:r>
            <a:endParaRPr lang="hu-HU" dirty="0"/>
          </a:p>
          <a:p>
            <a:r>
              <a:rPr lang="en-US" dirty="0"/>
              <a:t>Adobe deployed three high availability PSM clusters in three locations. The clusters control SSH- and RDP-based access to Linux and Windows hosts located in multiple, geographically distributed datacenters and cloud-based environments. Today, PSMs are operational in Adobe’s production environment. They monitor hundreds of administrative users and help protect tens of thousands of hosts.</a:t>
            </a:r>
            <a:endParaRPr lang="hu-HU" dirty="0"/>
          </a:p>
          <a:p>
            <a:endParaRPr lang="hu-HU" dirty="0"/>
          </a:p>
          <a:p>
            <a:r>
              <a:rPr lang="en-US" b="1" dirty="0"/>
              <a:t>Third-party Integrations </a:t>
            </a:r>
            <a:endParaRPr lang="hu-HU" b="1" dirty="0"/>
          </a:p>
          <a:p>
            <a:r>
              <a:rPr lang="en-US" i="1" dirty="0" err="1"/>
              <a:t>Okta</a:t>
            </a:r>
            <a:r>
              <a:rPr lang="en-US" i="1" dirty="0"/>
              <a:t> </a:t>
            </a:r>
            <a:endParaRPr lang="hu-HU" i="1" dirty="0"/>
          </a:p>
          <a:p>
            <a:r>
              <a:rPr lang="en-US" dirty="0"/>
              <a:t>The Privileged Session Management is integrated with identity management service </a:t>
            </a:r>
            <a:r>
              <a:rPr lang="en-US" dirty="0" err="1"/>
              <a:t>Okta</a:t>
            </a:r>
            <a:r>
              <a:rPr lang="en-US" dirty="0"/>
              <a:t>, which supports multi-factor authentication scenarios. Prior to establishing an SSH or RDP connection the PSM AA plugin framework invokes </a:t>
            </a:r>
            <a:r>
              <a:rPr lang="en-US" dirty="0" err="1"/>
              <a:t>Okta</a:t>
            </a:r>
            <a:r>
              <a:rPr lang="en-US" dirty="0"/>
              <a:t> Verify OTP (one-time password) or PUSH authentication. This allows Adobe to leverage an additional out-of-band factor (typically through the user’s registered smartphone) when authenticating the user. The additional factor is processed in-line with the connection setup, so users don’t have to go to an external application to process the additional factor. This results in an efficient end-user experience that is readily accepted by the users. </a:t>
            </a:r>
            <a:endParaRPr lang="hu-HU" dirty="0"/>
          </a:p>
          <a:p>
            <a:r>
              <a:rPr lang="en-US" i="1" dirty="0" err="1"/>
              <a:t>Splunk</a:t>
            </a:r>
            <a:r>
              <a:rPr lang="en-US" i="1" dirty="0"/>
              <a:t> </a:t>
            </a:r>
            <a:endParaRPr lang="hu-HU" i="1" dirty="0"/>
          </a:p>
          <a:p>
            <a:r>
              <a:rPr lang="en-US" dirty="0"/>
              <a:t>PSM exports audit data for both SSH and RDP sessions and sends them directly into </a:t>
            </a:r>
            <a:r>
              <a:rPr lang="en-US" dirty="0" err="1"/>
              <a:t>Splunk</a:t>
            </a:r>
            <a:r>
              <a:rPr lang="en-US" dirty="0"/>
              <a:t> using the </a:t>
            </a:r>
            <a:r>
              <a:rPr lang="en-US" dirty="0" err="1"/>
              <a:t>Splunk’s</a:t>
            </a:r>
            <a:r>
              <a:rPr lang="en-US" dirty="0"/>
              <a:t> HTTP Event Collector. This allows Adobe to leverage </a:t>
            </a:r>
            <a:r>
              <a:rPr lang="en-US" dirty="0" err="1"/>
              <a:t>Splunk</a:t>
            </a:r>
            <a:r>
              <a:rPr lang="en-US" dirty="0"/>
              <a:t> as the aggregator for security-related log data from PSM as well as other applications, hosts and devices. Thus, they can use their existing SIEM tool for monitoring, correlating and investigating security events with additional critical information that PSM provides.</a:t>
            </a:r>
            <a:endParaRPr lang="hu-HU" dirty="0"/>
          </a:p>
          <a:p>
            <a:endParaRPr lang="hu-HU" dirty="0"/>
          </a:p>
          <a:p>
            <a:r>
              <a:rPr lang="en-US" b="1" dirty="0"/>
              <a:t>Benefits</a:t>
            </a:r>
            <a:endParaRPr lang="hu-HU" b="1" dirty="0"/>
          </a:p>
          <a:p>
            <a:r>
              <a:rPr lang="en-US" dirty="0"/>
              <a:t>The Privileged Session Management helped Adobe to meet compliance requirements for its Experience Cloud business unit by providing multi-factor authentication and auditing technology, a core component to gaining SOC2 compliance. Implementing a central, proxy-based access management gateway instead of distributed bastions helped streamline administrative tasks and decrease support tickets. The enforcement of a second-factor authentication and the availability of session recordings made access of high-risk users more secure. </a:t>
            </a:r>
            <a:endParaRPr lang="hu-HU" dirty="0"/>
          </a:p>
          <a:p>
            <a:r>
              <a:rPr lang="en-US" dirty="0"/>
              <a:t>“</a:t>
            </a:r>
            <a:r>
              <a:rPr lang="en-US" dirty="0" err="1"/>
              <a:t>Balabit</a:t>
            </a:r>
            <a:r>
              <a:rPr lang="en-US" dirty="0"/>
              <a:t> Privileged Session Management helps us meet a portion of our compliance and internal security requirements related to access management. Our administrative users readily accepted it as it is not disruptive to their existing workflows. PSM is a reliable and straightforward solution, which integrated seamlessly into our existing identity management system and is able to support our needs for both Linux and Windows server access. Implementation went very smoothly as it did not require any changes to our network or servers. We are happy with the benefits PSM has been able to provide, and the ease in which we were able to adopt it.” – concludes </a:t>
            </a:r>
            <a:r>
              <a:rPr lang="en-US" dirty="0" err="1"/>
              <a:t>Magleby</a:t>
            </a:r>
            <a:endParaRPr lang="en-US" dirty="0"/>
          </a:p>
        </p:txBody>
      </p:sp>
      <p:sp>
        <p:nvSpPr>
          <p:cNvPr id="4" name="Slide Number Placeholder 3"/>
          <p:cNvSpPr>
            <a:spLocks noGrp="1"/>
          </p:cNvSpPr>
          <p:nvPr>
            <p:ph type="sldNum" sz="quarter" idx="10"/>
          </p:nvPr>
        </p:nvSpPr>
        <p:spPr/>
        <p:txBody>
          <a:bodyPr/>
          <a:lstStyle/>
          <a:p>
            <a:fld id="{E656CCBC-010D-470C-8A4C-58039419765C}" type="slidenum">
              <a:rPr lang="hu-HU" smtClean="0"/>
              <a:t>18</a:t>
            </a:fld>
            <a:endParaRPr lang="hu-HU"/>
          </a:p>
        </p:txBody>
      </p:sp>
    </p:spTree>
    <p:extLst>
      <p:ext uri="{BB962C8B-B14F-4D97-AF65-F5344CB8AC3E}">
        <p14:creationId xmlns:p14="http://schemas.microsoft.com/office/powerpoint/2010/main" val="1158765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Challenge </a:t>
            </a:r>
            <a:endParaRPr lang="hu-HU" b="1" dirty="0"/>
          </a:p>
          <a:p>
            <a:r>
              <a:rPr lang="en-US" dirty="0"/>
              <a:t>Like many competitive banks, </a:t>
            </a:r>
            <a:r>
              <a:rPr lang="en-US" dirty="0" err="1"/>
              <a:t>Svenska</a:t>
            </a:r>
            <a:r>
              <a:rPr lang="en-US" dirty="0"/>
              <a:t> </a:t>
            </a:r>
            <a:r>
              <a:rPr lang="en-US" dirty="0" err="1"/>
              <a:t>Handelsbanken’s</a:t>
            </a:r>
            <a:r>
              <a:rPr lang="en-US" dirty="0"/>
              <a:t> IT environment is a mixed and complex environment that has grown organically since the 1970s. From a technology standpoint, it manages an infrastructure that ranges from mainframe legacy systems to a thin client infrastructure including 3,000 Windows servers. This is a common banking IT configuration borne of the evolution of technology and of the industry itself. Historically, the bank called on internal development for the majority of its IT requirements, following a traditional build-versus-buy strategy. In recent years, the balance between build and buy has changed, driven by cost efficiency targets. However, this created a new challenge for the bank’s IT unit. The bank follows strict information security guidelines that form the basis for IT governance and compliance to various local and international requirements. It now needed to review these to include guidelines and security measures for access from third-party service providers to the bank’s systems and information. It also required tools that would enable third parties access to the systems in a safe way without compromising integrity of the sensitive data. In late 2007, </a:t>
            </a:r>
            <a:r>
              <a:rPr lang="en-US" dirty="0" err="1"/>
              <a:t>Svenska</a:t>
            </a:r>
            <a:r>
              <a:rPr lang="en-US" dirty="0"/>
              <a:t> </a:t>
            </a:r>
            <a:r>
              <a:rPr lang="en-US" dirty="0" err="1"/>
              <a:t>Handelsbanken</a:t>
            </a:r>
            <a:r>
              <a:rPr lang="en-US" dirty="0"/>
              <a:t> investigated the market for logging tools and selected </a:t>
            </a:r>
            <a:r>
              <a:rPr lang="en-US" dirty="0" err="1"/>
              <a:t>Balabit‘s</a:t>
            </a:r>
            <a:r>
              <a:rPr lang="en-US" dirty="0"/>
              <a:t> Privileged Session Management.</a:t>
            </a:r>
            <a:endParaRPr lang="hu-HU" dirty="0"/>
          </a:p>
          <a:p>
            <a:endParaRPr lang="hu-HU" dirty="0"/>
          </a:p>
          <a:p>
            <a:r>
              <a:rPr lang="en-US" b="1" dirty="0"/>
              <a:t>The Solution </a:t>
            </a:r>
            <a:endParaRPr lang="hu-HU" b="1" dirty="0"/>
          </a:p>
          <a:p>
            <a:r>
              <a:rPr lang="en-US" dirty="0"/>
              <a:t>Following the proof of concept, the bank purchased a license for PSM to monitor up to 50 servers, based on the unique logging capabilities of the system. Implementation of the solution was swift and straightforward, with a 3 month rollout including full load and process testing. The system went live in the second quarter of 2008. PSM is implemented in a two-node high availability cluster configuration and the hardware is scalable to monitor up to 500 simultaneous connections. PSM cluster is installed in a firewall environment and </a:t>
            </a:r>
            <a:r>
              <a:rPr lang="en-US" dirty="0" err="1"/>
              <a:t>Svenska</a:t>
            </a:r>
            <a:r>
              <a:rPr lang="en-US" dirty="0"/>
              <a:t> </a:t>
            </a:r>
            <a:r>
              <a:rPr lang="en-US" dirty="0" err="1"/>
              <a:t>Handelsbanken</a:t>
            </a:r>
            <a:r>
              <a:rPr lang="en-US" dirty="0"/>
              <a:t> can thus control the privileges of each third-party administrator and allow them access to specific servers while having the possibility to audit the user sessions. The bank has been able to set process rules limiting access to sensitive data</a:t>
            </a:r>
            <a:r>
              <a:rPr lang="hu-HU" dirty="0"/>
              <a:t>.</a:t>
            </a:r>
          </a:p>
          <a:p>
            <a:endParaRPr lang="hu-HU" dirty="0"/>
          </a:p>
          <a:p>
            <a:r>
              <a:rPr lang="en-US" b="1" dirty="0"/>
              <a:t>Benefits</a:t>
            </a:r>
            <a:endParaRPr lang="hu-HU" b="1" dirty="0"/>
          </a:p>
          <a:p>
            <a:r>
              <a:rPr lang="en-US" dirty="0"/>
              <a:t>The key benefits of PSM are in its unique audit and visualization of its logging function. The bank can review every login and commands made by third-party administrators in real time (ensuring additional supervision) but can also review historical activity for the purpose of audit (compliance or accident management). The task is enhanced by the visualization functions through a graphical exchange in which history is displayed in a movie form. These visualization interfaces and the real-time element of the auditing were crucial factors in </a:t>
            </a:r>
            <a:r>
              <a:rPr lang="en-US" dirty="0" err="1"/>
              <a:t>Svenska</a:t>
            </a:r>
            <a:r>
              <a:rPr lang="en-US" dirty="0"/>
              <a:t> </a:t>
            </a:r>
            <a:r>
              <a:rPr lang="en-US" dirty="0" err="1"/>
              <a:t>Handelsbanken’s</a:t>
            </a:r>
            <a:r>
              <a:rPr lang="en-US" dirty="0"/>
              <a:t> decision to select PSM.</a:t>
            </a:r>
            <a:endParaRPr lang="hu-HU" b="1" dirty="0"/>
          </a:p>
        </p:txBody>
      </p:sp>
      <p:sp>
        <p:nvSpPr>
          <p:cNvPr id="4" name="Slide Number Placeholder 3"/>
          <p:cNvSpPr>
            <a:spLocks noGrp="1"/>
          </p:cNvSpPr>
          <p:nvPr>
            <p:ph type="sldNum" sz="quarter" idx="10"/>
          </p:nvPr>
        </p:nvSpPr>
        <p:spPr/>
        <p:txBody>
          <a:bodyPr/>
          <a:lstStyle/>
          <a:p>
            <a:fld id="{E656CCBC-010D-470C-8A4C-58039419765C}" type="slidenum">
              <a:rPr lang="hu-HU" smtClean="0"/>
              <a:t>19</a:t>
            </a:fld>
            <a:endParaRPr lang="hu-HU"/>
          </a:p>
        </p:txBody>
      </p:sp>
    </p:spTree>
    <p:extLst>
      <p:ext uri="{BB962C8B-B14F-4D97-AF65-F5344CB8AC3E}">
        <p14:creationId xmlns:p14="http://schemas.microsoft.com/office/powerpoint/2010/main" val="1756686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Challenge </a:t>
            </a:r>
            <a:endParaRPr lang="hu-HU" b="1" dirty="0"/>
          </a:p>
          <a:p>
            <a:r>
              <a:rPr lang="en-US" dirty="0"/>
              <a:t>Like many competitive banks, </a:t>
            </a:r>
            <a:r>
              <a:rPr lang="en-US" dirty="0" err="1"/>
              <a:t>Svenska</a:t>
            </a:r>
            <a:r>
              <a:rPr lang="en-US" dirty="0"/>
              <a:t> </a:t>
            </a:r>
            <a:r>
              <a:rPr lang="en-US" dirty="0" err="1"/>
              <a:t>Handelsbanken’s</a:t>
            </a:r>
            <a:r>
              <a:rPr lang="en-US" dirty="0"/>
              <a:t> IT environment is a mixed and complex environment that has grown organically since the 1970s. From a technology standpoint, it manages an infrastructure that ranges from mainframe legacy systems to a thin client infrastructure including 3,000 Windows servers. This is a common banking IT configuration borne of the evolution of technology and of the industry itself. Historically, the bank called on internal development for the majority of its IT requirements, following a traditional build-versus-buy strategy. In recent years, the balance between build and buy has changed, driven by cost efficiency targets. However, this created a new challenge for the bank’s IT unit. The bank follows strict information security guidelines that form the basis for IT governance and compliance to various local and international requirements. It now needed to review these to include guidelines and security measures for access from third-party service providers to the bank’s systems and information. It also required tools that would enable third parties access to the systems in a safe way without compromising integrity of the sensitive data. In late 2007, </a:t>
            </a:r>
            <a:r>
              <a:rPr lang="en-US" dirty="0" err="1"/>
              <a:t>Svenska</a:t>
            </a:r>
            <a:r>
              <a:rPr lang="en-US" dirty="0"/>
              <a:t> </a:t>
            </a:r>
            <a:r>
              <a:rPr lang="en-US" dirty="0" err="1"/>
              <a:t>Handelsbanken</a:t>
            </a:r>
            <a:r>
              <a:rPr lang="en-US" dirty="0"/>
              <a:t> investigated the market for logging tools and selected </a:t>
            </a:r>
            <a:r>
              <a:rPr lang="en-US" dirty="0" err="1"/>
              <a:t>Balabit‘s</a:t>
            </a:r>
            <a:r>
              <a:rPr lang="en-US" dirty="0"/>
              <a:t> Privileged Session Management.</a:t>
            </a:r>
            <a:endParaRPr lang="hu-HU" dirty="0"/>
          </a:p>
          <a:p>
            <a:endParaRPr lang="hu-HU" dirty="0"/>
          </a:p>
          <a:p>
            <a:r>
              <a:rPr lang="en-US" b="1" dirty="0"/>
              <a:t>The Solution </a:t>
            </a:r>
            <a:endParaRPr lang="hu-HU" b="1" dirty="0"/>
          </a:p>
          <a:p>
            <a:r>
              <a:rPr lang="en-US" dirty="0"/>
              <a:t>Following the proof of concept, the bank purchased a license for PSM to monitor up to 50 servers, based on the unique logging capabilities of the system. Implementation of the solution was swift and straightforward, with a 3 month rollout including full load and process testing. The system went live in the second quarter of 2008. PSM is implemented in a two-node high availability cluster configuration and the hardware is scalable to monitor up to 500 simultaneous connections. PSM cluster is installed in a firewall environment and </a:t>
            </a:r>
            <a:r>
              <a:rPr lang="en-US" dirty="0" err="1"/>
              <a:t>Svenska</a:t>
            </a:r>
            <a:r>
              <a:rPr lang="en-US" dirty="0"/>
              <a:t> </a:t>
            </a:r>
            <a:r>
              <a:rPr lang="en-US" dirty="0" err="1"/>
              <a:t>Handelsbanken</a:t>
            </a:r>
            <a:r>
              <a:rPr lang="en-US" dirty="0"/>
              <a:t> can thus control the privileges of each third-party administrator and allow them access to specific servers while having the possibility to audit the user sessions. The bank has been able to set process rules limiting access to sensitive data</a:t>
            </a:r>
            <a:r>
              <a:rPr lang="hu-HU" dirty="0"/>
              <a:t>.</a:t>
            </a:r>
          </a:p>
          <a:p>
            <a:endParaRPr lang="hu-HU" dirty="0"/>
          </a:p>
          <a:p>
            <a:r>
              <a:rPr lang="en-US" b="1" dirty="0"/>
              <a:t>Benefits</a:t>
            </a:r>
            <a:endParaRPr lang="hu-HU" b="1" dirty="0"/>
          </a:p>
          <a:p>
            <a:r>
              <a:rPr lang="en-US" dirty="0"/>
              <a:t>The key benefits of PSM are in its unique audit and visualization of its logging function. The bank can review every login and commands made by third-party administrators in real time (ensuring additional supervision) but can also review historical activity for the purpose of audit (compliance or accident management). The task is enhanced by the visualization functions through a graphical exchange in which history is displayed in a movie form. These visualization interfaces and the real-time element of the auditing were crucial factors in </a:t>
            </a:r>
            <a:r>
              <a:rPr lang="en-US" dirty="0" err="1"/>
              <a:t>Svenska</a:t>
            </a:r>
            <a:r>
              <a:rPr lang="en-US" dirty="0"/>
              <a:t> </a:t>
            </a:r>
            <a:r>
              <a:rPr lang="en-US" dirty="0" err="1"/>
              <a:t>Handelsbanken’s</a:t>
            </a:r>
            <a:r>
              <a:rPr lang="en-US" dirty="0"/>
              <a:t> decision to select PSM.</a:t>
            </a:r>
            <a:endParaRPr lang="hu-HU" b="1" dirty="0"/>
          </a:p>
        </p:txBody>
      </p:sp>
      <p:sp>
        <p:nvSpPr>
          <p:cNvPr id="4" name="Slide Number Placeholder 3"/>
          <p:cNvSpPr>
            <a:spLocks noGrp="1"/>
          </p:cNvSpPr>
          <p:nvPr>
            <p:ph type="sldNum" sz="quarter" idx="10"/>
          </p:nvPr>
        </p:nvSpPr>
        <p:spPr/>
        <p:txBody>
          <a:bodyPr/>
          <a:lstStyle/>
          <a:p>
            <a:fld id="{E656CCBC-010D-470C-8A4C-58039419765C}" type="slidenum">
              <a:rPr lang="hu-HU" smtClean="0"/>
              <a:t>20</a:t>
            </a:fld>
            <a:endParaRPr lang="hu-HU"/>
          </a:p>
        </p:txBody>
      </p:sp>
    </p:spTree>
    <p:extLst>
      <p:ext uri="{BB962C8B-B14F-4D97-AF65-F5344CB8AC3E}">
        <p14:creationId xmlns:p14="http://schemas.microsoft.com/office/powerpoint/2010/main" val="5972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Challenge </a:t>
            </a:r>
            <a:endParaRPr lang="hu-HU" b="1" dirty="0"/>
          </a:p>
          <a:p>
            <a:r>
              <a:rPr lang="en-US" sz="1200" b="0" i="0" u="none" strike="noStrike" kern="1200" baseline="0" dirty="0">
                <a:solidFill>
                  <a:schemeClr val="tx1"/>
                </a:solidFill>
                <a:latin typeface="+mn-lt"/>
                <a:ea typeface="+mn-ea"/>
                <a:cs typeface="+mn-cs"/>
              </a:rPr>
              <a:t>Thanks to regular audits and training programs, security awareness is strong at the State of Geneva: internal departments care about the security of their</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IT systems and data. They recognized that prevention of user-related incidents has pivotal importance from a data protection point of view. For this reason,</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State of Geneva formulated a request to the DGSI to monitor the access of its IT staff. They wanted to have strong and detailed evidence of the IT Staff</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activities on the systems in case of security incidents.</a:t>
            </a:r>
          </a:p>
          <a:p>
            <a:r>
              <a:rPr lang="en-US" sz="1200" b="0" i="0" u="none" strike="noStrike" kern="1200" baseline="0" dirty="0">
                <a:solidFill>
                  <a:schemeClr val="tx1"/>
                </a:solidFill>
                <a:latin typeface="+mn-lt"/>
                <a:ea typeface="+mn-ea"/>
                <a:cs typeface="+mn-cs"/>
              </a:rPr>
              <a:t>Previous incident investigations were costly tasks: Identifying the root cause could take a lot of time and effort and had no guarantee of success. Determining</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whether an incident was caused by accidental human error, system malfunction, or malicious activity, was very difficult. Logs were not considered by the</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business as a reliable source of information, because the administrators could manipulate them.</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As a result, the DGSI started to search for a solution capable of meeting the following requirements:</a:t>
            </a:r>
            <a:endParaRPr lang="hu-HU"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bring the whole IT environment</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under supervision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monitor all privileged user access</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servers and other IT systems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record administrators’ command</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executions and application</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launches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 tamper-proof, easily</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interpreted evidence for forensics</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investigations</a:t>
            </a:r>
            <a:endParaRPr lang="hu-HU" sz="1200" b="0" i="0" u="none" strike="noStrike" kern="1200" baseline="0" dirty="0">
              <a:solidFill>
                <a:schemeClr val="tx1"/>
              </a:solidFill>
              <a:latin typeface="+mn-lt"/>
              <a:ea typeface="+mn-ea"/>
              <a:cs typeface="+mn-cs"/>
            </a:endParaRPr>
          </a:p>
          <a:p>
            <a:endParaRPr lang="hu-HU" dirty="0"/>
          </a:p>
          <a:p>
            <a:r>
              <a:rPr lang="en-US" b="1" dirty="0"/>
              <a:t>The Solution </a:t>
            </a:r>
            <a:endParaRPr lang="hu-HU" b="1" dirty="0"/>
          </a:p>
          <a:p>
            <a:r>
              <a:rPr lang="en-US" sz="1200" b="0" i="0" u="none" strike="noStrike" kern="1200" baseline="0" dirty="0">
                <a:solidFill>
                  <a:schemeClr val="tx1"/>
                </a:solidFill>
                <a:latin typeface="+mn-lt"/>
                <a:ea typeface="+mn-ea"/>
                <a:cs typeface="+mn-cs"/>
              </a:rPr>
              <a:t>During the vendor selection process, CyberArk, </a:t>
            </a:r>
            <a:r>
              <a:rPr lang="en-US" sz="1200" b="0" i="0" u="none" strike="noStrike" kern="1200" baseline="0" dirty="0" err="1">
                <a:solidFill>
                  <a:schemeClr val="tx1"/>
                </a:solidFill>
                <a:latin typeface="+mn-lt"/>
                <a:ea typeface="+mn-ea"/>
                <a:cs typeface="+mn-cs"/>
              </a:rPr>
              <a:t>Wallix</a:t>
            </a:r>
            <a:r>
              <a:rPr lang="en-US" sz="1200" b="0" i="0" u="none" strike="noStrike" kern="1200" baseline="0" dirty="0">
                <a:solidFill>
                  <a:schemeClr val="tx1"/>
                </a:solidFill>
                <a:latin typeface="+mn-lt"/>
                <a:ea typeface="+mn-ea"/>
                <a:cs typeface="+mn-cs"/>
              </a:rPr>
              <a:t>, Lieberman and </a:t>
            </a:r>
            <a:r>
              <a:rPr lang="en-US" sz="1200" b="0" i="0" u="none" strike="noStrike" kern="1200" baseline="0" dirty="0" err="1">
                <a:solidFill>
                  <a:schemeClr val="tx1"/>
                </a:solidFill>
                <a:latin typeface="+mn-lt"/>
                <a:ea typeface="+mn-ea"/>
                <a:cs typeface="+mn-cs"/>
              </a:rPr>
              <a:t>Balabit</a:t>
            </a:r>
            <a:r>
              <a:rPr lang="en-US" sz="1200" b="0" i="0" u="none" strike="noStrike" kern="1200" baseline="0" dirty="0">
                <a:solidFill>
                  <a:schemeClr val="tx1"/>
                </a:solidFill>
                <a:latin typeface="+mn-lt"/>
                <a:ea typeface="+mn-ea"/>
                <a:cs typeface="+mn-cs"/>
              </a:rPr>
              <a:t> products were all evaluated, but the DGSI chose </a:t>
            </a:r>
            <a:r>
              <a:rPr lang="en-US" sz="1200" b="0" i="0" u="none" strike="noStrike" kern="1200" baseline="0" dirty="0" err="1">
                <a:solidFill>
                  <a:schemeClr val="tx1"/>
                </a:solidFill>
                <a:latin typeface="+mn-lt"/>
                <a:ea typeface="+mn-ea"/>
                <a:cs typeface="+mn-cs"/>
              </a:rPr>
              <a:t>Balabit’s</a:t>
            </a:r>
            <a:r>
              <a:rPr lang="en-US" sz="1200" b="0" i="0" u="none" strike="noStrike" kern="1200" baseline="0" dirty="0">
                <a:solidFill>
                  <a:schemeClr val="tx1"/>
                </a:solidFill>
                <a:latin typeface="+mn-lt"/>
                <a:ea typeface="+mn-ea"/>
                <a:cs typeface="+mn-cs"/>
              </a:rPr>
              <a:t> Privileged</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Session Management (PSM) privileged user monitoring solution to </a:t>
            </a:r>
            <a:r>
              <a:rPr lang="en-US" sz="1200" b="0" i="0" u="none" strike="noStrike" kern="1200" baseline="0" dirty="0" err="1">
                <a:solidFill>
                  <a:schemeClr val="tx1"/>
                </a:solidFill>
                <a:latin typeface="+mn-lt"/>
                <a:ea typeface="+mn-ea"/>
                <a:cs typeface="+mn-cs"/>
              </a:rPr>
              <a:t>gether</a:t>
            </a:r>
            <a:r>
              <a:rPr lang="en-US" sz="1200" b="0" i="0" u="none" strike="noStrike" kern="1200" baseline="0" dirty="0">
                <a:solidFill>
                  <a:schemeClr val="tx1"/>
                </a:solidFill>
                <a:latin typeface="+mn-lt"/>
                <a:ea typeface="+mn-ea"/>
                <a:cs typeface="+mn-cs"/>
              </a:rPr>
              <a:t> with Lieberman Enterprise Random Password Manager (ERPM).</a:t>
            </a:r>
            <a:r>
              <a:rPr lang="hu-HU"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“The secure storage of video records, the transparent operation and the smooth network integration were all important for us.</a:t>
            </a:r>
            <a:r>
              <a:rPr lang="hu-HU"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But the decisive point was the fact that PSM was able to do Optical Character Recognition, not only on the titles of the windows, but on all content</a:t>
            </a:r>
            <a:r>
              <a:rPr lang="hu-HU"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appearing on the screen of the users.” </a:t>
            </a:r>
            <a:r>
              <a:rPr lang="en-US" sz="1200" b="0" i="0" u="none" strike="noStrike" kern="1200" baseline="0" dirty="0">
                <a:solidFill>
                  <a:schemeClr val="tx1"/>
                </a:solidFill>
                <a:latin typeface="+mn-lt"/>
                <a:ea typeface="+mn-ea"/>
                <a:cs typeface="+mn-cs"/>
              </a:rPr>
              <a:t>– explains the Project Manager, Direction </a:t>
            </a:r>
            <a:r>
              <a:rPr lang="en-US" sz="1200" b="0" i="0" u="none" strike="noStrike" kern="1200" baseline="0" dirty="0" err="1">
                <a:solidFill>
                  <a:schemeClr val="tx1"/>
                </a:solidFill>
                <a:latin typeface="+mn-lt"/>
                <a:ea typeface="+mn-ea"/>
                <a:cs typeface="+mn-cs"/>
              </a:rPr>
              <a:t>Générale</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Systèmes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d’Informations</a:t>
            </a:r>
            <a:r>
              <a:rPr lang="en-US" sz="1200" b="0" i="0" u="none" strike="noStrike" kern="1200" baseline="0" dirty="0">
                <a:solidFill>
                  <a:schemeClr val="tx1"/>
                </a:solidFill>
                <a:latin typeface="+mn-lt"/>
                <a:ea typeface="+mn-ea"/>
                <a:cs typeface="+mn-cs"/>
              </a:rPr>
              <a:t>, State of Geneva.</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Deployed in high availability configuration, the PSM was integrated with Lieberman’s password manager to control and record the access of 200 system</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administrators to almost 3000 hosts. Hosts include Linux and Windows servers, VMware and KVM virtual machines, and SUN Solaris and IBM AIX</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systems. The solution was integrated with Microsoft Active Directory, which makes authentication of Windows users easy, while the Lieberman password</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vault can manage the shared UNIX accounts.</a:t>
            </a:r>
          </a:p>
          <a:p>
            <a:r>
              <a:rPr lang="en-US" sz="1200" b="0" i="0" u="none" strike="noStrike" kern="1200" baseline="0" dirty="0">
                <a:solidFill>
                  <a:schemeClr val="tx1"/>
                </a:solidFill>
                <a:latin typeface="+mn-lt"/>
                <a:ea typeface="+mn-ea"/>
                <a:cs typeface="+mn-cs"/>
              </a:rPr>
              <a:t>The privileged access management system is in the early stage of productive operation – currently not all administrative traffic is controlled, but the final</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goal is to manage all </a:t>
            </a:r>
            <a:r>
              <a:rPr lang="en-US" sz="1200" b="0" i="0" u="none" strike="noStrike" kern="1200" baseline="0" dirty="0" err="1">
                <a:solidFill>
                  <a:schemeClr val="tx1"/>
                </a:solidFill>
                <a:latin typeface="+mn-lt"/>
                <a:ea typeface="+mn-ea"/>
                <a:cs typeface="+mn-cs"/>
              </a:rPr>
              <a:t>superuser</a:t>
            </a:r>
            <a:r>
              <a:rPr lang="en-US" sz="1200" b="0" i="0" u="none" strike="noStrike" kern="1200" baseline="0" dirty="0">
                <a:solidFill>
                  <a:schemeClr val="tx1"/>
                </a:solidFill>
                <a:latin typeface="+mn-lt"/>
                <a:ea typeface="+mn-ea"/>
                <a:cs typeface="+mn-cs"/>
              </a:rPr>
              <a:t> access at the organization. Management gradually limits direct access to the hosts, and permits access only by using the</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new gateway.</a:t>
            </a:r>
            <a:endParaRPr lang="hu-HU" sz="1200" b="0" i="0" u="none" strike="noStrike" kern="1200" baseline="0" dirty="0">
              <a:solidFill>
                <a:schemeClr val="tx1"/>
              </a:solidFill>
              <a:latin typeface="+mn-lt"/>
              <a:ea typeface="+mn-ea"/>
              <a:cs typeface="+mn-cs"/>
            </a:endParaRPr>
          </a:p>
          <a:p>
            <a:endParaRPr lang="hu-HU" dirty="0"/>
          </a:p>
          <a:p>
            <a:r>
              <a:rPr lang="en-US" b="1" dirty="0"/>
              <a:t>Benefits</a:t>
            </a:r>
            <a:endParaRPr lang="hu-HU" b="1" dirty="0"/>
          </a:p>
          <a:p>
            <a:r>
              <a:rPr lang="en-US" sz="1200" b="0" i="0" u="none" strike="noStrike" kern="1200" baseline="0" dirty="0">
                <a:solidFill>
                  <a:schemeClr val="tx1"/>
                </a:solidFill>
                <a:latin typeface="+mn-lt"/>
                <a:ea typeface="+mn-ea"/>
                <a:cs typeface="+mn-cs"/>
              </a:rPr>
              <a:t>The Privileged Session Management based architecture enforces a centralized access</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policy at the local government. The two-factor authentication (login + OTP) makes it</a:t>
            </a:r>
          </a:p>
          <a:p>
            <a:r>
              <a:rPr lang="en-US" sz="1200" b="0" i="0" u="none" strike="noStrike" kern="1200" baseline="0" dirty="0">
                <a:solidFill>
                  <a:schemeClr val="tx1"/>
                </a:solidFill>
                <a:latin typeface="+mn-lt"/>
                <a:ea typeface="+mn-ea"/>
                <a:cs typeface="+mn-cs"/>
              </a:rPr>
              <a:t>possible to reliably identify the real user behind a shared account. Knowing that PSM</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will monitor and record privileged activities in the systems, the business has a means to</a:t>
            </a:r>
          </a:p>
          <a:p>
            <a:r>
              <a:rPr lang="en-US" sz="1200" b="0" i="0" u="none" strike="noStrike" kern="1200" baseline="0" dirty="0">
                <a:solidFill>
                  <a:schemeClr val="tx1"/>
                </a:solidFill>
                <a:latin typeface="+mn-lt"/>
                <a:ea typeface="+mn-ea"/>
                <a:cs typeface="+mn-cs"/>
              </a:rPr>
              <a:t>investigate IT activities. On the other hand, the IT department is able to prove its non</a:t>
            </a:r>
            <a:r>
              <a:rPr lang="hu-HU"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malicious</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intention in the case of post-mortem incident investigations: they can replay the</a:t>
            </a:r>
          </a:p>
          <a:p>
            <a:r>
              <a:rPr lang="en-US" sz="1200" b="0" i="0" u="none" strike="noStrike" kern="1200" baseline="0" dirty="0">
                <a:solidFill>
                  <a:schemeClr val="tx1"/>
                </a:solidFill>
                <a:latin typeface="+mn-lt"/>
                <a:ea typeface="+mn-ea"/>
                <a:cs typeface="+mn-cs"/>
              </a:rPr>
              <a:t>tamper-proof video records anytime, which makes both parties confident.</a:t>
            </a:r>
            <a:r>
              <a:rPr lang="hu-HU"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”The new architecture pioneered a new working philosophy at the local government</a:t>
            </a:r>
            <a:r>
              <a:rPr lang="hu-HU"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by introducing a centralized, controlled and monitored access to our critical systems,</a:t>
            </a:r>
            <a:r>
              <a:rPr lang="hu-HU"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replacing an unsupervised, direct access in the past. “ </a:t>
            </a:r>
            <a:r>
              <a:rPr lang="en-US" sz="1200" b="0" i="0" u="none" strike="noStrike" kern="1200" baseline="0" dirty="0">
                <a:solidFill>
                  <a:schemeClr val="tx1"/>
                </a:solidFill>
                <a:latin typeface="+mn-lt"/>
                <a:ea typeface="+mn-ea"/>
                <a:cs typeface="+mn-cs"/>
              </a:rPr>
              <a:t>– concludes the Project Manager.</a:t>
            </a:r>
            <a:endParaRPr lang="hu-HU" b="1" dirty="0"/>
          </a:p>
          <a:p>
            <a:endParaRPr lang="hu-HU" b="1" dirty="0"/>
          </a:p>
        </p:txBody>
      </p:sp>
      <p:sp>
        <p:nvSpPr>
          <p:cNvPr id="4" name="Slide Number Placeholder 3"/>
          <p:cNvSpPr>
            <a:spLocks noGrp="1"/>
          </p:cNvSpPr>
          <p:nvPr>
            <p:ph type="sldNum" sz="quarter" idx="10"/>
          </p:nvPr>
        </p:nvSpPr>
        <p:spPr/>
        <p:txBody>
          <a:bodyPr/>
          <a:lstStyle/>
          <a:p>
            <a:fld id="{E656CCBC-010D-470C-8A4C-58039419765C}" type="slidenum">
              <a:rPr lang="hu-HU" smtClean="0"/>
              <a:t>21</a:t>
            </a:fld>
            <a:endParaRPr lang="hu-HU"/>
          </a:p>
        </p:txBody>
      </p:sp>
    </p:spTree>
    <p:extLst>
      <p:ext uri="{BB962C8B-B14F-4D97-AF65-F5344CB8AC3E}">
        <p14:creationId xmlns:p14="http://schemas.microsoft.com/office/powerpoint/2010/main" val="468017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Challenge </a:t>
            </a:r>
            <a:endParaRPr lang="hu-HU" b="1" dirty="0"/>
          </a:p>
          <a:p>
            <a:r>
              <a:rPr lang="en-US" sz="1200" b="0" i="0" u="none" strike="noStrike" kern="1200" baseline="0" dirty="0">
                <a:solidFill>
                  <a:schemeClr val="tx1"/>
                </a:solidFill>
                <a:latin typeface="+mn-lt"/>
                <a:ea typeface="+mn-ea"/>
                <a:cs typeface="+mn-cs"/>
              </a:rPr>
              <a:t>Thanks to regular audits and training programs, security awareness is strong at the State of Geneva: internal departments care about the security of their</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IT systems and data. They recognized that prevention of user-related incidents has pivotal importance from a data protection point of view. For this reason,</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State of Geneva formulated a request to the DGSI to monitor the access of its IT staff. They wanted to have strong and detailed evidence of the IT Staff</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activities on the systems in case of security incidents.</a:t>
            </a:r>
          </a:p>
          <a:p>
            <a:r>
              <a:rPr lang="en-US" sz="1200" b="0" i="0" u="none" strike="noStrike" kern="1200" baseline="0" dirty="0">
                <a:solidFill>
                  <a:schemeClr val="tx1"/>
                </a:solidFill>
                <a:latin typeface="+mn-lt"/>
                <a:ea typeface="+mn-ea"/>
                <a:cs typeface="+mn-cs"/>
              </a:rPr>
              <a:t>Previous incident investigations were costly tasks: Identifying the root cause could take a lot of time and effort and had no guarantee of success. Determining</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whether an incident was caused by accidental human error, system malfunction, or malicious activity, was very difficult. Logs were not considered by the</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business as a reliable source of information, because the administrators could manipulate them.</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As a result, the DGSI started to search for a solution capable of meeting the following requirements:</a:t>
            </a:r>
            <a:endParaRPr lang="hu-HU"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bring the whole IT environment</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under supervision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monitor all privileged user access</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servers and other IT systems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record administrators’ command</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executions and application</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launches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 tamper-proof, easily</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interpreted evidence for forensics</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investigations</a:t>
            </a:r>
            <a:endParaRPr lang="hu-HU" sz="1200" b="0" i="0" u="none" strike="noStrike" kern="1200" baseline="0" dirty="0">
              <a:solidFill>
                <a:schemeClr val="tx1"/>
              </a:solidFill>
              <a:latin typeface="+mn-lt"/>
              <a:ea typeface="+mn-ea"/>
              <a:cs typeface="+mn-cs"/>
            </a:endParaRPr>
          </a:p>
          <a:p>
            <a:endParaRPr lang="hu-HU" dirty="0"/>
          </a:p>
          <a:p>
            <a:r>
              <a:rPr lang="en-US" b="1" dirty="0"/>
              <a:t>The Solution </a:t>
            </a:r>
            <a:endParaRPr lang="hu-HU" b="1" dirty="0"/>
          </a:p>
          <a:p>
            <a:r>
              <a:rPr lang="en-US" sz="1200" b="0" i="0" u="none" strike="noStrike" kern="1200" baseline="0" dirty="0">
                <a:solidFill>
                  <a:schemeClr val="tx1"/>
                </a:solidFill>
                <a:latin typeface="+mn-lt"/>
                <a:ea typeface="+mn-ea"/>
                <a:cs typeface="+mn-cs"/>
              </a:rPr>
              <a:t>During the vendor selection process, CyberArk, </a:t>
            </a:r>
            <a:r>
              <a:rPr lang="en-US" sz="1200" b="0" i="0" u="none" strike="noStrike" kern="1200" baseline="0" dirty="0" err="1">
                <a:solidFill>
                  <a:schemeClr val="tx1"/>
                </a:solidFill>
                <a:latin typeface="+mn-lt"/>
                <a:ea typeface="+mn-ea"/>
                <a:cs typeface="+mn-cs"/>
              </a:rPr>
              <a:t>Wallix</a:t>
            </a:r>
            <a:r>
              <a:rPr lang="en-US" sz="1200" b="0" i="0" u="none" strike="noStrike" kern="1200" baseline="0" dirty="0">
                <a:solidFill>
                  <a:schemeClr val="tx1"/>
                </a:solidFill>
                <a:latin typeface="+mn-lt"/>
                <a:ea typeface="+mn-ea"/>
                <a:cs typeface="+mn-cs"/>
              </a:rPr>
              <a:t>, Lieberman and </a:t>
            </a:r>
            <a:r>
              <a:rPr lang="en-US" sz="1200" b="0" i="0" u="none" strike="noStrike" kern="1200" baseline="0" dirty="0" err="1">
                <a:solidFill>
                  <a:schemeClr val="tx1"/>
                </a:solidFill>
                <a:latin typeface="+mn-lt"/>
                <a:ea typeface="+mn-ea"/>
                <a:cs typeface="+mn-cs"/>
              </a:rPr>
              <a:t>Balabit</a:t>
            </a:r>
            <a:r>
              <a:rPr lang="en-US" sz="1200" b="0" i="0" u="none" strike="noStrike" kern="1200" baseline="0" dirty="0">
                <a:solidFill>
                  <a:schemeClr val="tx1"/>
                </a:solidFill>
                <a:latin typeface="+mn-lt"/>
                <a:ea typeface="+mn-ea"/>
                <a:cs typeface="+mn-cs"/>
              </a:rPr>
              <a:t> products were all evaluated, but the DGSI chose </a:t>
            </a:r>
            <a:r>
              <a:rPr lang="en-US" sz="1200" b="0" i="0" u="none" strike="noStrike" kern="1200" baseline="0" dirty="0" err="1">
                <a:solidFill>
                  <a:schemeClr val="tx1"/>
                </a:solidFill>
                <a:latin typeface="+mn-lt"/>
                <a:ea typeface="+mn-ea"/>
                <a:cs typeface="+mn-cs"/>
              </a:rPr>
              <a:t>Balabit’s</a:t>
            </a:r>
            <a:r>
              <a:rPr lang="en-US" sz="1200" b="0" i="0" u="none" strike="noStrike" kern="1200" baseline="0" dirty="0">
                <a:solidFill>
                  <a:schemeClr val="tx1"/>
                </a:solidFill>
                <a:latin typeface="+mn-lt"/>
                <a:ea typeface="+mn-ea"/>
                <a:cs typeface="+mn-cs"/>
              </a:rPr>
              <a:t> Privileged</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Session Management (PSM) privileged user monitoring solution together with Lieberman Enterprise Random Password Manager (ERPM).</a:t>
            </a:r>
            <a:r>
              <a:rPr lang="hu-HU"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“The secure storage of video records, the transparent operation and the smooth network integration were all important for us.</a:t>
            </a:r>
            <a:r>
              <a:rPr lang="hu-HU"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But the decisive point was the fact that PSM was able to do Optical Character Recognition, not only on the titles of the windows, but on all content</a:t>
            </a:r>
            <a:r>
              <a:rPr lang="hu-HU"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appearing on the screen of the users.” </a:t>
            </a:r>
            <a:r>
              <a:rPr lang="en-US" sz="1200" b="0" i="0" u="none" strike="noStrike" kern="1200" baseline="0" dirty="0">
                <a:solidFill>
                  <a:schemeClr val="tx1"/>
                </a:solidFill>
                <a:latin typeface="+mn-lt"/>
                <a:ea typeface="+mn-ea"/>
                <a:cs typeface="+mn-cs"/>
              </a:rPr>
              <a:t>– explains the Project Manager, Direction </a:t>
            </a:r>
            <a:r>
              <a:rPr lang="en-US" sz="1200" b="0" i="0" u="none" strike="noStrike" kern="1200" baseline="0" dirty="0" err="1">
                <a:solidFill>
                  <a:schemeClr val="tx1"/>
                </a:solidFill>
                <a:latin typeface="+mn-lt"/>
                <a:ea typeface="+mn-ea"/>
                <a:cs typeface="+mn-cs"/>
              </a:rPr>
              <a:t>Générale</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Systèmes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d’Informations</a:t>
            </a:r>
            <a:r>
              <a:rPr lang="en-US" sz="1200" b="0" i="0" u="none" strike="noStrike" kern="1200" baseline="0" dirty="0">
                <a:solidFill>
                  <a:schemeClr val="tx1"/>
                </a:solidFill>
                <a:latin typeface="+mn-lt"/>
                <a:ea typeface="+mn-ea"/>
                <a:cs typeface="+mn-cs"/>
              </a:rPr>
              <a:t>, State of Geneva.</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Deployed in high availability configuration, the PSM was integrated with Lieberman’s password manager to control and record the access of 200 system</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administrators to almost 3000 hosts. Hosts include Linux and Windows servers, VMware and KVM virtual machines, and SUN Solaris and IBM AIX</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systems. The solution was integrated with Microsoft Active Directory, which makes authentication of Windows users easy, while the Lieberman password</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vault can manage the shared UNIX accounts.</a:t>
            </a:r>
          </a:p>
          <a:p>
            <a:r>
              <a:rPr lang="en-US" sz="1200" b="0" i="0" u="none" strike="noStrike" kern="1200" baseline="0" dirty="0">
                <a:solidFill>
                  <a:schemeClr val="tx1"/>
                </a:solidFill>
                <a:latin typeface="+mn-lt"/>
                <a:ea typeface="+mn-ea"/>
                <a:cs typeface="+mn-cs"/>
              </a:rPr>
              <a:t>The privileged access management system is in the early stage of productive operation – currently not all administrative traffic is controlled, but the final</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goal is to manage all </a:t>
            </a:r>
            <a:r>
              <a:rPr lang="en-US" sz="1200" b="0" i="0" u="none" strike="noStrike" kern="1200" baseline="0" dirty="0" err="1">
                <a:solidFill>
                  <a:schemeClr val="tx1"/>
                </a:solidFill>
                <a:latin typeface="+mn-lt"/>
                <a:ea typeface="+mn-ea"/>
                <a:cs typeface="+mn-cs"/>
              </a:rPr>
              <a:t>superuser</a:t>
            </a:r>
            <a:r>
              <a:rPr lang="en-US" sz="1200" b="0" i="0" u="none" strike="noStrike" kern="1200" baseline="0" dirty="0">
                <a:solidFill>
                  <a:schemeClr val="tx1"/>
                </a:solidFill>
                <a:latin typeface="+mn-lt"/>
                <a:ea typeface="+mn-ea"/>
                <a:cs typeface="+mn-cs"/>
              </a:rPr>
              <a:t> access at the organization. Management gradually limits direct access to the hosts, and permits access only by using the</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new gateway.</a:t>
            </a:r>
            <a:endParaRPr lang="hu-HU" sz="1200" b="0" i="0" u="none" strike="noStrike" kern="1200" baseline="0" dirty="0">
              <a:solidFill>
                <a:schemeClr val="tx1"/>
              </a:solidFill>
              <a:latin typeface="+mn-lt"/>
              <a:ea typeface="+mn-ea"/>
              <a:cs typeface="+mn-cs"/>
            </a:endParaRPr>
          </a:p>
          <a:p>
            <a:endParaRPr lang="hu-HU" dirty="0"/>
          </a:p>
          <a:p>
            <a:r>
              <a:rPr lang="en-US" b="1" dirty="0"/>
              <a:t>Benefits</a:t>
            </a:r>
            <a:endParaRPr lang="hu-HU" b="1" dirty="0"/>
          </a:p>
          <a:p>
            <a:r>
              <a:rPr lang="en-US" sz="1200" b="0" i="0" u="none" strike="noStrike" kern="1200" baseline="0" dirty="0">
                <a:solidFill>
                  <a:schemeClr val="tx1"/>
                </a:solidFill>
                <a:latin typeface="+mn-lt"/>
                <a:ea typeface="+mn-ea"/>
                <a:cs typeface="+mn-cs"/>
              </a:rPr>
              <a:t>The Privileged Session Management based architecture enforces a centralized access</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policy at the local government. The two-factor authentication (login + OTP) makes it</a:t>
            </a:r>
          </a:p>
          <a:p>
            <a:r>
              <a:rPr lang="en-US" sz="1200" b="0" i="0" u="none" strike="noStrike" kern="1200" baseline="0" dirty="0">
                <a:solidFill>
                  <a:schemeClr val="tx1"/>
                </a:solidFill>
                <a:latin typeface="+mn-lt"/>
                <a:ea typeface="+mn-ea"/>
                <a:cs typeface="+mn-cs"/>
              </a:rPr>
              <a:t>possible to reliably identify the real user behind a shared account. Knowing that PSM</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will monitor and record privileged activities in the systems, the business has a means to</a:t>
            </a:r>
          </a:p>
          <a:p>
            <a:r>
              <a:rPr lang="en-US" sz="1200" b="0" i="0" u="none" strike="noStrike" kern="1200" baseline="0" dirty="0">
                <a:solidFill>
                  <a:schemeClr val="tx1"/>
                </a:solidFill>
                <a:latin typeface="+mn-lt"/>
                <a:ea typeface="+mn-ea"/>
                <a:cs typeface="+mn-cs"/>
              </a:rPr>
              <a:t>investigate IT activities. On the other hand, the IT department is able to prove its non</a:t>
            </a:r>
            <a:r>
              <a:rPr lang="hu-HU"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malicious</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intention in the case of post-mortem incident investigations: they can replay the</a:t>
            </a:r>
          </a:p>
          <a:p>
            <a:r>
              <a:rPr lang="en-US" sz="1200" b="0" i="0" u="none" strike="noStrike" kern="1200" baseline="0" dirty="0">
                <a:solidFill>
                  <a:schemeClr val="tx1"/>
                </a:solidFill>
                <a:latin typeface="+mn-lt"/>
                <a:ea typeface="+mn-ea"/>
                <a:cs typeface="+mn-cs"/>
              </a:rPr>
              <a:t>tamper-proof video records anytime, which makes both parties confident.</a:t>
            </a:r>
            <a:r>
              <a:rPr lang="hu-HU"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”The new architecture pioneered a new working philosophy at the local government</a:t>
            </a:r>
            <a:r>
              <a:rPr lang="hu-HU"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by introducing a centralized, controlled and monitored access to our critical systems,</a:t>
            </a:r>
            <a:r>
              <a:rPr lang="hu-HU"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replacing an unsupervised, direct access in the past. “ </a:t>
            </a:r>
            <a:r>
              <a:rPr lang="en-US" sz="1200" b="0" i="0" u="none" strike="noStrike" kern="1200" baseline="0" dirty="0">
                <a:solidFill>
                  <a:schemeClr val="tx1"/>
                </a:solidFill>
                <a:latin typeface="+mn-lt"/>
                <a:ea typeface="+mn-ea"/>
                <a:cs typeface="+mn-cs"/>
              </a:rPr>
              <a:t>– concludes the Project Manager.</a:t>
            </a:r>
            <a:endParaRPr lang="hu-HU" b="1" dirty="0"/>
          </a:p>
        </p:txBody>
      </p:sp>
      <p:sp>
        <p:nvSpPr>
          <p:cNvPr id="4" name="Slide Number Placeholder 3"/>
          <p:cNvSpPr>
            <a:spLocks noGrp="1"/>
          </p:cNvSpPr>
          <p:nvPr>
            <p:ph type="sldNum" sz="quarter" idx="10"/>
          </p:nvPr>
        </p:nvSpPr>
        <p:spPr/>
        <p:txBody>
          <a:bodyPr/>
          <a:lstStyle/>
          <a:p>
            <a:fld id="{E656CCBC-010D-470C-8A4C-58039419765C}" type="slidenum">
              <a:rPr lang="hu-HU" smtClean="0"/>
              <a:t>22</a:t>
            </a:fld>
            <a:endParaRPr lang="hu-HU"/>
          </a:p>
        </p:txBody>
      </p:sp>
    </p:spTree>
    <p:extLst>
      <p:ext uri="{BB962C8B-B14F-4D97-AF65-F5344CB8AC3E}">
        <p14:creationId xmlns:p14="http://schemas.microsoft.com/office/powerpoint/2010/main" val="213408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hu-HU" dirty="0"/>
              <a:t>Balabit is been in the IT security business for almost</a:t>
            </a:r>
            <a:r>
              <a:rPr lang="hu-HU" baseline="0" dirty="0"/>
              <a:t> two decades. During </a:t>
            </a:r>
            <a:r>
              <a:rPr lang="hu-HU" baseline="0" dirty="0" err="1"/>
              <a:t>this</a:t>
            </a:r>
            <a:r>
              <a:rPr lang="hu-HU" baseline="0" dirty="0"/>
              <a:t> </a:t>
            </a:r>
            <a:r>
              <a:rPr lang="hu-HU" baseline="0" dirty="0" err="1"/>
              <a:t>time</a:t>
            </a:r>
            <a:r>
              <a:rPr lang="en-US" baseline="0" dirty="0"/>
              <a:t>,</a:t>
            </a:r>
            <a:r>
              <a:rPr lang="hu-HU" baseline="0" dirty="0"/>
              <a:t> </a:t>
            </a:r>
            <a:r>
              <a:rPr lang="en-US" baseline="0" noProof="0" dirty="0"/>
              <a:t>we</a:t>
            </a:r>
            <a:r>
              <a:rPr lang="hu-HU" baseline="0" dirty="0"/>
              <a:t> </a:t>
            </a:r>
            <a:r>
              <a:rPr lang="en-US" baseline="0" dirty="0"/>
              <a:t>have </a:t>
            </a:r>
            <a:r>
              <a:rPr lang="hu-HU" baseline="0" dirty="0" err="1"/>
              <a:t>established</a:t>
            </a:r>
            <a:r>
              <a:rPr lang="hu-HU" baseline="0" dirty="0"/>
              <a:t> local offices on a global scale. Like BP, NY, L, P, M and Mos.</a:t>
            </a:r>
          </a:p>
          <a:p>
            <a:endParaRPr lang="hu-HU" baseline="0" dirty="0"/>
          </a:p>
          <a:p>
            <a:r>
              <a:rPr lang="hu-HU" baseline="0" dirty="0"/>
              <a:t>25 organizations from our over 1500 (fifteen hundred) </a:t>
            </a:r>
            <a:r>
              <a:rPr lang="hu-HU" baseline="0" dirty="0" err="1"/>
              <a:t>customers</a:t>
            </a:r>
            <a:r>
              <a:rPr lang="hu-HU" baseline="0" dirty="0"/>
              <a:t> </a:t>
            </a:r>
            <a:r>
              <a:rPr lang="en-US" baseline="0" dirty="0"/>
              <a:t>are</a:t>
            </a:r>
            <a:r>
              <a:rPr lang="hu-HU" baseline="0" dirty="0"/>
              <a:t> </a:t>
            </a:r>
            <a:r>
              <a:rPr lang="en-US" baseline="0" dirty="0"/>
              <a:t>in</a:t>
            </a:r>
            <a:r>
              <a:rPr lang="hu-HU" baseline="0" dirty="0"/>
              <a:t> the fortune 100. </a:t>
            </a:r>
          </a:p>
          <a:p>
            <a:endParaRPr lang="hu-HU" baseline="0" dirty="0"/>
          </a:p>
          <a:p>
            <a:r>
              <a:rPr lang="hu-HU" baseline="0" dirty="0"/>
              <a:t>We </a:t>
            </a:r>
            <a:r>
              <a:rPr lang="hu-HU" baseline="0" dirty="0" err="1"/>
              <a:t>also</a:t>
            </a:r>
            <a:r>
              <a:rPr lang="hu-HU" baseline="0" dirty="0"/>
              <a:t> </a:t>
            </a:r>
            <a:r>
              <a:rPr lang="en-US" baseline="0" dirty="0"/>
              <a:t>work </a:t>
            </a:r>
            <a:r>
              <a:rPr lang="hu-HU" baseline="0" dirty="0" err="1"/>
              <a:t>with</a:t>
            </a:r>
            <a:r>
              <a:rPr lang="hu-HU" baseline="0" dirty="0"/>
              <a:t> a partner</a:t>
            </a:r>
            <a:r>
              <a:rPr lang="en-US" baseline="0" dirty="0"/>
              <a:t> network</a:t>
            </a:r>
            <a:r>
              <a:rPr lang="hu-HU" baseline="0" dirty="0"/>
              <a:t> in regions we don’t have local representation.</a:t>
            </a:r>
          </a:p>
          <a:p>
            <a:endParaRPr lang="hu-HU" baseline="0" dirty="0"/>
          </a:p>
          <a:p>
            <a:r>
              <a:rPr lang="hu-HU" baseline="0" dirty="0"/>
              <a:t>And </a:t>
            </a:r>
            <a:r>
              <a:rPr lang="en-US" baseline="0" dirty="0"/>
              <a:t>including our popular OS</a:t>
            </a:r>
            <a:r>
              <a:rPr lang="hu-HU" baseline="0" dirty="0"/>
              <a:t> </a:t>
            </a:r>
            <a:r>
              <a:rPr lang="hu-HU" baseline="0" dirty="0" err="1"/>
              <a:t>technology</a:t>
            </a:r>
            <a:r>
              <a:rPr lang="en-US" baseline="0" dirty="0"/>
              <a:t>,</a:t>
            </a:r>
            <a:r>
              <a:rPr lang="hu-HU" baseline="0" dirty="0"/>
              <a:t> we have over a million users for our products. </a:t>
            </a:r>
            <a:endParaRPr lang="en-US" dirty="0"/>
          </a:p>
        </p:txBody>
      </p:sp>
    </p:spTree>
    <p:extLst>
      <p:ext uri="{BB962C8B-B14F-4D97-AF65-F5344CB8AC3E}">
        <p14:creationId xmlns:p14="http://schemas.microsoft.com/office/powerpoint/2010/main" val="18076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Challenge </a:t>
            </a:r>
            <a:endParaRPr lang="hu-HU" b="1" dirty="0"/>
          </a:p>
          <a:p>
            <a:r>
              <a:rPr lang="en-US" dirty="0"/>
              <a:t>In Germany, the Federal Financial Supervisory Authority (</a:t>
            </a:r>
            <a:r>
              <a:rPr lang="en-US" dirty="0" err="1"/>
              <a:t>BaFin</a:t>
            </a:r>
            <a:r>
              <a:rPr lang="en-US" dirty="0"/>
              <a:t>) has recently announced new regulations which have further extended the Minimum Requirements for Risk Management (</a:t>
            </a:r>
            <a:r>
              <a:rPr lang="en-US" dirty="0" err="1"/>
              <a:t>MaRisk</a:t>
            </a:r>
            <a:r>
              <a:rPr lang="en-US" dirty="0"/>
              <a:t>) for financial institutions. Among others, </a:t>
            </a:r>
            <a:r>
              <a:rPr lang="en-US" dirty="0" err="1"/>
              <a:t>MaRisk</a:t>
            </a:r>
            <a:r>
              <a:rPr lang="en-US" dirty="0"/>
              <a:t> requires full audit of administrative access to private banking information. To fulfill these strict requirements, </a:t>
            </a:r>
            <a:r>
              <a:rPr lang="en-US" dirty="0" err="1"/>
              <a:t>Fiducia</a:t>
            </a:r>
            <a:r>
              <a:rPr lang="en-US" dirty="0"/>
              <a:t> had to look for a solution capable to record all database access by system/database/security administrators and playback the records for forensic purposes in case there is suspicion of non-compliance. In addition, as the </a:t>
            </a:r>
            <a:r>
              <a:rPr lang="en-US" dirty="0" err="1"/>
              <a:t>Fiducia</a:t>
            </a:r>
            <a:r>
              <a:rPr lang="en-US" dirty="0"/>
              <a:t> data-center environment consists of approximately 8,000 UNIX and Linux servers, finding an adequately robust auditing solution was increasingly challenging. For a long time, the provider couldn’t find any competitive offering on the market. Finally, it discovered a solution that met its requirements, the </a:t>
            </a:r>
            <a:r>
              <a:rPr lang="en-US" dirty="0" err="1"/>
              <a:t>Balabit</a:t>
            </a:r>
            <a:r>
              <a:rPr lang="en-US" dirty="0"/>
              <a:t> Privileged Session Management (PSM).</a:t>
            </a:r>
            <a:endParaRPr lang="hu-HU" dirty="0"/>
          </a:p>
          <a:p>
            <a:endParaRPr lang="hu-HU" dirty="0"/>
          </a:p>
          <a:p>
            <a:r>
              <a:rPr lang="en-US" b="1" dirty="0"/>
              <a:t>The Solution </a:t>
            </a:r>
            <a:endParaRPr lang="hu-HU" b="1" dirty="0"/>
          </a:p>
          <a:p>
            <a:r>
              <a:rPr lang="en-US" dirty="0"/>
              <a:t>The provider involved its strategic system partner AS Computer Consulting &amp; Service in the implementation project. The experts of </a:t>
            </a:r>
            <a:r>
              <a:rPr lang="en-US" dirty="0" err="1"/>
              <a:t>Fiducia</a:t>
            </a:r>
            <a:r>
              <a:rPr lang="en-US" dirty="0"/>
              <a:t> and AS Computer spent about five months to thoroughly test the </a:t>
            </a:r>
            <a:r>
              <a:rPr lang="en-US" dirty="0" err="1"/>
              <a:t>Balabit</a:t>
            </a:r>
            <a:r>
              <a:rPr lang="en-US" dirty="0"/>
              <a:t> PSM down to its tiniest pieces. “Finally, we chose the </a:t>
            </a:r>
            <a:r>
              <a:rPr lang="en-US" dirty="0" err="1"/>
              <a:t>Balabit’s</a:t>
            </a:r>
            <a:r>
              <a:rPr lang="en-US" dirty="0"/>
              <a:t> product as it was the only offering fulfilling our particular requirements and promised the development of a custom solution in competitive time frame and costs.” - explains Mr. Michael Fendt, System &amp; Network Engineer of </a:t>
            </a:r>
            <a:r>
              <a:rPr lang="en-US" dirty="0" err="1"/>
              <a:t>Fiducia</a:t>
            </a:r>
            <a:r>
              <a:rPr lang="en-US" dirty="0"/>
              <a:t> IT AG. </a:t>
            </a:r>
            <a:r>
              <a:rPr lang="en-US" dirty="0" err="1"/>
              <a:t>Fiducia</a:t>
            </a:r>
            <a:r>
              <a:rPr lang="en-US" dirty="0"/>
              <a:t> started to use PSM in production in 2008. The integration of the PSM appliances has been smooth; the organizational integration of SSH auditing into administrative processes of </a:t>
            </a:r>
            <a:r>
              <a:rPr lang="en-US" dirty="0" err="1"/>
              <a:t>Fiducia</a:t>
            </a:r>
            <a:r>
              <a:rPr lang="en-US" dirty="0"/>
              <a:t> was more complex, however. Originally, they used the PSM for auditing only SSH administrative sessions, but later they extended its coverage for RDP-sessions. Recently, they’ve added Citrix ICA and TN3270 protocols to the list and started to evaluate the audit of encrypted TN3270 connections as well. (TN3270 is a Telnet protocol used to communicate with IBM mainframes.) </a:t>
            </a:r>
            <a:r>
              <a:rPr lang="en-US" dirty="0" err="1"/>
              <a:t>Fiducia</a:t>
            </a:r>
            <a:r>
              <a:rPr lang="en-US" dirty="0"/>
              <a:t> has continuously extended its PSM installed base since 2008. Currently, they use 2 High-Availability (HA) PSM clusters for the audit of internal employees, 1 additional cluster for the PCI DSS environment, and 2 HA clusters for auditing external customers’ connections.</a:t>
            </a:r>
            <a:endParaRPr lang="hu-HU" dirty="0"/>
          </a:p>
          <a:p>
            <a:endParaRPr lang="hu-HU" dirty="0"/>
          </a:p>
          <a:p>
            <a:r>
              <a:rPr lang="en-US" b="1" dirty="0"/>
              <a:t>Benefits</a:t>
            </a:r>
            <a:endParaRPr lang="hu-HU" b="1" dirty="0"/>
          </a:p>
          <a:p>
            <a:r>
              <a:rPr lang="en-US" dirty="0"/>
              <a:t>By implementing </a:t>
            </a:r>
            <a:r>
              <a:rPr lang="en-US" dirty="0" err="1"/>
              <a:t>Balabit</a:t>
            </a:r>
            <a:r>
              <a:rPr lang="en-US" dirty="0"/>
              <a:t> PSM, </a:t>
            </a:r>
            <a:r>
              <a:rPr lang="en-US" dirty="0" err="1"/>
              <a:t>Fiducia</a:t>
            </a:r>
            <a:r>
              <a:rPr lang="en-US" dirty="0"/>
              <a:t> is now capable to fulfill the relevant specifications of German finance laws and regulations. The provider has recently passed the audit of the supervising authority without negative comments. If needed, with PSM it is possible to fully review who, when, on which system exactly what kinds of changes have been made. In addition, FIDUCIA’s specific needs were also completed by </a:t>
            </a:r>
            <a:r>
              <a:rPr lang="en-US" dirty="0" err="1"/>
              <a:t>Balabit</a:t>
            </a:r>
            <a:r>
              <a:rPr lang="en-US" dirty="0"/>
              <a:t> by the development of a custom module within half a year. “</a:t>
            </a:r>
            <a:r>
              <a:rPr lang="en-US" dirty="0" err="1"/>
              <a:t>Balabit</a:t>
            </a:r>
            <a:r>
              <a:rPr lang="en-US" dirty="0"/>
              <a:t> is the first company in IT business, which provided a custom solution in promised time without any obvious faults. Even after 2 weeks of intensive testing we didn’t find any bugs in the pre-release. I never expected that at all.” - concludes Mr. Michael Fendt</a:t>
            </a:r>
            <a:endParaRPr lang="hu-HU" b="1" dirty="0"/>
          </a:p>
        </p:txBody>
      </p:sp>
      <p:sp>
        <p:nvSpPr>
          <p:cNvPr id="4" name="Slide Number Placeholder 3"/>
          <p:cNvSpPr>
            <a:spLocks noGrp="1"/>
          </p:cNvSpPr>
          <p:nvPr>
            <p:ph type="sldNum" sz="quarter" idx="10"/>
          </p:nvPr>
        </p:nvSpPr>
        <p:spPr/>
        <p:txBody>
          <a:bodyPr/>
          <a:lstStyle/>
          <a:p>
            <a:fld id="{E656CCBC-010D-470C-8A4C-58039419765C}" type="slidenum">
              <a:rPr lang="hu-HU" smtClean="0"/>
              <a:t>23</a:t>
            </a:fld>
            <a:endParaRPr lang="hu-HU"/>
          </a:p>
        </p:txBody>
      </p:sp>
    </p:spTree>
    <p:extLst>
      <p:ext uri="{BB962C8B-B14F-4D97-AF65-F5344CB8AC3E}">
        <p14:creationId xmlns:p14="http://schemas.microsoft.com/office/powerpoint/2010/main" val="427773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Challenge </a:t>
            </a:r>
            <a:endParaRPr lang="hu-HU" b="1" dirty="0"/>
          </a:p>
          <a:p>
            <a:r>
              <a:rPr lang="en-US" dirty="0"/>
              <a:t>In Germany, the Federal Financial Supervisory Authority (</a:t>
            </a:r>
            <a:r>
              <a:rPr lang="en-US" dirty="0" err="1"/>
              <a:t>BaFin</a:t>
            </a:r>
            <a:r>
              <a:rPr lang="en-US" dirty="0"/>
              <a:t>) has recently announced new regulations which have further extended the Minimum Requirements for Risk Management (</a:t>
            </a:r>
            <a:r>
              <a:rPr lang="en-US" dirty="0" err="1"/>
              <a:t>MaRisk</a:t>
            </a:r>
            <a:r>
              <a:rPr lang="en-US" dirty="0"/>
              <a:t>) for financial institutions. Among others, </a:t>
            </a:r>
            <a:r>
              <a:rPr lang="en-US" dirty="0" err="1"/>
              <a:t>MaRisk</a:t>
            </a:r>
            <a:r>
              <a:rPr lang="en-US" dirty="0"/>
              <a:t> requires full audit of administrative access to private banking information. To fulfill these strict requirements, </a:t>
            </a:r>
            <a:r>
              <a:rPr lang="en-US" dirty="0" err="1"/>
              <a:t>Fiducia</a:t>
            </a:r>
            <a:r>
              <a:rPr lang="en-US" dirty="0"/>
              <a:t> had to look for a solution capable to record all database access by system/database/security administrators and playback the records for forensic purposes in case there is suspicion of non-compliance. In addition, as the </a:t>
            </a:r>
            <a:r>
              <a:rPr lang="en-US" dirty="0" err="1"/>
              <a:t>Fiducia</a:t>
            </a:r>
            <a:r>
              <a:rPr lang="en-US" dirty="0"/>
              <a:t> data-center environment consists of approximately 8,000 UNIX and Linux servers, finding an adequately robust auditing solution was increasingly challenging. For a long time, the provider couldn’t find any competitive offering on the market. Finally, it discovered a solution that met its requirements, the </a:t>
            </a:r>
            <a:r>
              <a:rPr lang="en-US" dirty="0" err="1"/>
              <a:t>Balabit</a:t>
            </a:r>
            <a:r>
              <a:rPr lang="en-US" dirty="0"/>
              <a:t> Privileged Session Management (PSM).</a:t>
            </a:r>
            <a:endParaRPr lang="hu-HU" dirty="0"/>
          </a:p>
          <a:p>
            <a:endParaRPr lang="hu-HU" dirty="0"/>
          </a:p>
          <a:p>
            <a:r>
              <a:rPr lang="en-US" b="1" dirty="0"/>
              <a:t>The Solution </a:t>
            </a:r>
            <a:endParaRPr lang="hu-HU" b="1" dirty="0"/>
          </a:p>
          <a:p>
            <a:r>
              <a:rPr lang="en-US" dirty="0"/>
              <a:t>The provider involved its strategic system partner AS Computer Consulting &amp; Service in the implementation project. The experts of </a:t>
            </a:r>
            <a:r>
              <a:rPr lang="en-US" dirty="0" err="1"/>
              <a:t>Fiducia</a:t>
            </a:r>
            <a:r>
              <a:rPr lang="en-US" dirty="0"/>
              <a:t> and AS Computer spent about five months to thoroughly test the </a:t>
            </a:r>
            <a:r>
              <a:rPr lang="en-US" dirty="0" err="1"/>
              <a:t>Balabit</a:t>
            </a:r>
            <a:r>
              <a:rPr lang="en-US" dirty="0"/>
              <a:t> PSM down to its tiniest pieces. “Finally, we chose the </a:t>
            </a:r>
            <a:r>
              <a:rPr lang="en-US" dirty="0" err="1"/>
              <a:t>Balabit’s</a:t>
            </a:r>
            <a:r>
              <a:rPr lang="en-US" dirty="0"/>
              <a:t> product as it was the only offering fulfilling our particular requirements and promised the development of a custom solution in competitive time frame and costs.” - explains Mr. Michael Fendt, System &amp; Network Engineer of </a:t>
            </a:r>
            <a:r>
              <a:rPr lang="en-US" dirty="0" err="1"/>
              <a:t>Fiducia</a:t>
            </a:r>
            <a:r>
              <a:rPr lang="en-US" dirty="0"/>
              <a:t> IT AG. </a:t>
            </a:r>
            <a:r>
              <a:rPr lang="en-US" dirty="0" err="1"/>
              <a:t>Fiducia</a:t>
            </a:r>
            <a:r>
              <a:rPr lang="en-US" dirty="0"/>
              <a:t> started to use PSM in production in 2008. The integration of the PSM appliances has been smooth; the organizational </a:t>
            </a:r>
            <a:r>
              <a:rPr lang="en-US" dirty="0" err="1"/>
              <a:t>int</a:t>
            </a:r>
            <a:r>
              <a:rPr lang="hu-HU" dirty="0"/>
              <a:t> </a:t>
            </a:r>
            <a:r>
              <a:rPr lang="en-US" dirty="0" err="1"/>
              <a:t>egration</a:t>
            </a:r>
            <a:r>
              <a:rPr lang="en-US" dirty="0"/>
              <a:t> of SSH auditing into administrative processes of </a:t>
            </a:r>
            <a:r>
              <a:rPr lang="en-US" dirty="0" err="1"/>
              <a:t>Fiducia</a:t>
            </a:r>
            <a:r>
              <a:rPr lang="en-US" dirty="0"/>
              <a:t> was more complex, however. Originally, they used the PSM for auditing only SSH administrative sessions, but later they extended its coverage for RDP-sessions. Recently, they’ve added Citrix ICA and TN3270 protocols to the list and started to evaluate the audit of encrypted TN3270 connections as well. (TN3270 is a Telnet protocol used to communicate with IBM mainframes.) </a:t>
            </a:r>
            <a:r>
              <a:rPr lang="en-US" dirty="0" err="1"/>
              <a:t>Fiducia</a:t>
            </a:r>
            <a:r>
              <a:rPr lang="en-US" dirty="0"/>
              <a:t> has continuously extended its PSM installed base since 2008. Currently, they use 2 High-Availability (HA) PSM clusters for the audit of internal employees, 1 additional cluster for the PCI DSS environment, and 2 HA clusters for auditing external customers’ connections.</a:t>
            </a:r>
            <a:endParaRPr lang="hu-HU" dirty="0"/>
          </a:p>
          <a:p>
            <a:endParaRPr lang="hu-HU" dirty="0"/>
          </a:p>
          <a:p>
            <a:r>
              <a:rPr lang="en-US" b="1" dirty="0"/>
              <a:t>Benefits</a:t>
            </a:r>
            <a:endParaRPr lang="hu-HU" b="1" dirty="0"/>
          </a:p>
          <a:p>
            <a:r>
              <a:rPr lang="en-US" dirty="0"/>
              <a:t>By implementing </a:t>
            </a:r>
            <a:r>
              <a:rPr lang="en-US" dirty="0" err="1"/>
              <a:t>Balabit</a:t>
            </a:r>
            <a:r>
              <a:rPr lang="en-US" dirty="0"/>
              <a:t> PSM, </a:t>
            </a:r>
            <a:r>
              <a:rPr lang="en-US" dirty="0" err="1"/>
              <a:t>Fiducia</a:t>
            </a:r>
            <a:r>
              <a:rPr lang="en-US" dirty="0"/>
              <a:t> is now capable to fulfill the relevant specifications of German finance laws and regulations. The provider has recently passed the audit of the supervising authority without negative comments. If needed, with PSM it is possible to fully review who, when, on which system exactly what kinds of changes have been made. In addition, FIDUCIA’s specific needs were also completed by </a:t>
            </a:r>
            <a:r>
              <a:rPr lang="en-US" dirty="0" err="1"/>
              <a:t>Balabit</a:t>
            </a:r>
            <a:r>
              <a:rPr lang="en-US" dirty="0"/>
              <a:t> by the development of a custom module within half a year. “</a:t>
            </a:r>
            <a:r>
              <a:rPr lang="en-US" dirty="0" err="1"/>
              <a:t>Balabit</a:t>
            </a:r>
            <a:r>
              <a:rPr lang="en-US" dirty="0"/>
              <a:t> is the first company in IT business, which provided a custom solution in promised time without any obvious faults. Even after 2 weeks of intensive testing we didn’t find any bugs in the pre-release. I never expected that at all.” - concludes Mr. Michael Fendt</a:t>
            </a:r>
            <a:endParaRPr lang="hu-HU" b="1" dirty="0"/>
          </a:p>
        </p:txBody>
      </p:sp>
      <p:sp>
        <p:nvSpPr>
          <p:cNvPr id="4" name="Slide Number Placeholder 3"/>
          <p:cNvSpPr>
            <a:spLocks noGrp="1"/>
          </p:cNvSpPr>
          <p:nvPr>
            <p:ph type="sldNum" sz="quarter" idx="10"/>
          </p:nvPr>
        </p:nvSpPr>
        <p:spPr/>
        <p:txBody>
          <a:bodyPr/>
          <a:lstStyle/>
          <a:p>
            <a:fld id="{E656CCBC-010D-470C-8A4C-58039419765C}" type="slidenum">
              <a:rPr lang="hu-HU" smtClean="0"/>
              <a:t>24</a:t>
            </a:fld>
            <a:endParaRPr lang="hu-HU"/>
          </a:p>
        </p:txBody>
      </p:sp>
    </p:spTree>
    <p:extLst>
      <p:ext uri="{BB962C8B-B14F-4D97-AF65-F5344CB8AC3E}">
        <p14:creationId xmlns:p14="http://schemas.microsoft.com/office/powerpoint/2010/main" val="3910505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b="1" dirty="0"/>
          </a:p>
        </p:txBody>
      </p:sp>
      <p:sp>
        <p:nvSpPr>
          <p:cNvPr id="4" name="Slide Number Placeholder 3"/>
          <p:cNvSpPr>
            <a:spLocks noGrp="1"/>
          </p:cNvSpPr>
          <p:nvPr>
            <p:ph type="sldNum" sz="quarter" idx="10"/>
          </p:nvPr>
        </p:nvSpPr>
        <p:spPr/>
        <p:txBody>
          <a:bodyPr/>
          <a:lstStyle/>
          <a:p>
            <a:fld id="{E656CCBC-010D-470C-8A4C-58039419765C}" type="slidenum">
              <a:rPr lang="hu-HU" smtClean="0"/>
              <a:t>27</a:t>
            </a:fld>
            <a:endParaRPr lang="hu-HU"/>
          </a:p>
        </p:txBody>
      </p:sp>
    </p:spTree>
    <p:extLst>
      <p:ext uri="{BB962C8B-B14F-4D97-AF65-F5344CB8AC3E}">
        <p14:creationId xmlns:p14="http://schemas.microsoft.com/office/powerpoint/2010/main" val="400826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657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63141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2500"/>
              </a:spcBef>
              <a:buClr>
                <a:srgbClr val="2981C4"/>
              </a:buClr>
              <a:buSzPct val="100000"/>
              <a:buFont typeface=".HelveticaNeueDeskInterface-Regular" charset="0"/>
              <a:buNone/>
              <a:defRPr sz="1800"/>
            </a:pPr>
            <a:endParaRPr lang="hu-HU" sz="1200" dirty="0">
              <a:solidFill>
                <a:srgbClr val="58595B"/>
              </a:solidFill>
              <a:latin typeface="Gotham Light"/>
              <a:ea typeface="Gotham Light"/>
              <a:cs typeface="Gotham Light"/>
              <a:sym typeface="Gotham Light"/>
            </a:endParaRPr>
          </a:p>
        </p:txBody>
      </p:sp>
      <p:sp>
        <p:nvSpPr>
          <p:cNvPr id="4" name="Slide Number Placeholder 3"/>
          <p:cNvSpPr>
            <a:spLocks noGrp="1"/>
          </p:cNvSpPr>
          <p:nvPr>
            <p:ph type="sldNum" sz="quarter" idx="10"/>
          </p:nvPr>
        </p:nvSpPr>
        <p:spPr/>
        <p:txBody>
          <a:bodyPr/>
          <a:lstStyle/>
          <a:p>
            <a:fld id="{1831EFCE-0176-4768-957B-BAB24F71DA0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0254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err="1">
                <a:solidFill>
                  <a:schemeClr val="tx1"/>
                </a:solidFill>
                <a:effectLst/>
                <a:latin typeface="+mn-lt"/>
                <a:ea typeface="+mn-ea"/>
                <a:cs typeface="+mn-cs"/>
              </a:rPr>
              <a:t>Privileged</a:t>
            </a:r>
            <a:r>
              <a:rPr lang="hu-HU" sz="1200" kern="1200" dirty="0">
                <a:solidFill>
                  <a:schemeClr val="tx1"/>
                </a:solidFill>
                <a:effectLst/>
                <a:latin typeface="+mn-lt"/>
                <a:ea typeface="+mn-ea"/>
                <a:cs typeface="+mn-cs"/>
              </a:rPr>
              <a:t> Session Management</a:t>
            </a:r>
            <a:r>
              <a:rPr lang="en-US" sz="1200" kern="1200" dirty="0">
                <a:solidFill>
                  <a:schemeClr val="tx1"/>
                </a:solidFill>
                <a:effectLst/>
                <a:latin typeface="+mn-lt"/>
                <a:ea typeface="+mn-ea"/>
                <a:cs typeface="+mn-cs"/>
              </a:rPr>
              <a:t> (SCB) is an activity monitoring appliance that controls access to remote servers, virtual desktops, or networking devices, and records the activities of the users accessing these systems. For example, it records as system administrators configure your database servers through SSH protocol, or your employees make transactions using thin-client applications in a Citrix environment. The recorded audit trails can be replayed like a movie to review the events exactly as they occurred. The content of the audit trails is indexed to make searching for events and automatic reporting possible. </a:t>
            </a:r>
            <a:r>
              <a:rPr lang="hu-HU" sz="1200" kern="1200" dirty="0">
                <a:solidFill>
                  <a:schemeClr val="tx1"/>
                </a:solidFill>
                <a:effectLst/>
                <a:latin typeface="+mn-lt"/>
                <a:ea typeface="+mn-ea"/>
                <a:cs typeface="+mn-cs"/>
              </a:rPr>
              <a:t>PSM</a:t>
            </a:r>
            <a:r>
              <a:rPr lang="en-US" sz="1200" kern="1200" dirty="0">
                <a:solidFill>
                  <a:schemeClr val="tx1"/>
                </a:solidFill>
                <a:effectLst/>
                <a:latin typeface="+mn-lt"/>
                <a:ea typeface="+mn-ea"/>
                <a:cs typeface="+mn-cs"/>
              </a:rPr>
              <a:t> is especially suited to supervise privileged-user access as mandated by many compliance requirements, like PCI-DSS. </a:t>
            </a:r>
            <a:r>
              <a:rPr lang="en-US" sz="1200" b="1" kern="1200" dirty="0">
                <a:solidFill>
                  <a:schemeClr val="tx1"/>
                </a:solidFill>
                <a:effectLst/>
                <a:latin typeface="+mn-lt"/>
                <a:ea typeface="+mn-ea"/>
                <a:cs typeface="+mn-cs"/>
              </a:rPr>
              <a:t>It helps you answer the question of who did what and when on your critical servers.</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56CCBC-010D-470C-8A4C-58039419765C}" type="slidenum">
              <a:rPr lang="hu-HU" smtClean="0"/>
              <a:t>8</a:t>
            </a:fld>
            <a:endParaRPr lang="hu-HU"/>
          </a:p>
        </p:txBody>
      </p:sp>
    </p:spTree>
    <p:extLst>
      <p:ext uri="{BB962C8B-B14F-4D97-AF65-F5344CB8AC3E}">
        <p14:creationId xmlns:p14="http://schemas.microsoft.com/office/powerpoint/2010/main" val="325589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err="1">
                <a:solidFill>
                  <a:schemeClr val="tx1"/>
                </a:solidFill>
                <a:effectLst/>
                <a:latin typeface="+mn-lt"/>
                <a:ea typeface="+mn-ea"/>
                <a:cs typeface="+mn-cs"/>
              </a:rPr>
              <a:t>Privileged</a:t>
            </a:r>
            <a:r>
              <a:rPr lang="hu-HU" sz="1200" kern="1200" dirty="0">
                <a:solidFill>
                  <a:schemeClr val="tx1"/>
                </a:solidFill>
                <a:effectLst/>
                <a:latin typeface="+mn-lt"/>
                <a:ea typeface="+mn-ea"/>
                <a:cs typeface="+mn-cs"/>
              </a:rPr>
              <a:t> Session Management</a:t>
            </a:r>
            <a:r>
              <a:rPr lang="en-US" sz="1200" kern="1200" dirty="0">
                <a:solidFill>
                  <a:schemeClr val="tx1"/>
                </a:solidFill>
                <a:effectLst/>
                <a:latin typeface="+mn-lt"/>
                <a:ea typeface="+mn-ea"/>
                <a:cs typeface="+mn-cs"/>
              </a:rPr>
              <a:t> (SCB) is an activity monitoring appliance that controls access to remote servers, virtual desktops, or networking devices, and records the activities of the users accessing these systems. For example, it records as system administrators configure your database servers through SSH protocol, or your employees make transactions using thin-client applications in a Citrix environment. The recorded audit trails can be replayed like a movie to review the events exactly as they occurred. The content of the audit trails is indexed to make searching for events and automatic reporting possible. </a:t>
            </a:r>
            <a:r>
              <a:rPr lang="hu-HU" sz="1200" kern="1200" dirty="0">
                <a:solidFill>
                  <a:schemeClr val="tx1"/>
                </a:solidFill>
                <a:effectLst/>
                <a:latin typeface="+mn-lt"/>
                <a:ea typeface="+mn-ea"/>
                <a:cs typeface="+mn-cs"/>
              </a:rPr>
              <a:t>PSM</a:t>
            </a:r>
            <a:r>
              <a:rPr lang="en-US" sz="1200" kern="1200" dirty="0">
                <a:solidFill>
                  <a:schemeClr val="tx1"/>
                </a:solidFill>
                <a:effectLst/>
                <a:latin typeface="+mn-lt"/>
                <a:ea typeface="+mn-ea"/>
                <a:cs typeface="+mn-cs"/>
              </a:rPr>
              <a:t> is especially suited to supervise privileged-user access as mandated by many compliance requirements, like PCI-DSS. </a:t>
            </a:r>
            <a:r>
              <a:rPr lang="en-US" sz="1200" b="1" kern="1200" dirty="0">
                <a:solidFill>
                  <a:schemeClr val="tx1"/>
                </a:solidFill>
                <a:effectLst/>
                <a:latin typeface="+mn-lt"/>
                <a:ea typeface="+mn-ea"/>
                <a:cs typeface="+mn-cs"/>
              </a:rPr>
              <a:t>It helps you answer the question of who did what and when on your critical servers.</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56CCBC-010D-470C-8A4C-58039419765C}" type="slidenum">
              <a:rPr lang="hu-HU" smtClean="0"/>
              <a:t>9</a:t>
            </a:fld>
            <a:endParaRPr lang="hu-HU"/>
          </a:p>
        </p:txBody>
      </p:sp>
    </p:spTree>
    <p:extLst>
      <p:ext uri="{BB962C8B-B14F-4D97-AF65-F5344CB8AC3E}">
        <p14:creationId xmlns:p14="http://schemas.microsoft.com/office/powerpoint/2010/main" val="112106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rPr>
              <a:t>Central Control Point</a:t>
            </a:r>
            <a:r>
              <a:rPr lang="hu-HU" sz="1200" b="1" dirty="0">
                <a:effectLst/>
              </a:rPr>
              <a:t>: </a:t>
            </a:r>
            <a:r>
              <a:rPr lang="en-US" sz="1200" dirty="0">
                <a:effectLst/>
              </a:rPr>
              <a:t>Stay compliant by managing access to your critical IT assets with a centralized authentication and control point.</a:t>
            </a:r>
            <a:endParaRPr lang="hu-HU" sz="1200" dirty="0">
              <a:effectLst/>
            </a:endParaRPr>
          </a:p>
          <a:p>
            <a:r>
              <a:rPr lang="en-US" sz="1200" b="1" dirty="0">
                <a:effectLst/>
              </a:rPr>
              <a:t>Prevent and Deter Malicious Activity</a:t>
            </a:r>
            <a:r>
              <a:rPr lang="hu-HU" sz="1200" b="1" dirty="0">
                <a:effectLst/>
              </a:rPr>
              <a:t>: </a:t>
            </a:r>
            <a:r>
              <a:rPr lang="en-US" sz="1200" dirty="0">
                <a:effectLst/>
              </a:rPr>
              <a:t>Monitor privileged user sessions in real-time, detect rogue behavior, accelerate incident response with session termination or alerts</a:t>
            </a:r>
            <a:endParaRPr lang="hu-HU" sz="1200" dirty="0">
              <a:effectLst/>
            </a:endParaRPr>
          </a:p>
          <a:p>
            <a:r>
              <a:rPr lang="en-US" sz="1200" b="1" dirty="0">
                <a:effectLst/>
              </a:rPr>
              <a:t>Fully Forensic Playback</a:t>
            </a:r>
            <a:r>
              <a:rPr lang="hu-HU" sz="1200" b="1" dirty="0">
                <a:effectLst/>
              </a:rPr>
              <a:t>: </a:t>
            </a:r>
            <a:r>
              <a:rPr lang="en-US" sz="1200" dirty="0">
                <a:effectLst/>
              </a:rPr>
              <a:t>Discover a breach source through detailed session data and searchable, movie-like playback. Identify risks and vulnerabilities.</a:t>
            </a:r>
            <a:endParaRPr lang="en-US" dirty="0"/>
          </a:p>
        </p:txBody>
      </p:sp>
      <p:sp>
        <p:nvSpPr>
          <p:cNvPr id="4" name="Slide Number Placeholder 3"/>
          <p:cNvSpPr>
            <a:spLocks noGrp="1"/>
          </p:cNvSpPr>
          <p:nvPr>
            <p:ph type="sldNum" sz="quarter" idx="10"/>
          </p:nvPr>
        </p:nvSpPr>
        <p:spPr/>
        <p:txBody>
          <a:bodyPr/>
          <a:lstStyle/>
          <a:p>
            <a:fld id="{E656CCBC-010D-470C-8A4C-58039419765C}" type="slidenum">
              <a:rPr lang="hu-HU" smtClean="0"/>
              <a:t>10</a:t>
            </a:fld>
            <a:endParaRPr lang="hu-HU"/>
          </a:p>
        </p:txBody>
      </p:sp>
    </p:spTree>
    <p:extLst>
      <p:ext uri="{BB962C8B-B14F-4D97-AF65-F5344CB8AC3E}">
        <p14:creationId xmlns:p14="http://schemas.microsoft.com/office/powerpoint/2010/main" val="102902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307975"/>
            <a:ext cx="6051550" cy="3403600"/>
          </a:xfrm>
        </p:spPr>
      </p:sp>
      <p:sp>
        <p:nvSpPr>
          <p:cNvPr id="3" name="Notes Placeholder 2"/>
          <p:cNvSpPr>
            <a:spLocks noGrp="1"/>
          </p:cNvSpPr>
          <p:nvPr>
            <p:ph type="body" idx="1"/>
          </p:nvPr>
        </p:nvSpPr>
        <p:spPr>
          <a:xfrm>
            <a:off x="679768" y="4003936"/>
            <a:ext cx="5438140" cy="5575244"/>
          </a:xfrm>
        </p:spPr>
        <p:txBody>
          <a:bodyPr>
            <a:normAutofit lnSpcReduction="10000"/>
          </a:bodyPr>
          <a:lstStyle/>
          <a:p>
            <a:r>
              <a:rPr lang="en-US" dirty="0"/>
              <a:t>Before showing you</a:t>
            </a:r>
            <a:r>
              <a:rPr lang="en-US" baseline="0" dirty="0"/>
              <a:t> all this in real life</a:t>
            </a:r>
            <a:r>
              <a:rPr lang="en-US" dirty="0"/>
              <a:t> I think</a:t>
            </a:r>
            <a:r>
              <a:rPr lang="en-US" baseline="0" dirty="0"/>
              <a:t> it’d be useful </a:t>
            </a:r>
            <a:r>
              <a:rPr lang="en-US" dirty="0"/>
              <a:t>to say</a:t>
            </a:r>
            <a:r>
              <a:rPr lang="en-US" baseline="0" dirty="0"/>
              <a:t> a few words about what’s happening under the hood.</a:t>
            </a:r>
          </a:p>
          <a:p>
            <a:endParaRPr lang="en-US" baseline="0" dirty="0"/>
          </a:p>
          <a:p>
            <a:r>
              <a:rPr lang="en-US" baseline="0" dirty="0"/>
              <a:t>The most important thing to realize is that when it comes to the mathematics of behavior analysis and outlier detection there’s no need to reinvent the wheel. There are algorithms out there that’s been proven to be effective through decades worth of usage in retail or financial fraud detection. The challenge is to apply the same mathematical principles in the domain of security analytics.</a:t>
            </a:r>
          </a:p>
          <a:p>
            <a:endParaRPr lang="en-US" baseline="0" dirty="0"/>
          </a:p>
          <a:p>
            <a:r>
              <a:rPr lang="en-US" baseline="0" dirty="0"/>
              <a:t>Blindspotter does not rely on a single algorithm rather utilizes several different ones to look at the data from different angles and combines their results. Here are some examples of the algorithms we use.</a:t>
            </a:r>
          </a:p>
          <a:p>
            <a:endParaRPr lang="en-US" baseline="0" dirty="0"/>
          </a:p>
          <a:p>
            <a:r>
              <a:rPr lang="en-US" baseline="0" dirty="0"/>
              <a:t>We have already showed the simplest of them: the technique of kernel density analysis is an ideal solution to find unusual times of activity.</a:t>
            </a:r>
          </a:p>
          <a:p>
            <a:endParaRPr lang="en-US" baseline="0" dirty="0"/>
          </a:p>
          <a:p>
            <a:r>
              <a:rPr lang="en-US" baseline="0" dirty="0"/>
              <a:t>The approach of frequent </a:t>
            </a:r>
            <a:r>
              <a:rPr lang="en-US" baseline="0" dirty="0" err="1"/>
              <a:t>itemset</a:t>
            </a:r>
            <a:r>
              <a:rPr lang="en-US" baseline="0" dirty="0"/>
              <a:t> mining is regularly used in retail: that’s how Amazon knows you are more likely to buy a sleeping bag along with the tent you’ve just put into your cart. Similar profiles can be built out of the digital activities of users in an enterprise.</a:t>
            </a:r>
          </a:p>
          <a:p>
            <a:endParaRPr lang="en-US" baseline="0" dirty="0"/>
          </a:p>
          <a:p>
            <a:r>
              <a:rPr lang="en-US" baseline="0" dirty="0"/>
              <a:t>Cluster analysis can be used to find peer groups based on behavior. Database admins tend to log on to the same servers and use similar commands, while, say, salespeople use different services in a very different way. Outlier activities not typical for a user’s group (like the sysadmin suddenly downloading data from Salesforce) can be detected this way.</a:t>
            </a:r>
          </a:p>
          <a:p>
            <a:endParaRPr lang="en-US" baseline="0" dirty="0"/>
          </a:p>
          <a:p>
            <a:r>
              <a:rPr lang="en-US" baseline="0" dirty="0"/>
              <a:t>Having more detailed information, such as screen contents as recorded by Shell Control Box allows us to apply traditional text analysis algorithms to the data. Just as text mining can detect plagiarism, such analytics can find suspicious behavior on a much deeper level than just pure metadata analysis.</a:t>
            </a:r>
          </a:p>
          <a:p>
            <a:endParaRPr lang="en-US" baseline="0" dirty="0"/>
          </a:p>
          <a:p>
            <a:endParaRPr lang="hu-HU" dirty="0"/>
          </a:p>
          <a:p>
            <a:endParaRPr lang="hu-HU" dirty="0"/>
          </a:p>
        </p:txBody>
      </p:sp>
      <p:sp>
        <p:nvSpPr>
          <p:cNvPr id="4" name="Slide Number Placeholder 3"/>
          <p:cNvSpPr>
            <a:spLocks noGrp="1"/>
          </p:cNvSpPr>
          <p:nvPr>
            <p:ph type="sldNum" sz="quarter" idx="10"/>
          </p:nvPr>
        </p:nvSpPr>
        <p:spPr>
          <a:xfrm>
            <a:off x="3850444" y="9579180"/>
            <a:ext cx="2945659" cy="506010"/>
          </a:xfrm>
          <a:prstGeom prst="rect">
            <a:avLst/>
          </a:prstGeom>
        </p:spPr>
        <p:txBody>
          <a:bodyPr lIns="94825" tIns="47413" rIns="94825" bIns="47413"/>
          <a:lstStyle/>
          <a:p>
            <a:pPr algn="ctr" defTabSz="825500"/>
            <a:fld id="{7F172C14-DB83-48BB-AA16-0C148CBB5737}" type="slidenum">
              <a:rPr lang="en-US" sz="5000" kern="0" smtClean="0">
                <a:solidFill>
                  <a:sysClr val="windowText" lastClr="000000"/>
                </a:solidFill>
                <a:latin typeface="Helvetica Light"/>
                <a:sym typeface="Helvetica Light"/>
              </a:rPr>
              <a:pPr algn="ctr" defTabSz="825500"/>
              <a:t>11</a:t>
            </a:fld>
            <a:endParaRPr lang="en-US" sz="5000" kern="0">
              <a:solidFill>
                <a:sysClr val="windowText" lastClr="000000"/>
              </a:solidFill>
              <a:latin typeface="Helvetica Light"/>
              <a:sym typeface="Helvetica Light"/>
            </a:endParaRPr>
          </a:p>
        </p:txBody>
      </p:sp>
    </p:spTree>
    <p:extLst>
      <p:ext uri="{BB962C8B-B14F-4D97-AF65-F5344CB8AC3E}">
        <p14:creationId xmlns:p14="http://schemas.microsoft.com/office/powerpoint/2010/main" val="1022998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s+Log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97E5B8-6B31-9444-A726-A57CA3C51B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2393" y="58258"/>
            <a:ext cx="3573414" cy="2059724"/>
          </a:xfrm>
          <a:prstGeom prst="rect">
            <a:avLst/>
          </a:prstGeom>
        </p:spPr>
      </p:pic>
      <p:sp>
        <p:nvSpPr>
          <p:cNvPr id="2" name="Cím 1"/>
          <p:cNvSpPr>
            <a:spLocks noGrp="1"/>
          </p:cNvSpPr>
          <p:nvPr>
            <p:ph type="ctrTitle" hasCustomPrompt="1"/>
          </p:nvPr>
        </p:nvSpPr>
        <p:spPr>
          <a:xfrm>
            <a:off x="1524000" y="1776673"/>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256348"/>
            <a:ext cx="9144000" cy="508156"/>
          </a:xfrm>
        </p:spPr>
        <p:txBody>
          <a:bodyPr>
            <a:normAutofit/>
          </a:bodyPr>
          <a:lstStyle>
            <a:lvl1pPr marL="0" indent="0" algn="ctr">
              <a:buNone/>
              <a:defRPr sz="3200" b="1">
                <a:solidFill>
                  <a:srgbClr val="4646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
        <p:nvSpPr>
          <p:cNvPr id="9" name="Szöveg helye 8"/>
          <p:cNvSpPr>
            <a:spLocks noGrp="1"/>
          </p:cNvSpPr>
          <p:nvPr>
            <p:ph type="body" sz="quarter" idx="10" hasCustomPrompt="1"/>
          </p:nvPr>
        </p:nvSpPr>
        <p:spPr>
          <a:xfrm>
            <a:off x="1523999" y="4856579"/>
            <a:ext cx="9144001" cy="414265"/>
          </a:xfrm>
        </p:spPr>
        <p:txBody>
          <a:bodyPr>
            <a:normAutofit/>
          </a:bodyPr>
          <a:lstStyle>
            <a:lvl1pPr marL="0" indent="0" algn="ctr">
              <a:buNone/>
              <a:defRPr sz="2000" baseline="0">
                <a:solidFill>
                  <a:schemeClr val="tx2"/>
                </a:solidFill>
                <a:latin typeface="Montserrat Light" panose="00000400000000000000" pitchFamily="2" charset="-18"/>
              </a:defRPr>
            </a:lvl1pPr>
          </a:lstStyle>
          <a:p>
            <a:pPr lvl="0"/>
            <a:r>
              <a:rPr lang="hu-HU" dirty="0" err="1"/>
              <a:t>Click</a:t>
            </a:r>
            <a:r>
              <a:rPr lang="hu-HU" dirty="0"/>
              <a:t> here </a:t>
            </a:r>
            <a:r>
              <a:rPr lang="hu-HU" dirty="0" err="1"/>
              <a:t>to</a:t>
            </a:r>
            <a:r>
              <a:rPr lang="hu-HU" dirty="0"/>
              <a:t> </a:t>
            </a:r>
            <a:r>
              <a:rPr lang="hu-HU" dirty="0" err="1"/>
              <a:t>edit</a:t>
            </a:r>
            <a:r>
              <a:rPr lang="hu-HU" dirty="0"/>
              <a:t> extra </a:t>
            </a:r>
            <a:r>
              <a:rPr lang="hu-HU" dirty="0" err="1"/>
              <a:t>headline</a:t>
            </a:r>
            <a:endParaRPr lang="hu-HU" dirty="0"/>
          </a:p>
        </p:txBody>
      </p:sp>
      <p:sp>
        <p:nvSpPr>
          <p:cNvPr id="10" name="Szöveg helye 8"/>
          <p:cNvSpPr>
            <a:spLocks noGrp="1"/>
          </p:cNvSpPr>
          <p:nvPr>
            <p:ph type="body" sz="quarter" idx="11" hasCustomPrompt="1"/>
          </p:nvPr>
        </p:nvSpPr>
        <p:spPr>
          <a:xfrm>
            <a:off x="4868779" y="5963150"/>
            <a:ext cx="2454443" cy="490968"/>
          </a:xfrm>
        </p:spPr>
        <p:txBody>
          <a:bodyPr>
            <a:noAutofit/>
          </a:bodyPr>
          <a:lstStyle>
            <a:lvl1pPr marL="0" indent="0" algn="ctr">
              <a:lnSpc>
                <a:spcPct val="100000"/>
              </a:lnSpc>
              <a:spcBef>
                <a:spcPts val="0"/>
              </a:spcBef>
              <a:buNone/>
              <a:defRPr sz="1200" baseline="0">
                <a:solidFill>
                  <a:schemeClr val="bg1">
                    <a:lumMod val="75000"/>
                  </a:schemeClr>
                </a:solidFill>
                <a:latin typeface="Montserrat Light" panose="00000400000000000000" pitchFamily="2" charset="-18"/>
              </a:defRPr>
            </a:lvl1pPr>
          </a:lstStyle>
          <a:p>
            <a:pPr lvl="0"/>
            <a:r>
              <a:rPr lang="hu-HU" dirty="0"/>
              <a:t>0</a:t>
            </a:r>
            <a:r>
              <a:rPr lang="en-US" dirty="0"/>
              <a:t>2</a:t>
            </a:r>
            <a:r>
              <a:rPr lang="hu-HU" dirty="0"/>
              <a:t>.0</a:t>
            </a:r>
            <a:r>
              <a:rPr lang="en-US" dirty="0"/>
              <a:t>1</a:t>
            </a:r>
            <a:r>
              <a:rPr lang="hu-HU" dirty="0"/>
              <a:t>.201</a:t>
            </a:r>
            <a:r>
              <a:rPr lang="en-US" dirty="0"/>
              <a:t>8</a:t>
            </a:r>
            <a:endParaRPr lang="hu-HU" dirty="0"/>
          </a:p>
          <a:p>
            <a:pPr lvl="0"/>
            <a:r>
              <a:rPr lang="hu-HU" dirty="0"/>
              <a:t>Budapest</a:t>
            </a:r>
          </a:p>
        </p:txBody>
      </p:sp>
    </p:spTree>
    <p:extLst>
      <p:ext uri="{BB962C8B-B14F-4D97-AF65-F5344CB8AC3E}">
        <p14:creationId xmlns:p14="http://schemas.microsoft.com/office/powerpoint/2010/main" val="301714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ic">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5619750" cy="2273801"/>
          </a:xfrm>
        </p:spPr>
        <p:txBody>
          <a:bodyPr anchor="t">
            <a:normAutofit/>
          </a:bodyPr>
          <a:lstStyle>
            <a:lvl1pPr>
              <a:defRPr sz="4000" baseline="0"/>
            </a:lvl1pPr>
          </a:lstStyle>
          <a:p>
            <a:r>
              <a:rPr lang="hu-HU" dirty="0"/>
              <a:t>Click here to add Your title</a:t>
            </a:r>
          </a:p>
        </p:txBody>
      </p:sp>
      <p:sp>
        <p:nvSpPr>
          <p:cNvPr id="4" name="Szöveg helye 5"/>
          <p:cNvSpPr>
            <a:spLocks noGrp="1"/>
          </p:cNvSpPr>
          <p:nvPr>
            <p:ph type="body" sz="quarter" idx="10" hasCustomPrompt="1"/>
          </p:nvPr>
        </p:nvSpPr>
        <p:spPr>
          <a:xfrm>
            <a:off x="533399" y="3143250"/>
            <a:ext cx="5619751" cy="2944812"/>
          </a:xfrm>
        </p:spPr>
        <p:txBody>
          <a:bodyPr>
            <a:normAutofit/>
          </a:bodyPr>
          <a:lstStyle>
            <a:lvl1pPr marL="342900" indent="-342900">
              <a:lnSpc>
                <a:spcPct val="130000"/>
              </a:lnSpc>
              <a:spcBef>
                <a:spcPts val="0"/>
              </a:spcBef>
              <a:spcAft>
                <a:spcPts val="1200"/>
              </a:spcAft>
              <a:buClr>
                <a:schemeClr val="tx2"/>
              </a:buClr>
              <a:buSzPct val="120000"/>
              <a:buFont typeface="Arial" panose="020B0604020202020204" pitchFamily="34" charset="0"/>
              <a:buChar char="•"/>
              <a:defRPr sz="2400" b="0">
                <a:solidFill>
                  <a:srgbClr val="464646"/>
                </a:solidFill>
                <a:latin typeface="Montserrat Light" panose="00000400000000000000" pitchFamily="2" charset="-18"/>
              </a:defRPr>
            </a:lvl1pPr>
          </a:lstStyle>
          <a:p>
            <a:pPr lvl="0"/>
            <a:r>
              <a:rPr lang="en-US" dirty="0"/>
              <a:t>Clear offering, clear messaging</a:t>
            </a:r>
          </a:p>
          <a:p>
            <a:pPr lvl="0"/>
            <a:r>
              <a:rPr lang="en-US" dirty="0"/>
              <a:t>More competitive/attractive feature sets</a:t>
            </a:r>
          </a:p>
          <a:p>
            <a:pPr lvl="0"/>
            <a:r>
              <a:rPr lang="en-US" dirty="0"/>
              <a:t>Without extra software development</a:t>
            </a:r>
            <a:endParaRPr lang="hu-HU" dirty="0"/>
          </a:p>
        </p:txBody>
      </p:sp>
      <p:sp>
        <p:nvSpPr>
          <p:cNvPr id="7" name="Kép helye 6"/>
          <p:cNvSpPr>
            <a:spLocks noGrp="1"/>
          </p:cNvSpPr>
          <p:nvPr>
            <p:ph type="pic" sz="quarter" idx="11" hasCustomPrompt="1"/>
          </p:nvPr>
        </p:nvSpPr>
        <p:spPr>
          <a:xfrm>
            <a:off x="6696075" y="0"/>
            <a:ext cx="5495925" cy="6858000"/>
          </a:xfrm>
        </p:spPr>
        <p:txBody>
          <a:bodyPr anchor="t" anchorCtr="1">
            <a:normAutofit/>
          </a:bodyPr>
          <a:lstStyle>
            <a:lvl1pPr marL="0" indent="0">
              <a:buNone/>
              <a:defRPr sz="1200">
                <a:latin typeface="Montserrat Light" panose="00000400000000000000" pitchFamily="2" charset="-18"/>
              </a:defRPr>
            </a:lvl1pPr>
          </a:lstStyle>
          <a:p>
            <a:r>
              <a:rPr lang="hu-HU" dirty="0" err="1"/>
              <a:t>Drag’n</a:t>
            </a:r>
            <a:r>
              <a:rPr lang="hu-HU" dirty="0"/>
              <a:t> </a:t>
            </a:r>
            <a:r>
              <a:rPr lang="hu-HU" dirty="0" err="1"/>
              <a:t>drop</a:t>
            </a:r>
            <a:r>
              <a:rPr lang="hu-HU" dirty="0"/>
              <a:t> </a:t>
            </a:r>
            <a:r>
              <a:rPr lang="hu-HU" dirty="0" err="1"/>
              <a:t>picture</a:t>
            </a:r>
            <a:r>
              <a:rPr lang="hu-HU" dirty="0"/>
              <a:t> here</a:t>
            </a:r>
          </a:p>
        </p:txBody>
      </p:sp>
    </p:spTree>
    <p:extLst>
      <p:ext uri="{BB962C8B-B14F-4D97-AF65-F5344CB8AC3E}">
        <p14:creationId xmlns:p14="http://schemas.microsoft.com/office/powerpoint/2010/main" val="248836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creen pic">
    <p:spTree>
      <p:nvGrpSpPr>
        <p:cNvPr id="1" name=""/>
        <p:cNvGrpSpPr/>
        <p:nvPr/>
      </p:nvGrpSpPr>
      <p:grpSpPr>
        <a:xfrm>
          <a:off x="0" y="0"/>
          <a:ext cx="0" cy="0"/>
          <a:chOff x="0" y="0"/>
          <a:chExt cx="0" cy="0"/>
        </a:xfrm>
      </p:grpSpPr>
      <p:sp>
        <p:nvSpPr>
          <p:cNvPr id="7" name="Kép helye 6"/>
          <p:cNvSpPr>
            <a:spLocks noGrp="1"/>
          </p:cNvSpPr>
          <p:nvPr>
            <p:ph type="pic" sz="quarter" idx="11"/>
          </p:nvPr>
        </p:nvSpPr>
        <p:spPr>
          <a:xfrm>
            <a:off x="0" y="0"/>
            <a:ext cx="12192000" cy="6858000"/>
          </a:xfrm>
        </p:spPr>
        <p:txBody>
          <a:bodyPr anchor="t" anchorCtr="1">
            <a:normAutofit/>
          </a:bodyPr>
          <a:lstStyle>
            <a:lvl1pPr marL="0" indent="0">
              <a:buNone/>
              <a:defRPr sz="1200">
                <a:latin typeface="Montserrat Light" panose="00000400000000000000" pitchFamily="2" charset="-18"/>
              </a:defRPr>
            </a:lvl1pPr>
          </a:lstStyle>
          <a:p>
            <a:r>
              <a:rPr lang="en-US"/>
              <a:t>Click icon to add picture</a:t>
            </a:r>
            <a:endParaRPr lang="hu-HU" dirty="0"/>
          </a:p>
        </p:txBody>
      </p:sp>
    </p:spTree>
    <p:extLst>
      <p:ext uri="{BB962C8B-B14F-4D97-AF65-F5344CB8AC3E}">
        <p14:creationId xmlns:p14="http://schemas.microsoft.com/office/powerpoint/2010/main" val="219204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4248150" y="501484"/>
            <a:ext cx="7256278" cy="1306052"/>
          </a:xfrm>
        </p:spPr>
        <p:txBody>
          <a:bodyPr anchor="t" anchorCtr="1">
            <a:normAutofit/>
          </a:bodyPr>
          <a:lstStyle>
            <a:lvl1pPr>
              <a:defRPr sz="4000" baseline="0"/>
            </a:lvl1pPr>
          </a:lstStyle>
          <a:p>
            <a:r>
              <a:rPr lang="en-US" dirty="0"/>
              <a:t>OUR SECURITY VISION</a:t>
            </a:r>
            <a:endParaRPr lang="hu-HU" dirty="0"/>
          </a:p>
        </p:txBody>
      </p:sp>
      <p:sp>
        <p:nvSpPr>
          <p:cNvPr id="4" name="Szöveg helye 5"/>
          <p:cNvSpPr>
            <a:spLocks noGrp="1"/>
          </p:cNvSpPr>
          <p:nvPr>
            <p:ph type="body" sz="quarter" idx="10" hasCustomPrompt="1"/>
          </p:nvPr>
        </p:nvSpPr>
        <p:spPr>
          <a:xfrm>
            <a:off x="6722877" y="3524395"/>
            <a:ext cx="2306823" cy="802758"/>
          </a:xfrm>
        </p:spPr>
        <p:txBody>
          <a:bodyPr anchor="t" anchorCtr="1">
            <a:normAutofit/>
          </a:bodyPr>
          <a:lstStyle>
            <a:lvl1pPr marL="0" indent="0" algn="ctr">
              <a:lnSpc>
                <a:spcPct val="130000"/>
              </a:lnSpc>
              <a:spcBef>
                <a:spcPts val="0"/>
              </a:spcBef>
              <a:spcAft>
                <a:spcPts val="1200"/>
              </a:spcAft>
              <a:buClr>
                <a:schemeClr val="tx2"/>
              </a:buClr>
              <a:buSzPct val="120000"/>
              <a:buFontTx/>
              <a:buNone/>
              <a:defRPr sz="1200" b="0">
                <a:solidFill>
                  <a:srgbClr val="464646"/>
                </a:solidFill>
                <a:latin typeface="Montserrat Light" panose="00000400000000000000" pitchFamily="2" charset="-18"/>
              </a:defRPr>
            </a:lvl1pPr>
          </a:lstStyle>
          <a:p>
            <a:pPr lvl="0"/>
            <a:r>
              <a:rPr lang="en-US" dirty="0"/>
              <a:t>Privileged user monitoring 4-eyes authorization</a:t>
            </a:r>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18" y="0"/>
            <a:ext cx="3600450" cy="6858000"/>
          </a:xfrm>
          <a:prstGeom prst="rect">
            <a:avLst/>
          </a:prstGeom>
        </p:spPr>
      </p:pic>
      <p:sp>
        <p:nvSpPr>
          <p:cNvPr id="11" name="Szöveg helye 5"/>
          <p:cNvSpPr>
            <a:spLocks noGrp="1"/>
          </p:cNvSpPr>
          <p:nvPr>
            <p:ph type="body" sz="quarter" idx="11" hasCustomPrompt="1"/>
          </p:nvPr>
        </p:nvSpPr>
        <p:spPr>
          <a:xfrm>
            <a:off x="466726" y="2362200"/>
            <a:ext cx="2571750" cy="3552824"/>
          </a:xfrm>
        </p:spPr>
        <p:txBody>
          <a:bodyPr>
            <a:normAutofit/>
          </a:bodyPr>
          <a:lstStyle>
            <a:lvl1pPr marL="252000" indent="-252000">
              <a:lnSpc>
                <a:spcPct val="130000"/>
              </a:lnSpc>
              <a:spcBef>
                <a:spcPts val="0"/>
              </a:spcBef>
              <a:spcAft>
                <a:spcPts val="1200"/>
              </a:spcAft>
              <a:buClr>
                <a:schemeClr val="bg1"/>
              </a:buClr>
              <a:buSzPct val="100000"/>
              <a:buFont typeface="Montserrat Light" panose="00000400000000000000" pitchFamily="2" charset="-18"/>
              <a:buChar char="◊"/>
              <a:defRPr sz="1600" b="0" normalizeH="0" baseline="0">
                <a:solidFill>
                  <a:schemeClr val="bg1"/>
                </a:solidFill>
                <a:latin typeface="Montserrat Light" panose="00000400000000000000" pitchFamily="2" charset="-18"/>
              </a:defRPr>
            </a:lvl1pPr>
          </a:lstStyle>
          <a:p>
            <a:pPr lvl="0"/>
            <a:r>
              <a:rPr lang="en-US" dirty="0"/>
              <a:t>Introduction</a:t>
            </a:r>
          </a:p>
          <a:p>
            <a:pPr lvl="0"/>
            <a:r>
              <a:rPr lang="en-US" dirty="0"/>
              <a:t>Mission</a:t>
            </a:r>
          </a:p>
          <a:p>
            <a:pPr lvl="0"/>
            <a:r>
              <a:rPr lang="en-US" dirty="0"/>
              <a:t>Our security vision</a:t>
            </a:r>
          </a:p>
          <a:p>
            <a:pPr lvl="0"/>
            <a:r>
              <a:rPr lang="en-US" dirty="0"/>
              <a:t>Solutions</a:t>
            </a:r>
          </a:p>
          <a:p>
            <a:pPr lvl="0"/>
            <a:r>
              <a:rPr lang="en-US" dirty="0"/>
              <a:t>Technologies</a:t>
            </a:r>
            <a:endParaRPr lang="hu-HU" dirty="0"/>
          </a:p>
        </p:txBody>
      </p:sp>
      <p:sp>
        <p:nvSpPr>
          <p:cNvPr id="14" name="Szöveg helye 13"/>
          <p:cNvSpPr>
            <a:spLocks noGrp="1"/>
          </p:cNvSpPr>
          <p:nvPr>
            <p:ph type="body" sz="quarter" idx="12" hasCustomPrompt="1"/>
          </p:nvPr>
        </p:nvSpPr>
        <p:spPr>
          <a:xfrm>
            <a:off x="466725" y="501650"/>
            <a:ext cx="2571750" cy="1454150"/>
          </a:xfrm>
        </p:spPr>
        <p:txBody>
          <a:bodyPr>
            <a:normAutofit/>
          </a:bodyPr>
          <a:lstStyle>
            <a:lvl1pPr marL="0" indent="0">
              <a:buNone/>
              <a:defRPr sz="3200" cap="all" baseline="0">
                <a:solidFill>
                  <a:schemeClr val="bg1"/>
                </a:solidFill>
                <a:latin typeface="Montserrat Black" panose="00000A00000000000000" pitchFamily="2" charset="-18"/>
              </a:defRPr>
            </a:lvl1pPr>
          </a:lstStyle>
          <a:p>
            <a:pPr lvl="0"/>
            <a:r>
              <a:rPr lang="hu-HU" dirty="0"/>
              <a:t>WHY BALABIT?</a:t>
            </a:r>
          </a:p>
        </p:txBody>
      </p:sp>
      <p:sp>
        <p:nvSpPr>
          <p:cNvPr id="16" name="Kép helye 15"/>
          <p:cNvSpPr>
            <a:spLocks noGrp="1" noChangeAspect="1"/>
          </p:cNvSpPr>
          <p:nvPr>
            <p:ph type="pic" sz="quarter" idx="13" hasCustomPrompt="1"/>
          </p:nvPr>
        </p:nvSpPr>
        <p:spPr>
          <a:xfrm>
            <a:off x="7156288" y="1955800"/>
            <a:ext cx="1440000" cy="1440000"/>
          </a:xfrm>
        </p:spPr>
        <p:txBody>
          <a:bodyPr tIns="144000">
            <a:normAutofit/>
          </a:bodyPr>
          <a:lstStyle>
            <a:lvl1pPr marL="0" indent="0" algn="ctr" defTabSz="914400" rtl="0" eaLnBrk="1" latinLnBrk="0" hangingPunct="1">
              <a:lnSpc>
                <a:spcPct val="90000"/>
              </a:lnSpc>
              <a:spcBef>
                <a:spcPts val="1000"/>
              </a:spcBef>
              <a:buFont typeface="Arial" panose="020B0604020202020204" pitchFamily="34" charset="0"/>
              <a:buNone/>
              <a:defRPr lang="hu-HU" sz="1000" kern="1200" dirty="0">
                <a:solidFill>
                  <a:srgbClr val="959595"/>
                </a:solidFill>
                <a:latin typeface="Montserrat" panose="00000500000000000000" pitchFamily="2" charset="-18"/>
                <a:ea typeface="+mn-ea"/>
                <a:cs typeface="+mn-cs"/>
              </a:defRPr>
            </a:lvl1pPr>
          </a:lstStyle>
          <a:p>
            <a:r>
              <a:rPr lang="hu-HU" dirty="0" err="1"/>
              <a:t>Drag’n</a:t>
            </a:r>
            <a:r>
              <a:rPr lang="hu-HU" dirty="0"/>
              <a:t> </a:t>
            </a:r>
            <a:r>
              <a:rPr lang="hu-HU" dirty="0" err="1"/>
              <a:t>drop</a:t>
            </a:r>
            <a:br>
              <a:rPr lang="hu-HU" dirty="0"/>
            </a:br>
            <a:r>
              <a:rPr lang="hu-HU" dirty="0" err="1"/>
              <a:t>icon</a:t>
            </a:r>
            <a:r>
              <a:rPr lang="hu-HU" dirty="0"/>
              <a:t> here</a:t>
            </a:r>
          </a:p>
        </p:txBody>
      </p:sp>
      <p:sp>
        <p:nvSpPr>
          <p:cNvPr id="17" name="Szöveg helye 5"/>
          <p:cNvSpPr>
            <a:spLocks noGrp="1"/>
          </p:cNvSpPr>
          <p:nvPr>
            <p:ph type="body" sz="quarter" idx="14" hasCustomPrompt="1"/>
          </p:nvPr>
        </p:nvSpPr>
        <p:spPr>
          <a:xfrm>
            <a:off x="9197605" y="5604949"/>
            <a:ext cx="2306823" cy="802758"/>
          </a:xfrm>
        </p:spPr>
        <p:txBody>
          <a:bodyPr anchor="t" anchorCtr="1">
            <a:normAutofit/>
          </a:bodyPr>
          <a:lstStyle>
            <a:lvl1pPr marL="0" indent="0" algn="ctr">
              <a:lnSpc>
                <a:spcPct val="130000"/>
              </a:lnSpc>
              <a:spcBef>
                <a:spcPts val="0"/>
              </a:spcBef>
              <a:spcAft>
                <a:spcPts val="1200"/>
              </a:spcAft>
              <a:buClr>
                <a:schemeClr val="tx2"/>
              </a:buClr>
              <a:buSzPct val="120000"/>
              <a:buFontTx/>
              <a:buNone/>
              <a:defRPr sz="1200" b="0">
                <a:solidFill>
                  <a:srgbClr val="464646"/>
                </a:solidFill>
                <a:latin typeface="Montserrat Light" panose="00000400000000000000" pitchFamily="2" charset="-18"/>
              </a:defRPr>
            </a:lvl1pPr>
          </a:lstStyle>
          <a:p>
            <a:pPr lvl="0"/>
            <a:r>
              <a:rPr lang="en-US" dirty="0"/>
              <a:t>Privileged user monitoring 4-eyes authorization</a:t>
            </a:r>
          </a:p>
        </p:txBody>
      </p:sp>
      <p:sp>
        <p:nvSpPr>
          <p:cNvPr id="18" name="Kép helye 15"/>
          <p:cNvSpPr>
            <a:spLocks noGrp="1" noChangeAspect="1"/>
          </p:cNvSpPr>
          <p:nvPr>
            <p:ph type="pic" sz="quarter" idx="15" hasCustomPrompt="1"/>
          </p:nvPr>
        </p:nvSpPr>
        <p:spPr>
          <a:xfrm>
            <a:off x="9631016" y="4036354"/>
            <a:ext cx="1440000" cy="1440000"/>
          </a:xfrm>
        </p:spPr>
        <p:txBody>
          <a:bodyPr tIns="144000">
            <a:normAutofit/>
          </a:bodyPr>
          <a:lstStyle>
            <a:lvl1pPr marL="0" indent="0" algn="ctr" defTabSz="914400" rtl="0" eaLnBrk="1" latinLnBrk="0" hangingPunct="1">
              <a:lnSpc>
                <a:spcPct val="90000"/>
              </a:lnSpc>
              <a:spcBef>
                <a:spcPts val="1000"/>
              </a:spcBef>
              <a:buFont typeface="Arial" panose="020B0604020202020204" pitchFamily="34" charset="0"/>
              <a:buNone/>
              <a:defRPr lang="hu-HU" sz="1000" kern="1200" dirty="0">
                <a:solidFill>
                  <a:srgbClr val="959595"/>
                </a:solidFill>
                <a:latin typeface="Montserrat" panose="00000500000000000000" pitchFamily="2" charset="-18"/>
                <a:ea typeface="+mn-ea"/>
                <a:cs typeface="+mn-cs"/>
              </a:defRPr>
            </a:lvl1pPr>
          </a:lstStyle>
          <a:p>
            <a:r>
              <a:rPr lang="hu-HU" dirty="0" err="1"/>
              <a:t>Drag’n</a:t>
            </a:r>
            <a:r>
              <a:rPr lang="hu-HU" dirty="0"/>
              <a:t> </a:t>
            </a:r>
            <a:r>
              <a:rPr lang="hu-HU" dirty="0" err="1"/>
              <a:t>drop</a:t>
            </a:r>
            <a:br>
              <a:rPr lang="hu-HU" dirty="0"/>
            </a:br>
            <a:r>
              <a:rPr lang="hu-HU" dirty="0" err="1"/>
              <a:t>icon</a:t>
            </a:r>
            <a:r>
              <a:rPr lang="hu-HU" dirty="0"/>
              <a:t> here</a:t>
            </a:r>
          </a:p>
        </p:txBody>
      </p:sp>
      <p:sp>
        <p:nvSpPr>
          <p:cNvPr id="19" name="Szöveg helye 5"/>
          <p:cNvSpPr>
            <a:spLocks noGrp="1"/>
          </p:cNvSpPr>
          <p:nvPr>
            <p:ph type="body" sz="quarter" idx="16" hasCustomPrompt="1"/>
          </p:nvPr>
        </p:nvSpPr>
        <p:spPr>
          <a:xfrm>
            <a:off x="4248150" y="5604949"/>
            <a:ext cx="2306823" cy="802758"/>
          </a:xfrm>
        </p:spPr>
        <p:txBody>
          <a:bodyPr anchor="t" anchorCtr="1">
            <a:normAutofit/>
          </a:bodyPr>
          <a:lstStyle>
            <a:lvl1pPr marL="0" indent="0" algn="ctr">
              <a:lnSpc>
                <a:spcPct val="130000"/>
              </a:lnSpc>
              <a:spcBef>
                <a:spcPts val="0"/>
              </a:spcBef>
              <a:spcAft>
                <a:spcPts val="1200"/>
              </a:spcAft>
              <a:buClr>
                <a:schemeClr val="tx2"/>
              </a:buClr>
              <a:buSzPct val="120000"/>
              <a:buFontTx/>
              <a:buNone/>
              <a:defRPr sz="1200" b="0">
                <a:solidFill>
                  <a:srgbClr val="464646"/>
                </a:solidFill>
                <a:latin typeface="Montserrat Light" panose="00000400000000000000" pitchFamily="2" charset="-18"/>
              </a:defRPr>
            </a:lvl1pPr>
          </a:lstStyle>
          <a:p>
            <a:pPr lvl="0"/>
            <a:r>
              <a:rPr lang="en-US" dirty="0"/>
              <a:t>Privileged user monitoring 4-eyes authorization</a:t>
            </a:r>
          </a:p>
        </p:txBody>
      </p:sp>
      <p:sp>
        <p:nvSpPr>
          <p:cNvPr id="20" name="Kép helye 15"/>
          <p:cNvSpPr>
            <a:spLocks noGrp="1" noChangeAspect="1"/>
          </p:cNvSpPr>
          <p:nvPr>
            <p:ph type="pic" sz="quarter" idx="17" hasCustomPrompt="1"/>
          </p:nvPr>
        </p:nvSpPr>
        <p:spPr>
          <a:xfrm>
            <a:off x="4681561" y="4036354"/>
            <a:ext cx="1440000" cy="1440000"/>
          </a:xfrm>
        </p:spPr>
        <p:txBody>
          <a:bodyPr tIns="144000">
            <a:normAutofit/>
          </a:bodyPr>
          <a:lstStyle>
            <a:lvl1pPr marL="0" indent="0" algn="ctr">
              <a:buNone/>
              <a:defRPr sz="1000">
                <a:solidFill>
                  <a:srgbClr val="959595"/>
                </a:solidFill>
              </a:defRPr>
            </a:lvl1pPr>
          </a:lstStyle>
          <a:p>
            <a:r>
              <a:rPr lang="hu-HU" dirty="0" err="1"/>
              <a:t>Drag’n</a:t>
            </a:r>
            <a:r>
              <a:rPr lang="hu-HU" dirty="0"/>
              <a:t> </a:t>
            </a:r>
            <a:r>
              <a:rPr lang="hu-HU" dirty="0" err="1"/>
              <a:t>drop</a:t>
            </a:r>
            <a:br>
              <a:rPr lang="hu-HU" dirty="0"/>
            </a:br>
            <a:r>
              <a:rPr lang="hu-HU" dirty="0" err="1"/>
              <a:t>icon</a:t>
            </a:r>
            <a:r>
              <a:rPr lang="hu-HU" dirty="0"/>
              <a:t> here</a:t>
            </a:r>
          </a:p>
        </p:txBody>
      </p:sp>
      <p:sp>
        <p:nvSpPr>
          <p:cNvPr id="21" name="Jobbra nyíl 20"/>
          <p:cNvSpPr/>
          <p:nvPr userDrawn="1"/>
        </p:nvSpPr>
        <p:spPr>
          <a:xfrm>
            <a:off x="7201121" y="5653659"/>
            <a:ext cx="1350335" cy="492683"/>
          </a:xfrm>
          <a:prstGeom prst="rightArrow">
            <a:avLst/>
          </a:prstGeom>
          <a:solidFill>
            <a:srgbClr val="F1CB16"/>
          </a:solidFill>
          <a:ln>
            <a:solidFill>
              <a:srgbClr val="F1C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1CB16"/>
              </a:solidFill>
            </a:endParaRPr>
          </a:p>
        </p:txBody>
      </p:sp>
      <p:pic>
        <p:nvPicPr>
          <p:cNvPr id="15" name="Picture 14">
            <a:extLst>
              <a:ext uri="{FF2B5EF4-FFF2-40B4-BE49-F238E27FC236}">
                <a16:creationId xmlns:a16="http://schemas.microsoft.com/office/drawing/2014/main" id="{56F442A6-5B8E-7F49-A861-689D048A9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4" y="5966512"/>
            <a:ext cx="1976105" cy="1139031"/>
          </a:xfrm>
          <a:prstGeom prst="rect">
            <a:avLst/>
          </a:prstGeom>
        </p:spPr>
      </p:pic>
    </p:spTree>
    <p:extLst>
      <p:ext uri="{BB962C8B-B14F-4D97-AF65-F5344CB8AC3E}">
        <p14:creationId xmlns:p14="http://schemas.microsoft.com/office/powerpoint/2010/main" val="3633068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62355BA-73F9-4047-AF6A-D6B33AD8D543}" type="datetimeFigureOut">
              <a:rPr lang="en-US" smtClean="0"/>
              <a:t>4/5/2018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B33A26-03E4-4823-8FEF-23A7C280A58E}" type="slidenum">
              <a:rPr lang="en-US" smtClean="0"/>
              <a:t>‹#›</a:t>
            </a:fld>
            <a:endParaRPr lang="en-US"/>
          </a:p>
        </p:txBody>
      </p:sp>
    </p:spTree>
    <p:extLst>
      <p:ext uri="{BB962C8B-B14F-4D97-AF65-F5344CB8AC3E}">
        <p14:creationId xmlns:p14="http://schemas.microsoft.com/office/powerpoint/2010/main" val="102253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45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line Yellow">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2235200"/>
            <a:ext cx="9144000" cy="2387600"/>
          </a:xfrm>
        </p:spPr>
        <p:txBody>
          <a:bodyPr anchor="ctr">
            <a:normAutofit/>
          </a:bodyPr>
          <a:lstStyle>
            <a:lvl1pPr algn="ctr">
              <a:defRPr sz="7200" baseline="0">
                <a:solidFill>
                  <a:srgbClr val="F1CB16"/>
                </a:solidFill>
              </a:defRPr>
            </a:lvl1pPr>
          </a:lstStyle>
          <a:p>
            <a:r>
              <a:rPr lang="hu-HU" dirty="0"/>
              <a:t>CLICK HERE TO EDIT HEADLINE</a:t>
            </a:r>
          </a:p>
        </p:txBody>
      </p:sp>
    </p:spTree>
    <p:extLst>
      <p:ext uri="{BB962C8B-B14F-4D97-AF65-F5344CB8AC3E}">
        <p14:creationId xmlns:p14="http://schemas.microsoft.com/office/powerpoint/2010/main" val="502215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50"/>
            </a:lvl1pPr>
            <a:lvl2pPr>
              <a:defRPr sz="3200"/>
            </a:lvl2pPr>
            <a:lvl3pPr>
              <a:defRPr sz="26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50"/>
            </a:lvl1pPr>
            <a:lvl2pPr>
              <a:defRPr sz="3200"/>
            </a:lvl2pPr>
            <a:lvl3pPr>
              <a:defRPr sz="26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369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89000" y="1149350"/>
            <a:ext cx="10414000" cy="2324100"/>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110221708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s+Logo">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776673"/>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256348"/>
            <a:ext cx="9144000" cy="508156"/>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
        <p:nvSpPr>
          <p:cNvPr id="9" name="Szöveg helye 8"/>
          <p:cNvSpPr>
            <a:spLocks noGrp="1"/>
          </p:cNvSpPr>
          <p:nvPr>
            <p:ph type="body" sz="quarter" idx="10" hasCustomPrompt="1"/>
          </p:nvPr>
        </p:nvSpPr>
        <p:spPr>
          <a:xfrm>
            <a:off x="1523999" y="4856579"/>
            <a:ext cx="9144001" cy="414265"/>
          </a:xfrm>
        </p:spPr>
        <p:txBody>
          <a:bodyPr>
            <a:normAutofit/>
          </a:bodyPr>
          <a:lstStyle>
            <a:lvl1pPr marL="0" indent="0" algn="ctr">
              <a:buNone/>
              <a:defRPr sz="2000" baseline="0">
                <a:solidFill>
                  <a:srgbClr val="85BEEB"/>
                </a:solidFill>
                <a:latin typeface="Montserrat Light" panose="00000400000000000000" pitchFamily="2" charset="-18"/>
              </a:defRPr>
            </a:lvl1pPr>
          </a:lstStyle>
          <a:p>
            <a:pPr lvl="0"/>
            <a:r>
              <a:rPr lang="hu-HU" dirty="0" err="1"/>
              <a:t>Click</a:t>
            </a:r>
            <a:r>
              <a:rPr lang="hu-HU" dirty="0"/>
              <a:t> here </a:t>
            </a:r>
            <a:r>
              <a:rPr lang="hu-HU" dirty="0" err="1"/>
              <a:t>to</a:t>
            </a:r>
            <a:r>
              <a:rPr lang="hu-HU" dirty="0"/>
              <a:t> </a:t>
            </a:r>
            <a:r>
              <a:rPr lang="hu-HU" dirty="0" err="1"/>
              <a:t>edit</a:t>
            </a:r>
            <a:r>
              <a:rPr lang="hu-HU" dirty="0"/>
              <a:t> extra </a:t>
            </a:r>
            <a:r>
              <a:rPr lang="hu-HU" dirty="0" err="1"/>
              <a:t>headline</a:t>
            </a:r>
            <a:endParaRPr lang="hu-HU" dirty="0"/>
          </a:p>
        </p:txBody>
      </p:sp>
      <p:sp>
        <p:nvSpPr>
          <p:cNvPr id="10" name="Szöveg helye 8"/>
          <p:cNvSpPr>
            <a:spLocks noGrp="1"/>
          </p:cNvSpPr>
          <p:nvPr>
            <p:ph type="body" sz="quarter" idx="11" hasCustomPrompt="1"/>
          </p:nvPr>
        </p:nvSpPr>
        <p:spPr>
          <a:xfrm>
            <a:off x="4868779" y="5963150"/>
            <a:ext cx="2454443" cy="490968"/>
          </a:xfrm>
        </p:spPr>
        <p:txBody>
          <a:bodyPr>
            <a:noAutofit/>
          </a:bodyPr>
          <a:lstStyle>
            <a:lvl1pPr marL="0" indent="0" algn="ctr">
              <a:lnSpc>
                <a:spcPct val="100000"/>
              </a:lnSpc>
              <a:spcBef>
                <a:spcPts val="0"/>
              </a:spcBef>
              <a:buNone/>
              <a:defRPr sz="1200" baseline="0">
                <a:solidFill>
                  <a:schemeClr val="bg1"/>
                </a:solidFill>
                <a:latin typeface="Montserrat Light" panose="00000400000000000000" pitchFamily="2" charset="-18"/>
              </a:defRPr>
            </a:lvl1pPr>
          </a:lstStyle>
          <a:p>
            <a:pPr lvl="0"/>
            <a:r>
              <a:rPr lang="hu-HU" dirty="0"/>
              <a:t>0</a:t>
            </a:r>
            <a:r>
              <a:rPr lang="en-US" dirty="0"/>
              <a:t>2</a:t>
            </a:r>
            <a:r>
              <a:rPr lang="hu-HU" dirty="0"/>
              <a:t>.0</a:t>
            </a:r>
            <a:r>
              <a:rPr lang="en-US" dirty="0"/>
              <a:t>1</a:t>
            </a:r>
            <a:r>
              <a:rPr lang="hu-HU" dirty="0"/>
              <a:t>.201</a:t>
            </a:r>
            <a:r>
              <a:rPr lang="en-US" dirty="0"/>
              <a:t>8</a:t>
            </a:r>
            <a:br>
              <a:rPr lang="hu-HU" dirty="0"/>
            </a:br>
            <a:r>
              <a:rPr lang="hu-HU" dirty="0"/>
              <a:t>Budapest</a:t>
            </a:r>
          </a:p>
        </p:txBody>
      </p:sp>
      <p:pic>
        <p:nvPicPr>
          <p:cNvPr id="11" name="Picture 10">
            <a:extLst>
              <a:ext uri="{FF2B5EF4-FFF2-40B4-BE49-F238E27FC236}">
                <a16:creationId xmlns:a16="http://schemas.microsoft.com/office/drawing/2014/main" id="{77D7AF4E-8FA6-B24E-8C01-E2D11C6163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545" y="52850"/>
            <a:ext cx="3582796" cy="2065132"/>
          </a:xfrm>
          <a:prstGeom prst="rect">
            <a:avLst/>
          </a:prstGeom>
        </p:spPr>
      </p:pic>
    </p:spTree>
    <p:extLst>
      <p:ext uri="{BB962C8B-B14F-4D97-AF65-F5344CB8AC3E}">
        <p14:creationId xmlns:p14="http://schemas.microsoft.com/office/powerpoint/2010/main" val="3662559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Headline+Sub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560106"/>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039781"/>
            <a:ext cx="9144000" cy="1655762"/>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Tree>
    <p:extLst>
      <p:ext uri="{BB962C8B-B14F-4D97-AF65-F5344CB8AC3E}">
        <p14:creationId xmlns:p14="http://schemas.microsoft.com/office/powerpoint/2010/main" val="228767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Headline+Sub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560106"/>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039781"/>
            <a:ext cx="9144000" cy="1655762"/>
          </a:xfrm>
        </p:spPr>
        <p:txBody>
          <a:bodyPr>
            <a:normAutofit/>
          </a:bodyPr>
          <a:lstStyle>
            <a:lvl1pPr marL="0" indent="0" algn="ctr">
              <a:buNone/>
              <a:defRPr sz="3200" b="1">
                <a:solidFill>
                  <a:srgbClr val="4646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Tree>
    <p:extLst>
      <p:ext uri="{BB962C8B-B14F-4D97-AF65-F5344CB8AC3E}">
        <p14:creationId xmlns:p14="http://schemas.microsoft.com/office/powerpoint/2010/main" val="2277976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2235200"/>
            <a:ext cx="9144000" cy="2387600"/>
          </a:xfrm>
        </p:spPr>
        <p:txBody>
          <a:bodyPr anchor="ctr">
            <a:normAutofit/>
          </a:bodyPr>
          <a:lstStyle>
            <a:lvl1pPr algn="ctr">
              <a:defRPr sz="7200" baseline="0"/>
            </a:lvl1pPr>
          </a:lstStyle>
          <a:p>
            <a:r>
              <a:rPr lang="hu-HU" dirty="0"/>
              <a:t>CLICK HERE TO EDIT HEADLINE</a:t>
            </a:r>
          </a:p>
        </p:txBody>
      </p:sp>
    </p:spTree>
    <p:extLst>
      <p:ext uri="{BB962C8B-B14F-4D97-AF65-F5344CB8AC3E}">
        <p14:creationId xmlns:p14="http://schemas.microsoft.com/office/powerpoint/2010/main" val="3416644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2" name="Oval 3"/>
          <p:cNvSpPr/>
          <p:nvPr userDrawn="1"/>
        </p:nvSpPr>
        <p:spPr>
          <a:xfrm>
            <a:off x="452103" y="1380170"/>
            <a:ext cx="3923958" cy="3924000"/>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4" name="Oval 3"/>
          <p:cNvSpPr/>
          <p:nvPr userDrawn="1"/>
        </p:nvSpPr>
        <p:spPr>
          <a:xfrm>
            <a:off x="4521976" y="1632170"/>
            <a:ext cx="3673545" cy="3672000"/>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5" name="Oval 3"/>
          <p:cNvSpPr/>
          <p:nvPr userDrawn="1"/>
        </p:nvSpPr>
        <p:spPr>
          <a:xfrm>
            <a:off x="8341435" y="1905770"/>
            <a:ext cx="3398463" cy="3398400"/>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16" name="Szöveg helye 15"/>
          <p:cNvSpPr>
            <a:spLocks noGrp="1"/>
          </p:cNvSpPr>
          <p:nvPr userDrawn="1">
            <p:ph type="body" sz="quarter" idx="10" hasCustomPrompt="1"/>
          </p:nvPr>
        </p:nvSpPr>
        <p:spPr>
          <a:xfrm>
            <a:off x="1082426" y="2112627"/>
            <a:ext cx="987007"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tx2"/>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01.</a:t>
            </a:r>
          </a:p>
        </p:txBody>
      </p:sp>
      <p:sp>
        <p:nvSpPr>
          <p:cNvPr id="17" name="Szöveg helye 15"/>
          <p:cNvSpPr>
            <a:spLocks noGrp="1"/>
          </p:cNvSpPr>
          <p:nvPr userDrawn="1">
            <p:ph type="body" sz="quarter" idx="11" hasCustomPrompt="1"/>
          </p:nvPr>
        </p:nvSpPr>
        <p:spPr>
          <a:xfrm>
            <a:off x="5092951" y="2267493"/>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tx2"/>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02.</a:t>
            </a:r>
          </a:p>
        </p:txBody>
      </p:sp>
      <p:sp>
        <p:nvSpPr>
          <p:cNvPr id="18" name="Szöveg helye 15"/>
          <p:cNvSpPr>
            <a:spLocks noGrp="1"/>
          </p:cNvSpPr>
          <p:nvPr userDrawn="1">
            <p:ph type="body" sz="quarter" idx="12" hasCustomPrompt="1"/>
          </p:nvPr>
        </p:nvSpPr>
        <p:spPr>
          <a:xfrm>
            <a:off x="8838783" y="2419894"/>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tx2"/>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03.</a:t>
            </a:r>
          </a:p>
        </p:txBody>
      </p:sp>
      <p:sp>
        <p:nvSpPr>
          <p:cNvPr id="20" name="Szöveg helye 19"/>
          <p:cNvSpPr>
            <a:spLocks noGrp="1"/>
          </p:cNvSpPr>
          <p:nvPr userDrawn="1">
            <p:ph type="body" sz="quarter" idx="13" hasCustomPrompt="1"/>
          </p:nvPr>
        </p:nvSpPr>
        <p:spPr>
          <a:xfrm>
            <a:off x="1081332" y="2791325"/>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a:t>Click here to add text</a:t>
            </a:r>
          </a:p>
        </p:txBody>
      </p:sp>
      <p:sp>
        <p:nvSpPr>
          <p:cNvPr id="21" name="Szöveg helye 19"/>
          <p:cNvSpPr>
            <a:spLocks noGrp="1"/>
          </p:cNvSpPr>
          <p:nvPr userDrawn="1">
            <p:ph type="body" sz="quarter" idx="14" hasCustomPrompt="1"/>
          </p:nvPr>
        </p:nvSpPr>
        <p:spPr>
          <a:xfrm>
            <a:off x="1081332" y="3893016"/>
            <a:ext cx="2583197" cy="1023889"/>
          </a:xfrm>
        </p:spPr>
        <p:txBody>
          <a:bodyPr>
            <a:normAutofit/>
          </a:bodyPr>
          <a:lstStyle>
            <a:lvl1pPr marL="0" indent="0">
              <a:buNone/>
              <a:defRPr sz="2000" b="0" baseline="0">
                <a:solidFill>
                  <a:srgbClr val="DDDDDD"/>
                </a:solidFill>
                <a:latin typeface="Montserrat Light" panose="00000400000000000000" pitchFamily="2" charset="-18"/>
              </a:defRPr>
            </a:lvl1pPr>
          </a:lstStyle>
          <a:p>
            <a:pPr lvl="0"/>
            <a:r>
              <a:rPr lang="hu-HU" dirty="0"/>
              <a:t>Click here to add short text</a:t>
            </a:r>
          </a:p>
        </p:txBody>
      </p:sp>
      <p:sp>
        <p:nvSpPr>
          <p:cNvPr id="22" name="Szöveg helye 19"/>
          <p:cNvSpPr>
            <a:spLocks noGrp="1"/>
          </p:cNvSpPr>
          <p:nvPr userDrawn="1">
            <p:ph type="body" sz="quarter" idx="15" hasCustomPrompt="1"/>
          </p:nvPr>
        </p:nvSpPr>
        <p:spPr>
          <a:xfrm>
            <a:off x="5092951" y="2946191"/>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a:t>Click here to add text</a:t>
            </a:r>
          </a:p>
        </p:txBody>
      </p:sp>
      <p:sp>
        <p:nvSpPr>
          <p:cNvPr id="23" name="Szöveg helye 19"/>
          <p:cNvSpPr>
            <a:spLocks noGrp="1"/>
          </p:cNvSpPr>
          <p:nvPr userDrawn="1">
            <p:ph type="body" sz="quarter" idx="16" hasCustomPrompt="1"/>
          </p:nvPr>
        </p:nvSpPr>
        <p:spPr>
          <a:xfrm>
            <a:off x="5092951" y="4047882"/>
            <a:ext cx="2583197" cy="1023889"/>
          </a:xfrm>
        </p:spPr>
        <p:txBody>
          <a:bodyPr>
            <a:normAutofit/>
          </a:bodyPr>
          <a:lstStyle>
            <a:lvl1pPr marL="0" indent="0">
              <a:buNone/>
              <a:defRPr lang="hu-HU" sz="2000" b="0" kern="1200" baseline="0" dirty="0">
                <a:solidFill>
                  <a:srgbClr val="DDDDDD"/>
                </a:solidFill>
                <a:latin typeface="Montserrat Light" panose="00000400000000000000" pitchFamily="2" charset="-18"/>
                <a:ea typeface="+mn-ea"/>
                <a:cs typeface="+mn-cs"/>
              </a:defRPr>
            </a:lvl1pPr>
          </a:lstStyle>
          <a:p>
            <a:pPr lvl="0"/>
            <a:r>
              <a:rPr lang="hu-HU" dirty="0"/>
              <a:t>Click here to add short text</a:t>
            </a:r>
          </a:p>
        </p:txBody>
      </p:sp>
      <p:sp>
        <p:nvSpPr>
          <p:cNvPr id="24" name="Szöveg helye 19"/>
          <p:cNvSpPr>
            <a:spLocks noGrp="1"/>
          </p:cNvSpPr>
          <p:nvPr userDrawn="1">
            <p:ph type="body" sz="quarter" idx="17" hasCustomPrompt="1"/>
          </p:nvPr>
        </p:nvSpPr>
        <p:spPr>
          <a:xfrm>
            <a:off x="8838783" y="3117099"/>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a:t>Click here to add text</a:t>
            </a:r>
          </a:p>
        </p:txBody>
      </p:sp>
      <p:sp>
        <p:nvSpPr>
          <p:cNvPr id="25" name="Szöveg helye 19"/>
          <p:cNvSpPr>
            <a:spLocks noGrp="1"/>
          </p:cNvSpPr>
          <p:nvPr userDrawn="1">
            <p:ph type="body" sz="quarter" idx="18" hasCustomPrompt="1"/>
          </p:nvPr>
        </p:nvSpPr>
        <p:spPr>
          <a:xfrm>
            <a:off x="8838783" y="4218790"/>
            <a:ext cx="2583197" cy="1023889"/>
          </a:xfrm>
        </p:spPr>
        <p:txBody>
          <a:bodyPr>
            <a:normAutofit/>
          </a:bodyPr>
          <a:lstStyle>
            <a:lvl1pPr marL="0" indent="0">
              <a:buNone/>
              <a:defRPr lang="hu-HU" sz="2000" b="0" kern="1200" baseline="0" dirty="0">
                <a:solidFill>
                  <a:srgbClr val="DDDDDD"/>
                </a:solidFill>
                <a:latin typeface="Montserrat Light" panose="00000400000000000000" pitchFamily="2" charset="-18"/>
                <a:ea typeface="+mn-ea"/>
                <a:cs typeface="+mn-cs"/>
              </a:defRPr>
            </a:lvl1pPr>
          </a:lstStyle>
          <a:p>
            <a:pPr lvl="0"/>
            <a:r>
              <a:rPr lang="hu-HU" dirty="0"/>
              <a:t>Click here to add short text</a:t>
            </a:r>
          </a:p>
        </p:txBody>
      </p:sp>
    </p:spTree>
    <p:extLst>
      <p:ext uri="{BB962C8B-B14F-4D97-AF65-F5344CB8AC3E}">
        <p14:creationId xmlns:p14="http://schemas.microsoft.com/office/powerpoint/2010/main" val="82741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332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s+Logo">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776673"/>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256348"/>
            <a:ext cx="9144000" cy="508156"/>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
        <p:nvSpPr>
          <p:cNvPr id="9" name="Szöveg helye 8"/>
          <p:cNvSpPr>
            <a:spLocks noGrp="1"/>
          </p:cNvSpPr>
          <p:nvPr>
            <p:ph type="body" sz="quarter" idx="10" hasCustomPrompt="1"/>
          </p:nvPr>
        </p:nvSpPr>
        <p:spPr>
          <a:xfrm>
            <a:off x="1523999" y="4856579"/>
            <a:ext cx="9144001" cy="414265"/>
          </a:xfrm>
        </p:spPr>
        <p:txBody>
          <a:bodyPr>
            <a:normAutofit/>
          </a:bodyPr>
          <a:lstStyle>
            <a:lvl1pPr marL="0" indent="0" algn="ctr">
              <a:buNone/>
              <a:defRPr sz="2000" baseline="0">
                <a:solidFill>
                  <a:srgbClr val="85BEEB"/>
                </a:solidFill>
                <a:latin typeface="Montserrat Light" panose="00000400000000000000" pitchFamily="2" charset="-18"/>
              </a:defRPr>
            </a:lvl1pPr>
          </a:lstStyle>
          <a:p>
            <a:pPr lvl="0"/>
            <a:r>
              <a:rPr lang="hu-HU" dirty="0" err="1"/>
              <a:t>Click</a:t>
            </a:r>
            <a:r>
              <a:rPr lang="hu-HU" dirty="0"/>
              <a:t> here </a:t>
            </a:r>
            <a:r>
              <a:rPr lang="hu-HU" dirty="0" err="1"/>
              <a:t>to</a:t>
            </a:r>
            <a:r>
              <a:rPr lang="hu-HU" dirty="0"/>
              <a:t> </a:t>
            </a:r>
            <a:r>
              <a:rPr lang="hu-HU" dirty="0" err="1"/>
              <a:t>edit</a:t>
            </a:r>
            <a:r>
              <a:rPr lang="hu-HU" dirty="0"/>
              <a:t> extra </a:t>
            </a:r>
            <a:r>
              <a:rPr lang="hu-HU" dirty="0" err="1"/>
              <a:t>headline</a:t>
            </a:r>
            <a:endParaRPr lang="hu-HU" dirty="0"/>
          </a:p>
        </p:txBody>
      </p:sp>
      <p:sp>
        <p:nvSpPr>
          <p:cNvPr id="10" name="Szöveg helye 8"/>
          <p:cNvSpPr>
            <a:spLocks noGrp="1"/>
          </p:cNvSpPr>
          <p:nvPr>
            <p:ph type="body" sz="quarter" idx="11" hasCustomPrompt="1"/>
          </p:nvPr>
        </p:nvSpPr>
        <p:spPr>
          <a:xfrm>
            <a:off x="4868779" y="5963150"/>
            <a:ext cx="2454443" cy="490968"/>
          </a:xfrm>
        </p:spPr>
        <p:txBody>
          <a:bodyPr>
            <a:noAutofit/>
          </a:bodyPr>
          <a:lstStyle>
            <a:lvl1pPr marL="0" indent="0" algn="ctr">
              <a:lnSpc>
                <a:spcPct val="100000"/>
              </a:lnSpc>
              <a:spcBef>
                <a:spcPts val="0"/>
              </a:spcBef>
              <a:buNone/>
              <a:defRPr sz="1200" baseline="0">
                <a:solidFill>
                  <a:schemeClr val="bg1"/>
                </a:solidFill>
                <a:latin typeface="Montserrat Light" panose="00000400000000000000" pitchFamily="2" charset="-18"/>
              </a:defRPr>
            </a:lvl1pPr>
          </a:lstStyle>
          <a:p>
            <a:pPr lvl="0"/>
            <a:r>
              <a:rPr lang="hu-HU" dirty="0"/>
              <a:t>0</a:t>
            </a:r>
            <a:r>
              <a:rPr lang="en-US" dirty="0"/>
              <a:t>2</a:t>
            </a:r>
            <a:r>
              <a:rPr lang="hu-HU" dirty="0"/>
              <a:t>.0</a:t>
            </a:r>
            <a:r>
              <a:rPr lang="en-US" dirty="0"/>
              <a:t>1</a:t>
            </a:r>
            <a:r>
              <a:rPr lang="hu-HU" dirty="0"/>
              <a:t>.201</a:t>
            </a:r>
            <a:r>
              <a:rPr lang="en-US" dirty="0"/>
              <a:t>8</a:t>
            </a:r>
            <a:br>
              <a:rPr lang="hu-HU" dirty="0"/>
            </a:br>
            <a:r>
              <a:rPr lang="hu-HU" dirty="0"/>
              <a:t>Budapest</a:t>
            </a:r>
          </a:p>
        </p:txBody>
      </p:sp>
      <p:pic>
        <p:nvPicPr>
          <p:cNvPr id="7" name="Picture 6">
            <a:extLst>
              <a:ext uri="{FF2B5EF4-FFF2-40B4-BE49-F238E27FC236}">
                <a16:creationId xmlns:a16="http://schemas.microsoft.com/office/drawing/2014/main" id="{4A528E0F-63B0-8B47-9DB4-D198CDC18A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773" y="52850"/>
            <a:ext cx="3582796" cy="2065132"/>
          </a:xfrm>
          <a:prstGeom prst="rect">
            <a:avLst/>
          </a:prstGeom>
        </p:spPr>
      </p:pic>
    </p:spTree>
    <p:extLst>
      <p:ext uri="{BB962C8B-B14F-4D97-AF65-F5344CB8AC3E}">
        <p14:creationId xmlns:p14="http://schemas.microsoft.com/office/powerpoint/2010/main" val="2533474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Headline+Sub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560106"/>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039781"/>
            <a:ext cx="9144000" cy="1655762"/>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Tree>
    <p:extLst>
      <p:ext uri="{BB962C8B-B14F-4D97-AF65-F5344CB8AC3E}">
        <p14:creationId xmlns:p14="http://schemas.microsoft.com/office/powerpoint/2010/main" val="1288530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2235200"/>
            <a:ext cx="9144000" cy="2387600"/>
          </a:xfrm>
        </p:spPr>
        <p:txBody>
          <a:bodyPr anchor="ctr">
            <a:normAutofit/>
          </a:bodyPr>
          <a:lstStyle>
            <a:lvl1pPr algn="ctr">
              <a:defRPr sz="7200" baseline="0"/>
            </a:lvl1pPr>
          </a:lstStyle>
          <a:p>
            <a:r>
              <a:rPr lang="hu-HU" dirty="0"/>
              <a:t>CLICK HERE TO EDIT HEADLINE</a:t>
            </a:r>
          </a:p>
        </p:txBody>
      </p:sp>
    </p:spTree>
    <p:extLst>
      <p:ext uri="{BB962C8B-B14F-4D97-AF65-F5344CB8AC3E}">
        <p14:creationId xmlns:p14="http://schemas.microsoft.com/office/powerpoint/2010/main" val="830155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Yellow">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2235200"/>
            <a:ext cx="9144000" cy="2387600"/>
          </a:xfrm>
        </p:spPr>
        <p:txBody>
          <a:bodyPr anchor="ctr">
            <a:normAutofit/>
          </a:bodyPr>
          <a:lstStyle>
            <a:lvl1pPr algn="ctr">
              <a:defRPr sz="7200" baseline="0">
                <a:solidFill>
                  <a:srgbClr val="F1CB16"/>
                </a:solidFill>
              </a:defRPr>
            </a:lvl1pPr>
          </a:lstStyle>
          <a:p>
            <a:r>
              <a:rPr lang="hu-HU" dirty="0"/>
              <a:t>CLICK HERE TO EDIT HEADLINE</a:t>
            </a:r>
          </a:p>
        </p:txBody>
      </p:sp>
    </p:spTree>
    <p:extLst>
      <p:ext uri="{BB962C8B-B14F-4D97-AF65-F5344CB8AC3E}">
        <p14:creationId xmlns:p14="http://schemas.microsoft.com/office/powerpoint/2010/main" val="3722738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2" name="Oval 3"/>
          <p:cNvSpPr/>
          <p:nvPr userDrawn="1"/>
        </p:nvSpPr>
        <p:spPr>
          <a:xfrm>
            <a:off x="452103" y="1380170"/>
            <a:ext cx="3923958" cy="3924000"/>
          </a:xfrm>
          <a:prstGeom prst="ellipse">
            <a:avLst/>
          </a:prstGeom>
          <a:solidFill>
            <a:srgbClr val="2A81C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4" name="Oval 3"/>
          <p:cNvSpPr/>
          <p:nvPr userDrawn="1"/>
        </p:nvSpPr>
        <p:spPr>
          <a:xfrm>
            <a:off x="4521976" y="1632170"/>
            <a:ext cx="3673545" cy="3672000"/>
          </a:xfrm>
          <a:prstGeom prst="ellipse">
            <a:avLst/>
          </a:prstGeom>
          <a:solidFill>
            <a:srgbClr val="2A81C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5" name="Oval 3"/>
          <p:cNvSpPr/>
          <p:nvPr userDrawn="1"/>
        </p:nvSpPr>
        <p:spPr>
          <a:xfrm>
            <a:off x="8341435" y="1905770"/>
            <a:ext cx="3398463" cy="3398400"/>
          </a:xfrm>
          <a:prstGeom prst="ellipse">
            <a:avLst/>
          </a:prstGeom>
          <a:solidFill>
            <a:srgbClr val="2A81C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16" name="Szöveg helye 15"/>
          <p:cNvSpPr>
            <a:spLocks noGrp="1"/>
          </p:cNvSpPr>
          <p:nvPr userDrawn="1">
            <p:ph type="body" sz="quarter" idx="10" hasCustomPrompt="1"/>
          </p:nvPr>
        </p:nvSpPr>
        <p:spPr>
          <a:xfrm>
            <a:off x="1082426" y="2112627"/>
            <a:ext cx="987007"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rgbClr val="B3DDFF"/>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01.</a:t>
            </a:r>
          </a:p>
        </p:txBody>
      </p:sp>
      <p:sp>
        <p:nvSpPr>
          <p:cNvPr id="17" name="Szöveg helye 15"/>
          <p:cNvSpPr>
            <a:spLocks noGrp="1"/>
          </p:cNvSpPr>
          <p:nvPr userDrawn="1">
            <p:ph type="body" sz="quarter" idx="11" hasCustomPrompt="1"/>
          </p:nvPr>
        </p:nvSpPr>
        <p:spPr>
          <a:xfrm>
            <a:off x="5092951" y="2267493"/>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rgbClr val="B3DDFF"/>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02.</a:t>
            </a:r>
          </a:p>
        </p:txBody>
      </p:sp>
      <p:sp>
        <p:nvSpPr>
          <p:cNvPr id="18" name="Szöveg helye 15"/>
          <p:cNvSpPr>
            <a:spLocks noGrp="1"/>
          </p:cNvSpPr>
          <p:nvPr userDrawn="1">
            <p:ph type="body" sz="quarter" idx="12" hasCustomPrompt="1"/>
          </p:nvPr>
        </p:nvSpPr>
        <p:spPr>
          <a:xfrm>
            <a:off x="8838783" y="2419894"/>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rgbClr val="B3DDFF"/>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03.</a:t>
            </a:r>
          </a:p>
        </p:txBody>
      </p:sp>
      <p:sp>
        <p:nvSpPr>
          <p:cNvPr id="20" name="Szöveg helye 19"/>
          <p:cNvSpPr>
            <a:spLocks noGrp="1"/>
          </p:cNvSpPr>
          <p:nvPr userDrawn="1">
            <p:ph type="body" sz="quarter" idx="13" hasCustomPrompt="1"/>
          </p:nvPr>
        </p:nvSpPr>
        <p:spPr>
          <a:xfrm>
            <a:off x="1081332" y="2791325"/>
            <a:ext cx="2838558" cy="11016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latin typeface="Montserrat" panose="000005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Click here to add text</a:t>
            </a:r>
          </a:p>
          <a:p>
            <a:pPr lvl="0"/>
            <a:endParaRPr lang="hu-HU" dirty="0"/>
          </a:p>
        </p:txBody>
      </p:sp>
      <p:sp>
        <p:nvSpPr>
          <p:cNvPr id="21" name="Szöveg helye 19"/>
          <p:cNvSpPr>
            <a:spLocks noGrp="1"/>
          </p:cNvSpPr>
          <p:nvPr userDrawn="1">
            <p:ph type="body" sz="quarter" idx="14" hasCustomPrompt="1"/>
          </p:nvPr>
        </p:nvSpPr>
        <p:spPr>
          <a:xfrm>
            <a:off x="1081332" y="3893016"/>
            <a:ext cx="2583197" cy="1023889"/>
          </a:xfrm>
        </p:spPr>
        <p:txBody>
          <a:bodyPr>
            <a:normAutofit/>
          </a:bodyPr>
          <a:lstStyle>
            <a:lvl1pPr marL="0" indent="0">
              <a:buNone/>
              <a:defRPr sz="2000" b="0" baseline="0">
                <a:solidFill>
                  <a:srgbClr val="464646"/>
                </a:solidFill>
                <a:latin typeface="Montserrat Light" panose="00000400000000000000" pitchFamily="2" charset="-18"/>
              </a:defRPr>
            </a:lvl1pPr>
          </a:lstStyle>
          <a:p>
            <a:pPr lvl="0"/>
            <a:r>
              <a:rPr lang="hu-HU" dirty="0"/>
              <a:t>Click here to add short text</a:t>
            </a:r>
          </a:p>
        </p:txBody>
      </p:sp>
      <p:sp>
        <p:nvSpPr>
          <p:cNvPr id="22" name="Szöveg helye 19"/>
          <p:cNvSpPr>
            <a:spLocks noGrp="1"/>
          </p:cNvSpPr>
          <p:nvPr userDrawn="1">
            <p:ph type="body" sz="quarter" idx="15" hasCustomPrompt="1"/>
          </p:nvPr>
        </p:nvSpPr>
        <p:spPr>
          <a:xfrm>
            <a:off x="5092951" y="2946191"/>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a:t>Click here to add text</a:t>
            </a:r>
          </a:p>
        </p:txBody>
      </p:sp>
      <p:sp>
        <p:nvSpPr>
          <p:cNvPr id="23" name="Szöveg helye 19"/>
          <p:cNvSpPr>
            <a:spLocks noGrp="1"/>
          </p:cNvSpPr>
          <p:nvPr userDrawn="1">
            <p:ph type="body" sz="quarter" idx="16" hasCustomPrompt="1"/>
          </p:nvPr>
        </p:nvSpPr>
        <p:spPr>
          <a:xfrm>
            <a:off x="5092951" y="4047882"/>
            <a:ext cx="2583197" cy="1023889"/>
          </a:xfrm>
        </p:spPr>
        <p:txBody>
          <a:bodyPr>
            <a:normAutofit/>
          </a:bodyPr>
          <a:lstStyle>
            <a:lvl1pPr marL="0" indent="0">
              <a:buNone/>
              <a:defRPr sz="2000" b="0" baseline="0">
                <a:solidFill>
                  <a:srgbClr val="464646"/>
                </a:solidFill>
                <a:latin typeface="Montserrat Light" panose="00000400000000000000" pitchFamily="2" charset="-18"/>
              </a:defRPr>
            </a:lvl1pPr>
          </a:lstStyle>
          <a:p>
            <a:pPr lvl="0"/>
            <a:r>
              <a:rPr lang="hu-HU" dirty="0"/>
              <a:t>Click here to add short text</a:t>
            </a:r>
          </a:p>
        </p:txBody>
      </p:sp>
      <p:sp>
        <p:nvSpPr>
          <p:cNvPr id="24" name="Szöveg helye 19"/>
          <p:cNvSpPr>
            <a:spLocks noGrp="1"/>
          </p:cNvSpPr>
          <p:nvPr userDrawn="1">
            <p:ph type="body" sz="quarter" idx="17" hasCustomPrompt="1"/>
          </p:nvPr>
        </p:nvSpPr>
        <p:spPr>
          <a:xfrm>
            <a:off x="8838783" y="3117099"/>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a:t>Click here to add text</a:t>
            </a:r>
          </a:p>
        </p:txBody>
      </p:sp>
      <p:sp>
        <p:nvSpPr>
          <p:cNvPr id="25" name="Szöveg helye 19"/>
          <p:cNvSpPr>
            <a:spLocks noGrp="1"/>
          </p:cNvSpPr>
          <p:nvPr userDrawn="1">
            <p:ph type="body" sz="quarter" idx="18" hasCustomPrompt="1"/>
          </p:nvPr>
        </p:nvSpPr>
        <p:spPr>
          <a:xfrm>
            <a:off x="8838783" y="4218790"/>
            <a:ext cx="2583197" cy="1023889"/>
          </a:xfrm>
        </p:spPr>
        <p:txBody>
          <a:bodyPr>
            <a:normAutofit/>
          </a:bodyPr>
          <a:lstStyle>
            <a:lvl1pPr marL="0" indent="0">
              <a:buNone/>
              <a:defRPr sz="2000" b="0" baseline="0">
                <a:solidFill>
                  <a:srgbClr val="464646"/>
                </a:solidFill>
                <a:latin typeface="Montserrat Light" panose="00000400000000000000" pitchFamily="2" charset="-18"/>
              </a:defRPr>
            </a:lvl1pPr>
          </a:lstStyle>
          <a:p>
            <a:pPr lvl="0"/>
            <a:r>
              <a:rPr lang="hu-HU" dirty="0"/>
              <a:t>Click here to add short text</a:t>
            </a:r>
          </a:p>
        </p:txBody>
      </p:sp>
    </p:spTree>
    <p:extLst>
      <p:ext uri="{BB962C8B-B14F-4D97-AF65-F5344CB8AC3E}">
        <p14:creationId xmlns:p14="http://schemas.microsoft.com/office/powerpoint/2010/main" val="4147785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57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2235200"/>
            <a:ext cx="9144000" cy="2387600"/>
          </a:xfrm>
        </p:spPr>
        <p:txBody>
          <a:bodyPr anchor="ctr">
            <a:normAutofit/>
          </a:bodyPr>
          <a:lstStyle>
            <a:lvl1pPr algn="ctr">
              <a:defRPr sz="7200" baseline="0"/>
            </a:lvl1pPr>
          </a:lstStyle>
          <a:p>
            <a:r>
              <a:rPr lang="hu-HU" dirty="0"/>
              <a:t>CLICK HERE TO EDIT HEADLINE</a:t>
            </a:r>
          </a:p>
        </p:txBody>
      </p:sp>
    </p:spTree>
    <p:extLst>
      <p:ext uri="{BB962C8B-B14F-4D97-AF65-F5344CB8AC3E}">
        <p14:creationId xmlns:p14="http://schemas.microsoft.com/office/powerpoint/2010/main" val="128653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2" name="Oval 3"/>
          <p:cNvSpPr/>
          <p:nvPr userDrawn="1"/>
        </p:nvSpPr>
        <p:spPr>
          <a:xfrm>
            <a:off x="452103" y="1380170"/>
            <a:ext cx="3923958" cy="3924000"/>
          </a:xfrm>
          <a:prstGeom prst="ellipse">
            <a:avLst/>
          </a:prstGeom>
          <a:solidFill>
            <a:schemeClr val="tx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4" name="Oval 3"/>
          <p:cNvSpPr/>
          <p:nvPr userDrawn="1"/>
        </p:nvSpPr>
        <p:spPr>
          <a:xfrm>
            <a:off x="4521976" y="1632170"/>
            <a:ext cx="3673545" cy="3672000"/>
          </a:xfrm>
          <a:prstGeom prst="ellipse">
            <a:avLst/>
          </a:prstGeom>
          <a:solidFill>
            <a:schemeClr val="tx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5" name="Oval 3"/>
          <p:cNvSpPr/>
          <p:nvPr userDrawn="1"/>
        </p:nvSpPr>
        <p:spPr>
          <a:xfrm>
            <a:off x="8341435" y="1905770"/>
            <a:ext cx="3398463" cy="3398400"/>
          </a:xfrm>
          <a:prstGeom prst="ellipse">
            <a:avLst/>
          </a:prstGeom>
          <a:solidFill>
            <a:schemeClr val="tx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16" name="Szöveg helye 15"/>
          <p:cNvSpPr>
            <a:spLocks noGrp="1"/>
          </p:cNvSpPr>
          <p:nvPr userDrawn="1">
            <p:ph type="body" sz="quarter" idx="10" hasCustomPrompt="1"/>
          </p:nvPr>
        </p:nvSpPr>
        <p:spPr>
          <a:xfrm>
            <a:off x="1082426" y="2112627"/>
            <a:ext cx="987007"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01.</a:t>
            </a:r>
          </a:p>
        </p:txBody>
      </p:sp>
      <p:sp>
        <p:nvSpPr>
          <p:cNvPr id="17" name="Szöveg helye 15"/>
          <p:cNvSpPr>
            <a:spLocks noGrp="1"/>
          </p:cNvSpPr>
          <p:nvPr userDrawn="1">
            <p:ph type="body" sz="quarter" idx="11" hasCustomPrompt="1"/>
          </p:nvPr>
        </p:nvSpPr>
        <p:spPr>
          <a:xfrm>
            <a:off x="5092951" y="2267493"/>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02.</a:t>
            </a:r>
          </a:p>
        </p:txBody>
      </p:sp>
      <p:sp>
        <p:nvSpPr>
          <p:cNvPr id="18" name="Szöveg helye 15"/>
          <p:cNvSpPr>
            <a:spLocks noGrp="1"/>
          </p:cNvSpPr>
          <p:nvPr userDrawn="1">
            <p:ph type="body" sz="quarter" idx="12" hasCustomPrompt="1"/>
          </p:nvPr>
        </p:nvSpPr>
        <p:spPr>
          <a:xfrm>
            <a:off x="8838783" y="2419894"/>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03.</a:t>
            </a:r>
          </a:p>
        </p:txBody>
      </p:sp>
      <p:sp>
        <p:nvSpPr>
          <p:cNvPr id="20" name="Szöveg helye 19"/>
          <p:cNvSpPr>
            <a:spLocks noGrp="1"/>
          </p:cNvSpPr>
          <p:nvPr userDrawn="1">
            <p:ph type="body" sz="quarter" idx="13" hasCustomPrompt="1"/>
          </p:nvPr>
        </p:nvSpPr>
        <p:spPr>
          <a:xfrm>
            <a:off x="1081332" y="2791325"/>
            <a:ext cx="2838558" cy="1101691"/>
          </a:xfrm>
        </p:spPr>
        <p:txBody>
          <a:bodyPr>
            <a:noAutofit/>
          </a:bodyPr>
          <a:lstStyle>
            <a:lvl1pPr marL="0" indent="0">
              <a:buNone/>
              <a:defRPr lang="hu-HU" sz="3600" b="1" kern="1200" baseline="0" dirty="0">
                <a:solidFill>
                  <a:srgbClr val="464646"/>
                </a:solidFill>
                <a:latin typeface="Montserrat" panose="00000500000000000000" pitchFamily="2" charset="-18"/>
                <a:ea typeface="+mn-ea"/>
                <a:cs typeface="+mn-cs"/>
              </a:defRPr>
            </a:lvl1pPr>
          </a:lstStyle>
          <a:p>
            <a:pPr lvl="0"/>
            <a:r>
              <a:rPr lang="hu-HU" dirty="0"/>
              <a:t>Click here to add text</a:t>
            </a:r>
          </a:p>
        </p:txBody>
      </p:sp>
      <p:sp>
        <p:nvSpPr>
          <p:cNvPr id="21" name="Szöveg helye 19"/>
          <p:cNvSpPr>
            <a:spLocks noGrp="1"/>
          </p:cNvSpPr>
          <p:nvPr userDrawn="1">
            <p:ph type="body" sz="quarter" idx="14" hasCustomPrompt="1"/>
          </p:nvPr>
        </p:nvSpPr>
        <p:spPr>
          <a:xfrm>
            <a:off x="1081332" y="3893016"/>
            <a:ext cx="2583197" cy="1023889"/>
          </a:xfrm>
        </p:spPr>
        <p:txBody>
          <a:bodyPr>
            <a:normAutofit/>
          </a:bodyPr>
          <a:lstStyle>
            <a:lvl1pPr marL="0" indent="0">
              <a:buNone/>
              <a:defRPr sz="2000" b="0" baseline="0">
                <a:solidFill>
                  <a:srgbClr val="85BEEB"/>
                </a:solidFill>
                <a:latin typeface="Montserrat Light" panose="00000400000000000000" pitchFamily="2" charset="-18"/>
              </a:defRPr>
            </a:lvl1pPr>
          </a:lstStyle>
          <a:p>
            <a:pPr lvl="0"/>
            <a:r>
              <a:rPr lang="hu-HU" dirty="0"/>
              <a:t>Click here to add short text</a:t>
            </a:r>
          </a:p>
        </p:txBody>
      </p:sp>
      <p:sp>
        <p:nvSpPr>
          <p:cNvPr id="22" name="Szöveg helye 19"/>
          <p:cNvSpPr>
            <a:spLocks noGrp="1"/>
          </p:cNvSpPr>
          <p:nvPr userDrawn="1">
            <p:ph type="body" sz="quarter" idx="15" hasCustomPrompt="1"/>
          </p:nvPr>
        </p:nvSpPr>
        <p:spPr>
          <a:xfrm>
            <a:off x="5092951" y="2946191"/>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a:t>Click here to add text</a:t>
            </a:r>
          </a:p>
        </p:txBody>
      </p:sp>
      <p:sp>
        <p:nvSpPr>
          <p:cNvPr id="23" name="Szöveg helye 19"/>
          <p:cNvSpPr>
            <a:spLocks noGrp="1"/>
          </p:cNvSpPr>
          <p:nvPr userDrawn="1">
            <p:ph type="body" sz="quarter" idx="16" hasCustomPrompt="1"/>
          </p:nvPr>
        </p:nvSpPr>
        <p:spPr>
          <a:xfrm>
            <a:off x="5092951" y="4047882"/>
            <a:ext cx="2583197" cy="1023889"/>
          </a:xfrm>
        </p:spPr>
        <p:txBody>
          <a:bodyPr>
            <a:normAutofit/>
          </a:bodyPr>
          <a:lstStyle>
            <a:lvl1pPr marL="0" indent="0">
              <a:buNone/>
              <a:defRPr sz="2000" b="0" baseline="0">
                <a:solidFill>
                  <a:srgbClr val="85BEEB"/>
                </a:solidFill>
                <a:latin typeface="Montserrat Light" panose="00000400000000000000" pitchFamily="2" charset="-18"/>
              </a:defRPr>
            </a:lvl1pPr>
          </a:lstStyle>
          <a:p>
            <a:pPr lvl="0"/>
            <a:r>
              <a:rPr lang="hu-HU" dirty="0"/>
              <a:t>Click here to add short text</a:t>
            </a:r>
          </a:p>
        </p:txBody>
      </p:sp>
      <p:sp>
        <p:nvSpPr>
          <p:cNvPr id="24" name="Szöveg helye 19"/>
          <p:cNvSpPr>
            <a:spLocks noGrp="1"/>
          </p:cNvSpPr>
          <p:nvPr userDrawn="1">
            <p:ph type="body" sz="quarter" idx="17" hasCustomPrompt="1"/>
          </p:nvPr>
        </p:nvSpPr>
        <p:spPr>
          <a:xfrm>
            <a:off x="8838783" y="3117099"/>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a:t>Click here to add text</a:t>
            </a:r>
          </a:p>
        </p:txBody>
      </p:sp>
      <p:sp>
        <p:nvSpPr>
          <p:cNvPr id="25" name="Szöveg helye 19"/>
          <p:cNvSpPr>
            <a:spLocks noGrp="1"/>
          </p:cNvSpPr>
          <p:nvPr userDrawn="1">
            <p:ph type="body" sz="quarter" idx="18" hasCustomPrompt="1"/>
          </p:nvPr>
        </p:nvSpPr>
        <p:spPr>
          <a:xfrm>
            <a:off x="8838783" y="4218790"/>
            <a:ext cx="2583197" cy="1023889"/>
          </a:xfrm>
        </p:spPr>
        <p:txBody>
          <a:bodyPr>
            <a:normAutofit/>
          </a:bodyPr>
          <a:lstStyle>
            <a:lvl1pPr marL="0" indent="0">
              <a:buNone/>
              <a:defRPr sz="2000" b="0" baseline="0">
                <a:solidFill>
                  <a:srgbClr val="85BEEB"/>
                </a:solidFill>
                <a:latin typeface="Montserrat Light" panose="00000400000000000000" pitchFamily="2" charset="-18"/>
              </a:defRPr>
            </a:lvl1pPr>
          </a:lstStyle>
          <a:p>
            <a:pPr lvl="0"/>
            <a:r>
              <a:rPr lang="hu-HU" dirty="0"/>
              <a:t>Click here to add short text</a:t>
            </a:r>
          </a:p>
        </p:txBody>
      </p:sp>
    </p:spTree>
    <p:extLst>
      <p:ext uri="{BB962C8B-B14F-4D97-AF65-F5344CB8AC3E}">
        <p14:creationId xmlns:p14="http://schemas.microsoft.com/office/powerpoint/2010/main" val="193119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10543674" cy="1325563"/>
          </a:xfrm>
        </p:spPr>
        <p:txBody>
          <a:bodyPr anchor="t">
            <a:normAutofit/>
          </a:bodyPr>
          <a:lstStyle>
            <a:lvl1pPr>
              <a:defRPr sz="4000" baseline="0"/>
            </a:lvl1pPr>
          </a:lstStyle>
          <a:p>
            <a:r>
              <a:rPr lang="hu-HU" dirty="0"/>
              <a:t>Click here to add Your title</a:t>
            </a:r>
          </a:p>
        </p:txBody>
      </p:sp>
      <p:sp>
        <p:nvSpPr>
          <p:cNvPr id="6" name="Szöveg helye 5"/>
          <p:cNvSpPr>
            <a:spLocks noGrp="1"/>
          </p:cNvSpPr>
          <p:nvPr>
            <p:ph type="body" sz="quarter" idx="10" hasCustomPrompt="1"/>
          </p:nvPr>
        </p:nvSpPr>
        <p:spPr>
          <a:xfrm>
            <a:off x="533400" y="1981199"/>
            <a:ext cx="10543674" cy="4106863"/>
          </a:xfrm>
        </p:spPr>
        <p:txBody>
          <a:bodyPr>
            <a:normAutofit/>
          </a:bodyPr>
          <a:lstStyle>
            <a:lvl1pPr marL="342900" indent="-342900">
              <a:lnSpc>
                <a:spcPct val="130000"/>
              </a:lnSpc>
              <a:spcBef>
                <a:spcPts val="0"/>
              </a:spcBef>
              <a:spcAft>
                <a:spcPts val="1200"/>
              </a:spcAft>
              <a:buClr>
                <a:schemeClr val="tx2"/>
              </a:buClr>
              <a:buSzPct val="120000"/>
              <a:buFont typeface="Arial" panose="020B0604020202020204" pitchFamily="34" charset="0"/>
              <a:buChar char="•"/>
              <a:defRPr sz="2400" b="0">
                <a:solidFill>
                  <a:srgbClr val="464646"/>
                </a:solidFill>
                <a:latin typeface="Montserrat Light" panose="00000400000000000000" pitchFamily="2" charset="-18"/>
              </a:defRPr>
            </a:lvl1pPr>
          </a:lstStyle>
          <a:p>
            <a:pPr lvl="0"/>
            <a:r>
              <a:rPr lang="hu-HU" dirty="0"/>
              <a:t>YourBox, Blindspotter, Contextual Security Intelligence</a:t>
            </a:r>
          </a:p>
          <a:p>
            <a:pPr lvl="0"/>
            <a:r>
              <a:rPr lang="hu-HU" dirty="0" err="1"/>
              <a:t>Confusing</a:t>
            </a:r>
            <a:r>
              <a:rPr lang="hu-HU" dirty="0"/>
              <a:t> </a:t>
            </a:r>
            <a:r>
              <a:rPr lang="hu-HU" dirty="0" err="1"/>
              <a:t>communication</a:t>
            </a:r>
            <a:endParaRPr lang="hu-HU" dirty="0"/>
          </a:p>
          <a:p>
            <a:pPr lvl="0"/>
            <a:r>
              <a:rPr lang="hu-HU" dirty="0" err="1"/>
              <a:t>Complex</a:t>
            </a:r>
            <a:r>
              <a:rPr lang="hu-HU" dirty="0"/>
              <a:t> </a:t>
            </a:r>
            <a:r>
              <a:rPr lang="hu-HU" dirty="0" err="1"/>
              <a:t>offering</a:t>
            </a:r>
            <a:endParaRPr lang="hu-HU" dirty="0"/>
          </a:p>
          <a:p>
            <a:pPr lvl="0"/>
            <a:r>
              <a:rPr lang="hu-HU" dirty="0"/>
              <a:t>Products’ </a:t>
            </a:r>
            <a:r>
              <a:rPr lang="hu-HU" dirty="0" err="1"/>
              <a:t>feature</a:t>
            </a:r>
            <a:r>
              <a:rPr lang="hu-HU" dirty="0"/>
              <a:t> </a:t>
            </a:r>
            <a:r>
              <a:rPr lang="hu-HU" dirty="0" err="1"/>
              <a:t>sets</a:t>
            </a:r>
            <a:r>
              <a:rPr lang="hu-HU" dirty="0"/>
              <a:t> </a:t>
            </a:r>
            <a:r>
              <a:rPr lang="hu-HU" dirty="0" err="1"/>
              <a:t>are</a:t>
            </a:r>
            <a:r>
              <a:rPr lang="hu-HU" dirty="0"/>
              <a:t> </a:t>
            </a:r>
            <a:r>
              <a:rPr lang="hu-HU" dirty="0" err="1"/>
              <a:t>not</a:t>
            </a:r>
            <a:r>
              <a:rPr lang="hu-HU" dirty="0"/>
              <a:t> </a:t>
            </a:r>
            <a:r>
              <a:rPr lang="hu-HU" dirty="0" err="1"/>
              <a:t>competitive</a:t>
            </a:r>
            <a:r>
              <a:rPr lang="hu-HU" dirty="0"/>
              <a:t> </a:t>
            </a:r>
            <a:r>
              <a:rPr lang="hu-HU" dirty="0" err="1"/>
              <a:t>enough</a:t>
            </a:r>
            <a:r>
              <a:rPr lang="hu-HU" dirty="0"/>
              <a:t> (</a:t>
            </a:r>
            <a:r>
              <a:rPr lang="hu-HU" dirty="0" err="1"/>
              <a:t>mainly</a:t>
            </a:r>
            <a:r>
              <a:rPr lang="hu-HU" dirty="0"/>
              <a:t> </a:t>
            </a:r>
            <a:r>
              <a:rPr lang="hu-HU" dirty="0" err="1"/>
              <a:t>Blindspotter</a:t>
            </a:r>
            <a:r>
              <a:rPr lang="hu-HU" dirty="0"/>
              <a:t> and </a:t>
            </a:r>
            <a:r>
              <a:rPr lang="hu-HU" dirty="0" err="1"/>
              <a:t>sometimes</a:t>
            </a:r>
            <a:r>
              <a:rPr lang="hu-HU" dirty="0"/>
              <a:t> SCB and </a:t>
            </a:r>
            <a:r>
              <a:rPr lang="hu-HU" dirty="0" err="1"/>
              <a:t>syslog-ng</a:t>
            </a:r>
            <a:r>
              <a:rPr lang="hu-HU" dirty="0"/>
              <a:t>)</a:t>
            </a:r>
          </a:p>
        </p:txBody>
      </p:sp>
    </p:spTree>
    <p:extLst>
      <p:ext uri="{BB962C8B-B14F-4D97-AF65-F5344CB8AC3E}">
        <p14:creationId xmlns:p14="http://schemas.microsoft.com/office/powerpoint/2010/main" val="343691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amp;Text">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10543674" cy="1200857"/>
          </a:xfrm>
        </p:spPr>
        <p:txBody>
          <a:bodyPr anchor="t">
            <a:normAutofit/>
          </a:bodyPr>
          <a:lstStyle>
            <a:lvl1pPr>
              <a:defRPr sz="4000" baseline="0"/>
            </a:lvl1pPr>
          </a:lstStyle>
          <a:p>
            <a:r>
              <a:rPr lang="hu-HU" dirty="0"/>
              <a:t>Click here to add Your title</a:t>
            </a:r>
          </a:p>
        </p:txBody>
      </p:sp>
      <p:sp>
        <p:nvSpPr>
          <p:cNvPr id="6" name="Szöveg helye 5"/>
          <p:cNvSpPr>
            <a:spLocks noGrp="1"/>
          </p:cNvSpPr>
          <p:nvPr>
            <p:ph type="body" sz="quarter" idx="10" hasCustomPrompt="1"/>
          </p:nvPr>
        </p:nvSpPr>
        <p:spPr>
          <a:xfrm>
            <a:off x="533400" y="1981199"/>
            <a:ext cx="10543674" cy="4106863"/>
          </a:xfrm>
        </p:spPr>
        <p:txBody>
          <a:bodyPr>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2400">
                <a:solidFill>
                  <a:srgbClr val="464646"/>
                </a:solidFill>
                <a:latin typeface="Montserrat Light" panose="00000400000000000000" pitchFamily="2" charset="-18"/>
              </a:defRPr>
            </a:lvl1pPr>
          </a:lstStyle>
          <a:p>
            <a:pPr lvl="0"/>
            <a:r>
              <a:rPr lang="en-US" dirty="0"/>
              <a:t>You asked me if we were in the meth business or the money business. Neither, I’m in the empire business. Well, that's what this is - problem solving. Skyler this is a simple division of labor - I bring in the money, you launder the money. This is what you wanted. </a:t>
            </a:r>
          </a:p>
          <a:p>
            <a:pPr lvl="0"/>
            <a:r>
              <a:rPr lang="en-US" dirty="0"/>
              <a:t>Who are you talking to right now? Who is it you think you see? Do you know how much I make a year? I mean, even if I told you, you wouldn't believe it. Do you know what would happen if I suddenly decided to stop going into work? </a:t>
            </a:r>
            <a:endParaRPr lang="hu-HU" dirty="0"/>
          </a:p>
        </p:txBody>
      </p:sp>
    </p:spTree>
    <p:extLst>
      <p:ext uri="{BB962C8B-B14F-4D97-AF65-F5344CB8AC3E}">
        <p14:creationId xmlns:p14="http://schemas.microsoft.com/office/powerpoint/2010/main" val="241772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amp;Text">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10543674" cy="1200857"/>
          </a:xfrm>
        </p:spPr>
        <p:txBody>
          <a:bodyPr anchor="t">
            <a:normAutofit/>
          </a:bodyPr>
          <a:lstStyle>
            <a:lvl1pPr>
              <a:defRPr sz="4000" baseline="0"/>
            </a:lvl1pPr>
          </a:lstStyle>
          <a:p>
            <a:r>
              <a:rPr lang="hu-HU" dirty="0"/>
              <a:t>Click here to add Your title</a:t>
            </a:r>
          </a:p>
        </p:txBody>
      </p:sp>
    </p:spTree>
    <p:extLst>
      <p:ext uri="{BB962C8B-B14F-4D97-AF65-F5344CB8AC3E}">
        <p14:creationId xmlns:p14="http://schemas.microsoft.com/office/powerpoint/2010/main" val="219652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10543674" cy="1200857"/>
          </a:xfrm>
        </p:spPr>
        <p:txBody>
          <a:bodyPr anchor="t">
            <a:normAutofit/>
          </a:bodyPr>
          <a:lstStyle>
            <a:lvl1pPr>
              <a:defRPr sz="4000" baseline="0"/>
            </a:lvl1pPr>
          </a:lstStyle>
          <a:p>
            <a:r>
              <a:rPr lang="hu-HU" dirty="0"/>
              <a:t>Click here to add Your title</a:t>
            </a:r>
          </a:p>
        </p:txBody>
      </p:sp>
      <p:sp>
        <p:nvSpPr>
          <p:cNvPr id="6" name="Szöveg helye 5"/>
          <p:cNvSpPr>
            <a:spLocks noGrp="1"/>
          </p:cNvSpPr>
          <p:nvPr>
            <p:ph type="body" sz="quarter" idx="10" hasCustomPrompt="1"/>
          </p:nvPr>
        </p:nvSpPr>
        <p:spPr>
          <a:xfrm>
            <a:off x="533399" y="1981200"/>
            <a:ext cx="3542489" cy="742546"/>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2400" b="1">
                <a:solidFill>
                  <a:srgbClr val="F1CB16"/>
                </a:solidFill>
                <a:latin typeface="Montserrat" panose="00000500000000000000" pitchFamily="2" charset="-18"/>
              </a:defRPr>
            </a:lvl1pPr>
          </a:lstStyle>
          <a:p>
            <a:pPr lvl="0"/>
            <a:r>
              <a:rPr lang="hu-HU" dirty="0"/>
              <a:t>Data </a:t>
            </a:r>
            <a:r>
              <a:rPr lang="hu-HU" dirty="0" err="1"/>
              <a:t>Intelligence</a:t>
            </a:r>
            <a:endParaRPr lang="hu-HU" dirty="0"/>
          </a:p>
        </p:txBody>
      </p:sp>
      <p:sp>
        <p:nvSpPr>
          <p:cNvPr id="4" name="Szöveg helye 5"/>
          <p:cNvSpPr>
            <a:spLocks noGrp="1"/>
          </p:cNvSpPr>
          <p:nvPr>
            <p:ph type="body" sz="quarter" idx="11" hasCustomPrompt="1"/>
          </p:nvPr>
        </p:nvSpPr>
        <p:spPr>
          <a:xfrm>
            <a:off x="533399" y="2866621"/>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1800" b="1">
                <a:solidFill>
                  <a:srgbClr val="464646"/>
                </a:solidFill>
                <a:latin typeface="Montserrat Light" panose="00000400000000000000" pitchFamily="2" charset="-18"/>
              </a:defRPr>
            </a:lvl1pPr>
          </a:lstStyle>
          <a:p>
            <a:pPr lvl="0"/>
            <a:r>
              <a:rPr lang="hu-HU" dirty="0"/>
              <a:t>STANDARD</a:t>
            </a:r>
          </a:p>
        </p:txBody>
      </p:sp>
      <p:sp>
        <p:nvSpPr>
          <p:cNvPr id="5" name="Szöveg helye 5"/>
          <p:cNvSpPr>
            <a:spLocks noGrp="1"/>
          </p:cNvSpPr>
          <p:nvPr>
            <p:ph type="body" sz="quarter" idx="12" hasCustomPrompt="1"/>
          </p:nvPr>
        </p:nvSpPr>
        <p:spPr>
          <a:xfrm>
            <a:off x="533399" y="3333750"/>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Wingdings" panose="05000000000000000000" pitchFamily="2" charset="2"/>
              <a:buChar char="ü"/>
              <a:defRPr lang="hu-HU" sz="1200" b="1" kern="1200" dirty="0">
                <a:solidFill>
                  <a:srgbClr val="464646"/>
                </a:solidFill>
                <a:latin typeface="Montserrat Light" panose="00000400000000000000" pitchFamily="2" charset="-18"/>
                <a:ea typeface="+mn-ea"/>
                <a:cs typeface="+mn-cs"/>
              </a:defRPr>
            </a:lvl1pPr>
          </a:lstStyle>
          <a:p>
            <a:pPr lvl="0"/>
            <a:r>
              <a:rPr lang="hu-HU" dirty="0" err="1"/>
              <a:t>Reliable</a:t>
            </a:r>
            <a:r>
              <a:rPr lang="hu-HU" dirty="0"/>
              <a:t> log </a:t>
            </a:r>
            <a:r>
              <a:rPr lang="hu-HU" dirty="0" err="1"/>
              <a:t>collection</a:t>
            </a:r>
            <a:endParaRPr lang="hu-HU" dirty="0"/>
          </a:p>
          <a:p>
            <a:pPr lvl="0"/>
            <a:r>
              <a:rPr lang="hu-HU" dirty="0"/>
              <a:t>Pre-SIEM filtering</a:t>
            </a:r>
          </a:p>
          <a:p>
            <a:pPr lvl="0"/>
            <a:r>
              <a:rPr lang="hu-HU" dirty="0" err="1"/>
              <a:t>Universal</a:t>
            </a:r>
            <a:r>
              <a:rPr lang="hu-HU" dirty="0"/>
              <a:t> log </a:t>
            </a:r>
            <a:r>
              <a:rPr lang="hu-HU" dirty="0" err="1"/>
              <a:t>normalization</a:t>
            </a:r>
            <a:endParaRPr lang="hu-HU" dirty="0"/>
          </a:p>
          <a:p>
            <a:pPr lvl="0"/>
            <a:r>
              <a:rPr lang="hu-HU" dirty="0" err="1"/>
              <a:t>Zero</a:t>
            </a:r>
            <a:r>
              <a:rPr lang="hu-HU" dirty="0"/>
              <a:t>-log-</a:t>
            </a:r>
            <a:r>
              <a:rPr lang="hu-HU" dirty="0" err="1"/>
              <a:t>loss</a:t>
            </a:r>
            <a:r>
              <a:rPr lang="hu-HU" dirty="0"/>
              <a:t> </a:t>
            </a:r>
            <a:r>
              <a:rPr lang="hu-HU" dirty="0" err="1"/>
              <a:t>system</a:t>
            </a:r>
            <a:endParaRPr lang="hu-HU" dirty="0"/>
          </a:p>
        </p:txBody>
      </p:sp>
      <p:sp>
        <p:nvSpPr>
          <p:cNvPr id="7" name="Szöveg helye 5"/>
          <p:cNvSpPr>
            <a:spLocks noGrp="1"/>
          </p:cNvSpPr>
          <p:nvPr>
            <p:ph type="body" sz="quarter" idx="13" hasCustomPrompt="1"/>
          </p:nvPr>
        </p:nvSpPr>
        <p:spPr>
          <a:xfrm>
            <a:off x="533399" y="4658534"/>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1800" b="1">
                <a:solidFill>
                  <a:schemeClr val="tx1"/>
                </a:solidFill>
                <a:latin typeface="Montserrat Light" panose="00000400000000000000" pitchFamily="2" charset="-18"/>
              </a:defRPr>
            </a:lvl1pPr>
          </a:lstStyle>
          <a:p>
            <a:pPr lvl="0"/>
            <a:r>
              <a:rPr lang="hu-HU" dirty="0"/>
              <a:t>ENTERPRISE</a:t>
            </a:r>
          </a:p>
        </p:txBody>
      </p:sp>
      <p:sp>
        <p:nvSpPr>
          <p:cNvPr id="8" name="Szöveg helye 5"/>
          <p:cNvSpPr>
            <a:spLocks noGrp="1"/>
          </p:cNvSpPr>
          <p:nvPr>
            <p:ph type="body" sz="quarter" idx="14" hasCustomPrompt="1"/>
          </p:nvPr>
        </p:nvSpPr>
        <p:spPr>
          <a:xfrm>
            <a:off x="533399" y="5125663"/>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Montserrat Light" panose="00000400000000000000" pitchFamily="2" charset="-18"/>
              <a:buChar char="+"/>
              <a:defRPr sz="1200" b="1">
                <a:solidFill>
                  <a:srgbClr val="464646"/>
                </a:solidFill>
                <a:latin typeface="Montserrat Light" panose="00000400000000000000" pitchFamily="2" charset="-18"/>
              </a:defRPr>
            </a:lvl1pPr>
          </a:lstStyle>
          <a:p>
            <a:pPr lvl="0"/>
            <a:r>
              <a:rPr lang="en-US" dirty="0"/>
              <a:t>Reliable log store</a:t>
            </a:r>
          </a:p>
          <a:p>
            <a:pPr lvl="0"/>
            <a:r>
              <a:rPr lang="en-US" dirty="0"/>
              <a:t>Rapid log search</a:t>
            </a:r>
            <a:endParaRPr lang="hu-HU" dirty="0"/>
          </a:p>
        </p:txBody>
      </p:sp>
      <p:sp>
        <p:nvSpPr>
          <p:cNvPr id="9" name="Szöveg helye 5"/>
          <p:cNvSpPr>
            <a:spLocks noGrp="1"/>
          </p:cNvSpPr>
          <p:nvPr>
            <p:ph type="body" sz="quarter" idx="15" hasCustomPrompt="1"/>
          </p:nvPr>
        </p:nvSpPr>
        <p:spPr>
          <a:xfrm>
            <a:off x="4324756" y="1981200"/>
            <a:ext cx="3542489" cy="742546"/>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lang="hu-HU" sz="2400" b="1" kern="1200" dirty="0">
                <a:solidFill>
                  <a:srgbClr val="F1CB16"/>
                </a:solidFill>
                <a:latin typeface="Montserrat" panose="00000500000000000000" pitchFamily="2" charset="-18"/>
                <a:ea typeface="+mn-ea"/>
                <a:cs typeface="+mn-cs"/>
              </a:defRPr>
            </a:lvl1pPr>
          </a:lstStyle>
          <a:p>
            <a:pPr marL="0" lvl="0" indent="0" algn="l" defTabSz="914400" rtl="0" eaLnBrk="1" latinLnBrk="0" hangingPunct="1">
              <a:lnSpc>
                <a:spcPct val="130000"/>
              </a:lnSpc>
              <a:spcBef>
                <a:spcPts val="0"/>
              </a:spcBef>
              <a:spcAft>
                <a:spcPts val="1200"/>
              </a:spcAft>
              <a:buClr>
                <a:schemeClr val="tx2"/>
              </a:buClr>
              <a:buSzPct val="120000"/>
              <a:buFont typeface="Arial" panose="020B0604020202020204" pitchFamily="34" charset="0"/>
              <a:buNone/>
            </a:pPr>
            <a:r>
              <a:rPr lang="hu-HU" dirty="0" err="1"/>
              <a:t>User</a:t>
            </a:r>
            <a:r>
              <a:rPr lang="hu-HU" dirty="0"/>
              <a:t> </a:t>
            </a:r>
            <a:r>
              <a:rPr lang="hu-HU" dirty="0" err="1"/>
              <a:t>Intelligence</a:t>
            </a:r>
            <a:endParaRPr lang="hu-HU" dirty="0"/>
          </a:p>
        </p:txBody>
      </p:sp>
      <p:sp>
        <p:nvSpPr>
          <p:cNvPr id="10" name="Szöveg helye 5"/>
          <p:cNvSpPr>
            <a:spLocks noGrp="1"/>
          </p:cNvSpPr>
          <p:nvPr>
            <p:ph type="body" sz="quarter" idx="16" hasCustomPrompt="1"/>
          </p:nvPr>
        </p:nvSpPr>
        <p:spPr>
          <a:xfrm>
            <a:off x="4324756" y="2866621"/>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lang="hu-HU" sz="1800" b="1" kern="1200" dirty="0">
                <a:solidFill>
                  <a:srgbClr val="464646"/>
                </a:solidFill>
                <a:latin typeface="Montserrat Light" panose="00000400000000000000" pitchFamily="2" charset="-18"/>
                <a:ea typeface="+mn-ea"/>
                <a:cs typeface="+mn-cs"/>
              </a:defRPr>
            </a:lvl1pPr>
          </a:lstStyle>
          <a:p>
            <a:pPr marL="0" lvl="0" indent="0" algn="l" defTabSz="914400" rtl="0" eaLnBrk="1" latinLnBrk="0" hangingPunct="1">
              <a:lnSpc>
                <a:spcPct val="130000"/>
              </a:lnSpc>
              <a:spcBef>
                <a:spcPts val="0"/>
              </a:spcBef>
              <a:spcAft>
                <a:spcPts val="1200"/>
              </a:spcAft>
              <a:buClr>
                <a:schemeClr val="tx2"/>
              </a:buClr>
              <a:buSzPct val="120000"/>
              <a:buFont typeface="Arial" panose="020B0604020202020204" pitchFamily="34" charset="0"/>
              <a:buNone/>
            </a:pPr>
            <a:r>
              <a:rPr lang="hu-HU" dirty="0"/>
              <a:t>STANDARD</a:t>
            </a:r>
          </a:p>
        </p:txBody>
      </p:sp>
      <p:sp>
        <p:nvSpPr>
          <p:cNvPr id="12" name="Szöveg helye 5"/>
          <p:cNvSpPr>
            <a:spLocks noGrp="1"/>
          </p:cNvSpPr>
          <p:nvPr>
            <p:ph type="body" sz="quarter" idx="18" hasCustomPrompt="1"/>
          </p:nvPr>
        </p:nvSpPr>
        <p:spPr>
          <a:xfrm>
            <a:off x="4324756" y="4658534"/>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1800" b="1">
                <a:solidFill>
                  <a:schemeClr val="tx1"/>
                </a:solidFill>
                <a:latin typeface="Montserrat Light" panose="00000400000000000000" pitchFamily="2" charset="-18"/>
              </a:defRPr>
            </a:lvl1pPr>
          </a:lstStyle>
          <a:p>
            <a:pPr lvl="0"/>
            <a:r>
              <a:rPr lang="hu-HU" dirty="0"/>
              <a:t>ENTERPRISE</a:t>
            </a:r>
          </a:p>
        </p:txBody>
      </p:sp>
      <p:sp>
        <p:nvSpPr>
          <p:cNvPr id="14" name="Szöveg helye 5"/>
          <p:cNvSpPr>
            <a:spLocks noGrp="1"/>
          </p:cNvSpPr>
          <p:nvPr>
            <p:ph type="body" sz="quarter" idx="20" hasCustomPrompt="1"/>
          </p:nvPr>
        </p:nvSpPr>
        <p:spPr>
          <a:xfrm>
            <a:off x="8143874" y="1981200"/>
            <a:ext cx="3542489" cy="742546"/>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lang="hu-HU" sz="2400" b="1" kern="1200" dirty="0">
                <a:solidFill>
                  <a:srgbClr val="F1CB16"/>
                </a:solidFill>
                <a:latin typeface="Montserrat" panose="00000500000000000000" pitchFamily="2" charset="-18"/>
                <a:ea typeface="+mn-ea"/>
                <a:cs typeface="+mn-cs"/>
              </a:defRPr>
            </a:lvl1pPr>
          </a:lstStyle>
          <a:p>
            <a:pPr marL="0" lvl="0" indent="0" algn="l" defTabSz="914400" rtl="0" eaLnBrk="1" latinLnBrk="0" hangingPunct="1">
              <a:lnSpc>
                <a:spcPct val="130000"/>
              </a:lnSpc>
              <a:spcBef>
                <a:spcPts val="0"/>
              </a:spcBef>
              <a:spcAft>
                <a:spcPts val="1200"/>
              </a:spcAft>
              <a:buClr>
                <a:schemeClr val="tx2"/>
              </a:buClr>
              <a:buSzPct val="120000"/>
              <a:buFont typeface="Arial" panose="020B0604020202020204" pitchFamily="34" charset="0"/>
              <a:buNone/>
            </a:pPr>
            <a:r>
              <a:rPr lang="hu-HU" dirty="0" err="1"/>
              <a:t>Risk</a:t>
            </a:r>
            <a:r>
              <a:rPr lang="hu-HU" dirty="0"/>
              <a:t> </a:t>
            </a:r>
            <a:r>
              <a:rPr lang="hu-HU" dirty="0" err="1"/>
              <a:t>Intelligence</a:t>
            </a:r>
            <a:endParaRPr lang="hu-HU" dirty="0"/>
          </a:p>
        </p:txBody>
      </p:sp>
      <p:sp>
        <p:nvSpPr>
          <p:cNvPr id="15" name="Szöveg helye 5"/>
          <p:cNvSpPr>
            <a:spLocks noGrp="1"/>
          </p:cNvSpPr>
          <p:nvPr>
            <p:ph type="body" sz="quarter" idx="21" hasCustomPrompt="1"/>
          </p:nvPr>
        </p:nvSpPr>
        <p:spPr>
          <a:xfrm>
            <a:off x="8143874" y="2866621"/>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lang="hu-HU" sz="1800" b="1" kern="1200" dirty="0">
                <a:solidFill>
                  <a:srgbClr val="464646"/>
                </a:solidFill>
                <a:latin typeface="Montserrat Light" panose="00000400000000000000" pitchFamily="2" charset="-18"/>
                <a:ea typeface="+mn-ea"/>
                <a:cs typeface="+mn-cs"/>
              </a:defRPr>
            </a:lvl1pPr>
          </a:lstStyle>
          <a:p>
            <a:pPr marL="0" lvl="0" indent="0" algn="l" defTabSz="914400" rtl="0" eaLnBrk="1" latinLnBrk="0" hangingPunct="1">
              <a:lnSpc>
                <a:spcPct val="130000"/>
              </a:lnSpc>
              <a:spcBef>
                <a:spcPts val="0"/>
              </a:spcBef>
              <a:spcAft>
                <a:spcPts val="1200"/>
              </a:spcAft>
              <a:buClr>
                <a:schemeClr val="tx2"/>
              </a:buClr>
              <a:buSzPct val="120000"/>
              <a:buFont typeface="Arial" panose="020B0604020202020204" pitchFamily="34" charset="0"/>
              <a:buNone/>
            </a:pPr>
            <a:r>
              <a:rPr lang="hu-HU" dirty="0"/>
              <a:t>STANDARD</a:t>
            </a:r>
          </a:p>
        </p:txBody>
      </p:sp>
      <p:sp>
        <p:nvSpPr>
          <p:cNvPr id="17" name="Szöveg helye 5"/>
          <p:cNvSpPr>
            <a:spLocks noGrp="1"/>
          </p:cNvSpPr>
          <p:nvPr>
            <p:ph type="body" sz="quarter" idx="23" hasCustomPrompt="1"/>
          </p:nvPr>
        </p:nvSpPr>
        <p:spPr>
          <a:xfrm>
            <a:off x="8143874" y="4658534"/>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1800" b="1">
                <a:solidFill>
                  <a:schemeClr val="tx1"/>
                </a:solidFill>
                <a:latin typeface="Montserrat Light" panose="00000400000000000000" pitchFamily="2" charset="-18"/>
              </a:defRPr>
            </a:lvl1pPr>
          </a:lstStyle>
          <a:p>
            <a:pPr lvl="0"/>
            <a:r>
              <a:rPr lang="hu-HU" dirty="0"/>
              <a:t>ENTERPRISE</a:t>
            </a:r>
          </a:p>
        </p:txBody>
      </p:sp>
      <p:cxnSp>
        <p:nvCxnSpPr>
          <p:cNvPr id="19" name="Egyenes összekötő 18"/>
          <p:cNvCxnSpPr/>
          <p:nvPr userDrawn="1"/>
        </p:nvCxnSpPr>
        <p:spPr>
          <a:xfrm>
            <a:off x="4200525" y="1981200"/>
            <a:ext cx="0" cy="4212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zöveg helye 5"/>
          <p:cNvSpPr>
            <a:spLocks noGrp="1"/>
          </p:cNvSpPr>
          <p:nvPr>
            <p:ph type="body" sz="quarter" idx="25" hasCustomPrompt="1"/>
          </p:nvPr>
        </p:nvSpPr>
        <p:spPr>
          <a:xfrm>
            <a:off x="4324755" y="3333750"/>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Wingdings" panose="05000000000000000000" pitchFamily="2" charset="2"/>
              <a:buChar char="ü"/>
              <a:defRPr lang="hu-HU" sz="1200" b="1" kern="1200" dirty="0">
                <a:solidFill>
                  <a:srgbClr val="464646"/>
                </a:solidFill>
                <a:latin typeface="Montserrat Light" panose="00000400000000000000" pitchFamily="2" charset="-18"/>
                <a:ea typeface="+mn-ea"/>
                <a:cs typeface="+mn-cs"/>
              </a:defRPr>
            </a:lvl1pPr>
          </a:lstStyle>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Reliable</a:t>
            </a:r>
            <a:r>
              <a:rPr lang="hu-HU" dirty="0"/>
              <a:t> log </a:t>
            </a:r>
            <a:r>
              <a:rPr lang="hu-HU" dirty="0" err="1"/>
              <a:t>collection</a:t>
            </a:r>
            <a:endParaRPr lang="hu-HU" dirty="0"/>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a:t>Pre-SIEM filtering</a:t>
            </a:r>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Universal</a:t>
            </a:r>
            <a:r>
              <a:rPr lang="hu-HU" dirty="0"/>
              <a:t> log </a:t>
            </a:r>
            <a:r>
              <a:rPr lang="hu-HU" dirty="0" err="1"/>
              <a:t>normalization</a:t>
            </a:r>
            <a:endParaRPr lang="hu-HU" dirty="0"/>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Zero</a:t>
            </a:r>
            <a:r>
              <a:rPr lang="hu-HU" dirty="0"/>
              <a:t>-log-</a:t>
            </a:r>
            <a:r>
              <a:rPr lang="hu-HU" dirty="0" err="1"/>
              <a:t>loss</a:t>
            </a:r>
            <a:r>
              <a:rPr lang="hu-HU" dirty="0"/>
              <a:t> </a:t>
            </a:r>
            <a:r>
              <a:rPr lang="hu-HU" dirty="0" err="1"/>
              <a:t>system</a:t>
            </a:r>
            <a:endParaRPr lang="hu-HU" dirty="0"/>
          </a:p>
        </p:txBody>
      </p:sp>
      <p:sp>
        <p:nvSpPr>
          <p:cNvPr id="22" name="Szöveg helye 5"/>
          <p:cNvSpPr>
            <a:spLocks noGrp="1"/>
          </p:cNvSpPr>
          <p:nvPr>
            <p:ph type="body" sz="quarter" idx="26" hasCustomPrompt="1"/>
          </p:nvPr>
        </p:nvSpPr>
        <p:spPr>
          <a:xfrm>
            <a:off x="8134754" y="3333750"/>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Wingdings" panose="05000000000000000000" pitchFamily="2" charset="2"/>
              <a:buChar char="ü"/>
              <a:defRPr lang="hu-HU" sz="1200" b="1" kern="1200" dirty="0">
                <a:solidFill>
                  <a:srgbClr val="464646"/>
                </a:solidFill>
                <a:latin typeface="Montserrat Light" panose="00000400000000000000" pitchFamily="2" charset="-18"/>
                <a:ea typeface="+mn-ea"/>
                <a:cs typeface="+mn-cs"/>
              </a:defRPr>
            </a:lvl1pPr>
          </a:lstStyle>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Reliable</a:t>
            </a:r>
            <a:r>
              <a:rPr lang="hu-HU" dirty="0"/>
              <a:t> log </a:t>
            </a:r>
            <a:r>
              <a:rPr lang="hu-HU" dirty="0" err="1"/>
              <a:t>collection</a:t>
            </a:r>
            <a:endParaRPr lang="hu-HU" dirty="0"/>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a:t>Pre-SIEM filtering</a:t>
            </a:r>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Universal</a:t>
            </a:r>
            <a:r>
              <a:rPr lang="hu-HU" dirty="0"/>
              <a:t> log </a:t>
            </a:r>
            <a:r>
              <a:rPr lang="hu-HU" dirty="0" err="1"/>
              <a:t>normalization</a:t>
            </a:r>
            <a:endParaRPr lang="hu-HU" dirty="0"/>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Zero</a:t>
            </a:r>
            <a:r>
              <a:rPr lang="hu-HU" dirty="0"/>
              <a:t>-log-</a:t>
            </a:r>
            <a:r>
              <a:rPr lang="hu-HU" dirty="0" err="1"/>
              <a:t>loss</a:t>
            </a:r>
            <a:r>
              <a:rPr lang="hu-HU" dirty="0"/>
              <a:t> </a:t>
            </a:r>
            <a:r>
              <a:rPr lang="hu-HU" dirty="0" err="1"/>
              <a:t>system</a:t>
            </a:r>
            <a:endParaRPr lang="hu-HU" dirty="0"/>
          </a:p>
        </p:txBody>
      </p:sp>
      <p:sp>
        <p:nvSpPr>
          <p:cNvPr id="23" name="Szöveg helye 5"/>
          <p:cNvSpPr>
            <a:spLocks noGrp="1"/>
          </p:cNvSpPr>
          <p:nvPr>
            <p:ph type="body" sz="quarter" idx="27" hasCustomPrompt="1"/>
          </p:nvPr>
        </p:nvSpPr>
        <p:spPr>
          <a:xfrm>
            <a:off x="4324754" y="5125663"/>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Montserrat Light" panose="00000400000000000000" pitchFamily="2" charset="-18"/>
              <a:buChar char="+"/>
              <a:defRPr lang="hu-HU" sz="1200" b="1" kern="1200" dirty="0">
                <a:solidFill>
                  <a:srgbClr val="464646"/>
                </a:solidFill>
                <a:latin typeface="Montserrat Light" panose="00000400000000000000" pitchFamily="2" charset="-18"/>
                <a:ea typeface="+mn-ea"/>
                <a:cs typeface="+mn-cs"/>
              </a:defRPr>
            </a:lvl1pPr>
          </a:lstStyle>
          <a:p>
            <a:pPr marL="171450" lvl="0" indent="-171450" algn="l" defTabSz="914400" rtl="0" eaLnBrk="1" latinLnBrk="0" hangingPunct="1">
              <a:lnSpc>
                <a:spcPct val="130000"/>
              </a:lnSpc>
              <a:spcBef>
                <a:spcPts val="0"/>
              </a:spcBef>
              <a:spcAft>
                <a:spcPts val="0"/>
              </a:spcAft>
              <a:buClr>
                <a:schemeClr val="tx2"/>
              </a:buClr>
              <a:buSzPct val="120000"/>
              <a:buFont typeface="Montserrat Light" panose="00000400000000000000" pitchFamily="2" charset="-18"/>
              <a:buChar char="+"/>
            </a:pPr>
            <a:r>
              <a:rPr lang="en-US" dirty="0"/>
              <a:t>Reliable log store</a:t>
            </a:r>
          </a:p>
          <a:p>
            <a:pPr marL="171450" lvl="0" indent="-171450" algn="l" defTabSz="914400" rtl="0" eaLnBrk="1" latinLnBrk="0" hangingPunct="1">
              <a:lnSpc>
                <a:spcPct val="130000"/>
              </a:lnSpc>
              <a:spcBef>
                <a:spcPts val="0"/>
              </a:spcBef>
              <a:spcAft>
                <a:spcPts val="0"/>
              </a:spcAft>
              <a:buClr>
                <a:schemeClr val="tx2"/>
              </a:buClr>
              <a:buSzPct val="120000"/>
              <a:buFont typeface="Montserrat Light" panose="00000400000000000000" pitchFamily="2" charset="-18"/>
              <a:buChar char="+"/>
            </a:pPr>
            <a:r>
              <a:rPr lang="en-US" dirty="0"/>
              <a:t>Rapid log search</a:t>
            </a:r>
            <a:endParaRPr lang="hu-HU" dirty="0"/>
          </a:p>
        </p:txBody>
      </p:sp>
      <p:sp>
        <p:nvSpPr>
          <p:cNvPr id="24" name="Szöveg helye 5"/>
          <p:cNvSpPr>
            <a:spLocks noGrp="1"/>
          </p:cNvSpPr>
          <p:nvPr>
            <p:ph type="body" sz="quarter" idx="28" hasCustomPrompt="1"/>
          </p:nvPr>
        </p:nvSpPr>
        <p:spPr>
          <a:xfrm>
            <a:off x="8146586" y="5125663"/>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Montserrat Light" panose="00000400000000000000" pitchFamily="2" charset="-18"/>
              <a:buChar char="+"/>
              <a:defRPr lang="hu-HU" sz="1200" b="1" kern="1200" dirty="0">
                <a:solidFill>
                  <a:srgbClr val="464646"/>
                </a:solidFill>
                <a:latin typeface="Montserrat Light" panose="00000400000000000000" pitchFamily="2" charset="-18"/>
                <a:ea typeface="+mn-ea"/>
                <a:cs typeface="+mn-cs"/>
              </a:defRPr>
            </a:lvl1pPr>
          </a:lstStyle>
          <a:p>
            <a:pPr marL="171450" lvl="0" indent="-171450" algn="l" defTabSz="914400" rtl="0" eaLnBrk="1" latinLnBrk="0" hangingPunct="1">
              <a:lnSpc>
                <a:spcPct val="130000"/>
              </a:lnSpc>
              <a:spcBef>
                <a:spcPts val="0"/>
              </a:spcBef>
              <a:spcAft>
                <a:spcPts val="0"/>
              </a:spcAft>
              <a:buClr>
                <a:schemeClr val="tx2"/>
              </a:buClr>
              <a:buSzPct val="120000"/>
              <a:buFont typeface="Montserrat Light" panose="00000400000000000000" pitchFamily="2" charset="-18"/>
              <a:buChar char="+"/>
            </a:pPr>
            <a:r>
              <a:rPr lang="en-US" dirty="0"/>
              <a:t>Reliable log store</a:t>
            </a:r>
          </a:p>
          <a:p>
            <a:pPr marL="171450" lvl="0" indent="-171450" algn="l" defTabSz="914400" rtl="0" eaLnBrk="1" latinLnBrk="0" hangingPunct="1">
              <a:lnSpc>
                <a:spcPct val="130000"/>
              </a:lnSpc>
              <a:spcBef>
                <a:spcPts val="0"/>
              </a:spcBef>
              <a:spcAft>
                <a:spcPts val="0"/>
              </a:spcAft>
              <a:buClr>
                <a:schemeClr val="tx2"/>
              </a:buClr>
              <a:buSzPct val="120000"/>
              <a:buFont typeface="Montserrat Light" panose="00000400000000000000" pitchFamily="2" charset="-18"/>
              <a:buChar char="+"/>
            </a:pPr>
            <a:r>
              <a:rPr lang="en-US" dirty="0"/>
              <a:t>Rapid log search</a:t>
            </a:r>
            <a:endParaRPr lang="hu-HU" dirty="0"/>
          </a:p>
        </p:txBody>
      </p:sp>
    </p:spTree>
    <p:extLst>
      <p:ext uri="{BB962C8B-B14F-4D97-AF65-F5344CB8AC3E}">
        <p14:creationId xmlns:p14="http://schemas.microsoft.com/office/powerpoint/2010/main" val="72352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nes">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10543674" cy="1200857"/>
          </a:xfrm>
        </p:spPr>
        <p:txBody>
          <a:bodyPr anchor="t">
            <a:normAutofit/>
          </a:bodyPr>
          <a:lstStyle>
            <a:lvl1pPr>
              <a:defRPr sz="4000" baseline="0"/>
            </a:lvl1pPr>
          </a:lstStyle>
          <a:p>
            <a:r>
              <a:rPr lang="hu-HU" dirty="0"/>
              <a:t>Click here to add Your title</a:t>
            </a:r>
          </a:p>
        </p:txBody>
      </p:sp>
      <p:sp>
        <p:nvSpPr>
          <p:cNvPr id="4" name="Szöveg helye 3"/>
          <p:cNvSpPr>
            <a:spLocks noGrp="1"/>
          </p:cNvSpPr>
          <p:nvPr>
            <p:ph type="body" sz="quarter" idx="10" hasCustomPrompt="1"/>
          </p:nvPr>
        </p:nvSpPr>
        <p:spPr>
          <a:xfrm>
            <a:off x="533400" y="2070976"/>
            <a:ext cx="1440000" cy="1080000"/>
          </a:xfrm>
        </p:spPr>
        <p:txBody>
          <a:bodyPr anchor="ctr" anchorCtr="1">
            <a:normAutofit/>
          </a:bodyPr>
          <a:lstStyle>
            <a:lvl1pPr marL="0" indent="0">
              <a:buNone/>
              <a:defRPr sz="7200">
                <a:solidFill>
                  <a:srgbClr val="85BEEB"/>
                </a:solidFill>
                <a:latin typeface="Montserrat Black" panose="00000A00000000000000" pitchFamily="2" charset="-18"/>
              </a:defRPr>
            </a:lvl1pPr>
          </a:lstStyle>
          <a:p>
            <a:pPr lvl="0"/>
            <a:r>
              <a:rPr lang="hu-HU" dirty="0"/>
              <a:t>01</a:t>
            </a:r>
          </a:p>
        </p:txBody>
      </p:sp>
      <p:sp>
        <p:nvSpPr>
          <p:cNvPr id="7" name="Szöveg helye 3"/>
          <p:cNvSpPr>
            <a:spLocks noGrp="1"/>
          </p:cNvSpPr>
          <p:nvPr>
            <p:ph type="body" sz="quarter" idx="11" hasCustomPrompt="1"/>
          </p:nvPr>
        </p:nvSpPr>
        <p:spPr>
          <a:xfrm>
            <a:off x="533400" y="3311862"/>
            <a:ext cx="1440000" cy="1080000"/>
          </a:xfrm>
        </p:spPr>
        <p:txBody>
          <a:bodyPr anchor="ctr" anchorCtr="1">
            <a:normAutofit/>
          </a:bodyPr>
          <a:lstStyle>
            <a:lvl1pPr marL="0" indent="0">
              <a:buNone/>
              <a:defRPr sz="7200">
                <a:solidFill>
                  <a:schemeClr val="tx2"/>
                </a:solidFill>
                <a:latin typeface="Montserrat Black" panose="00000A00000000000000" pitchFamily="2" charset="-18"/>
              </a:defRPr>
            </a:lvl1pPr>
          </a:lstStyle>
          <a:p>
            <a:pPr lvl="0"/>
            <a:r>
              <a:rPr lang="hu-HU" dirty="0"/>
              <a:t>02</a:t>
            </a:r>
          </a:p>
        </p:txBody>
      </p:sp>
      <p:sp>
        <p:nvSpPr>
          <p:cNvPr id="8" name="Szöveg helye 3"/>
          <p:cNvSpPr>
            <a:spLocks noGrp="1"/>
          </p:cNvSpPr>
          <p:nvPr>
            <p:ph type="body" sz="quarter" idx="12" hasCustomPrompt="1"/>
          </p:nvPr>
        </p:nvSpPr>
        <p:spPr>
          <a:xfrm>
            <a:off x="533400" y="4552748"/>
            <a:ext cx="1440000" cy="1080000"/>
          </a:xfrm>
        </p:spPr>
        <p:txBody>
          <a:bodyPr anchor="ctr" anchorCtr="1">
            <a:normAutofit/>
          </a:bodyPr>
          <a:lstStyle>
            <a:lvl1pPr marL="0" indent="0">
              <a:buNone/>
              <a:defRPr sz="7200">
                <a:solidFill>
                  <a:schemeClr val="tx1"/>
                </a:solidFill>
                <a:latin typeface="Montserrat Black" panose="00000A00000000000000" pitchFamily="2" charset="-18"/>
              </a:defRPr>
            </a:lvl1pPr>
          </a:lstStyle>
          <a:p>
            <a:pPr lvl="0"/>
            <a:r>
              <a:rPr lang="hu-HU" dirty="0"/>
              <a:t>03</a:t>
            </a:r>
          </a:p>
        </p:txBody>
      </p:sp>
      <p:sp>
        <p:nvSpPr>
          <p:cNvPr id="5" name="Téglalap 4"/>
          <p:cNvSpPr/>
          <p:nvPr userDrawn="1"/>
        </p:nvSpPr>
        <p:spPr>
          <a:xfrm>
            <a:off x="2047875" y="2047544"/>
            <a:ext cx="5400000" cy="1080000"/>
          </a:xfrm>
          <a:prstGeom prst="rect">
            <a:avLst/>
          </a:prstGeom>
          <a:solidFill>
            <a:srgbClr val="85BEE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108000" rIns="540000" bIns="108000" rtlCol="0" anchor="ctr">
            <a:normAutofit/>
          </a:bodyPr>
          <a:lstStyle/>
          <a:p>
            <a:pPr algn="l"/>
            <a:endParaRPr lang="hu-HU" dirty="0">
              <a:latin typeface="Montserrat" panose="00000500000000000000" pitchFamily="2" charset="-18"/>
            </a:endParaRPr>
          </a:p>
        </p:txBody>
      </p:sp>
      <p:sp>
        <p:nvSpPr>
          <p:cNvPr id="9" name="Téglalap 8"/>
          <p:cNvSpPr/>
          <p:nvPr userDrawn="1"/>
        </p:nvSpPr>
        <p:spPr>
          <a:xfrm>
            <a:off x="2047875" y="3311862"/>
            <a:ext cx="7200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108000" rIns="540000" bIns="108000" rtlCol="0" anchor="ctr">
            <a:normAutofit/>
          </a:bodyPr>
          <a:lstStyle/>
          <a:p>
            <a:pPr marL="0" algn="l" defTabSz="914400" rtl="0" eaLnBrk="1" latinLnBrk="0" hangingPunct="1"/>
            <a:endParaRPr lang="hu-HU" sz="1800" kern="1200" dirty="0">
              <a:solidFill>
                <a:schemeClr val="lt1"/>
              </a:solidFill>
              <a:latin typeface="Montserrat" panose="00000500000000000000" pitchFamily="2" charset="-18"/>
              <a:ea typeface="+mn-ea"/>
              <a:cs typeface="+mn-cs"/>
            </a:endParaRPr>
          </a:p>
        </p:txBody>
      </p:sp>
      <p:sp>
        <p:nvSpPr>
          <p:cNvPr id="10" name="Téglalap 9"/>
          <p:cNvSpPr/>
          <p:nvPr userDrawn="1"/>
        </p:nvSpPr>
        <p:spPr>
          <a:xfrm>
            <a:off x="2047875" y="4552748"/>
            <a:ext cx="9000000" cy="1080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108000" rIns="540000" bIns="108000" rtlCol="0" anchor="ctr">
            <a:normAutofit/>
          </a:bodyPr>
          <a:lstStyle/>
          <a:p>
            <a:pPr marL="0" algn="l" defTabSz="914400" rtl="0" eaLnBrk="1" latinLnBrk="0" hangingPunct="1"/>
            <a:endParaRPr lang="hu-HU" sz="1800" kern="1200" dirty="0">
              <a:solidFill>
                <a:schemeClr val="lt1"/>
              </a:solidFill>
              <a:latin typeface="Montserrat" panose="00000500000000000000" pitchFamily="2" charset="-18"/>
              <a:ea typeface="+mn-ea"/>
              <a:cs typeface="+mn-cs"/>
            </a:endParaRPr>
          </a:p>
        </p:txBody>
      </p:sp>
    </p:spTree>
    <p:extLst>
      <p:ext uri="{BB962C8B-B14F-4D97-AF65-F5344CB8AC3E}">
        <p14:creationId xmlns:p14="http://schemas.microsoft.com/office/powerpoint/2010/main" val="4239652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image" Target="../media/image5.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3A072D-C246-2845-9AB7-BCC832C8F03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4204" y="5968432"/>
            <a:ext cx="1965221" cy="1132758"/>
          </a:xfrm>
          <a:prstGeom prst="rect">
            <a:avLst/>
          </a:prstGeom>
        </p:spPr>
      </p:pic>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HEADLINE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err="1"/>
              <a:t>First</a:t>
            </a:r>
            <a:r>
              <a:rPr lang="hu-HU" dirty="0"/>
              <a:t> </a:t>
            </a:r>
            <a:r>
              <a:rPr lang="hu-HU" dirty="0" err="1"/>
              <a:t>level</a:t>
            </a:r>
            <a:endParaRPr lang="hu-HU" dirty="0"/>
          </a:p>
          <a:p>
            <a:pPr lvl="1"/>
            <a:r>
              <a:rPr lang="hu-HU" dirty="0" err="1"/>
              <a:t>Second</a:t>
            </a:r>
            <a:r>
              <a:rPr lang="hu-HU" dirty="0"/>
              <a:t> </a:t>
            </a:r>
            <a:r>
              <a:rPr lang="hu-HU" dirty="0" err="1"/>
              <a:t>level</a:t>
            </a:r>
            <a:endParaRPr lang="hu-HU" dirty="0"/>
          </a:p>
          <a:p>
            <a:pPr lvl="2"/>
            <a:r>
              <a:rPr lang="hu-HU" dirty="0" err="1"/>
              <a:t>Third</a:t>
            </a:r>
            <a:r>
              <a:rPr lang="hu-HU" dirty="0"/>
              <a:t> </a:t>
            </a:r>
            <a:r>
              <a:rPr lang="hu-HU" dirty="0" err="1"/>
              <a:t>level</a:t>
            </a:r>
            <a:endParaRPr lang="hu-HU" dirty="0"/>
          </a:p>
          <a:p>
            <a:pPr lvl="3"/>
            <a:r>
              <a:rPr lang="hu-HU" dirty="0" err="1"/>
              <a:t>Fourth</a:t>
            </a:r>
            <a:r>
              <a:rPr lang="hu-HU" dirty="0"/>
              <a:t> </a:t>
            </a:r>
            <a:r>
              <a:rPr lang="hu-HU" dirty="0" err="1"/>
              <a:t>level</a:t>
            </a:r>
            <a:endParaRPr lang="hu-HU" dirty="0"/>
          </a:p>
          <a:p>
            <a:pPr lvl="4"/>
            <a:r>
              <a:rPr lang="hu-HU" dirty="0" err="1"/>
              <a:t>Fifth</a:t>
            </a:r>
            <a:r>
              <a:rPr lang="hu-HU" dirty="0"/>
              <a:t> </a:t>
            </a:r>
            <a:r>
              <a:rPr lang="hu-HU" dirty="0" err="1"/>
              <a:t>level</a:t>
            </a:r>
            <a:endParaRPr lang="hu-HU" dirty="0"/>
          </a:p>
        </p:txBody>
      </p:sp>
    </p:spTree>
    <p:extLst>
      <p:ext uri="{BB962C8B-B14F-4D97-AF65-F5344CB8AC3E}">
        <p14:creationId xmlns:p14="http://schemas.microsoft.com/office/powerpoint/2010/main" val="369542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81" r:id="rId4"/>
    <p:sldLayoutId id="2147483682" r:id="rId5"/>
    <p:sldLayoutId id="2147483683" r:id="rId6"/>
    <p:sldLayoutId id="2147483690" r:id="rId7"/>
    <p:sldLayoutId id="2147483684" r:id="rId8"/>
    <p:sldLayoutId id="2147483685" r:id="rId9"/>
    <p:sldLayoutId id="2147483687" r:id="rId10"/>
    <p:sldLayoutId id="2147483688" r:id="rId11"/>
    <p:sldLayoutId id="2147483689"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kern="1200" cap="all" baseline="0">
          <a:solidFill>
            <a:schemeClr val="tx2"/>
          </a:solidFill>
          <a:latin typeface="Montserrat Black" panose="00000A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HEADLINE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err="1"/>
              <a:t>First</a:t>
            </a:r>
            <a:r>
              <a:rPr lang="hu-HU" dirty="0"/>
              <a:t> </a:t>
            </a:r>
            <a:r>
              <a:rPr lang="hu-HU" dirty="0" err="1"/>
              <a:t>level</a:t>
            </a:r>
            <a:endParaRPr lang="hu-HU" dirty="0"/>
          </a:p>
          <a:p>
            <a:pPr lvl="1"/>
            <a:r>
              <a:rPr lang="hu-HU" dirty="0" err="1"/>
              <a:t>Second</a:t>
            </a:r>
            <a:r>
              <a:rPr lang="hu-HU" dirty="0"/>
              <a:t> </a:t>
            </a:r>
            <a:r>
              <a:rPr lang="hu-HU" dirty="0" err="1"/>
              <a:t>level</a:t>
            </a:r>
            <a:endParaRPr lang="hu-HU" dirty="0"/>
          </a:p>
          <a:p>
            <a:pPr lvl="2"/>
            <a:r>
              <a:rPr lang="hu-HU" dirty="0" err="1"/>
              <a:t>Third</a:t>
            </a:r>
            <a:r>
              <a:rPr lang="hu-HU" dirty="0"/>
              <a:t> </a:t>
            </a:r>
            <a:r>
              <a:rPr lang="hu-HU" dirty="0" err="1"/>
              <a:t>level</a:t>
            </a:r>
            <a:endParaRPr lang="hu-HU" dirty="0"/>
          </a:p>
          <a:p>
            <a:pPr lvl="3"/>
            <a:r>
              <a:rPr lang="hu-HU" dirty="0" err="1"/>
              <a:t>Fourth</a:t>
            </a:r>
            <a:r>
              <a:rPr lang="hu-HU" dirty="0"/>
              <a:t> </a:t>
            </a:r>
            <a:r>
              <a:rPr lang="hu-HU" dirty="0" err="1"/>
              <a:t>level</a:t>
            </a:r>
            <a:endParaRPr lang="hu-HU" dirty="0"/>
          </a:p>
          <a:p>
            <a:pPr lvl="4"/>
            <a:r>
              <a:rPr lang="hu-HU" dirty="0" err="1"/>
              <a:t>Fifth</a:t>
            </a:r>
            <a:r>
              <a:rPr lang="hu-HU" dirty="0"/>
              <a:t> </a:t>
            </a:r>
            <a:r>
              <a:rPr lang="hu-HU" dirty="0" err="1"/>
              <a:t>level</a:t>
            </a:r>
            <a:endParaRPr lang="hu-HU" dirty="0"/>
          </a:p>
        </p:txBody>
      </p:sp>
      <p:pic>
        <p:nvPicPr>
          <p:cNvPr id="4" name="Picture 3">
            <a:extLst>
              <a:ext uri="{FF2B5EF4-FFF2-40B4-BE49-F238E27FC236}">
                <a16:creationId xmlns:a16="http://schemas.microsoft.com/office/drawing/2014/main" id="{6D982E5A-0C67-3D43-B9F3-259CE31AD7F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734" y="5966512"/>
            <a:ext cx="1976105" cy="1139031"/>
          </a:xfrm>
          <a:prstGeom prst="rect">
            <a:avLst/>
          </a:prstGeom>
        </p:spPr>
      </p:pic>
    </p:spTree>
    <p:extLst>
      <p:ext uri="{BB962C8B-B14F-4D97-AF65-F5344CB8AC3E}">
        <p14:creationId xmlns:p14="http://schemas.microsoft.com/office/powerpoint/2010/main" val="5590145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lgn="l" defTabSz="914400" rtl="0" eaLnBrk="1" latinLnBrk="0" hangingPunct="1">
        <a:lnSpc>
          <a:spcPct val="90000"/>
        </a:lnSpc>
        <a:spcBef>
          <a:spcPct val="0"/>
        </a:spcBef>
        <a:buNone/>
        <a:defRPr sz="5400" kern="1200" cap="all" baseline="0">
          <a:solidFill>
            <a:schemeClr val="bg1"/>
          </a:solidFill>
          <a:latin typeface="Montserrat Black" panose="00000A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HEADLINE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err="1"/>
              <a:t>First</a:t>
            </a:r>
            <a:r>
              <a:rPr lang="hu-HU" dirty="0"/>
              <a:t> </a:t>
            </a:r>
            <a:r>
              <a:rPr lang="hu-HU" dirty="0" err="1"/>
              <a:t>level</a:t>
            </a:r>
            <a:endParaRPr lang="hu-HU" dirty="0"/>
          </a:p>
          <a:p>
            <a:pPr lvl="1"/>
            <a:r>
              <a:rPr lang="hu-HU" dirty="0" err="1"/>
              <a:t>Second</a:t>
            </a:r>
            <a:r>
              <a:rPr lang="hu-HU" dirty="0"/>
              <a:t> </a:t>
            </a:r>
            <a:r>
              <a:rPr lang="hu-HU" dirty="0" err="1"/>
              <a:t>level</a:t>
            </a:r>
            <a:endParaRPr lang="hu-HU" dirty="0"/>
          </a:p>
          <a:p>
            <a:pPr lvl="2"/>
            <a:r>
              <a:rPr lang="hu-HU" dirty="0" err="1"/>
              <a:t>Third</a:t>
            </a:r>
            <a:r>
              <a:rPr lang="hu-HU" dirty="0"/>
              <a:t> </a:t>
            </a:r>
            <a:r>
              <a:rPr lang="hu-HU" dirty="0" err="1"/>
              <a:t>level</a:t>
            </a:r>
            <a:endParaRPr lang="hu-HU" dirty="0"/>
          </a:p>
          <a:p>
            <a:pPr lvl="3"/>
            <a:r>
              <a:rPr lang="hu-HU" dirty="0" err="1"/>
              <a:t>Fourth</a:t>
            </a:r>
            <a:r>
              <a:rPr lang="hu-HU" dirty="0"/>
              <a:t> </a:t>
            </a:r>
            <a:r>
              <a:rPr lang="hu-HU" dirty="0" err="1"/>
              <a:t>level</a:t>
            </a:r>
            <a:endParaRPr lang="hu-HU" dirty="0"/>
          </a:p>
          <a:p>
            <a:pPr lvl="4"/>
            <a:r>
              <a:rPr lang="hu-HU" dirty="0" err="1"/>
              <a:t>Fifth</a:t>
            </a:r>
            <a:r>
              <a:rPr lang="hu-HU" dirty="0"/>
              <a:t> </a:t>
            </a:r>
            <a:r>
              <a:rPr lang="hu-HU" dirty="0" err="1"/>
              <a:t>level</a:t>
            </a:r>
            <a:endParaRPr lang="hu-HU" dirty="0"/>
          </a:p>
        </p:txBody>
      </p:sp>
      <p:pic>
        <p:nvPicPr>
          <p:cNvPr id="4" name="Picture 3">
            <a:extLst>
              <a:ext uri="{FF2B5EF4-FFF2-40B4-BE49-F238E27FC236}">
                <a16:creationId xmlns:a16="http://schemas.microsoft.com/office/drawing/2014/main" id="{EAF59AD3-A1C0-374F-9D97-30D6331D6D0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734" y="5966512"/>
            <a:ext cx="1976105" cy="1139031"/>
          </a:xfrm>
          <a:prstGeom prst="rect">
            <a:avLst/>
          </a:prstGeom>
        </p:spPr>
      </p:pic>
    </p:spTree>
    <p:extLst>
      <p:ext uri="{BB962C8B-B14F-4D97-AF65-F5344CB8AC3E}">
        <p14:creationId xmlns:p14="http://schemas.microsoft.com/office/powerpoint/2010/main" val="31861090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6" r:id="rId4"/>
    <p:sldLayoutId id="2147483679" r:id="rId5"/>
    <p:sldLayoutId id="2147483680" r:id="rId6"/>
  </p:sldLayoutIdLst>
  <p:txStyles>
    <p:titleStyle>
      <a:lvl1pPr algn="l" defTabSz="914400" rtl="0" eaLnBrk="1" latinLnBrk="0" hangingPunct="1">
        <a:lnSpc>
          <a:spcPct val="90000"/>
        </a:lnSpc>
        <a:spcBef>
          <a:spcPct val="0"/>
        </a:spcBef>
        <a:buNone/>
        <a:defRPr sz="5400" kern="1200" cap="all" baseline="0">
          <a:solidFill>
            <a:schemeClr val="bg1"/>
          </a:solidFill>
          <a:latin typeface="Montserrat Black" panose="00000A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9.png"/><Relationship Id="rId18" Type="http://schemas.openxmlformats.org/officeDocument/2006/relationships/image" Target="../media/image62.png"/><Relationship Id="rId3" Type="http://schemas.openxmlformats.org/officeDocument/2006/relationships/image" Target="../media/image50.png"/><Relationship Id="rId21" Type="http://schemas.openxmlformats.org/officeDocument/2006/relationships/image" Target="../media/image65.png"/><Relationship Id="rId7" Type="http://schemas.openxmlformats.org/officeDocument/2006/relationships/image" Target="../media/image54.png"/><Relationship Id="rId12" Type="http://schemas.openxmlformats.org/officeDocument/2006/relationships/image" Target="../media/image58.png"/><Relationship Id="rId17" Type="http://schemas.openxmlformats.org/officeDocument/2006/relationships/image" Target="../media/image49.png"/><Relationship Id="rId2" Type="http://schemas.openxmlformats.org/officeDocument/2006/relationships/notesSlide" Target="../notesSlides/notesSlide11.xml"/><Relationship Id="rId16" Type="http://schemas.openxmlformats.org/officeDocument/2006/relationships/image" Target="../media/image61.png"/><Relationship Id="rId20" Type="http://schemas.openxmlformats.org/officeDocument/2006/relationships/image" Target="../media/image64.jpeg"/><Relationship Id="rId1" Type="http://schemas.openxmlformats.org/officeDocument/2006/relationships/slideLayout" Target="../slideLayouts/slideLayout13.xml"/><Relationship Id="rId6" Type="http://schemas.openxmlformats.org/officeDocument/2006/relationships/image" Target="../media/image53.png"/><Relationship Id="rId11" Type="http://schemas.openxmlformats.org/officeDocument/2006/relationships/image" Target="../media/image57.png"/><Relationship Id="rId24" Type="http://schemas.openxmlformats.org/officeDocument/2006/relationships/image" Target="../media/image68.png"/><Relationship Id="rId5" Type="http://schemas.openxmlformats.org/officeDocument/2006/relationships/image" Target="../media/image52.png"/><Relationship Id="rId15" Type="http://schemas.microsoft.com/office/2007/relationships/hdphoto" Target="../media/hdphoto1.wdp"/><Relationship Id="rId23" Type="http://schemas.openxmlformats.org/officeDocument/2006/relationships/image" Target="../media/image67.png"/><Relationship Id="rId10" Type="http://schemas.openxmlformats.org/officeDocument/2006/relationships/image" Target="../media/image56.png"/><Relationship Id="rId19" Type="http://schemas.openxmlformats.org/officeDocument/2006/relationships/image" Target="../media/image63.jpeg"/><Relationship Id="rId4" Type="http://schemas.openxmlformats.org/officeDocument/2006/relationships/image" Target="../media/image51.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jpeg"/><Relationship Id="rId18" Type="http://schemas.openxmlformats.org/officeDocument/2006/relationships/image" Target="../media/image85.png"/><Relationship Id="rId26" Type="http://schemas.openxmlformats.org/officeDocument/2006/relationships/image" Target="../media/image93.png"/><Relationship Id="rId39" Type="http://schemas.openxmlformats.org/officeDocument/2006/relationships/image" Target="../media/image106.jpg"/><Relationship Id="rId3" Type="http://schemas.openxmlformats.org/officeDocument/2006/relationships/image" Target="../media/image70.jpeg"/><Relationship Id="rId21" Type="http://schemas.openxmlformats.org/officeDocument/2006/relationships/image" Target="../media/image88.jpeg"/><Relationship Id="rId34" Type="http://schemas.openxmlformats.org/officeDocument/2006/relationships/image" Target="../media/image101.jpeg"/><Relationship Id="rId42" Type="http://schemas.openxmlformats.org/officeDocument/2006/relationships/image" Target="../media/image109.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gif"/><Relationship Id="rId25" Type="http://schemas.openxmlformats.org/officeDocument/2006/relationships/image" Target="../media/image92.jpg"/><Relationship Id="rId33" Type="http://schemas.openxmlformats.org/officeDocument/2006/relationships/image" Target="../media/image100.jpeg"/><Relationship Id="rId38" Type="http://schemas.openxmlformats.org/officeDocument/2006/relationships/image" Target="../media/image105.png"/><Relationship Id="rId2" Type="http://schemas.openxmlformats.org/officeDocument/2006/relationships/notesSlide" Target="../notesSlides/notesSlide13.xml"/><Relationship Id="rId16" Type="http://schemas.openxmlformats.org/officeDocument/2006/relationships/image" Target="../media/image83.jpeg"/><Relationship Id="rId20" Type="http://schemas.openxmlformats.org/officeDocument/2006/relationships/image" Target="../media/image87.jpeg"/><Relationship Id="rId29" Type="http://schemas.openxmlformats.org/officeDocument/2006/relationships/image" Target="../media/image96.png"/><Relationship Id="rId41"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jpeg"/><Relationship Id="rId24" Type="http://schemas.openxmlformats.org/officeDocument/2006/relationships/image" Target="../media/image91.png"/><Relationship Id="rId32" Type="http://schemas.openxmlformats.org/officeDocument/2006/relationships/image" Target="../media/image99.png"/><Relationship Id="rId37" Type="http://schemas.openxmlformats.org/officeDocument/2006/relationships/image" Target="../media/image104.png"/><Relationship Id="rId40" Type="http://schemas.openxmlformats.org/officeDocument/2006/relationships/image" Target="../media/image107.png"/><Relationship Id="rId5" Type="http://schemas.openxmlformats.org/officeDocument/2006/relationships/image" Target="../media/image72.jpeg"/><Relationship Id="rId15" Type="http://schemas.openxmlformats.org/officeDocument/2006/relationships/image" Target="../media/image82.jpeg"/><Relationship Id="rId23" Type="http://schemas.openxmlformats.org/officeDocument/2006/relationships/image" Target="../media/image90.png"/><Relationship Id="rId28" Type="http://schemas.openxmlformats.org/officeDocument/2006/relationships/image" Target="../media/image95.png"/><Relationship Id="rId36" Type="http://schemas.openxmlformats.org/officeDocument/2006/relationships/image" Target="../media/image103.png"/><Relationship Id="rId10" Type="http://schemas.openxmlformats.org/officeDocument/2006/relationships/image" Target="../media/image77.jpeg"/><Relationship Id="rId19" Type="http://schemas.openxmlformats.org/officeDocument/2006/relationships/image" Target="../media/image86.png"/><Relationship Id="rId31" Type="http://schemas.openxmlformats.org/officeDocument/2006/relationships/image" Target="../media/image98.png"/><Relationship Id="rId44" Type="http://schemas.openxmlformats.org/officeDocument/2006/relationships/image" Target="../media/image111.jpeg"/><Relationship Id="rId4" Type="http://schemas.openxmlformats.org/officeDocument/2006/relationships/image" Target="../media/image71.jpeg"/><Relationship Id="rId9" Type="http://schemas.openxmlformats.org/officeDocument/2006/relationships/image" Target="../media/image76.png"/><Relationship Id="rId14" Type="http://schemas.openxmlformats.org/officeDocument/2006/relationships/image" Target="../media/image81.jpeg"/><Relationship Id="rId22" Type="http://schemas.openxmlformats.org/officeDocument/2006/relationships/image" Target="../media/image89.jpeg"/><Relationship Id="rId27" Type="http://schemas.openxmlformats.org/officeDocument/2006/relationships/image" Target="../media/image94.jpeg"/><Relationship Id="rId30" Type="http://schemas.openxmlformats.org/officeDocument/2006/relationships/image" Target="../media/image97.png"/><Relationship Id="rId35" Type="http://schemas.openxmlformats.org/officeDocument/2006/relationships/image" Target="../media/image102.jpeg"/><Relationship Id="rId43" Type="http://schemas.openxmlformats.org/officeDocument/2006/relationships/image" Target="../media/image1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2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a:t>redefining privileged access management</a:t>
            </a:r>
          </a:p>
        </p:txBody>
      </p:sp>
      <p:sp>
        <p:nvSpPr>
          <p:cNvPr id="6" name="Subtitle 5"/>
          <p:cNvSpPr>
            <a:spLocks noGrp="1"/>
          </p:cNvSpPr>
          <p:nvPr>
            <p:ph type="subTitle" idx="1"/>
          </p:nvPr>
        </p:nvSpPr>
        <p:spPr/>
        <p:txBody>
          <a:bodyPr>
            <a:normAutofit lnSpcReduction="10000"/>
          </a:bodyPr>
          <a:lstStyle/>
          <a:p>
            <a:r>
              <a:rPr lang="en-US" dirty="0"/>
              <a:t>Defense in Depth</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929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benefits of privileged </a:t>
            </a:r>
            <a:r>
              <a:rPr lang="hu-HU" dirty="0"/>
              <a:t>session management</a:t>
            </a:r>
            <a:endParaRPr lang="en-US" dirty="0"/>
          </a:p>
        </p:txBody>
      </p:sp>
      <p:sp>
        <p:nvSpPr>
          <p:cNvPr id="5" name="Text Placeholder 4"/>
          <p:cNvSpPr>
            <a:spLocks noGrp="1"/>
          </p:cNvSpPr>
          <p:nvPr>
            <p:ph type="body" sz="quarter" idx="10"/>
          </p:nvPr>
        </p:nvSpPr>
        <p:spPr>
          <a:xfrm>
            <a:off x="533400" y="1981199"/>
            <a:ext cx="5527431" cy="4653401"/>
          </a:xfrm>
        </p:spPr>
        <p:txBody>
          <a:bodyPr>
            <a:normAutofit/>
          </a:bodyPr>
          <a:lstStyle/>
          <a:p>
            <a:r>
              <a:rPr lang="en-US" dirty="0"/>
              <a:t>Central control point</a:t>
            </a:r>
          </a:p>
          <a:p>
            <a:r>
              <a:rPr lang="en-US" dirty="0"/>
              <a:t>Prevent and deter malicious activity</a:t>
            </a:r>
          </a:p>
          <a:p>
            <a:r>
              <a:rPr lang="en-US" dirty="0"/>
              <a:t>Fully forensic playback</a:t>
            </a:r>
          </a:p>
          <a:p>
            <a:endParaRPr lang="en-US" i="1" dirty="0"/>
          </a:p>
        </p:txBody>
      </p:sp>
      <p:pic>
        <p:nvPicPr>
          <p:cNvPr id="6" name="Picture 27" descr="E:\My Files\Grafika\Balabit\Ábrák\bb style icons\new\psm-blue.png"/>
          <p:cNvPicPr>
            <a:picLocks noChangeAspect="1" noChangeArrowheads="1"/>
          </p:cNvPicPr>
          <p:nvPr/>
        </p:nvPicPr>
        <p:blipFill>
          <a:blip r:embed="rId3" cstate="print"/>
          <a:srcRect/>
          <a:stretch>
            <a:fillRect/>
          </a:stretch>
        </p:blipFill>
        <p:spPr bwMode="auto">
          <a:xfrm>
            <a:off x="7293600" y="1566000"/>
            <a:ext cx="3535196" cy="3535200"/>
          </a:xfrm>
          <a:prstGeom prst="rect">
            <a:avLst/>
          </a:prstGeom>
          <a:noFill/>
        </p:spPr>
      </p:pic>
    </p:spTree>
    <p:extLst>
      <p:ext uri="{BB962C8B-B14F-4D97-AF65-F5344CB8AC3E}">
        <p14:creationId xmlns:p14="http://schemas.microsoft.com/office/powerpoint/2010/main" val="104520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38"/>
          <p:cNvSpPr txBox="1">
            <a:spLocks/>
          </p:cNvSpPr>
          <p:nvPr/>
        </p:nvSpPr>
        <p:spPr>
          <a:xfrm>
            <a:off x="844200" y="2167200"/>
            <a:ext cx="5751092" cy="4690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chorCtr="0">
            <a:normAutofit/>
          </a:bodyPr>
          <a:lstStyle>
            <a:lvl1pPr marL="635000" indent="-635000" defTabSz="825500">
              <a:spcBef>
                <a:spcPts val="5900"/>
              </a:spcBef>
              <a:buSzPct val="75000"/>
              <a:buChar char="•"/>
              <a:defRPr sz="7500">
                <a:latin typeface="+mn-lt"/>
                <a:ea typeface="+mn-ea"/>
                <a:cs typeface="+mn-cs"/>
                <a:sym typeface="Helvetica Light"/>
              </a:defRPr>
            </a:lvl1pPr>
            <a:lvl2pPr marL="1270000" indent="-635000" defTabSz="825500">
              <a:spcBef>
                <a:spcPts val="5900"/>
              </a:spcBef>
              <a:buSzPct val="75000"/>
              <a:buChar char="•"/>
              <a:defRPr sz="6400">
                <a:latin typeface="+mn-lt"/>
                <a:ea typeface="+mn-ea"/>
                <a:cs typeface="+mn-cs"/>
                <a:sym typeface="Helvetica Light"/>
              </a:defRPr>
            </a:lvl2pPr>
            <a:lvl3pPr marL="1905000" indent="-635000" defTabSz="825500">
              <a:spcBef>
                <a:spcPts val="5900"/>
              </a:spcBef>
              <a:buSzPct val="75000"/>
              <a:buChar char="•"/>
              <a:defRPr sz="5400">
                <a:latin typeface="+mn-lt"/>
                <a:ea typeface="+mn-ea"/>
                <a:cs typeface="+mn-cs"/>
                <a:sym typeface="Helvetica Light"/>
              </a:defRPr>
            </a:lvl3pPr>
            <a:lvl4pPr marL="2540000" indent="-635000" defTabSz="825500">
              <a:spcBef>
                <a:spcPts val="5900"/>
              </a:spcBef>
              <a:buSzPct val="75000"/>
              <a:buChar char="•"/>
              <a:defRPr sz="4900">
                <a:latin typeface="+mn-lt"/>
                <a:ea typeface="+mn-ea"/>
                <a:cs typeface="+mn-cs"/>
                <a:sym typeface="Helvetica Light"/>
              </a:defRPr>
            </a:lvl4pPr>
            <a:lvl5pPr marL="3175000" indent="-635000" defTabSz="825500">
              <a:spcBef>
                <a:spcPts val="5900"/>
              </a:spcBef>
              <a:buSzPct val="75000"/>
              <a:buChar char="•"/>
              <a:defRPr sz="4900">
                <a:latin typeface="+mn-lt"/>
                <a:ea typeface="+mn-ea"/>
                <a:cs typeface="+mn-cs"/>
                <a:sym typeface="Helvetica Light"/>
              </a:defRPr>
            </a:lvl5pPr>
            <a:lvl6pPr marL="3810000" indent="-635000" defTabSz="825500">
              <a:spcBef>
                <a:spcPts val="5900"/>
              </a:spcBef>
              <a:buSzPct val="75000"/>
              <a:buChar char="•"/>
              <a:defRPr sz="4900">
                <a:latin typeface="+mn-lt"/>
                <a:ea typeface="+mn-ea"/>
                <a:cs typeface="+mn-cs"/>
                <a:sym typeface="Helvetica Light"/>
              </a:defRPr>
            </a:lvl6pPr>
            <a:lvl7pPr marL="4445000" indent="-635000" defTabSz="825500">
              <a:spcBef>
                <a:spcPts val="5900"/>
              </a:spcBef>
              <a:buSzPct val="75000"/>
              <a:buChar char="•"/>
              <a:defRPr sz="4900">
                <a:latin typeface="+mn-lt"/>
                <a:ea typeface="+mn-ea"/>
                <a:cs typeface="+mn-cs"/>
                <a:sym typeface="Helvetica Light"/>
              </a:defRPr>
            </a:lvl7pPr>
            <a:lvl8pPr marL="5080000" indent="-635000" defTabSz="825500">
              <a:spcBef>
                <a:spcPts val="5900"/>
              </a:spcBef>
              <a:buSzPct val="75000"/>
              <a:buChar char="•"/>
              <a:defRPr sz="4900">
                <a:latin typeface="+mn-lt"/>
                <a:ea typeface="+mn-ea"/>
                <a:cs typeface="+mn-cs"/>
                <a:sym typeface="Helvetica Light"/>
              </a:defRPr>
            </a:lvl8pPr>
            <a:lvl9pPr marL="5715000" indent="-635000" defTabSz="825500">
              <a:spcBef>
                <a:spcPts val="5900"/>
              </a:spcBef>
              <a:buSzPct val="75000"/>
              <a:buChar char="•"/>
              <a:defRPr sz="4900">
                <a:latin typeface="+mn-lt"/>
                <a:ea typeface="+mn-ea"/>
                <a:cs typeface="+mn-cs"/>
                <a:sym typeface="Helvetica Light"/>
              </a:defRPr>
            </a:lvl9pPr>
          </a:lstStyle>
          <a:p>
            <a:pPr marL="0" indent="0">
              <a:spcBef>
                <a:spcPts val="300"/>
              </a:spcBef>
              <a:buClr>
                <a:srgbClr val="2981C4"/>
              </a:buClr>
              <a:buSzPct val="100000"/>
              <a:buNone/>
              <a:defRPr sz="1800"/>
            </a:pPr>
            <a:r>
              <a:rPr lang="en-US" sz="2400" b="1" kern="0" dirty="0">
                <a:solidFill>
                  <a:srgbClr val="58595B"/>
                </a:solidFill>
                <a:latin typeface="Montserrat Light" panose="00000400000000000000" pitchFamily="50" charset="0"/>
                <a:ea typeface="Gotham Light"/>
                <a:cs typeface="Gotham Light"/>
                <a:sym typeface="Gotham Light"/>
              </a:rPr>
              <a:t>Steps of behavior analysis</a:t>
            </a:r>
          </a:p>
          <a:p>
            <a:pPr>
              <a:lnSpc>
                <a:spcPct val="130000"/>
              </a:lnSpc>
              <a:spcBef>
                <a:spcPts val="0"/>
              </a:spcBef>
              <a:spcAft>
                <a:spcPts val="1200"/>
              </a:spcAft>
              <a:buClr>
                <a:srgbClr val="2981C4"/>
              </a:buClr>
              <a:buSzPct val="100000"/>
              <a:buFont typeface=".HelveticaNeueDeskInterface-Regular" charset="0"/>
              <a:buChar char="●"/>
              <a:defRPr sz="1800"/>
            </a:pPr>
            <a:r>
              <a:rPr lang="en-US" sz="2400" kern="0" dirty="0">
                <a:solidFill>
                  <a:srgbClr val="58595B"/>
                </a:solidFill>
                <a:latin typeface="Montserrat Light" panose="00000400000000000000" pitchFamily="50" charset="0"/>
                <a:ea typeface="Gotham Light"/>
                <a:cs typeface="Gotham Light"/>
                <a:sym typeface="Gotham Light"/>
              </a:rPr>
              <a:t>Gather users’ digital footprints</a:t>
            </a:r>
          </a:p>
          <a:p>
            <a:pPr>
              <a:lnSpc>
                <a:spcPct val="130000"/>
              </a:lnSpc>
              <a:spcBef>
                <a:spcPts val="0"/>
              </a:spcBef>
              <a:spcAft>
                <a:spcPts val="1200"/>
              </a:spcAft>
              <a:buClr>
                <a:srgbClr val="2981C4"/>
              </a:buClr>
              <a:buSzPct val="100000"/>
              <a:buFont typeface=".HelveticaNeueDeskInterface-Regular" charset="0"/>
              <a:buChar char="●"/>
              <a:defRPr sz="1800"/>
            </a:pPr>
            <a:r>
              <a:rPr lang="en-US" sz="2400" kern="0" dirty="0">
                <a:solidFill>
                  <a:srgbClr val="58595B"/>
                </a:solidFill>
                <a:latin typeface="Montserrat Light" panose="00000400000000000000" pitchFamily="50" charset="0"/>
                <a:ea typeface="Gotham Light"/>
                <a:cs typeface="Gotham Light"/>
                <a:sym typeface="Gotham Light"/>
              </a:rPr>
              <a:t>Define what is normal, build user baselines</a:t>
            </a:r>
          </a:p>
          <a:p>
            <a:pPr>
              <a:lnSpc>
                <a:spcPct val="130000"/>
              </a:lnSpc>
              <a:spcBef>
                <a:spcPts val="0"/>
              </a:spcBef>
              <a:spcAft>
                <a:spcPts val="1200"/>
              </a:spcAft>
              <a:buClr>
                <a:srgbClr val="2981C4"/>
              </a:buClr>
              <a:buSzPct val="100000"/>
              <a:buFont typeface=".HelveticaNeueDeskInterface-Regular" charset="0"/>
              <a:buChar char="●"/>
              <a:defRPr sz="1800"/>
            </a:pPr>
            <a:r>
              <a:rPr lang="en-US" sz="2400" kern="0" dirty="0">
                <a:solidFill>
                  <a:srgbClr val="58595B"/>
                </a:solidFill>
                <a:latin typeface="Montserrat Light" panose="00000400000000000000" pitchFamily="50" charset="0"/>
                <a:ea typeface="Gotham Light"/>
                <a:cs typeface="Gotham Light"/>
                <a:sym typeface="Gotham Light"/>
              </a:rPr>
              <a:t>Identify unusual and risky events in real-time</a:t>
            </a:r>
          </a:p>
        </p:txBody>
      </p:sp>
      <p:grpSp>
        <p:nvGrpSpPr>
          <p:cNvPr id="12" name="Csoportba foglalás 15"/>
          <p:cNvGrpSpPr/>
          <p:nvPr/>
        </p:nvGrpSpPr>
        <p:grpSpPr>
          <a:xfrm>
            <a:off x="7829550" y="1675980"/>
            <a:ext cx="2819401" cy="4453251"/>
            <a:chOff x="15659100" y="3351959"/>
            <a:chExt cx="5638801" cy="8906501"/>
          </a:xfrm>
        </p:grpSpPr>
        <p:pic>
          <p:nvPicPr>
            <p:cNvPr id="13" name="Picture 3" descr="E:\My Files\Grafika\Balabit\infosec uba prezi\digital_footprint1.png"/>
            <p:cNvPicPr>
              <a:picLocks noChangeAspect="1" noChangeArrowheads="1"/>
            </p:cNvPicPr>
            <p:nvPr/>
          </p:nvPicPr>
          <p:blipFill>
            <a:blip r:embed="rId3" cstate="print"/>
            <a:srcRect/>
            <a:stretch>
              <a:fillRect/>
            </a:stretch>
          </p:blipFill>
          <p:spPr bwMode="auto">
            <a:xfrm>
              <a:off x="17308553" y="3351959"/>
              <a:ext cx="3989348" cy="6678345"/>
            </a:xfrm>
            <a:prstGeom prst="rect">
              <a:avLst/>
            </a:prstGeom>
            <a:noFill/>
          </p:spPr>
        </p:pic>
        <p:pic>
          <p:nvPicPr>
            <p:cNvPr id="14" name="Picture 2" descr="E:\My Files\Grafika\Balabit\infosec uba prezi\digital_footprint2.png"/>
            <p:cNvPicPr>
              <a:picLocks noChangeAspect="1" noChangeArrowheads="1"/>
            </p:cNvPicPr>
            <p:nvPr/>
          </p:nvPicPr>
          <p:blipFill>
            <a:blip r:embed="rId4" cstate="print"/>
            <a:srcRect/>
            <a:stretch>
              <a:fillRect/>
            </a:stretch>
          </p:blipFill>
          <p:spPr bwMode="auto">
            <a:xfrm>
              <a:off x="15659100" y="7145562"/>
              <a:ext cx="3054219" cy="5112898"/>
            </a:xfrm>
            <a:prstGeom prst="rect">
              <a:avLst/>
            </a:prstGeom>
            <a:noFill/>
          </p:spPr>
        </p:pic>
      </p:grpSp>
      <p:pic>
        <p:nvPicPr>
          <p:cNvPr id="15" name="Picture 4" descr="E:\My Files\Grafika\Balabit\infosec uba prezi\dia05_graph.png"/>
          <p:cNvPicPr>
            <a:picLocks noChangeAspect="1" noChangeArrowheads="1"/>
          </p:cNvPicPr>
          <p:nvPr/>
        </p:nvPicPr>
        <p:blipFill>
          <a:blip r:embed="rId5" cstate="print"/>
          <a:srcRect/>
          <a:stretch>
            <a:fillRect/>
          </a:stretch>
        </p:blipFill>
        <p:spPr bwMode="auto">
          <a:xfrm>
            <a:off x="6590950" y="2033588"/>
            <a:ext cx="5143500" cy="3424238"/>
          </a:xfrm>
          <a:prstGeom prst="rect">
            <a:avLst/>
          </a:prstGeom>
          <a:noFill/>
        </p:spPr>
      </p:pic>
      <p:pic>
        <p:nvPicPr>
          <p:cNvPr id="16" name="Picture 6" descr="E:\My Files\Grafika\Balabit\infosec uba prezi\dia05_magn.png"/>
          <p:cNvPicPr>
            <a:picLocks noChangeAspect="1" noChangeArrowheads="1"/>
          </p:cNvPicPr>
          <p:nvPr/>
        </p:nvPicPr>
        <p:blipFill>
          <a:blip r:embed="rId6" cstate="print"/>
          <a:srcRect/>
          <a:stretch>
            <a:fillRect/>
          </a:stretch>
        </p:blipFill>
        <p:spPr bwMode="auto">
          <a:xfrm>
            <a:off x="6894456" y="1284281"/>
            <a:ext cx="2576504" cy="3185542"/>
          </a:xfrm>
          <a:prstGeom prst="rect">
            <a:avLst/>
          </a:prstGeom>
          <a:noFill/>
        </p:spPr>
      </p:pic>
      <p:sp>
        <p:nvSpPr>
          <p:cNvPr id="17" name="Ellipszis 18"/>
          <p:cNvSpPr/>
          <p:nvPr/>
        </p:nvSpPr>
        <p:spPr>
          <a:xfrm>
            <a:off x="7924800" y="2224455"/>
            <a:ext cx="247650" cy="418366"/>
          </a:xfrm>
          <a:prstGeom prst="ellipse">
            <a:avLst/>
          </a:prstGeom>
          <a:solidFill>
            <a:srgbClr val="FF99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latinLnBrk="1" hangingPunct="0"/>
            <a:endParaRPr lang="hu-HU" sz="1600" kern="0">
              <a:solidFill>
                <a:srgbClr val="FFFFFF"/>
              </a:solidFill>
              <a:sym typeface="Helvetica Light"/>
            </a:endParaRPr>
          </a:p>
        </p:txBody>
      </p:sp>
      <p:sp>
        <p:nvSpPr>
          <p:cNvPr id="18" name="Title 1"/>
          <p:cNvSpPr txBox="1">
            <a:spLocks/>
          </p:cNvSpPr>
          <p:nvPr/>
        </p:nvSpPr>
        <p:spPr>
          <a:xfrm>
            <a:off x="533400" y="501483"/>
            <a:ext cx="10543674" cy="120085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cap="all" baseline="0">
                <a:solidFill>
                  <a:schemeClr val="tx2"/>
                </a:solidFill>
                <a:latin typeface="Montserrat Black" panose="00000A00000000000000" pitchFamily="2" charset="-18"/>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0" normalizeH="0" baseline="0" dirty="0">
                <a:ln>
                  <a:noFill/>
                </a:ln>
                <a:solidFill>
                  <a:srgbClr val="2A81C4"/>
                </a:solidFill>
                <a:effectLst/>
                <a:uLnTx/>
                <a:uFillTx/>
                <a:latin typeface="Montserrat Black" panose="00000A00000000000000" pitchFamily="2" charset="-18"/>
                <a:ea typeface="+mj-ea"/>
                <a:cs typeface="+mj-cs"/>
              </a:rPr>
              <a:t>What does privileged account analytics do?</a:t>
            </a:r>
          </a:p>
        </p:txBody>
      </p:sp>
    </p:spTree>
    <p:extLst>
      <p:ext uri="{BB962C8B-B14F-4D97-AF65-F5344CB8AC3E}">
        <p14:creationId xmlns:p14="http://schemas.microsoft.com/office/powerpoint/2010/main" val="19975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500"/>
                                        <p:tgtEl>
                                          <p:spTgt spid="11">
                                            <p:txEl>
                                              <p:pRg st="3" end="3"/>
                                            </p:txEl>
                                          </p:spTgt>
                                        </p:tgtEl>
                                      </p:cBhvr>
                                    </p:animEffect>
                                  </p:childTnLst>
                                </p:cTn>
                              </p:par>
                            </p:childTnLst>
                          </p:cTn>
                        </p:par>
                        <p:par>
                          <p:cTn id="27" fill="hold">
                            <p:stCondLst>
                              <p:cond delay="500"/>
                            </p:stCondLst>
                            <p:childTnLst>
                              <p:par>
                                <p:cTn id="28" presetID="2" presetClass="entr" presetSubtype="3"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1000" fill="hold"/>
                                        <p:tgtEl>
                                          <p:spTgt spid="16"/>
                                        </p:tgtEl>
                                        <p:attrNameLst>
                                          <p:attrName>ppt_x</p:attrName>
                                        </p:attrNameLst>
                                      </p:cBhvr>
                                      <p:tavLst>
                                        <p:tav tm="0">
                                          <p:val>
                                            <p:strVal val="1+#ppt_w/2"/>
                                          </p:val>
                                        </p:tav>
                                        <p:tav tm="100000">
                                          <p:val>
                                            <p:strVal val="#ppt_x"/>
                                          </p:val>
                                        </p:tav>
                                      </p:tavLst>
                                    </p:anim>
                                    <p:anim calcmode="lin" valueType="num">
                                      <p:cBhvr additive="base">
                                        <p:cTn id="31" dur="1000" fill="hold"/>
                                        <p:tgtEl>
                                          <p:spTgt spid="16"/>
                                        </p:tgtEl>
                                        <p:attrNameLst>
                                          <p:attrName>ppt_y</p:attrName>
                                        </p:attrNameLst>
                                      </p:cBhvr>
                                      <p:tavLst>
                                        <p:tav tm="0">
                                          <p:val>
                                            <p:strVal val="0-#ppt_h/2"/>
                                          </p:val>
                                        </p:tav>
                                        <p:tav tm="100000">
                                          <p:val>
                                            <p:strVal val="#ppt_y"/>
                                          </p:val>
                                        </p:tav>
                                      </p:tavLst>
                                    </p:anim>
                                  </p:childTnLst>
                                </p:cTn>
                              </p:par>
                              <p:par>
                                <p:cTn id="32" presetID="6" presetClass="emph" presetSubtype="0" fill="hold" nodeType="withEffect">
                                  <p:stCondLst>
                                    <p:cond delay="0"/>
                                  </p:stCondLst>
                                  <p:childTnLst>
                                    <p:animScale>
                                      <p:cBhvr>
                                        <p:cTn id="33" dur="500" fill="hold"/>
                                        <p:tgtEl>
                                          <p:spTgt spid="16"/>
                                        </p:tgtEl>
                                      </p:cBhvr>
                                      <p:by x="150000" y="150000"/>
                                    </p:animScale>
                                  </p:childTnLst>
                                </p:cTn>
                              </p:par>
                            </p:childTnLst>
                          </p:cTn>
                        </p:par>
                        <p:par>
                          <p:cTn id="34" fill="hold">
                            <p:stCondLst>
                              <p:cond delay="1500"/>
                            </p:stCondLst>
                            <p:childTnLst>
                              <p:par>
                                <p:cTn id="35" presetID="6" presetClass="emph" presetSubtype="0" fill="hold" nodeType="afterEffect">
                                  <p:stCondLst>
                                    <p:cond delay="0"/>
                                  </p:stCondLst>
                                  <p:childTnLst>
                                    <p:animScale>
                                      <p:cBhvr>
                                        <p:cTn id="36" dur="500" fill="hold"/>
                                        <p:tgtEl>
                                          <p:spTgt spid="16"/>
                                        </p:tgtEl>
                                      </p:cBhvr>
                                      <p:by x="50000" y="50000"/>
                                    </p:animScale>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2500"/>
                            </p:stCondLst>
                            <p:childTnLst>
                              <p:par>
                                <p:cTn id="42" presetID="26" presetClass="emph" presetSubtype="0" repeatCount="indefinite" fill="hold" grpId="1" nodeType="afterEffect">
                                  <p:stCondLst>
                                    <p:cond delay="0"/>
                                  </p:stCondLst>
                                  <p:endCondLst>
                                    <p:cond evt="onNext" delay="0">
                                      <p:tgtEl>
                                        <p:sldTgt/>
                                      </p:tgtEl>
                                    </p:cond>
                                  </p:endCondLst>
                                  <p:childTnLst>
                                    <p:animEffect transition="out" filter="fade">
                                      <p:cBhvr>
                                        <p:cTn id="43" dur="500" tmFilter="0, 0; .2, .5; .8, .5; 1, 0"/>
                                        <p:tgtEl>
                                          <p:spTgt spid="17"/>
                                        </p:tgtEl>
                                      </p:cBhvr>
                                    </p:animEffect>
                                    <p:animScale>
                                      <p:cBhvr>
                                        <p:cTn id="44"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benefits of privileged account analytics</a:t>
            </a:r>
          </a:p>
        </p:txBody>
      </p:sp>
      <p:sp>
        <p:nvSpPr>
          <p:cNvPr id="5" name="Text Placeholder 4"/>
          <p:cNvSpPr>
            <a:spLocks noGrp="1"/>
          </p:cNvSpPr>
          <p:nvPr>
            <p:ph type="body" sz="quarter" idx="10"/>
          </p:nvPr>
        </p:nvSpPr>
        <p:spPr>
          <a:xfrm>
            <a:off x="533400" y="1981199"/>
            <a:ext cx="5527431" cy="4653401"/>
          </a:xfrm>
        </p:spPr>
        <p:txBody>
          <a:bodyPr>
            <a:normAutofit/>
          </a:bodyPr>
          <a:lstStyle/>
          <a:p>
            <a:r>
              <a:rPr lang="en-US" dirty="0"/>
              <a:t>Real-time threat detection</a:t>
            </a:r>
          </a:p>
          <a:p>
            <a:r>
              <a:rPr lang="en-US" dirty="0"/>
              <a:t>Distinguish friend from foe</a:t>
            </a:r>
          </a:p>
          <a:p>
            <a:r>
              <a:rPr lang="en-US" dirty="0"/>
              <a:t>Reduce alert noise</a:t>
            </a:r>
          </a:p>
          <a:p>
            <a:r>
              <a:rPr lang="en-US" dirty="0"/>
              <a:t>Notify or suspend</a:t>
            </a:r>
          </a:p>
          <a:p>
            <a:endParaRPr lang="en-US" i="1" dirty="0"/>
          </a:p>
        </p:txBody>
      </p:sp>
      <p:pic>
        <p:nvPicPr>
          <p:cNvPr id="6" name="Picture 23" descr="E:\My Files\Grafika\Balabit\Ábrák\bb style icons\new\paa-blue.png"/>
          <p:cNvPicPr>
            <a:picLocks noChangeAspect="1" noChangeArrowheads="1"/>
          </p:cNvPicPr>
          <p:nvPr/>
        </p:nvPicPr>
        <p:blipFill>
          <a:blip r:embed="rId3" cstate="print"/>
          <a:srcRect/>
          <a:stretch>
            <a:fillRect/>
          </a:stretch>
        </p:blipFill>
        <p:spPr bwMode="auto">
          <a:xfrm>
            <a:off x="7293707" y="1565564"/>
            <a:ext cx="3536218" cy="3536222"/>
          </a:xfrm>
          <a:prstGeom prst="rect">
            <a:avLst/>
          </a:prstGeom>
          <a:noFill/>
        </p:spPr>
      </p:pic>
    </p:spTree>
    <p:extLst>
      <p:ext uri="{BB962C8B-B14F-4D97-AF65-F5344CB8AC3E}">
        <p14:creationId xmlns:p14="http://schemas.microsoft.com/office/powerpoint/2010/main" val="423336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390" y="5869889"/>
            <a:ext cx="664532" cy="629557"/>
          </a:xfrm>
          <a:prstGeom prst="rect">
            <a:avLst/>
          </a:prstGeom>
        </p:spPr>
      </p:pic>
      <p:sp>
        <p:nvSpPr>
          <p:cNvPr id="4" name="Cím 1"/>
          <p:cNvSpPr>
            <a:spLocks noGrp="1"/>
          </p:cNvSpPr>
          <p:nvPr>
            <p:ph type="title"/>
          </p:nvPr>
        </p:nvSpPr>
        <p:spPr>
          <a:xfrm>
            <a:off x="524383" y="311710"/>
            <a:ext cx="11360446" cy="1020762"/>
          </a:xfrm>
        </p:spPr>
        <p:txBody>
          <a:bodyPr>
            <a:noAutofit/>
          </a:bodyPr>
          <a:lstStyle/>
          <a:p>
            <a:r>
              <a:rPr lang="en-US" altLang="hu-HU" sz="4000" b="0" dirty="0">
                <a:latin typeface="Montserrat Black" panose="020B0604020202020204" charset="0"/>
              </a:rPr>
              <a:t>Seamless Enterprise Integration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8634" y="1428584"/>
            <a:ext cx="1476136" cy="25019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8634" y="3501729"/>
            <a:ext cx="1450131" cy="42985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1872" y="5157968"/>
            <a:ext cx="1125209" cy="30566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1872" y="5601812"/>
            <a:ext cx="995333" cy="384975"/>
          </a:xfrm>
          <a:prstGeom prst="rect">
            <a:avLst/>
          </a:prstGeom>
        </p:spPr>
      </p:pic>
      <p:pic>
        <p:nvPicPr>
          <p:cNvPr id="16" name="Picture 27" descr="E:\My Files\Grafika\Balabit\Ábrák\bb style icons\new\psm-blue.png"/>
          <p:cNvPicPr>
            <a:picLocks noChangeAspect="1" noChangeArrowheads="1"/>
          </p:cNvPicPr>
          <p:nvPr/>
        </p:nvPicPr>
        <p:blipFill>
          <a:blip r:embed="rId8" cstate="print"/>
          <a:srcRect/>
          <a:stretch>
            <a:fillRect/>
          </a:stretch>
        </p:blipFill>
        <p:spPr bwMode="auto">
          <a:xfrm>
            <a:off x="4948457" y="2717860"/>
            <a:ext cx="2374244" cy="2374247"/>
          </a:xfrm>
          <a:prstGeom prst="rect">
            <a:avLst/>
          </a:prstGeom>
          <a:noFill/>
        </p:spPr>
      </p:pic>
      <p:pic>
        <p:nvPicPr>
          <p:cNvPr id="18" name="Picture 13" descr="E:\My Files\Grafika\Balabit\Ábrák\bb style icons\new\Identity-and-access-management-blue.png"/>
          <p:cNvPicPr>
            <a:picLocks noChangeAspect="1" noChangeArrowheads="1"/>
          </p:cNvPicPr>
          <p:nvPr/>
        </p:nvPicPr>
        <p:blipFill>
          <a:blip r:embed="rId9" cstate="print">
            <a:grayscl/>
          </a:blip>
          <a:srcRect/>
          <a:stretch>
            <a:fillRect/>
          </a:stretch>
        </p:blipFill>
        <p:spPr bwMode="auto">
          <a:xfrm>
            <a:off x="2083645" y="855302"/>
            <a:ext cx="1799998" cy="1800000"/>
          </a:xfrm>
          <a:prstGeom prst="rect">
            <a:avLst/>
          </a:prstGeom>
          <a:noFill/>
        </p:spPr>
      </p:pic>
      <p:pic>
        <p:nvPicPr>
          <p:cNvPr id="19" name="Picture 30" descr="E:\My Files\Grafika\Balabit\Ábrák\bb style icons\new\siem-blue.png"/>
          <p:cNvPicPr>
            <a:picLocks noChangeAspect="1" noChangeArrowheads="1"/>
          </p:cNvPicPr>
          <p:nvPr/>
        </p:nvPicPr>
        <p:blipFill>
          <a:blip r:embed="rId10" cstate="print">
            <a:grayscl/>
          </a:blip>
          <a:srcRect/>
          <a:stretch>
            <a:fillRect/>
          </a:stretch>
        </p:blipFill>
        <p:spPr bwMode="auto">
          <a:xfrm>
            <a:off x="8367800" y="4654047"/>
            <a:ext cx="1799998" cy="1800000"/>
          </a:xfrm>
          <a:prstGeom prst="rect">
            <a:avLst/>
          </a:prstGeom>
          <a:noFill/>
        </p:spPr>
      </p:pic>
      <p:pic>
        <p:nvPicPr>
          <p:cNvPr id="20" name="Picture 34" descr="E:\My Files\Grafika\Balabit\Ábrák\bb style icons\new\ticketing-blue.png"/>
          <p:cNvPicPr>
            <a:picLocks noChangeAspect="1" noChangeArrowheads="1"/>
          </p:cNvPicPr>
          <p:nvPr/>
        </p:nvPicPr>
        <p:blipFill>
          <a:blip r:embed="rId11" cstate="print">
            <a:grayscl/>
          </a:blip>
          <a:srcRect/>
          <a:stretch>
            <a:fillRect/>
          </a:stretch>
        </p:blipFill>
        <p:spPr bwMode="auto">
          <a:xfrm>
            <a:off x="8358594" y="2819762"/>
            <a:ext cx="1799998" cy="1800000"/>
          </a:xfrm>
          <a:prstGeom prst="rect">
            <a:avLst/>
          </a:prstGeom>
          <a:noFill/>
        </p:spPr>
      </p:pic>
      <p:pic>
        <p:nvPicPr>
          <p:cNvPr id="21" name="Picture 18" descr="E:\My Files\Grafika\Balabit\Ábrák\bb style icons\new\mfa-blue.png"/>
          <p:cNvPicPr>
            <a:picLocks noChangeAspect="1" noChangeArrowheads="1"/>
          </p:cNvPicPr>
          <p:nvPr/>
        </p:nvPicPr>
        <p:blipFill>
          <a:blip r:embed="rId12" cstate="print">
            <a:grayscl/>
          </a:blip>
          <a:srcRect/>
          <a:stretch>
            <a:fillRect/>
          </a:stretch>
        </p:blipFill>
        <p:spPr bwMode="auto">
          <a:xfrm>
            <a:off x="2229131" y="4799533"/>
            <a:ext cx="1509027" cy="1509029"/>
          </a:xfrm>
          <a:prstGeom prst="rect">
            <a:avLst/>
          </a:prstGeom>
          <a:noFill/>
        </p:spPr>
      </p:pic>
      <p:pic>
        <p:nvPicPr>
          <p:cNvPr id="22" name="Picture 25" descr="E:\My Files\Grafika\Balabit\Ábrák\bb style icons\new\Password-management-blue.png"/>
          <p:cNvPicPr>
            <a:picLocks noChangeAspect="1" noChangeArrowheads="1"/>
          </p:cNvPicPr>
          <p:nvPr/>
        </p:nvPicPr>
        <p:blipFill>
          <a:blip r:embed="rId13" cstate="print">
            <a:grayscl/>
          </a:blip>
          <a:srcRect/>
          <a:stretch>
            <a:fillRect/>
          </a:stretch>
        </p:blipFill>
        <p:spPr bwMode="auto">
          <a:xfrm>
            <a:off x="2083645" y="2723423"/>
            <a:ext cx="1799998" cy="1800000"/>
          </a:xfrm>
          <a:prstGeom prst="rect">
            <a:avLst/>
          </a:prstGeom>
          <a:noFill/>
        </p:spPr>
      </p:pic>
      <p:cxnSp>
        <p:nvCxnSpPr>
          <p:cNvPr id="23" name="Straight Arrow Connector 22"/>
          <p:cNvCxnSpPr/>
          <p:nvPr/>
        </p:nvCxnSpPr>
        <p:spPr>
          <a:xfrm>
            <a:off x="3817802" y="2169957"/>
            <a:ext cx="1276141" cy="829884"/>
          </a:xfrm>
          <a:prstGeom prst="straightConnector1">
            <a:avLst/>
          </a:prstGeom>
          <a:ln w="38100">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44065" y="3898073"/>
            <a:ext cx="1322949" cy="0"/>
          </a:xfrm>
          <a:prstGeom prst="straightConnector1">
            <a:avLst/>
          </a:prstGeom>
          <a:ln w="38100">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039041" y="2169957"/>
            <a:ext cx="1276141" cy="829884"/>
          </a:xfrm>
          <a:prstGeom prst="straightConnector1">
            <a:avLst/>
          </a:prstGeom>
          <a:ln w="38100">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861214" y="4671554"/>
            <a:ext cx="1276141" cy="829884"/>
          </a:xfrm>
          <a:prstGeom prst="straightConnector1">
            <a:avLst/>
          </a:prstGeom>
          <a:ln w="38100">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082453" y="4671554"/>
            <a:ext cx="1276141" cy="829884"/>
          </a:xfrm>
          <a:prstGeom prst="straightConnector1">
            <a:avLst/>
          </a:prstGeom>
          <a:ln w="38100">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044851" y="3898073"/>
            <a:ext cx="1322949" cy="0"/>
          </a:xfrm>
          <a:prstGeom prst="straightConnector1">
            <a:avLst/>
          </a:prstGeom>
          <a:ln w="38100">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6" descr="E:\My Files\Grafika\Balabit\Ábrák\bb style icons\new\cloud-blue.png"/>
          <p:cNvPicPr>
            <a:picLocks noChangeAspect="1" noChangeArrowheads="1"/>
          </p:cNvPicPr>
          <p:nvPr/>
        </p:nvPicPr>
        <p:blipFill>
          <a:blip r:embed="rId14" cstate="print">
            <a:extLst>
              <a:ext uri="{BEBA8EAE-BF5A-486C-A8C5-ECC9F3942E4B}">
                <a14:imgProps xmlns:a14="http://schemas.microsoft.com/office/drawing/2010/main">
                  <a14:imgLayer r:embed="rId15">
                    <a14:imgEffect>
                      <a14:saturation sat="0"/>
                    </a14:imgEffect>
                  </a14:imgLayer>
                </a14:imgProps>
              </a:ext>
            </a:extLst>
          </a:blip>
          <a:srcRect/>
          <a:stretch>
            <a:fillRect/>
          </a:stretch>
        </p:blipFill>
        <p:spPr bwMode="auto">
          <a:xfrm>
            <a:off x="8381909" y="1023055"/>
            <a:ext cx="1799998" cy="1800000"/>
          </a:xfrm>
          <a:prstGeom prst="rect">
            <a:avLst/>
          </a:prstGeom>
          <a:noFill/>
        </p:spPr>
      </p:pic>
      <p:sp>
        <p:nvSpPr>
          <p:cNvPr id="34" name="TextBox 33"/>
          <p:cNvSpPr txBox="1"/>
          <p:nvPr/>
        </p:nvSpPr>
        <p:spPr>
          <a:xfrm>
            <a:off x="2094446" y="2245350"/>
            <a:ext cx="1881462" cy="461665"/>
          </a:xfrm>
          <a:prstGeom prst="rect">
            <a:avLst/>
          </a:prstGeom>
          <a:noFill/>
        </p:spPr>
        <p:txBody>
          <a:bodyPr wrap="square" rtlCol="0">
            <a:spAutoFit/>
          </a:bodyPr>
          <a:lstStyle/>
          <a:p>
            <a:pPr algn="ctr"/>
            <a:r>
              <a:rPr lang="en-US" sz="1200" dirty="0">
                <a:solidFill>
                  <a:srgbClr val="959595"/>
                </a:solidFill>
                <a:latin typeface="Montserrat Light"/>
              </a:rPr>
              <a:t>IDENTITY MANAGEMENT</a:t>
            </a:r>
          </a:p>
        </p:txBody>
      </p:sp>
      <p:sp>
        <p:nvSpPr>
          <p:cNvPr id="35" name="TextBox 34"/>
          <p:cNvSpPr txBox="1"/>
          <p:nvPr/>
        </p:nvSpPr>
        <p:spPr>
          <a:xfrm>
            <a:off x="2077863" y="4138494"/>
            <a:ext cx="1881462" cy="461665"/>
          </a:xfrm>
          <a:prstGeom prst="rect">
            <a:avLst/>
          </a:prstGeom>
          <a:noFill/>
        </p:spPr>
        <p:txBody>
          <a:bodyPr wrap="square" rtlCol="0">
            <a:spAutoFit/>
          </a:bodyPr>
          <a:lstStyle/>
          <a:p>
            <a:pPr algn="ctr"/>
            <a:r>
              <a:rPr lang="en-US" sz="1200" dirty="0">
                <a:solidFill>
                  <a:srgbClr val="959595"/>
                </a:solidFill>
                <a:latin typeface="Montserrat Light"/>
              </a:rPr>
              <a:t>PASSWORD MANAGEMENT</a:t>
            </a:r>
          </a:p>
        </p:txBody>
      </p:sp>
      <p:sp>
        <p:nvSpPr>
          <p:cNvPr id="36" name="TextBox 35"/>
          <p:cNvSpPr txBox="1"/>
          <p:nvPr/>
        </p:nvSpPr>
        <p:spPr>
          <a:xfrm>
            <a:off x="1887301" y="6015230"/>
            <a:ext cx="2192686" cy="461665"/>
          </a:xfrm>
          <a:prstGeom prst="rect">
            <a:avLst/>
          </a:prstGeom>
          <a:noFill/>
        </p:spPr>
        <p:txBody>
          <a:bodyPr wrap="square" rtlCol="0">
            <a:spAutoFit/>
          </a:bodyPr>
          <a:lstStyle/>
          <a:p>
            <a:pPr algn="ctr"/>
            <a:r>
              <a:rPr lang="en-US" sz="1200" dirty="0">
                <a:solidFill>
                  <a:srgbClr val="959595"/>
                </a:solidFill>
                <a:latin typeface="Montserrat Light"/>
              </a:rPr>
              <a:t>MULTI-FACTOR AUTHENTICAION</a:t>
            </a:r>
          </a:p>
        </p:txBody>
      </p:sp>
      <p:sp>
        <p:nvSpPr>
          <p:cNvPr id="37" name="TextBox 36"/>
          <p:cNvSpPr txBox="1"/>
          <p:nvPr/>
        </p:nvSpPr>
        <p:spPr>
          <a:xfrm>
            <a:off x="8185565" y="2386064"/>
            <a:ext cx="2192686" cy="276999"/>
          </a:xfrm>
          <a:prstGeom prst="rect">
            <a:avLst/>
          </a:prstGeom>
          <a:noFill/>
        </p:spPr>
        <p:txBody>
          <a:bodyPr wrap="square" rtlCol="0">
            <a:spAutoFit/>
          </a:bodyPr>
          <a:lstStyle/>
          <a:p>
            <a:pPr algn="ctr"/>
            <a:r>
              <a:rPr lang="en-US" sz="1200" dirty="0">
                <a:solidFill>
                  <a:srgbClr val="959595"/>
                </a:solidFill>
                <a:latin typeface="Montserrat Light"/>
              </a:rPr>
              <a:t>CLOUD</a:t>
            </a:r>
          </a:p>
        </p:txBody>
      </p:sp>
      <p:sp>
        <p:nvSpPr>
          <p:cNvPr id="38" name="TextBox 37"/>
          <p:cNvSpPr txBox="1"/>
          <p:nvPr/>
        </p:nvSpPr>
        <p:spPr>
          <a:xfrm>
            <a:off x="8162250" y="4201088"/>
            <a:ext cx="2192686" cy="461665"/>
          </a:xfrm>
          <a:prstGeom prst="rect">
            <a:avLst/>
          </a:prstGeom>
          <a:noFill/>
        </p:spPr>
        <p:txBody>
          <a:bodyPr wrap="square" rtlCol="0">
            <a:spAutoFit/>
          </a:bodyPr>
          <a:lstStyle/>
          <a:p>
            <a:pPr algn="ctr"/>
            <a:r>
              <a:rPr lang="en-US" sz="1200" dirty="0">
                <a:solidFill>
                  <a:srgbClr val="959595"/>
                </a:solidFill>
                <a:latin typeface="Montserrat Light"/>
              </a:rPr>
              <a:t>WORKFLOW &amp; </a:t>
            </a:r>
          </a:p>
          <a:p>
            <a:pPr algn="ctr"/>
            <a:r>
              <a:rPr lang="en-US" sz="1200" dirty="0">
                <a:solidFill>
                  <a:srgbClr val="959595"/>
                </a:solidFill>
                <a:latin typeface="Montserrat Light"/>
              </a:rPr>
              <a:t>TICKETING SYSTEMS</a:t>
            </a:r>
          </a:p>
        </p:txBody>
      </p:sp>
      <p:sp>
        <p:nvSpPr>
          <p:cNvPr id="39" name="TextBox 38"/>
          <p:cNvSpPr txBox="1"/>
          <p:nvPr/>
        </p:nvSpPr>
        <p:spPr>
          <a:xfrm>
            <a:off x="8185565" y="6077729"/>
            <a:ext cx="2192686" cy="276999"/>
          </a:xfrm>
          <a:prstGeom prst="rect">
            <a:avLst/>
          </a:prstGeom>
          <a:noFill/>
        </p:spPr>
        <p:txBody>
          <a:bodyPr wrap="square" rtlCol="0">
            <a:spAutoFit/>
          </a:bodyPr>
          <a:lstStyle/>
          <a:p>
            <a:pPr algn="ctr"/>
            <a:r>
              <a:rPr lang="en-US" sz="1200" dirty="0">
                <a:solidFill>
                  <a:srgbClr val="959595"/>
                </a:solidFill>
                <a:latin typeface="Montserrat Light"/>
              </a:rPr>
              <a:t>SIEM</a:t>
            </a:r>
          </a:p>
        </p:txBody>
      </p:sp>
      <p:cxnSp>
        <p:nvCxnSpPr>
          <p:cNvPr id="40" name="Straight Arrow Connector 39"/>
          <p:cNvCxnSpPr/>
          <p:nvPr/>
        </p:nvCxnSpPr>
        <p:spPr>
          <a:xfrm>
            <a:off x="6121005" y="4818885"/>
            <a:ext cx="10964" cy="875650"/>
          </a:xfrm>
          <a:prstGeom prst="straightConnector1">
            <a:avLst/>
          </a:prstGeom>
          <a:ln w="38100">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121005" y="2086847"/>
            <a:ext cx="10964" cy="875650"/>
          </a:xfrm>
          <a:prstGeom prst="straightConnector1">
            <a:avLst/>
          </a:prstGeom>
          <a:ln w="38100">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3" name="Picture 32" descr="E:\My Files\Grafika\Balabit\Ábrák\bb style icons\new\ssb-blue.png"/>
          <p:cNvPicPr>
            <a:picLocks noChangeAspect="1" noChangeArrowheads="1"/>
          </p:cNvPicPr>
          <p:nvPr/>
        </p:nvPicPr>
        <p:blipFill>
          <a:blip r:embed="rId16" cstate="print"/>
          <a:srcRect/>
          <a:stretch>
            <a:fillRect/>
          </a:stretch>
        </p:blipFill>
        <p:spPr bwMode="auto">
          <a:xfrm>
            <a:off x="5656658" y="5694535"/>
            <a:ext cx="928694" cy="928695"/>
          </a:xfrm>
          <a:prstGeom prst="rect">
            <a:avLst/>
          </a:prstGeom>
          <a:noFill/>
        </p:spPr>
      </p:pic>
      <p:pic>
        <p:nvPicPr>
          <p:cNvPr id="44" name="Picture 23" descr="E:\My Files\Grafika\Balabit\Ábrák\bb style icons\new\paa-blue.png"/>
          <p:cNvPicPr>
            <a:picLocks noChangeAspect="1" noChangeArrowheads="1"/>
          </p:cNvPicPr>
          <p:nvPr/>
        </p:nvPicPr>
        <p:blipFill>
          <a:blip r:embed="rId17" cstate="print"/>
          <a:srcRect/>
          <a:stretch>
            <a:fillRect/>
          </a:stretch>
        </p:blipFill>
        <p:spPr bwMode="auto">
          <a:xfrm>
            <a:off x="5636357" y="1175039"/>
            <a:ext cx="928694" cy="928695"/>
          </a:xfrm>
          <a:prstGeom prst="rect">
            <a:avLst/>
          </a:prstGeom>
          <a:noFill/>
        </p:spPr>
      </p:pic>
      <p:sp>
        <p:nvSpPr>
          <p:cNvPr id="7" name="TextBox 6"/>
          <p:cNvSpPr txBox="1"/>
          <p:nvPr/>
        </p:nvSpPr>
        <p:spPr>
          <a:xfrm>
            <a:off x="1741251" y="6476895"/>
            <a:ext cx="10450749" cy="369332"/>
          </a:xfrm>
          <a:prstGeom prst="rect">
            <a:avLst/>
          </a:prstGeom>
          <a:noFill/>
        </p:spPr>
        <p:txBody>
          <a:bodyPr wrap="square" rtlCol="0">
            <a:spAutoFit/>
          </a:bodyPr>
          <a:lstStyle/>
          <a:p>
            <a:r>
              <a:rPr lang="en-US" sz="900" i="1" dirty="0">
                <a:solidFill>
                  <a:srgbClr val="464646"/>
                </a:solidFill>
              </a:rPr>
              <a:t>All registered and unregistered logos and trademarks used on this slide are the property of their respective owners. </a:t>
            </a:r>
            <a:r>
              <a:rPr lang="en-US" sz="900" i="1" dirty="0" err="1">
                <a:solidFill>
                  <a:srgbClr val="464646"/>
                </a:solidFill>
              </a:rPr>
              <a:t>Balabit</a:t>
            </a:r>
            <a:r>
              <a:rPr lang="en-US" sz="900" i="1" dirty="0">
                <a:solidFill>
                  <a:srgbClr val="464646"/>
                </a:solidFill>
              </a:rPr>
              <a:t> is not an authorized partner of CyberArk®. The technical interoperability with CyberArk® is based on CyberArk® Enterprise Password Vault® ver.7.20. The interoperability has not been endorsed or authorized by CyberArk®.</a:t>
            </a:r>
            <a:endParaRPr lang="en-US" sz="900" dirty="0">
              <a:solidFill>
                <a:srgbClr val="464646"/>
              </a:solidFill>
            </a:endParaRPr>
          </a:p>
        </p:txBody>
      </p:sp>
      <p:pic>
        <p:nvPicPr>
          <p:cNvPr id="41" name="Picture 4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7556" y="4056073"/>
            <a:ext cx="1548234" cy="774117"/>
          </a:xfrm>
          <a:prstGeom prst="rect">
            <a:avLst/>
          </a:prstGeom>
        </p:spPr>
      </p:pic>
      <p:pic>
        <p:nvPicPr>
          <p:cNvPr id="47" name="Kép 10"/>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7597" y="2691559"/>
            <a:ext cx="1367257" cy="550513"/>
          </a:xfrm>
          <a:prstGeom prst="rect">
            <a:avLst/>
          </a:prstGeom>
          <a:noFill/>
        </p:spPr>
      </p:pic>
      <p:pic>
        <p:nvPicPr>
          <p:cNvPr id="48" name="Kép 11"/>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4269" y="3805496"/>
            <a:ext cx="894408" cy="437453"/>
          </a:xfrm>
          <a:prstGeom prst="rect">
            <a:avLst/>
          </a:prstGeom>
        </p:spPr>
      </p:pic>
      <p:pic>
        <p:nvPicPr>
          <p:cNvPr id="49" name="Picture 4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23431" y="5124057"/>
            <a:ext cx="904557" cy="305288"/>
          </a:xfrm>
          <a:prstGeom prst="rect">
            <a:avLst/>
          </a:prstGeom>
        </p:spPr>
      </p:pic>
      <p:pic>
        <p:nvPicPr>
          <p:cNvPr id="2" name="Picture 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932758" y="1441742"/>
            <a:ext cx="2123397" cy="1415598"/>
          </a:xfrm>
          <a:prstGeom prst="rect">
            <a:avLst/>
          </a:prstGeom>
        </p:spPr>
      </p:pic>
      <p:pic>
        <p:nvPicPr>
          <p:cNvPr id="3" name="Picture 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47556" y="3305807"/>
            <a:ext cx="1548234" cy="527262"/>
          </a:xfrm>
          <a:prstGeom prst="rect">
            <a:avLst/>
          </a:prstGeom>
        </p:spPr>
      </p:pic>
      <p:pic>
        <p:nvPicPr>
          <p:cNvPr id="5" name="Picture 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07007" y="5518504"/>
            <a:ext cx="1165841" cy="323535"/>
          </a:xfrm>
          <a:prstGeom prst="rect">
            <a:avLst/>
          </a:prstGeom>
        </p:spPr>
      </p:pic>
    </p:spTree>
    <p:extLst>
      <p:ext uri="{BB962C8B-B14F-4D97-AF65-F5344CB8AC3E}">
        <p14:creationId xmlns:p14="http://schemas.microsoft.com/office/powerpoint/2010/main" val="413363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Shape 33"/>
          <p:cNvSpPr>
            <a:spLocks noGrp="1"/>
          </p:cNvSpPr>
          <p:nvPr>
            <p:ph type="title"/>
          </p:nvPr>
        </p:nvSpPr>
        <p:spPr>
          <a:xfrm>
            <a:off x="889000" y="3111484"/>
            <a:ext cx="10414000" cy="2393967"/>
          </a:xfrm>
          <a:prstGeom prst="rect">
            <a:avLst/>
          </a:prstGeom>
        </p:spPr>
        <p:txBody>
          <a:bodyPr anchor="t" anchorCtr="0">
            <a:noAutofit/>
          </a:bodyPr>
          <a:lstStyle>
            <a:lvl1pPr>
              <a:defRPr>
                <a:solidFill>
                  <a:srgbClr val="3D3D3D"/>
                </a:solidFill>
                <a:latin typeface="Gotham Medium"/>
                <a:ea typeface="Gotham Medium"/>
                <a:cs typeface="Gotham Medium"/>
                <a:sym typeface="Gotham Medium"/>
              </a:defRPr>
            </a:lvl1pPr>
          </a:lstStyle>
          <a:p>
            <a:pPr lvl="0" algn="ctr">
              <a:defRPr sz="1800">
                <a:solidFill>
                  <a:srgbClr val="000000"/>
                </a:solidFill>
              </a:defRPr>
            </a:pPr>
            <a:r>
              <a:rPr lang="hu-HU" sz="5400" b="1" dirty="0">
                <a:solidFill>
                  <a:schemeClr val="bg1"/>
                </a:solidFill>
                <a:latin typeface="Montserrat Black" panose="00000A00000000000000" pitchFamily="50" charset="0"/>
                <a:ea typeface="Gotham Black" charset="0"/>
                <a:cs typeface="Gotham Black" charset="0"/>
              </a:rPr>
              <a:t>REFERENCES AND </a:t>
            </a:r>
            <a:br>
              <a:rPr lang="hu-HU" sz="5400" b="1" dirty="0">
                <a:solidFill>
                  <a:schemeClr val="bg1"/>
                </a:solidFill>
                <a:latin typeface="Montserrat Black" panose="00000A00000000000000" pitchFamily="50" charset="0"/>
                <a:ea typeface="Gotham Black" charset="0"/>
                <a:cs typeface="Gotham Black" charset="0"/>
              </a:rPr>
            </a:br>
            <a:r>
              <a:rPr lang="hu-HU" sz="5400" b="1" dirty="0">
                <a:solidFill>
                  <a:schemeClr val="bg1"/>
                </a:solidFill>
                <a:latin typeface="Montserrat Black" panose="00000A00000000000000" pitchFamily="50" charset="0"/>
                <a:ea typeface="Gotham Black" charset="0"/>
                <a:cs typeface="Gotham Black" charset="0"/>
              </a:rPr>
              <a:t>CASE STUDIES</a:t>
            </a:r>
            <a:endParaRPr lang="en-US" sz="5400" b="1" dirty="0">
              <a:solidFill>
                <a:schemeClr val="bg1"/>
              </a:solidFill>
              <a:latin typeface="Montserrat Black" panose="00000A00000000000000" pitchFamily="50" charset="0"/>
              <a:ea typeface="Gotham Black" charset="0"/>
              <a:cs typeface="Gotham Black" charset="0"/>
            </a:endParaRPr>
          </a:p>
        </p:txBody>
      </p:sp>
      <p:pic>
        <p:nvPicPr>
          <p:cNvPr id="6" name="Picture 5">
            <a:extLst>
              <a:ext uri="{FF2B5EF4-FFF2-40B4-BE49-F238E27FC236}">
                <a16:creationId xmlns:a16="http://schemas.microsoft.com/office/drawing/2014/main" id="{E558E74F-A871-4B93-8945-56833A5D34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8545" y="52850"/>
            <a:ext cx="3582796" cy="2065132"/>
          </a:xfrm>
          <a:prstGeom prst="rect">
            <a:avLst/>
          </a:prstGeom>
        </p:spPr>
      </p:pic>
    </p:spTree>
    <p:extLst>
      <p:ext uri="{BB962C8B-B14F-4D97-AF65-F5344CB8AC3E}">
        <p14:creationId xmlns:p14="http://schemas.microsoft.com/office/powerpoint/2010/main" val="3551678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a:spLocks noChangeAspect="1"/>
          </p:cNvSpPr>
          <p:nvPr/>
        </p:nvSpPr>
        <p:spPr>
          <a:xfrm>
            <a:off x="79604" y="125911"/>
            <a:ext cx="2847600" cy="2847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prstClr val="white"/>
                </a:solidFill>
                <a:latin typeface="Montserrat" panose="00000500000000000000" pitchFamily="50" charset="0"/>
              </a:rPr>
              <a:t>Protection against Privileged Identity Theft</a:t>
            </a:r>
          </a:p>
        </p:txBody>
      </p:sp>
      <p:sp>
        <p:nvSpPr>
          <p:cNvPr id="16" name="Oval 15"/>
          <p:cNvSpPr>
            <a:spLocks noChangeAspect="1"/>
          </p:cNvSpPr>
          <p:nvPr/>
        </p:nvSpPr>
        <p:spPr>
          <a:xfrm>
            <a:off x="9280232" y="3946232"/>
            <a:ext cx="2847600" cy="2847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prstClr val="white"/>
                </a:solidFill>
                <a:latin typeface="Montserrat" panose="00000500000000000000" pitchFamily="50" charset="0"/>
              </a:rPr>
              <a:t>Easier Compliance</a:t>
            </a:r>
          </a:p>
        </p:txBody>
      </p:sp>
      <p:sp>
        <p:nvSpPr>
          <p:cNvPr id="17" name="Oval 16"/>
          <p:cNvSpPr>
            <a:spLocks/>
          </p:cNvSpPr>
          <p:nvPr/>
        </p:nvSpPr>
        <p:spPr>
          <a:xfrm>
            <a:off x="3172412" y="1373248"/>
            <a:ext cx="2847600" cy="2847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prstClr val="white"/>
                </a:solidFill>
                <a:latin typeface="Montserrat" panose="00000500000000000000" pitchFamily="50" charset="0"/>
              </a:rPr>
              <a:t>Protection against Privileged Insider Threats</a:t>
            </a:r>
          </a:p>
        </p:txBody>
      </p:sp>
      <p:sp>
        <p:nvSpPr>
          <p:cNvPr id="18" name="Oval 17"/>
          <p:cNvSpPr>
            <a:spLocks noChangeAspect="1"/>
          </p:cNvSpPr>
          <p:nvPr/>
        </p:nvSpPr>
        <p:spPr>
          <a:xfrm>
            <a:off x="6210280" y="2649290"/>
            <a:ext cx="2847600" cy="2847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prstClr val="white"/>
                </a:solidFill>
                <a:latin typeface="Montserrat" panose="00000500000000000000" pitchFamily="50" charset="0"/>
              </a:rPr>
              <a:t>Faster Incident Response</a:t>
            </a:r>
          </a:p>
        </p:txBody>
      </p:sp>
    </p:spTree>
    <p:extLst>
      <p:ext uri="{BB962C8B-B14F-4D97-AF65-F5344CB8AC3E}">
        <p14:creationId xmlns:p14="http://schemas.microsoft.com/office/powerpoint/2010/main" val="188202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Kép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9901" y="2174877"/>
            <a:ext cx="680326" cy="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Kép 16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6853" y="4565112"/>
            <a:ext cx="1682778" cy="39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Kép 2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828" y="2941575"/>
            <a:ext cx="804472" cy="74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53057" y="3067078"/>
            <a:ext cx="892432" cy="26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Kép 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8601" y="4347639"/>
            <a:ext cx="1506198" cy="27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Kép 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03572" y="6111719"/>
            <a:ext cx="629969" cy="49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Kép 1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9631" y="3703324"/>
            <a:ext cx="1076112" cy="42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Kép 25"/>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4227" y="5545170"/>
            <a:ext cx="1593222" cy="23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Kép 40"/>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2784" y="4131861"/>
            <a:ext cx="751248" cy="75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Kép 172"/>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7972" y="2355084"/>
            <a:ext cx="2739115" cy="45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Kép 19"/>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4424" y="5317541"/>
            <a:ext cx="915593" cy="59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Kép 1"/>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2262" y="5983607"/>
            <a:ext cx="775946" cy="37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Kép 4"/>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695" y="5461165"/>
            <a:ext cx="1408333" cy="577889"/>
          </a:xfrm>
          <a:prstGeom prst="rect">
            <a:avLst/>
          </a:prstGeom>
        </p:spPr>
      </p:pic>
      <p:pic>
        <p:nvPicPr>
          <p:cNvPr id="68" name="Kép 1"/>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030" y="3946507"/>
            <a:ext cx="1256160" cy="356118"/>
          </a:xfrm>
          <a:prstGeom prst="rect">
            <a:avLst/>
          </a:prstGeom>
        </p:spPr>
      </p:pic>
      <p:pic>
        <p:nvPicPr>
          <p:cNvPr id="7" name="Kép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23793" y="3009168"/>
            <a:ext cx="1454891" cy="432059"/>
          </a:xfrm>
          <a:prstGeom prst="rect">
            <a:avLst/>
          </a:prstGeom>
        </p:spPr>
      </p:pic>
      <p:pic>
        <p:nvPicPr>
          <p:cNvPr id="10" name="Kép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48423" y="6078375"/>
            <a:ext cx="584829" cy="697700"/>
          </a:xfrm>
          <a:prstGeom prst="rect">
            <a:avLst/>
          </a:prstGeom>
        </p:spPr>
      </p:pic>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18195" y="5707379"/>
            <a:ext cx="1735777" cy="653733"/>
          </a:xfrm>
          <a:prstGeom prst="rect">
            <a:avLst/>
          </a:prstGeom>
        </p:spPr>
      </p:pic>
      <p:pic>
        <p:nvPicPr>
          <p:cNvPr id="14" name="Picture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44227" y="3929401"/>
            <a:ext cx="1769422" cy="498937"/>
          </a:xfrm>
          <a:prstGeom prst="rect">
            <a:avLst/>
          </a:prstGeom>
        </p:spPr>
      </p:pic>
      <p:pic>
        <p:nvPicPr>
          <p:cNvPr id="15" name="Picture 1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472028" y="5913074"/>
            <a:ext cx="1150892" cy="564437"/>
          </a:xfrm>
          <a:prstGeom prst="rect">
            <a:avLst/>
          </a:prstGeom>
        </p:spPr>
      </p:pic>
      <p:pic>
        <p:nvPicPr>
          <p:cNvPr id="17" name="Pictur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15489" y="4062210"/>
            <a:ext cx="1259773" cy="868223"/>
          </a:xfrm>
          <a:prstGeom prst="rect">
            <a:avLst/>
          </a:prstGeom>
        </p:spPr>
      </p:pic>
      <p:pic>
        <p:nvPicPr>
          <p:cNvPr id="18" name="Picture 1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912493" y="4668134"/>
            <a:ext cx="1420706" cy="382498"/>
          </a:xfrm>
          <a:prstGeom prst="rect">
            <a:avLst/>
          </a:prstGeom>
        </p:spPr>
      </p:pic>
      <p:pic>
        <p:nvPicPr>
          <p:cNvPr id="19" name="Picture 1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018252" y="5801882"/>
            <a:ext cx="1079339" cy="191338"/>
          </a:xfrm>
          <a:prstGeom prst="rect">
            <a:avLst/>
          </a:prstGeom>
        </p:spPr>
      </p:pic>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624032" y="5978774"/>
            <a:ext cx="681653" cy="764675"/>
          </a:xfrm>
          <a:prstGeom prst="rect">
            <a:avLst/>
          </a:prstGeom>
        </p:spPr>
      </p:pic>
      <p:pic>
        <p:nvPicPr>
          <p:cNvPr id="3" name="Picture 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32716" y="2334214"/>
            <a:ext cx="1757028" cy="362709"/>
          </a:xfrm>
          <a:prstGeom prst="rect">
            <a:avLst/>
          </a:prstGeom>
        </p:spPr>
      </p:pic>
      <p:pic>
        <p:nvPicPr>
          <p:cNvPr id="1026" name="Picture 2" descr="Paddy Power Betfair logo.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23793" y="2374967"/>
            <a:ext cx="2440005" cy="476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559670" y="4889711"/>
            <a:ext cx="1167269" cy="738778"/>
          </a:xfrm>
          <a:prstGeom prst="rect">
            <a:avLst/>
          </a:prstGeom>
        </p:spPr>
      </p:pic>
      <p:pic>
        <p:nvPicPr>
          <p:cNvPr id="6" name="Picture 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370074" y="3550413"/>
            <a:ext cx="1672344" cy="472414"/>
          </a:xfrm>
          <a:prstGeom prst="rect">
            <a:avLst/>
          </a:prstGeom>
        </p:spPr>
      </p:pic>
      <p:pic>
        <p:nvPicPr>
          <p:cNvPr id="8" name="Picture 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305688" y="5266351"/>
            <a:ext cx="896335" cy="367351"/>
          </a:xfrm>
          <a:prstGeom prst="rect">
            <a:avLst/>
          </a:prstGeom>
        </p:spPr>
      </p:pic>
      <p:pic>
        <p:nvPicPr>
          <p:cNvPr id="21" name="Picture 2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480667" y="4622046"/>
            <a:ext cx="589056" cy="398011"/>
          </a:xfrm>
          <a:prstGeom prst="rect">
            <a:avLst/>
          </a:prstGeom>
        </p:spPr>
      </p:pic>
      <p:pic>
        <p:nvPicPr>
          <p:cNvPr id="22" name="Picture 21"/>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1105068" y="5757689"/>
            <a:ext cx="558730" cy="634921"/>
          </a:xfrm>
          <a:prstGeom prst="rect">
            <a:avLst/>
          </a:prstGeom>
        </p:spPr>
      </p:pic>
      <p:pic>
        <p:nvPicPr>
          <p:cNvPr id="23" name="Picture 22"/>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9115328" y="3550413"/>
            <a:ext cx="1173358" cy="880019"/>
          </a:xfrm>
          <a:prstGeom prst="rect">
            <a:avLst/>
          </a:prstGeom>
        </p:spPr>
      </p:pic>
      <p:pic>
        <p:nvPicPr>
          <p:cNvPr id="24" name="Picture 2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469962" y="4709838"/>
            <a:ext cx="782895" cy="551941"/>
          </a:xfrm>
          <a:prstGeom prst="rect">
            <a:avLst/>
          </a:prstGeom>
        </p:spPr>
      </p:pic>
      <p:pic>
        <p:nvPicPr>
          <p:cNvPr id="25" name="Picture 2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469962" y="6246588"/>
            <a:ext cx="1464864" cy="488289"/>
          </a:xfrm>
          <a:prstGeom prst="rect">
            <a:avLst/>
          </a:prstGeom>
        </p:spPr>
      </p:pic>
      <p:pic>
        <p:nvPicPr>
          <p:cNvPr id="26" name="Picture 2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615079" y="3304551"/>
            <a:ext cx="1207866" cy="370512"/>
          </a:xfrm>
          <a:prstGeom prst="rect">
            <a:avLst/>
          </a:prstGeom>
        </p:spPr>
      </p:pic>
      <p:pic>
        <p:nvPicPr>
          <p:cNvPr id="27" name="Picture 26"/>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165866" y="3441227"/>
            <a:ext cx="2057122" cy="397711"/>
          </a:xfrm>
          <a:prstGeom prst="rect">
            <a:avLst/>
          </a:prstGeom>
        </p:spPr>
      </p:pic>
      <p:pic>
        <p:nvPicPr>
          <p:cNvPr id="28" name="Picture 27"/>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98880" y="4783723"/>
            <a:ext cx="1377251" cy="533818"/>
          </a:xfrm>
          <a:prstGeom prst="rect">
            <a:avLst/>
          </a:prstGeom>
        </p:spPr>
      </p:pic>
      <p:pic>
        <p:nvPicPr>
          <p:cNvPr id="29" name="Picture 28"/>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4352494" y="5112002"/>
            <a:ext cx="1463813" cy="430533"/>
          </a:xfrm>
          <a:prstGeom prst="rect">
            <a:avLst/>
          </a:prstGeom>
        </p:spPr>
      </p:pic>
      <p:pic>
        <p:nvPicPr>
          <p:cNvPr id="30" name="Picture 29"/>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467146" y="5018540"/>
            <a:ext cx="1051607" cy="657255"/>
          </a:xfrm>
          <a:prstGeom prst="rect">
            <a:avLst/>
          </a:prstGeom>
        </p:spPr>
      </p:pic>
      <p:pic>
        <p:nvPicPr>
          <p:cNvPr id="31" name="Picture 30"/>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390384" y="2200037"/>
            <a:ext cx="2346292" cy="703888"/>
          </a:xfrm>
          <a:prstGeom prst="rect">
            <a:avLst/>
          </a:prstGeom>
        </p:spPr>
      </p:pic>
      <p:pic>
        <p:nvPicPr>
          <p:cNvPr id="32" name="Picture 31"/>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756837" y="4111849"/>
            <a:ext cx="1531872" cy="312048"/>
          </a:xfrm>
          <a:prstGeom prst="rect">
            <a:avLst/>
          </a:prstGeom>
        </p:spPr>
      </p:pic>
      <p:pic>
        <p:nvPicPr>
          <p:cNvPr id="33" name="Picture 32"/>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524256" y="2903925"/>
            <a:ext cx="1562393" cy="644900"/>
          </a:xfrm>
          <a:prstGeom prst="rect">
            <a:avLst/>
          </a:prstGeom>
        </p:spPr>
      </p:pic>
      <p:pic>
        <p:nvPicPr>
          <p:cNvPr id="34" name="Picture 33"/>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7546656" y="2753814"/>
            <a:ext cx="1210432" cy="1210432"/>
          </a:xfrm>
          <a:prstGeom prst="rect">
            <a:avLst/>
          </a:prstGeom>
        </p:spPr>
      </p:pic>
      <p:sp>
        <p:nvSpPr>
          <p:cNvPr id="74" name="Title 1"/>
          <p:cNvSpPr txBox="1">
            <a:spLocks/>
          </p:cNvSpPr>
          <p:nvPr/>
        </p:nvSpPr>
        <p:spPr>
          <a:xfrm>
            <a:off x="533400" y="501483"/>
            <a:ext cx="10543674" cy="120085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cap="all" baseline="0">
                <a:solidFill>
                  <a:schemeClr val="tx2"/>
                </a:solidFill>
                <a:latin typeface="Montserrat Black" panose="00000A00000000000000" pitchFamily="2" charset="-18"/>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u-HU" sz="4000" b="0" i="0" u="none" strike="noStrike" kern="1200" cap="all" spc="0" normalizeH="0" baseline="0" dirty="0">
                <a:ln>
                  <a:noFill/>
                </a:ln>
                <a:solidFill>
                  <a:srgbClr val="2A81C4"/>
                </a:solidFill>
                <a:effectLst/>
                <a:uLnTx/>
                <a:uFillTx/>
                <a:latin typeface="Montserrat Black" panose="00000A00000000000000" pitchFamily="2" charset="-18"/>
                <a:ea typeface="+mj-ea"/>
                <a:cs typeface="+mj-cs"/>
              </a:rPr>
              <a:t>REFERENCES</a:t>
            </a:r>
            <a:endParaRPr kumimoji="0" lang="en-US" sz="4000" b="0" i="0" u="none" strike="noStrike" kern="1200" cap="all" spc="0" normalizeH="0" baseline="0" dirty="0">
              <a:ln>
                <a:noFill/>
              </a:ln>
              <a:solidFill>
                <a:srgbClr val="2A81C4"/>
              </a:solidFill>
              <a:effectLst/>
              <a:uLnTx/>
              <a:uFillTx/>
              <a:latin typeface="Montserrat Black" panose="00000A00000000000000" pitchFamily="2" charset="-18"/>
              <a:ea typeface="+mj-ea"/>
              <a:cs typeface="+mj-cs"/>
            </a:endParaRPr>
          </a:p>
        </p:txBody>
      </p:sp>
    </p:spTree>
    <p:extLst>
      <p:ext uri="{BB962C8B-B14F-4D97-AF65-F5344CB8AC3E}">
        <p14:creationId xmlns:p14="http://schemas.microsoft.com/office/powerpoint/2010/main" val="217387391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Internal and external security compliance at adobe</a:t>
            </a:r>
          </a:p>
        </p:txBody>
      </p:sp>
      <p:sp>
        <p:nvSpPr>
          <p:cNvPr id="5" name="Text Placeholder 4"/>
          <p:cNvSpPr>
            <a:spLocks noGrp="1"/>
          </p:cNvSpPr>
          <p:nvPr>
            <p:ph type="body" sz="quarter" idx="10"/>
          </p:nvPr>
        </p:nvSpPr>
        <p:spPr>
          <a:xfrm>
            <a:off x="533400" y="1981199"/>
            <a:ext cx="5527431" cy="4653401"/>
          </a:xfrm>
        </p:spPr>
        <p:txBody>
          <a:bodyPr>
            <a:normAutofit fontScale="92500"/>
          </a:bodyPr>
          <a:lstStyle/>
          <a:p>
            <a:pPr marL="0" indent="0">
              <a:buNone/>
            </a:pPr>
            <a:r>
              <a:rPr lang="en-US" b="1" dirty="0"/>
              <a:t>Challenge</a:t>
            </a:r>
            <a:r>
              <a:rPr lang="en-US" dirty="0"/>
              <a:t>: </a:t>
            </a:r>
          </a:p>
          <a:p>
            <a:r>
              <a:rPr lang="en-US" dirty="0"/>
              <a:t>Comply to ISO 27001 and SOC2…</a:t>
            </a:r>
          </a:p>
          <a:p>
            <a:r>
              <a:rPr lang="en-US" dirty="0"/>
              <a:t>…on a low TCO.</a:t>
            </a:r>
          </a:p>
          <a:p>
            <a:pPr marL="0" indent="0">
              <a:buNone/>
            </a:pPr>
            <a:r>
              <a:rPr lang="en-US" b="1" dirty="0"/>
              <a:t>Solution</a:t>
            </a:r>
            <a:r>
              <a:rPr lang="en-US" dirty="0"/>
              <a:t>: </a:t>
            </a:r>
          </a:p>
          <a:p>
            <a:r>
              <a:rPr lang="en-US" dirty="0"/>
              <a:t>Proxy-based gateway architecture</a:t>
            </a:r>
          </a:p>
          <a:p>
            <a:r>
              <a:rPr lang="en-US" dirty="0"/>
              <a:t>MFA-support</a:t>
            </a:r>
          </a:p>
          <a:p>
            <a:r>
              <a:rPr lang="en-US" dirty="0"/>
              <a:t>LDAP integration</a:t>
            </a:r>
          </a:p>
          <a:p>
            <a:endParaRPr lang="en-US"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031" y="2519021"/>
            <a:ext cx="5599522" cy="2325225"/>
          </a:xfrm>
          <a:prstGeom prst="rect">
            <a:avLst/>
          </a:prstGeom>
        </p:spPr>
      </p:pic>
    </p:spTree>
    <p:extLst>
      <p:ext uri="{BB962C8B-B14F-4D97-AF65-F5344CB8AC3E}">
        <p14:creationId xmlns:p14="http://schemas.microsoft.com/office/powerpoint/2010/main" val="235133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Internal and external security compliance at adobe</a:t>
            </a:r>
          </a:p>
        </p:txBody>
      </p:sp>
      <p:sp>
        <p:nvSpPr>
          <p:cNvPr id="5" name="Text Placeholder 4"/>
          <p:cNvSpPr>
            <a:spLocks noGrp="1"/>
          </p:cNvSpPr>
          <p:nvPr>
            <p:ph type="body" sz="quarter" idx="10"/>
          </p:nvPr>
        </p:nvSpPr>
        <p:spPr>
          <a:xfrm>
            <a:off x="533400" y="1981199"/>
            <a:ext cx="5676900" cy="4653401"/>
          </a:xfrm>
        </p:spPr>
        <p:txBody>
          <a:bodyPr>
            <a:normAutofit fontScale="92500"/>
          </a:bodyPr>
          <a:lstStyle/>
          <a:p>
            <a:pPr marL="0" indent="0">
              <a:buNone/>
            </a:pPr>
            <a:r>
              <a:rPr lang="en-US" b="1" dirty="0"/>
              <a:t>3rd party integrations</a:t>
            </a:r>
            <a:r>
              <a:rPr lang="en-US" dirty="0"/>
              <a:t>: </a:t>
            </a:r>
          </a:p>
          <a:p>
            <a:r>
              <a:rPr lang="en-US" dirty="0" err="1"/>
              <a:t>Okta</a:t>
            </a:r>
            <a:endParaRPr lang="en-US" dirty="0"/>
          </a:p>
          <a:p>
            <a:r>
              <a:rPr lang="en-US" dirty="0" err="1"/>
              <a:t>Splunk</a:t>
            </a:r>
            <a:endParaRPr lang="en-US" dirty="0"/>
          </a:p>
          <a:p>
            <a:pPr marL="0" indent="0">
              <a:buNone/>
            </a:pPr>
            <a:r>
              <a:rPr lang="en-US" b="1" dirty="0"/>
              <a:t>Benefits</a:t>
            </a:r>
            <a:r>
              <a:rPr lang="en-US" dirty="0"/>
              <a:t>: </a:t>
            </a:r>
          </a:p>
          <a:p>
            <a:r>
              <a:rPr lang="en-US" dirty="0"/>
              <a:t>More secure access of high-risk users</a:t>
            </a:r>
          </a:p>
          <a:p>
            <a:r>
              <a:rPr lang="en-US" dirty="0"/>
              <a:t>Streamline administrative tasks</a:t>
            </a:r>
          </a:p>
          <a:p>
            <a:r>
              <a:rPr lang="en-US" dirty="0"/>
              <a:t>Decrease support tickets</a:t>
            </a:r>
          </a:p>
          <a:p>
            <a:endParaRPr 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031" y="2519021"/>
            <a:ext cx="5599522" cy="2325225"/>
          </a:xfrm>
          <a:prstGeom prst="rect">
            <a:avLst/>
          </a:prstGeom>
        </p:spPr>
      </p:pic>
    </p:spTree>
    <p:extLst>
      <p:ext uri="{BB962C8B-B14F-4D97-AF65-F5344CB8AC3E}">
        <p14:creationId xmlns:p14="http://schemas.microsoft.com/office/powerpoint/2010/main" val="282355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Managing third-party access at </a:t>
            </a:r>
            <a:r>
              <a:rPr lang="en-US" dirty="0" err="1"/>
              <a:t>Svenska</a:t>
            </a:r>
            <a:r>
              <a:rPr lang="en-US" dirty="0"/>
              <a:t> </a:t>
            </a:r>
            <a:r>
              <a:rPr lang="en-US" dirty="0" err="1"/>
              <a:t>Handelsbanken</a:t>
            </a:r>
            <a:endParaRPr lang="en-US" dirty="0"/>
          </a:p>
        </p:txBody>
      </p:sp>
      <p:sp>
        <p:nvSpPr>
          <p:cNvPr id="5" name="Text Placeholder 4"/>
          <p:cNvSpPr>
            <a:spLocks noGrp="1"/>
          </p:cNvSpPr>
          <p:nvPr>
            <p:ph type="body" sz="quarter" idx="10"/>
          </p:nvPr>
        </p:nvSpPr>
        <p:spPr>
          <a:xfrm>
            <a:off x="533400" y="1981199"/>
            <a:ext cx="5527431" cy="4653401"/>
          </a:xfrm>
        </p:spPr>
        <p:txBody>
          <a:bodyPr>
            <a:normAutofit fontScale="85000" lnSpcReduction="10000"/>
          </a:bodyPr>
          <a:lstStyle/>
          <a:p>
            <a:pPr marL="0" indent="0">
              <a:buNone/>
            </a:pPr>
            <a:r>
              <a:rPr lang="en-US" b="1" dirty="0"/>
              <a:t>Challenge</a:t>
            </a:r>
            <a:r>
              <a:rPr lang="en-US" dirty="0"/>
              <a:t>: </a:t>
            </a:r>
          </a:p>
          <a:p>
            <a:r>
              <a:rPr lang="en-US" dirty="0"/>
              <a:t>Manage third-party access…</a:t>
            </a:r>
          </a:p>
          <a:p>
            <a:r>
              <a:rPr lang="en-US" dirty="0"/>
              <a:t>…in a safe way without compromising integrity of the sensitive data.</a:t>
            </a:r>
          </a:p>
          <a:p>
            <a:pPr marL="0" indent="0">
              <a:buNone/>
            </a:pPr>
            <a:r>
              <a:rPr lang="en-US" b="1" dirty="0"/>
              <a:t>Solution</a:t>
            </a:r>
            <a:r>
              <a:rPr lang="en-US" dirty="0"/>
              <a:t>: </a:t>
            </a:r>
          </a:p>
          <a:p>
            <a:r>
              <a:rPr lang="en-US" dirty="0"/>
              <a:t>Control the privileges of third-party administrators</a:t>
            </a:r>
          </a:p>
          <a:p>
            <a:r>
              <a:rPr lang="en-US" dirty="0"/>
              <a:t>Allow access only to specific servers</a:t>
            </a:r>
          </a:p>
          <a:p>
            <a:r>
              <a:rPr lang="en-US" dirty="0"/>
              <a:t>Audit user sessions</a:t>
            </a:r>
          </a:p>
          <a:p>
            <a:endParaRPr lang="en-US"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030" y="3418679"/>
            <a:ext cx="5599523" cy="573951"/>
          </a:xfrm>
          <a:prstGeom prst="rect">
            <a:avLst/>
          </a:prstGeom>
        </p:spPr>
      </p:pic>
    </p:spTree>
    <p:extLst>
      <p:ext uri="{BB962C8B-B14F-4D97-AF65-F5344CB8AC3E}">
        <p14:creationId xmlns:p14="http://schemas.microsoft.com/office/powerpoint/2010/main" val="103605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82C4"/>
        </a:solidFill>
        <a:effectLst/>
      </p:bgPr>
    </p:bg>
    <p:spTree>
      <p:nvGrpSpPr>
        <p:cNvPr id="1" name=""/>
        <p:cNvGrpSpPr/>
        <p:nvPr/>
      </p:nvGrpSpPr>
      <p:grpSpPr>
        <a:xfrm>
          <a:off x="0" y="0"/>
          <a:ext cx="0" cy="0"/>
          <a:chOff x="0" y="0"/>
          <a:chExt cx="0" cy="0"/>
        </a:xfrm>
      </p:grpSpPr>
      <p:pic>
        <p:nvPicPr>
          <p:cNvPr id="37" name="Picture 6" descr="E:\My Files\Grafika\Balabit\Ábrák\bb style icons\icon_client.png"/>
          <p:cNvPicPr>
            <a:picLocks noChangeAspect="1" noChangeArrowheads="1"/>
          </p:cNvPicPr>
          <p:nvPr/>
        </p:nvPicPr>
        <p:blipFill>
          <a:blip r:embed="rId3" cstate="print"/>
          <a:srcRect/>
          <a:stretch>
            <a:fillRect/>
          </a:stretch>
        </p:blipFill>
        <p:spPr bwMode="auto">
          <a:xfrm>
            <a:off x="3320573" y="2070405"/>
            <a:ext cx="1162049" cy="1162049"/>
          </a:xfrm>
          <a:prstGeom prst="rect">
            <a:avLst/>
          </a:prstGeom>
          <a:noFill/>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661" y="1964639"/>
            <a:ext cx="1162800" cy="1162800"/>
          </a:xfrm>
          <a:prstGeom prst="rect">
            <a:avLst/>
          </a:prstGeom>
        </p:spPr>
      </p:pic>
      <p:pic>
        <p:nvPicPr>
          <p:cNvPr id="35" name="Picture 2" descr="E:\My Files\Grafika\Balabit\Ábrák\bb style icons\icon_record.png"/>
          <p:cNvPicPr>
            <a:picLocks noChangeAspect="1" noChangeArrowheads="1"/>
          </p:cNvPicPr>
          <p:nvPr/>
        </p:nvPicPr>
        <p:blipFill>
          <a:blip r:embed="rId5" cstate="print"/>
          <a:srcRect/>
          <a:stretch>
            <a:fillRect/>
          </a:stretch>
        </p:blipFill>
        <p:spPr bwMode="auto">
          <a:xfrm>
            <a:off x="8026495" y="4041506"/>
            <a:ext cx="1162049" cy="1162049"/>
          </a:xfrm>
          <a:prstGeom prst="rect">
            <a:avLst/>
          </a:prstGeom>
          <a:noFill/>
        </p:spPr>
      </p:pic>
      <p:pic>
        <p:nvPicPr>
          <p:cNvPr id="34" name="Picture 4" descr="E:\My Files\Grafika\Balabit\Ábrák\bb style icons\icon_office.png"/>
          <p:cNvPicPr>
            <a:picLocks noChangeAspect="1" noChangeArrowheads="1"/>
          </p:cNvPicPr>
          <p:nvPr/>
        </p:nvPicPr>
        <p:blipFill>
          <a:blip r:embed="rId6" cstate="print"/>
          <a:srcRect/>
          <a:stretch>
            <a:fillRect/>
          </a:stretch>
        </p:blipFill>
        <p:spPr bwMode="auto">
          <a:xfrm>
            <a:off x="3821579" y="3927613"/>
            <a:ext cx="1162049" cy="1162049"/>
          </a:xfrm>
          <a:prstGeom prst="rect">
            <a:avLst/>
          </a:prstGeom>
          <a:noFill/>
        </p:spPr>
      </p:pic>
      <p:pic>
        <p:nvPicPr>
          <p:cNvPr id="33" name="Picture 7" descr="E:\My Files\Grafika\Balabit\Ábrák\bb style icons\icon_recognition.png"/>
          <p:cNvPicPr>
            <a:picLocks noChangeAspect="1" noChangeArrowheads="1"/>
          </p:cNvPicPr>
          <p:nvPr/>
        </p:nvPicPr>
        <p:blipFill>
          <a:blip r:embed="rId7" cstate="print"/>
          <a:srcRect/>
          <a:stretch>
            <a:fillRect/>
          </a:stretch>
        </p:blipFill>
        <p:spPr bwMode="auto">
          <a:xfrm>
            <a:off x="5516598" y="2563572"/>
            <a:ext cx="1162049" cy="1162049"/>
          </a:xfrm>
          <a:prstGeom prst="rect">
            <a:avLst/>
          </a:prstGeom>
          <a:solidFill>
            <a:srgbClr val="2782C4"/>
          </a:solidFill>
        </p:spPr>
      </p:pic>
      <p:sp>
        <p:nvSpPr>
          <p:cNvPr id="1025" name="Rectangle 1024"/>
          <p:cNvSpPr/>
          <p:nvPr/>
        </p:nvSpPr>
        <p:spPr>
          <a:xfrm>
            <a:off x="4915204" y="3443311"/>
            <a:ext cx="2391428" cy="1015663"/>
          </a:xfrm>
          <a:prstGeom prst="rect">
            <a:avLst/>
          </a:prstGeom>
        </p:spPr>
        <p:txBody>
          <a:bodyPr wrap="square">
            <a:spAutoFit/>
          </a:bodyPr>
          <a:lstStyle/>
          <a:p>
            <a:pPr algn="ctr"/>
            <a:r>
              <a:rPr lang="en-US" sz="2000" dirty="0">
                <a:solidFill>
                  <a:prstClr val="white"/>
                </a:solidFill>
                <a:latin typeface="Montserrat" panose="020B0604020202020204" charset="0"/>
              </a:rPr>
              <a:t>More than </a:t>
            </a:r>
            <a:r>
              <a:rPr lang="en-US" sz="2000" cap="all" dirty="0">
                <a:solidFill>
                  <a:prstClr val="white"/>
                </a:solidFill>
                <a:latin typeface="Montserrat" panose="020B0604020202020204" charset="0"/>
              </a:rPr>
              <a:t>1 million installations</a:t>
            </a:r>
            <a:endParaRPr lang="en-US" sz="1400" cap="all" dirty="0">
              <a:solidFill>
                <a:prstClr val="white"/>
              </a:solidFill>
              <a:latin typeface="Montserrat" panose="020B0604020202020204" charset="0"/>
            </a:endParaRPr>
          </a:p>
        </p:txBody>
      </p:sp>
      <p:grpSp>
        <p:nvGrpSpPr>
          <p:cNvPr id="1041" name="Group 1040"/>
          <p:cNvGrpSpPr/>
          <p:nvPr/>
        </p:nvGrpSpPr>
        <p:grpSpPr>
          <a:xfrm>
            <a:off x="4979840" y="1490380"/>
            <a:ext cx="2326791" cy="1089812"/>
            <a:chOff x="1748940" y="1446690"/>
            <a:chExt cx="2780086" cy="1302124"/>
          </a:xfrm>
        </p:grpSpPr>
        <p:sp>
          <p:nvSpPr>
            <p:cNvPr id="63" name="Rectangle 62"/>
            <p:cNvSpPr/>
            <p:nvPr/>
          </p:nvSpPr>
          <p:spPr>
            <a:xfrm>
              <a:off x="1748940" y="2013342"/>
              <a:ext cx="2780086" cy="735472"/>
            </a:xfrm>
            <a:prstGeom prst="rect">
              <a:avLst/>
            </a:prstGeom>
          </p:spPr>
          <p:txBody>
            <a:bodyPr wrap="none">
              <a:spAutoFit/>
            </a:bodyPr>
            <a:lstStyle/>
            <a:p>
              <a:pPr algn="ctr"/>
              <a:r>
                <a:rPr lang="en-US" sz="2000" dirty="0">
                  <a:solidFill>
                    <a:prstClr val="white"/>
                  </a:solidFill>
                  <a:latin typeface="Montserrat" panose="020B0604020202020204" charset="0"/>
                </a:rPr>
                <a:t>100</a:t>
              </a:r>
              <a:r>
                <a:rPr lang="hu-HU" sz="2000" dirty="0">
                  <a:solidFill>
                    <a:prstClr val="white"/>
                  </a:solidFill>
                  <a:latin typeface="Montserrat" panose="020B0604020202020204" charset="0"/>
                </a:rPr>
                <a:t>+</a:t>
              </a:r>
              <a:r>
                <a:rPr lang="en-US" sz="2000" dirty="0">
                  <a:solidFill>
                    <a:prstClr val="white"/>
                  </a:solidFill>
                  <a:latin typeface="Montserrat" panose="020B0604020202020204" charset="0"/>
                </a:rPr>
                <a:t> PARTNERS</a:t>
              </a:r>
            </a:p>
            <a:p>
              <a:pPr algn="ctr"/>
              <a:r>
                <a:rPr lang="en-US" sz="1400" dirty="0">
                  <a:solidFill>
                    <a:prstClr val="white"/>
                  </a:solidFill>
                  <a:latin typeface="Montserrat" panose="020B0604020202020204" charset="0"/>
                </a:rPr>
                <a:t>In 50</a:t>
              </a:r>
              <a:r>
                <a:rPr lang="hu-HU" sz="1400" dirty="0">
                  <a:solidFill>
                    <a:prstClr val="white"/>
                  </a:solidFill>
                  <a:latin typeface="Montserrat" panose="020B0604020202020204" charset="0"/>
                </a:rPr>
                <a:t>+</a:t>
              </a:r>
              <a:r>
                <a:rPr lang="en-US" sz="1400" dirty="0">
                  <a:solidFill>
                    <a:prstClr val="white"/>
                  </a:solidFill>
                  <a:latin typeface="Montserrat" panose="020B0604020202020204" charset="0"/>
                </a:rPr>
                <a:t> countries</a:t>
              </a:r>
              <a:endParaRPr lang="en-US" sz="2000" dirty="0">
                <a:solidFill>
                  <a:prstClr val="white"/>
                </a:solidFill>
                <a:latin typeface="Montserrat" panose="020B0604020202020204" charset="0"/>
              </a:endParaRPr>
            </a:p>
          </p:txBody>
        </p:sp>
        <p:pic>
          <p:nvPicPr>
            <p:cNvPr id="1038" name="Picture 103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1929" y="1446690"/>
              <a:ext cx="614107" cy="614107"/>
            </a:xfrm>
            <a:prstGeom prst="rect">
              <a:avLst/>
            </a:prstGeom>
          </p:spPr>
        </p:pic>
      </p:grpSp>
      <p:grpSp>
        <p:nvGrpSpPr>
          <p:cNvPr id="3" name="Group 2"/>
          <p:cNvGrpSpPr/>
          <p:nvPr/>
        </p:nvGrpSpPr>
        <p:grpSpPr>
          <a:xfrm>
            <a:off x="3175115" y="821912"/>
            <a:ext cx="5926788" cy="5926790"/>
            <a:chOff x="3175115" y="821912"/>
            <a:chExt cx="5926788" cy="5926790"/>
          </a:xfrm>
        </p:grpSpPr>
        <p:grpSp>
          <p:nvGrpSpPr>
            <p:cNvPr id="1049" name="Group 1048"/>
            <p:cNvGrpSpPr/>
            <p:nvPr/>
          </p:nvGrpSpPr>
          <p:grpSpPr>
            <a:xfrm>
              <a:off x="3562249" y="1204319"/>
              <a:ext cx="5161974" cy="5161976"/>
              <a:chOff x="561322" y="1377939"/>
              <a:chExt cx="5161974" cy="5161976"/>
            </a:xfrm>
          </p:grpSpPr>
          <p:sp>
            <p:nvSpPr>
              <p:cNvPr id="82" name="Arc 81"/>
              <p:cNvSpPr/>
              <p:nvPr/>
            </p:nvSpPr>
            <p:spPr>
              <a:xfrm>
                <a:off x="762799" y="1579419"/>
                <a:ext cx="4759018" cy="4759016"/>
              </a:xfrm>
              <a:prstGeom prst="arc">
                <a:avLst>
                  <a:gd name="adj1" fmla="val 20612407"/>
                  <a:gd name="adj2" fmla="val 11153772"/>
                </a:avLst>
              </a:prstGeom>
              <a:ln>
                <a:solidFill>
                  <a:srgbClr val="B3D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rgbClr val="464646"/>
                  </a:solidFill>
                  <a:latin typeface="Montserrat" panose="020B0604020202020204" charset="0"/>
                </a:endParaRPr>
              </a:p>
            </p:txBody>
          </p:sp>
          <p:sp>
            <p:nvSpPr>
              <p:cNvPr id="1040" name="Arc 1039"/>
              <p:cNvSpPr/>
              <p:nvPr/>
            </p:nvSpPr>
            <p:spPr>
              <a:xfrm>
                <a:off x="1094238" y="1910857"/>
                <a:ext cx="4096141" cy="4096140"/>
              </a:xfrm>
              <a:prstGeom prst="arc">
                <a:avLst>
                  <a:gd name="adj1" fmla="val 16720036"/>
                  <a:gd name="adj2" fmla="val 18945586"/>
                </a:avLst>
              </a:prstGeom>
              <a:ln>
                <a:solidFill>
                  <a:srgbClr val="B3D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rgbClr val="464646"/>
                  </a:solidFill>
                  <a:latin typeface="Montserrat" panose="020B0604020202020204" charset="0"/>
                </a:endParaRPr>
              </a:p>
            </p:txBody>
          </p:sp>
          <p:sp>
            <p:nvSpPr>
              <p:cNvPr id="81" name="Arc 80"/>
              <p:cNvSpPr/>
              <p:nvPr/>
            </p:nvSpPr>
            <p:spPr>
              <a:xfrm>
                <a:off x="1191830" y="2008450"/>
                <a:ext cx="3900956" cy="3900954"/>
              </a:xfrm>
              <a:prstGeom prst="arc">
                <a:avLst>
                  <a:gd name="adj1" fmla="val 17379907"/>
                  <a:gd name="adj2" fmla="val 18945586"/>
                </a:avLst>
              </a:prstGeom>
              <a:ln w="28575">
                <a:solidFill>
                  <a:srgbClr val="5DD5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rgbClr val="464646"/>
                  </a:solidFill>
                  <a:latin typeface="Montserrat" panose="020B0604020202020204" charset="0"/>
                </a:endParaRPr>
              </a:p>
            </p:txBody>
          </p:sp>
          <p:sp>
            <p:nvSpPr>
              <p:cNvPr id="91" name="Arc 90"/>
              <p:cNvSpPr/>
              <p:nvPr/>
            </p:nvSpPr>
            <p:spPr>
              <a:xfrm rot="16200000">
                <a:off x="1094238" y="1910857"/>
                <a:ext cx="4096140" cy="4096141"/>
              </a:xfrm>
              <a:prstGeom prst="arc">
                <a:avLst>
                  <a:gd name="adj1" fmla="val 17943636"/>
                  <a:gd name="adj2" fmla="val 20867706"/>
                </a:avLst>
              </a:prstGeom>
              <a:ln>
                <a:solidFill>
                  <a:srgbClr val="B3D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rgbClr val="464646"/>
                  </a:solidFill>
                  <a:latin typeface="Montserrat" panose="020B0604020202020204" charset="0"/>
                </a:endParaRPr>
              </a:p>
            </p:txBody>
          </p:sp>
          <p:sp>
            <p:nvSpPr>
              <p:cNvPr id="92" name="Arc 91"/>
              <p:cNvSpPr/>
              <p:nvPr/>
            </p:nvSpPr>
            <p:spPr>
              <a:xfrm rot="16200000">
                <a:off x="1191830" y="2008450"/>
                <a:ext cx="3900956" cy="3900955"/>
              </a:xfrm>
              <a:prstGeom prst="arc">
                <a:avLst>
                  <a:gd name="adj1" fmla="val 15651415"/>
                  <a:gd name="adj2" fmla="val 16534739"/>
                </a:avLst>
              </a:prstGeom>
              <a:ln w="28575">
                <a:solidFill>
                  <a:srgbClr val="5DD5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rgbClr val="464646"/>
                  </a:solidFill>
                  <a:latin typeface="Montserrat" panose="020B0604020202020204" charset="0"/>
                </a:endParaRPr>
              </a:p>
            </p:txBody>
          </p:sp>
          <p:sp>
            <p:nvSpPr>
              <p:cNvPr id="93" name="Arc 92"/>
              <p:cNvSpPr/>
              <p:nvPr/>
            </p:nvSpPr>
            <p:spPr>
              <a:xfrm rot="16200000">
                <a:off x="1094238" y="1910857"/>
                <a:ext cx="4096140" cy="4096141"/>
              </a:xfrm>
              <a:prstGeom prst="arc">
                <a:avLst>
                  <a:gd name="adj1" fmla="val 15259893"/>
                  <a:gd name="adj2" fmla="val 16555350"/>
                </a:avLst>
              </a:prstGeom>
              <a:ln>
                <a:solidFill>
                  <a:srgbClr val="B3D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rgbClr val="464646"/>
                  </a:solidFill>
                  <a:latin typeface="Montserrat" panose="020B0604020202020204" charset="0"/>
                </a:endParaRPr>
              </a:p>
            </p:txBody>
          </p:sp>
          <p:sp>
            <p:nvSpPr>
              <p:cNvPr id="94" name="Arc 93"/>
              <p:cNvSpPr/>
              <p:nvPr/>
            </p:nvSpPr>
            <p:spPr>
              <a:xfrm>
                <a:off x="908241" y="1724861"/>
                <a:ext cx="4468134" cy="4468132"/>
              </a:xfrm>
              <a:prstGeom prst="arc">
                <a:avLst>
                  <a:gd name="adj1" fmla="val 1153746"/>
                  <a:gd name="adj2" fmla="val 7928196"/>
                </a:avLst>
              </a:prstGeom>
              <a:ln>
                <a:solidFill>
                  <a:srgbClr val="B3D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rgbClr val="464646"/>
                  </a:solidFill>
                  <a:latin typeface="Montserrat" panose="020B0604020202020204" charset="0"/>
                </a:endParaRPr>
              </a:p>
            </p:txBody>
          </p:sp>
          <p:sp>
            <p:nvSpPr>
              <p:cNvPr id="97" name="Arc 96"/>
              <p:cNvSpPr/>
              <p:nvPr/>
            </p:nvSpPr>
            <p:spPr>
              <a:xfrm rot="16200000">
                <a:off x="561321" y="1377940"/>
                <a:ext cx="5161976" cy="5161974"/>
              </a:xfrm>
              <a:prstGeom prst="arc">
                <a:avLst>
                  <a:gd name="adj1" fmla="val 18273878"/>
                  <a:gd name="adj2" fmla="val 3223048"/>
                </a:avLst>
              </a:prstGeom>
              <a:ln w="28575">
                <a:solidFill>
                  <a:srgbClr val="5DD5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rgbClr val="464646"/>
                  </a:solidFill>
                  <a:latin typeface="Montserrat" panose="020B0604020202020204" charset="0"/>
                </a:endParaRPr>
              </a:p>
            </p:txBody>
          </p:sp>
        </p:grpSp>
        <p:sp>
          <p:nvSpPr>
            <p:cNvPr id="100" name="Arc 99"/>
            <p:cNvSpPr/>
            <p:nvPr/>
          </p:nvSpPr>
          <p:spPr>
            <a:xfrm rot="16200000">
              <a:off x="3175114" y="821913"/>
              <a:ext cx="5926790" cy="5926788"/>
            </a:xfrm>
            <a:prstGeom prst="arc">
              <a:avLst>
                <a:gd name="adj1" fmla="val 2680724"/>
                <a:gd name="adj2" fmla="val 13486375"/>
              </a:avLst>
            </a:prstGeom>
            <a:ln w="28575">
              <a:solidFill>
                <a:srgbClr val="5DD5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rgbClr val="464646"/>
                </a:solidFill>
                <a:latin typeface="Montserrat" panose="020B0604020202020204" charset="0"/>
              </a:endParaRPr>
            </a:p>
          </p:txBody>
        </p:sp>
      </p:grpSp>
      <p:sp>
        <p:nvSpPr>
          <p:cNvPr id="1029" name="Rectangle 1028"/>
          <p:cNvSpPr/>
          <p:nvPr/>
        </p:nvSpPr>
        <p:spPr>
          <a:xfrm>
            <a:off x="3277945" y="4773382"/>
            <a:ext cx="2267717" cy="1046440"/>
          </a:xfrm>
          <a:prstGeom prst="rect">
            <a:avLst/>
          </a:prstGeom>
          <a:solidFill>
            <a:schemeClr val="tx2"/>
          </a:solidFill>
        </p:spPr>
        <p:txBody>
          <a:bodyPr wrap="square">
            <a:spAutoFit/>
          </a:bodyPr>
          <a:lstStyle/>
          <a:p>
            <a:pPr algn="ctr"/>
            <a:r>
              <a:rPr lang="en-US" sz="2000" dirty="0">
                <a:solidFill>
                  <a:prstClr val="white"/>
                </a:solidFill>
                <a:latin typeface="Montserrat" panose="020B0604020202020204" charset="0"/>
              </a:rPr>
              <a:t>OFFICES  </a:t>
            </a:r>
            <a:endParaRPr lang="hu-HU" sz="2000" dirty="0">
              <a:solidFill>
                <a:prstClr val="white"/>
              </a:solidFill>
              <a:latin typeface="Montserrat" panose="020B0604020202020204" charset="0"/>
            </a:endParaRPr>
          </a:p>
          <a:p>
            <a:pPr algn="ctr"/>
            <a:r>
              <a:rPr lang="en-US" sz="1400" dirty="0">
                <a:solidFill>
                  <a:prstClr val="white"/>
                </a:solidFill>
                <a:latin typeface="Montserrat" panose="020B0604020202020204" charset="0"/>
              </a:rPr>
              <a:t>Budapest, N</a:t>
            </a:r>
            <a:r>
              <a:rPr lang="hu-HU" sz="1400" dirty="0">
                <a:solidFill>
                  <a:prstClr val="white"/>
                </a:solidFill>
                <a:latin typeface="Montserrat" panose="020B0604020202020204" charset="0"/>
              </a:rPr>
              <a:t>ew </a:t>
            </a:r>
            <a:r>
              <a:rPr lang="en-US" sz="1400" dirty="0">
                <a:solidFill>
                  <a:prstClr val="white"/>
                </a:solidFill>
                <a:latin typeface="Montserrat" panose="020B0604020202020204" charset="0"/>
              </a:rPr>
              <a:t>Y</a:t>
            </a:r>
            <a:r>
              <a:rPr lang="hu-HU" sz="1400" dirty="0">
                <a:solidFill>
                  <a:prstClr val="white"/>
                </a:solidFill>
                <a:latin typeface="Montserrat" panose="020B0604020202020204" charset="0"/>
              </a:rPr>
              <a:t>ork</a:t>
            </a:r>
            <a:r>
              <a:rPr lang="en-US" sz="1400" dirty="0">
                <a:solidFill>
                  <a:prstClr val="white"/>
                </a:solidFill>
                <a:latin typeface="Montserrat" panose="020B0604020202020204" charset="0"/>
              </a:rPr>
              <a:t>, London, Paris, Munich, Moscow</a:t>
            </a:r>
          </a:p>
        </p:txBody>
      </p:sp>
      <p:sp>
        <p:nvSpPr>
          <p:cNvPr id="55" name="Rectangle 54"/>
          <p:cNvSpPr/>
          <p:nvPr/>
        </p:nvSpPr>
        <p:spPr>
          <a:xfrm>
            <a:off x="7328683" y="4948773"/>
            <a:ext cx="2499634" cy="615553"/>
          </a:xfrm>
          <a:prstGeom prst="rect">
            <a:avLst/>
          </a:prstGeom>
          <a:solidFill>
            <a:schemeClr val="tx2"/>
          </a:solidFill>
        </p:spPr>
        <p:txBody>
          <a:bodyPr wrap="square">
            <a:spAutoFit/>
          </a:bodyPr>
          <a:lstStyle/>
          <a:p>
            <a:pPr algn="ctr"/>
            <a:r>
              <a:rPr lang="en-US" sz="2000" dirty="0">
                <a:solidFill>
                  <a:prstClr val="white"/>
                </a:solidFill>
                <a:latin typeface="Montserrat" panose="020B0604020202020204" charset="0"/>
              </a:rPr>
              <a:t>TRACK RECORD</a:t>
            </a:r>
            <a:br>
              <a:rPr lang="en-US" dirty="0">
                <a:solidFill>
                  <a:prstClr val="white"/>
                </a:solidFill>
                <a:latin typeface="Montserrat" panose="020B0604020202020204" charset="0"/>
              </a:rPr>
            </a:br>
            <a:r>
              <a:rPr lang="en-US" sz="1400" dirty="0">
                <a:solidFill>
                  <a:prstClr val="white"/>
                </a:solidFill>
                <a:latin typeface="Montserrat" panose="020B0604020202020204" charset="0"/>
              </a:rPr>
              <a:t>17 years in IT security</a:t>
            </a:r>
          </a:p>
        </p:txBody>
      </p:sp>
      <p:sp>
        <p:nvSpPr>
          <p:cNvPr id="1024" name="Rectangle 1023"/>
          <p:cNvSpPr/>
          <p:nvPr/>
        </p:nvSpPr>
        <p:spPr>
          <a:xfrm>
            <a:off x="7371509" y="2787708"/>
            <a:ext cx="2230485" cy="400110"/>
          </a:xfrm>
          <a:prstGeom prst="rect">
            <a:avLst/>
          </a:prstGeom>
          <a:solidFill>
            <a:schemeClr val="tx2"/>
          </a:solidFill>
        </p:spPr>
        <p:txBody>
          <a:bodyPr wrap="square">
            <a:spAutoFit/>
          </a:bodyPr>
          <a:lstStyle/>
          <a:p>
            <a:pPr algn="ctr"/>
            <a:r>
              <a:rPr lang="hu-HU" sz="2000" dirty="0">
                <a:solidFill>
                  <a:prstClr val="white"/>
                </a:solidFill>
                <a:latin typeface="Montserrat" panose="020B0604020202020204" charset="0"/>
              </a:rPr>
              <a:t>1500 CLIENTS</a:t>
            </a:r>
          </a:p>
        </p:txBody>
      </p:sp>
      <p:sp>
        <p:nvSpPr>
          <p:cNvPr id="1027" name="Rectangle 1026"/>
          <p:cNvSpPr/>
          <p:nvPr/>
        </p:nvSpPr>
        <p:spPr>
          <a:xfrm>
            <a:off x="2835834" y="2946587"/>
            <a:ext cx="2021516" cy="830997"/>
          </a:xfrm>
          <a:prstGeom prst="rect">
            <a:avLst/>
          </a:prstGeom>
        </p:spPr>
        <p:txBody>
          <a:bodyPr wrap="square">
            <a:spAutoFit/>
          </a:bodyPr>
          <a:lstStyle/>
          <a:p>
            <a:pPr algn="ctr"/>
            <a:r>
              <a:rPr lang="hu-HU" sz="2000" dirty="0">
                <a:solidFill>
                  <a:prstClr val="white"/>
                </a:solidFill>
                <a:latin typeface="Montserrat" panose="020B0604020202020204" charset="0"/>
              </a:rPr>
              <a:t>REFERENCES</a:t>
            </a:r>
          </a:p>
          <a:p>
            <a:pPr algn="ctr"/>
            <a:r>
              <a:rPr lang="en-US" sz="1400" dirty="0">
                <a:solidFill>
                  <a:prstClr val="white"/>
                </a:solidFill>
                <a:latin typeface="Montserrat" panose="020B0604020202020204" charset="0"/>
              </a:rPr>
              <a:t>25 Fortune 100 companies</a:t>
            </a:r>
            <a:endParaRPr lang="en-US" sz="1050" dirty="0">
              <a:solidFill>
                <a:srgbClr val="464646"/>
              </a:solidFill>
              <a:latin typeface="Montserrat" panose="020B0604020202020204" charset="0"/>
            </a:endParaRPr>
          </a:p>
        </p:txBody>
      </p:sp>
      <p:sp>
        <p:nvSpPr>
          <p:cNvPr id="29" name="Title 1"/>
          <p:cNvSpPr txBox="1">
            <a:spLocks/>
          </p:cNvSpPr>
          <p:nvPr/>
        </p:nvSpPr>
        <p:spPr>
          <a:xfrm>
            <a:off x="533400" y="501483"/>
            <a:ext cx="10543674" cy="1200857"/>
          </a:xfrm>
          <a:prstGeom prst="rect">
            <a:avLst/>
          </a:prstGeom>
        </p:spPr>
        <p:txBody>
          <a:bodyPr/>
          <a:lstStyle>
            <a:lvl1pPr algn="l" defTabSz="914400" rtl="0" eaLnBrk="1" latinLnBrk="0" hangingPunct="1">
              <a:lnSpc>
                <a:spcPct val="90000"/>
              </a:lnSpc>
              <a:spcBef>
                <a:spcPct val="0"/>
              </a:spcBef>
              <a:buNone/>
              <a:defRPr sz="5400" kern="1200" cap="all" baseline="0">
                <a:solidFill>
                  <a:schemeClr val="bg1"/>
                </a:solidFill>
                <a:latin typeface="Montserrat Black" panose="00000A00000000000000" pitchFamily="2" charset="-18"/>
                <a:ea typeface="+mj-ea"/>
                <a:cs typeface="+mj-cs"/>
              </a:defRPr>
            </a:lvl1pPr>
          </a:lstStyle>
          <a:p>
            <a:r>
              <a:rPr lang="hu-HU" sz="4000" dirty="0"/>
              <a:t>Balabit at a glance</a:t>
            </a:r>
            <a:endParaRPr lang="en-US" sz="4000" dirty="0"/>
          </a:p>
        </p:txBody>
      </p:sp>
    </p:spTree>
    <p:extLst>
      <p:ext uri="{BB962C8B-B14F-4D97-AF65-F5344CB8AC3E}">
        <p14:creationId xmlns:p14="http://schemas.microsoft.com/office/powerpoint/2010/main" val="3999795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Managing third-party access at </a:t>
            </a:r>
            <a:r>
              <a:rPr lang="en-US" dirty="0" err="1"/>
              <a:t>Svenska</a:t>
            </a:r>
            <a:r>
              <a:rPr lang="en-US" dirty="0"/>
              <a:t> </a:t>
            </a:r>
            <a:r>
              <a:rPr lang="en-US"/>
              <a:t>Handelsbanken</a:t>
            </a:r>
            <a:endParaRPr lang="en-US" dirty="0"/>
          </a:p>
        </p:txBody>
      </p:sp>
      <p:sp>
        <p:nvSpPr>
          <p:cNvPr id="5" name="Text Placeholder 4"/>
          <p:cNvSpPr>
            <a:spLocks noGrp="1"/>
          </p:cNvSpPr>
          <p:nvPr>
            <p:ph type="body" sz="quarter" idx="10"/>
          </p:nvPr>
        </p:nvSpPr>
        <p:spPr>
          <a:xfrm>
            <a:off x="533400" y="1981199"/>
            <a:ext cx="5676900" cy="4653401"/>
          </a:xfrm>
        </p:spPr>
        <p:txBody>
          <a:bodyPr>
            <a:normAutofit/>
          </a:bodyPr>
          <a:lstStyle/>
          <a:p>
            <a:pPr marL="0" indent="0">
              <a:buNone/>
            </a:pPr>
            <a:r>
              <a:rPr lang="en-US" b="1" dirty="0"/>
              <a:t>Benefits</a:t>
            </a:r>
            <a:r>
              <a:rPr lang="en-US" dirty="0"/>
              <a:t>: </a:t>
            </a:r>
          </a:p>
          <a:p>
            <a:r>
              <a:rPr lang="en-US" dirty="0"/>
              <a:t>Unique audit and visualization functions, including movie-like replay and real-time follow</a:t>
            </a:r>
          </a:p>
          <a:p>
            <a:r>
              <a:rPr lang="en-US" dirty="0"/>
              <a:t>Review of logins and commands of third-party administrators</a:t>
            </a:r>
          </a:p>
          <a:p>
            <a:endParaRPr lang="en-US"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030" y="3418679"/>
            <a:ext cx="5599523" cy="573951"/>
          </a:xfrm>
          <a:prstGeom prst="rect">
            <a:avLst/>
          </a:prstGeom>
        </p:spPr>
      </p:pic>
    </p:spTree>
    <p:extLst>
      <p:ext uri="{BB962C8B-B14F-4D97-AF65-F5344CB8AC3E}">
        <p14:creationId xmlns:p14="http://schemas.microsoft.com/office/powerpoint/2010/main" val="48828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 awareness-driven privileged session management</a:t>
            </a:r>
          </a:p>
        </p:txBody>
      </p:sp>
      <p:sp>
        <p:nvSpPr>
          <p:cNvPr id="5" name="Text Placeholder 4"/>
          <p:cNvSpPr>
            <a:spLocks noGrp="1"/>
          </p:cNvSpPr>
          <p:nvPr>
            <p:ph type="body" sz="quarter" idx="10"/>
          </p:nvPr>
        </p:nvSpPr>
        <p:spPr>
          <a:xfrm>
            <a:off x="533400" y="1981199"/>
            <a:ext cx="5527431" cy="4653401"/>
          </a:xfrm>
        </p:spPr>
        <p:txBody>
          <a:bodyPr>
            <a:normAutofit fontScale="92500" lnSpcReduction="20000"/>
          </a:bodyPr>
          <a:lstStyle/>
          <a:p>
            <a:pPr marL="0" indent="0">
              <a:buNone/>
            </a:pPr>
            <a:r>
              <a:rPr lang="en-US" b="1" dirty="0"/>
              <a:t>Challenge</a:t>
            </a:r>
            <a:r>
              <a:rPr lang="en-US" dirty="0"/>
              <a:t>: </a:t>
            </a:r>
          </a:p>
          <a:p>
            <a:pPr marL="171450" indent="-171450"/>
            <a:r>
              <a:rPr lang="en-US" dirty="0">
                <a:solidFill>
                  <a:schemeClr val="tx1"/>
                </a:solidFill>
              </a:rPr>
              <a:t>Bring the whole IT environment under supervision</a:t>
            </a:r>
          </a:p>
          <a:p>
            <a:pPr marL="171450" indent="-171450"/>
            <a:r>
              <a:rPr lang="en-US" dirty="0">
                <a:solidFill>
                  <a:schemeClr val="tx1"/>
                </a:solidFill>
              </a:rPr>
              <a:t>Monitor all privileged user access to servers and other IT systems</a:t>
            </a:r>
          </a:p>
          <a:p>
            <a:pPr marL="171450" indent="-171450"/>
            <a:r>
              <a:rPr lang="en-US" dirty="0">
                <a:solidFill>
                  <a:schemeClr val="tx1"/>
                </a:solidFill>
              </a:rPr>
              <a:t>Record administrators’ command executions and application launches</a:t>
            </a:r>
          </a:p>
          <a:p>
            <a:pPr marL="171450" indent="-171450"/>
            <a:r>
              <a:rPr lang="en-US" dirty="0">
                <a:solidFill>
                  <a:schemeClr val="tx1"/>
                </a:solidFill>
              </a:rPr>
              <a:t>Provide tamper-proof, easily interpreted evidence for forensics investigations</a:t>
            </a:r>
          </a:p>
          <a:p>
            <a:endParaRPr lang="en-US"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106" y="2469002"/>
            <a:ext cx="4562572" cy="3421931"/>
          </a:xfrm>
          <a:prstGeom prst="rect">
            <a:avLst/>
          </a:prstGeom>
        </p:spPr>
      </p:pic>
    </p:spTree>
    <p:extLst>
      <p:ext uri="{BB962C8B-B14F-4D97-AF65-F5344CB8AC3E}">
        <p14:creationId xmlns:p14="http://schemas.microsoft.com/office/powerpoint/2010/main" val="172119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 awareness-driven privileged session management</a:t>
            </a:r>
          </a:p>
        </p:txBody>
      </p:sp>
      <p:sp>
        <p:nvSpPr>
          <p:cNvPr id="5" name="Text Placeholder 4"/>
          <p:cNvSpPr>
            <a:spLocks noGrp="1"/>
          </p:cNvSpPr>
          <p:nvPr>
            <p:ph type="body" sz="quarter" idx="10"/>
          </p:nvPr>
        </p:nvSpPr>
        <p:spPr>
          <a:xfrm>
            <a:off x="533400" y="1981199"/>
            <a:ext cx="5676900" cy="4653401"/>
          </a:xfrm>
        </p:spPr>
        <p:txBody>
          <a:bodyPr>
            <a:normAutofit fontScale="92500" lnSpcReduction="20000"/>
          </a:bodyPr>
          <a:lstStyle/>
          <a:p>
            <a:pPr marL="0" indent="0">
              <a:buNone/>
            </a:pPr>
            <a:r>
              <a:rPr lang="en-US" b="1" dirty="0"/>
              <a:t>Solution:</a:t>
            </a:r>
          </a:p>
          <a:p>
            <a:r>
              <a:rPr lang="en-US" dirty="0"/>
              <a:t>Control and record access of 200 sysadmins to 3000 hosts, including Linux, Windows servers, VMware, KVM, SUN Solaris &amp; IBM AIX</a:t>
            </a:r>
          </a:p>
          <a:p>
            <a:pPr marL="0" indent="0">
              <a:buNone/>
            </a:pPr>
            <a:r>
              <a:rPr lang="en-US" b="1" dirty="0"/>
              <a:t>Benefits</a:t>
            </a:r>
            <a:r>
              <a:rPr lang="en-US" dirty="0"/>
              <a:t>: </a:t>
            </a:r>
          </a:p>
          <a:p>
            <a:r>
              <a:rPr lang="en-US" dirty="0"/>
              <a:t>PSM enforces a centralized access policy and 2FA</a:t>
            </a:r>
          </a:p>
          <a:p>
            <a:r>
              <a:rPr lang="en-US" dirty="0" err="1"/>
              <a:t>Replayable</a:t>
            </a:r>
            <a:r>
              <a:rPr lang="en-US" dirty="0"/>
              <a:t>, tamper-proof video records</a:t>
            </a:r>
          </a:p>
          <a:p>
            <a:endParaRPr lang="en-US"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106" y="2469002"/>
            <a:ext cx="4562572" cy="3421931"/>
          </a:xfrm>
          <a:prstGeom prst="rect">
            <a:avLst/>
          </a:prstGeom>
        </p:spPr>
      </p:pic>
    </p:spTree>
    <p:extLst>
      <p:ext uri="{BB962C8B-B14F-4D97-AF65-F5344CB8AC3E}">
        <p14:creationId xmlns:p14="http://schemas.microsoft.com/office/powerpoint/2010/main" val="3238550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Compliance to local finance laws at </a:t>
            </a:r>
            <a:r>
              <a:rPr lang="en-US" dirty="0" err="1"/>
              <a:t>Fiducia</a:t>
            </a:r>
            <a:endParaRPr lang="en-US" dirty="0"/>
          </a:p>
        </p:txBody>
      </p:sp>
      <p:sp>
        <p:nvSpPr>
          <p:cNvPr id="5" name="Text Placeholder 4"/>
          <p:cNvSpPr>
            <a:spLocks noGrp="1"/>
          </p:cNvSpPr>
          <p:nvPr>
            <p:ph type="body" sz="quarter" idx="10"/>
          </p:nvPr>
        </p:nvSpPr>
        <p:spPr>
          <a:xfrm>
            <a:off x="533400" y="1981199"/>
            <a:ext cx="5527431" cy="4653401"/>
          </a:xfrm>
        </p:spPr>
        <p:txBody>
          <a:bodyPr>
            <a:normAutofit fontScale="92500" lnSpcReduction="20000"/>
          </a:bodyPr>
          <a:lstStyle/>
          <a:p>
            <a:pPr marL="0" indent="0">
              <a:buNone/>
            </a:pPr>
            <a:r>
              <a:rPr lang="en-US" b="1" dirty="0"/>
              <a:t>Challenge</a:t>
            </a:r>
            <a:r>
              <a:rPr lang="en-US" dirty="0"/>
              <a:t>: </a:t>
            </a:r>
          </a:p>
          <a:p>
            <a:r>
              <a:rPr lang="en-US" dirty="0"/>
              <a:t>Comply to </a:t>
            </a:r>
            <a:r>
              <a:rPr lang="en-US" dirty="0" err="1"/>
              <a:t>BaFin</a:t>
            </a:r>
            <a:r>
              <a:rPr lang="en-US" dirty="0"/>
              <a:t> </a:t>
            </a:r>
            <a:r>
              <a:rPr lang="en-US" dirty="0" err="1"/>
              <a:t>MaRisk</a:t>
            </a:r>
            <a:r>
              <a:rPr lang="en-US" dirty="0"/>
              <a:t>…</a:t>
            </a:r>
          </a:p>
          <a:p>
            <a:r>
              <a:rPr lang="en-US" dirty="0"/>
              <a:t>…with full audit of administrative access to private banking information</a:t>
            </a:r>
          </a:p>
          <a:p>
            <a:pPr marL="0" indent="0">
              <a:buNone/>
            </a:pPr>
            <a:r>
              <a:rPr lang="en-US" b="1" dirty="0"/>
              <a:t>Solution</a:t>
            </a:r>
            <a:r>
              <a:rPr lang="en-US" dirty="0"/>
              <a:t>: </a:t>
            </a:r>
          </a:p>
          <a:p>
            <a:r>
              <a:rPr lang="en-US" dirty="0"/>
              <a:t>SSH-auditing</a:t>
            </a:r>
          </a:p>
          <a:p>
            <a:r>
              <a:rPr lang="en-US" dirty="0"/>
              <a:t>RDP-auditing</a:t>
            </a:r>
          </a:p>
          <a:p>
            <a:r>
              <a:rPr lang="en-US" dirty="0"/>
              <a:t>Citrix ICA auditing</a:t>
            </a:r>
          </a:p>
          <a:p>
            <a:endParaRPr lang="en-US"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679" y="3169271"/>
            <a:ext cx="5928226" cy="1452415"/>
          </a:xfrm>
          <a:prstGeom prst="rect">
            <a:avLst/>
          </a:prstGeom>
        </p:spPr>
      </p:pic>
    </p:spTree>
    <p:extLst>
      <p:ext uri="{BB962C8B-B14F-4D97-AF65-F5344CB8AC3E}">
        <p14:creationId xmlns:p14="http://schemas.microsoft.com/office/powerpoint/2010/main" val="982713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Compliance to local finance laws at </a:t>
            </a:r>
            <a:r>
              <a:rPr lang="en-US" dirty="0" err="1"/>
              <a:t>Fiducia</a:t>
            </a:r>
            <a:endParaRPr lang="en-US" dirty="0"/>
          </a:p>
        </p:txBody>
      </p:sp>
      <p:sp>
        <p:nvSpPr>
          <p:cNvPr id="5" name="Text Placeholder 4"/>
          <p:cNvSpPr>
            <a:spLocks noGrp="1"/>
          </p:cNvSpPr>
          <p:nvPr>
            <p:ph type="body" sz="quarter" idx="10"/>
          </p:nvPr>
        </p:nvSpPr>
        <p:spPr>
          <a:xfrm>
            <a:off x="533400" y="1981199"/>
            <a:ext cx="5676900" cy="4653401"/>
          </a:xfrm>
        </p:spPr>
        <p:txBody>
          <a:bodyPr>
            <a:normAutofit/>
          </a:bodyPr>
          <a:lstStyle/>
          <a:p>
            <a:pPr marL="0" indent="0">
              <a:buNone/>
            </a:pPr>
            <a:r>
              <a:rPr lang="en-US" b="1" dirty="0"/>
              <a:t>Benefits</a:t>
            </a:r>
            <a:r>
              <a:rPr lang="en-US" dirty="0"/>
              <a:t>: </a:t>
            </a:r>
          </a:p>
          <a:p>
            <a:r>
              <a:rPr lang="en-US" dirty="0" err="1"/>
              <a:t>Fiducia</a:t>
            </a:r>
            <a:r>
              <a:rPr lang="en-US" dirty="0"/>
              <a:t> became fully compliant to </a:t>
            </a:r>
            <a:r>
              <a:rPr lang="en-US" dirty="0" err="1"/>
              <a:t>BaFin</a:t>
            </a:r>
            <a:r>
              <a:rPr lang="en-US" dirty="0"/>
              <a:t> </a:t>
            </a:r>
            <a:r>
              <a:rPr lang="en-US" dirty="0" err="1"/>
              <a:t>MaRisk</a:t>
            </a:r>
            <a:endParaRPr lang="en-US" dirty="0"/>
          </a:p>
          <a:p>
            <a:endParaRPr lang="en-US"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679" y="3169271"/>
            <a:ext cx="5928226" cy="1452415"/>
          </a:xfrm>
          <a:prstGeom prst="rect">
            <a:avLst/>
          </a:prstGeom>
        </p:spPr>
      </p:pic>
    </p:spTree>
    <p:extLst>
      <p:ext uri="{BB962C8B-B14F-4D97-AF65-F5344CB8AC3E}">
        <p14:creationId xmlns:p14="http://schemas.microsoft.com/office/powerpoint/2010/main" val="873818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588" t="2996" r="16548" b="1"/>
          <a:stretch/>
        </p:blipFill>
        <p:spPr>
          <a:xfrm>
            <a:off x="6041036" y="1304143"/>
            <a:ext cx="5568846" cy="4527797"/>
          </a:xfrm>
          <a:prstGeom prst="rect">
            <a:avLst/>
          </a:prstGeom>
        </p:spPr>
      </p:pic>
      <p:sp>
        <p:nvSpPr>
          <p:cNvPr id="4" name="Title 3"/>
          <p:cNvSpPr>
            <a:spLocks noGrp="1"/>
          </p:cNvSpPr>
          <p:nvPr>
            <p:ph type="title"/>
          </p:nvPr>
        </p:nvSpPr>
        <p:spPr/>
        <p:txBody>
          <a:bodyPr/>
          <a:lstStyle/>
          <a:p>
            <a:r>
              <a:rPr lang="en-US" dirty="0"/>
              <a:t>Why choose </a:t>
            </a:r>
            <a:r>
              <a:rPr lang="en-US" dirty="0" err="1"/>
              <a:t>Balabit</a:t>
            </a:r>
            <a:r>
              <a:rPr lang="en-US" dirty="0"/>
              <a:t> PAM?</a:t>
            </a:r>
          </a:p>
        </p:txBody>
      </p:sp>
      <p:sp>
        <p:nvSpPr>
          <p:cNvPr id="5" name="Text Placeholder 4"/>
          <p:cNvSpPr>
            <a:spLocks noGrp="1"/>
          </p:cNvSpPr>
          <p:nvPr>
            <p:ph type="body" sz="quarter" idx="10"/>
          </p:nvPr>
        </p:nvSpPr>
        <p:spPr>
          <a:xfrm>
            <a:off x="533400" y="1981199"/>
            <a:ext cx="5527431" cy="4653401"/>
          </a:xfrm>
        </p:spPr>
        <p:txBody>
          <a:bodyPr>
            <a:normAutofit lnSpcReduction="10000"/>
          </a:bodyPr>
          <a:lstStyle/>
          <a:p>
            <a:pPr marL="0" indent="0">
              <a:buNone/>
            </a:pPr>
            <a:r>
              <a:rPr lang="en-US" dirty="0"/>
              <a:t>Our proxy-based technology enables</a:t>
            </a:r>
            <a:r>
              <a:rPr lang="hu-HU" dirty="0"/>
              <a:t>:</a:t>
            </a:r>
            <a:endParaRPr lang="en-US" dirty="0"/>
          </a:p>
          <a:p>
            <a:r>
              <a:rPr lang="en-US" dirty="0"/>
              <a:t>Fastest deployment time – no agents required</a:t>
            </a:r>
            <a:endParaRPr lang="hu-HU" dirty="0"/>
          </a:p>
          <a:p>
            <a:r>
              <a:rPr lang="en-US" dirty="0"/>
              <a:t>Most granular access control (command level policy enforcement)</a:t>
            </a:r>
            <a:endParaRPr lang="hu-HU" dirty="0"/>
          </a:p>
          <a:p>
            <a:r>
              <a:rPr lang="en-US" dirty="0"/>
              <a:t>Full text search of session content, not just metadata</a:t>
            </a:r>
            <a:endParaRPr lang="hu-HU" dirty="0"/>
          </a:p>
          <a:p>
            <a:endParaRPr lang="en-US" i="1" dirty="0"/>
          </a:p>
        </p:txBody>
      </p:sp>
    </p:spTree>
    <p:extLst>
      <p:ext uri="{BB962C8B-B14F-4D97-AF65-F5344CB8AC3E}">
        <p14:creationId xmlns:p14="http://schemas.microsoft.com/office/powerpoint/2010/main" val="2562808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588" t="2996" r="16548" b="1"/>
          <a:stretch/>
        </p:blipFill>
        <p:spPr>
          <a:xfrm>
            <a:off x="6041036" y="1304143"/>
            <a:ext cx="5568846" cy="4527797"/>
          </a:xfrm>
          <a:prstGeom prst="rect">
            <a:avLst/>
          </a:prstGeom>
        </p:spPr>
      </p:pic>
      <p:sp>
        <p:nvSpPr>
          <p:cNvPr id="4" name="Title 3"/>
          <p:cNvSpPr>
            <a:spLocks noGrp="1"/>
          </p:cNvSpPr>
          <p:nvPr>
            <p:ph type="title"/>
          </p:nvPr>
        </p:nvSpPr>
        <p:spPr/>
        <p:txBody>
          <a:bodyPr/>
          <a:lstStyle/>
          <a:p>
            <a:r>
              <a:rPr lang="hu-HU" dirty="0"/>
              <a:t>WHY CHOOSE </a:t>
            </a:r>
            <a:r>
              <a:rPr lang="en-US" dirty="0" err="1"/>
              <a:t>Balabit</a:t>
            </a:r>
            <a:r>
              <a:rPr lang="en-US" dirty="0"/>
              <a:t> PAM</a:t>
            </a:r>
            <a:r>
              <a:rPr lang="hu-HU" dirty="0"/>
              <a:t>?</a:t>
            </a:r>
            <a:endParaRPr lang="en-US" dirty="0"/>
          </a:p>
        </p:txBody>
      </p:sp>
      <p:sp>
        <p:nvSpPr>
          <p:cNvPr id="5" name="Text Placeholder 4"/>
          <p:cNvSpPr>
            <a:spLocks noGrp="1"/>
          </p:cNvSpPr>
          <p:nvPr>
            <p:ph type="body" sz="quarter" idx="10"/>
          </p:nvPr>
        </p:nvSpPr>
        <p:spPr>
          <a:xfrm>
            <a:off x="533400" y="1981199"/>
            <a:ext cx="5527431" cy="4106863"/>
          </a:xfrm>
        </p:spPr>
        <p:txBody>
          <a:bodyPr>
            <a:normAutofit lnSpcReduction="10000"/>
          </a:bodyPr>
          <a:lstStyle/>
          <a:p>
            <a:pPr marL="0" indent="0">
              <a:buNone/>
            </a:pPr>
            <a:r>
              <a:rPr lang="en-US" dirty="0"/>
              <a:t>Our proxy-based technology enables</a:t>
            </a:r>
            <a:r>
              <a:rPr lang="hu-HU" dirty="0"/>
              <a:t>:</a:t>
            </a:r>
            <a:endParaRPr lang="en-US" dirty="0"/>
          </a:p>
          <a:p>
            <a:r>
              <a:rPr lang="en-US" dirty="0"/>
              <a:t>Real-time alerts</a:t>
            </a:r>
            <a:endParaRPr lang="hu-HU" dirty="0"/>
          </a:p>
          <a:p>
            <a:r>
              <a:rPr lang="en-US" dirty="0"/>
              <a:t>Real-time shadowing</a:t>
            </a:r>
            <a:endParaRPr lang="hu-HU" dirty="0"/>
          </a:p>
          <a:p>
            <a:r>
              <a:rPr lang="en-US" dirty="0"/>
              <a:t>No change to workflows</a:t>
            </a:r>
            <a:endParaRPr lang="hu-HU" dirty="0"/>
          </a:p>
          <a:p>
            <a:r>
              <a:rPr lang="en-US" dirty="0"/>
              <a:t>Behavioral biometrics</a:t>
            </a:r>
            <a:endParaRPr lang="hu-HU" dirty="0"/>
          </a:p>
          <a:p>
            <a:r>
              <a:rPr lang="en-US" dirty="0"/>
              <a:t>Automated session termination</a:t>
            </a:r>
          </a:p>
          <a:p>
            <a:endParaRPr lang="en-US" i="1" dirty="0"/>
          </a:p>
        </p:txBody>
      </p:sp>
    </p:spTree>
    <p:extLst>
      <p:ext uri="{BB962C8B-B14F-4D97-AF65-F5344CB8AC3E}">
        <p14:creationId xmlns:p14="http://schemas.microsoft.com/office/powerpoint/2010/main" val="3569687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Licensing and implementation</a:t>
            </a:r>
          </a:p>
        </p:txBody>
      </p:sp>
      <p:sp>
        <p:nvSpPr>
          <p:cNvPr id="5" name="Text Placeholder 4"/>
          <p:cNvSpPr>
            <a:spLocks noGrp="1"/>
          </p:cNvSpPr>
          <p:nvPr>
            <p:ph type="body" sz="quarter" idx="10"/>
          </p:nvPr>
        </p:nvSpPr>
        <p:spPr>
          <a:xfrm>
            <a:off x="533400" y="1981199"/>
            <a:ext cx="7239000" cy="4343401"/>
          </a:xfrm>
        </p:spPr>
        <p:txBody>
          <a:bodyPr>
            <a:normAutofit fontScale="92500" lnSpcReduction="10000"/>
          </a:bodyPr>
          <a:lstStyle/>
          <a:p>
            <a:r>
              <a:rPr lang="en-US" dirty="0"/>
              <a:t>Pricing based on the number of protected hosts</a:t>
            </a:r>
          </a:p>
          <a:p>
            <a:r>
              <a:rPr lang="en-US" dirty="0"/>
              <a:t>Provided as an appliance, or a virtual image (VMware, Hyper-V)</a:t>
            </a:r>
          </a:p>
          <a:p>
            <a:r>
              <a:rPr lang="en-US" dirty="0"/>
              <a:t>Cloud-ready (Microsoft Azure, Amazon Web Services)</a:t>
            </a:r>
          </a:p>
          <a:p>
            <a:r>
              <a:rPr lang="en-US" dirty="0"/>
              <a:t>3 support packages and 7/24 vendor support</a:t>
            </a:r>
          </a:p>
          <a:p>
            <a:r>
              <a:rPr lang="en-US" dirty="0"/>
              <a:t>Available add-ons:</a:t>
            </a:r>
          </a:p>
          <a:p>
            <a:pPr lvl="1"/>
            <a:r>
              <a:rPr lang="en-US" dirty="0"/>
              <a:t>Privileged Account Analytics</a:t>
            </a:r>
          </a:p>
          <a:p>
            <a:pPr lvl="1"/>
            <a:r>
              <a:rPr lang="en-US" dirty="0"/>
              <a:t>High Availability</a:t>
            </a:r>
          </a:p>
          <a:p>
            <a:endParaRPr lang="en-US" dirty="0"/>
          </a:p>
          <a:p>
            <a:endParaRPr lang="en-US"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700" y="1693200"/>
            <a:ext cx="4631400" cy="4631400"/>
          </a:xfrm>
          <a:prstGeom prst="rect">
            <a:avLst/>
          </a:prstGeom>
        </p:spPr>
      </p:pic>
    </p:spTree>
    <p:extLst>
      <p:ext uri="{BB962C8B-B14F-4D97-AF65-F5344CB8AC3E}">
        <p14:creationId xmlns:p14="http://schemas.microsoft.com/office/powerpoint/2010/main" val="53697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2" descr="https://www.gartner.com/imagesrv/apps/common/images/logo-white.png;wa0de7ba0a00027b7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56097" y="8397465"/>
            <a:ext cx="843631" cy="219713"/>
          </a:xfrm>
          <a:prstGeom prst="rect">
            <a:avLst/>
          </a:prstGeom>
          <a:noFill/>
          <a:extLst>
            <a:ext uri="{909E8E84-426E-40DD-AFC4-6F175D3DCCD1}">
              <a14:hiddenFill xmlns:a14="http://schemas.microsoft.com/office/drawing/2010/main">
                <a:solidFill>
                  <a:srgbClr val="FFFFFF"/>
                </a:solidFill>
              </a14:hiddenFill>
            </a:ext>
          </a:extLst>
        </p:spPr>
      </p:pic>
      <p:sp>
        <p:nvSpPr>
          <p:cNvPr id="1031" name="Oval 1030"/>
          <p:cNvSpPr/>
          <p:nvPr/>
        </p:nvSpPr>
        <p:spPr>
          <a:xfrm>
            <a:off x="3717929" y="1473179"/>
            <a:ext cx="5023433" cy="50234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6" name="Picture 6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18786" y="1699267"/>
            <a:ext cx="1874060" cy="1874059"/>
          </a:xfrm>
          <a:prstGeom prst="rect">
            <a:avLst/>
          </a:prstGeom>
        </p:spPr>
      </p:pic>
      <p:sp>
        <p:nvSpPr>
          <p:cNvPr id="67" name="Rectangle 66"/>
          <p:cNvSpPr/>
          <p:nvPr/>
        </p:nvSpPr>
        <p:spPr>
          <a:xfrm>
            <a:off x="9410232" y="1986405"/>
            <a:ext cx="895923" cy="46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52" name="Picture 8" descr="http://www.logoeps.com/wp-content/uploads/2012/12/handelsbanken-logo-vector.png"/>
          <p:cNvPicPr>
            <a:picLocks noChangeAspect="1" noChangeArrowheads="1"/>
          </p:cNvPicPr>
          <p:nvPr/>
        </p:nvPicPr>
        <p:blipFill rotWithShape="1">
          <a:blip r:embed="rId5" cstate="email">
            <a:biLevel thresh="25000"/>
            <a:extLst>
              <a:ext uri="{28A0092B-C50C-407E-A947-70E740481C1C}">
                <a14:useLocalDpi xmlns:a14="http://schemas.microsoft.com/office/drawing/2010/main"/>
              </a:ext>
            </a:extLst>
          </a:blip>
          <a:srcRect t="36190" b="38286"/>
          <a:stretch/>
        </p:blipFill>
        <p:spPr bwMode="auto">
          <a:xfrm>
            <a:off x="5125244" y="1624601"/>
            <a:ext cx="2208802" cy="56377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14" descr="https://storage.gra1.cloud.ovh.net/v1/AUTH_ba5613a94d1942948dd79adf42a2fa02/assets-1-jobteaser-production/assets/home/logo-orange-9d5164967700e3997549d52340f4fa24.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77818" y="2558649"/>
            <a:ext cx="1143185" cy="103110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6" descr="http://media.cms.bmc.com/images/cs-logo-white-societegeneral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98075" y="3340336"/>
            <a:ext cx="1650805" cy="4052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cawardseurope.com/theme/img/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39940" y="2038371"/>
            <a:ext cx="630027" cy="315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9542" y="5814979"/>
            <a:ext cx="1612805" cy="451585"/>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81480" y="2869240"/>
            <a:ext cx="929084" cy="1116370"/>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9280" y="4346085"/>
            <a:ext cx="1844851" cy="573529"/>
          </a:xfrm>
          <a:prstGeom prst="rect">
            <a:avLst/>
          </a:prstGeom>
        </p:spPr>
      </p:pic>
      <p:pic>
        <p:nvPicPr>
          <p:cNvPr id="1026" name="Picture 2" descr="https://www.balabit.com/pictures/tmobile-1_55-300x51.png"/>
          <p:cNvPicPr>
            <a:picLocks noChangeAspect="1" noChangeArrowheads="1"/>
          </p:cNvPicPr>
          <p:nvPr/>
        </p:nvPicPr>
        <p:blipFill>
          <a:blip r:embed="rId12">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57228" y="3809058"/>
            <a:ext cx="1532314" cy="2604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balabit.com/pictures/etisalat-51x60.png"/>
          <p:cNvPicPr>
            <a:picLocks noChangeAspect="1" noChangeArrowheads="1"/>
          </p:cNvPicPr>
          <p:nvPr/>
        </p:nvPicPr>
        <p:blipFill>
          <a:blip r:embed="rId1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61398" y="3984895"/>
            <a:ext cx="772706" cy="9090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gooddata logo"/>
          <p:cNvPicPr>
            <a:picLocks noChangeAspect="1" noChangeArrowheads="1"/>
          </p:cNvPicPr>
          <p:nvPr/>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6275593" y="2029125"/>
            <a:ext cx="1730672" cy="9490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69470" y="4182561"/>
            <a:ext cx="560553" cy="767958"/>
          </a:xfrm>
          <a:prstGeom prst="rect">
            <a:avLst/>
          </a:prstGeom>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98696" y="4228578"/>
            <a:ext cx="596216" cy="594000"/>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06281" y="1878810"/>
            <a:ext cx="596107" cy="59400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5319" y="1662683"/>
            <a:ext cx="1874060" cy="1874059"/>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17923" y="4022514"/>
            <a:ext cx="1874060" cy="187405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2440" y="4016578"/>
            <a:ext cx="1874060" cy="1874059"/>
          </a:xfrm>
          <a:prstGeom prst="rect">
            <a:avLst/>
          </a:prstGeom>
        </p:spPr>
      </p:pic>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43591" y="5021064"/>
            <a:ext cx="2820028" cy="744407"/>
          </a:xfrm>
          <a:prstGeom prst="rect">
            <a:avLst/>
          </a:prstGeom>
        </p:spPr>
      </p:pic>
      <p:sp>
        <p:nvSpPr>
          <p:cNvPr id="25" name="Title 1"/>
          <p:cNvSpPr txBox="1">
            <a:spLocks/>
          </p:cNvSpPr>
          <p:nvPr/>
        </p:nvSpPr>
        <p:spPr>
          <a:xfrm>
            <a:off x="533400" y="501483"/>
            <a:ext cx="10543674" cy="1200857"/>
          </a:xfrm>
          <a:prstGeom prst="rect">
            <a:avLst/>
          </a:prstGeom>
        </p:spPr>
        <p:txBody>
          <a:bodyPr/>
          <a:lstStyle>
            <a:lvl1pPr algn="l" defTabSz="914400" rtl="0" eaLnBrk="1" latinLnBrk="0" hangingPunct="1">
              <a:lnSpc>
                <a:spcPct val="90000"/>
              </a:lnSpc>
              <a:spcBef>
                <a:spcPct val="0"/>
              </a:spcBef>
              <a:buNone/>
              <a:defRPr sz="5400" kern="1200" cap="all" baseline="0">
                <a:solidFill>
                  <a:schemeClr val="bg1"/>
                </a:solidFill>
                <a:latin typeface="Montserrat Black" panose="00000A00000000000000" pitchFamily="2" charset="-18"/>
                <a:ea typeface="+mj-ea"/>
                <a:cs typeface="+mj-cs"/>
              </a:defRPr>
            </a:lvl1pPr>
          </a:lstStyle>
          <a:p>
            <a:r>
              <a:rPr lang="hu-HU" sz="4000" dirty="0"/>
              <a:t>Balabit at a glance</a:t>
            </a:r>
            <a:endParaRPr lang="en-US" sz="4000" dirty="0"/>
          </a:p>
        </p:txBody>
      </p:sp>
    </p:spTree>
    <p:extLst>
      <p:ext uri="{BB962C8B-B14F-4D97-AF65-F5344CB8AC3E}">
        <p14:creationId xmlns:p14="http://schemas.microsoft.com/office/powerpoint/2010/main" val="120937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Privileged access Problem</a:t>
            </a:r>
          </a:p>
        </p:txBody>
      </p:sp>
      <p:grpSp>
        <p:nvGrpSpPr>
          <p:cNvPr id="10" name="Group 9"/>
          <p:cNvGrpSpPr/>
          <p:nvPr/>
        </p:nvGrpSpPr>
        <p:grpSpPr>
          <a:xfrm>
            <a:off x="2988551" y="4517934"/>
            <a:ext cx="4780418" cy="975091"/>
            <a:chOff x="641131" y="4412830"/>
            <a:chExt cx="3560905" cy="975091"/>
          </a:xfrm>
        </p:grpSpPr>
        <p:sp>
          <p:nvSpPr>
            <p:cNvPr id="15" name="Téglalap 13"/>
            <p:cNvSpPr/>
            <p:nvPr/>
          </p:nvSpPr>
          <p:spPr>
            <a:xfrm>
              <a:off x="641131" y="4412830"/>
              <a:ext cx="3560905" cy="975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4763" dirty="0">
                <a:solidFill>
                  <a:prstClr val="white"/>
                </a:solidFill>
                <a:ea typeface="Montserrat" charset="0"/>
                <a:cs typeface="Montserrat" charset="0"/>
              </a:endParaRPr>
            </a:p>
          </p:txBody>
        </p:sp>
        <p:sp>
          <p:nvSpPr>
            <p:cNvPr id="18" name="TextBox 5"/>
            <p:cNvSpPr txBox="1"/>
            <p:nvPr/>
          </p:nvSpPr>
          <p:spPr>
            <a:xfrm>
              <a:off x="1494502" y="4511667"/>
              <a:ext cx="2657086" cy="777417"/>
            </a:xfrm>
            <a:prstGeom prst="rect">
              <a:avLst/>
            </a:prstGeom>
            <a:noFill/>
          </p:spPr>
          <p:txBody>
            <a:bodyPr wrap="square" lIns="68572" tIns="34285" rIns="68572" bIns="34285" rtlCol="0" anchor="ctr" anchorCtr="0">
              <a:noAutofit/>
            </a:bodyPr>
            <a:lstStyle/>
            <a:p>
              <a:r>
                <a:rPr lang="en-US" sz="1715" dirty="0">
                  <a:solidFill>
                    <a:prstClr val="white"/>
                  </a:solidFill>
                  <a:ea typeface="Montserrat" charset="0"/>
                  <a:cs typeface="Montserrat" charset="0"/>
                </a:rPr>
                <a:t>Privilege misuse is the 3</a:t>
              </a:r>
              <a:r>
                <a:rPr lang="en-US" sz="1715" baseline="30000" dirty="0">
                  <a:solidFill>
                    <a:prstClr val="white"/>
                  </a:solidFill>
                  <a:ea typeface="Montserrat" charset="0"/>
                  <a:cs typeface="Montserrat" charset="0"/>
                </a:rPr>
                <a:t>rd</a:t>
              </a:r>
              <a:r>
                <a:rPr lang="en-US" sz="1715" dirty="0">
                  <a:solidFill>
                    <a:prstClr val="white"/>
                  </a:solidFill>
                  <a:ea typeface="Montserrat" charset="0"/>
                  <a:cs typeface="Montserrat" charset="0"/>
                </a:rPr>
                <a:t> most prevalent cause of data breaches</a:t>
              </a:r>
            </a:p>
          </p:txBody>
        </p:sp>
      </p:grpSp>
      <p:grpSp>
        <p:nvGrpSpPr>
          <p:cNvPr id="12" name="Group 11"/>
          <p:cNvGrpSpPr/>
          <p:nvPr/>
        </p:nvGrpSpPr>
        <p:grpSpPr>
          <a:xfrm>
            <a:off x="2988551" y="2238703"/>
            <a:ext cx="5826935" cy="977463"/>
            <a:chOff x="641131" y="2238703"/>
            <a:chExt cx="5826935" cy="977463"/>
          </a:xfrm>
        </p:grpSpPr>
        <p:sp>
          <p:nvSpPr>
            <p:cNvPr id="24" name="Téglalap 13"/>
            <p:cNvSpPr/>
            <p:nvPr/>
          </p:nvSpPr>
          <p:spPr>
            <a:xfrm>
              <a:off x="641131" y="2238703"/>
              <a:ext cx="5826935" cy="975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4763" dirty="0">
                <a:solidFill>
                  <a:prstClr val="white"/>
                </a:solidFill>
                <a:ea typeface="Montserrat" charset="0"/>
                <a:cs typeface="Montserrat" charset="0"/>
              </a:endParaRPr>
            </a:p>
          </p:txBody>
        </p:sp>
        <p:sp>
          <p:nvSpPr>
            <p:cNvPr id="25" name="TextBox 5"/>
            <p:cNvSpPr txBox="1"/>
            <p:nvPr/>
          </p:nvSpPr>
          <p:spPr>
            <a:xfrm>
              <a:off x="1786759" y="2370768"/>
              <a:ext cx="4478574" cy="777417"/>
            </a:xfrm>
            <a:prstGeom prst="rect">
              <a:avLst/>
            </a:prstGeom>
            <a:noFill/>
          </p:spPr>
          <p:txBody>
            <a:bodyPr wrap="square" lIns="68572" tIns="34285" rIns="68572" bIns="34285" rtlCol="0" anchor="ctr" anchorCtr="0">
              <a:noAutofit/>
            </a:bodyPr>
            <a:lstStyle/>
            <a:p>
              <a:r>
                <a:rPr lang="en-US" sz="1715" dirty="0">
                  <a:solidFill>
                    <a:prstClr val="white"/>
                  </a:solidFill>
                  <a:ea typeface="Montserrat" charset="0"/>
                  <a:cs typeface="Montserrat" charset="0"/>
                </a:rPr>
                <a:t>of hacking-related breaches leveraged either stolen and/or weak passwords</a:t>
              </a:r>
            </a:p>
          </p:txBody>
        </p:sp>
        <p:sp>
          <p:nvSpPr>
            <p:cNvPr id="26" name="Ellipszis 10"/>
            <p:cNvSpPr/>
            <p:nvPr/>
          </p:nvSpPr>
          <p:spPr>
            <a:xfrm>
              <a:off x="670514" y="2249215"/>
              <a:ext cx="1105736" cy="966951"/>
            </a:xfrm>
            <a:prstGeom prst="rect">
              <a:avLst/>
            </a:prstGeom>
            <a:noFill/>
            <a:ln w="76200">
              <a:noFill/>
            </a:ln>
            <a:effectLst/>
          </p:spPr>
          <p:style>
            <a:lnRef idx="1">
              <a:schemeClr val="accent1"/>
            </a:lnRef>
            <a:fillRef idx="3">
              <a:schemeClr val="accent1"/>
            </a:fillRef>
            <a:effectRef idx="2">
              <a:schemeClr val="accent1"/>
            </a:effectRef>
            <a:fontRef idx="minor">
              <a:schemeClr val="lt1"/>
            </a:fontRef>
          </p:style>
          <p:txBody>
            <a:bodyPr wrap="none" lIns="0" tIns="34285" rIns="0" bIns="34285" rtlCol="0" anchor="ctr" anchorCtr="1"/>
            <a:lstStyle/>
            <a:p>
              <a:pPr algn="ctr"/>
              <a:r>
                <a:rPr lang="hu-HU" sz="3200" b="1" dirty="0">
                  <a:solidFill>
                    <a:prstClr val="white"/>
                  </a:solidFill>
                  <a:latin typeface="Montserrat Black" charset="0"/>
                  <a:ea typeface="Montserrat Black" charset="0"/>
                  <a:cs typeface="Montserrat Black" charset="0"/>
                </a:rPr>
                <a:t>81</a:t>
              </a:r>
              <a:r>
                <a:rPr lang="en-US" sz="3200" b="1" dirty="0">
                  <a:solidFill>
                    <a:prstClr val="white"/>
                  </a:solidFill>
                  <a:latin typeface="Montserrat Black" charset="0"/>
                  <a:ea typeface="Montserrat Black" charset="0"/>
                  <a:cs typeface="Montserrat Black" charset="0"/>
                </a:rPr>
                <a:t>%</a:t>
              </a:r>
              <a:endParaRPr lang="en-US" sz="3200" b="1" baseline="30000" dirty="0">
                <a:solidFill>
                  <a:prstClr val="white"/>
                </a:solidFill>
                <a:latin typeface="Montserrat Black" charset="0"/>
                <a:ea typeface="Montserrat Black" charset="0"/>
                <a:cs typeface="Montserrat Black" charset="0"/>
              </a:endParaRPr>
            </a:p>
          </p:txBody>
        </p:sp>
      </p:grpSp>
      <p:grpSp>
        <p:nvGrpSpPr>
          <p:cNvPr id="11" name="Group 10"/>
          <p:cNvGrpSpPr/>
          <p:nvPr/>
        </p:nvGrpSpPr>
        <p:grpSpPr>
          <a:xfrm>
            <a:off x="2954747" y="3377934"/>
            <a:ext cx="5213302" cy="2037875"/>
            <a:chOff x="607327" y="3310759"/>
            <a:chExt cx="5213302" cy="2037875"/>
          </a:xfrm>
        </p:grpSpPr>
        <p:sp>
          <p:nvSpPr>
            <p:cNvPr id="28" name="Téglalap 13"/>
            <p:cNvSpPr/>
            <p:nvPr/>
          </p:nvSpPr>
          <p:spPr>
            <a:xfrm>
              <a:off x="641131" y="3313900"/>
              <a:ext cx="5179498" cy="975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4763" dirty="0">
                <a:solidFill>
                  <a:prstClr val="white"/>
                </a:solidFill>
                <a:ea typeface="Montserrat" charset="0"/>
                <a:cs typeface="Montserrat" charset="0"/>
              </a:endParaRPr>
            </a:p>
          </p:txBody>
        </p:sp>
        <p:sp>
          <p:nvSpPr>
            <p:cNvPr id="29" name="TextBox 5"/>
            <p:cNvSpPr txBox="1"/>
            <p:nvPr/>
          </p:nvSpPr>
          <p:spPr>
            <a:xfrm>
              <a:off x="1779452" y="3412737"/>
              <a:ext cx="3969415" cy="777417"/>
            </a:xfrm>
            <a:prstGeom prst="rect">
              <a:avLst/>
            </a:prstGeom>
            <a:noFill/>
          </p:spPr>
          <p:txBody>
            <a:bodyPr wrap="square" lIns="68572" tIns="34285" rIns="68572" bIns="34285" rtlCol="0" anchor="ctr" anchorCtr="0">
              <a:noAutofit/>
            </a:bodyPr>
            <a:lstStyle/>
            <a:p>
              <a:r>
                <a:rPr lang="en-US" sz="1715" dirty="0">
                  <a:solidFill>
                    <a:prstClr val="white"/>
                  </a:solidFill>
                  <a:ea typeface="Montserrat" charset="0"/>
                  <a:cs typeface="Montserrat" charset="0"/>
                </a:rPr>
                <a:t>of all the data breaches involved identity theft</a:t>
              </a:r>
            </a:p>
          </p:txBody>
        </p:sp>
        <p:sp>
          <p:nvSpPr>
            <p:cNvPr id="30" name="Ellipszis 10"/>
            <p:cNvSpPr/>
            <p:nvPr/>
          </p:nvSpPr>
          <p:spPr>
            <a:xfrm>
              <a:off x="670514" y="3310759"/>
              <a:ext cx="1105736" cy="977461"/>
            </a:xfrm>
            <a:prstGeom prst="rect">
              <a:avLst/>
            </a:prstGeom>
            <a:noFill/>
            <a:ln w="76200">
              <a:noFill/>
            </a:ln>
            <a:effectLst/>
          </p:spPr>
          <p:style>
            <a:lnRef idx="1">
              <a:schemeClr val="accent1"/>
            </a:lnRef>
            <a:fillRef idx="3">
              <a:schemeClr val="accent1"/>
            </a:fillRef>
            <a:effectRef idx="2">
              <a:schemeClr val="accent1"/>
            </a:effectRef>
            <a:fontRef idx="minor">
              <a:schemeClr val="lt1"/>
            </a:fontRef>
          </p:style>
          <p:txBody>
            <a:bodyPr wrap="none" lIns="0" tIns="34285" rIns="0" bIns="34285" rtlCol="0" anchor="ctr" anchorCtr="1"/>
            <a:lstStyle/>
            <a:p>
              <a:pPr algn="ctr"/>
              <a:r>
                <a:rPr lang="hu-HU" sz="3200" b="1" dirty="0">
                  <a:solidFill>
                    <a:prstClr val="white"/>
                  </a:solidFill>
                  <a:latin typeface="Montserrat Black" charset="0"/>
                  <a:ea typeface="Montserrat Black" charset="0"/>
                  <a:cs typeface="Montserrat Black" charset="0"/>
                </a:rPr>
                <a:t>64</a:t>
              </a:r>
              <a:r>
                <a:rPr lang="en-US" sz="3200" b="1" dirty="0">
                  <a:solidFill>
                    <a:prstClr val="white"/>
                  </a:solidFill>
                  <a:latin typeface="Montserrat Black" charset="0"/>
                  <a:ea typeface="Montserrat Black" charset="0"/>
                  <a:cs typeface="Montserrat Black" charset="0"/>
                </a:rPr>
                <a:t>%</a:t>
              </a:r>
              <a:endParaRPr lang="en-US" sz="3200" b="1" baseline="30000" dirty="0">
                <a:solidFill>
                  <a:prstClr val="white"/>
                </a:solidFill>
                <a:latin typeface="Montserrat Black" charset="0"/>
                <a:ea typeface="Montserrat Black" charset="0"/>
                <a:cs typeface="Montserrat Black" charset="0"/>
              </a:endParaRPr>
            </a:p>
          </p:txBody>
        </p:sp>
        <p:sp>
          <p:nvSpPr>
            <p:cNvPr id="19" name="Ellipszis 10"/>
            <p:cNvSpPr/>
            <p:nvPr/>
          </p:nvSpPr>
          <p:spPr>
            <a:xfrm>
              <a:off x="607327" y="4371173"/>
              <a:ext cx="1105736" cy="977461"/>
            </a:xfrm>
            <a:prstGeom prst="rect">
              <a:avLst/>
            </a:prstGeom>
            <a:noFill/>
            <a:ln w="76200">
              <a:noFill/>
            </a:ln>
            <a:effectLst/>
          </p:spPr>
          <p:style>
            <a:lnRef idx="1">
              <a:schemeClr val="accent1"/>
            </a:lnRef>
            <a:fillRef idx="3">
              <a:schemeClr val="accent1"/>
            </a:fillRef>
            <a:effectRef idx="2">
              <a:schemeClr val="accent1"/>
            </a:effectRef>
            <a:fontRef idx="minor">
              <a:schemeClr val="lt1"/>
            </a:fontRef>
          </p:style>
          <p:txBody>
            <a:bodyPr wrap="none" lIns="0" tIns="34285" rIns="0" bIns="34285" rtlCol="0" anchor="ctr" anchorCtr="1"/>
            <a:lstStyle/>
            <a:p>
              <a:pPr algn="ctr"/>
              <a:r>
                <a:rPr lang="en-US" sz="3200" b="1" dirty="0">
                  <a:solidFill>
                    <a:prstClr val="white"/>
                  </a:solidFill>
                  <a:latin typeface="Montserrat Black" charset="0"/>
                  <a:ea typeface="Montserrat Black" charset="0"/>
                  <a:cs typeface="Montserrat Black" charset="0"/>
                </a:rPr>
                <a:t>3rd</a:t>
              </a:r>
              <a:endParaRPr lang="en-US" sz="3200" b="1" baseline="30000" dirty="0">
                <a:solidFill>
                  <a:prstClr val="white"/>
                </a:solidFill>
                <a:latin typeface="Montserrat Black" charset="0"/>
                <a:ea typeface="Montserrat Black" charset="0"/>
                <a:cs typeface="Montserrat Black" charset="0"/>
              </a:endParaRPr>
            </a:p>
          </p:txBody>
        </p:sp>
      </p:grpSp>
      <p:sp>
        <p:nvSpPr>
          <p:cNvPr id="17" name="TextBox 16"/>
          <p:cNvSpPr txBox="1"/>
          <p:nvPr/>
        </p:nvSpPr>
        <p:spPr>
          <a:xfrm>
            <a:off x="3312233" y="5994032"/>
            <a:ext cx="4532134" cy="646331"/>
          </a:xfrm>
          <a:prstGeom prst="rect">
            <a:avLst/>
          </a:prstGeom>
          <a:noFill/>
        </p:spPr>
        <p:txBody>
          <a:bodyPr wrap="square" rtlCol="0">
            <a:spAutoFit/>
          </a:bodyPr>
          <a:lstStyle/>
          <a:p>
            <a:r>
              <a:rPr lang="en-US" i="1" dirty="0">
                <a:solidFill>
                  <a:srgbClr val="464646"/>
                </a:solidFill>
                <a:ea typeface="Montserrat Black" charset="0"/>
                <a:cs typeface="Montserrat Black" charset="0"/>
              </a:rPr>
              <a:t>Source: Verizon DBIR 2017; </a:t>
            </a:r>
            <a:endParaRPr lang="hu-HU" i="1" dirty="0">
              <a:solidFill>
                <a:srgbClr val="464646"/>
              </a:solidFill>
              <a:ea typeface="Montserrat Black" charset="0"/>
              <a:cs typeface="Montserrat Black" charset="0"/>
            </a:endParaRPr>
          </a:p>
          <a:p>
            <a:r>
              <a:rPr lang="en-US" i="1" dirty="0" err="1">
                <a:solidFill>
                  <a:srgbClr val="464646"/>
                </a:solidFill>
                <a:ea typeface="Montserrat Black" charset="0"/>
                <a:cs typeface="Montserrat Black" charset="0"/>
              </a:rPr>
              <a:t>Gemalto</a:t>
            </a:r>
            <a:r>
              <a:rPr lang="en-US" i="1" dirty="0">
                <a:solidFill>
                  <a:srgbClr val="464646"/>
                </a:solidFill>
                <a:ea typeface="Montserrat Black" charset="0"/>
                <a:cs typeface="Montserrat Black" charset="0"/>
              </a:rPr>
              <a:t> Breach Level Index</a:t>
            </a:r>
            <a:endParaRPr lang="en-US" i="1" dirty="0">
              <a:solidFill>
                <a:srgbClr val="464646"/>
              </a:solidFill>
              <a:latin typeface="Montserrat Black" charset="0"/>
              <a:ea typeface="Montserrat Black" charset="0"/>
              <a:cs typeface="Montserrat Black" charset="0"/>
            </a:endParaRPr>
          </a:p>
        </p:txBody>
      </p:sp>
    </p:spTree>
    <p:extLst>
      <p:ext uri="{BB962C8B-B14F-4D97-AF65-F5344CB8AC3E}">
        <p14:creationId xmlns:p14="http://schemas.microsoft.com/office/powerpoint/2010/main" val="854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82C4"/>
        </a:solidFill>
        <a:effectLst/>
      </p:bgPr>
    </p:bg>
    <p:spTree>
      <p:nvGrpSpPr>
        <p:cNvPr id="1" name=""/>
        <p:cNvGrpSpPr/>
        <p:nvPr/>
      </p:nvGrpSpPr>
      <p:grpSpPr>
        <a:xfrm>
          <a:off x="0" y="0"/>
          <a:ext cx="0" cy="0"/>
          <a:chOff x="0" y="0"/>
          <a:chExt cx="0" cy="0"/>
        </a:xfrm>
      </p:grpSpPr>
      <p:sp>
        <p:nvSpPr>
          <p:cNvPr id="16" name="Oval 15"/>
          <p:cNvSpPr/>
          <p:nvPr/>
        </p:nvSpPr>
        <p:spPr>
          <a:xfrm>
            <a:off x="4463573" y="2245540"/>
            <a:ext cx="3264856" cy="3264854"/>
          </a:xfrm>
          <a:prstGeom prst="ellipse">
            <a:avLst/>
          </a:prstGeom>
          <a:solidFill>
            <a:schemeClr val="accent3"/>
          </a:solidFill>
          <a:ln w="1016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251">
              <a:solidFill>
                <a:prstClr val="white"/>
              </a:solidFill>
            </a:endParaRPr>
          </a:p>
        </p:txBody>
      </p:sp>
      <p:pic>
        <p:nvPicPr>
          <p:cNvPr id="2050" name="Picture 2" descr="http://theshopsatcantoncrossing.com/wp-content/uploads/2013/03/Target-Whit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6251" y="2741622"/>
            <a:ext cx="3619500" cy="2047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28342" y="2695591"/>
            <a:ext cx="3168529" cy="2364750"/>
          </a:xfrm>
          <a:prstGeom prst="rect">
            <a:avLst/>
          </a:prstGeom>
        </p:spPr>
        <p:txBody>
          <a:bodyPr vert="horz" wrap="square" lIns="91440" tIns="45720" rIns="91440" bIns="45720" rtlCol="0" anchor="t">
            <a:spAutoFit/>
          </a:bodyPr>
          <a:lstStyle/>
          <a:p>
            <a:pPr algn="ctr">
              <a:lnSpc>
                <a:spcPct val="90000"/>
              </a:lnSpc>
              <a:spcBef>
                <a:spcPts val="675"/>
              </a:spcBef>
              <a:spcAft>
                <a:spcPts val="675"/>
              </a:spcAft>
              <a:buSzPct val="100000"/>
              <a:buFont typeface="Arial" panose="020B0604020202020204" pitchFamily="34" charset="0"/>
              <a:buNone/>
            </a:pPr>
            <a:r>
              <a:rPr lang="en-US" sz="2400" dirty="0">
                <a:solidFill>
                  <a:prstClr val="white"/>
                </a:solidFill>
                <a:sym typeface="Gotham Light"/>
              </a:rPr>
              <a:t>AP</a:t>
            </a:r>
            <a:r>
              <a:rPr lang="hu-HU" sz="2400" dirty="0">
                <a:solidFill>
                  <a:prstClr val="white"/>
                </a:solidFill>
                <a:sym typeface="Gotham Light"/>
              </a:rPr>
              <a:t>T</a:t>
            </a:r>
            <a:r>
              <a:rPr lang="en-US" sz="2400" dirty="0">
                <a:solidFill>
                  <a:prstClr val="white"/>
                </a:solidFill>
                <a:sym typeface="Gotham Light"/>
              </a:rPr>
              <a:t>s, illegally acquired user credentials. </a:t>
            </a:r>
          </a:p>
          <a:p>
            <a:pPr algn="ctr">
              <a:lnSpc>
                <a:spcPct val="90000"/>
              </a:lnSpc>
              <a:spcBef>
                <a:spcPts val="675"/>
              </a:spcBef>
              <a:spcAft>
                <a:spcPts val="675"/>
              </a:spcAft>
              <a:buSzPct val="100000"/>
              <a:buFont typeface="Arial" panose="020B0604020202020204" pitchFamily="34" charset="0"/>
              <a:buNone/>
            </a:pPr>
            <a:r>
              <a:rPr lang="en-US" sz="2400" dirty="0">
                <a:solidFill>
                  <a:prstClr val="white"/>
                </a:solidFill>
                <a:sym typeface="Gotham Light"/>
              </a:rPr>
              <a:t>Have you ever heard about…</a:t>
            </a:r>
          </a:p>
          <a:p>
            <a:pPr lvl="2">
              <a:lnSpc>
                <a:spcPct val="90000"/>
              </a:lnSpc>
              <a:spcBef>
                <a:spcPts val="500"/>
              </a:spcBef>
            </a:pPr>
            <a:r>
              <a:rPr lang="en-US" sz="2000" dirty="0">
                <a:solidFill>
                  <a:prstClr val="white"/>
                </a:solidFill>
                <a:sym typeface="Gotham Light"/>
              </a:rPr>
              <a:t>Target?</a:t>
            </a:r>
          </a:p>
        </p:txBody>
      </p:sp>
      <p:sp>
        <p:nvSpPr>
          <p:cNvPr id="12" name="Rectangle 11"/>
          <p:cNvSpPr/>
          <p:nvPr/>
        </p:nvSpPr>
        <p:spPr>
          <a:xfrm>
            <a:off x="8460566" y="2966435"/>
            <a:ext cx="2762553" cy="1546064"/>
          </a:xfrm>
          <a:prstGeom prst="rect">
            <a:avLst/>
          </a:prstGeom>
        </p:spPr>
        <p:txBody>
          <a:bodyPr wrap="square">
            <a:spAutoFit/>
          </a:bodyPr>
          <a:lstStyle/>
          <a:p>
            <a:pPr algn="ctr">
              <a:lnSpc>
                <a:spcPct val="90000"/>
              </a:lnSpc>
              <a:spcBef>
                <a:spcPts val="675"/>
              </a:spcBef>
              <a:spcAft>
                <a:spcPts val="675"/>
              </a:spcAft>
              <a:buSzPct val="100000"/>
              <a:defRPr sz="1800"/>
            </a:pPr>
            <a:r>
              <a:rPr lang="en-US" sz="2400" dirty="0">
                <a:solidFill>
                  <a:prstClr val="white"/>
                </a:solidFill>
                <a:sym typeface="Gotham Light"/>
              </a:rPr>
              <a:t>Can you fully trust your colleagues?</a:t>
            </a:r>
          </a:p>
          <a:p>
            <a:pPr algn="ctr">
              <a:lnSpc>
                <a:spcPct val="90000"/>
              </a:lnSpc>
              <a:spcBef>
                <a:spcPts val="675"/>
              </a:spcBef>
              <a:spcAft>
                <a:spcPts val="675"/>
              </a:spcAft>
              <a:buSzPct val="100000"/>
              <a:defRPr sz="1800"/>
            </a:pPr>
            <a:r>
              <a:rPr lang="hu-HU" sz="2000" dirty="0">
                <a:solidFill>
                  <a:prstClr val="white"/>
                </a:solidFill>
                <a:sym typeface="Gotham Light"/>
              </a:rPr>
              <a:t>Edward </a:t>
            </a:r>
            <a:r>
              <a:rPr lang="hu-HU" sz="2000" dirty="0" err="1">
                <a:solidFill>
                  <a:prstClr val="white"/>
                </a:solidFill>
                <a:sym typeface="Gotham Light"/>
              </a:rPr>
              <a:t>Snowden</a:t>
            </a:r>
            <a:endParaRPr lang="en-US" sz="2000" dirty="0">
              <a:solidFill>
                <a:prstClr val="white"/>
              </a:solidFill>
              <a:sym typeface="Gotham Ligh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301" y="2235812"/>
            <a:ext cx="3265200" cy="3265200"/>
          </a:xfrm>
          <a:prstGeom prst="rect">
            <a:avLst/>
          </a:prstGeom>
        </p:spPr>
      </p:pic>
      <p:sp>
        <p:nvSpPr>
          <p:cNvPr id="10" name="Title 1"/>
          <p:cNvSpPr txBox="1">
            <a:spLocks/>
          </p:cNvSpPr>
          <p:nvPr/>
        </p:nvSpPr>
        <p:spPr>
          <a:xfrm>
            <a:off x="533400" y="501483"/>
            <a:ext cx="10543674" cy="1200857"/>
          </a:xfrm>
          <a:prstGeom prst="rect">
            <a:avLst/>
          </a:prstGeom>
        </p:spPr>
        <p:txBody>
          <a:bodyPr/>
          <a:lstStyle>
            <a:lvl1pPr algn="l" defTabSz="914400" rtl="0" eaLnBrk="1" latinLnBrk="0" hangingPunct="1">
              <a:lnSpc>
                <a:spcPct val="90000"/>
              </a:lnSpc>
              <a:spcBef>
                <a:spcPct val="0"/>
              </a:spcBef>
              <a:buNone/>
              <a:defRPr sz="5400" kern="1200" cap="all" baseline="0">
                <a:solidFill>
                  <a:schemeClr val="bg1"/>
                </a:solidFill>
                <a:latin typeface="Montserrat Black" panose="00000A00000000000000" pitchFamily="2" charset="-18"/>
                <a:ea typeface="+mj-ea"/>
                <a:cs typeface="+mj-cs"/>
              </a:defRPr>
            </a:lvl1pPr>
          </a:lstStyle>
          <a:p>
            <a:r>
              <a:rPr lang="hu-HU" sz="4000" dirty="0"/>
              <a:t>Why do we need something new</a:t>
            </a:r>
            <a:endParaRPr lang="en-US" sz="4000" dirty="0"/>
          </a:p>
        </p:txBody>
      </p:sp>
    </p:spTree>
    <p:extLst>
      <p:ext uri="{BB962C8B-B14F-4D97-AF65-F5344CB8AC3E}">
        <p14:creationId xmlns:p14="http://schemas.microsoft.com/office/powerpoint/2010/main" val="290896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hidden"/>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500"/>
                                        <p:tgtEl>
                                          <p:spTgt spid="12">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Password</a:t>
            </a:r>
            <a:r>
              <a:rPr lang="en-GB" dirty="0"/>
              <a:t> management is only a first line </a:t>
            </a:r>
            <a:r>
              <a:rPr lang="en-US" dirty="0"/>
              <a:t>of defense </a:t>
            </a:r>
            <a:r>
              <a:rPr lang="en-GB" dirty="0"/>
              <a:t>…</a:t>
            </a:r>
            <a:endParaRPr lang="en-US" dirty="0"/>
          </a:p>
        </p:txBody>
      </p:sp>
      <p:sp>
        <p:nvSpPr>
          <p:cNvPr id="11" name="Text Placeholder 6"/>
          <p:cNvSpPr txBox="1">
            <a:spLocks/>
          </p:cNvSpPr>
          <p:nvPr/>
        </p:nvSpPr>
        <p:spPr>
          <a:xfrm>
            <a:off x="711200" y="2634036"/>
            <a:ext cx="3385688" cy="2487861"/>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75"/>
              </a:spcBef>
              <a:spcAft>
                <a:spcPts val="675"/>
              </a:spcAft>
              <a:buSzPct val="100000"/>
              <a:buFont typeface="Arial" panose="020B0604020202020204" pitchFamily="34" charset="0"/>
              <a:buNone/>
              <a:defRPr sz="1800"/>
            </a:pPr>
            <a:r>
              <a:rPr lang="en-GB" sz="2400" dirty="0">
                <a:solidFill>
                  <a:srgbClr val="2A81C4"/>
                </a:solidFill>
                <a:latin typeface="Montserrat"/>
                <a:sym typeface="Gotham Light"/>
              </a:rPr>
              <a:t>Password management does not defend against attackers with valid credentials</a:t>
            </a:r>
          </a:p>
          <a:p>
            <a:pPr marL="0" indent="0" algn="ctr">
              <a:spcBef>
                <a:spcPts val="675"/>
              </a:spcBef>
              <a:spcAft>
                <a:spcPts val="675"/>
              </a:spcAft>
              <a:buSzPct val="100000"/>
              <a:buFont typeface="Arial" panose="020B0604020202020204" pitchFamily="34" charset="0"/>
              <a:buNone/>
              <a:defRPr sz="1800"/>
            </a:pPr>
            <a:r>
              <a:rPr lang="en-GB" sz="2000" dirty="0">
                <a:solidFill>
                  <a:srgbClr val="2A81C4"/>
                </a:solidFill>
                <a:latin typeface="Montserrat"/>
                <a:sym typeface="Gotham Light"/>
              </a:rPr>
              <a:t>(malicious insiders, </a:t>
            </a:r>
            <a:br>
              <a:rPr lang="en-GB" sz="2000" dirty="0">
                <a:solidFill>
                  <a:srgbClr val="2A81C4"/>
                </a:solidFill>
                <a:latin typeface="Montserrat"/>
                <a:sym typeface="Gotham Light"/>
              </a:rPr>
            </a:br>
            <a:r>
              <a:rPr lang="en-GB" sz="2000" dirty="0">
                <a:solidFill>
                  <a:srgbClr val="2A81C4"/>
                </a:solidFill>
                <a:latin typeface="Montserrat"/>
                <a:sym typeface="Gotham Light"/>
              </a:rPr>
              <a:t>APT attacks)</a:t>
            </a:r>
          </a:p>
        </p:txBody>
      </p:sp>
      <p:sp>
        <p:nvSpPr>
          <p:cNvPr id="15" name="Shape 38"/>
          <p:cNvSpPr txBox="1">
            <a:spLocks/>
          </p:cNvSpPr>
          <p:nvPr/>
        </p:nvSpPr>
        <p:spPr>
          <a:xfrm>
            <a:off x="5918595" y="2364358"/>
            <a:ext cx="4608317" cy="31343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chorCtr="0">
            <a:normAutofit/>
          </a:bodyPr>
          <a:lstStyle>
            <a:lvl1pPr marL="635000" indent="-635000" defTabSz="825500">
              <a:spcBef>
                <a:spcPts val="5900"/>
              </a:spcBef>
              <a:buSzPct val="75000"/>
              <a:buChar char="•"/>
              <a:defRPr sz="5200">
                <a:latin typeface="+mn-lt"/>
                <a:ea typeface="+mn-ea"/>
                <a:cs typeface="+mn-cs"/>
                <a:sym typeface="Helvetica Light"/>
              </a:defRPr>
            </a:lvl1pPr>
            <a:lvl2pPr marL="1270000" indent="-635000" defTabSz="825500">
              <a:spcBef>
                <a:spcPts val="5900"/>
              </a:spcBef>
              <a:buSzPct val="75000"/>
              <a:buChar char="•"/>
              <a:defRPr sz="5200">
                <a:latin typeface="+mn-lt"/>
                <a:ea typeface="+mn-ea"/>
                <a:cs typeface="+mn-cs"/>
                <a:sym typeface="Helvetica Light"/>
              </a:defRPr>
            </a:lvl2pPr>
            <a:lvl3pPr marL="1905000" indent="-635000" defTabSz="825500">
              <a:spcBef>
                <a:spcPts val="5900"/>
              </a:spcBef>
              <a:buSzPct val="75000"/>
              <a:buChar char="•"/>
              <a:defRPr sz="5200">
                <a:latin typeface="+mn-lt"/>
                <a:ea typeface="+mn-ea"/>
                <a:cs typeface="+mn-cs"/>
                <a:sym typeface="Helvetica Light"/>
              </a:defRPr>
            </a:lvl3pPr>
            <a:lvl4pPr marL="2540000" indent="-635000" defTabSz="825500">
              <a:spcBef>
                <a:spcPts val="5900"/>
              </a:spcBef>
              <a:buSzPct val="75000"/>
              <a:buChar char="•"/>
              <a:defRPr sz="5200">
                <a:latin typeface="+mn-lt"/>
                <a:ea typeface="+mn-ea"/>
                <a:cs typeface="+mn-cs"/>
                <a:sym typeface="Helvetica Light"/>
              </a:defRPr>
            </a:lvl4pPr>
            <a:lvl5pPr marL="3175000" indent="-635000" defTabSz="825500">
              <a:spcBef>
                <a:spcPts val="5900"/>
              </a:spcBef>
              <a:buSzPct val="75000"/>
              <a:buChar char="•"/>
              <a:defRPr sz="5200">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pPr>
              <a:spcBef>
                <a:spcPts val="1055"/>
              </a:spcBef>
              <a:buClr>
                <a:srgbClr val="2981C4"/>
              </a:buClr>
              <a:buSzPct val="100000"/>
              <a:buFont typeface=".HelveticaNeueDeskInterface-Regular" charset="0"/>
              <a:buChar char="●"/>
              <a:defRPr sz="1800"/>
            </a:pPr>
            <a:endParaRPr lang="en-US" sz="1856" dirty="0">
              <a:solidFill>
                <a:srgbClr val="58595B"/>
              </a:solidFill>
              <a:latin typeface="Gotham Light"/>
              <a:ea typeface="Gotham Light"/>
              <a:cs typeface="Gotham Light"/>
              <a:sym typeface="Gotham Light"/>
            </a:endParaRPr>
          </a:p>
        </p:txBody>
      </p:sp>
      <p:sp>
        <p:nvSpPr>
          <p:cNvPr id="16" name="Text Placeholder 6"/>
          <p:cNvSpPr txBox="1">
            <a:spLocks/>
          </p:cNvSpPr>
          <p:nvPr/>
        </p:nvSpPr>
        <p:spPr>
          <a:xfrm>
            <a:off x="8219138" y="2667379"/>
            <a:ext cx="3762795" cy="4508927"/>
          </a:xfrm>
          <a:prstGeom prst="rect">
            <a:avLst/>
          </a:prstGeom>
        </p:spPr>
        <p:txBody>
          <a:bodyPr wrap="square" anchor="t">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75"/>
              </a:spcBef>
              <a:spcAft>
                <a:spcPts val="675"/>
              </a:spcAft>
              <a:buSzPct val="100000"/>
              <a:buFont typeface="Arial"/>
              <a:buNone/>
              <a:defRPr sz="1800"/>
            </a:pPr>
            <a:r>
              <a:rPr lang="en-GB" sz="2400" dirty="0" err="1">
                <a:solidFill>
                  <a:srgbClr val="2A81C4"/>
                </a:solidFill>
                <a:sym typeface="Gotham Light"/>
              </a:rPr>
              <a:t>Balabit’s</a:t>
            </a:r>
            <a:r>
              <a:rPr lang="en-GB" sz="2400" dirty="0">
                <a:solidFill>
                  <a:srgbClr val="2A81C4"/>
                </a:solidFill>
                <a:sym typeface="Gotham Light"/>
              </a:rPr>
              <a:t> approach to Privileged Access Management:</a:t>
            </a:r>
          </a:p>
          <a:p>
            <a:pPr marL="457200" indent="-457200">
              <a:spcBef>
                <a:spcPts val="675"/>
              </a:spcBef>
              <a:buSzPct val="100000"/>
              <a:buFont typeface="+mj-lt"/>
              <a:buAutoNum type="arabicPeriod"/>
              <a:defRPr sz="1800"/>
            </a:pPr>
            <a:r>
              <a:rPr lang="en-GB" sz="2000" dirty="0">
                <a:solidFill>
                  <a:srgbClr val="2A81C4"/>
                </a:solidFill>
                <a:sym typeface="Gotham Light"/>
              </a:rPr>
              <a:t>Monitor and record every privileged session</a:t>
            </a:r>
          </a:p>
          <a:p>
            <a:pPr marL="457200" indent="-457200">
              <a:spcBef>
                <a:spcPts val="675"/>
              </a:spcBef>
              <a:buSzPct val="100000"/>
              <a:buFont typeface="+mj-lt"/>
              <a:buAutoNum type="arabicPeriod"/>
              <a:defRPr sz="1800"/>
            </a:pPr>
            <a:r>
              <a:rPr lang="en-US" sz="2000" dirty="0">
                <a:solidFill>
                  <a:srgbClr val="2A81C4"/>
                </a:solidFill>
                <a:sym typeface="Gotham Light"/>
              </a:rPr>
              <a:t>Analytics to detect suspicious behavior</a:t>
            </a:r>
            <a:r>
              <a:rPr lang="en-GB" sz="2000" dirty="0">
                <a:solidFill>
                  <a:srgbClr val="2A81C4"/>
                </a:solidFill>
                <a:sym typeface="Gotham Light"/>
              </a:rPr>
              <a:t> and stop malicious activity</a:t>
            </a:r>
            <a:endParaRPr lang="hu-HU" sz="2000" dirty="0">
              <a:solidFill>
                <a:srgbClr val="2A81C4"/>
              </a:solidFill>
              <a:sym typeface="Gotham Light"/>
            </a:endParaRPr>
          </a:p>
          <a:p>
            <a:pPr marL="457200" indent="-457200">
              <a:spcBef>
                <a:spcPts val="675"/>
              </a:spcBef>
              <a:buSzPct val="100000"/>
              <a:buFont typeface="+mj-lt"/>
              <a:buAutoNum type="arabicPeriod"/>
              <a:defRPr sz="1800"/>
            </a:pPr>
            <a:r>
              <a:rPr lang="en-GB" sz="2000" dirty="0">
                <a:solidFill>
                  <a:srgbClr val="2A81C4"/>
                </a:solidFill>
                <a:sym typeface="Gotham Light"/>
              </a:rPr>
              <a:t>Real-time alerting</a:t>
            </a:r>
          </a:p>
          <a:p>
            <a:pPr marL="457200" indent="-457200">
              <a:spcBef>
                <a:spcPts val="675"/>
              </a:spcBef>
              <a:buSzPct val="100000"/>
              <a:buFont typeface="+mj-lt"/>
              <a:buAutoNum type="arabicPeriod"/>
              <a:defRPr sz="1800"/>
            </a:pPr>
            <a:r>
              <a:rPr lang="en-GB" sz="2000" dirty="0">
                <a:solidFill>
                  <a:srgbClr val="2A81C4"/>
                </a:solidFill>
                <a:sym typeface="Gotham Light"/>
              </a:rPr>
              <a:t>Fast Forensics</a:t>
            </a:r>
            <a:endParaRPr lang="en-US" sz="2000" dirty="0">
              <a:solidFill>
                <a:srgbClr val="2A81C4"/>
              </a:solidFill>
              <a:sym typeface="Gotham Light"/>
            </a:endParaRPr>
          </a:p>
          <a:p>
            <a:pPr marL="0" indent="0">
              <a:spcBef>
                <a:spcPts val="675"/>
              </a:spcBef>
              <a:buSzPct val="100000"/>
              <a:buFont typeface="Arial"/>
              <a:buNone/>
              <a:defRPr sz="1800"/>
            </a:pPr>
            <a:br>
              <a:rPr lang="en-GB" sz="2000" dirty="0">
                <a:solidFill>
                  <a:srgbClr val="2A81C4"/>
                </a:solidFill>
                <a:sym typeface="Gotham Light"/>
              </a:rPr>
            </a:br>
            <a:endParaRPr lang="en-GB" sz="2000" dirty="0">
              <a:solidFill>
                <a:srgbClr val="2A81C4"/>
              </a:solidFill>
              <a:sym typeface="Gotham Light"/>
            </a:endParaRPr>
          </a:p>
        </p:txBody>
      </p:sp>
      <p:sp>
        <p:nvSpPr>
          <p:cNvPr id="21" name="Oval 20"/>
          <p:cNvSpPr/>
          <p:nvPr/>
        </p:nvSpPr>
        <p:spPr>
          <a:xfrm>
            <a:off x="4463573" y="2245540"/>
            <a:ext cx="3264856" cy="3264854"/>
          </a:xfrm>
          <a:prstGeom prst="ellipse">
            <a:avLst/>
          </a:prstGeom>
          <a:solidFill>
            <a:schemeClr val="tx2"/>
          </a:solidFill>
          <a:ln w="1016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251">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283" y="2736250"/>
            <a:ext cx="2283434" cy="2283434"/>
          </a:xfrm>
          <a:prstGeom prst="rect">
            <a:avLst/>
          </a:prstGeom>
        </p:spPr>
      </p:pic>
      <p:grpSp>
        <p:nvGrpSpPr>
          <p:cNvPr id="19" name="Group 18"/>
          <p:cNvGrpSpPr/>
          <p:nvPr/>
        </p:nvGrpSpPr>
        <p:grpSpPr>
          <a:xfrm>
            <a:off x="5358466" y="3240027"/>
            <a:ext cx="1475067" cy="1275877"/>
            <a:chOff x="5061200" y="3454634"/>
            <a:chExt cx="2043289" cy="846666"/>
          </a:xfrm>
        </p:grpSpPr>
        <p:cxnSp>
          <p:nvCxnSpPr>
            <p:cNvPr id="18" name="Straight Connector 17"/>
            <p:cNvCxnSpPr/>
            <p:nvPr/>
          </p:nvCxnSpPr>
          <p:spPr>
            <a:xfrm>
              <a:off x="5061200" y="3454634"/>
              <a:ext cx="2043289" cy="846666"/>
            </a:xfrm>
            <a:prstGeom prst="line">
              <a:avLst/>
            </a:prstGeom>
            <a:ln w="984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61200" y="3454634"/>
              <a:ext cx="2043289" cy="846666"/>
            </a:xfrm>
            <a:prstGeom prst="line">
              <a:avLst/>
            </a:prstGeom>
            <a:ln w="98425" cap="rnd">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52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500"/>
                                        <p:tgtEl>
                                          <p:spTgt spid="16">
                                            <p:txEl>
                                              <p:pRg st="1" end="1"/>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fade">
                                      <p:cBhvr>
                                        <p:cTn id="24" dur="500"/>
                                        <p:tgtEl>
                                          <p:spTgt spid="16">
                                            <p:txEl>
                                              <p:pRg st="2" end="2"/>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500"/>
                                        <p:tgtEl>
                                          <p:spTgt spid="16">
                                            <p:txEl>
                                              <p:pRg st="3" end="3"/>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500"/>
                                        <p:tgtEl>
                                          <p:spTgt spid="16">
                                            <p:txEl>
                                              <p:pRg st="4" end="4"/>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6">
                                            <p:txEl>
                                              <p:pRg st="5" end="5"/>
                                            </p:txEl>
                                          </p:spTgt>
                                        </p:tgtEl>
                                        <p:attrNameLst>
                                          <p:attrName>style.visibility</p:attrName>
                                        </p:attrNameLst>
                                      </p:cBhvr>
                                      <p:to>
                                        <p:strVal val="visible"/>
                                      </p:to>
                                    </p:set>
                                    <p:animEffect transition="in" filter="fade">
                                      <p:cBhvr>
                                        <p:cTn id="36"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63"/>
          <p:cNvCxnSpPr/>
          <p:nvPr/>
        </p:nvCxnSpPr>
        <p:spPr>
          <a:xfrm>
            <a:off x="5825712" y="4733783"/>
            <a:ext cx="2589409" cy="0"/>
          </a:xfrm>
          <a:prstGeom prst="straightConnector1">
            <a:avLst/>
          </a:prstGeom>
          <a:ln w="317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194546" y="4733783"/>
            <a:ext cx="2589409" cy="0"/>
          </a:xfrm>
          <a:prstGeom prst="straightConnector1">
            <a:avLst/>
          </a:prstGeom>
          <a:ln w="3175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985877" y="4197852"/>
            <a:ext cx="2428157" cy="1054911"/>
            <a:chOff x="693906" y="1744494"/>
            <a:chExt cx="1575881" cy="791183"/>
          </a:xfrm>
        </p:grpSpPr>
        <p:sp>
          <p:nvSpPr>
            <p:cNvPr id="128" name="Rounded Rectangle 127"/>
            <p:cNvSpPr/>
            <p:nvPr/>
          </p:nvSpPr>
          <p:spPr>
            <a:xfrm>
              <a:off x="693906" y="1744494"/>
              <a:ext cx="1575881" cy="791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chemeClr val="bg1"/>
                </a:solidFill>
                <a:latin typeface="Montserrat" panose="00000500000000000000" pitchFamily="50" charset="0"/>
              </a:endParaRPr>
            </a:p>
          </p:txBody>
        </p:sp>
        <p:sp>
          <p:nvSpPr>
            <p:cNvPr id="129" name="TextBox 128"/>
            <p:cNvSpPr txBox="1"/>
            <p:nvPr/>
          </p:nvSpPr>
          <p:spPr>
            <a:xfrm>
              <a:off x="1436100" y="1964713"/>
              <a:ext cx="637945" cy="346249"/>
            </a:xfrm>
            <a:prstGeom prst="rect">
              <a:avLst/>
            </a:prstGeom>
            <a:noFill/>
          </p:spPr>
          <p:txBody>
            <a:bodyPr wrap="none" rtlCol="0">
              <a:spAutoFit/>
            </a:bodyPr>
            <a:lstStyle/>
            <a:p>
              <a:pPr algn="ctr" defTabSz="609585"/>
              <a:r>
                <a:rPr lang="en-US" sz="1200" dirty="0">
                  <a:solidFill>
                    <a:schemeClr val="bg1"/>
                  </a:solidFill>
                  <a:latin typeface="Montserrat" panose="00000500000000000000" pitchFamily="50" charset="0"/>
                </a:rPr>
                <a:t>Privileged </a:t>
              </a:r>
            </a:p>
            <a:p>
              <a:pPr algn="ctr" defTabSz="609585"/>
              <a:r>
                <a:rPr lang="en-US" sz="1200" dirty="0">
                  <a:solidFill>
                    <a:schemeClr val="bg1"/>
                  </a:solidFill>
                  <a:latin typeface="Montserrat" panose="00000500000000000000" pitchFamily="50" charset="0"/>
                </a:rPr>
                <a:t>Account</a:t>
              </a:r>
            </a:p>
          </p:txBody>
        </p:sp>
      </p:grpSp>
      <p:sp>
        <p:nvSpPr>
          <p:cNvPr id="177" name="Rectangle 176"/>
          <p:cNvSpPr/>
          <p:nvPr/>
        </p:nvSpPr>
        <p:spPr>
          <a:xfrm>
            <a:off x="946991" y="4813713"/>
            <a:ext cx="1131860" cy="369332"/>
          </a:xfrm>
          <a:prstGeom prst="rect">
            <a:avLst/>
          </a:prstGeom>
        </p:spPr>
        <p:txBody>
          <a:bodyPr wrap="square">
            <a:spAutoFit/>
          </a:bodyPr>
          <a:lstStyle/>
          <a:p>
            <a:pPr algn="ctr" defTabSz="609585"/>
            <a:r>
              <a:rPr lang="en-US" sz="900" dirty="0">
                <a:solidFill>
                  <a:schemeClr val="bg1"/>
                </a:solidFill>
                <a:latin typeface="Montserrat" panose="00000500000000000000" pitchFamily="50" charset="0"/>
              </a:rPr>
              <a:t>Keys to the kingdom</a:t>
            </a:r>
          </a:p>
        </p:txBody>
      </p:sp>
      <p:grpSp>
        <p:nvGrpSpPr>
          <p:cNvPr id="7" name="Group 6"/>
          <p:cNvGrpSpPr/>
          <p:nvPr/>
        </p:nvGrpSpPr>
        <p:grpSpPr>
          <a:xfrm>
            <a:off x="1854146" y="5194800"/>
            <a:ext cx="1510128" cy="1293325"/>
            <a:chOff x="1854146" y="5145282"/>
            <a:chExt cx="1510128" cy="1293325"/>
          </a:xfrm>
        </p:grpSpPr>
        <p:sp>
          <p:nvSpPr>
            <p:cNvPr id="61" name="Rounded Rectangle 60"/>
            <p:cNvSpPr/>
            <p:nvPr/>
          </p:nvSpPr>
          <p:spPr>
            <a:xfrm>
              <a:off x="1854146" y="5883530"/>
              <a:ext cx="1510128" cy="555077"/>
            </a:xfrm>
            <a:prstGeom prst="roundRect">
              <a:avLst>
                <a:gd name="adj" fmla="val 194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000" dirty="0">
                  <a:solidFill>
                    <a:schemeClr val="bg1"/>
                  </a:solidFill>
                  <a:latin typeface="Montserrat" panose="00000500000000000000" pitchFamily="50" charset="0"/>
                </a:rPr>
                <a:t>Privileged Identity Management</a:t>
              </a:r>
            </a:p>
          </p:txBody>
        </p:sp>
        <p:cxnSp>
          <p:nvCxnSpPr>
            <p:cNvPr id="77" name="Straight Arrow Connector 76"/>
            <p:cNvCxnSpPr/>
            <p:nvPr/>
          </p:nvCxnSpPr>
          <p:spPr>
            <a:xfrm flipV="1">
              <a:off x="2607622" y="5145282"/>
              <a:ext cx="3556" cy="404466"/>
            </a:xfrm>
            <a:prstGeom prst="straightConnector1">
              <a:avLst/>
            </a:prstGeom>
            <a:ln w="317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8912642" y="5316983"/>
            <a:ext cx="1444571" cy="261610"/>
          </a:xfrm>
          <a:prstGeom prst="rect">
            <a:avLst/>
          </a:prstGeom>
        </p:spPr>
        <p:txBody>
          <a:bodyPr wrap="square">
            <a:spAutoFit/>
          </a:bodyPr>
          <a:lstStyle/>
          <a:p>
            <a:pPr algn="ctr" defTabSz="609585"/>
            <a:r>
              <a:rPr lang="en-US" sz="1100" dirty="0">
                <a:solidFill>
                  <a:schemeClr val="bg1"/>
                </a:solidFill>
                <a:latin typeface="Montserrat" panose="00000500000000000000" pitchFamily="50" charset="0"/>
              </a:rPr>
              <a:t>Critical IT assets</a:t>
            </a:r>
          </a:p>
        </p:txBody>
      </p:sp>
      <p:sp>
        <p:nvSpPr>
          <p:cNvPr id="49" name="Title 1"/>
          <p:cNvSpPr txBox="1">
            <a:spLocks/>
          </p:cNvSpPr>
          <p:nvPr/>
        </p:nvSpPr>
        <p:spPr>
          <a:xfrm>
            <a:off x="552750" y="522422"/>
            <a:ext cx="10951723" cy="1200857"/>
          </a:xfrm>
          <a:prstGeom prst="rect">
            <a:avLst/>
          </a:prstGeom>
        </p:spPr>
        <p:txBody>
          <a:bodyPr/>
          <a:lstStyle>
            <a:lvl1pPr algn="l" defTabSz="914400" rtl="0" eaLnBrk="1" latinLnBrk="0" hangingPunct="1">
              <a:lnSpc>
                <a:spcPct val="90000"/>
              </a:lnSpc>
              <a:spcBef>
                <a:spcPct val="0"/>
              </a:spcBef>
              <a:buNone/>
              <a:defRPr sz="5400" kern="1200" cap="all" baseline="0">
                <a:solidFill>
                  <a:schemeClr val="tx2"/>
                </a:solidFill>
                <a:latin typeface="Montserrat Black" panose="00000A00000000000000" pitchFamily="2" charset="-18"/>
                <a:ea typeface="+mj-ea"/>
                <a:cs typeface="+mj-cs"/>
              </a:defRPr>
            </a:lvl1pPr>
          </a:lstStyle>
          <a:p>
            <a:r>
              <a:rPr lang="en-US" sz="4000" dirty="0">
                <a:solidFill>
                  <a:schemeClr val="bg1"/>
                </a:solidFill>
              </a:rPr>
              <a:t>How </a:t>
            </a:r>
            <a:r>
              <a:rPr lang="en-US" sz="4000" dirty="0" err="1">
                <a:solidFill>
                  <a:schemeClr val="bg1"/>
                </a:solidFill>
              </a:rPr>
              <a:t>balabit</a:t>
            </a:r>
            <a:r>
              <a:rPr lang="en-US" sz="4000" dirty="0">
                <a:solidFill>
                  <a:schemeClr val="bg1"/>
                </a:solidFill>
              </a:rPr>
              <a:t> provides defense in depth</a:t>
            </a:r>
          </a:p>
        </p:txBody>
      </p:sp>
      <p:sp>
        <p:nvSpPr>
          <p:cNvPr id="50" name="Rectangle 49"/>
          <p:cNvSpPr/>
          <p:nvPr/>
        </p:nvSpPr>
        <p:spPr>
          <a:xfrm>
            <a:off x="3706661" y="3755512"/>
            <a:ext cx="674646" cy="507831"/>
          </a:xfrm>
          <a:prstGeom prst="rect">
            <a:avLst/>
          </a:prstGeom>
        </p:spPr>
        <p:txBody>
          <a:bodyPr wrap="square">
            <a:spAutoFit/>
          </a:bodyPr>
          <a:lstStyle/>
          <a:p>
            <a:pPr algn="ctr"/>
            <a:r>
              <a:rPr lang="en-US" sz="900" dirty="0">
                <a:solidFill>
                  <a:schemeClr val="bg1"/>
                </a:solidFill>
                <a:latin typeface="Montserrat" panose="00000500000000000000" pitchFamily="50" charset="0"/>
              </a:rPr>
              <a:t>Central Access Point</a:t>
            </a:r>
          </a:p>
        </p:txBody>
      </p:sp>
      <p:sp>
        <p:nvSpPr>
          <p:cNvPr id="51" name="Rectangle 50"/>
          <p:cNvSpPr/>
          <p:nvPr/>
        </p:nvSpPr>
        <p:spPr>
          <a:xfrm>
            <a:off x="4332838" y="3755512"/>
            <a:ext cx="996253" cy="507831"/>
          </a:xfrm>
          <a:prstGeom prst="rect">
            <a:avLst/>
          </a:prstGeom>
        </p:spPr>
        <p:txBody>
          <a:bodyPr wrap="square">
            <a:spAutoFit/>
          </a:bodyPr>
          <a:lstStyle/>
          <a:p>
            <a:pPr algn="ctr"/>
            <a:r>
              <a:rPr lang="en-US" sz="900" dirty="0">
                <a:solidFill>
                  <a:schemeClr val="bg1"/>
                </a:solidFill>
                <a:latin typeface="Montserrat" panose="00000500000000000000" pitchFamily="50" charset="0"/>
              </a:rPr>
              <a:t>Granular</a:t>
            </a:r>
          </a:p>
          <a:p>
            <a:pPr algn="ctr"/>
            <a:r>
              <a:rPr lang="en-US" sz="900" dirty="0">
                <a:solidFill>
                  <a:schemeClr val="bg1"/>
                </a:solidFill>
                <a:latin typeface="Montserrat" panose="00000500000000000000" pitchFamily="50" charset="0"/>
              </a:rPr>
              <a:t>Access control</a:t>
            </a:r>
          </a:p>
        </p:txBody>
      </p:sp>
      <p:sp>
        <p:nvSpPr>
          <p:cNvPr id="52" name="Rectangle 51"/>
          <p:cNvSpPr/>
          <p:nvPr/>
        </p:nvSpPr>
        <p:spPr>
          <a:xfrm>
            <a:off x="5177185" y="3760653"/>
            <a:ext cx="1038377" cy="507831"/>
          </a:xfrm>
          <a:prstGeom prst="rect">
            <a:avLst/>
          </a:prstGeom>
        </p:spPr>
        <p:txBody>
          <a:bodyPr wrap="square">
            <a:spAutoFit/>
          </a:bodyPr>
          <a:lstStyle/>
          <a:p>
            <a:pPr algn="ctr"/>
            <a:r>
              <a:rPr lang="en-US" sz="900" dirty="0">
                <a:solidFill>
                  <a:schemeClr val="bg1"/>
                </a:solidFill>
                <a:latin typeface="Montserrat" panose="00000500000000000000" pitchFamily="50" charset="0"/>
              </a:rPr>
              <a:t>Tamper-proof</a:t>
            </a:r>
          </a:p>
          <a:p>
            <a:pPr algn="ctr"/>
            <a:r>
              <a:rPr lang="en-US" sz="900" dirty="0">
                <a:solidFill>
                  <a:schemeClr val="bg1"/>
                </a:solidFill>
                <a:latin typeface="Montserrat" panose="00000500000000000000" pitchFamily="50" charset="0"/>
              </a:rPr>
              <a:t>Searchable Audit trails</a:t>
            </a:r>
          </a:p>
        </p:txBody>
      </p:sp>
      <p:sp>
        <p:nvSpPr>
          <p:cNvPr id="53" name="Rectangle 52"/>
          <p:cNvSpPr/>
          <p:nvPr/>
        </p:nvSpPr>
        <p:spPr>
          <a:xfrm>
            <a:off x="6028612" y="3787137"/>
            <a:ext cx="996253" cy="507831"/>
          </a:xfrm>
          <a:prstGeom prst="rect">
            <a:avLst/>
          </a:prstGeom>
        </p:spPr>
        <p:txBody>
          <a:bodyPr wrap="square">
            <a:spAutoFit/>
          </a:bodyPr>
          <a:lstStyle/>
          <a:p>
            <a:pPr algn="ctr"/>
            <a:r>
              <a:rPr lang="en-US" sz="900" dirty="0">
                <a:solidFill>
                  <a:schemeClr val="bg1"/>
                </a:solidFill>
                <a:latin typeface="Montserrat" panose="00000500000000000000" pitchFamily="50" charset="0"/>
              </a:rPr>
              <a:t>Policy Violation</a:t>
            </a:r>
          </a:p>
          <a:p>
            <a:pPr algn="ctr"/>
            <a:r>
              <a:rPr lang="en-US" sz="900" dirty="0">
                <a:solidFill>
                  <a:schemeClr val="bg1"/>
                </a:solidFill>
                <a:latin typeface="Montserrat" panose="00000500000000000000" pitchFamily="50" charset="0"/>
              </a:rPr>
              <a:t>Alerts</a:t>
            </a:r>
          </a:p>
        </p:txBody>
      </p:sp>
      <p:sp>
        <p:nvSpPr>
          <p:cNvPr id="54" name="Rectangle 53"/>
          <p:cNvSpPr/>
          <p:nvPr/>
        </p:nvSpPr>
        <p:spPr>
          <a:xfrm>
            <a:off x="6886724" y="3828520"/>
            <a:ext cx="1076534" cy="369332"/>
          </a:xfrm>
          <a:prstGeom prst="rect">
            <a:avLst/>
          </a:prstGeom>
        </p:spPr>
        <p:txBody>
          <a:bodyPr wrap="square">
            <a:spAutoFit/>
          </a:bodyPr>
          <a:lstStyle/>
          <a:p>
            <a:pPr algn="ctr"/>
            <a:r>
              <a:rPr lang="en-US" sz="900" dirty="0">
                <a:solidFill>
                  <a:schemeClr val="bg1"/>
                </a:solidFill>
                <a:latin typeface="Montserrat" panose="00000500000000000000" pitchFamily="50" charset="0"/>
              </a:rPr>
              <a:t>Session Termination</a:t>
            </a:r>
          </a:p>
        </p:txBody>
      </p:sp>
      <p:sp>
        <p:nvSpPr>
          <p:cNvPr id="55" name="Rectangle 54"/>
          <p:cNvSpPr/>
          <p:nvPr/>
        </p:nvSpPr>
        <p:spPr>
          <a:xfrm>
            <a:off x="1083210" y="3598183"/>
            <a:ext cx="878916" cy="507831"/>
          </a:xfrm>
          <a:prstGeom prst="rect">
            <a:avLst/>
          </a:prstGeom>
        </p:spPr>
        <p:txBody>
          <a:bodyPr wrap="square">
            <a:spAutoFit/>
          </a:bodyPr>
          <a:lstStyle/>
          <a:p>
            <a:pPr algn="ctr"/>
            <a:r>
              <a:rPr lang="en-US" sz="900" dirty="0">
                <a:solidFill>
                  <a:schemeClr val="bg1"/>
                </a:solidFill>
                <a:latin typeface="Montserrat" panose="00000500000000000000" pitchFamily="50" charset="0"/>
              </a:rPr>
              <a:t>No workflow changes</a:t>
            </a:r>
          </a:p>
        </p:txBody>
      </p:sp>
      <p:sp>
        <p:nvSpPr>
          <p:cNvPr id="57" name="Rounded Rectangle 56"/>
          <p:cNvSpPr/>
          <p:nvPr/>
        </p:nvSpPr>
        <p:spPr>
          <a:xfrm>
            <a:off x="3792678" y="2761465"/>
            <a:ext cx="4022854" cy="653523"/>
          </a:xfrm>
          <a:prstGeom prst="roundRect">
            <a:avLst/>
          </a:prstGeom>
          <a:solidFill>
            <a:srgbClr val="2981C4"/>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bg1"/>
                </a:solidFill>
                <a:latin typeface="Montserrat" panose="00000500000000000000" pitchFamily="50" charset="0"/>
              </a:rPr>
              <a:t>Privileged Account Analytics</a:t>
            </a:r>
          </a:p>
        </p:txBody>
      </p:sp>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138" y="2963053"/>
            <a:ext cx="424974" cy="285864"/>
          </a:xfrm>
          <a:prstGeom prst="rect">
            <a:avLst/>
          </a:prstGeom>
        </p:spPr>
      </p:pic>
      <p:cxnSp>
        <p:nvCxnSpPr>
          <p:cNvPr id="78" name="Straight Arrow Connector 77"/>
          <p:cNvCxnSpPr>
            <a:stCxn id="52" idx="0"/>
          </p:cNvCxnSpPr>
          <p:nvPr/>
        </p:nvCxnSpPr>
        <p:spPr>
          <a:xfrm flipH="1" flipV="1">
            <a:off x="5696373" y="3496946"/>
            <a:ext cx="1" cy="263707"/>
          </a:xfrm>
          <a:prstGeom prst="straightConnector1">
            <a:avLst/>
          </a:prstGeom>
          <a:ln w="317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9050954" y="3905567"/>
            <a:ext cx="1076534" cy="230832"/>
          </a:xfrm>
          <a:prstGeom prst="rect">
            <a:avLst/>
          </a:prstGeom>
        </p:spPr>
        <p:txBody>
          <a:bodyPr wrap="square">
            <a:spAutoFit/>
          </a:bodyPr>
          <a:lstStyle/>
          <a:p>
            <a:pPr algn="ctr"/>
            <a:r>
              <a:rPr lang="en-US" sz="900" dirty="0">
                <a:solidFill>
                  <a:schemeClr val="bg1"/>
                </a:solidFill>
                <a:latin typeface="Montserrat" panose="00000500000000000000" pitchFamily="50" charset="0"/>
              </a:rPr>
              <a:t>No Agents</a:t>
            </a:r>
          </a:p>
        </p:txBody>
      </p:sp>
      <p:grpSp>
        <p:nvGrpSpPr>
          <p:cNvPr id="10" name="Group 9"/>
          <p:cNvGrpSpPr/>
          <p:nvPr/>
        </p:nvGrpSpPr>
        <p:grpSpPr>
          <a:xfrm>
            <a:off x="5188251" y="5193993"/>
            <a:ext cx="1232819" cy="1232819"/>
            <a:chOff x="5273045" y="5195837"/>
            <a:chExt cx="1232819" cy="1232819"/>
          </a:xfrm>
        </p:grpSpPr>
        <p:sp>
          <p:nvSpPr>
            <p:cNvPr id="138" name="Rounded Rectangle 137"/>
            <p:cNvSpPr/>
            <p:nvPr/>
          </p:nvSpPr>
          <p:spPr>
            <a:xfrm>
              <a:off x="5273045" y="6023985"/>
              <a:ext cx="1232819" cy="404671"/>
            </a:xfrm>
            <a:prstGeom prst="roundRect">
              <a:avLst>
                <a:gd name="adj" fmla="val 194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000" dirty="0">
                  <a:solidFill>
                    <a:schemeClr val="bg1"/>
                  </a:solidFill>
                  <a:latin typeface="Montserrat" panose="00000500000000000000" pitchFamily="50" charset="0"/>
                </a:rPr>
                <a:t>Multifactor</a:t>
              </a:r>
            </a:p>
            <a:p>
              <a:pPr algn="ctr" defTabSz="609585"/>
              <a:r>
                <a:rPr lang="en-US" sz="1000" dirty="0">
                  <a:solidFill>
                    <a:schemeClr val="bg1"/>
                  </a:solidFill>
                  <a:latin typeface="Montserrat" panose="00000500000000000000" pitchFamily="50" charset="0"/>
                </a:rPr>
                <a:t>Authentication</a:t>
              </a:r>
            </a:p>
          </p:txBody>
        </p:sp>
        <p:cxnSp>
          <p:nvCxnSpPr>
            <p:cNvPr id="71" name="Straight Arrow Connector 70"/>
            <p:cNvCxnSpPr/>
            <p:nvPr/>
          </p:nvCxnSpPr>
          <p:spPr>
            <a:xfrm flipV="1">
              <a:off x="5889455" y="5195837"/>
              <a:ext cx="3556" cy="404466"/>
            </a:xfrm>
            <a:prstGeom prst="straightConnector1">
              <a:avLst/>
            </a:prstGeom>
            <a:ln w="317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462715" y="5194800"/>
            <a:ext cx="1124300" cy="1232671"/>
            <a:chOff x="6306418" y="5182320"/>
            <a:chExt cx="1124300" cy="1232671"/>
          </a:xfrm>
        </p:grpSpPr>
        <p:sp>
          <p:nvSpPr>
            <p:cNvPr id="66" name="Rounded Rectangle 65"/>
            <p:cNvSpPr/>
            <p:nvPr/>
          </p:nvSpPr>
          <p:spPr>
            <a:xfrm>
              <a:off x="6306418" y="6010320"/>
              <a:ext cx="1124300" cy="404671"/>
            </a:xfrm>
            <a:prstGeom prst="roundRect">
              <a:avLst>
                <a:gd name="adj" fmla="val 194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000" dirty="0">
                  <a:solidFill>
                    <a:schemeClr val="bg1"/>
                  </a:solidFill>
                  <a:latin typeface="Montserrat" panose="00000500000000000000" pitchFamily="50" charset="0"/>
                </a:rPr>
                <a:t>IT Service</a:t>
              </a:r>
            </a:p>
            <a:p>
              <a:pPr algn="ctr" defTabSz="609585"/>
              <a:r>
                <a:rPr lang="en-US" sz="1000" dirty="0">
                  <a:solidFill>
                    <a:schemeClr val="bg1"/>
                  </a:solidFill>
                  <a:latin typeface="Montserrat" panose="00000500000000000000" pitchFamily="50" charset="0"/>
                </a:rPr>
                <a:t>Management</a:t>
              </a:r>
            </a:p>
          </p:txBody>
        </p:sp>
        <p:cxnSp>
          <p:nvCxnSpPr>
            <p:cNvPr id="72" name="Straight Arrow Connector 71"/>
            <p:cNvCxnSpPr/>
            <p:nvPr/>
          </p:nvCxnSpPr>
          <p:spPr>
            <a:xfrm flipV="1">
              <a:off x="6868568" y="5182320"/>
              <a:ext cx="3556" cy="404466"/>
            </a:xfrm>
            <a:prstGeom prst="straightConnector1">
              <a:avLst/>
            </a:prstGeom>
            <a:ln w="317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4204856" y="2278825"/>
            <a:ext cx="756772" cy="369332"/>
          </a:xfrm>
          <a:prstGeom prst="rect">
            <a:avLst/>
          </a:prstGeom>
        </p:spPr>
        <p:txBody>
          <a:bodyPr wrap="square">
            <a:spAutoFit/>
          </a:bodyPr>
          <a:lstStyle/>
          <a:p>
            <a:pPr algn="ctr"/>
            <a:r>
              <a:rPr lang="en-US" sz="900" dirty="0">
                <a:solidFill>
                  <a:schemeClr val="bg1"/>
                </a:solidFill>
                <a:latin typeface="Montserrat" panose="00000500000000000000" pitchFamily="50" charset="0"/>
              </a:rPr>
              <a:t>Anomaly Detection</a:t>
            </a:r>
          </a:p>
        </p:txBody>
      </p:sp>
      <p:sp>
        <p:nvSpPr>
          <p:cNvPr id="74" name="Rectangle 73"/>
          <p:cNvSpPr/>
          <p:nvPr/>
        </p:nvSpPr>
        <p:spPr>
          <a:xfrm>
            <a:off x="4991836" y="2278825"/>
            <a:ext cx="756772" cy="369332"/>
          </a:xfrm>
          <a:prstGeom prst="rect">
            <a:avLst/>
          </a:prstGeom>
        </p:spPr>
        <p:txBody>
          <a:bodyPr wrap="square">
            <a:spAutoFit/>
          </a:bodyPr>
          <a:lstStyle/>
          <a:p>
            <a:pPr algn="ctr"/>
            <a:r>
              <a:rPr lang="en-US" sz="900" dirty="0">
                <a:solidFill>
                  <a:schemeClr val="bg1"/>
                </a:solidFill>
                <a:latin typeface="Montserrat" panose="00000500000000000000" pitchFamily="50" charset="0"/>
              </a:rPr>
              <a:t>Risk Scoring</a:t>
            </a:r>
          </a:p>
        </p:txBody>
      </p:sp>
      <p:sp>
        <p:nvSpPr>
          <p:cNvPr id="76" name="Rectangle 75"/>
          <p:cNvSpPr/>
          <p:nvPr/>
        </p:nvSpPr>
        <p:spPr>
          <a:xfrm>
            <a:off x="5804060" y="2278825"/>
            <a:ext cx="863142" cy="369332"/>
          </a:xfrm>
          <a:prstGeom prst="rect">
            <a:avLst/>
          </a:prstGeom>
        </p:spPr>
        <p:txBody>
          <a:bodyPr wrap="square">
            <a:spAutoFit/>
          </a:bodyPr>
          <a:lstStyle/>
          <a:p>
            <a:pPr algn="ctr"/>
            <a:r>
              <a:rPr lang="en-US" sz="900" dirty="0">
                <a:solidFill>
                  <a:schemeClr val="bg1"/>
                </a:solidFill>
                <a:latin typeface="Montserrat" panose="00000500000000000000" pitchFamily="50" charset="0"/>
              </a:rPr>
              <a:t>Risk-based Alerts</a:t>
            </a:r>
          </a:p>
        </p:txBody>
      </p:sp>
      <p:sp>
        <p:nvSpPr>
          <p:cNvPr id="81" name="Rectangle 80"/>
          <p:cNvSpPr/>
          <p:nvPr/>
        </p:nvSpPr>
        <p:spPr>
          <a:xfrm>
            <a:off x="6634425" y="2278825"/>
            <a:ext cx="863142" cy="369332"/>
          </a:xfrm>
          <a:prstGeom prst="rect">
            <a:avLst/>
          </a:prstGeom>
        </p:spPr>
        <p:txBody>
          <a:bodyPr wrap="square">
            <a:spAutoFit/>
          </a:bodyPr>
          <a:lstStyle/>
          <a:p>
            <a:pPr algn="ctr"/>
            <a:r>
              <a:rPr lang="en-US" sz="900" dirty="0">
                <a:solidFill>
                  <a:schemeClr val="bg1"/>
                </a:solidFill>
                <a:latin typeface="Montserrat" panose="00000500000000000000" pitchFamily="50" charset="0"/>
              </a:rPr>
              <a:t>Behavioral Biometrics</a:t>
            </a:r>
          </a:p>
        </p:txBody>
      </p:sp>
      <p:grpSp>
        <p:nvGrpSpPr>
          <p:cNvPr id="24" name="Group 23"/>
          <p:cNvGrpSpPr/>
          <p:nvPr/>
        </p:nvGrpSpPr>
        <p:grpSpPr>
          <a:xfrm>
            <a:off x="8092448" y="4650747"/>
            <a:ext cx="184019" cy="166072"/>
            <a:chOff x="9636867" y="3102661"/>
            <a:chExt cx="353800" cy="312328"/>
          </a:xfrm>
        </p:grpSpPr>
        <p:cxnSp>
          <p:nvCxnSpPr>
            <p:cNvPr id="20" name="Straight Connector 19"/>
            <p:cNvCxnSpPr/>
            <p:nvPr/>
          </p:nvCxnSpPr>
          <p:spPr>
            <a:xfrm>
              <a:off x="9636867" y="3102661"/>
              <a:ext cx="353800" cy="312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9658583" y="3102661"/>
              <a:ext cx="332084" cy="3123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0" name="Rounded Rectangle 99"/>
          <p:cNvSpPr/>
          <p:nvPr/>
        </p:nvSpPr>
        <p:spPr>
          <a:xfrm>
            <a:off x="8524380" y="2761199"/>
            <a:ext cx="2232000" cy="655200"/>
          </a:xfrm>
          <a:prstGeom prst="roundRect">
            <a:avLst/>
          </a:prstGeom>
          <a:solidFill>
            <a:srgbClr val="2981C4"/>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bg1"/>
                </a:solidFill>
                <a:latin typeface="Montserrat" panose="00000500000000000000" pitchFamily="50" charset="0"/>
              </a:rPr>
              <a:t>Log </a:t>
            </a:r>
            <a:endParaRPr lang="hu-HU" sz="1600" dirty="0">
              <a:solidFill>
                <a:schemeClr val="bg1"/>
              </a:solidFill>
              <a:latin typeface="Montserrat" panose="00000500000000000000" pitchFamily="50" charset="0"/>
            </a:endParaRPr>
          </a:p>
          <a:p>
            <a:pPr algn="r"/>
            <a:r>
              <a:rPr lang="en-US" sz="1600" dirty="0">
                <a:solidFill>
                  <a:schemeClr val="bg1"/>
                </a:solidFill>
                <a:latin typeface="Montserrat" panose="00000500000000000000" pitchFamily="50" charset="0"/>
              </a:rPr>
              <a:t>Management</a:t>
            </a:r>
          </a:p>
        </p:txBody>
      </p:sp>
      <p:cxnSp>
        <p:nvCxnSpPr>
          <p:cNvPr id="103" name="Straight Arrow Connector 102"/>
          <p:cNvCxnSpPr/>
          <p:nvPr/>
        </p:nvCxnSpPr>
        <p:spPr>
          <a:xfrm rot="16200000" flipH="1" flipV="1">
            <a:off x="8152372" y="2957606"/>
            <a:ext cx="1" cy="263707"/>
          </a:xfrm>
          <a:prstGeom prst="straightConnector1">
            <a:avLst/>
          </a:prstGeom>
          <a:ln w="317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flipV="1">
            <a:off x="9634928" y="3584613"/>
            <a:ext cx="1" cy="263707"/>
          </a:xfrm>
          <a:prstGeom prst="straightConnector1">
            <a:avLst/>
          </a:prstGeom>
          <a:ln w="317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00" idx="0"/>
            <a:endCxn id="89" idx="3"/>
          </p:cNvCxnSpPr>
          <p:nvPr/>
        </p:nvCxnSpPr>
        <p:spPr>
          <a:xfrm rot="16200000" flipV="1">
            <a:off x="8150599" y="1271418"/>
            <a:ext cx="1156437" cy="1823126"/>
          </a:xfrm>
          <a:prstGeom prst="bentConnector2">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772850" y="1951465"/>
            <a:ext cx="0" cy="810000"/>
          </a:xfrm>
          <a:prstGeom prst="straightConnector1">
            <a:avLst/>
          </a:prstGeom>
          <a:ln w="317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Rounded Rectangle 88"/>
          <p:cNvSpPr/>
          <p:nvPr/>
        </p:nvSpPr>
        <p:spPr>
          <a:xfrm>
            <a:off x="3794400" y="1278000"/>
            <a:ext cx="4022854" cy="653523"/>
          </a:xfrm>
          <a:prstGeom prst="roundRect">
            <a:avLst/>
          </a:prstGeom>
          <a:solidFill>
            <a:srgbClr val="2981C4"/>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bg1"/>
                </a:solidFill>
                <a:latin typeface="Montserrat" panose="00000500000000000000" pitchFamily="50" charset="0"/>
              </a:rPr>
              <a:t>Security Information and Event Management</a:t>
            </a:r>
          </a:p>
        </p:txBody>
      </p:sp>
      <p:sp>
        <p:nvSpPr>
          <p:cNvPr id="91" name="Rounded Rectangle 90"/>
          <p:cNvSpPr/>
          <p:nvPr/>
        </p:nvSpPr>
        <p:spPr>
          <a:xfrm>
            <a:off x="3794400" y="4399389"/>
            <a:ext cx="4022854" cy="653523"/>
          </a:xfrm>
          <a:prstGeom prst="roundRect">
            <a:avLst/>
          </a:prstGeom>
          <a:solidFill>
            <a:srgbClr val="2981C4"/>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bg1"/>
                </a:solidFill>
                <a:latin typeface="Montserrat" panose="00000500000000000000" pitchFamily="50" charset="0"/>
              </a:rPr>
              <a:t>Privileged </a:t>
            </a:r>
            <a:r>
              <a:rPr lang="hu-HU" sz="1600" dirty="0">
                <a:solidFill>
                  <a:schemeClr val="bg1"/>
                </a:solidFill>
                <a:latin typeface="Montserrat" panose="00000500000000000000" pitchFamily="50" charset="0"/>
              </a:rPr>
              <a:t>Session Management</a:t>
            </a:r>
            <a:endParaRPr lang="en-US" sz="1600" dirty="0">
              <a:solidFill>
                <a:schemeClr val="bg1"/>
              </a:solidFill>
              <a:latin typeface="Montserrat" panose="00000500000000000000" pitchFamily="50" charset="0"/>
            </a:endParaRPr>
          </a:p>
        </p:txBody>
      </p:sp>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0" y="4600977"/>
            <a:ext cx="424974" cy="285864"/>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9671" y="2962800"/>
            <a:ext cx="424974" cy="285864"/>
          </a:xfrm>
          <a:prstGeom prst="rect">
            <a:avLst/>
          </a:prstGeom>
        </p:spPr>
      </p:pic>
      <p:sp>
        <p:nvSpPr>
          <p:cNvPr id="96" name="Rounded Rectangle 95"/>
          <p:cNvSpPr/>
          <p:nvPr/>
        </p:nvSpPr>
        <p:spPr>
          <a:xfrm>
            <a:off x="8738600" y="4240070"/>
            <a:ext cx="1793612" cy="971135"/>
          </a:xfrm>
          <a:prstGeom prst="roundRect">
            <a:avLst/>
          </a:prstGeom>
          <a:solidFill>
            <a:srgbClr val="2981C4"/>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1600" dirty="0">
                <a:solidFill>
                  <a:schemeClr val="bg1"/>
                </a:solidFill>
                <a:latin typeface="Montserrat" panose="00000500000000000000" pitchFamily="50" charset="0"/>
              </a:rPr>
              <a:t>Servers</a:t>
            </a:r>
          </a:p>
          <a:p>
            <a:pPr algn="r"/>
            <a:endParaRPr lang="hu-HU" sz="1600" dirty="0">
              <a:solidFill>
                <a:schemeClr val="bg1"/>
              </a:solidFill>
              <a:latin typeface="Montserrat" panose="00000500000000000000" pitchFamily="50" charset="0"/>
            </a:endParaRPr>
          </a:p>
          <a:p>
            <a:pPr algn="r"/>
            <a:r>
              <a:rPr lang="en-US" sz="1600" dirty="0">
                <a:solidFill>
                  <a:schemeClr val="bg1"/>
                </a:solidFill>
                <a:latin typeface="Montserrat" panose="00000500000000000000" pitchFamily="50" charset="0"/>
              </a:rPr>
              <a:t>Routers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00" y="4874400"/>
            <a:ext cx="268623" cy="21240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670" y="4168800"/>
            <a:ext cx="652439" cy="597561"/>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2850" y="4812746"/>
            <a:ext cx="280488" cy="28048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9374" y="4227251"/>
            <a:ext cx="597600" cy="59760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0594" y="5543375"/>
            <a:ext cx="597600" cy="59760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1650" y="1305961"/>
            <a:ext cx="597600" cy="59760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0310" y="5557219"/>
            <a:ext cx="597492" cy="597492"/>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2149" y="5544813"/>
            <a:ext cx="597600" cy="597600"/>
          </a:xfrm>
          <a:prstGeom prst="rect">
            <a:avLst/>
          </a:prstGeom>
        </p:spPr>
      </p:pic>
    </p:spTree>
    <p:extLst>
      <p:ext uri="{BB962C8B-B14F-4D97-AF65-F5344CB8AC3E}">
        <p14:creationId xmlns:p14="http://schemas.microsoft.com/office/powerpoint/2010/main" val="240680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63" presetClass="path" presetSubtype="0" accel="50000" decel="50000" fill="hold" nodeType="withEffect">
                                  <p:stCondLst>
                                    <p:cond delay="0"/>
                                  </p:stCondLst>
                                  <p:childTnLst>
                                    <p:animMotion origin="layout" path="M -2.29167E-6 -3.7037E-7 L 0.16472 -0.00393 " pathEditMode="relative" rAng="0" ptsTypes="AA">
                                      <p:cBhvr>
                                        <p:cTn id="10" dur="2000" fill="hold"/>
                                        <p:tgtEl>
                                          <p:spTgt spid="7"/>
                                        </p:tgtEl>
                                        <p:attrNameLst>
                                          <p:attrName>ppt_x</p:attrName>
                                          <p:attrName>ppt_y</p:attrName>
                                        </p:attrNameLst>
                                      </p:cBhvr>
                                      <p:rCtr x="8229" y="-208"/>
                                    </p:animMotion>
                                  </p:childTnLst>
                                </p:cTn>
                              </p:par>
                              <p:par>
                                <p:cTn id="11" presetID="63" presetClass="path" presetSubtype="0" accel="50000" decel="50000" fill="hold" nodeType="withEffect">
                                  <p:stCondLst>
                                    <p:cond delay="0"/>
                                  </p:stCondLst>
                                  <p:childTnLst>
                                    <p:animMotion origin="layout" path="M -3.95833E-6 -3.33333E-6 L 0.16368 -0.0081 " pathEditMode="relative" rAng="0" ptsTypes="AA">
                                      <p:cBhvr>
                                        <p:cTn id="12" dur="2000" fill="hold"/>
                                        <p:tgtEl>
                                          <p:spTgt spid="9"/>
                                        </p:tgtEl>
                                        <p:attrNameLst>
                                          <p:attrName>ppt_x</p:attrName>
                                          <p:attrName>ppt_y</p:attrName>
                                        </p:attrNameLst>
                                      </p:cBhvr>
                                      <p:rCtr x="8177" y="-417"/>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fade">
                                      <p:cBhvr>
                                        <p:cTn id="47" dur="500"/>
                                        <p:tgtEl>
                                          <p:spTgt spid="54">
                                            <p:txEl>
                                              <p:pRg st="0" end="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500"/>
                                        <p:tgtEl>
                                          <p:spTgt spid="8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500"/>
                                        <p:tgtEl>
                                          <p:spTgt spid="78"/>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ntr" presetSubtype="0" fill="hold"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500"/>
                                        <p:tgtEl>
                                          <p:spTgt spid="73"/>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500"/>
                                        <p:tgtEl>
                                          <p:spTgt spid="74"/>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500"/>
                                        <p:tgtEl>
                                          <p:spTgt spid="76"/>
                                        </p:tgtEl>
                                      </p:cBhvr>
                                    </p:animEffect>
                                  </p:childTnLst>
                                </p:cTn>
                              </p:par>
                            </p:childTnLst>
                          </p:cTn>
                        </p:par>
                        <p:par>
                          <p:cTn id="86" fill="hold">
                            <p:stCondLst>
                              <p:cond delay="1500"/>
                            </p:stCondLst>
                            <p:childTnLst>
                              <p:par>
                                <p:cTn id="87" presetID="10" presetClass="entr" presetSubtype="0" fill="hold" nodeType="afterEffect">
                                  <p:stCondLst>
                                    <p:cond delay="0"/>
                                  </p:stCondLst>
                                  <p:childTnLst>
                                    <p:set>
                                      <p:cBhvr>
                                        <p:cTn id="88" dur="1" fill="hold">
                                          <p:stCondLst>
                                            <p:cond delay="0"/>
                                          </p:stCondLst>
                                        </p:cTn>
                                        <p:tgtEl>
                                          <p:spTgt spid="81">
                                            <p:txEl>
                                              <p:pRg st="0" end="0"/>
                                            </p:txEl>
                                          </p:spTgt>
                                        </p:tgtEl>
                                        <p:attrNameLst>
                                          <p:attrName>style.visibility</p:attrName>
                                        </p:attrNameLst>
                                      </p:cBhvr>
                                      <p:to>
                                        <p:strVal val="visible"/>
                                      </p:to>
                                    </p:set>
                                    <p:animEffect transition="in" filter="fade">
                                      <p:cBhvr>
                                        <p:cTn id="89" dur="500"/>
                                        <p:tgtEl>
                                          <p:spTgt spid="81">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500"/>
                                        <p:tgtEl>
                                          <p:spTgt spid="104"/>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100"/>
                                        </p:tgtEl>
                                        <p:attrNameLst>
                                          <p:attrName>style.visibility</p:attrName>
                                        </p:attrNameLst>
                                      </p:cBhvr>
                                      <p:to>
                                        <p:strVal val="visible"/>
                                      </p:to>
                                    </p:set>
                                    <p:animEffect transition="in" filter="fade">
                                      <p:cBhvr>
                                        <p:cTn id="98" dur="500"/>
                                        <p:tgtEl>
                                          <p:spTgt spid="100"/>
                                        </p:tgtEl>
                                      </p:cBhvr>
                                    </p:animEffect>
                                  </p:childTnLst>
                                </p:cTn>
                              </p:par>
                              <p:par>
                                <p:cTn id="99" presetID="10"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fade">
                                      <p:cBhvr>
                                        <p:cTn id="101" dur="500"/>
                                        <p:tgtEl>
                                          <p:spTgt spid="95"/>
                                        </p:tgtEl>
                                      </p:cBhvr>
                                    </p:animEffect>
                                  </p:childTnLst>
                                </p:cTn>
                              </p:par>
                            </p:childTnLst>
                          </p:cTn>
                        </p:par>
                        <p:par>
                          <p:cTn id="102" fill="hold">
                            <p:stCondLst>
                              <p:cond delay="1000"/>
                            </p:stCondLst>
                            <p:childTnLst>
                              <p:par>
                                <p:cTn id="103" presetID="10" presetClass="entr" presetSubtype="0" fill="hold" nodeType="after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fade">
                                      <p:cBhvr>
                                        <p:cTn id="105" dur="500"/>
                                        <p:tgtEl>
                                          <p:spTgt spid="10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fade">
                                      <p:cBhvr>
                                        <p:cTn id="114" dur="500"/>
                                        <p:tgtEl>
                                          <p:spTgt spid="89"/>
                                        </p:tgtEl>
                                      </p:cBhvr>
                                    </p:animEffect>
                                  </p:childTnLst>
                                </p:cTn>
                              </p:par>
                              <p:par>
                                <p:cTn id="115" presetID="10" presetClass="entr" presetSubtype="0" fill="hold" nodeType="with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fade">
                                      <p:cBhvr>
                                        <p:cTn id="117" dur="500"/>
                                        <p:tgtEl>
                                          <p:spTgt spid="4"/>
                                        </p:tgtEl>
                                      </p:cBhvr>
                                    </p:animEffect>
                                  </p:childTnLst>
                                </p:cTn>
                              </p:par>
                            </p:childTnLst>
                          </p:cTn>
                        </p:par>
                        <p:par>
                          <p:cTn id="118" fill="hold">
                            <p:stCondLst>
                              <p:cond delay="1000"/>
                            </p:stCondLst>
                            <p:childTnLst>
                              <p:par>
                                <p:cTn id="119" presetID="10" presetClass="entr" presetSubtype="0" fill="hold" nodeType="after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fade">
                                      <p:cBhvr>
                                        <p:cTn id="12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5" grpId="0"/>
      <p:bldP spid="57" grpId="0" animBg="1"/>
      <p:bldP spid="80" grpId="0"/>
      <p:bldP spid="73" grpId="0"/>
      <p:bldP spid="74" grpId="0"/>
      <p:bldP spid="76" grpId="0"/>
      <p:bldP spid="100" grpId="0" animBg="1"/>
      <p:bldP spid="89" grpId="0" animBg="1"/>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privileged session management?</a:t>
            </a:r>
          </a:p>
        </p:txBody>
      </p:sp>
      <p:sp>
        <p:nvSpPr>
          <p:cNvPr id="5" name="Text Placeholder 4"/>
          <p:cNvSpPr>
            <a:spLocks noGrp="1"/>
          </p:cNvSpPr>
          <p:nvPr>
            <p:ph type="body" sz="quarter" idx="10"/>
          </p:nvPr>
        </p:nvSpPr>
        <p:spPr>
          <a:xfrm>
            <a:off x="533400" y="1981199"/>
            <a:ext cx="5527431" cy="4653401"/>
          </a:xfrm>
        </p:spPr>
        <p:txBody>
          <a:bodyPr>
            <a:normAutofit/>
          </a:bodyPr>
          <a:lstStyle/>
          <a:p>
            <a:r>
              <a:rPr lang="en-US" dirty="0"/>
              <a:t>Controls privileged access to remote servers</a:t>
            </a:r>
          </a:p>
          <a:p>
            <a:r>
              <a:rPr lang="en-US" dirty="0"/>
              <a:t>Records activities into movie-like audit trails</a:t>
            </a:r>
            <a:endParaRPr lang="hu-HU" dirty="0"/>
          </a:p>
          <a:p>
            <a:r>
              <a:rPr lang="en-US" dirty="0"/>
              <a:t>Monitors privileged sessions and send alerts in real-time</a:t>
            </a:r>
          </a:p>
          <a:p>
            <a:r>
              <a:rPr lang="en-US" dirty="0"/>
              <a:t>Reports actions for compliance and/or decision support reasons</a:t>
            </a:r>
          </a:p>
          <a:p>
            <a:endParaRPr 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2233" y="1489346"/>
            <a:ext cx="5066427" cy="5145254"/>
          </a:xfrm>
          <a:prstGeom prst="rect">
            <a:avLst/>
          </a:prstGeom>
        </p:spPr>
      </p:pic>
    </p:spTree>
    <p:extLst>
      <p:ext uri="{BB962C8B-B14F-4D97-AF65-F5344CB8AC3E}">
        <p14:creationId xmlns:p14="http://schemas.microsoft.com/office/powerpoint/2010/main" val="56033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Turnkey, transparent auditing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749821"/>
            <a:ext cx="12865100" cy="6137725"/>
          </a:xfrm>
          <a:prstGeom prst="rect">
            <a:avLst/>
          </a:prstGeom>
        </p:spPr>
      </p:pic>
    </p:spTree>
    <p:extLst>
      <p:ext uri="{BB962C8B-B14F-4D97-AF65-F5344CB8AC3E}">
        <p14:creationId xmlns:p14="http://schemas.microsoft.com/office/powerpoint/2010/main" val="2875617345"/>
      </p:ext>
    </p:extLst>
  </p:cSld>
  <p:clrMapOvr>
    <a:masterClrMapping/>
  </p:clrMapOvr>
</p:sld>
</file>

<file path=ppt/theme/theme1.xml><?xml version="1.0" encoding="utf-8"?>
<a:theme xmlns:a="http://schemas.openxmlformats.org/drawingml/2006/main" name="Balabit White">
  <a:themeElements>
    <a:clrScheme name="Custom 1">
      <a:dk1>
        <a:srgbClr val="464646"/>
      </a:dk1>
      <a:lt1>
        <a:sysClr val="window" lastClr="FFFFFF"/>
      </a:lt1>
      <a:dk2>
        <a:srgbClr val="2A81C4"/>
      </a:dk2>
      <a:lt2>
        <a:srgbClr val="85BEEB"/>
      </a:lt2>
      <a:accent1>
        <a:srgbClr val="2A81C4"/>
      </a:accent1>
      <a:accent2>
        <a:srgbClr val="85BEEB"/>
      </a:accent2>
      <a:accent3>
        <a:srgbClr val="464646"/>
      </a:accent3>
      <a:accent4>
        <a:srgbClr val="959595"/>
      </a:accent4>
      <a:accent5>
        <a:srgbClr val="DDDDDD"/>
      </a:accent5>
      <a:accent6>
        <a:srgbClr val="F1CB16"/>
      </a:accent6>
      <a:hlink>
        <a:srgbClr val="0563C1"/>
      </a:hlink>
      <a:folHlink>
        <a:srgbClr val="954F72"/>
      </a:folHlink>
    </a:clrScheme>
    <a:fontScheme name="Custom 2">
      <a:majorFont>
        <a:latin typeface="Montserrat Ligh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labitTemplate" id="{DE78AB5C-F6B4-40AE-A241-279CA506AE56}" vid="{9CAEDDC8-793B-41DE-994F-9394DDED884D}"/>
    </a:ext>
  </a:extLst>
</a:theme>
</file>

<file path=ppt/theme/theme2.xml><?xml version="1.0" encoding="utf-8"?>
<a:theme xmlns:a="http://schemas.openxmlformats.org/drawingml/2006/main" name="Balabit Blue">
  <a:themeElements>
    <a:clrScheme name="Balabit">
      <a:dk1>
        <a:srgbClr val="58585B"/>
      </a:dk1>
      <a:lt1>
        <a:sysClr val="window" lastClr="FFFFFF"/>
      </a:lt1>
      <a:dk2>
        <a:srgbClr val="2A81C4"/>
      </a:dk2>
      <a:lt2>
        <a:srgbClr val="3EBCED"/>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labitTemplate" id="{DE78AB5C-F6B4-40AE-A241-279CA506AE56}" vid="{EA567CDF-F44D-4912-B38A-3FF480510D53}"/>
    </a:ext>
  </a:extLst>
</a:theme>
</file>

<file path=ppt/theme/theme3.xml><?xml version="1.0" encoding="utf-8"?>
<a:theme xmlns:a="http://schemas.openxmlformats.org/drawingml/2006/main" name="Balabit Black">
  <a:themeElements>
    <a:clrScheme name="Balabit">
      <a:dk1>
        <a:srgbClr val="58585B"/>
      </a:dk1>
      <a:lt1>
        <a:sysClr val="window" lastClr="FFFFFF"/>
      </a:lt1>
      <a:dk2>
        <a:srgbClr val="2A81C4"/>
      </a:dk2>
      <a:lt2>
        <a:srgbClr val="3EBCED"/>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labitTemplate" id="{DE78AB5C-F6B4-40AE-A241-279CA506AE56}" vid="{75323C1E-10F7-4248-8842-CB8A903847A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E43999848C3D4EAAAA228C67BAE974" ma:contentTypeVersion="14" ma:contentTypeDescription="Create a new document." ma:contentTypeScope="" ma:versionID="9cb91df693d73ff5db20f4bdf0a2693e">
  <xsd:schema xmlns:xsd="http://www.w3.org/2001/XMLSchema" xmlns:xs="http://www.w3.org/2001/XMLSchema" xmlns:p="http://schemas.microsoft.com/office/2006/metadata/properties" xmlns:ns2="77e21c56-8637-4679-abe8-b67502d161a1" xmlns:ns3="f6ab9c54-8c8a-4788-bca0-edcc7f02b542" targetNamespace="http://schemas.microsoft.com/office/2006/metadata/properties" ma:root="true" ma:fieldsID="afc1de0aa5b1c30da52c2c9405d7788b" ns2:_="" ns3:_="">
    <xsd:import namespace="77e21c56-8637-4679-abe8-b67502d161a1"/>
    <xsd:import namespace="f6ab9c54-8c8a-4788-bca0-edcc7f02b5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e21c56-8637-4679-abe8-b67502d161a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ab9c54-8c8a-4788-bca0-edcc7f02b542"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39A1E0-F885-441E-8500-3E26A0F98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e21c56-8637-4679-abe8-b67502d161a1"/>
    <ds:schemaRef ds:uri="f6ab9c54-8c8a-4788-bca0-edcc7f02b5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5A6428-D38E-4695-B5B5-A693CB9765E9}">
  <ds:schemaRefs>
    <ds:schemaRef ds:uri="http://schemas.microsoft.com/sharepoint/v3/contenttype/forms"/>
  </ds:schemaRefs>
</ds:datastoreItem>
</file>

<file path=customXml/itemProps3.xml><?xml version="1.0" encoding="utf-8"?>
<ds:datastoreItem xmlns:ds="http://schemas.openxmlformats.org/officeDocument/2006/customXml" ds:itemID="{B3BE274A-4020-4DB8-B426-0662F2F3C5C0}">
  <ds:schemaRefs>
    <ds:schemaRef ds:uri="http://purl.org/dc/elements/1.1/"/>
    <ds:schemaRef ds:uri="http://schemas.microsoft.com/office/2006/metadata/properties"/>
    <ds:schemaRef ds:uri="77e21c56-8637-4679-abe8-b67502d161a1"/>
    <ds:schemaRef ds:uri="http://purl.org/dc/terms/"/>
    <ds:schemaRef ds:uri="f6ab9c54-8c8a-4788-bca0-edcc7f02b54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Balabit White</Template>
  <TotalTime>382</TotalTime>
  <Words>6354</Words>
  <Application>Microsoft Office PowerPoint</Application>
  <PresentationFormat>Widescreen</PresentationFormat>
  <Paragraphs>324</Paragraphs>
  <Slides>27</Slides>
  <Notes>22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Arial</vt:lpstr>
      <vt:lpstr>Gotham Medium</vt:lpstr>
      <vt:lpstr>Helvetica Light</vt:lpstr>
      <vt:lpstr>Montserrat</vt:lpstr>
      <vt:lpstr>Gotham Black</vt:lpstr>
      <vt:lpstr>Gotham Light</vt:lpstr>
      <vt:lpstr>.HelveticaNeueDeskInterface-Regular</vt:lpstr>
      <vt:lpstr>Montserrat Light</vt:lpstr>
      <vt:lpstr>Wingdings</vt:lpstr>
      <vt:lpstr>Calibri</vt:lpstr>
      <vt:lpstr>Montserrat Black</vt:lpstr>
      <vt:lpstr>Balabit White</vt:lpstr>
      <vt:lpstr>Balabit Blue</vt:lpstr>
      <vt:lpstr>Balabit Black</vt:lpstr>
      <vt:lpstr>redefining privileged access management</vt:lpstr>
      <vt:lpstr>PowerPoint Presentation</vt:lpstr>
      <vt:lpstr>PowerPoint Presentation</vt:lpstr>
      <vt:lpstr>the Privileged access Problem</vt:lpstr>
      <vt:lpstr>PowerPoint Presentation</vt:lpstr>
      <vt:lpstr>Password management is only a first line of defense …</vt:lpstr>
      <vt:lpstr>PowerPoint Presentation</vt:lpstr>
      <vt:lpstr>What is privileged session management?</vt:lpstr>
      <vt:lpstr>Turnkey, transparent auditing</vt:lpstr>
      <vt:lpstr>Key benefits of privileged session management</vt:lpstr>
      <vt:lpstr>PowerPoint Presentation</vt:lpstr>
      <vt:lpstr>Key benefits of privileged account analytics</vt:lpstr>
      <vt:lpstr>Seamless Enterprise Integration</vt:lpstr>
      <vt:lpstr>REFERENCES AND  CASE STUDIES</vt:lpstr>
      <vt:lpstr>PowerPoint Presentation</vt:lpstr>
      <vt:lpstr>PowerPoint Presentation</vt:lpstr>
      <vt:lpstr>Internal and external security compliance at adobe</vt:lpstr>
      <vt:lpstr>Internal and external security compliance at adobe</vt:lpstr>
      <vt:lpstr>Managing third-party access at Svenska Handelsbanken</vt:lpstr>
      <vt:lpstr>Managing third-party access at Svenska Handelsbanken</vt:lpstr>
      <vt:lpstr>Security awareness-driven privileged session management</vt:lpstr>
      <vt:lpstr>Security awareness-driven privileged session management</vt:lpstr>
      <vt:lpstr>Compliance to local finance laws at Fiducia</vt:lpstr>
      <vt:lpstr>Compliance to local finance laws at Fiducia</vt:lpstr>
      <vt:lpstr>Why choose Balabit PAM?</vt:lpstr>
      <vt:lpstr>WHY CHOOSE Balabit PAM?</vt:lpstr>
      <vt:lpstr>Licensing and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Suburu (rsuburu)</dc:creator>
  <cp:lastModifiedBy>Bagó Dániel</cp:lastModifiedBy>
  <cp:revision>20</cp:revision>
  <dcterms:created xsi:type="dcterms:W3CDTF">2018-02-10T00:39:55Z</dcterms:created>
  <dcterms:modified xsi:type="dcterms:W3CDTF">2018-04-05T10:41:10Z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0x010100A2E43999848C3D4EAAAA228C67BAE974</vt:lpwstr>
  </property>
</Properties>
</file>