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56" r:id="rId1"/>
  </p:sldMasterIdLst>
  <p:notesMasterIdLst>
    <p:notesMasterId r:id="rId28"/>
  </p:notesMasterIdLst>
  <p:handoutMasterIdLst>
    <p:handoutMasterId r:id="rId29"/>
  </p:handoutMasterIdLst>
  <p:sldIdLst>
    <p:sldId id="850" r:id="rId2"/>
    <p:sldId id="638" r:id="rId3"/>
    <p:sldId id="768" r:id="rId4"/>
    <p:sldId id="851" r:id="rId5"/>
    <p:sldId id="786" r:id="rId6"/>
    <p:sldId id="783" r:id="rId7"/>
    <p:sldId id="847" r:id="rId8"/>
    <p:sldId id="836" r:id="rId9"/>
    <p:sldId id="732" r:id="rId10"/>
    <p:sldId id="641" r:id="rId11"/>
    <p:sldId id="642" r:id="rId12"/>
    <p:sldId id="828" r:id="rId13"/>
    <p:sldId id="829" r:id="rId14"/>
    <p:sldId id="830" r:id="rId15"/>
    <p:sldId id="643" r:id="rId16"/>
    <p:sldId id="676" r:id="rId17"/>
    <p:sldId id="644" r:id="rId18"/>
    <p:sldId id="809" r:id="rId19"/>
    <p:sldId id="837" r:id="rId20"/>
    <p:sldId id="838" r:id="rId21"/>
    <p:sldId id="839" r:id="rId22"/>
    <p:sldId id="840" r:id="rId23"/>
    <p:sldId id="841" r:id="rId24"/>
    <p:sldId id="827" r:id="rId25"/>
    <p:sldId id="781" r:id="rId26"/>
    <p:sldId id="833" r:id="rId27"/>
  </p:sldIdLst>
  <p:sldSz cx="9144000" cy="6858000" type="letter"/>
  <p:notesSz cx="7010400" cy="9296400"/>
  <p:defaultTextStyle>
    <a:defPPr>
      <a:defRPr lang="en-US"/>
    </a:defPPr>
    <a:lvl1pPr algn="ctr" rtl="0" eaLnBrk="0" fontAlgn="base" hangingPunct="0">
      <a:lnSpc>
        <a:spcPct val="85000"/>
      </a:lnSpc>
      <a:spcBef>
        <a:spcPct val="50000"/>
      </a:spcBef>
      <a:spcAft>
        <a:spcPct val="5000"/>
      </a:spcAft>
      <a:buClr>
        <a:schemeClr val="bg1"/>
      </a:buClr>
      <a:buSzPct val="100000"/>
      <a:buFont typeface="Times New Roman" pitchFamily="-109" charset="0"/>
      <a:buChar char="•"/>
      <a:defRPr kern="1200">
        <a:solidFill>
          <a:schemeClr val="tx1"/>
        </a:solidFill>
        <a:latin typeface="Arial" pitchFamily="-109" charset="0"/>
        <a:ea typeface="ＭＳ Ｐゴシック" pitchFamily="-109" charset="-128"/>
        <a:cs typeface="ＭＳ Ｐゴシック" pitchFamily="-109" charset="-128"/>
      </a:defRPr>
    </a:lvl1pPr>
    <a:lvl2pPr marL="457200" algn="ctr" rtl="0" eaLnBrk="0" fontAlgn="base" hangingPunct="0">
      <a:lnSpc>
        <a:spcPct val="85000"/>
      </a:lnSpc>
      <a:spcBef>
        <a:spcPct val="50000"/>
      </a:spcBef>
      <a:spcAft>
        <a:spcPct val="5000"/>
      </a:spcAft>
      <a:buClr>
        <a:schemeClr val="bg1"/>
      </a:buClr>
      <a:buSzPct val="100000"/>
      <a:buFont typeface="Times New Roman" pitchFamily="-109" charset="0"/>
      <a:buChar char="•"/>
      <a:defRPr kern="1200">
        <a:solidFill>
          <a:schemeClr val="tx1"/>
        </a:solidFill>
        <a:latin typeface="Arial" pitchFamily="-109" charset="0"/>
        <a:ea typeface="ＭＳ Ｐゴシック" pitchFamily="-109" charset="-128"/>
        <a:cs typeface="ＭＳ Ｐゴシック" pitchFamily="-109" charset="-128"/>
      </a:defRPr>
    </a:lvl2pPr>
    <a:lvl3pPr marL="914400" algn="ctr" rtl="0" eaLnBrk="0" fontAlgn="base" hangingPunct="0">
      <a:lnSpc>
        <a:spcPct val="85000"/>
      </a:lnSpc>
      <a:spcBef>
        <a:spcPct val="50000"/>
      </a:spcBef>
      <a:spcAft>
        <a:spcPct val="5000"/>
      </a:spcAft>
      <a:buClr>
        <a:schemeClr val="bg1"/>
      </a:buClr>
      <a:buSzPct val="100000"/>
      <a:buFont typeface="Times New Roman" pitchFamily="-109" charset="0"/>
      <a:buChar char="•"/>
      <a:defRPr kern="1200">
        <a:solidFill>
          <a:schemeClr val="tx1"/>
        </a:solidFill>
        <a:latin typeface="Arial" pitchFamily="-109" charset="0"/>
        <a:ea typeface="ＭＳ Ｐゴシック" pitchFamily="-109" charset="-128"/>
        <a:cs typeface="ＭＳ Ｐゴシック" pitchFamily="-109" charset="-128"/>
      </a:defRPr>
    </a:lvl3pPr>
    <a:lvl4pPr marL="1371600" algn="ctr" rtl="0" eaLnBrk="0" fontAlgn="base" hangingPunct="0">
      <a:lnSpc>
        <a:spcPct val="85000"/>
      </a:lnSpc>
      <a:spcBef>
        <a:spcPct val="50000"/>
      </a:spcBef>
      <a:spcAft>
        <a:spcPct val="5000"/>
      </a:spcAft>
      <a:buClr>
        <a:schemeClr val="bg1"/>
      </a:buClr>
      <a:buSzPct val="100000"/>
      <a:buFont typeface="Times New Roman" pitchFamily="-109" charset="0"/>
      <a:buChar char="•"/>
      <a:defRPr kern="1200">
        <a:solidFill>
          <a:schemeClr val="tx1"/>
        </a:solidFill>
        <a:latin typeface="Arial" pitchFamily="-109" charset="0"/>
        <a:ea typeface="ＭＳ Ｐゴシック" pitchFamily="-109" charset="-128"/>
        <a:cs typeface="ＭＳ Ｐゴシック" pitchFamily="-109" charset="-128"/>
      </a:defRPr>
    </a:lvl4pPr>
    <a:lvl5pPr marL="1828800" algn="ctr" rtl="0" eaLnBrk="0" fontAlgn="base" hangingPunct="0">
      <a:lnSpc>
        <a:spcPct val="85000"/>
      </a:lnSpc>
      <a:spcBef>
        <a:spcPct val="50000"/>
      </a:spcBef>
      <a:spcAft>
        <a:spcPct val="5000"/>
      </a:spcAft>
      <a:buClr>
        <a:schemeClr val="bg1"/>
      </a:buClr>
      <a:buSzPct val="100000"/>
      <a:buFont typeface="Times New Roman" pitchFamily="-109" charset="0"/>
      <a:buChar char="•"/>
      <a:defRPr kern="1200">
        <a:solidFill>
          <a:schemeClr val="tx1"/>
        </a:solidFill>
        <a:latin typeface="Arial" pitchFamily="-109" charset="0"/>
        <a:ea typeface="ＭＳ Ｐゴシック" pitchFamily="-109" charset="-128"/>
        <a:cs typeface="ＭＳ Ｐゴシック" pitchFamily="-109" charset="-128"/>
      </a:defRPr>
    </a:lvl5pPr>
    <a:lvl6pPr marL="2286000" algn="l" defTabSz="457200" rtl="0" eaLnBrk="1" latinLnBrk="0" hangingPunct="1">
      <a:defRPr kern="1200">
        <a:solidFill>
          <a:schemeClr val="tx1"/>
        </a:solidFill>
        <a:latin typeface="Arial" pitchFamily="-109" charset="0"/>
        <a:ea typeface="ＭＳ Ｐゴシック" pitchFamily="-109" charset="-128"/>
        <a:cs typeface="ＭＳ Ｐゴシック" pitchFamily="-109" charset="-128"/>
      </a:defRPr>
    </a:lvl6pPr>
    <a:lvl7pPr marL="2743200" algn="l" defTabSz="457200" rtl="0" eaLnBrk="1" latinLnBrk="0" hangingPunct="1">
      <a:defRPr kern="1200">
        <a:solidFill>
          <a:schemeClr val="tx1"/>
        </a:solidFill>
        <a:latin typeface="Arial" pitchFamily="-109" charset="0"/>
        <a:ea typeface="ＭＳ Ｐゴシック" pitchFamily="-109" charset="-128"/>
        <a:cs typeface="ＭＳ Ｐゴシック" pitchFamily="-109" charset="-128"/>
      </a:defRPr>
    </a:lvl7pPr>
    <a:lvl8pPr marL="3200400" algn="l" defTabSz="457200" rtl="0" eaLnBrk="1" latinLnBrk="0" hangingPunct="1">
      <a:defRPr kern="1200">
        <a:solidFill>
          <a:schemeClr val="tx1"/>
        </a:solidFill>
        <a:latin typeface="Arial" pitchFamily="-109" charset="0"/>
        <a:ea typeface="ＭＳ Ｐゴシック" pitchFamily="-109" charset="-128"/>
        <a:cs typeface="ＭＳ Ｐゴシック" pitchFamily="-109" charset="-128"/>
      </a:defRPr>
    </a:lvl8pPr>
    <a:lvl9pPr marL="3657600" algn="l" defTabSz="457200" rtl="0" eaLnBrk="1" latinLnBrk="0" hangingPunct="1">
      <a:defRPr kern="1200">
        <a:solidFill>
          <a:schemeClr val="tx1"/>
        </a:solidFill>
        <a:latin typeface="Arial" pitchFamily="-109" charset="0"/>
        <a:ea typeface="ＭＳ Ｐゴシック" pitchFamily="-109" charset="-128"/>
        <a:cs typeface="ＭＳ Ｐゴシック" pitchFamily="-109"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showPr>
  <p:clrMru>
    <a:srgbClr val="C1D72F"/>
    <a:srgbClr val="EBD722"/>
    <a:srgbClr val="80A1B6"/>
    <a:srgbClr val="02AA72"/>
    <a:srgbClr val="4A7CB3"/>
    <a:srgbClr val="E3CF4A"/>
    <a:srgbClr val="004167"/>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1756" autoAdjust="0"/>
  </p:normalViewPr>
  <p:slideViewPr>
    <p:cSldViewPr snapToGrid="0" showGuides="1">
      <p:cViewPr>
        <p:scale>
          <a:sx n="100" d="100"/>
          <a:sy n="100" d="100"/>
        </p:scale>
        <p:origin x="78" y="-78"/>
      </p:cViewPr>
      <p:guideLst>
        <p:guide orient="horz" pos="2135"/>
        <p:guide pos="575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99" d="100"/>
          <a:sy n="99" d="100"/>
        </p:scale>
        <p:origin x="-291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61" tIns="46580" rIns="93161" bIns="46580" numCol="1" anchor="t" anchorCtr="0" compatLnSpc="1">
            <a:prstTxWarp prst="textNoShape">
              <a:avLst/>
            </a:prstTxWarp>
          </a:bodyPr>
          <a:lstStyle>
            <a:lvl1pPr algn="r" defTabSz="931863">
              <a:lnSpc>
                <a:spcPct val="100000"/>
              </a:lnSpc>
              <a:spcBef>
                <a:spcPct val="0"/>
              </a:spcBef>
              <a:spcAft>
                <a:spcPct val="0"/>
              </a:spcAft>
              <a:buClrTx/>
              <a:buSzTx/>
              <a:buFontTx/>
              <a:buNone/>
              <a:defRPr sz="1200">
                <a:latin typeface="Times New Roman" charset="0"/>
                <a:ea typeface="ＭＳ Ｐゴシック" charset="-128"/>
                <a:cs typeface="ＭＳ Ｐゴシック" charset="-128"/>
              </a:defRPr>
            </a:lvl1pPr>
          </a:lstStyle>
          <a:p>
            <a:pPr>
              <a:defRPr/>
            </a:pPr>
            <a:fld id="{1F3EE3EB-26F8-EE41-87FA-97A63249C06C}" type="datetime1">
              <a:rPr lang="en-US"/>
              <a:pPr>
                <a:defRPr/>
              </a:pPr>
              <a:t>11/10/2009</a:t>
            </a:fld>
            <a:endParaRPr lang="en-US"/>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61" tIns="46580" rIns="93161" bIns="46580" numCol="1" anchor="b" anchorCtr="0" compatLnSpc="1">
            <a:prstTxWarp prst="textNoShape">
              <a:avLst/>
            </a:prstTxWarp>
          </a:bodyPr>
          <a:lstStyle>
            <a:lvl1pPr algn="r" defTabSz="931863">
              <a:lnSpc>
                <a:spcPct val="100000"/>
              </a:lnSpc>
              <a:spcBef>
                <a:spcPct val="0"/>
              </a:spcBef>
              <a:spcAft>
                <a:spcPct val="0"/>
              </a:spcAft>
              <a:buClrTx/>
              <a:buSzTx/>
              <a:buFontTx/>
              <a:buNone/>
              <a:defRPr sz="1200">
                <a:latin typeface="Times New Roman" charset="0"/>
                <a:ea typeface="ＭＳ Ｐゴシック" charset="-128"/>
                <a:cs typeface="ＭＳ Ｐゴシック" charset="-128"/>
              </a:defRPr>
            </a:lvl1pPr>
          </a:lstStyle>
          <a:p>
            <a:pPr>
              <a:defRPr/>
            </a:pPr>
            <a:fld id="{6A4A207A-EAF6-B94A-93D8-EC1613A335B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AutoShape 14"/>
          <p:cNvSpPr>
            <a:spLocks noGrp="1" noRot="1" noChangeAspect="1" noChangeArrowheads="1"/>
          </p:cNvSpPr>
          <p:nvPr>
            <p:ph type="sldImg" idx="2"/>
          </p:nvPr>
        </p:nvSpPr>
        <p:spPr bwMode="auto">
          <a:xfrm>
            <a:off x="1603375" y="382588"/>
            <a:ext cx="3752850" cy="2714625"/>
          </a:xfrm>
          <a:prstGeom prst="rect">
            <a:avLst/>
          </a:prstGeom>
          <a:noFill/>
          <a:ln w="9525">
            <a:solidFill>
              <a:srgbClr val="000000"/>
            </a:solidFill>
            <a:miter lim="800000"/>
            <a:headEnd/>
            <a:tailEnd/>
          </a:ln>
        </p:spPr>
      </p:sp>
      <p:sp>
        <p:nvSpPr>
          <p:cNvPr id="2063" name="Rectangle 15"/>
          <p:cNvSpPr>
            <a:spLocks noGrp="1" noChangeArrowheads="1"/>
          </p:cNvSpPr>
          <p:nvPr>
            <p:ph type="body" sz="quarter" idx="3"/>
          </p:nvPr>
        </p:nvSpPr>
        <p:spPr bwMode="auto">
          <a:xfrm>
            <a:off x="206375" y="3263900"/>
            <a:ext cx="6575425" cy="5483225"/>
          </a:xfrm>
          <a:prstGeom prst="rect">
            <a:avLst/>
          </a:prstGeom>
          <a:noFill/>
          <a:ln w="9525">
            <a:noFill/>
            <a:miter lim="800000"/>
            <a:headEnd/>
            <a:tailEnd/>
          </a:ln>
        </p:spPr>
        <p:txBody>
          <a:bodyPr vert="horz" wrap="square" lIns="93161" tIns="46580" rIns="93161"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64" name="Rectangle 16"/>
          <p:cNvSpPr>
            <a:spLocks noGrp="1" noChangeArrowheads="1"/>
          </p:cNvSpPr>
          <p:nvPr>
            <p:ph type="ftr" sz="quarter" idx="4"/>
          </p:nvPr>
        </p:nvSpPr>
        <p:spPr bwMode="auto">
          <a:xfrm>
            <a:off x="0" y="8831263"/>
            <a:ext cx="4308475" cy="465137"/>
          </a:xfrm>
          <a:prstGeom prst="rect">
            <a:avLst/>
          </a:prstGeom>
          <a:noFill/>
          <a:ln w="9525">
            <a:noFill/>
            <a:miter lim="800000"/>
            <a:headEnd/>
            <a:tailEnd/>
          </a:ln>
        </p:spPr>
        <p:txBody>
          <a:bodyPr vert="horz" wrap="square" lIns="93161" tIns="46580" rIns="93161" bIns="46580" numCol="1" anchor="b" anchorCtr="0" compatLnSpc="1">
            <a:prstTxWarp prst="textNoShape">
              <a:avLst/>
            </a:prstTxWarp>
          </a:bodyPr>
          <a:lstStyle>
            <a:lvl1pPr algn="l" defTabSz="931863">
              <a:lnSpc>
                <a:spcPct val="100000"/>
              </a:lnSpc>
              <a:spcBef>
                <a:spcPct val="0"/>
              </a:spcBef>
              <a:spcAft>
                <a:spcPct val="0"/>
              </a:spcAft>
              <a:buClrTx/>
              <a:buSzTx/>
              <a:buFontTx/>
              <a:buNone/>
              <a:defRPr sz="1000">
                <a:latin typeface="Arial" charset="0"/>
                <a:ea typeface="ＭＳ Ｐゴシック" charset="-128"/>
                <a:cs typeface="ＭＳ Ｐゴシック" charset="-128"/>
              </a:defRPr>
            </a:lvl1pPr>
          </a:lstStyle>
          <a:p>
            <a:pPr>
              <a:defRPr/>
            </a:pPr>
            <a:endParaRPr lang="en-US"/>
          </a:p>
        </p:txBody>
      </p:sp>
      <p:sp>
        <p:nvSpPr>
          <p:cNvPr id="2065" name="Rectangle 17"/>
          <p:cNvSpPr>
            <a:spLocks noGrp="1" noChangeArrowheads="1"/>
          </p:cNvSpPr>
          <p:nvPr>
            <p:ph type="sldNum" sz="quarter" idx="5"/>
          </p:nvPr>
        </p:nvSpPr>
        <p:spPr bwMode="auto">
          <a:xfrm>
            <a:off x="4924425" y="8831263"/>
            <a:ext cx="2085975" cy="465137"/>
          </a:xfrm>
          <a:prstGeom prst="rect">
            <a:avLst/>
          </a:prstGeom>
          <a:noFill/>
          <a:ln w="9525">
            <a:noFill/>
            <a:miter lim="800000"/>
            <a:headEnd/>
            <a:tailEnd/>
          </a:ln>
        </p:spPr>
        <p:txBody>
          <a:bodyPr vert="horz" wrap="square" lIns="93161" tIns="46580" rIns="93161" bIns="46580" numCol="1" anchor="b" anchorCtr="0" compatLnSpc="1">
            <a:prstTxWarp prst="textNoShape">
              <a:avLst/>
            </a:prstTxWarp>
          </a:bodyPr>
          <a:lstStyle>
            <a:lvl1pPr algn="r" defTabSz="931863">
              <a:lnSpc>
                <a:spcPct val="100000"/>
              </a:lnSpc>
              <a:spcBef>
                <a:spcPct val="0"/>
              </a:spcBef>
              <a:spcAft>
                <a:spcPct val="0"/>
              </a:spcAft>
              <a:buClrTx/>
              <a:buSzTx/>
              <a:buFontTx/>
              <a:buNone/>
              <a:defRPr sz="1000">
                <a:latin typeface="Arial" charset="0"/>
                <a:ea typeface="ＭＳ Ｐゴシック" charset="-128"/>
                <a:cs typeface="ＭＳ Ｐゴシック" charset="-128"/>
              </a:defRPr>
            </a:lvl1pPr>
          </a:lstStyle>
          <a:p>
            <a:pPr>
              <a:defRPr/>
            </a:pPr>
            <a:fld id="{DDB529A1-BB80-5147-9EEB-127EE5065E13}" type="slidenum">
              <a:rPr lang="en-US"/>
              <a:pPr>
                <a:defRPr/>
              </a:pPr>
              <a:t>‹#›</a:t>
            </a:fld>
            <a:endParaRPr lang="en-US"/>
          </a:p>
        </p:txBody>
      </p:sp>
      <p:sp>
        <p:nvSpPr>
          <p:cNvPr id="2066" name="Line 18"/>
          <p:cNvSpPr>
            <a:spLocks noChangeShapeType="1"/>
          </p:cNvSpPr>
          <p:nvPr/>
        </p:nvSpPr>
        <p:spPr bwMode="auto">
          <a:xfrm>
            <a:off x="220663" y="3167063"/>
            <a:ext cx="6575425" cy="0"/>
          </a:xfrm>
          <a:prstGeom prst="line">
            <a:avLst/>
          </a:prstGeom>
          <a:noFill/>
          <a:ln w="9525">
            <a:solidFill>
              <a:schemeClr val="tx1"/>
            </a:solidFill>
            <a:round/>
            <a:headEnd/>
            <a:tailEnd/>
          </a:ln>
          <a:effectLst/>
        </p:spPr>
        <p:txBody>
          <a:bodyPr>
            <a:prstTxWarp prst="textNoShape">
              <a:avLst/>
            </a:prstTxWarp>
            <a:spAutoFit/>
          </a:bodyPr>
          <a:lstStyle/>
          <a:p>
            <a:pPr>
              <a:buFont typeface="Times New Roman" pitchFamily="-65" charset="0"/>
              <a:buChar char="•"/>
              <a:defRPr/>
            </a:pPr>
            <a:endParaRPr lang="en-US">
              <a:latin typeface="Arial" pitchFamily="-65" charset="0"/>
              <a:ea typeface="+mn-ea"/>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81100" y="696913"/>
            <a:ext cx="4648200" cy="3486150"/>
          </a:xfrm>
          <a:ln/>
        </p:spPr>
      </p:sp>
      <p:sp>
        <p:nvSpPr>
          <p:cNvPr id="21507" name="Rectangle 3"/>
          <p:cNvSpPr>
            <a:spLocks noGrp="1" noChangeArrowheads="1"/>
          </p:cNvSpPr>
          <p:nvPr>
            <p:ph type="body" idx="1"/>
          </p:nvPr>
        </p:nvSpPr>
        <p:spPr>
          <a:xfrm>
            <a:off x="935038" y="4416425"/>
            <a:ext cx="5140325" cy="4183063"/>
          </a:xfrm>
          <a:noFill/>
          <a:ln/>
        </p:spPr>
        <p:txBody>
          <a:bodyPr/>
          <a:lstStyle/>
          <a:p>
            <a:endParaRPr lang="nl-NL"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7"/>
          <p:cNvSpPr>
            <a:spLocks noGrp="1" noChangeArrowheads="1"/>
          </p:cNvSpPr>
          <p:nvPr>
            <p:ph type="sldNum" sz="quarter" idx="5"/>
          </p:nvPr>
        </p:nvSpPr>
        <p:spPr>
          <a:noFill/>
        </p:spPr>
        <p:txBody>
          <a:bodyPr/>
          <a:lstStyle/>
          <a:p>
            <a:fld id="{6FAF4071-BE5D-BC4A-B41A-1E8667900FF6}" type="slidenum">
              <a:rPr lang="en-US">
                <a:latin typeface="Arial" pitchFamily="-109" charset="0"/>
                <a:ea typeface="ＭＳ Ｐゴシック" pitchFamily="-109" charset="-128"/>
                <a:cs typeface="ＭＳ Ｐゴシック" pitchFamily="-109" charset="-128"/>
              </a:rPr>
              <a:pPr/>
              <a:t>11</a:t>
            </a:fld>
            <a:endParaRPr lang="en-US">
              <a:latin typeface="Arial" pitchFamily="-109" charset="0"/>
              <a:ea typeface="ＭＳ Ｐゴシック" pitchFamily="-109" charset="-128"/>
              <a:cs typeface="ＭＳ Ｐゴシック" pitchFamily="-109" charset="-128"/>
            </a:endParaRPr>
          </a:p>
        </p:txBody>
      </p:sp>
      <p:sp>
        <p:nvSpPr>
          <p:cNvPr id="29699"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E83DBAF2-CE55-8347-87EE-9ACFF3CBCDEE}" type="slidenum">
              <a:rPr lang="en-US" sz="1000"/>
              <a:pPr algn="r" defTabSz="931863">
                <a:lnSpc>
                  <a:spcPct val="100000"/>
                </a:lnSpc>
                <a:spcBef>
                  <a:spcPct val="0"/>
                </a:spcBef>
                <a:spcAft>
                  <a:spcPct val="0"/>
                </a:spcAft>
                <a:buClrTx/>
                <a:buSzTx/>
                <a:buFontTx/>
                <a:buNone/>
              </a:pPr>
              <a:t>11</a:t>
            </a:fld>
            <a:endParaRPr lang="en-US" sz="1000"/>
          </a:p>
        </p:txBody>
      </p:sp>
      <p:sp>
        <p:nvSpPr>
          <p:cNvPr id="29700"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3BF72245-26F6-1941-AC6F-E4CE60765D61}" type="slidenum">
              <a:rPr lang="en-US" sz="1000"/>
              <a:pPr algn="r" defTabSz="931863">
                <a:lnSpc>
                  <a:spcPct val="100000"/>
                </a:lnSpc>
                <a:spcBef>
                  <a:spcPct val="0"/>
                </a:spcBef>
                <a:spcAft>
                  <a:spcPct val="0"/>
                </a:spcAft>
                <a:buClrTx/>
                <a:buSzTx/>
                <a:buFontTx/>
                <a:buNone/>
              </a:pPr>
              <a:t>11</a:t>
            </a:fld>
            <a:endParaRPr lang="en-US" sz="1000"/>
          </a:p>
        </p:txBody>
      </p:sp>
      <p:sp>
        <p:nvSpPr>
          <p:cNvPr id="29701" name="AutoShape 2"/>
          <p:cNvSpPr>
            <a:spLocks noGrp="1" noRot="1" noChangeAspect="1" noChangeArrowheads="1" noTextEdit="1"/>
          </p:cNvSpPr>
          <p:nvPr>
            <p:ph type="sldImg"/>
          </p:nvPr>
        </p:nvSpPr>
        <p:spPr>
          <a:xfrm>
            <a:off x="1671638" y="382588"/>
            <a:ext cx="3619500" cy="2714625"/>
          </a:xfrm>
          <a:ln/>
        </p:spPr>
      </p:sp>
      <p:sp>
        <p:nvSpPr>
          <p:cNvPr id="29702" name="Rectangle 3"/>
          <p:cNvSpPr>
            <a:spLocks noGrp="1" noChangeArrowheads="1"/>
          </p:cNvSpPr>
          <p:nvPr>
            <p:ph type="body" idx="1"/>
          </p:nvPr>
        </p:nvSpPr>
        <p:spPr>
          <a:noFill/>
          <a:ln/>
        </p:spPr>
        <p:txBody>
          <a:bodyPr lIns="93147" tIns="46573" rIns="93147" bIns="46573"/>
          <a:lstStyle/>
          <a:p>
            <a:r>
              <a:rPr kumimoji="1" lang="en-US" sz="1200" kern="1200" baseline="0" dirty="0" smtClean="0">
                <a:solidFill>
                  <a:schemeClr val="tx1"/>
                </a:solidFill>
                <a:latin typeface="Arial" pitchFamily="-65" charset="0"/>
                <a:ea typeface="ＭＳ Ｐゴシック" pitchFamily="-65" charset="-128"/>
                <a:cs typeface="ＭＳ Ｐゴシック" pitchFamily="-65" charset="-128"/>
              </a:rPr>
              <a:t>Application Protocol Detection and Decryption. This initial step determines the application protocol (e.g., HTTP) and, if SSL is in use, decrypts the traffic so that it can be analyzed further. Re-encryption is performed, as needed, after all of the identification technologies have had an opportunity to operate. </a:t>
            </a:r>
          </a:p>
          <a:p>
            <a:endParaRPr kumimoji="1" lang="en-US" sz="1200" kern="1200" baseline="0" dirty="0" smtClean="0">
              <a:solidFill>
                <a:schemeClr val="tx1"/>
              </a:solidFill>
              <a:latin typeface="Arial" pitchFamily="-65" charset="0"/>
              <a:ea typeface="ＭＳ Ｐゴシック" pitchFamily="-65" charset="-128"/>
              <a:cs typeface="ＭＳ Ｐゴシック" pitchFamily="-65" charset="-128"/>
            </a:endParaRPr>
          </a:p>
          <a:p>
            <a:r>
              <a:rPr kumimoji="1" lang="en-US" sz="1200" kern="1200" baseline="0" dirty="0" smtClean="0">
                <a:solidFill>
                  <a:schemeClr val="tx1"/>
                </a:solidFill>
                <a:latin typeface="Arial" pitchFamily="-65" charset="0"/>
                <a:ea typeface="ＭＳ Ｐゴシック" pitchFamily="-65" charset="-128"/>
                <a:cs typeface="ＭＳ Ｐゴシック" pitchFamily="-65" charset="-128"/>
              </a:rPr>
              <a:t>Application Protocol Decoding. This technique determines whether the initially detected application protocol is the “real one”, or if it is being used as a tunnel to hide the actual application (e.g., Yahoo! Instant Messenger might be wrapped in HTTP).</a:t>
            </a:r>
          </a:p>
          <a:p>
            <a:endParaRPr kumimoji="1" lang="en-US" sz="1200" kern="1200" baseline="0" dirty="0" smtClean="0">
              <a:solidFill>
                <a:schemeClr val="tx1"/>
              </a:solidFill>
              <a:latin typeface="Arial" pitchFamily="-65" charset="0"/>
              <a:ea typeface="ＭＳ Ｐゴシック" pitchFamily="-65" charset="-128"/>
              <a:cs typeface="ＭＳ Ｐゴシック" pitchFamily="-65" charset="-128"/>
            </a:endParaRPr>
          </a:p>
          <a:p>
            <a:r>
              <a:rPr kumimoji="1" lang="en-US" sz="1200" kern="1200" baseline="0" dirty="0" smtClean="0">
                <a:solidFill>
                  <a:schemeClr val="tx1"/>
                </a:solidFill>
                <a:latin typeface="Arial" pitchFamily="-65" charset="0"/>
                <a:ea typeface="ＭＳ Ｐゴシック" pitchFamily="-65" charset="-128"/>
                <a:cs typeface="ＭＳ Ｐゴシック" pitchFamily="-65" charset="-128"/>
              </a:rPr>
              <a:t>Application Signatures. In this step of the process, context-based signatures look for unique properties and transaction characteristics to correctly identify the application regardless of the port and protocol being used. This includes the ability to detect specific functions within applications – e.g., file transfers within IM sessions, or desktop sharing within conferencing applications.</a:t>
            </a:r>
          </a:p>
          <a:p>
            <a:endParaRPr kumimoji="1" lang="en-US" sz="1200" kern="1200" baseline="0" dirty="0" smtClean="0">
              <a:solidFill>
                <a:schemeClr val="tx1"/>
              </a:solidFill>
              <a:latin typeface="Arial" pitchFamily="-65" charset="0"/>
              <a:ea typeface="ＭＳ Ｐゴシック" pitchFamily="-65" charset="-128"/>
              <a:cs typeface="ＭＳ Ｐゴシック" pitchFamily="-65" charset="-128"/>
            </a:endParaRPr>
          </a:p>
          <a:p>
            <a:r>
              <a:rPr kumimoji="1" lang="en-US" sz="1200" kern="1200" baseline="0" dirty="0" smtClean="0">
                <a:solidFill>
                  <a:schemeClr val="tx1"/>
                </a:solidFill>
                <a:latin typeface="Arial" pitchFamily="-65" charset="0"/>
                <a:ea typeface="ＭＳ Ｐゴシック" pitchFamily="-65" charset="-128"/>
                <a:cs typeface="ＭＳ Ｐゴシック" pitchFamily="-65" charset="-128"/>
              </a:rPr>
              <a:t>Heuristics. For traffic that eludes identification by signature analysis, additional heuristic, or behavioral, processes are applied. This enables identification of any troublesome applications, such as peer-to-peer or VoIP tools that use proprietary encryption</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61" tIns="46580" rIns="93161" bIns="46580" anchor="b"/>
          <a:lstStyle/>
          <a:p>
            <a:pPr algn="r" defTabSz="931863">
              <a:lnSpc>
                <a:spcPct val="100000"/>
              </a:lnSpc>
              <a:spcBef>
                <a:spcPct val="0"/>
              </a:spcBef>
              <a:spcAft>
                <a:spcPct val="0"/>
              </a:spcAft>
              <a:buClrTx/>
              <a:buSzTx/>
              <a:buFontTx/>
              <a:buNone/>
            </a:pPr>
            <a:fld id="{6A4B0F8A-93A9-40E1-8645-BD3CA5942B55}" type="slidenum">
              <a:rPr lang="en-US" sz="1000"/>
              <a:pPr algn="r" defTabSz="931863">
                <a:lnSpc>
                  <a:spcPct val="100000"/>
                </a:lnSpc>
                <a:spcBef>
                  <a:spcPct val="0"/>
                </a:spcBef>
                <a:spcAft>
                  <a:spcPct val="0"/>
                </a:spcAft>
                <a:buClrTx/>
                <a:buSzTx/>
                <a:buFontTx/>
                <a:buNone/>
              </a:pPr>
              <a:t>13</a:t>
            </a:fld>
            <a:endParaRPr lang="en-US" sz="1000"/>
          </a:p>
        </p:txBody>
      </p:sp>
      <p:sp>
        <p:nvSpPr>
          <p:cNvPr id="62467"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a:lnSpc>
                <a:spcPct val="100000"/>
              </a:lnSpc>
              <a:spcBef>
                <a:spcPct val="0"/>
              </a:spcBef>
              <a:spcAft>
                <a:spcPct val="0"/>
              </a:spcAft>
              <a:buClrTx/>
              <a:buSzTx/>
              <a:buFontTx/>
              <a:buNone/>
            </a:pPr>
            <a:fld id="{82E34FEC-5434-48CB-94C9-313BA2327DFD}" type="slidenum">
              <a:rPr lang="en-US" sz="1000"/>
              <a:pPr algn="r" defTabSz="931863">
                <a:lnSpc>
                  <a:spcPct val="100000"/>
                </a:lnSpc>
                <a:spcBef>
                  <a:spcPct val="0"/>
                </a:spcBef>
                <a:spcAft>
                  <a:spcPct val="0"/>
                </a:spcAft>
                <a:buClrTx/>
                <a:buSzTx/>
                <a:buFontTx/>
                <a:buNone/>
              </a:pPr>
              <a:t>13</a:t>
            </a:fld>
            <a:endParaRPr lang="en-US" sz="1000"/>
          </a:p>
        </p:txBody>
      </p:sp>
      <p:sp>
        <p:nvSpPr>
          <p:cNvPr id="62468" name="AutoShape 2"/>
          <p:cNvSpPr>
            <a:spLocks noGrp="1" noRot="1" noChangeAspect="1" noChangeArrowheads="1" noTextEdit="1"/>
          </p:cNvSpPr>
          <p:nvPr>
            <p:ph type="sldImg"/>
          </p:nvPr>
        </p:nvSpPr>
        <p:spPr>
          <a:xfrm>
            <a:off x="1671638" y="382588"/>
            <a:ext cx="3619500" cy="2714625"/>
          </a:xfrm>
          <a:ln/>
        </p:spPr>
      </p:sp>
      <p:sp>
        <p:nvSpPr>
          <p:cNvPr id="62469" name="Rectangle 3"/>
          <p:cNvSpPr>
            <a:spLocks noGrp="1" noChangeArrowheads="1"/>
          </p:cNvSpPr>
          <p:nvPr>
            <p:ph type="body" idx="1"/>
          </p:nvPr>
        </p:nvSpPr>
        <p:spPr>
          <a:noFill/>
          <a:ln/>
        </p:spPr>
        <p:txBody>
          <a:bodyPr lIns="93147" tIns="46573" rIns="93147" bIns="46573"/>
          <a:lstStyle/>
          <a:p>
            <a:pPr eaLnBrk="1" hangingPunct="1">
              <a:lnSpc>
                <a:spcPct val="90000"/>
              </a:lnSpc>
            </a:pPr>
            <a:r>
              <a:rPr lang="en-US" sz="1300" dirty="0" smtClean="0">
                <a:latin typeface="Arial" pitchFamily="34" charset="0"/>
                <a:ea typeface="ＭＳ Ｐゴシック" pitchFamily="34" charset="-128"/>
              </a:rPr>
              <a:t>Unobtrusive deployment:  Unlike traditional firewalls that require re-authentication, the Palo Alto Networks agent works seamlessly</a:t>
            </a:r>
          </a:p>
          <a:p>
            <a:pPr lvl="1" eaLnBrk="1" hangingPunct="1">
              <a:lnSpc>
                <a:spcPct val="90000"/>
              </a:lnSpc>
            </a:pPr>
            <a:r>
              <a:rPr lang="en-US" sz="1100" dirty="0" smtClean="0">
                <a:latin typeface="Arial" pitchFamily="34" charset="0"/>
                <a:ea typeface="ＭＳ Ｐゴシック" pitchFamily="34" charset="-128"/>
              </a:rPr>
              <a:t>No change to the Active Directory (AD) server or the user PCs</a:t>
            </a:r>
          </a:p>
          <a:p>
            <a:pPr lvl="1" eaLnBrk="1" hangingPunct="1">
              <a:lnSpc>
                <a:spcPct val="90000"/>
              </a:lnSpc>
            </a:pPr>
            <a:r>
              <a:rPr lang="en-US" sz="1100" dirty="0" smtClean="0">
                <a:latin typeface="Arial" pitchFamily="34" charset="0"/>
                <a:ea typeface="ＭＳ Ｐゴシック" pitchFamily="34" charset="-128"/>
              </a:rPr>
              <a:t>The user identification agent is deployed on a windows workstation or on the AD server</a:t>
            </a:r>
          </a:p>
          <a:p>
            <a:pPr lvl="1" eaLnBrk="1" hangingPunct="1">
              <a:lnSpc>
                <a:spcPct val="90000"/>
              </a:lnSpc>
            </a:pPr>
            <a:r>
              <a:rPr lang="en-US" sz="1100" dirty="0" smtClean="0">
                <a:latin typeface="Arial" pitchFamily="34" charset="0"/>
                <a:ea typeface="ＭＳ Ｐゴシック" pitchFamily="34" charset="-128"/>
              </a:rPr>
              <a:t>Multiple agents can be deployed; one agent can communicate with multiple devices</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61" tIns="46580" rIns="93161" bIns="46580" anchor="b"/>
          <a:lstStyle/>
          <a:p>
            <a:pPr algn="r" defTabSz="931863">
              <a:lnSpc>
                <a:spcPct val="100000"/>
              </a:lnSpc>
              <a:spcBef>
                <a:spcPct val="0"/>
              </a:spcBef>
              <a:spcAft>
                <a:spcPct val="0"/>
              </a:spcAft>
              <a:buClrTx/>
              <a:buSzTx/>
              <a:buFontTx/>
              <a:buNone/>
            </a:pPr>
            <a:fld id="{FCDD5E00-A32B-4B6A-9691-059C15A60A16}" type="slidenum">
              <a:rPr lang="en-US" sz="1000"/>
              <a:pPr algn="r" defTabSz="931863">
                <a:lnSpc>
                  <a:spcPct val="100000"/>
                </a:lnSpc>
                <a:spcBef>
                  <a:spcPct val="0"/>
                </a:spcBef>
                <a:spcAft>
                  <a:spcPct val="0"/>
                </a:spcAft>
                <a:buClrTx/>
                <a:buSzTx/>
                <a:buFontTx/>
                <a:buNone/>
              </a:pPr>
              <a:t>14</a:t>
            </a:fld>
            <a:endParaRPr lang="en-US" sz="1000"/>
          </a:p>
        </p:txBody>
      </p:sp>
      <p:sp>
        <p:nvSpPr>
          <p:cNvPr id="63491"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a:lnSpc>
                <a:spcPct val="100000"/>
              </a:lnSpc>
              <a:spcBef>
                <a:spcPct val="0"/>
              </a:spcBef>
              <a:spcAft>
                <a:spcPct val="0"/>
              </a:spcAft>
              <a:buClrTx/>
              <a:buSzTx/>
              <a:buFontTx/>
              <a:buNone/>
            </a:pPr>
            <a:fld id="{6BF324AB-3E0D-4248-8B6F-E2FEDE9595BD}" type="slidenum">
              <a:rPr lang="en-US" sz="1000"/>
              <a:pPr algn="r" defTabSz="931863">
                <a:lnSpc>
                  <a:spcPct val="100000"/>
                </a:lnSpc>
                <a:spcBef>
                  <a:spcPct val="0"/>
                </a:spcBef>
                <a:spcAft>
                  <a:spcPct val="0"/>
                </a:spcAft>
                <a:buClrTx/>
                <a:buSzTx/>
                <a:buFontTx/>
                <a:buNone/>
              </a:pPr>
              <a:t>14</a:t>
            </a:fld>
            <a:endParaRPr lang="en-US" sz="1000"/>
          </a:p>
        </p:txBody>
      </p:sp>
      <p:sp>
        <p:nvSpPr>
          <p:cNvPr id="63492"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a:lnSpc>
                <a:spcPct val="100000"/>
              </a:lnSpc>
              <a:spcBef>
                <a:spcPct val="0"/>
              </a:spcBef>
              <a:spcAft>
                <a:spcPct val="0"/>
              </a:spcAft>
              <a:buClrTx/>
              <a:buSzTx/>
              <a:buFontTx/>
              <a:buNone/>
            </a:pPr>
            <a:fld id="{80D10934-CEB0-40D6-80D7-6D89673920DF}" type="slidenum">
              <a:rPr lang="en-US" sz="1000"/>
              <a:pPr algn="r" defTabSz="931863">
                <a:lnSpc>
                  <a:spcPct val="100000"/>
                </a:lnSpc>
                <a:spcBef>
                  <a:spcPct val="0"/>
                </a:spcBef>
                <a:spcAft>
                  <a:spcPct val="0"/>
                </a:spcAft>
                <a:buClrTx/>
                <a:buSzTx/>
                <a:buFontTx/>
                <a:buNone/>
              </a:pPr>
              <a:t>14</a:t>
            </a:fld>
            <a:endParaRPr lang="en-US" sz="1000"/>
          </a:p>
        </p:txBody>
      </p:sp>
      <p:sp>
        <p:nvSpPr>
          <p:cNvPr id="63493" name="AutoShape 2"/>
          <p:cNvSpPr>
            <a:spLocks noGrp="1" noRot="1" noChangeAspect="1" noChangeArrowheads="1" noTextEdit="1"/>
          </p:cNvSpPr>
          <p:nvPr>
            <p:ph type="sldImg"/>
          </p:nvPr>
        </p:nvSpPr>
        <p:spPr>
          <a:xfrm>
            <a:off x="1673225" y="382588"/>
            <a:ext cx="3619500" cy="2714625"/>
          </a:xfrm>
          <a:ln/>
        </p:spPr>
      </p:sp>
      <p:sp>
        <p:nvSpPr>
          <p:cNvPr id="63494" name="Rectangle 3"/>
          <p:cNvSpPr>
            <a:spLocks noGrp="1" noChangeArrowheads="1"/>
          </p:cNvSpPr>
          <p:nvPr>
            <p:ph type="body" idx="1"/>
          </p:nvPr>
        </p:nvSpPr>
        <p:spPr>
          <a:noFill/>
          <a:ln/>
        </p:spPr>
        <p:txBody>
          <a:bodyPr lIns="93147" tIns="46573" rIns="93147" bIns="46573"/>
          <a:lstStyle/>
          <a:p>
            <a:pPr eaLnBrk="1" hangingPunct="1"/>
            <a:endParaRPr lang="nl-NL"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7"/>
          <p:cNvSpPr>
            <a:spLocks noGrp="1" noChangeArrowheads="1"/>
          </p:cNvSpPr>
          <p:nvPr>
            <p:ph type="sldNum" sz="quarter" idx="5"/>
          </p:nvPr>
        </p:nvSpPr>
        <p:spPr>
          <a:noFill/>
        </p:spPr>
        <p:txBody>
          <a:bodyPr/>
          <a:lstStyle/>
          <a:p>
            <a:fld id="{97091C79-0398-0642-9B4D-6C7F1F1BD354}" type="slidenum">
              <a:rPr lang="en-US">
                <a:latin typeface="Arial" pitchFamily="-109" charset="0"/>
                <a:ea typeface="ＭＳ Ｐゴシック" pitchFamily="-109" charset="-128"/>
                <a:cs typeface="ＭＳ Ｐゴシック" pitchFamily="-109" charset="-128"/>
              </a:rPr>
              <a:pPr/>
              <a:t>15</a:t>
            </a:fld>
            <a:endParaRPr lang="en-US">
              <a:latin typeface="Arial" pitchFamily="-109" charset="0"/>
              <a:ea typeface="ＭＳ Ｐゴシック" pitchFamily="-109" charset="-128"/>
              <a:cs typeface="ＭＳ Ｐゴシック" pitchFamily="-109" charset="-128"/>
            </a:endParaRPr>
          </a:p>
        </p:txBody>
      </p:sp>
      <p:sp>
        <p:nvSpPr>
          <p:cNvPr id="53251"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DC932807-044A-3643-8AAD-BA896199AEE6}" type="slidenum">
              <a:rPr lang="en-US" sz="1000"/>
              <a:pPr algn="r" defTabSz="931863">
                <a:lnSpc>
                  <a:spcPct val="100000"/>
                </a:lnSpc>
                <a:spcBef>
                  <a:spcPct val="0"/>
                </a:spcBef>
                <a:spcAft>
                  <a:spcPct val="0"/>
                </a:spcAft>
                <a:buClrTx/>
                <a:buSzTx/>
                <a:buFontTx/>
                <a:buNone/>
              </a:pPr>
              <a:t>15</a:t>
            </a:fld>
            <a:endParaRPr lang="en-US" sz="1000"/>
          </a:p>
        </p:txBody>
      </p:sp>
      <p:sp>
        <p:nvSpPr>
          <p:cNvPr id="53252"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BFFAD8EA-F309-8B4E-92C2-8707C7A9AD38}" type="slidenum">
              <a:rPr lang="en-US" sz="1000"/>
              <a:pPr algn="r" defTabSz="931863">
                <a:lnSpc>
                  <a:spcPct val="100000"/>
                </a:lnSpc>
                <a:spcBef>
                  <a:spcPct val="0"/>
                </a:spcBef>
                <a:spcAft>
                  <a:spcPct val="0"/>
                </a:spcAft>
                <a:buClrTx/>
                <a:buSzTx/>
                <a:buFontTx/>
                <a:buNone/>
              </a:pPr>
              <a:t>15</a:t>
            </a:fld>
            <a:endParaRPr lang="en-US" sz="1000"/>
          </a:p>
        </p:txBody>
      </p:sp>
      <p:sp>
        <p:nvSpPr>
          <p:cNvPr id="53253" name="AutoShape 2"/>
          <p:cNvSpPr>
            <a:spLocks noGrp="1" noRot="1" noChangeAspect="1" noChangeArrowheads="1" noTextEdit="1"/>
          </p:cNvSpPr>
          <p:nvPr>
            <p:ph type="sldImg"/>
          </p:nvPr>
        </p:nvSpPr>
        <p:spPr>
          <a:xfrm>
            <a:off x="1671638" y="382588"/>
            <a:ext cx="3619500" cy="2714625"/>
          </a:xfrm>
          <a:ln/>
        </p:spPr>
      </p:sp>
      <p:sp>
        <p:nvSpPr>
          <p:cNvPr id="53254" name="Rectangle 3"/>
          <p:cNvSpPr>
            <a:spLocks noGrp="1" noChangeArrowheads="1"/>
          </p:cNvSpPr>
          <p:nvPr>
            <p:ph type="body" idx="1"/>
          </p:nvPr>
        </p:nvSpPr>
        <p:spPr>
          <a:noFill/>
          <a:ln/>
        </p:spPr>
        <p:txBody>
          <a:bodyPr lIns="93147" tIns="46573" rIns="93147" bIns="46573"/>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7"/>
          <p:cNvSpPr>
            <a:spLocks noGrp="1" noChangeArrowheads="1"/>
          </p:cNvSpPr>
          <p:nvPr>
            <p:ph type="sldNum" sz="quarter" idx="5"/>
          </p:nvPr>
        </p:nvSpPr>
        <p:spPr>
          <a:noFill/>
        </p:spPr>
        <p:txBody>
          <a:bodyPr/>
          <a:lstStyle/>
          <a:p>
            <a:fld id="{FB124103-E66C-6D4B-A00D-46AECC55C9F3}" type="slidenum">
              <a:rPr lang="en-US">
                <a:latin typeface="Arial" pitchFamily="-109" charset="0"/>
                <a:ea typeface="ＭＳ Ｐゴシック" pitchFamily="-109" charset="-128"/>
                <a:cs typeface="ＭＳ Ｐゴシック" pitchFamily="-109" charset="-128"/>
              </a:rPr>
              <a:pPr/>
              <a:t>16</a:t>
            </a:fld>
            <a:endParaRPr lang="en-US">
              <a:latin typeface="Arial" pitchFamily="-109" charset="0"/>
              <a:ea typeface="ＭＳ Ｐゴシック" pitchFamily="-109" charset="-128"/>
              <a:cs typeface="ＭＳ Ｐゴシック" pitchFamily="-109" charset="-128"/>
            </a:endParaRPr>
          </a:p>
        </p:txBody>
      </p:sp>
      <p:sp>
        <p:nvSpPr>
          <p:cNvPr id="33795" name="AutoShape 2"/>
          <p:cNvSpPr>
            <a:spLocks noGrp="1" noRot="1" noChangeAspect="1" noChangeArrowheads="1" noTextEdit="1"/>
          </p:cNvSpPr>
          <p:nvPr>
            <p:ph type="sldImg"/>
          </p:nvPr>
        </p:nvSpPr>
        <p:spPr>
          <a:xfrm>
            <a:off x="1673225" y="382588"/>
            <a:ext cx="3619500" cy="2714625"/>
          </a:xfrm>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7"/>
          <p:cNvSpPr>
            <a:spLocks noGrp="1" noChangeArrowheads="1"/>
          </p:cNvSpPr>
          <p:nvPr>
            <p:ph type="sldNum" sz="quarter" idx="5"/>
          </p:nvPr>
        </p:nvSpPr>
        <p:spPr>
          <a:noFill/>
        </p:spPr>
        <p:txBody>
          <a:bodyPr/>
          <a:lstStyle/>
          <a:p>
            <a:fld id="{51F0B53B-0F76-5A4F-8E6A-A5D34E36D3A7}" type="slidenum">
              <a:rPr lang="en-US">
                <a:latin typeface="Arial" pitchFamily="-109" charset="0"/>
                <a:ea typeface="ＭＳ Ｐゴシック" pitchFamily="-109" charset="-128"/>
                <a:cs typeface="ＭＳ Ｐゴシック" pitchFamily="-109" charset="-128"/>
              </a:rPr>
              <a:pPr/>
              <a:t>17</a:t>
            </a:fld>
            <a:endParaRPr lang="en-US">
              <a:latin typeface="Arial" pitchFamily="-109" charset="0"/>
              <a:ea typeface="ＭＳ Ｐゴシック" pitchFamily="-109" charset="-128"/>
              <a:cs typeface="ＭＳ Ｐゴシック" pitchFamily="-109" charset="-128"/>
            </a:endParaRPr>
          </a:p>
        </p:txBody>
      </p:sp>
      <p:sp>
        <p:nvSpPr>
          <p:cNvPr id="47107"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19BA0395-A14F-9141-82D8-9991ADCE7DBD}" type="slidenum">
              <a:rPr lang="en-US" sz="1000"/>
              <a:pPr algn="r" defTabSz="931863">
                <a:lnSpc>
                  <a:spcPct val="100000"/>
                </a:lnSpc>
                <a:spcBef>
                  <a:spcPct val="0"/>
                </a:spcBef>
                <a:spcAft>
                  <a:spcPct val="0"/>
                </a:spcAft>
                <a:buClrTx/>
                <a:buSzTx/>
                <a:buFontTx/>
                <a:buNone/>
              </a:pPr>
              <a:t>17</a:t>
            </a:fld>
            <a:endParaRPr lang="en-US" sz="1000"/>
          </a:p>
        </p:txBody>
      </p:sp>
      <p:sp>
        <p:nvSpPr>
          <p:cNvPr id="47108"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5B7C7995-3566-D749-B4E1-3584B1F67935}" type="slidenum">
              <a:rPr lang="en-US" sz="1000"/>
              <a:pPr algn="r" defTabSz="931863">
                <a:lnSpc>
                  <a:spcPct val="100000"/>
                </a:lnSpc>
                <a:spcBef>
                  <a:spcPct val="0"/>
                </a:spcBef>
                <a:spcAft>
                  <a:spcPct val="0"/>
                </a:spcAft>
                <a:buClrTx/>
                <a:buSzTx/>
                <a:buFontTx/>
                <a:buNone/>
              </a:pPr>
              <a:t>17</a:t>
            </a:fld>
            <a:endParaRPr lang="en-US" sz="1000"/>
          </a:p>
        </p:txBody>
      </p:sp>
      <p:sp>
        <p:nvSpPr>
          <p:cNvPr id="47109" name="Rectangle 2"/>
          <p:cNvSpPr>
            <a:spLocks noGrp="1" noRot="1" noChangeAspect="1" noChangeArrowheads="1" noTextEdit="1"/>
          </p:cNvSpPr>
          <p:nvPr>
            <p:ph type="sldImg"/>
          </p:nvPr>
        </p:nvSpPr>
        <p:spPr>
          <a:xfrm>
            <a:off x="1181100" y="696913"/>
            <a:ext cx="4648200" cy="3486150"/>
          </a:xfrm>
          <a:ln/>
        </p:spPr>
      </p:sp>
      <p:sp>
        <p:nvSpPr>
          <p:cNvPr id="47110" name="Rectangle 3"/>
          <p:cNvSpPr>
            <a:spLocks noGrp="1" noChangeArrowheads="1"/>
          </p:cNvSpPr>
          <p:nvPr>
            <p:ph type="body" idx="1"/>
          </p:nvPr>
        </p:nvSpPr>
        <p:spPr>
          <a:xfrm>
            <a:off x="935038" y="4416425"/>
            <a:ext cx="5140325" cy="4183063"/>
          </a:xfrm>
          <a:noFill/>
          <a:ln/>
        </p:spPr>
        <p:txBody>
          <a:bodyPr lIns="93147" tIns="46573" rIns="93147" bIns="46573"/>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7"/>
          <p:cNvSpPr>
            <a:spLocks noGrp="1" noChangeArrowheads="1"/>
          </p:cNvSpPr>
          <p:nvPr>
            <p:ph type="sldNum" sz="quarter" idx="5"/>
          </p:nvPr>
        </p:nvSpPr>
        <p:spPr>
          <a:noFill/>
        </p:spPr>
        <p:txBody>
          <a:bodyPr/>
          <a:lstStyle/>
          <a:p>
            <a:fld id="{4E9AD325-C231-4422-B95F-438FE9358E31}" type="slidenum">
              <a:rPr lang="en-US" smtClean="0">
                <a:ea typeface="MS PGothic" pitchFamily="34" charset="-128"/>
              </a:rPr>
              <a:pPr/>
              <a:t>22</a:t>
            </a:fld>
            <a:endParaRPr lang="en-US" smtClean="0">
              <a:ea typeface="MS PGothic" pitchFamily="34" charset="-128"/>
            </a:endParaRPr>
          </a:p>
        </p:txBody>
      </p:sp>
      <p:sp>
        <p:nvSpPr>
          <p:cNvPr id="71683"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a:lnSpc>
                <a:spcPct val="100000"/>
              </a:lnSpc>
              <a:spcBef>
                <a:spcPct val="0"/>
              </a:spcBef>
              <a:spcAft>
                <a:spcPct val="0"/>
              </a:spcAft>
              <a:buClrTx/>
              <a:buSzTx/>
              <a:buFontTx/>
              <a:buNone/>
            </a:pPr>
            <a:fld id="{BE2B3768-2365-4246-8751-E9801081051D}" type="slidenum">
              <a:rPr lang="en-US" sz="1000"/>
              <a:pPr algn="r" defTabSz="931863">
                <a:lnSpc>
                  <a:spcPct val="100000"/>
                </a:lnSpc>
                <a:spcBef>
                  <a:spcPct val="0"/>
                </a:spcBef>
                <a:spcAft>
                  <a:spcPct val="0"/>
                </a:spcAft>
                <a:buClrTx/>
                <a:buSzTx/>
                <a:buFontTx/>
                <a:buNone/>
              </a:pPr>
              <a:t>22</a:t>
            </a:fld>
            <a:endParaRPr lang="en-US" sz="1000"/>
          </a:p>
        </p:txBody>
      </p:sp>
      <p:sp>
        <p:nvSpPr>
          <p:cNvPr id="71684"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a:lnSpc>
                <a:spcPct val="100000"/>
              </a:lnSpc>
              <a:spcBef>
                <a:spcPct val="0"/>
              </a:spcBef>
              <a:spcAft>
                <a:spcPct val="0"/>
              </a:spcAft>
              <a:buClrTx/>
              <a:buSzTx/>
              <a:buFontTx/>
              <a:buNone/>
            </a:pPr>
            <a:fld id="{366A9534-82EE-405F-8C79-DBB78D3266FE}" type="slidenum">
              <a:rPr lang="en-US" sz="1000"/>
              <a:pPr algn="r" defTabSz="931863">
                <a:lnSpc>
                  <a:spcPct val="100000"/>
                </a:lnSpc>
                <a:spcBef>
                  <a:spcPct val="0"/>
                </a:spcBef>
                <a:spcAft>
                  <a:spcPct val="0"/>
                </a:spcAft>
                <a:buClrTx/>
                <a:buSzTx/>
                <a:buFontTx/>
                <a:buNone/>
              </a:pPr>
              <a:t>22</a:t>
            </a:fld>
            <a:endParaRPr lang="en-US" sz="1000"/>
          </a:p>
        </p:txBody>
      </p:sp>
      <p:sp>
        <p:nvSpPr>
          <p:cNvPr id="71685" name="AutoShape 2"/>
          <p:cNvSpPr>
            <a:spLocks noGrp="1" noRot="1" noChangeAspect="1" noChangeArrowheads="1" noTextEdit="1"/>
          </p:cNvSpPr>
          <p:nvPr>
            <p:ph type="sldImg"/>
          </p:nvPr>
        </p:nvSpPr>
        <p:spPr>
          <a:xfrm>
            <a:off x="1673225" y="382588"/>
            <a:ext cx="3619500" cy="2714625"/>
          </a:xfrm>
          <a:ln/>
        </p:spPr>
      </p:sp>
      <p:sp>
        <p:nvSpPr>
          <p:cNvPr id="71686" name="Rectangle 3"/>
          <p:cNvSpPr>
            <a:spLocks noGrp="1" noChangeArrowheads="1"/>
          </p:cNvSpPr>
          <p:nvPr>
            <p:ph type="body" idx="1"/>
          </p:nvPr>
        </p:nvSpPr>
        <p:spPr>
          <a:noFill/>
          <a:ln/>
        </p:spPr>
        <p:txBody>
          <a:bodyPr lIns="93147" tIns="46573" rIns="93147" bIns="46573"/>
          <a:lstStyle/>
          <a:p>
            <a:pPr eaLnBrk="1" hangingPunct="1">
              <a:lnSpc>
                <a:spcPct val="75000"/>
              </a:lnSpc>
            </a:pPr>
            <a:r>
              <a:rPr lang="en-US" smtClean="0">
                <a:latin typeface="Arial" pitchFamily="34" charset="0"/>
              </a:rPr>
              <a:t>Intuitive and flexible management options</a:t>
            </a:r>
          </a:p>
          <a:p>
            <a:pPr lvl="1" eaLnBrk="1" hangingPunct="1">
              <a:lnSpc>
                <a:spcPct val="75000"/>
              </a:lnSpc>
            </a:pPr>
            <a:r>
              <a:rPr lang="en-US" smtClean="0">
                <a:latin typeface="Arial" pitchFamily="34" charset="0"/>
              </a:rPr>
              <a:t>CLI, Web and Panorama central management application</a:t>
            </a:r>
          </a:p>
          <a:p>
            <a:pPr lvl="1" eaLnBrk="1" hangingPunct="1">
              <a:lnSpc>
                <a:spcPct val="75000"/>
              </a:lnSpc>
            </a:pPr>
            <a:r>
              <a:rPr lang="en-US" smtClean="0">
                <a:latin typeface="Arial" pitchFamily="34" charset="0"/>
              </a:rPr>
              <a:t>SNMP, Syslog</a:t>
            </a:r>
          </a:p>
          <a:p>
            <a:pPr eaLnBrk="1" hangingPunct="1">
              <a:lnSpc>
                <a:spcPct val="75000"/>
              </a:lnSpc>
            </a:pPr>
            <a:r>
              <a:rPr lang="en-US" smtClean="0">
                <a:latin typeface="Arial" pitchFamily="34" charset="0"/>
              </a:rPr>
              <a:t>Panorama central management application</a:t>
            </a:r>
          </a:p>
          <a:p>
            <a:pPr lvl="1" eaLnBrk="1" hangingPunct="1">
              <a:lnSpc>
                <a:spcPct val="75000"/>
              </a:lnSpc>
            </a:pPr>
            <a:r>
              <a:rPr lang="en-US" smtClean="0">
                <a:latin typeface="Arial" pitchFamily="34" charset="0"/>
              </a:rPr>
              <a:t>Panorama is a central management application enabling consolidated management, logging, and monitoring of Palo Alto Networks devices</a:t>
            </a:r>
          </a:p>
          <a:p>
            <a:pPr lvl="1" eaLnBrk="1" hangingPunct="1">
              <a:lnSpc>
                <a:spcPct val="75000"/>
              </a:lnSpc>
            </a:pPr>
            <a:r>
              <a:rPr lang="en-US" smtClean="0">
                <a:latin typeface="Arial" pitchFamily="34" charset="0"/>
              </a:rPr>
              <a:t>Consistent web interface with device, simplifying learning curve and obviating need for client software installation</a:t>
            </a:r>
          </a:p>
          <a:p>
            <a:pPr lvl="1" eaLnBrk="1" hangingPunct="1">
              <a:lnSpc>
                <a:spcPct val="75000"/>
              </a:lnSpc>
            </a:pPr>
            <a:r>
              <a:rPr lang="en-US" smtClean="0">
                <a:latin typeface="Arial" pitchFamily="34" charset="0"/>
              </a:rPr>
              <a:t>Provides network-wide ACC/monitoring views, log collection, and reporting</a:t>
            </a:r>
          </a:p>
          <a:p>
            <a:pPr eaLnBrk="1" hangingPunct="1">
              <a:lnSpc>
                <a:spcPct val="75000"/>
              </a:lnSpc>
            </a:pPr>
            <a:r>
              <a:rPr lang="en-US" smtClean="0">
                <a:latin typeface="Arial" pitchFamily="34" charset="0"/>
              </a:rPr>
              <a:t>All management interfaces work with latest config, avoiding out of sync issues common with multi-level management</a:t>
            </a:r>
          </a:p>
          <a:p>
            <a:pPr eaLnBrk="1" hangingPunct="1"/>
            <a:r>
              <a:rPr lang="en-US" sz="1300" smtClean="0">
                <a:latin typeface="Arial" pitchFamily="34" charset="0"/>
              </a:rPr>
              <a:t> Automated Updates</a:t>
            </a:r>
          </a:p>
          <a:p>
            <a:pPr lvl="1" eaLnBrk="1" hangingPunct="1"/>
            <a:r>
              <a:rPr lang="en-US" smtClean="0">
                <a:latin typeface="Arial" pitchFamily="34" charset="0"/>
              </a:rPr>
              <a:t>Automatic install or staging of updates</a:t>
            </a:r>
          </a:p>
          <a:p>
            <a:pPr lvl="2" eaLnBrk="1" hangingPunct="1"/>
            <a:r>
              <a:rPr lang="en-US" sz="1300" smtClean="0">
                <a:latin typeface="Arial" pitchFamily="34" charset="0"/>
              </a:rPr>
              <a:t>App-ID signatures</a:t>
            </a:r>
          </a:p>
          <a:p>
            <a:pPr lvl="2" eaLnBrk="1" hangingPunct="1"/>
            <a:r>
              <a:rPr lang="en-US" sz="1300" smtClean="0">
                <a:latin typeface="Arial" pitchFamily="34" charset="0"/>
              </a:rPr>
              <a:t>Threat signatures</a:t>
            </a:r>
          </a:p>
          <a:p>
            <a:pPr lvl="2" eaLnBrk="1" hangingPunct="1"/>
            <a:r>
              <a:rPr lang="en-US" sz="1300" smtClean="0">
                <a:latin typeface="Arial" pitchFamily="34" charset="0"/>
              </a:rPr>
              <a:t>Software maintenance releases</a:t>
            </a:r>
          </a:p>
          <a:p>
            <a:pPr lvl="1" eaLnBrk="1" hangingPunct="1"/>
            <a:r>
              <a:rPr lang="en-US" smtClean="0">
                <a:latin typeface="Arial" pitchFamily="34" charset="0"/>
              </a:rPr>
              <a:t>Zero-downtime upgrading of signatures and maintenance releases</a:t>
            </a:r>
          </a:p>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670050" y="382588"/>
            <a:ext cx="3619500" cy="2714625"/>
          </a:xfrm>
          <a:ln/>
        </p:spPr>
      </p:sp>
      <p:sp>
        <p:nvSpPr>
          <p:cNvPr id="72707" name="Notes Placeholder 2"/>
          <p:cNvSpPr>
            <a:spLocks noGrp="1"/>
          </p:cNvSpPr>
          <p:nvPr>
            <p:ph type="body" idx="1"/>
          </p:nvPr>
        </p:nvSpPr>
        <p:spPr>
          <a:noFill/>
          <a:ln/>
        </p:spPr>
        <p:txBody>
          <a:bodyPr/>
          <a:lstStyle/>
          <a:p>
            <a:endParaRPr lang="et-EE" smtClean="0">
              <a:latin typeface="Arial" pitchFamily="34" charset="0"/>
            </a:endParaRPr>
          </a:p>
        </p:txBody>
      </p:sp>
      <p:sp>
        <p:nvSpPr>
          <p:cNvPr id="72708" name="Slide Number Placeholder 3"/>
          <p:cNvSpPr txBox="1">
            <a:spLocks noGrp="1"/>
          </p:cNvSpPr>
          <p:nvPr/>
        </p:nvSpPr>
        <p:spPr bwMode="auto">
          <a:xfrm>
            <a:off x="4924425" y="8831263"/>
            <a:ext cx="2085975" cy="465137"/>
          </a:xfrm>
          <a:prstGeom prst="rect">
            <a:avLst/>
          </a:prstGeom>
          <a:noFill/>
          <a:ln w="9525">
            <a:noFill/>
            <a:miter lim="800000"/>
            <a:headEnd/>
            <a:tailEnd/>
          </a:ln>
        </p:spPr>
        <p:txBody>
          <a:bodyPr lIns="93161" tIns="46580" rIns="93161" bIns="46580" anchor="b"/>
          <a:lstStyle/>
          <a:p>
            <a:pPr algn="r" defTabSz="931863">
              <a:lnSpc>
                <a:spcPct val="100000"/>
              </a:lnSpc>
              <a:spcBef>
                <a:spcPct val="0"/>
              </a:spcBef>
              <a:spcAft>
                <a:spcPct val="0"/>
              </a:spcAft>
              <a:buClrTx/>
              <a:buSzTx/>
              <a:buFontTx/>
              <a:buNone/>
            </a:pPr>
            <a:fld id="{6F13574B-5C34-47ED-9AAD-028CFA7B7DF7}" type="slidenum">
              <a:rPr lang="en-US" sz="1000"/>
              <a:pPr algn="r" defTabSz="931863">
                <a:lnSpc>
                  <a:spcPct val="100000"/>
                </a:lnSpc>
                <a:spcBef>
                  <a:spcPct val="0"/>
                </a:spcBef>
                <a:spcAft>
                  <a:spcPct val="0"/>
                </a:spcAft>
                <a:buClrTx/>
                <a:buSzTx/>
                <a:buFontTx/>
                <a:buNone/>
              </a:pPr>
              <a:t>23</a:t>
            </a:fld>
            <a:endParaRPr 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7"/>
          <p:cNvSpPr>
            <a:spLocks noGrp="1" noChangeArrowheads="1"/>
          </p:cNvSpPr>
          <p:nvPr>
            <p:ph type="sldNum" sz="quarter" idx="5"/>
          </p:nvPr>
        </p:nvSpPr>
        <p:spPr>
          <a:noFill/>
        </p:spPr>
        <p:txBody>
          <a:bodyPr/>
          <a:lstStyle/>
          <a:p>
            <a:fld id="{32384A54-43C1-487F-896E-53A87E04CB5A}" type="slidenum">
              <a:rPr lang="en-US" smtClean="0">
                <a:ea typeface="MS PGothic" pitchFamily="34" charset="-128"/>
              </a:rPr>
              <a:pPr/>
              <a:t>24</a:t>
            </a:fld>
            <a:endParaRPr lang="en-US" smtClean="0">
              <a:ea typeface="MS PGothic" pitchFamily="34" charset="-128"/>
            </a:endParaRPr>
          </a:p>
        </p:txBody>
      </p:sp>
      <p:sp>
        <p:nvSpPr>
          <p:cNvPr id="51203"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a:lnSpc>
                <a:spcPct val="100000"/>
              </a:lnSpc>
              <a:spcBef>
                <a:spcPct val="0"/>
              </a:spcBef>
              <a:spcAft>
                <a:spcPct val="0"/>
              </a:spcAft>
              <a:buClrTx/>
              <a:buSzTx/>
              <a:buFontTx/>
              <a:buNone/>
            </a:pPr>
            <a:fld id="{7F16B46E-E9E1-4A42-A05E-B31FC66A5CA2}" type="slidenum">
              <a:rPr lang="en-US" sz="1000"/>
              <a:pPr algn="r" defTabSz="931863">
                <a:lnSpc>
                  <a:spcPct val="100000"/>
                </a:lnSpc>
                <a:spcBef>
                  <a:spcPct val="0"/>
                </a:spcBef>
                <a:spcAft>
                  <a:spcPct val="0"/>
                </a:spcAft>
                <a:buClrTx/>
                <a:buSzTx/>
                <a:buFontTx/>
                <a:buNone/>
              </a:pPr>
              <a:t>24</a:t>
            </a:fld>
            <a:endParaRPr lang="en-US" sz="1000"/>
          </a:p>
        </p:txBody>
      </p:sp>
      <p:sp>
        <p:nvSpPr>
          <p:cNvPr id="51204"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a:lnSpc>
                <a:spcPct val="100000"/>
              </a:lnSpc>
              <a:spcBef>
                <a:spcPct val="0"/>
              </a:spcBef>
              <a:spcAft>
                <a:spcPct val="0"/>
              </a:spcAft>
              <a:buClrTx/>
              <a:buSzTx/>
              <a:buFontTx/>
              <a:buNone/>
            </a:pPr>
            <a:fld id="{5E928B75-C8C4-4804-B700-78A3C0A6C7D0}" type="slidenum">
              <a:rPr lang="en-US" sz="1000"/>
              <a:pPr algn="r" defTabSz="931863">
                <a:lnSpc>
                  <a:spcPct val="100000"/>
                </a:lnSpc>
                <a:spcBef>
                  <a:spcPct val="0"/>
                </a:spcBef>
                <a:spcAft>
                  <a:spcPct val="0"/>
                </a:spcAft>
                <a:buClrTx/>
                <a:buSzTx/>
                <a:buFontTx/>
                <a:buNone/>
              </a:pPr>
              <a:t>24</a:t>
            </a:fld>
            <a:endParaRPr lang="en-US" sz="1000"/>
          </a:p>
        </p:txBody>
      </p:sp>
      <p:sp>
        <p:nvSpPr>
          <p:cNvPr id="51205" name="Text Box 2"/>
          <p:cNvSpPr txBox="1">
            <a:spLocks noChangeArrowheads="1"/>
          </p:cNvSpPr>
          <p:nvPr/>
        </p:nvSpPr>
        <p:spPr bwMode="auto">
          <a:xfrm>
            <a:off x="3971925" y="8831263"/>
            <a:ext cx="3038475" cy="465137"/>
          </a:xfrm>
          <a:prstGeom prst="rect">
            <a:avLst/>
          </a:prstGeom>
          <a:noFill/>
          <a:ln w="9525">
            <a:noFill/>
            <a:round/>
            <a:headEnd/>
            <a:tailEnd/>
          </a:ln>
        </p:spPr>
        <p:txBody>
          <a:bodyPr lIns="93235" tIns="46438" rIns="93235" bIns="46438" anchor="b"/>
          <a:lstStyle/>
          <a:p>
            <a:pPr algn="r" defTabSz="457200" eaLnBrk="1">
              <a:lnSpc>
                <a:spcPct val="100000"/>
              </a:lnSpc>
              <a:spcBef>
                <a:spcPct val="0"/>
              </a:spcBef>
              <a:spcAft>
                <a:spcPct val="0"/>
              </a:spcAft>
              <a:buClr>
                <a:srgbClr val="000000"/>
              </a:buClr>
              <a:buSzPct val="45000"/>
              <a:buFont typeface="StarSymbol" charset="0"/>
              <a:buNone/>
              <a:tabLst>
                <a:tab pos="0" algn="l"/>
                <a:tab pos="457200" algn="l"/>
                <a:tab pos="912813" algn="l"/>
                <a:tab pos="1371600" algn="l"/>
                <a:tab pos="1828800" algn="l"/>
                <a:tab pos="2286000" algn="l"/>
                <a:tab pos="2741613" algn="l"/>
                <a:tab pos="3200400" algn="l"/>
                <a:tab pos="3657600" algn="l"/>
                <a:tab pos="4114800" algn="l"/>
                <a:tab pos="4570413" algn="l"/>
                <a:tab pos="5027613" algn="l"/>
                <a:tab pos="5486400" algn="l"/>
                <a:tab pos="5943600" algn="l"/>
                <a:tab pos="6399213" algn="l"/>
                <a:tab pos="6856413" algn="l"/>
                <a:tab pos="7313613" algn="l"/>
                <a:tab pos="7772400" algn="l"/>
                <a:tab pos="8229600" algn="l"/>
                <a:tab pos="8686800" algn="l"/>
                <a:tab pos="9144000" algn="l"/>
              </a:tabLst>
            </a:pPr>
            <a:fld id="{16ACA4B4-5836-4978-8F24-16F570205FB1}" type="slidenum">
              <a:rPr lang="en-GB" sz="1200">
                <a:solidFill>
                  <a:srgbClr val="000000"/>
                </a:solidFill>
                <a:latin typeface="Times New Roman" pitchFamily="18" charset="0"/>
              </a:rPr>
              <a:pPr algn="r" defTabSz="457200" eaLnBrk="1">
                <a:lnSpc>
                  <a:spcPct val="100000"/>
                </a:lnSpc>
                <a:spcBef>
                  <a:spcPct val="0"/>
                </a:spcBef>
                <a:spcAft>
                  <a:spcPct val="0"/>
                </a:spcAft>
                <a:buClr>
                  <a:srgbClr val="000000"/>
                </a:buClr>
                <a:buSzPct val="45000"/>
                <a:buFont typeface="StarSymbol" charset="0"/>
                <a:buNone/>
                <a:tabLst>
                  <a:tab pos="0" algn="l"/>
                  <a:tab pos="457200" algn="l"/>
                  <a:tab pos="912813" algn="l"/>
                  <a:tab pos="1371600" algn="l"/>
                  <a:tab pos="1828800" algn="l"/>
                  <a:tab pos="2286000" algn="l"/>
                  <a:tab pos="2741613" algn="l"/>
                  <a:tab pos="3200400" algn="l"/>
                  <a:tab pos="3657600" algn="l"/>
                  <a:tab pos="4114800" algn="l"/>
                  <a:tab pos="4570413" algn="l"/>
                  <a:tab pos="5027613" algn="l"/>
                  <a:tab pos="5486400" algn="l"/>
                  <a:tab pos="5943600" algn="l"/>
                  <a:tab pos="6399213" algn="l"/>
                  <a:tab pos="6856413" algn="l"/>
                  <a:tab pos="7313613" algn="l"/>
                  <a:tab pos="7772400" algn="l"/>
                  <a:tab pos="8229600" algn="l"/>
                  <a:tab pos="8686800" algn="l"/>
                  <a:tab pos="9144000" algn="l"/>
                </a:tabLst>
              </a:pPr>
              <a:t>24</a:t>
            </a:fld>
            <a:endParaRPr lang="en-GB" sz="1200">
              <a:solidFill>
                <a:srgbClr val="000000"/>
              </a:solidFill>
              <a:latin typeface="Times New Roman" pitchFamily="18" charset="0"/>
            </a:endParaRPr>
          </a:p>
        </p:txBody>
      </p:sp>
      <p:sp>
        <p:nvSpPr>
          <p:cNvPr id="51206" name="Text Box 3"/>
          <p:cNvSpPr txBox="1">
            <a:spLocks noChangeArrowheads="1"/>
          </p:cNvSpPr>
          <p:nvPr/>
        </p:nvSpPr>
        <p:spPr bwMode="auto">
          <a:xfrm>
            <a:off x="0" y="8831263"/>
            <a:ext cx="3038475" cy="465137"/>
          </a:xfrm>
          <a:prstGeom prst="rect">
            <a:avLst/>
          </a:prstGeom>
          <a:noFill/>
          <a:ln w="9525">
            <a:noFill/>
            <a:round/>
            <a:headEnd/>
            <a:tailEnd/>
          </a:ln>
        </p:spPr>
        <p:txBody>
          <a:bodyPr lIns="93235" tIns="46438" rIns="93235" bIns="46438" anchor="b"/>
          <a:lstStyle/>
          <a:p>
            <a:pPr algn="l" defTabSz="457200" eaLnBrk="1">
              <a:lnSpc>
                <a:spcPct val="100000"/>
              </a:lnSpc>
              <a:spcBef>
                <a:spcPct val="0"/>
              </a:spcBef>
              <a:spcAft>
                <a:spcPct val="0"/>
              </a:spcAft>
              <a:buClr>
                <a:srgbClr val="000000"/>
              </a:buClr>
              <a:buSzPct val="45000"/>
              <a:buFont typeface="StarSymbol" charset="0"/>
              <a:buNone/>
              <a:tabLst>
                <a:tab pos="0" algn="l"/>
                <a:tab pos="457200" algn="l"/>
                <a:tab pos="912813" algn="l"/>
                <a:tab pos="1371600" algn="l"/>
                <a:tab pos="1828800" algn="l"/>
                <a:tab pos="2286000" algn="l"/>
                <a:tab pos="2741613" algn="l"/>
                <a:tab pos="3200400" algn="l"/>
                <a:tab pos="3657600" algn="l"/>
                <a:tab pos="4114800" algn="l"/>
                <a:tab pos="4570413" algn="l"/>
                <a:tab pos="5027613" algn="l"/>
                <a:tab pos="5486400" algn="l"/>
                <a:tab pos="5943600" algn="l"/>
                <a:tab pos="6399213" algn="l"/>
                <a:tab pos="6856413" algn="l"/>
                <a:tab pos="7313613" algn="l"/>
                <a:tab pos="7772400" algn="l"/>
                <a:tab pos="8229600" algn="l"/>
                <a:tab pos="8686800" algn="l"/>
                <a:tab pos="9144000" algn="l"/>
              </a:tabLst>
            </a:pPr>
            <a:endParaRPr lang="en-GB" sz="1200">
              <a:solidFill>
                <a:srgbClr val="000000"/>
              </a:solidFill>
              <a:latin typeface="Times New Roman" pitchFamily="18" charset="0"/>
            </a:endParaRPr>
          </a:p>
        </p:txBody>
      </p:sp>
      <p:sp>
        <p:nvSpPr>
          <p:cNvPr id="51207" name="Text Box 4"/>
          <p:cNvSpPr txBox="1">
            <a:spLocks noChangeArrowheads="1"/>
          </p:cNvSpPr>
          <p:nvPr/>
        </p:nvSpPr>
        <p:spPr bwMode="auto">
          <a:xfrm>
            <a:off x="0" y="0"/>
            <a:ext cx="3038475" cy="465138"/>
          </a:xfrm>
          <a:prstGeom prst="rect">
            <a:avLst/>
          </a:prstGeom>
          <a:noFill/>
          <a:ln w="9525">
            <a:noFill/>
            <a:round/>
            <a:headEnd/>
            <a:tailEnd/>
          </a:ln>
        </p:spPr>
        <p:txBody>
          <a:bodyPr lIns="93235" tIns="46438" rIns="93235" bIns="46438"/>
          <a:lstStyle/>
          <a:p>
            <a:pPr algn="l" defTabSz="457200" eaLnBrk="1">
              <a:lnSpc>
                <a:spcPct val="100000"/>
              </a:lnSpc>
              <a:spcBef>
                <a:spcPct val="0"/>
              </a:spcBef>
              <a:spcAft>
                <a:spcPct val="0"/>
              </a:spcAft>
              <a:buClr>
                <a:srgbClr val="000000"/>
              </a:buClr>
              <a:buSzPct val="45000"/>
              <a:buFont typeface="StarSymbol" charset="0"/>
              <a:buNone/>
              <a:tabLst>
                <a:tab pos="0" algn="l"/>
                <a:tab pos="457200" algn="l"/>
                <a:tab pos="912813" algn="l"/>
                <a:tab pos="1371600" algn="l"/>
                <a:tab pos="1828800" algn="l"/>
                <a:tab pos="2286000" algn="l"/>
                <a:tab pos="2741613" algn="l"/>
                <a:tab pos="3200400" algn="l"/>
                <a:tab pos="3657600" algn="l"/>
                <a:tab pos="4114800" algn="l"/>
                <a:tab pos="4570413" algn="l"/>
                <a:tab pos="5027613" algn="l"/>
                <a:tab pos="5486400" algn="l"/>
                <a:tab pos="5943600" algn="l"/>
                <a:tab pos="6399213" algn="l"/>
                <a:tab pos="6856413" algn="l"/>
                <a:tab pos="7313613" algn="l"/>
                <a:tab pos="7772400" algn="l"/>
                <a:tab pos="8229600" algn="l"/>
                <a:tab pos="8686800" algn="l"/>
                <a:tab pos="9144000" algn="l"/>
              </a:tabLst>
            </a:pPr>
            <a:endParaRPr lang="en-GB" sz="1200">
              <a:solidFill>
                <a:srgbClr val="000000"/>
              </a:solidFill>
              <a:latin typeface="Times New Roman" pitchFamily="18" charset="0"/>
            </a:endParaRPr>
          </a:p>
        </p:txBody>
      </p:sp>
      <p:sp>
        <p:nvSpPr>
          <p:cNvPr id="51208" name="Text Box 5"/>
          <p:cNvSpPr txBox="1">
            <a:spLocks noChangeArrowheads="1"/>
          </p:cNvSpPr>
          <p:nvPr/>
        </p:nvSpPr>
        <p:spPr bwMode="auto">
          <a:xfrm>
            <a:off x="3971925" y="0"/>
            <a:ext cx="3038475" cy="465138"/>
          </a:xfrm>
          <a:prstGeom prst="rect">
            <a:avLst/>
          </a:prstGeom>
          <a:noFill/>
          <a:ln w="9525">
            <a:noFill/>
            <a:round/>
            <a:headEnd/>
            <a:tailEnd/>
          </a:ln>
        </p:spPr>
        <p:txBody>
          <a:bodyPr lIns="93235" tIns="46438" rIns="93235" bIns="46438"/>
          <a:lstStyle/>
          <a:p>
            <a:pPr algn="r" defTabSz="457200" eaLnBrk="1">
              <a:lnSpc>
                <a:spcPct val="100000"/>
              </a:lnSpc>
              <a:spcBef>
                <a:spcPct val="0"/>
              </a:spcBef>
              <a:spcAft>
                <a:spcPct val="0"/>
              </a:spcAft>
              <a:buClr>
                <a:srgbClr val="000000"/>
              </a:buClr>
              <a:buSzPct val="45000"/>
              <a:buFont typeface="StarSymbol" charset="0"/>
              <a:buNone/>
              <a:tabLst>
                <a:tab pos="0" algn="l"/>
                <a:tab pos="457200" algn="l"/>
                <a:tab pos="912813" algn="l"/>
                <a:tab pos="1371600" algn="l"/>
                <a:tab pos="1828800" algn="l"/>
                <a:tab pos="2286000" algn="l"/>
                <a:tab pos="2741613" algn="l"/>
                <a:tab pos="3200400" algn="l"/>
                <a:tab pos="3657600" algn="l"/>
                <a:tab pos="4114800" algn="l"/>
                <a:tab pos="4570413" algn="l"/>
                <a:tab pos="5027613" algn="l"/>
                <a:tab pos="5486400" algn="l"/>
                <a:tab pos="5943600" algn="l"/>
                <a:tab pos="6399213" algn="l"/>
                <a:tab pos="6856413" algn="l"/>
                <a:tab pos="7313613" algn="l"/>
                <a:tab pos="7772400" algn="l"/>
                <a:tab pos="8229600" algn="l"/>
                <a:tab pos="8686800" algn="l"/>
                <a:tab pos="9144000" algn="l"/>
              </a:tabLst>
            </a:pPr>
            <a:r>
              <a:rPr lang="en-GB" sz="1200">
                <a:solidFill>
                  <a:srgbClr val="000000"/>
                </a:solidFill>
                <a:latin typeface="Times New Roman" pitchFamily="18" charset="0"/>
              </a:rPr>
              <a:t>03/05/07</a:t>
            </a:r>
          </a:p>
        </p:txBody>
      </p:sp>
      <p:sp>
        <p:nvSpPr>
          <p:cNvPr id="51209" name="Text Box 6"/>
          <p:cNvSpPr txBox="1">
            <a:spLocks noChangeArrowheads="1"/>
          </p:cNvSpPr>
          <p:nvPr/>
        </p:nvSpPr>
        <p:spPr bwMode="auto">
          <a:xfrm>
            <a:off x="1181100" y="696913"/>
            <a:ext cx="4649788" cy="3486150"/>
          </a:xfrm>
          <a:prstGeom prst="rect">
            <a:avLst/>
          </a:prstGeom>
          <a:solidFill>
            <a:srgbClr val="FFFFFF"/>
          </a:solidFill>
          <a:ln w="9360">
            <a:solidFill>
              <a:srgbClr val="000000"/>
            </a:solidFill>
            <a:miter lim="800000"/>
            <a:headEnd/>
            <a:tailEnd/>
          </a:ln>
        </p:spPr>
        <p:txBody>
          <a:bodyPr wrap="none" lIns="91427" tIns="45713" rIns="91427" bIns="45713" anchor="ctr"/>
          <a:lstStyle/>
          <a:p>
            <a:pPr defTabSz="912813"/>
            <a:endParaRPr lang="nl-NL" sz="1600"/>
          </a:p>
        </p:txBody>
      </p:sp>
      <p:sp>
        <p:nvSpPr>
          <p:cNvPr id="51210" name="Text Box 7"/>
          <p:cNvSpPr>
            <a:spLocks noGrp="1" noChangeArrowheads="1"/>
          </p:cNvSpPr>
          <p:nvPr>
            <p:ph type="body"/>
          </p:nvPr>
        </p:nvSpPr>
        <p:spPr>
          <a:xfrm>
            <a:off x="701675" y="4416425"/>
            <a:ext cx="5608638" cy="4184650"/>
          </a:xfrm>
          <a:noFill/>
          <a:ln/>
        </p:spPr>
        <p:txBody>
          <a:bodyPr lIns="93235" tIns="46438" rIns="93235" bIns="46438"/>
          <a:lstStyle/>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7"/>
          <p:cNvSpPr>
            <a:spLocks noGrp="1" noChangeArrowheads="1"/>
          </p:cNvSpPr>
          <p:nvPr>
            <p:ph type="sldNum" sz="quarter" idx="5"/>
          </p:nvPr>
        </p:nvSpPr>
        <p:spPr>
          <a:noFill/>
        </p:spPr>
        <p:txBody>
          <a:bodyPr/>
          <a:lstStyle/>
          <a:p>
            <a:fld id="{164BB88A-2206-EA4F-A72B-6E8BC6455379}" type="slidenum">
              <a:rPr lang="en-US">
                <a:latin typeface="Arial" pitchFamily="-109" charset="0"/>
                <a:ea typeface="ＭＳ Ｐゴシック" pitchFamily="-109" charset="-128"/>
                <a:cs typeface="ＭＳ Ｐゴシック" pitchFamily="-109" charset="-128"/>
              </a:rPr>
              <a:pPr/>
              <a:t>25</a:t>
            </a:fld>
            <a:endParaRPr lang="en-US">
              <a:latin typeface="Arial" pitchFamily="-109" charset="0"/>
              <a:ea typeface="ＭＳ Ｐゴシック" pitchFamily="-109" charset="-128"/>
              <a:cs typeface="ＭＳ Ｐゴシック" pitchFamily="-109" charset="-128"/>
            </a:endParaRPr>
          </a:p>
        </p:txBody>
      </p:sp>
      <p:sp>
        <p:nvSpPr>
          <p:cNvPr id="35843" name="Slide Image Placeholder 1"/>
          <p:cNvSpPr>
            <a:spLocks noGrp="1" noRot="1" noChangeAspect="1" noTextEdit="1"/>
          </p:cNvSpPr>
          <p:nvPr>
            <p:ph type="sldImg"/>
          </p:nvPr>
        </p:nvSpPr>
        <p:spPr>
          <a:xfrm>
            <a:off x="1670050" y="382588"/>
            <a:ext cx="3619500" cy="2714625"/>
          </a:xfrm>
          <a:ln/>
        </p:spPr>
      </p:sp>
      <p:sp>
        <p:nvSpPr>
          <p:cNvPr id="35844" name="Notes Placeholder 2"/>
          <p:cNvSpPr>
            <a:spLocks noGrp="1"/>
          </p:cNvSpPr>
          <p:nvPr>
            <p:ph type="body" idx="1"/>
          </p:nvPr>
        </p:nvSpPr>
        <p:spPr>
          <a:noFill/>
          <a:ln/>
        </p:spPr>
        <p:txBody>
          <a:bodyPr lIns="93147" tIns="46573" rIns="93147" bIns="46573"/>
          <a:lstStyle/>
          <a:p>
            <a:endParaRPr lang="en-US">
              <a:latin typeface="Arial" pitchFamily="-109" charset="0"/>
              <a:ea typeface="ＭＳ Ｐゴシック" pitchFamily="-109" charset="-128"/>
              <a:cs typeface="ＭＳ Ｐゴシック" pitchFamily="-109" charset="-128"/>
            </a:endParaRPr>
          </a:p>
        </p:txBody>
      </p:sp>
      <p:sp>
        <p:nvSpPr>
          <p:cNvPr id="35845" name="Slide Number Placeholder 3"/>
          <p:cNvSpPr txBox="1">
            <a:spLocks noGrp="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 typeface="Times New Roman" pitchFamily="-109" charset="0"/>
              <a:buNone/>
            </a:pPr>
            <a:fld id="{1D1F7443-9580-5142-A66F-3B37FF735EBB}" type="slidenum">
              <a:rPr lang="en-US" sz="1000"/>
              <a:pPr algn="r" defTabSz="931863">
                <a:lnSpc>
                  <a:spcPct val="100000"/>
                </a:lnSpc>
                <a:spcBef>
                  <a:spcPct val="0"/>
                </a:spcBef>
                <a:spcAft>
                  <a:spcPct val="0"/>
                </a:spcAft>
                <a:buClrTx/>
                <a:buSzTx/>
                <a:buFont typeface="Times New Roman" pitchFamily="-109" charset="0"/>
                <a:buNone/>
              </a:pPr>
              <a:t>25</a:t>
            </a:fld>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7"/>
          <p:cNvSpPr>
            <a:spLocks noGrp="1" noChangeArrowheads="1"/>
          </p:cNvSpPr>
          <p:nvPr>
            <p:ph type="sldNum" sz="quarter" idx="5"/>
          </p:nvPr>
        </p:nvSpPr>
        <p:spPr>
          <a:noFill/>
        </p:spPr>
        <p:txBody>
          <a:bodyPr/>
          <a:lstStyle/>
          <a:p>
            <a:fld id="{028A2CC2-6455-964F-A324-263C9B2CD7BB}" type="slidenum">
              <a:rPr lang="en-US">
                <a:latin typeface="Arial" pitchFamily="-109" charset="0"/>
                <a:ea typeface="ＭＳ Ｐゴシック" pitchFamily="-109" charset="-128"/>
                <a:cs typeface="ＭＳ Ｐゴシック" pitchFamily="-109" charset="-128"/>
              </a:rPr>
              <a:pPr/>
              <a:t>2</a:t>
            </a:fld>
            <a:endParaRPr lang="en-US">
              <a:latin typeface="Arial" pitchFamily="-109" charset="0"/>
              <a:ea typeface="ＭＳ Ｐゴシック" pitchFamily="-109" charset="-128"/>
              <a:cs typeface="ＭＳ Ｐゴシック" pitchFamily="-109" charset="-128"/>
            </a:endParaRPr>
          </a:p>
        </p:txBody>
      </p:sp>
      <p:sp>
        <p:nvSpPr>
          <p:cNvPr id="27651"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B9B5A85C-6016-4046-9372-5C03C6EC06F0}" type="slidenum">
              <a:rPr lang="en-US" sz="1000"/>
              <a:pPr algn="r" defTabSz="931863">
                <a:lnSpc>
                  <a:spcPct val="100000"/>
                </a:lnSpc>
                <a:spcBef>
                  <a:spcPct val="0"/>
                </a:spcBef>
                <a:spcAft>
                  <a:spcPct val="0"/>
                </a:spcAft>
                <a:buClrTx/>
                <a:buSzTx/>
                <a:buFontTx/>
                <a:buNone/>
              </a:pPr>
              <a:t>2</a:t>
            </a:fld>
            <a:endParaRPr lang="en-US" sz="1000"/>
          </a:p>
        </p:txBody>
      </p:sp>
      <p:sp>
        <p:nvSpPr>
          <p:cNvPr id="27652"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FD70206C-A92A-A14B-A1AA-F1CBA9CA4E39}" type="slidenum">
              <a:rPr lang="en-US" sz="1000"/>
              <a:pPr algn="r" defTabSz="931863">
                <a:lnSpc>
                  <a:spcPct val="100000"/>
                </a:lnSpc>
                <a:spcBef>
                  <a:spcPct val="0"/>
                </a:spcBef>
                <a:spcAft>
                  <a:spcPct val="0"/>
                </a:spcAft>
                <a:buClrTx/>
                <a:buSzTx/>
                <a:buFontTx/>
                <a:buNone/>
              </a:pPr>
              <a:t>2</a:t>
            </a:fld>
            <a:endParaRPr lang="en-US" sz="1000"/>
          </a:p>
        </p:txBody>
      </p:sp>
      <p:sp>
        <p:nvSpPr>
          <p:cNvPr id="27653" name="Rectangle 2"/>
          <p:cNvSpPr>
            <a:spLocks noGrp="1" noRot="1" noChangeAspect="1" noChangeArrowheads="1" noTextEdit="1"/>
          </p:cNvSpPr>
          <p:nvPr>
            <p:ph type="sldImg"/>
          </p:nvPr>
        </p:nvSpPr>
        <p:spPr>
          <a:xfrm>
            <a:off x="1181100" y="696913"/>
            <a:ext cx="4648200" cy="3486150"/>
          </a:xfrm>
          <a:ln/>
        </p:spPr>
      </p:sp>
      <p:sp>
        <p:nvSpPr>
          <p:cNvPr id="27654" name="Rectangle 3"/>
          <p:cNvSpPr>
            <a:spLocks noGrp="1" noChangeArrowheads="1"/>
          </p:cNvSpPr>
          <p:nvPr>
            <p:ph type="body" idx="1"/>
          </p:nvPr>
        </p:nvSpPr>
        <p:spPr>
          <a:xfrm>
            <a:off x="935038" y="4416425"/>
            <a:ext cx="5140325" cy="4183063"/>
          </a:xfrm>
          <a:noFill/>
          <a:ln/>
        </p:spPr>
        <p:txBody>
          <a:bodyPr lIns="93147" tIns="46573" rIns="93147" bIns="46573"/>
          <a:lstStyle/>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7"/>
          <p:cNvSpPr>
            <a:spLocks noGrp="1" noChangeArrowheads="1"/>
          </p:cNvSpPr>
          <p:nvPr>
            <p:ph type="sldNum" sz="quarter" idx="5"/>
          </p:nvPr>
        </p:nvSpPr>
        <p:spPr>
          <a:noFill/>
        </p:spPr>
        <p:txBody>
          <a:bodyPr/>
          <a:lstStyle/>
          <a:p>
            <a:fld id="{2A91F1EC-7436-BB44-AEAA-64DE8F70C33D}" type="slidenum">
              <a:rPr lang="en-US">
                <a:latin typeface="Arial" pitchFamily="-109" charset="0"/>
                <a:ea typeface="ＭＳ Ｐゴシック" pitchFamily="-109" charset="-128"/>
                <a:cs typeface="ＭＳ Ｐゴシック" pitchFamily="-109" charset="-128"/>
              </a:rPr>
              <a:pPr/>
              <a:t>26</a:t>
            </a:fld>
            <a:endParaRPr lang="en-US">
              <a:latin typeface="Arial" pitchFamily="-109" charset="0"/>
              <a:ea typeface="ＭＳ Ｐゴシック" pitchFamily="-109" charset="-128"/>
              <a:cs typeface="ＭＳ Ｐゴシック" pitchFamily="-109" charset="-128"/>
            </a:endParaRPr>
          </a:p>
        </p:txBody>
      </p:sp>
      <p:sp>
        <p:nvSpPr>
          <p:cNvPr id="39939" name="AutoShape 2"/>
          <p:cNvSpPr>
            <a:spLocks noGrp="1" noRot="1" noChangeAspect="1" noChangeArrowheads="1" noTextEdit="1"/>
          </p:cNvSpPr>
          <p:nvPr>
            <p:ph type="sldImg"/>
          </p:nvPr>
        </p:nvSpPr>
        <p:spPr>
          <a:xfrm>
            <a:off x="1670050" y="382588"/>
            <a:ext cx="3619500" cy="2714625"/>
          </a:xfrm>
          <a:ln/>
        </p:spPr>
      </p:sp>
      <p:sp>
        <p:nvSpPr>
          <p:cNvPr id="39940" name="Rectangle 3"/>
          <p:cNvSpPr>
            <a:spLocks noGrp="1" noChangeArrowheads="1"/>
          </p:cNvSpPr>
          <p:nvPr>
            <p:ph type="body" idx="1"/>
          </p:nvPr>
        </p:nvSpPr>
        <p:spPr>
          <a:noFill/>
          <a:ln/>
        </p:spPr>
        <p:txBody>
          <a:bodyPr/>
          <a:lstStyle/>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61" tIns="46580" rIns="93161" bIns="46580" anchor="b">
            <a:prstTxWarp prst="textNoShape">
              <a:avLst/>
            </a:prstTxWarp>
          </a:bodyPr>
          <a:lstStyle/>
          <a:p>
            <a:pPr algn="r" defTabSz="931863">
              <a:lnSpc>
                <a:spcPct val="100000"/>
              </a:lnSpc>
              <a:spcBef>
                <a:spcPct val="0"/>
              </a:spcBef>
              <a:spcAft>
                <a:spcPct val="0"/>
              </a:spcAft>
              <a:buClrTx/>
              <a:buSzTx/>
              <a:buFontTx/>
              <a:buNone/>
            </a:pPr>
            <a:fld id="{2C53207F-D302-1E41-95EA-FDB352EB8D3B}" type="slidenum">
              <a:rPr lang="en-US" sz="1000"/>
              <a:pPr algn="r" defTabSz="931863">
                <a:lnSpc>
                  <a:spcPct val="100000"/>
                </a:lnSpc>
                <a:spcBef>
                  <a:spcPct val="0"/>
                </a:spcBef>
                <a:spcAft>
                  <a:spcPct val="0"/>
                </a:spcAft>
                <a:buClrTx/>
                <a:buSzTx/>
                <a:buFontTx/>
                <a:buNone/>
              </a:pPr>
              <a:t>3</a:t>
            </a:fld>
            <a:endParaRPr lang="en-US" sz="1000"/>
          </a:p>
        </p:txBody>
      </p:sp>
      <p:sp>
        <p:nvSpPr>
          <p:cNvPr id="19459"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EAB88F12-5877-6F47-AA3E-EE0381C4068B}" type="slidenum">
              <a:rPr lang="en-US" sz="1000"/>
              <a:pPr algn="r" defTabSz="931863">
                <a:lnSpc>
                  <a:spcPct val="100000"/>
                </a:lnSpc>
                <a:spcBef>
                  <a:spcPct val="0"/>
                </a:spcBef>
                <a:spcAft>
                  <a:spcPct val="0"/>
                </a:spcAft>
                <a:buClrTx/>
                <a:buSzTx/>
                <a:buFontTx/>
                <a:buNone/>
              </a:pPr>
              <a:t>3</a:t>
            </a:fld>
            <a:endParaRPr lang="en-US" sz="1000"/>
          </a:p>
        </p:txBody>
      </p:sp>
      <p:sp>
        <p:nvSpPr>
          <p:cNvPr id="19460"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0275">
              <a:lnSpc>
                <a:spcPct val="100000"/>
              </a:lnSpc>
              <a:spcBef>
                <a:spcPct val="0"/>
              </a:spcBef>
              <a:spcAft>
                <a:spcPct val="0"/>
              </a:spcAft>
              <a:buClrTx/>
              <a:buSzTx/>
              <a:buFont typeface="Times New Roman" pitchFamily="-109" charset="0"/>
              <a:buNone/>
            </a:pPr>
            <a:fld id="{3C93A1E9-29B2-AE4A-868D-F93066106A81}" type="slidenum">
              <a:rPr lang="en-US" sz="1000"/>
              <a:pPr algn="r" defTabSz="930275">
                <a:lnSpc>
                  <a:spcPct val="100000"/>
                </a:lnSpc>
                <a:spcBef>
                  <a:spcPct val="0"/>
                </a:spcBef>
                <a:spcAft>
                  <a:spcPct val="0"/>
                </a:spcAft>
                <a:buClrTx/>
                <a:buSzTx/>
                <a:buFont typeface="Times New Roman" pitchFamily="-109" charset="0"/>
                <a:buNone/>
              </a:pPr>
              <a:t>3</a:t>
            </a:fld>
            <a:endParaRPr lang="en-US" sz="1000"/>
          </a:p>
        </p:txBody>
      </p:sp>
      <p:sp>
        <p:nvSpPr>
          <p:cNvPr id="19461" name="Rectangle 2"/>
          <p:cNvSpPr>
            <a:spLocks noGrp="1" noRot="1" noChangeAspect="1" noChangeArrowheads="1" noTextEdit="1"/>
          </p:cNvSpPr>
          <p:nvPr>
            <p:ph type="sldImg"/>
          </p:nvPr>
        </p:nvSpPr>
        <p:spPr>
          <a:xfrm>
            <a:off x="1181100" y="696913"/>
            <a:ext cx="4648200" cy="3486150"/>
          </a:xfrm>
          <a:ln/>
        </p:spPr>
      </p:sp>
      <p:sp>
        <p:nvSpPr>
          <p:cNvPr id="19462" name="Rectangle 3"/>
          <p:cNvSpPr>
            <a:spLocks noGrp="1" noChangeArrowheads="1"/>
          </p:cNvSpPr>
          <p:nvPr>
            <p:ph type="body" idx="1"/>
          </p:nvPr>
        </p:nvSpPr>
        <p:spPr>
          <a:xfrm>
            <a:off x="935038" y="4416425"/>
            <a:ext cx="5140325" cy="4183063"/>
          </a:xfrm>
          <a:noFill/>
          <a:ln/>
        </p:spPr>
        <p:txBody>
          <a:bodyPr lIns="93147" tIns="46573" rIns="93147" bIns="46573"/>
          <a:lstStyle/>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Applications are built for accessibility. </a:t>
            </a:r>
          </a:p>
          <a:p>
            <a:pPr eaLnBrk="1" hangingPunct="1"/>
            <a:r>
              <a:rPr lang="en-US" dirty="0">
                <a:latin typeface="Arial" pitchFamily="-109" charset="0"/>
                <a:ea typeface="ＭＳ Ｐゴシック" pitchFamily="-109" charset="-128"/>
                <a:cs typeface="ＭＳ Ｐゴシック" pitchFamily="-109" charset="-128"/>
              </a:rPr>
              <a:t>	57% of the applications found – both business and consumer – use port 80, port 443 or port hop to simplify access </a:t>
            </a:r>
          </a:p>
          <a:p>
            <a:r>
              <a:rPr lang="en-US" dirty="0">
                <a:latin typeface="Arial" pitchFamily="-109" charset="0"/>
                <a:ea typeface="ＭＳ Ｐゴシック" pitchFamily="-109" charset="-128"/>
                <a:cs typeface="ＭＳ Ｐゴシック" pitchFamily="-109" charset="-128"/>
              </a:rPr>
              <a:t>Applications that enable users to circumvent security are common. </a:t>
            </a:r>
          </a:p>
          <a:p>
            <a:r>
              <a:rPr lang="en-US" dirty="0">
                <a:latin typeface="Arial" pitchFamily="-109" charset="0"/>
                <a:ea typeface="ＭＳ Ｐゴシック" pitchFamily="-109" charset="-128"/>
                <a:cs typeface="ＭＳ Ｐゴシック" pitchFamily="-109" charset="-128"/>
              </a:rPr>
              <a:t>	Proxies (81), remote desktop access (95%) and encrypted tunnel applications were detected across the participants </a:t>
            </a:r>
          </a:p>
          <a:p>
            <a:r>
              <a:rPr lang="en-US" dirty="0">
                <a:latin typeface="Arial" pitchFamily="-109" charset="0"/>
                <a:ea typeface="ＭＳ Ｐゴシック" pitchFamily="-109" charset="-128"/>
                <a:cs typeface="ＭＳ Ｐゴシック" pitchFamily="-109" charset="-128"/>
              </a:rPr>
              <a:t>File sharing usage is rampant.</a:t>
            </a:r>
          </a:p>
          <a:p>
            <a:pPr marL="37931725" lvl="1" indent="-37474525"/>
            <a:r>
              <a:rPr lang="en-US" dirty="0">
                <a:latin typeface="Arial" pitchFamily="-109" charset="0"/>
                <a:ea typeface="ＭＳ Ｐゴシック" pitchFamily="-109" charset="-128"/>
              </a:rPr>
              <a:t>P2P file sharing was found in 92% of the time, browser-based file sharing continues to gain in popularity (76%)</a:t>
            </a:r>
          </a:p>
          <a:p>
            <a:r>
              <a:rPr lang="en-US" dirty="0">
                <a:latin typeface="Arial" pitchFamily="-109" charset="0"/>
                <a:ea typeface="ＭＳ Ｐゴシック" pitchFamily="-109" charset="-128"/>
                <a:cs typeface="ＭＳ Ｐゴシック" pitchFamily="-109" charset="-128"/>
              </a:rPr>
              <a:t>Controls are failing.</a:t>
            </a:r>
          </a:p>
          <a:p>
            <a:pPr marL="37931725" lvl="1" indent="-37474525"/>
            <a:r>
              <a:rPr lang="en-US" dirty="0">
                <a:latin typeface="Arial" pitchFamily="-109" charset="0"/>
                <a:ea typeface="ＭＳ Ｐゴシック" pitchFamily="-109" charset="-128"/>
              </a:rPr>
              <a:t>100% of the customers had firewalls, while 87% had added security (IPS, Proxy, URLF)</a:t>
            </a:r>
          </a:p>
          <a:p>
            <a:endParaRPr lang="en-US" dirty="0">
              <a:latin typeface="Arial" pitchFamily="-109" charset="0"/>
              <a:ea typeface="ＭＳ Ｐゴシック" pitchFamily="-109" charset="-128"/>
              <a:cs typeface="ＭＳ Ｐゴシック" pitchFamily="-109" charset="-128"/>
            </a:endParaRP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a:spLocks noGrp="1" noChangeArrowheads="1"/>
          </p:cNvSpPr>
          <p:nvPr>
            <p:ph type="sldNum" sz="quarter" idx="5"/>
          </p:nvPr>
        </p:nvSpPr>
        <p:spPr>
          <a:ln/>
        </p:spPr>
        <p:txBody>
          <a:bodyPr/>
          <a:lstStyle/>
          <a:p>
            <a:fld id="{B2B5D065-1985-47CE-BE58-4B2F07A810CF}" type="slidenum">
              <a:rPr lang="en-US"/>
              <a:pPr/>
              <a:t>4</a:t>
            </a:fld>
            <a:endParaRPr lang="en-US"/>
          </a:p>
        </p:txBody>
      </p:sp>
      <p:sp>
        <p:nvSpPr>
          <p:cNvPr id="1198082" name="Rectangle 2"/>
          <p:cNvSpPr>
            <a:spLocks noGrp="1" noRot="1" noChangeAspect="1" noChangeArrowheads="1" noTextEdit="1"/>
          </p:cNvSpPr>
          <p:nvPr>
            <p:ph type="sldImg"/>
          </p:nvPr>
        </p:nvSpPr>
        <p:spPr>
          <a:xfrm>
            <a:off x="1670050" y="382588"/>
            <a:ext cx="3619500" cy="2714625"/>
          </a:xfrm>
          <a:ln/>
        </p:spPr>
      </p:sp>
      <p:sp>
        <p:nvSpPr>
          <p:cNvPr id="1198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61" tIns="46580" rIns="93161" bIns="46580" anchor="b">
            <a:prstTxWarp prst="textNoShape">
              <a:avLst/>
            </a:prstTxWarp>
          </a:bodyPr>
          <a:lstStyle/>
          <a:p>
            <a:pPr algn="r" defTabSz="931863">
              <a:lnSpc>
                <a:spcPct val="100000"/>
              </a:lnSpc>
              <a:spcBef>
                <a:spcPct val="0"/>
              </a:spcBef>
              <a:spcAft>
                <a:spcPct val="0"/>
              </a:spcAft>
              <a:buClrTx/>
              <a:buSzTx/>
              <a:buFontTx/>
              <a:buNone/>
            </a:pPr>
            <a:fld id="{B03BD1B5-9801-4E44-AC8C-AA95DBD39267}" type="slidenum">
              <a:rPr lang="en-US" sz="1000"/>
              <a:pPr algn="r" defTabSz="931863">
                <a:lnSpc>
                  <a:spcPct val="100000"/>
                </a:lnSpc>
                <a:spcBef>
                  <a:spcPct val="0"/>
                </a:spcBef>
                <a:spcAft>
                  <a:spcPct val="0"/>
                </a:spcAft>
                <a:buClrTx/>
                <a:buSzTx/>
                <a:buFontTx/>
                <a:buNone/>
              </a:pPr>
              <a:t>5</a:t>
            </a:fld>
            <a:endParaRPr lang="en-US" sz="1000"/>
          </a:p>
        </p:txBody>
      </p:sp>
      <p:sp>
        <p:nvSpPr>
          <p:cNvPr id="87043"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21C95F8C-3DCB-8444-B65E-D191A063CED7}" type="slidenum">
              <a:rPr lang="en-US" sz="1000"/>
              <a:pPr algn="r" defTabSz="931863">
                <a:lnSpc>
                  <a:spcPct val="100000"/>
                </a:lnSpc>
                <a:spcBef>
                  <a:spcPct val="0"/>
                </a:spcBef>
                <a:spcAft>
                  <a:spcPct val="0"/>
                </a:spcAft>
                <a:buClrTx/>
                <a:buSzTx/>
                <a:buFontTx/>
                <a:buNone/>
              </a:pPr>
              <a:t>5</a:t>
            </a:fld>
            <a:endParaRPr lang="en-US" sz="1000"/>
          </a:p>
        </p:txBody>
      </p:sp>
      <p:sp>
        <p:nvSpPr>
          <p:cNvPr id="87044"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CCDFB43C-84CE-A447-8D24-D5F4E65CEAAD}" type="slidenum">
              <a:rPr lang="en-US" sz="1000"/>
              <a:pPr algn="r" defTabSz="931863">
                <a:lnSpc>
                  <a:spcPct val="100000"/>
                </a:lnSpc>
                <a:spcBef>
                  <a:spcPct val="0"/>
                </a:spcBef>
                <a:spcAft>
                  <a:spcPct val="0"/>
                </a:spcAft>
                <a:buClrTx/>
                <a:buSzTx/>
                <a:buFontTx/>
                <a:buNone/>
              </a:pPr>
              <a:t>5</a:t>
            </a:fld>
            <a:endParaRPr lang="en-US" sz="1000"/>
          </a:p>
        </p:txBody>
      </p:sp>
      <p:sp>
        <p:nvSpPr>
          <p:cNvPr id="87045" name="AutoShape 2"/>
          <p:cNvSpPr>
            <a:spLocks noGrp="1" noRot="1" noChangeAspect="1" noChangeArrowheads="1" noTextEdit="1"/>
          </p:cNvSpPr>
          <p:nvPr>
            <p:ph type="sldImg"/>
          </p:nvPr>
        </p:nvSpPr>
        <p:spPr>
          <a:xfrm>
            <a:off x="1671638" y="382588"/>
            <a:ext cx="3619500" cy="2714625"/>
          </a:xfrm>
          <a:ln/>
        </p:spPr>
      </p:sp>
      <p:sp>
        <p:nvSpPr>
          <p:cNvPr id="87046" name="Rectangle 3"/>
          <p:cNvSpPr>
            <a:spLocks noGrp="1" noChangeArrowheads="1"/>
          </p:cNvSpPr>
          <p:nvPr>
            <p:ph type="body" idx="1"/>
          </p:nvPr>
        </p:nvSpPr>
        <p:spPr>
          <a:noFill/>
          <a:ln/>
        </p:spPr>
        <p:txBody>
          <a:bodyPr lIns="93147" tIns="46573" rIns="93147" bIns="46573"/>
          <a:lstStyle/>
          <a:p>
            <a:pPr eaLnBrk="1" hangingPunct="1"/>
            <a:endParaRPr lang="en-US" dirty="0">
              <a:latin typeface="Arial" pitchFamily="-108" charset="0"/>
              <a:ea typeface="ＭＳ Ｐゴシック" pitchFamily="-108" charset="-128"/>
              <a:cs typeface="ＭＳ Ｐゴシック" pitchFamily="-10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1100" y="696913"/>
            <a:ext cx="4648200" cy="3486150"/>
          </a:xfrm>
          <a:ln/>
        </p:spPr>
      </p:sp>
      <p:sp>
        <p:nvSpPr>
          <p:cNvPr id="23555" name="Rectangle 3"/>
          <p:cNvSpPr>
            <a:spLocks noGrp="1" noChangeArrowheads="1"/>
          </p:cNvSpPr>
          <p:nvPr>
            <p:ph type="body" idx="1"/>
          </p:nvPr>
        </p:nvSpPr>
        <p:spPr>
          <a:xfrm>
            <a:off x="701675" y="4416425"/>
            <a:ext cx="5607050" cy="4183063"/>
          </a:xfrm>
          <a:noFill/>
          <a:ln/>
        </p:spPr>
        <p:txBody>
          <a:bodyPr/>
          <a:lstStyle/>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7"/>
          <p:cNvSpPr>
            <a:spLocks noGrp="1" noChangeArrowheads="1"/>
          </p:cNvSpPr>
          <p:nvPr>
            <p:ph type="sldNum" sz="quarter" idx="5"/>
          </p:nvPr>
        </p:nvSpPr>
        <p:spPr>
          <a:noFill/>
        </p:spPr>
        <p:txBody>
          <a:bodyPr/>
          <a:lstStyle/>
          <a:p>
            <a:fld id="{F6D27CDB-9F5A-459B-B8F4-5D2959E76C31}" type="slidenum">
              <a:rPr lang="en-US" smtClean="0">
                <a:ea typeface="ＭＳ Ｐゴシック" pitchFamily="34" charset="-128"/>
              </a:rPr>
              <a:pPr/>
              <a:t>7</a:t>
            </a:fld>
            <a:endParaRPr lang="en-US" smtClean="0">
              <a:ea typeface="ＭＳ Ｐゴシック" pitchFamily="34" charset="-128"/>
            </a:endParaRPr>
          </a:p>
        </p:txBody>
      </p:sp>
      <p:sp>
        <p:nvSpPr>
          <p:cNvPr id="63491" name="Slide Image Placeholder 1"/>
          <p:cNvSpPr>
            <a:spLocks noGrp="1" noRot="1" noChangeAspect="1" noTextEdit="1"/>
          </p:cNvSpPr>
          <p:nvPr>
            <p:ph type="sldImg"/>
          </p:nvPr>
        </p:nvSpPr>
        <p:spPr>
          <a:xfrm>
            <a:off x="1671638" y="382588"/>
            <a:ext cx="3619500" cy="2714625"/>
          </a:xfrm>
          <a:ln/>
        </p:spPr>
      </p:sp>
      <p:sp>
        <p:nvSpPr>
          <p:cNvPr id="63492" name="Notes Placeholder 2"/>
          <p:cNvSpPr>
            <a:spLocks noGrp="1"/>
          </p:cNvSpPr>
          <p:nvPr>
            <p:ph type="body" idx="1"/>
          </p:nvPr>
        </p:nvSpPr>
        <p:spPr>
          <a:noFill/>
          <a:ln/>
        </p:spPr>
        <p:txBody>
          <a:bodyPr lIns="93147" tIns="46573" rIns="93147" bIns="46573"/>
          <a:lstStyle/>
          <a:p>
            <a:pPr eaLnBrk="1" hangingPunct="1"/>
            <a:endParaRPr lang="et-EE" smtClean="0">
              <a:latin typeface="Arial" pitchFamily="34" charset="0"/>
              <a:ea typeface="ＭＳ Ｐゴシック" pitchFamily="34" charset="-128"/>
            </a:endParaRPr>
          </a:p>
        </p:txBody>
      </p:sp>
      <p:sp>
        <p:nvSpPr>
          <p:cNvPr id="63493" name="Slide Number Placeholder 3"/>
          <p:cNvSpPr txBox="1">
            <a:spLocks noGrp="1"/>
          </p:cNvSpPr>
          <p:nvPr/>
        </p:nvSpPr>
        <p:spPr bwMode="auto">
          <a:xfrm>
            <a:off x="4924425" y="8831263"/>
            <a:ext cx="2085975" cy="465137"/>
          </a:xfrm>
          <a:prstGeom prst="rect">
            <a:avLst/>
          </a:prstGeom>
          <a:noFill/>
          <a:ln w="9525">
            <a:noFill/>
            <a:miter lim="800000"/>
            <a:headEnd/>
            <a:tailEnd/>
          </a:ln>
        </p:spPr>
        <p:txBody>
          <a:bodyPr lIns="93147" tIns="46573" rIns="93147" bIns="46573" anchor="b"/>
          <a:lstStyle/>
          <a:p>
            <a:pPr algn="r" defTabSz="931863">
              <a:lnSpc>
                <a:spcPct val="100000"/>
              </a:lnSpc>
              <a:spcBef>
                <a:spcPct val="0"/>
              </a:spcBef>
              <a:spcAft>
                <a:spcPct val="0"/>
              </a:spcAft>
              <a:buClrTx/>
              <a:buSzTx/>
              <a:buFontTx/>
              <a:buNone/>
            </a:pPr>
            <a:fld id="{D2335D54-97A1-4B61-AC92-015C666DAA8A}" type="slidenum">
              <a:rPr lang="en-US" sz="1000"/>
              <a:pPr algn="r" defTabSz="931863">
                <a:lnSpc>
                  <a:spcPct val="100000"/>
                </a:lnSpc>
                <a:spcBef>
                  <a:spcPct val="0"/>
                </a:spcBef>
                <a:spcAft>
                  <a:spcPct val="0"/>
                </a:spcAft>
                <a:buClrTx/>
                <a:buSzTx/>
                <a:buFontTx/>
                <a:buNone/>
              </a:pPr>
              <a:t>7</a:t>
            </a:fld>
            <a:endParaRPr lang="en-US"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7"/>
          <p:cNvSpPr>
            <a:spLocks noGrp="1" noChangeArrowheads="1"/>
          </p:cNvSpPr>
          <p:nvPr>
            <p:ph type="sldNum" sz="quarter" idx="5"/>
          </p:nvPr>
        </p:nvSpPr>
        <p:spPr>
          <a:noFill/>
        </p:spPr>
        <p:txBody>
          <a:bodyPr/>
          <a:lstStyle/>
          <a:p>
            <a:fld id="{9992033C-69FA-2F4C-A04A-5CE9466BB43B}" type="slidenum">
              <a:rPr lang="en-US">
                <a:latin typeface="Arial" pitchFamily="-109" charset="0"/>
                <a:ea typeface="ＭＳ Ｐゴシック" pitchFamily="-109" charset="-128"/>
                <a:cs typeface="ＭＳ Ｐゴシック" pitchFamily="-109" charset="-128"/>
              </a:rPr>
              <a:pPr/>
              <a:t>9</a:t>
            </a:fld>
            <a:endParaRPr lang="en-US">
              <a:latin typeface="Arial" pitchFamily="-109" charset="0"/>
              <a:ea typeface="ＭＳ Ｐゴシック" pitchFamily="-109" charset="-128"/>
              <a:cs typeface="ＭＳ Ｐゴシック" pitchFamily="-109" charset="-128"/>
            </a:endParaRPr>
          </a:p>
        </p:txBody>
      </p:sp>
      <p:sp>
        <p:nvSpPr>
          <p:cNvPr id="31747"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33" tIns="46566" rIns="93133" bIns="46566" anchor="b">
            <a:prstTxWarp prst="textNoShape">
              <a:avLst/>
            </a:prstTxWarp>
          </a:bodyPr>
          <a:lstStyle/>
          <a:p>
            <a:pPr algn="r" defTabSz="930275"/>
            <a:fld id="{4AA1895D-76A2-8440-9BCF-021C41E95C3A}" type="slidenum">
              <a:rPr lang="en-US" sz="1000"/>
              <a:pPr algn="r" defTabSz="930275"/>
              <a:t>9</a:t>
            </a:fld>
            <a:endParaRPr lang="en-US" sz="1000"/>
          </a:p>
        </p:txBody>
      </p:sp>
      <p:sp>
        <p:nvSpPr>
          <p:cNvPr id="31748"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33" tIns="46566" rIns="93133" bIns="46566" anchor="b">
            <a:prstTxWarp prst="textNoShape">
              <a:avLst/>
            </a:prstTxWarp>
          </a:bodyPr>
          <a:lstStyle/>
          <a:p>
            <a:pPr algn="r" defTabSz="930275"/>
            <a:fld id="{7C3AC93A-5155-3C44-90E6-D8476155988F}" type="slidenum">
              <a:rPr lang="en-US" sz="1000"/>
              <a:pPr algn="r" defTabSz="930275"/>
              <a:t>9</a:t>
            </a:fld>
            <a:endParaRPr lang="en-US" sz="1000"/>
          </a:p>
        </p:txBody>
      </p:sp>
      <p:sp>
        <p:nvSpPr>
          <p:cNvPr id="31749" name="AutoShape 2"/>
          <p:cNvSpPr>
            <a:spLocks noGrp="1" noRot="1" noChangeAspect="1" noChangeArrowheads="1" noTextEdit="1"/>
          </p:cNvSpPr>
          <p:nvPr>
            <p:ph type="sldImg"/>
          </p:nvPr>
        </p:nvSpPr>
        <p:spPr>
          <a:xfrm>
            <a:off x="1673225" y="382588"/>
            <a:ext cx="3617913" cy="2714625"/>
          </a:xfrm>
          <a:ln/>
        </p:spPr>
      </p:sp>
      <p:sp>
        <p:nvSpPr>
          <p:cNvPr id="31750" name="Rectangle 3"/>
          <p:cNvSpPr>
            <a:spLocks noGrp="1" noChangeArrowheads="1"/>
          </p:cNvSpPr>
          <p:nvPr>
            <p:ph type="body" idx="1"/>
          </p:nvPr>
        </p:nvSpPr>
        <p:spPr>
          <a:noFill/>
          <a:ln/>
        </p:spPr>
        <p:txBody>
          <a:bodyPr lIns="93133" tIns="46566" rIns="93133" bIns="46566"/>
          <a:lstStyle/>
          <a:p>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7"/>
          <p:cNvSpPr>
            <a:spLocks noGrp="1" noChangeArrowheads="1"/>
          </p:cNvSpPr>
          <p:nvPr>
            <p:ph type="sldNum" sz="quarter" idx="5"/>
          </p:nvPr>
        </p:nvSpPr>
        <p:spPr>
          <a:noFill/>
        </p:spPr>
        <p:txBody>
          <a:bodyPr/>
          <a:lstStyle/>
          <a:p>
            <a:fld id="{ED02D574-E72E-9D4A-9325-ED112CC8472F}" type="slidenum">
              <a:rPr lang="en-US">
                <a:latin typeface="Arial" pitchFamily="-109" charset="0"/>
                <a:ea typeface="ＭＳ Ｐゴシック" pitchFamily="-109" charset="-128"/>
                <a:cs typeface="ＭＳ Ｐゴシック" pitchFamily="-109" charset="-128"/>
              </a:rPr>
              <a:pPr/>
              <a:t>10</a:t>
            </a:fld>
            <a:endParaRPr lang="en-US">
              <a:latin typeface="Arial" pitchFamily="-109" charset="0"/>
              <a:ea typeface="ＭＳ Ｐゴシック" pitchFamily="-109" charset="-128"/>
              <a:cs typeface="ＭＳ Ｐゴシック" pitchFamily="-109" charset="-128"/>
            </a:endParaRPr>
          </a:p>
        </p:txBody>
      </p:sp>
      <p:sp>
        <p:nvSpPr>
          <p:cNvPr id="25603"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BF20C706-0A2C-0A4F-BC42-E55312953980}" type="slidenum">
              <a:rPr lang="en-US" sz="1000"/>
              <a:pPr algn="r" defTabSz="931863">
                <a:lnSpc>
                  <a:spcPct val="100000"/>
                </a:lnSpc>
                <a:spcBef>
                  <a:spcPct val="0"/>
                </a:spcBef>
                <a:spcAft>
                  <a:spcPct val="0"/>
                </a:spcAft>
                <a:buClrTx/>
                <a:buSzTx/>
                <a:buFontTx/>
                <a:buNone/>
              </a:pPr>
              <a:t>10</a:t>
            </a:fld>
            <a:endParaRPr lang="en-US" sz="1000"/>
          </a:p>
        </p:txBody>
      </p:sp>
      <p:sp>
        <p:nvSpPr>
          <p:cNvPr id="25604"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E70D51EB-F975-4949-A1A8-A8CF5DC0EF0F}" type="slidenum">
              <a:rPr lang="en-US" sz="1000"/>
              <a:pPr algn="r" defTabSz="931863">
                <a:lnSpc>
                  <a:spcPct val="100000"/>
                </a:lnSpc>
                <a:spcBef>
                  <a:spcPct val="0"/>
                </a:spcBef>
                <a:spcAft>
                  <a:spcPct val="0"/>
                </a:spcAft>
                <a:buClrTx/>
                <a:buSzTx/>
                <a:buFontTx/>
                <a:buNone/>
              </a:pPr>
              <a:t>10</a:t>
            </a:fld>
            <a:endParaRPr lang="en-US" sz="1000"/>
          </a:p>
        </p:txBody>
      </p:sp>
      <p:sp>
        <p:nvSpPr>
          <p:cNvPr id="25605"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fld id="{CDE8C1AC-7153-B746-BDD4-61A7E5C3944E}" type="slidenum">
              <a:rPr lang="en-US" sz="1000"/>
              <a:pPr algn="r" defTabSz="931863"/>
              <a:t>10</a:t>
            </a:fld>
            <a:endParaRPr lang="en-US" sz="1000"/>
          </a:p>
        </p:txBody>
      </p:sp>
      <p:sp>
        <p:nvSpPr>
          <p:cNvPr id="25606" name="Rectangle 2"/>
          <p:cNvSpPr>
            <a:spLocks noGrp="1" noRot="1" noChangeAspect="1" noChangeArrowheads="1" noTextEdit="1"/>
          </p:cNvSpPr>
          <p:nvPr>
            <p:ph type="sldImg"/>
          </p:nvPr>
        </p:nvSpPr>
        <p:spPr>
          <a:xfrm>
            <a:off x="1181100" y="696913"/>
            <a:ext cx="4648200" cy="3486150"/>
          </a:xfrm>
          <a:ln/>
        </p:spPr>
      </p:sp>
      <p:sp>
        <p:nvSpPr>
          <p:cNvPr id="25607" name="Rectangle 3"/>
          <p:cNvSpPr>
            <a:spLocks noGrp="1" noChangeArrowheads="1"/>
          </p:cNvSpPr>
          <p:nvPr>
            <p:ph type="body" idx="1"/>
          </p:nvPr>
        </p:nvSpPr>
        <p:spPr>
          <a:xfrm>
            <a:off x="701675" y="4416425"/>
            <a:ext cx="5607050" cy="4183063"/>
          </a:xfrm>
          <a:noFill/>
          <a:ln/>
        </p:spPr>
        <p:txBody>
          <a:bodyPr lIns="93147" tIns="46573" rIns="93147" bIns="46573"/>
          <a:lstStyle/>
          <a:p>
            <a:pPr eaLnBrk="1" hangingPunct="1"/>
            <a:endParaRPr lang="ko-KR" altLang="en-US" dirty="0">
              <a:latin typeface="Arial" pitchFamily="-109" charset="0"/>
              <a:ea typeface="굴림" pitchFamily="-109" charset="-127"/>
              <a:cs typeface="굴림" pitchFamily="-109"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0356FA_PAN_PPT_title"/>
          <p:cNvPicPr>
            <a:picLocks noChangeAspect="1" noChangeArrowheads="1"/>
          </p:cNvPicPr>
          <p:nvPr userDrawn="1"/>
        </p:nvPicPr>
        <p:blipFill>
          <a:blip r:embed="rId2"/>
          <a:srcRect/>
          <a:stretch>
            <a:fillRect/>
          </a:stretch>
        </p:blipFill>
        <p:spPr bwMode="auto">
          <a:xfrm>
            <a:off x="0" y="0"/>
            <a:ext cx="9150350" cy="6862763"/>
          </a:xfrm>
          <a:prstGeom prst="rect">
            <a:avLst/>
          </a:prstGeom>
          <a:noFill/>
          <a:ln w="9525">
            <a:noFill/>
            <a:miter lim="800000"/>
            <a:headEnd/>
            <a:tailEnd/>
          </a:ln>
        </p:spPr>
      </p:pic>
      <p:sp>
        <p:nvSpPr>
          <p:cNvPr id="380931" name="Rectangle 3"/>
          <p:cNvSpPr>
            <a:spLocks noGrp="1" noChangeArrowheads="1"/>
          </p:cNvSpPr>
          <p:nvPr>
            <p:ph type="ctrTitle"/>
          </p:nvPr>
        </p:nvSpPr>
        <p:spPr>
          <a:xfrm>
            <a:off x="4038600" y="2470150"/>
            <a:ext cx="4572000" cy="914400"/>
          </a:xfrm>
        </p:spPr>
        <p:txBody>
          <a:bodyPr/>
          <a:lstStyle>
            <a:lvl1pPr algn="r">
              <a:defRPr sz="3200"/>
            </a:lvl1pPr>
          </a:lstStyle>
          <a:p>
            <a:r>
              <a:rPr lang="en-US"/>
              <a:t>Click to edit Master title style</a:t>
            </a:r>
          </a:p>
        </p:txBody>
      </p:sp>
      <p:sp>
        <p:nvSpPr>
          <p:cNvPr id="380932" name="Rectangle 4"/>
          <p:cNvSpPr>
            <a:spLocks noGrp="1" noChangeArrowheads="1"/>
          </p:cNvSpPr>
          <p:nvPr>
            <p:ph type="subTitle" idx="1"/>
          </p:nvPr>
        </p:nvSpPr>
        <p:spPr>
          <a:xfrm>
            <a:off x="4038600" y="3460750"/>
            <a:ext cx="4572000" cy="838200"/>
          </a:xfrm>
          <a:ln w="9525">
            <a:headEnd/>
            <a:tailEnd/>
          </a:ln>
        </p:spPr>
        <p:txBody>
          <a:bodyPr lIns="91429" tIns="45714" rIns="91429" bIns="45714"/>
          <a:lstStyle>
            <a:lvl1pPr marL="0" indent="0" algn="r">
              <a:buFontTx/>
              <a:buNone/>
              <a:defRPr sz="1200" b="1" i="1">
                <a:solidFill>
                  <a:srgbClr val="FFFFFF"/>
                </a:solidFill>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2009 Palo Alto Networks. Proprietary and Confidential.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Page </a:t>
            </a:r>
            <a:fld id="{97B5A225-131A-A246-A30A-27358E2C9F1A}" type="slidenum">
              <a:rPr lang="en-US"/>
              <a:pPr>
                <a:defRPr/>
              </a:pPr>
              <a:t>‹#›</a:t>
            </a:fld>
            <a:r>
              <a:rPr lang="en-US"/>
              <a:t>   |</a:t>
            </a:r>
            <a:endParaRPr lang="en-US">
              <a:solidFill>
                <a:schemeClr val="accent1"/>
              </a:solidFill>
              <a:latin typeface="Garamond"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9413" y="149225"/>
            <a:ext cx="2149475" cy="601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149225"/>
            <a:ext cx="6300788" cy="601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2009 Palo Alto Networks. Proprietary and Confidential.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Page </a:t>
            </a:r>
            <a:fld id="{8035E791-CFAE-EE4F-8DA1-A754A5D325AB}" type="slidenum">
              <a:rPr lang="en-US"/>
              <a:pPr>
                <a:defRPr/>
              </a:pPr>
              <a:t>‹#›</a:t>
            </a:fld>
            <a:r>
              <a:rPr lang="en-US"/>
              <a:t>   |</a:t>
            </a:r>
            <a:endParaRPr lang="en-US">
              <a:solidFill>
                <a:schemeClr val="accent1"/>
              </a:solidFill>
              <a:latin typeface="Garamond"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149225"/>
            <a:ext cx="8374063" cy="6127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3850" y="1096963"/>
            <a:ext cx="8412163" cy="5049837"/>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r>
              <a:rPr lang="en-US"/>
              <a:t>© 2009 Palo Alto Networks. Proprietary and Confidential.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Page </a:t>
            </a:r>
            <a:fld id="{DFB7AAB5-5D09-C145-9EAA-C293313DB4D8}" type="slidenum">
              <a:rPr lang="en-US"/>
              <a:pPr>
                <a:defRPr/>
              </a:pPr>
              <a:t>‹#›</a:t>
            </a:fld>
            <a:r>
              <a:rPr lang="en-US"/>
              <a:t>   |</a:t>
            </a:r>
            <a:endParaRPr lang="en-US">
              <a:solidFill>
                <a:schemeClr val="accent1"/>
              </a:solidFill>
              <a:latin typeface="Garamond"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16"/>
          <p:cNvPicPr>
            <a:picLocks noChangeAspect="1" noChangeArrowheads="1"/>
          </p:cNvPicPr>
          <p:nvPr userDrawn="1"/>
        </p:nvPicPr>
        <p:blipFill>
          <a:blip r:embed="rId2" cstate="print"/>
          <a:srcRect/>
          <a:stretch>
            <a:fillRect/>
          </a:stretch>
        </p:blipFill>
        <p:spPr bwMode="auto">
          <a:xfrm>
            <a:off x="295275" y="6334125"/>
            <a:ext cx="1057275" cy="384333"/>
          </a:xfrm>
          <a:prstGeom prst="rect">
            <a:avLst/>
          </a:prstGeom>
          <a:noFill/>
          <a:ln w="9525">
            <a:noFill/>
            <a:miter lim="800000"/>
            <a:headEnd/>
            <a:tailEnd/>
          </a:ln>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2009 Palo Alto Networks. Proprietary and Confidential.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Page </a:t>
            </a:r>
            <a:fld id="{B411B82A-C551-0143-BBFA-7BA8446A2852}" type="slidenum">
              <a:rPr lang="en-US"/>
              <a:pPr>
                <a:defRPr/>
              </a:pPr>
              <a:t>‹#›</a:t>
            </a:fld>
            <a:r>
              <a:rPr lang="en-US"/>
              <a:t>   |</a:t>
            </a:r>
            <a:endParaRPr lang="en-US">
              <a:solidFill>
                <a:schemeClr val="accent1"/>
              </a:solidFill>
              <a:latin typeface="Garamond"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973138"/>
            <a:ext cx="4224338"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973138"/>
            <a:ext cx="4225925" cy="5192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 2009 Palo Alto Networks. Proprietary and Confidential.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Page </a:t>
            </a:r>
            <a:fld id="{F3953916-1C15-E948-A1EA-DB721E61D162}" type="slidenum">
              <a:rPr lang="en-US"/>
              <a:pPr>
                <a:defRPr/>
              </a:pPr>
              <a:t>‹#›</a:t>
            </a:fld>
            <a:r>
              <a:rPr lang="en-US"/>
              <a:t>   |</a:t>
            </a:r>
            <a:endParaRPr lang="en-US">
              <a:solidFill>
                <a:schemeClr val="accent1"/>
              </a:solidFill>
              <a:latin typeface="Garamond"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 2009 Palo Alto Networks. Proprietary and Confidential.</a:t>
            </a:r>
          </a:p>
        </p:txBody>
      </p:sp>
      <p:sp>
        <p:nvSpPr>
          <p:cNvPr id="8" name="Rectangle 5"/>
          <p:cNvSpPr>
            <a:spLocks noGrp="1" noChangeArrowheads="1"/>
          </p:cNvSpPr>
          <p:nvPr>
            <p:ph type="sldNum" sz="quarter" idx="11"/>
          </p:nvPr>
        </p:nvSpPr>
        <p:spPr>
          <a:ln/>
        </p:spPr>
        <p:txBody>
          <a:bodyPr/>
          <a:lstStyle>
            <a:lvl1pPr>
              <a:defRPr/>
            </a:lvl1pPr>
          </a:lstStyle>
          <a:p>
            <a:pPr>
              <a:defRPr/>
            </a:pPr>
            <a:r>
              <a:rPr lang="en-US"/>
              <a:t>Page </a:t>
            </a:r>
            <a:fld id="{D3F52AD5-E6B0-2D48-AD36-034963E521BC}" type="slidenum">
              <a:rPr lang="en-US"/>
              <a:pPr>
                <a:defRPr/>
              </a:pPr>
              <a:t>‹#›</a:t>
            </a:fld>
            <a:r>
              <a:rPr lang="en-US"/>
              <a:t>   |</a:t>
            </a:r>
            <a:endParaRPr lang="en-US">
              <a:solidFill>
                <a:schemeClr val="accent1"/>
              </a:solidFill>
              <a:latin typeface="Garamond"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16"/>
          <p:cNvPicPr>
            <a:picLocks noChangeAspect="1" noChangeArrowheads="1"/>
          </p:cNvPicPr>
          <p:nvPr userDrawn="1"/>
        </p:nvPicPr>
        <p:blipFill>
          <a:blip r:embed="rId2" cstate="print"/>
          <a:srcRect/>
          <a:stretch>
            <a:fillRect/>
          </a:stretch>
        </p:blipFill>
        <p:spPr bwMode="auto">
          <a:xfrm>
            <a:off x="409575" y="6324600"/>
            <a:ext cx="1057275" cy="384333"/>
          </a:xfrm>
          <a:prstGeom prst="rect">
            <a:avLst/>
          </a:prstGeom>
          <a:noFill/>
          <a:ln w="9525">
            <a:noFill/>
            <a:miter lim="800000"/>
            <a:headEnd/>
            <a:tailEnd/>
          </a:ln>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16"/>
          <p:cNvPicPr>
            <a:picLocks noChangeAspect="1" noChangeArrowheads="1"/>
          </p:cNvPicPr>
          <p:nvPr userDrawn="1"/>
        </p:nvPicPr>
        <p:blipFill>
          <a:blip r:embed="rId2" cstate="print"/>
          <a:srcRect/>
          <a:stretch>
            <a:fillRect/>
          </a:stretch>
        </p:blipFill>
        <p:spPr bwMode="auto">
          <a:xfrm>
            <a:off x="409575" y="6324600"/>
            <a:ext cx="1057275" cy="384333"/>
          </a:xfrm>
          <a:prstGeom prst="rect">
            <a:avLst/>
          </a:prstGeom>
          <a:noFill/>
          <a:ln w="9525">
            <a:noFill/>
            <a:miter lim="800000"/>
            <a:headEnd/>
            <a:tailEnd/>
          </a:ln>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2009 Palo Alto Networks. Proprietary and Confidential.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Page </a:t>
            </a:r>
            <a:fld id="{FBE56FB2-3960-C344-8F15-FB2EEF2D1D0F}" type="slidenum">
              <a:rPr lang="en-US"/>
              <a:pPr>
                <a:defRPr/>
              </a:pPr>
              <a:t>‹#›</a:t>
            </a:fld>
            <a:r>
              <a:rPr lang="en-US"/>
              <a:t>   |</a:t>
            </a:r>
            <a:endParaRPr lang="en-US">
              <a:solidFill>
                <a:schemeClr val="accent1"/>
              </a:solidFill>
              <a:latin typeface="Garamond"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2009 Palo Alto Networks. Proprietary and Confidential.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Page </a:t>
            </a:r>
            <a:fld id="{4E5613DC-4E90-A049-9AB8-FAE0FDD18136}" type="slidenum">
              <a:rPr lang="en-US"/>
              <a:pPr>
                <a:defRPr/>
              </a:pPr>
              <a:t>‹#›</a:t>
            </a:fld>
            <a:r>
              <a:rPr lang="en-US"/>
              <a:t>   |</a:t>
            </a:r>
            <a:endParaRPr lang="en-US">
              <a:solidFill>
                <a:schemeClr val="accent1"/>
              </a:solidFill>
              <a:latin typeface="Garamond"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oleObject" Target="../embeddings/Microsoft_Office_PowerPoint_97-2003_Presentation1.ppt"/><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7" name="Picture 12" descr="0356FA_PAN_PPT_slide"/>
          <p:cNvPicPr>
            <a:picLocks noChangeAspect="1" noChangeArrowheads="1"/>
          </p:cNvPicPr>
          <p:nvPr userDrawn="1"/>
        </p:nvPicPr>
        <p:blipFill>
          <a:blip r:embed="rId15"/>
          <a:srcRect/>
          <a:stretch>
            <a:fillRect/>
          </a:stretch>
        </p:blipFill>
        <p:spPr bwMode="auto">
          <a:xfrm>
            <a:off x="0" y="0"/>
            <a:ext cx="9150350" cy="6862763"/>
          </a:xfrm>
          <a:prstGeom prst="rect">
            <a:avLst/>
          </a:prstGeom>
          <a:noFill/>
          <a:ln w="9525">
            <a:noFill/>
            <a:miter lim="800000"/>
            <a:headEnd/>
            <a:tailEnd/>
          </a:ln>
        </p:spPr>
      </p:pic>
      <p:sp>
        <p:nvSpPr>
          <p:cNvPr id="1028" name="Rectangle 3"/>
          <p:cNvSpPr>
            <a:spLocks noGrp="1" noChangeArrowheads="1"/>
          </p:cNvSpPr>
          <p:nvPr>
            <p:ph type="title"/>
          </p:nvPr>
        </p:nvSpPr>
        <p:spPr bwMode="auto">
          <a:xfrm>
            <a:off x="190500" y="101600"/>
            <a:ext cx="8469313" cy="612775"/>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a:t>Click to edit Master title style</a:t>
            </a:r>
          </a:p>
        </p:txBody>
      </p:sp>
      <p:sp>
        <p:nvSpPr>
          <p:cNvPr id="379908" name="Rectangle 4"/>
          <p:cNvSpPr>
            <a:spLocks noGrp="1" noChangeArrowheads="1"/>
          </p:cNvSpPr>
          <p:nvPr>
            <p:ph type="ftr" sz="quarter" idx="3"/>
          </p:nvPr>
        </p:nvSpPr>
        <p:spPr bwMode="auto">
          <a:xfrm>
            <a:off x="1157288" y="6350000"/>
            <a:ext cx="5783262"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a:lnSpc>
                <a:spcPct val="100000"/>
              </a:lnSpc>
              <a:spcBef>
                <a:spcPct val="0"/>
              </a:spcBef>
              <a:spcAft>
                <a:spcPct val="0"/>
              </a:spcAft>
              <a:buClrTx/>
              <a:buSzTx/>
              <a:buFontTx/>
              <a:buNone/>
              <a:defRPr sz="900">
                <a:solidFill>
                  <a:srgbClr val="A7C439"/>
                </a:solidFill>
                <a:latin typeface="Arial" charset="0"/>
                <a:ea typeface="ＭＳ Ｐゴシック" charset="-128"/>
                <a:cs typeface="ＭＳ Ｐゴシック" charset="-128"/>
              </a:defRPr>
            </a:lvl1pPr>
          </a:lstStyle>
          <a:p>
            <a:pPr>
              <a:defRPr/>
            </a:pPr>
            <a:r>
              <a:rPr lang="en-US"/>
              <a:t>© 2009 Palo Alto Networks. Proprietary and Confidential.</a:t>
            </a:r>
          </a:p>
        </p:txBody>
      </p:sp>
      <p:sp>
        <p:nvSpPr>
          <p:cNvPr id="379909" name="Rectangle 5"/>
          <p:cNvSpPr>
            <a:spLocks noGrp="1" noChangeArrowheads="1"/>
          </p:cNvSpPr>
          <p:nvPr>
            <p:ph type="sldNum" sz="quarter" idx="4"/>
          </p:nvPr>
        </p:nvSpPr>
        <p:spPr bwMode="auto">
          <a:xfrm>
            <a:off x="306388" y="6351588"/>
            <a:ext cx="847725"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a:lnSpc>
                <a:spcPct val="100000"/>
              </a:lnSpc>
              <a:spcBef>
                <a:spcPct val="0"/>
              </a:spcBef>
              <a:spcAft>
                <a:spcPct val="0"/>
              </a:spcAft>
              <a:buClrTx/>
              <a:buSzTx/>
              <a:buFontTx/>
              <a:buNone/>
              <a:defRPr sz="900">
                <a:solidFill>
                  <a:srgbClr val="316989"/>
                </a:solidFill>
                <a:latin typeface="Arial" charset="0"/>
                <a:ea typeface="ＭＳ Ｐゴシック" charset="-128"/>
                <a:cs typeface="ＭＳ Ｐゴシック" charset="-128"/>
              </a:defRPr>
            </a:lvl1pPr>
          </a:lstStyle>
          <a:p>
            <a:pPr>
              <a:defRPr/>
            </a:pPr>
            <a:r>
              <a:rPr lang="en-US"/>
              <a:t>Page </a:t>
            </a:r>
            <a:fld id="{C61E7FBA-C09C-D349-A920-62680DC8CD6E}" type="slidenum">
              <a:rPr lang="en-US"/>
              <a:pPr>
                <a:defRPr/>
              </a:pPr>
              <a:t>‹#›</a:t>
            </a:fld>
            <a:r>
              <a:rPr lang="en-US"/>
              <a:t>   |</a:t>
            </a:r>
            <a:endParaRPr lang="en-US">
              <a:solidFill>
                <a:schemeClr val="accent1"/>
              </a:solidFill>
              <a:latin typeface="Garamond" charset="0"/>
            </a:endParaRPr>
          </a:p>
        </p:txBody>
      </p:sp>
      <p:sp>
        <p:nvSpPr>
          <p:cNvPr id="1031" name="Rectangle 7"/>
          <p:cNvSpPr>
            <a:spLocks noGrp="1" noChangeArrowheads="1"/>
          </p:cNvSpPr>
          <p:nvPr>
            <p:ph type="body" idx="1"/>
          </p:nvPr>
        </p:nvSpPr>
        <p:spPr bwMode="auto">
          <a:xfrm>
            <a:off x="190500" y="973138"/>
            <a:ext cx="8602663" cy="5192712"/>
          </a:xfrm>
          <a:prstGeom prst="rect">
            <a:avLst/>
          </a:prstGeom>
          <a:noFill/>
          <a:ln w="12700">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graphicFrame>
        <p:nvGraphicFramePr>
          <p:cNvPr id="1026" name="Base" hidden="1"/>
          <p:cNvGraphicFramePr>
            <a:graphicFrameLocks/>
          </p:cNvGraphicFramePr>
          <p:nvPr/>
        </p:nvGraphicFramePr>
        <p:xfrm>
          <a:off x="1524000" y="1320800"/>
          <a:ext cx="6096000" cy="4064000"/>
        </p:xfrm>
        <a:graphic>
          <a:graphicData uri="http://schemas.openxmlformats.org/presentationml/2006/ole">
            <p:oleObj spid="_x0000_s1026" r:id="rId16" imgW="0" imgH="0" progId="PowerPoint.Show.8">
              <p:embed/>
            </p:oleObj>
          </a:graphicData>
        </a:graphic>
      </p:graphicFrame>
    </p:spTree>
  </p:cSld>
  <p:clrMap bg1="lt1" tx1="dk1" bg2="lt2" tx2="dk2" accent1="accent1" accent2="accent2" accent3="accent3" accent4="accent4" accent5="accent5" accent6="accent6" hlink="hlink" folHlink="folHlink"/>
  <p:sldLayoutIdLst>
    <p:sldLayoutId id="2147483883" r:id="rId1"/>
    <p:sldLayoutId id="2147483882" r:id="rId2"/>
    <p:sldLayoutId id="2147483881" r:id="rId3"/>
    <p:sldLayoutId id="2147483880" r:id="rId4"/>
    <p:sldLayoutId id="2147483879" r:id="rId5"/>
    <p:sldLayoutId id="2147483878" r:id="rId6"/>
    <p:sldLayoutId id="2147483877" r:id="rId7"/>
    <p:sldLayoutId id="2147483876" r:id="rId8"/>
    <p:sldLayoutId id="2147483875" r:id="rId9"/>
    <p:sldLayoutId id="2147483874" r:id="rId10"/>
    <p:sldLayoutId id="2147483873" r:id="rId11"/>
    <p:sldLayoutId id="2147483872" r:id="rId12"/>
  </p:sldLayoutIdLst>
  <p:transition/>
  <p:hf hdr="0" dt="0"/>
  <p:txStyles>
    <p:titleStyle>
      <a:lvl1pPr algn="l" rtl="0" eaLnBrk="0" fontAlgn="base" hangingPunct="0">
        <a:lnSpc>
          <a:spcPct val="90000"/>
        </a:lnSpc>
        <a:spcBef>
          <a:spcPct val="0"/>
        </a:spcBef>
        <a:spcAft>
          <a:spcPct val="0"/>
        </a:spcAft>
        <a:defRPr sz="2800" b="1">
          <a:solidFill>
            <a:srgbClr val="FFFFFF"/>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2800" b="1">
          <a:solidFill>
            <a:srgbClr val="FFFFFF"/>
          </a:solidFill>
          <a:latin typeface="Arial" pitchFamily="-65"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2800" b="1">
          <a:solidFill>
            <a:srgbClr val="FFFFFF"/>
          </a:solidFill>
          <a:latin typeface="Arial" pitchFamily="-65"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2800" b="1">
          <a:solidFill>
            <a:srgbClr val="FFFFFF"/>
          </a:solidFill>
          <a:latin typeface="Arial" pitchFamily="-65"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2800" b="1">
          <a:solidFill>
            <a:srgbClr val="FFFFFF"/>
          </a:solidFill>
          <a:latin typeface="Arial" pitchFamily="-65" charset="0"/>
          <a:ea typeface="ＭＳ Ｐゴシック" pitchFamily="-65" charset="-128"/>
          <a:cs typeface="ＭＳ Ｐゴシック" pitchFamily="-65" charset="-128"/>
        </a:defRPr>
      </a:lvl5pPr>
      <a:lvl6pPr marL="457200" algn="l" rtl="0" eaLnBrk="0" fontAlgn="base" hangingPunct="0">
        <a:lnSpc>
          <a:spcPct val="90000"/>
        </a:lnSpc>
        <a:spcBef>
          <a:spcPct val="0"/>
        </a:spcBef>
        <a:spcAft>
          <a:spcPct val="0"/>
        </a:spcAft>
        <a:defRPr sz="2800" b="1">
          <a:solidFill>
            <a:srgbClr val="FFFFFF"/>
          </a:solidFill>
          <a:latin typeface="Arial" pitchFamily="-65" charset="0"/>
        </a:defRPr>
      </a:lvl6pPr>
      <a:lvl7pPr marL="914400" algn="l" rtl="0" eaLnBrk="0" fontAlgn="base" hangingPunct="0">
        <a:lnSpc>
          <a:spcPct val="90000"/>
        </a:lnSpc>
        <a:spcBef>
          <a:spcPct val="0"/>
        </a:spcBef>
        <a:spcAft>
          <a:spcPct val="0"/>
        </a:spcAft>
        <a:defRPr sz="2800" b="1">
          <a:solidFill>
            <a:srgbClr val="FFFFFF"/>
          </a:solidFill>
          <a:latin typeface="Arial" pitchFamily="-65" charset="0"/>
        </a:defRPr>
      </a:lvl7pPr>
      <a:lvl8pPr marL="1371600" algn="l" rtl="0" eaLnBrk="0" fontAlgn="base" hangingPunct="0">
        <a:lnSpc>
          <a:spcPct val="90000"/>
        </a:lnSpc>
        <a:spcBef>
          <a:spcPct val="0"/>
        </a:spcBef>
        <a:spcAft>
          <a:spcPct val="0"/>
        </a:spcAft>
        <a:defRPr sz="2800" b="1">
          <a:solidFill>
            <a:srgbClr val="FFFFFF"/>
          </a:solidFill>
          <a:latin typeface="Arial" pitchFamily="-65" charset="0"/>
        </a:defRPr>
      </a:lvl8pPr>
      <a:lvl9pPr marL="1828800" algn="l" rtl="0" eaLnBrk="0" fontAlgn="base" hangingPunct="0">
        <a:lnSpc>
          <a:spcPct val="90000"/>
        </a:lnSpc>
        <a:spcBef>
          <a:spcPct val="0"/>
        </a:spcBef>
        <a:spcAft>
          <a:spcPct val="0"/>
        </a:spcAft>
        <a:defRPr sz="2800" b="1">
          <a:solidFill>
            <a:srgbClr val="FFFFFF"/>
          </a:solidFill>
          <a:latin typeface="Arial" pitchFamily="-65" charset="0"/>
        </a:defRPr>
      </a:lvl9pPr>
    </p:titleStyle>
    <p:bodyStyle>
      <a:lvl1pPr marL="230188" indent="-230188" algn="l" rtl="0" eaLnBrk="0" fontAlgn="base" hangingPunct="0">
        <a:lnSpc>
          <a:spcPct val="90000"/>
        </a:lnSpc>
        <a:spcBef>
          <a:spcPct val="45000"/>
        </a:spcBef>
        <a:spcAft>
          <a:spcPct val="0"/>
        </a:spcAft>
        <a:buClr>
          <a:srgbClr val="004167"/>
        </a:buClr>
        <a:buSzPct val="85000"/>
        <a:buFont typeface="Times" pitchFamily="-109" charset="0"/>
        <a:buChar char="•"/>
        <a:defRPr>
          <a:solidFill>
            <a:srgbClr val="004167"/>
          </a:solidFill>
          <a:latin typeface="+mn-lt"/>
          <a:ea typeface="ＭＳ Ｐゴシック" pitchFamily="-65" charset="-128"/>
          <a:cs typeface="ＭＳ Ｐゴシック" pitchFamily="-65" charset="-128"/>
        </a:defRPr>
      </a:lvl1pPr>
      <a:lvl2pPr marL="579438" indent="-234950" algn="l" rtl="0" eaLnBrk="0" fontAlgn="base" hangingPunct="0">
        <a:lnSpc>
          <a:spcPct val="90000"/>
        </a:lnSpc>
        <a:spcBef>
          <a:spcPct val="45000"/>
        </a:spcBef>
        <a:spcAft>
          <a:spcPct val="0"/>
        </a:spcAft>
        <a:buClr>
          <a:srgbClr val="004167"/>
        </a:buClr>
        <a:buSzPct val="80000"/>
        <a:buFont typeface="Times" pitchFamily="-109" charset="0"/>
        <a:buChar char="-"/>
        <a:defRPr sz="1600">
          <a:solidFill>
            <a:srgbClr val="004167"/>
          </a:solidFill>
          <a:latin typeface="+mn-lt"/>
          <a:ea typeface="ＭＳ Ｐゴシック" pitchFamily="-65" charset="-128"/>
        </a:defRPr>
      </a:lvl2pPr>
      <a:lvl3pPr marL="922338" indent="-228600" algn="l" rtl="0" eaLnBrk="0" fontAlgn="base" hangingPunct="0">
        <a:lnSpc>
          <a:spcPct val="90000"/>
        </a:lnSpc>
        <a:spcBef>
          <a:spcPct val="45000"/>
        </a:spcBef>
        <a:spcAft>
          <a:spcPct val="0"/>
        </a:spcAft>
        <a:buClr>
          <a:srgbClr val="004167"/>
        </a:buClr>
        <a:buSzPct val="55000"/>
        <a:buFont typeface="Wingdings" pitchFamily="-109" charset="2"/>
        <a:buChar char="Ø"/>
        <a:defRPr sz="1400" i="1">
          <a:solidFill>
            <a:srgbClr val="004167"/>
          </a:solidFill>
          <a:latin typeface="+mn-lt"/>
          <a:ea typeface="ＭＳ Ｐゴシック" pitchFamily="-65" charset="-128"/>
        </a:defRPr>
      </a:lvl3pPr>
      <a:lvl4pPr marL="1265238" indent="-228600" algn="l" rtl="0" eaLnBrk="0" fontAlgn="base" hangingPunct="0">
        <a:lnSpc>
          <a:spcPct val="85000"/>
        </a:lnSpc>
        <a:spcBef>
          <a:spcPct val="50000"/>
        </a:spcBef>
        <a:spcAft>
          <a:spcPct val="5000"/>
        </a:spcAft>
        <a:buClr>
          <a:srgbClr val="5F5F5F"/>
        </a:buClr>
        <a:buSzPct val="75000"/>
        <a:buChar char="•"/>
        <a:defRPr sz="1400">
          <a:solidFill>
            <a:schemeClr val="bg2"/>
          </a:solidFill>
          <a:latin typeface="+mn-lt"/>
          <a:ea typeface="ＭＳ Ｐゴシック" pitchFamily="-65" charset="-128"/>
        </a:defRPr>
      </a:lvl4pPr>
      <a:lvl5pPr marL="16081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ea typeface="ＭＳ Ｐゴシック" pitchFamily="-65" charset="-128"/>
        </a:defRPr>
      </a:lvl5pPr>
      <a:lvl6pPr marL="20653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ea typeface="ＭＳ Ｐゴシック" pitchFamily="-65" charset="-128"/>
        </a:defRPr>
      </a:lvl6pPr>
      <a:lvl7pPr marL="25225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ea typeface="ＭＳ Ｐゴシック" pitchFamily="-65" charset="-128"/>
        </a:defRPr>
      </a:lvl7pPr>
      <a:lvl8pPr marL="29797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ea typeface="ＭＳ Ｐゴシック" pitchFamily="-65" charset="-128"/>
        </a:defRPr>
      </a:lvl8pPr>
      <a:lvl9pPr marL="34369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wmf"/><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41.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40.jpeg"/><Relationship Id="rId2" Type="http://schemas.openxmlformats.org/officeDocument/2006/relationships/image" Target="../media/image75.emf"/><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39.png"/><Relationship Id="rId5" Type="http://schemas.openxmlformats.org/officeDocument/2006/relationships/image" Target="../media/image70.png"/><Relationship Id="rId10" Type="http://schemas.openxmlformats.org/officeDocument/2006/relationships/image" Target="../media/image36.png"/><Relationship Id="rId4" Type="http://schemas.openxmlformats.org/officeDocument/2006/relationships/image" Target="../media/image69.png"/><Relationship Id="rId9" Type="http://schemas.openxmlformats.org/officeDocument/2006/relationships/image" Target="../media/image64.png"/></Relationships>
</file>

<file path=ppt/slides/_rels/slide2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5.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3.png"/><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26" Type="http://schemas.openxmlformats.org/officeDocument/2006/relationships/hyperlink" Target="http://www.vcuhealth.org/" TargetMode="External"/><Relationship Id="rId117" Type="http://schemas.openxmlformats.org/officeDocument/2006/relationships/image" Target="../media/image167.png"/><Relationship Id="rId21" Type="http://schemas.openxmlformats.org/officeDocument/2006/relationships/image" Target="../media/image90.jpeg"/><Relationship Id="rId42" Type="http://schemas.openxmlformats.org/officeDocument/2006/relationships/hyperlink" Target="http://ecare.pngcom.com/site/index.php" TargetMode="External"/><Relationship Id="rId47" Type="http://schemas.openxmlformats.org/officeDocument/2006/relationships/image" Target="../media/image105.png"/><Relationship Id="rId63" Type="http://schemas.openxmlformats.org/officeDocument/2006/relationships/image" Target="../media/image115.png"/><Relationship Id="rId68" Type="http://schemas.openxmlformats.org/officeDocument/2006/relationships/image" Target="../media/image120.png"/><Relationship Id="rId84" Type="http://schemas.openxmlformats.org/officeDocument/2006/relationships/image" Target="../media/image135.png"/><Relationship Id="rId89" Type="http://schemas.openxmlformats.org/officeDocument/2006/relationships/image" Target="../media/image140.jpeg"/><Relationship Id="rId112" Type="http://schemas.openxmlformats.org/officeDocument/2006/relationships/image" Target="../media/image162.png"/><Relationship Id="rId16" Type="http://schemas.openxmlformats.org/officeDocument/2006/relationships/hyperlink" Target="http://www.upmc.com/" TargetMode="External"/><Relationship Id="rId107" Type="http://schemas.openxmlformats.org/officeDocument/2006/relationships/image" Target="../media/image157.png"/><Relationship Id="rId11" Type="http://schemas.openxmlformats.org/officeDocument/2006/relationships/hyperlink" Target="http://www.dir.ca.gov/" TargetMode="External"/><Relationship Id="rId24" Type="http://schemas.openxmlformats.org/officeDocument/2006/relationships/hyperlink" Target="http://www.greenhill.com/index.php" TargetMode="External"/><Relationship Id="rId32" Type="http://schemas.openxmlformats.org/officeDocument/2006/relationships/image" Target="../media/image96.png"/><Relationship Id="rId37" Type="http://schemas.openxmlformats.org/officeDocument/2006/relationships/image" Target="../media/image99.png"/><Relationship Id="rId40" Type="http://schemas.openxmlformats.org/officeDocument/2006/relationships/hyperlink" Target="http://www.motorola.com/" TargetMode="External"/><Relationship Id="rId45" Type="http://schemas.openxmlformats.org/officeDocument/2006/relationships/image" Target="../media/image104.jpeg"/><Relationship Id="rId53" Type="http://schemas.openxmlformats.org/officeDocument/2006/relationships/image" Target="../media/image108.png"/><Relationship Id="rId58" Type="http://schemas.openxmlformats.org/officeDocument/2006/relationships/image" Target="../media/image111.png"/><Relationship Id="rId66" Type="http://schemas.openxmlformats.org/officeDocument/2006/relationships/image" Target="../media/image118.png"/><Relationship Id="rId74" Type="http://schemas.openxmlformats.org/officeDocument/2006/relationships/image" Target="../media/image125.png"/><Relationship Id="rId79" Type="http://schemas.openxmlformats.org/officeDocument/2006/relationships/image" Target="../media/image130.png"/><Relationship Id="rId87" Type="http://schemas.openxmlformats.org/officeDocument/2006/relationships/image" Target="../media/image138.png"/><Relationship Id="rId102" Type="http://schemas.openxmlformats.org/officeDocument/2006/relationships/image" Target="../media/image152.png"/><Relationship Id="rId110" Type="http://schemas.openxmlformats.org/officeDocument/2006/relationships/image" Target="../media/image160.png"/><Relationship Id="rId115" Type="http://schemas.openxmlformats.org/officeDocument/2006/relationships/image" Target="../media/image165.png"/><Relationship Id="rId5" Type="http://schemas.openxmlformats.org/officeDocument/2006/relationships/hyperlink" Target="https://ww4.janus.com/Janus/Retail/StaticPage?jsp=jsp/umbrella/UmbrellaPage.jsp&amp;comingFrom=home" TargetMode="External"/><Relationship Id="rId61" Type="http://schemas.openxmlformats.org/officeDocument/2006/relationships/hyperlink" Target="http://www.sonesta.com/Corporate/" TargetMode="External"/><Relationship Id="rId82" Type="http://schemas.openxmlformats.org/officeDocument/2006/relationships/image" Target="../media/image133.jpeg"/><Relationship Id="rId90" Type="http://schemas.openxmlformats.org/officeDocument/2006/relationships/image" Target="../media/image141.png"/><Relationship Id="rId95" Type="http://schemas.openxmlformats.org/officeDocument/2006/relationships/image" Target="../media/image146.jpeg"/><Relationship Id="rId19" Type="http://schemas.openxmlformats.org/officeDocument/2006/relationships/hyperlink" Target="http://www.sjsu.edu/" TargetMode="External"/><Relationship Id="rId14" Type="http://schemas.openxmlformats.org/officeDocument/2006/relationships/hyperlink" Target="http://www.hhmi.org/" TargetMode="External"/><Relationship Id="rId22" Type="http://schemas.openxmlformats.org/officeDocument/2006/relationships/hyperlink" Target="https://www4.acuity.com/acuityweb/home" TargetMode="External"/><Relationship Id="rId27" Type="http://schemas.openxmlformats.org/officeDocument/2006/relationships/image" Target="../media/image93.png"/><Relationship Id="rId30" Type="http://schemas.openxmlformats.org/officeDocument/2006/relationships/image" Target="../media/image95.png"/><Relationship Id="rId35" Type="http://schemas.openxmlformats.org/officeDocument/2006/relationships/image" Target="../media/image98.png"/><Relationship Id="rId43" Type="http://schemas.openxmlformats.org/officeDocument/2006/relationships/image" Target="../media/image102.png"/><Relationship Id="rId48" Type="http://schemas.openxmlformats.org/officeDocument/2006/relationships/hyperlink" Target="http://www.google.com/imgres?imgurl=http://daveibsen.typepad.com/5_blogs_before_lunch/images/univision_logo1.gif&amp;imgrefurl=http://daveibsen.typepad.com/5_blogs_before_lunch/2007/02/univision_fined.html&amp;h=221&amp;w=220&amp;sz=10&amp;tbnid=THenkGO2rEsJ::&amp;tbnh=107&amp;tbnw=107&amp;prev=/images?q=univision+logo&amp;hl=en&amp;sa=X&amp;oi=image_result&amp;resnum=2&amp;ct=image&amp;cd=1" TargetMode="External"/><Relationship Id="rId56" Type="http://schemas.openxmlformats.org/officeDocument/2006/relationships/image" Target="../media/image110.png"/><Relationship Id="rId64" Type="http://schemas.openxmlformats.org/officeDocument/2006/relationships/image" Target="../media/image116.png"/><Relationship Id="rId69" Type="http://schemas.openxmlformats.org/officeDocument/2006/relationships/image" Target="../media/image121.png"/><Relationship Id="rId77" Type="http://schemas.openxmlformats.org/officeDocument/2006/relationships/image" Target="../media/image128.jpeg"/><Relationship Id="rId100" Type="http://schemas.openxmlformats.org/officeDocument/2006/relationships/image" Target="../media/image150.jpeg"/><Relationship Id="rId105" Type="http://schemas.openxmlformats.org/officeDocument/2006/relationships/image" Target="../media/image155.png"/><Relationship Id="rId113" Type="http://schemas.openxmlformats.org/officeDocument/2006/relationships/image" Target="../media/image163.png"/><Relationship Id="rId118" Type="http://schemas.openxmlformats.org/officeDocument/2006/relationships/image" Target="../media/image168.png"/><Relationship Id="rId8" Type="http://schemas.openxmlformats.org/officeDocument/2006/relationships/image" Target="../media/image82.png"/><Relationship Id="rId51" Type="http://schemas.openxmlformats.org/officeDocument/2006/relationships/image" Target="../media/image107.png"/><Relationship Id="rId72" Type="http://schemas.openxmlformats.org/officeDocument/2006/relationships/image" Target="../media/image123.png"/><Relationship Id="rId80" Type="http://schemas.openxmlformats.org/officeDocument/2006/relationships/image" Target="../media/image131.png"/><Relationship Id="rId85" Type="http://schemas.openxmlformats.org/officeDocument/2006/relationships/image" Target="../media/image136.jpeg"/><Relationship Id="rId93" Type="http://schemas.openxmlformats.org/officeDocument/2006/relationships/image" Target="../media/image144.png"/><Relationship Id="rId98" Type="http://schemas.openxmlformats.org/officeDocument/2006/relationships/image" Target="../media/image148.png"/><Relationship Id="rId3" Type="http://schemas.openxmlformats.org/officeDocument/2006/relationships/image" Target="../media/image79.png"/><Relationship Id="rId12" Type="http://schemas.openxmlformats.org/officeDocument/2006/relationships/image" Target="../media/image84.png"/><Relationship Id="rId17" Type="http://schemas.openxmlformats.org/officeDocument/2006/relationships/image" Target="../media/image87.png"/><Relationship Id="rId25" Type="http://schemas.openxmlformats.org/officeDocument/2006/relationships/image" Target="../media/image92.png"/><Relationship Id="rId33" Type="http://schemas.openxmlformats.org/officeDocument/2006/relationships/image" Target="../media/image97.png"/><Relationship Id="rId38" Type="http://schemas.openxmlformats.org/officeDocument/2006/relationships/hyperlink" Target="http://www.energy.gov/" TargetMode="External"/><Relationship Id="rId46" Type="http://schemas.openxmlformats.org/officeDocument/2006/relationships/hyperlink" Target="http://www.kimberly-clark.com/" TargetMode="External"/><Relationship Id="rId59" Type="http://schemas.openxmlformats.org/officeDocument/2006/relationships/image" Target="../media/image112.png"/><Relationship Id="rId67" Type="http://schemas.openxmlformats.org/officeDocument/2006/relationships/image" Target="../media/image119.png"/><Relationship Id="rId103" Type="http://schemas.openxmlformats.org/officeDocument/2006/relationships/image" Target="../media/image153.png"/><Relationship Id="rId108" Type="http://schemas.openxmlformats.org/officeDocument/2006/relationships/image" Target="../media/image158.jpeg"/><Relationship Id="rId116" Type="http://schemas.openxmlformats.org/officeDocument/2006/relationships/image" Target="../media/image166.png"/><Relationship Id="rId20" Type="http://schemas.openxmlformats.org/officeDocument/2006/relationships/image" Target="../media/image89.png"/><Relationship Id="rId41" Type="http://schemas.openxmlformats.org/officeDocument/2006/relationships/image" Target="../media/image101.png"/><Relationship Id="rId54" Type="http://schemas.openxmlformats.org/officeDocument/2006/relationships/hyperlink" Target="http://www.premiereglobal.com/" TargetMode="External"/><Relationship Id="rId62" Type="http://schemas.openxmlformats.org/officeDocument/2006/relationships/image" Target="../media/image114.png"/><Relationship Id="rId70" Type="http://schemas.openxmlformats.org/officeDocument/2006/relationships/hyperlink" Target="http://en.wikipedia.org/wiki/Image:GreenBayPackers_100.svg" TargetMode="External"/><Relationship Id="rId75" Type="http://schemas.openxmlformats.org/officeDocument/2006/relationships/image" Target="../media/image126.png"/><Relationship Id="rId83" Type="http://schemas.openxmlformats.org/officeDocument/2006/relationships/image" Target="../media/image134.png"/><Relationship Id="rId88" Type="http://schemas.openxmlformats.org/officeDocument/2006/relationships/image" Target="../media/image139.png"/><Relationship Id="rId91" Type="http://schemas.openxmlformats.org/officeDocument/2006/relationships/image" Target="../media/image142.png"/><Relationship Id="rId96" Type="http://schemas.openxmlformats.org/officeDocument/2006/relationships/hyperlink" Target="http://www.thedacare.org/ThedaCareWeb/Default.aspx" TargetMode="External"/><Relationship Id="rId111"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81.jpeg"/><Relationship Id="rId15" Type="http://schemas.openxmlformats.org/officeDocument/2006/relationships/image" Target="../media/image86.png"/><Relationship Id="rId23" Type="http://schemas.openxmlformats.org/officeDocument/2006/relationships/image" Target="../media/image91.png"/><Relationship Id="rId28" Type="http://schemas.openxmlformats.org/officeDocument/2006/relationships/image" Target="../media/image94.png"/><Relationship Id="rId36" Type="http://schemas.openxmlformats.org/officeDocument/2006/relationships/hyperlink" Target="http://www.scjohnson.com/" TargetMode="External"/><Relationship Id="rId49" Type="http://schemas.openxmlformats.org/officeDocument/2006/relationships/image" Target="../media/image106.jpeg"/><Relationship Id="rId57" Type="http://schemas.openxmlformats.org/officeDocument/2006/relationships/hyperlink" Target="http://www.rambus.com/us/" TargetMode="External"/><Relationship Id="rId106" Type="http://schemas.openxmlformats.org/officeDocument/2006/relationships/image" Target="../media/image156.jpeg"/><Relationship Id="rId114" Type="http://schemas.openxmlformats.org/officeDocument/2006/relationships/image" Target="../media/image164.jpeg"/><Relationship Id="rId119" Type="http://schemas.openxmlformats.org/officeDocument/2006/relationships/image" Target="../media/image169.png"/><Relationship Id="rId10" Type="http://schemas.openxmlformats.org/officeDocument/2006/relationships/image" Target="../media/image83.jpeg"/><Relationship Id="rId31" Type="http://schemas.openxmlformats.org/officeDocument/2006/relationships/hyperlink" Target="http://www.adp.com/" TargetMode="External"/><Relationship Id="rId44" Type="http://schemas.openxmlformats.org/officeDocument/2006/relationships/image" Target="../media/image103.png"/><Relationship Id="rId52" Type="http://schemas.openxmlformats.org/officeDocument/2006/relationships/hyperlink" Target="http://www.gsa.gov/Portal/gsa/ep/home.do?tabId=0" TargetMode="External"/><Relationship Id="rId60" Type="http://schemas.openxmlformats.org/officeDocument/2006/relationships/image" Target="../media/image113.png"/><Relationship Id="rId65" Type="http://schemas.openxmlformats.org/officeDocument/2006/relationships/image" Target="../media/image117.png"/><Relationship Id="rId73" Type="http://schemas.openxmlformats.org/officeDocument/2006/relationships/image" Target="../media/image124.png"/><Relationship Id="rId78" Type="http://schemas.openxmlformats.org/officeDocument/2006/relationships/image" Target="../media/image129.png"/><Relationship Id="rId81" Type="http://schemas.openxmlformats.org/officeDocument/2006/relationships/image" Target="../media/image132.png"/><Relationship Id="rId86" Type="http://schemas.openxmlformats.org/officeDocument/2006/relationships/image" Target="../media/image137.jpeg"/><Relationship Id="rId94" Type="http://schemas.openxmlformats.org/officeDocument/2006/relationships/image" Target="../media/image145.png"/><Relationship Id="rId99" Type="http://schemas.openxmlformats.org/officeDocument/2006/relationships/image" Target="../media/image149.png"/><Relationship Id="rId101" Type="http://schemas.openxmlformats.org/officeDocument/2006/relationships/image" Target="../media/image151.png"/><Relationship Id="rId4" Type="http://schemas.openxmlformats.org/officeDocument/2006/relationships/image" Target="../media/image80.jpeg"/><Relationship Id="rId9" Type="http://schemas.openxmlformats.org/officeDocument/2006/relationships/hyperlink" Target="http://pics.livejournal.com/mad_jamison/pic/0000b2wx" TargetMode="External"/><Relationship Id="rId13" Type="http://schemas.openxmlformats.org/officeDocument/2006/relationships/image" Target="../media/image85.emf"/><Relationship Id="rId18" Type="http://schemas.openxmlformats.org/officeDocument/2006/relationships/image" Target="../media/image88.png"/><Relationship Id="rId39" Type="http://schemas.openxmlformats.org/officeDocument/2006/relationships/image" Target="../media/image100.jpeg"/><Relationship Id="rId109" Type="http://schemas.openxmlformats.org/officeDocument/2006/relationships/image" Target="../media/image159.png"/><Relationship Id="rId34" Type="http://schemas.openxmlformats.org/officeDocument/2006/relationships/hyperlink" Target="http://www.mercy.net/" TargetMode="External"/><Relationship Id="rId50" Type="http://schemas.openxmlformats.org/officeDocument/2006/relationships/hyperlink" Target="http://en.wikipedia.org/wiki/Image:ARL_logo.png" TargetMode="External"/><Relationship Id="rId55" Type="http://schemas.openxmlformats.org/officeDocument/2006/relationships/image" Target="../media/image109.jpeg"/><Relationship Id="rId76" Type="http://schemas.openxmlformats.org/officeDocument/2006/relationships/image" Target="../media/image127.png"/><Relationship Id="rId97" Type="http://schemas.openxmlformats.org/officeDocument/2006/relationships/image" Target="../media/image147.png"/><Relationship Id="rId104" Type="http://schemas.openxmlformats.org/officeDocument/2006/relationships/image" Target="../media/image154.png"/><Relationship Id="rId120" Type="http://schemas.openxmlformats.org/officeDocument/2006/relationships/image" Target="../media/image170.png"/><Relationship Id="rId7" Type="http://schemas.openxmlformats.org/officeDocument/2006/relationships/hyperlink" Target="http://www.sandisk.com/Default.aspx" TargetMode="External"/><Relationship Id="rId71" Type="http://schemas.openxmlformats.org/officeDocument/2006/relationships/image" Target="../media/image122.png"/><Relationship Id="rId92" Type="http://schemas.openxmlformats.org/officeDocument/2006/relationships/image" Target="../media/image143.png"/><Relationship Id="rId2" Type="http://schemas.openxmlformats.org/officeDocument/2006/relationships/notesSlide" Target="../notesSlides/notesSlide20.xml"/><Relationship Id="rId29" Type="http://schemas.openxmlformats.org/officeDocument/2006/relationships/hyperlink" Target="http://www.hp.com/country/us/en/welcome.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ftr" sz="quarter" idx="4294967295"/>
          </p:nvPr>
        </p:nvSpPr>
        <p:spPr>
          <a:xfrm>
            <a:off x="1157288" y="6350000"/>
            <a:ext cx="5783262" cy="457200"/>
          </a:xfrm>
          <a:noFill/>
        </p:spPr>
        <p:txBody>
          <a:bodyPr/>
          <a:lstStyle/>
          <a:p>
            <a:r>
              <a:rPr lang="en-US" smtClean="0">
                <a:latin typeface="Arial" charset="0"/>
              </a:rPr>
              <a:t>© 2007 Palo Alto Networks. Proprietary and Confidential</a:t>
            </a:r>
          </a:p>
        </p:txBody>
      </p:sp>
      <p:sp>
        <p:nvSpPr>
          <p:cNvPr id="3075" name="Rectangle 5"/>
          <p:cNvSpPr>
            <a:spLocks noGrp="1" noChangeArrowheads="1"/>
          </p:cNvSpPr>
          <p:nvPr>
            <p:ph type="sldNum" sz="quarter" idx="4294967295"/>
          </p:nvPr>
        </p:nvSpPr>
        <p:spPr>
          <a:xfrm>
            <a:off x="306388" y="6351588"/>
            <a:ext cx="847725" cy="457200"/>
          </a:xfrm>
          <a:noFill/>
        </p:spPr>
        <p:txBody>
          <a:bodyPr/>
          <a:lstStyle/>
          <a:p>
            <a:r>
              <a:rPr lang="en-US" smtClean="0">
                <a:latin typeface="Arial" charset="0"/>
              </a:rPr>
              <a:t>Page </a:t>
            </a:r>
            <a:fld id="{C9E64C56-AE4B-4A9F-BB56-D5CDC8B2E64A}" type="slidenum">
              <a:rPr lang="en-US" smtClean="0">
                <a:latin typeface="Arial" charset="0"/>
              </a:rPr>
              <a:pPr/>
              <a:t>1</a:t>
            </a:fld>
            <a:r>
              <a:rPr lang="en-US" smtClean="0">
                <a:latin typeface="Arial" charset="0"/>
              </a:rPr>
              <a:t>   |</a:t>
            </a:r>
            <a:r>
              <a:rPr lang="en-US" smtClean="0">
                <a:solidFill>
                  <a:schemeClr val="accent1"/>
                </a:solidFill>
                <a:latin typeface="Arial" charset="0"/>
              </a:rPr>
              <a:t>   </a:t>
            </a:r>
            <a:endParaRPr lang="en-US" smtClean="0">
              <a:solidFill>
                <a:schemeClr val="accent1"/>
              </a:solidFill>
              <a:latin typeface="Garamond" pitchFamily="18" charset="0"/>
            </a:endParaRPr>
          </a:p>
        </p:txBody>
      </p:sp>
      <p:pic>
        <p:nvPicPr>
          <p:cNvPr id="3076" name="Picture 2"/>
          <p:cNvPicPr>
            <a:picLocks noChangeArrowheads="1"/>
          </p:cNvPicPr>
          <p:nvPr/>
        </p:nvPicPr>
        <p:blipFill>
          <a:blip r:embed="rId3"/>
          <a:srcRect/>
          <a:stretch>
            <a:fillRect/>
          </a:stretch>
        </p:blipFill>
        <p:spPr bwMode="auto">
          <a:xfrm>
            <a:off x="0" y="0"/>
            <a:ext cx="9148763" cy="68627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077" name="Rectangle 3"/>
          <p:cNvSpPr>
            <a:spLocks noGrp="1" noChangeArrowheads="1"/>
          </p:cNvSpPr>
          <p:nvPr>
            <p:ph type="title"/>
          </p:nvPr>
        </p:nvSpPr>
        <p:spPr>
          <a:xfrm>
            <a:off x="728663" y="1714500"/>
            <a:ext cx="7953375" cy="1612900"/>
          </a:xfrm>
        </p:spPr>
        <p:txBody>
          <a:bodyPr rIns="81258"/>
          <a:lstStyle/>
          <a:p>
            <a:pPr algn="r">
              <a:lnSpc>
                <a:spcPct val="100000"/>
              </a:lnSpc>
            </a:pPr>
            <a:r>
              <a:rPr lang="en-US" sz="3600" dirty="0" smtClean="0">
                <a:ea typeface="ＭＳ Ｐゴシック" pitchFamily="34" charset="-128"/>
              </a:rPr>
              <a:t>  </a:t>
            </a:r>
            <a:r>
              <a:rPr lang="et-EE" sz="3600" dirty="0" smtClean="0">
                <a:ea typeface="ＭＳ Ｐゴシック" pitchFamily="34" charset="-128"/>
              </a:rPr>
              <a:t>Palo Alto Networks – next page in firewalling </a:t>
            </a:r>
            <a:br>
              <a:rPr lang="et-EE" sz="3600" dirty="0" smtClean="0">
                <a:ea typeface="ＭＳ Ｐゴシック" pitchFamily="34" charset="-128"/>
              </a:rPr>
            </a:br>
            <a:r>
              <a:rPr lang="et-EE" sz="2400" dirty="0" smtClean="0">
                <a:ea typeface="ＭＳ Ｐゴシック" pitchFamily="34" charset="-128"/>
              </a:rPr>
              <a:t>It’s time to fix the firewall! </a:t>
            </a:r>
            <a:br>
              <a:rPr lang="et-EE" sz="2400" dirty="0" smtClean="0">
                <a:ea typeface="ＭＳ Ｐゴシック" pitchFamily="34" charset="-128"/>
              </a:rPr>
            </a:br>
            <a:endParaRPr lang="en-US" sz="2400" dirty="0" smtClean="0">
              <a:ea typeface="ＭＳ Ｐゴシック" pitchFamily="34" charset="-128"/>
            </a:endParaRPr>
          </a:p>
        </p:txBody>
      </p:sp>
      <p:sp>
        <p:nvSpPr>
          <p:cNvPr id="6" name="TextBox 5"/>
          <p:cNvSpPr txBox="1"/>
          <p:nvPr/>
        </p:nvSpPr>
        <p:spPr>
          <a:xfrm>
            <a:off x="7124700" y="3562350"/>
            <a:ext cx="1476375" cy="646331"/>
          </a:xfrm>
          <a:prstGeom prst="rect">
            <a:avLst/>
          </a:prstGeom>
          <a:noFill/>
        </p:spPr>
        <p:txBody>
          <a:bodyPr wrap="square" rtlCol="0">
            <a:spAutoFit/>
          </a:bodyPr>
          <a:lstStyle/>
          <a:p>
            <a:pPr>
              <a:buNone/>
            </a:pPr>
            <a:r>
              <a:rPr lang="et-EE" sz="1600" dirty="0" smtClean="0">
                <a:solidFill>
                  <a:schemeClr val="bg1"/>
                </a:solidFill>
              </a:rPr>
              <a:t>Tiit Sokolov</a:t>
            </a:r>
          </a:p>
          <a:p>
            <a:pPr>
              <a:buNone/>
            </a:pPr>
            <a:r>
              <a:rPr lang="et-EE" sz="1600" dirty="0" smtClean="0">
                <a:solidFill>
                  <a:schemeClr val="bg1"/>
                </a:solidFill>
              </a:rPr>
              <a:t>AS Stallion</a:t>
            </a:r>
          </a:p>
        </p:txBody>
      </p:sp>
      <p:pic>
        <p:nvPicPr>
          <p:cNvPr id="7" name="Picture 16"/>
          <p:cNvPicPr>
            <a:picLocks noChangeAspect="1" noChangeArrowheads="1"/>
          </p:cNvPicPr>
          <p:nvPr/>
        </p:nvPicPr>
        <p:blipFill>
          <a:blip r:embed="rId4" cstate="print"/>
          <a:srcRect/>
          <a:stretch>
            <a:fillRect/>
          </a:stretch>
        </p:blipFill>
        <p:spPr bwMode="auto">
          <a:xfrm>
            <a:off x="7019925" y="5427758"/>
            <a:ext cx="1943100" cy="70634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0" name="Group 2"/>
          <p:cNvGrpSpPr>
            <a:grpSpLocks/>
          </p:cNvGrpSpPr>
          <p:nvPr/>
        </p:nvGrpSpPr>
        <p:grpSpPr bwMode="auto">
          <a:xfrm>
            <a:off x="1333500" y="1158875"/>
            <a:ext cx="7518400" cy="4719638"/>
            <a:chOff x="840" y="730"/>
            <a:chExt cx="4736" cy="2973"/>
          </a:xfrm>
        </p:grpSpPr>
        <p:sp>
          <p:nvSpPr>
            <p:cNvPr id="24608" name="AutoShape 3"/>
            <p:cNvSpPr>
              <a:spLocks noChangeArrowheads="1"/>
            </p:cNvSpPr>
            <p:nvPr/>
          </p:nvSpPr>
          <p:spPr bwMode="auto">
            <a:xfrm>
              <a:off x="840" y="730"/>
              <a:ext cx="4736" cy="2973"/>
            </a:xfrm>
            <a:prstGeom prst="roundRect">
              <a:avLst>
                <a:gd name="adj" fmla="val 16667"/>
              </a:avLst>
            </a:prstGeom>
            <a:solidFill>
              <a:srgbClr val="316989"/>
            </a:solidFill>
            <a:ln w="12700">
              <a:noFill/>
              <a:round/>
              <a:headEnd/>
              <a:tailEnd/>
            </a:ln>
          </p:spPr>
          <p:txBody>
            <a:bodyPr wrap="none" anchor="ctr">
              <a:prstTxWarp prst="textNoShape">
                <a:avLst/>
              </a:prstTxWarp>
              <a:spAutoFit/>
            </a:bodyPr>
            <a:lstStyle/>
            <a:p>
              <a:endParaRPr lang="en-US" sz="1600"/>
            </a:p>
          </p:txBody>
        </p:sp>
        <p:sp>
          <p:nvSpPr>
            <p:cNvPr id="24609" name="AutoShape 4"/>
            <p:cNvSpPr>
              <a:spLocks noChangeArrowheads="1"/>
            </p:cNvSpPr>
            <p:nvPr/>
          </p:nvSpPr>
          <p:spPr bwMode="auto">
            <a:xfrm>
              <a:off x="2290" y="838"/>
              <a:ext cx="3190" cy="2732"/>
            </a:xfrm>
            <a:prstGeom prst="roundRect">
              <a:avLst>
                <a:gd name="adj" fmla="val 16667"/>
              </a:avLst>
            </a:prstGeom>
            <a:solidFill>
              <a:schemeClr val="bg1"/>
            </a:solidFill>
            <a:ln w="12700">
              <a:noFill/>
              <a:round/>
              <a:headEnd/>
              <a:tailEnd/>
            </a:ln>
          </p:spPr>
          <p:txBody>
            <a:bodyPr anchor="ctr">
              <a:prstTxWarp prst="textNoShape">
                <a:avLst/>
              </a:prstTxWarp>
              <a:spAutoFit/>
            </a:bodyPr>
            <a:lstStyle/>
            <a:p>
              <a:endParaRPr lang="en-US" sz="1600"/>
            </a:p>
          </p:txBody>
        </p:sp>
      </p:grpSp>
      <p:sp>
        <p:nvSpPr>
          <p:cNvPr id="24581" name="AutoShape 5"/>
          <p:cNvSpPr>
            <a:spLocks noChangeArrowheads="1"/>
          </p:cNvSpPr>
          <p:nvPr/>
        </p:nvSpPr>
        <p:spPr bwMode="auto">
          <a:xfrm>
            <a:off x="284163" y="1158875"/>
            <a:ext cx="4267200" cy="4719638"/>
          </a:xfrm>
          <a:prstGeom prst="roundRect">
            <a:avLst>
              <a:gd name="adj" fmla="val 16667"/>
            </a:avLst>
          </a:prstGeom>
          <a:solidFill>
            <a:srgbClr val="316989"/>
          </a:solidFill>
          <a:ln w="12700">
            <a:noFill/>
            <a:round/>
            <a:headEnd/>
            <a:tailEnd/>
          </a:ln>
        </p:spPr>
        <p:txBody>
          <a:bodyPr wrap="none" anchor="ctr">
            <a:prstTxWarp prst="textNoShape">
              <a:avLst/>
            </a:prstTxWarp>
            <a:spAutoFit/>
          </a:bodyPr>
          <a:lstStyle/>
          <a:p>
            <a:endParaRPr lang="en-US" sz="1600"/>
          </a:p>
        </p:txBody>
      </p:sp>
      <p:graphicFrame>
        <p:nvGraphicFramePr>
          <p:cNvPr id="1072163" name="Group 35"/>
          <p:cNvGraphicFramePr>
            <a:graphicFrameLocks noGrp="1"/>
          </p:cNvGraphicFramePr>
          <p:nvPr/>
        </p:nvGraphicFramePr>
        <p:xfrm>
          <a:off x="387350" y="1236663"/>
          <a:ext cx="4025900" cy="4494214"/>
        </p:xfrm>
        <a:graphic>
          <a:graphicData uri="http://schemas.openxmlformats.org/drawingml/2006/table">
            <a:tbl>
              <a:tblPr/>
              <a:tblGrid>
                <a:gridCol w="4025900"/>
              </a:tblGrid>
              <a:tr h="825500">
                <a:tc>
                  <a:txBody>
                    <a:bodyPr/>
                    <a:lstStyle/>
                    <a:p>
                      <a:pPr marL="0" marR="0" lvl="0" indent="0" algn="ctr" defTabSz="914400" rtl="0" eaLnBrk="0" fontAlgn="base" latinLnBrk="0" hangingPunct="0">
                        <a:lnSpc>
                          <a:spcPct val="90000"/>
                        </a:lnSpc>
                        <a:spcBef>
                          <a:spcPct val="45000"/>
                        </a:spcBef>
                        <a:spcAft>
                          <a:spcPct val="0"/>
                        </a:spcAft>
                        <a:buClr>
                          <a:srgbClr val="004167"/>
                        </a:buClr>
                        <a:buSzPct val="85000"/>
                        <a:buFont typeface="Times" charset="0"/>
                        <a:buNone/>
                        <a:tabLst/>
                      </a:pPr>
                      <a:endParaRPr kumimoji="0" lang="en-US" sz="1200" b="1" i="0" u="none" strike="noStrike" cap="none" normalizeH="0" baseline="0">
                        <a:ln>
                          <a:noFill/>
                        </a:ln>
                        <a:solidFill>
                          <a:schemeClr val="bg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1" i="0" u="none" strike="noStrike" cap="none" normalizeH="0" baseline="0">
                          <a:ln>
                            <a:noFill/>
                          </a:ln>
                          <a:solidFill>
                            <a:schemeClr val="bg1"/>
                          </a:solidFill>
                          <a:effectLst/>
                          <a:latin typeface="Arial" charset="0"/>
                          <a:ea typeface="ＭＳ Ｐゴシック" charset="-128"/>
                          <a:cs typeface="ＭＳ Ｐゴシック" charset="-128"/>
                        </a:rPr>
                        <a:t>New Requirements for the Firewall</a:t>
                      </a:r>
                    </a:p>
                  </a:txBody>
                  <a:tcPr horzOverflow="overflow">
                    <a:lnL>
                      <a:noFill/>
                    </a:lnL>
                    <a:lnR>
                      <a:noFill/>
                    </a:lnR>
                    <a:lnT>
                      <a:noFill/>
                    </a:lnT>
                    <a:lnB w="28575" cap="flat" cmpd="sng" algn="ctr">
                      <a:solidFill>
                        <a:srgbClr val="579CC3"/>
                      </a:solidFill>
                      <a:prstDash val="solid"/>
                      <a:round/>
                      <a:headEnd type="none" w="med" len="med"/>
                      <a:tailEnd type="none" w="med" len="med"/>
                    </a:lnB>
                    <a:lnTlToBr>
                      <a:noFill/>
                    </a:lnTlToBr>
                    <a:lnBlToTr>
                      <a:noFill/>
                    </a:lnBlToTr>
                    <a:noFill/>
                  </a:tcPr>
                </a:tc>
              </a:tr>
              <a:tr h="650875">
                <a:tc>
                  <a:txBody>
                    <a:bodyPr/>
                    <a:lstStyle/>
                    <a:p>
                      <a:pPr marL="279400" marR="0" lvl="0" indent="-27940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1.  Identify applications regardless of</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port</a:t>
                      </a: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 protocol, evasive tactic or SSL</a:t>
                      </a:r>
                    </a:p>
                  </a:txBody>
                  <a:tcPr anchor="ctr" horzOverflow="overflow">
                    <a:lnL>
                      <a:noFill/>
                    </a:lnL>
                    <a:lnR>
                      <a:noFill/>
                    </a:lnR>
                    <a:lnT w="28575"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0" fontAlgn="base" latinLnBrk="0" hangingPunct="0">
                        <a:lnSpc>
                          <a:spcPct val="90000"/>
                        </a:lnSpc>
                        <a:spcBef>
                          <a:spcPct val="45000"/>
                        </a:spcBef>
                        <a:spcAft>
                          <a:spcPct val="0"/>
                        </a:spcAft>
                        <a:buClr>
                          <a:srgbClr val="004167"/>
                        </a:buClr>
                        <a:buSzPct val="85000"/>
                        <a:buFont typeface="Times" charset="0"/>
                        <a:buNone/>
                        <a:tabLst>
                          <a:tab pos="396875" algn="l"/>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2.  Identify users regardless of IP address </a:t>
                      </a:r>
                    </a:p>
                  </a:txBody>
                  <a:tcPr anchor="ctr" horzOverflow="overflow">
                    <a:lnL>
                      <a:noFill/>
                    </a:lnL>
                    <a:lnR>
                      <a:noFill/>
                    </a:lnR>
                    <a:lnT w="12700"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814388">
                <a:tc>
                  <a:txBody>
                    <a:bodyPr/>
                    <a:lstStyle/>
                    <a:p>
                      <a:pPr marL="279400" marR="0" lvl="0" indent="-27940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3.</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Protect in real-time against threats embedded across applications</a:t>
                      </a:r>
                      <a:endPar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a:noFill/>
                    </a:lnL>
                    <a:lnR>
                      <a:noFill/>
                    </a:lnR>
                    <a:lnT w="12700"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815975">
                <a:tc>
                  <a:txBody>
                    <a:bodyPr/>
                    <a:lstStyle/>
                    <a:p>
                      <a:pPr marL="285750" marR="0" lvl="0" indent="-28575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4.</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Fine-grained visibility and policy control over application access / functionality</a:t>
                      </a:r>
                      <a:endPar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a:noFill/>
                    </a:lnL>
                    <a:lnR>
                      <a:noFill/>
                    </a:lnR>
                    <a:lnT w="12700"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693738">
                <a:tc>
                  <a:txBody>
                    <a:bodyPr/>
                    <a:lstStyle/>
                    <a:p>
                      <a:pPr marL="279400" marR="0" lvl="0" indent="-27940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5.  Multi-gigabit, in-line deployment with</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no </a:t>
                      </a: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performance degradation</a:t>
                      </a:r>
                    </a:p>
                  </a:txBody>
                  <a:tcPr anchor="ctr" horzOverflow="overflow">
                    <a:lnL>
                      <a:noFill/>
                    </a:lnL>
                    <a:lnR>
                      <a:noFill/>
                    </a:lnR>
                    <a:lnT w="12700" cap="flat" cmpd="sng" algn="ctr">
                      <a:solidFill>
                        <a:srgbClr val="579CC3"/>
                      </a:solidFill>
                      <a:prstDash val="solid"/>
                      <a:round/>
                      <a:headEnd type="none" w="med" len="med"/>
                      <a:tailEnd type="none" w="med" len="med"/>
                    </a:lnT>
                    <a:lnB>
                      <a:noFill/>
                    </a:lnB>
                    <a:lnTlToBr>
                      <a:noFill/>
                    </a:lnTlToBr>
                    <a:lnBlToTr>
                      <a:noFill/>
                    </a:lnBlToTr>
                    <a:noFill/>
                  </a:tcPr>
                </a:tc>
              </a:tr>
            </a:tbl>
          </a:graphicData>
        </a:graphic>
      </p:graphicFrame>
      <p:sp>
        <p:nvSpPr>
          <p:cNvPr id="24594" name="Rectangle 32"/>
          <p:cNvSpPr>
            <a:spLocks noGrp="1" noChangeArrowheads="1"/>
          </p:cNvSpPr>
          <p:nvPr>
            <p:ph type="title" idx="4294967295"/>
          </p:nvPr>
        </p:nvSpPr>
        <p:spPr>
          <a:xfrm>
            <a:off x="231958" y="101600"/>
            <a:ext cx="8724900" cy="612775"/>
          </a:xfrm>
        </p:spPr>
        <p:txBody>
          <a:bodyPr/>
          <a:lstStyle/>
          <a:p>
            <a:r>
              <a:rPr lang="en-US" altLang="ko-KR" dirty="0" smtClean="0">
                <a:ea typeface="굴림" pitchFamily="-109" charset="-127"/>
                <a:cs typeface="굴림" pitchFamily="-109" charset="-127"/>
              </a:rPr>
              <a:t>The Right Answer:  Make the Firewall Do Its Job</a:t>
            </a:r>
            <a:endParaRPr lang="en-US" altLang="ko-KR" dirty="0">
              <a:ea typeface="굴림" pitchFamily="-109" charset="-127"/>
              <a:cs typeface="굴림" pitchFamily="-109" charset="-127"/>
            </a:endParaRPr>
          </a:p>
        </p:txBody>
      </p:sp>
      <p:pic>
        <p:nvPicPr>
          <p:cNvPr id="24595" name="Picture 33" descr="skyp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15225" y="2322513"/>
            <a:ext cx="728663" cy="374650"/>
          </a:xfrm>
          <a:prstGeom prst="rect">
            <a:avLst/>
          </a:prstGeom>
          <a:noFill/>
          <a:ln w="9525">
            <a:noFill/>
            <a:miter lim="800000"/>
            <a:headEnd/>
            <a:tailEnd/>
          </a:ln>
        </p:spPr>
      </p:pic>
      <p:pic>
        <p:nvPicPr>
          <p:cNvPr id="24596" name="Picture 34" descr="bittorrent_logo"/>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18063" y="2306638"/>
            <a:ext cx="1155700" cy="404812"/>
          </a:xfrm>
          <a:prstGeom prst="rect">
            <a:avLst/>
          </a:prstGeom>
          <a:noFill/>
          <a:ln w="9525">
            <a:noFill/>
            <a:miter lim="800000"/>
            <a:headEnd/>
            <a:tailEnd/>
          </a:ln>
        </p:spPr>
      </p:pic>
      <p:pic>
        <p:nvPicPr>
          <p:cNvPr id="24597" name="Picture 35" descr="MCj0405980000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818063" y="1782763"/>
            <a:ext cx="490537" cy="493712"/>
          </a:xfrm>
          <a:prstGeom prst="rect">
            <a:avLst/>
          </a:prstGeom>
          <a:noFill/>
          <a:ln w="9525">
            <a:noFill/>
            <a:miter lim="800000"/>
            <a:headEnd/>
            <a:tailEnd/>
          </a:ln>
        </p:spPr>
      </p:pic>
      <p:pic>
        <p:nvPicPr>
          <p:cNvPr id="24598" name="Picture 36" descr="spy"/>
          <p:cNvPicPr>
            <a:picLocks noChangeAspect="1" noChangeArrowheads="1"/>
          </p:cNvPicPr>
          <p:nvPr/>
        </p:nvPicPr>
        <p:blipFill>
          <a:blip r:embed="rId6">
            <a:clrChange>
              <a:clrFrom>
                <a:srgbClr val="FFFFFF"/>
              </a:clrFrom>
              <a:clrTo>
                <a:srgbClr val="FFFFFF">
                  <a:alpha val="0"/>
                </a:srgbClr>
              </a:clrTo>
            </a:clrChange>
          </a:blip>
          <a:srcRect l="9891" t="5495" r="12363" b="7692"/>
          <a:stretch>
            <a:fillRect/>
          </a:stretch>
        </p:blipFill>
        <p:spPr bwMode="auto">
          <a:xfrm>
            <a:off x="7926388" y="1762125"/>
            <a:ext cx="641350" cy="536575"/>
          </a:xfrm>
          <a:prstGeom prst="rect">
            <a:avLst/>
          </a:prstGeom>
          <a:noFill/>
          <a:ln w="9525">
            <a:noFill/>
            <a:miter lim="800000"/>
            <a:headEnd/>
            <a:tailEnd/>
          </a:ln>
        </p:spPr>
      </p:pic>
      <p:pic>
        <p:nvPicPr>
          <p:cNvPr id="24599" name="Picture 37" descr="saplogo"/>
          <p:cNvPicPr>
            <a:picLocks noChangeAspect="1" noChangeArrowheads="1"/>
          </p:cNvPicPr>
          <p:nvPr/>
        </p:nvPicPr>
        <p:blipFill>
          <a:blip r:embed="rId7"/>
          <a:srcRect/>
          <a:stretch>
            <a:fillRect/>
          </a:stretch>
        </p:blipFill>
        <p:spPr bwMode="auto">
          <a:xfrm>
            <a:off x="5495925" y="1865313"/>
            <a:ext cx="666750" cy="328612"/>
          </a:xfrm>
          <a:prstGeom prst="rect">
            <a:avLst/>
          </a:prstGeom>
          <a:noFill/>
          <a:ln w="9525">
            <a:noFill/>
            <a:miter lim="800000"/>
            <a:headEnd/>
            <a:tailEnd/>
          </a:ln>
        </p:spPr>
      </p:pic>
      <p:pic>
        <p:nvPicPr>
          <p:cNvPr id="24600" name="Picture 38" descr="sfdc_223x78"/>
          <p:cNvPicPr>
            <a:picLocks noChangeAspect="1" noChangeArrowheads="1"/>
          </p:cNvPicPr>
          <p:nvPr/>
        </p:nvPicPr>
        <p:blipFill>
          <a:blip r:embed="rId8"/>
          <a:srcRect/>
          <a:stretch>
            <a:fillRect/>
          </a:stretch>
        </p:blipFill>
        <p:spPr bwMode="auto">
          <a:xfrm>
            <a:off x="6030913" y="1392238"/>
            <a:ext cx="1135062" cy="396875"/>
          </a:xfrm>
          <a:prstGeom prst="rect">
            <a:avLst/>
          </a:prstGeom>
          <a:noFill/>
          <a:ln w="9525">
            <a:noFill/>
            <a:miter lim="800000"/>
            <a:headEnd/>
            <a:tailEnd/>
          </a:ln>
        </p:spPr>
      </p:pic>
      <p:pic>
        <p:nvPicPr>
          <p:cNvPr id="24601" name="Picture 39" descr="logo"/>
          <p:cNvPicPr>
            <a:picLocks noChangeAspect="1" noChangeArrowheads="1"/>
          </p:cNvPicPr>
          <p:nvPr/>
        </p:nvPicPr>
        <p:blipFill>
          <a:blip r:embed="rId9"/>
          <a:srcRect/>
          <a:stretch>
            <a:fillRect/>
          </a:stretch>
        </p:blipFill>
        <p:spPr bwMode="auto">
          <a:xfrm>
            <a:off x="7224713" y="1849438"/>
            <a:ext cx="628650" cy="361950"/>
          </a:xfrm>
          <a:prstGeom prst="rect">
            <a:avLst/>
          </a:prstGeom>
          <a:noFill/>
          <a:ln w="9525">
            <a:noFill/>
            <a:miter lim="800000"/>
            <a:headEnd/>
            <a:tailEnd/>
          </a:ln>
        </p:spPr>
      </p:pic>
      <p:pic>
        <p:nvPicPr>
          <p:cNvPr id="24602" name="Picture 40" descr="474186244_f81b62c852"/>
          <p:cNvPicPr>
            <a:picLocks noChangeAspect="1" noChangeArrowheads="1"/>
          </p:cNvPicPr>
          <p:nvPr/>
        </p:nvPicPr>
        <p:blipFill>
          <a:blip r:embed="rId10"/>
          <a:srcRect/>
          <a:stretch>
            <a:fillRect/>
          </a:stretch>
        </p:blipFill>
        <p:spPr bwMode="auto">
          <a:xfrm>
            <a:off x="4818063" y="1419225"/>
            <a:ext cx="874712" cy="344488"/>
          </a:xfrm>
          <a:prstGeom prst="rect">
            <a:avLst/>
          </a:prstGeom>
          <a:noFill/>
          <a:ln w="9525">
            <a:noFill/>
            <a:miter lim="800000"/>
            <a:headEnd/>
            <a:tailEnd/>
          </a:ln>
        </p:spPr>
      </p:pic>
      <p:pic>
        <p:nvPicPr>
          <p:cNvPr id="24603" name="Picture 41" descr="Gmail"/>
          <p:cNvPicPr>
            <a:picLocks noChangeAspect="1" noChangeArrowheads="1"/>
          </p:cNvPicPr>
          <p:nvPr/>
        </p:nvPicPr>
        <p:blipFill>
          <a:blip r:embed="rId11"/>
          <a:srcRect/>
          <a:stretch>
            <a:fillRect/>
          </a:stretch>
        </p:blipFill>
        <p:spPr bwMode="auto">
          <a:xfrm>
            <a:off x="6311900" y="1887538"/>
            <a:ext cx="687388" cy="284162"/>
          </a:xfrm>
          <a:prstGeom prst="rect">
            <a:avLst/>
          </a:prstGeom>
          <a:noFill/>
          <a:ln w="9525">
            <a:noFill/>
            <a:miter lim="800000"/>
            <a:headEnd/>
            <a:tailEnd/>
          </a:ln>
        </p:spPr>
      </p:pic>
      <p:pic>
        <p:nvPicPr>
          <p:cNvPr id="24604" name="Picture 42" descr="Webex_4color"/>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505700" y="1462088"/>
            <a:ext cx="673100" cy="257175"/>
          </a:xfrm>
          <a:prstGeom prst="rect">
            <a:avLst/>
          </a:prstGeom>
          <a:noFill/>
          <a:ln w="9525">
            <a:noFill/>
            <a:miter lim="800000"/>
            <a:headEnd/>
            <a:tailEnd/>
          </a:ln>
        </p:spPr>
      </p:pic>
      <p:pic>
        <p:nvPicPr>
          <p:cNvPr id="24605" name="Picture 47" descr="meebo_logo1"/>
          <p:cNvPicPr>
            <a:picLocks noChangeAspect="1" noChangeArrowheads="1"/>
          </p:cNvPicPr>
          <p:nvPr/>
        </p:nvPicPr>
        <p:blipFill>
          <a:blip r:embed="rId13"/>
          <a:srcRect/>
          <a:stretch>
            <a:fillRect/>
          </a:stretch>
        </p:blipFill>
        <p:spPr bwMode="auto">
          <a:xfrm>
            <a:off x="6343650" y="2376488"/>
            <a:ext cx="801688" cy="265112"/>
          </a:xfrm>
          <a:prstGeom prst="rect">
            <a:avLst/>
          </a:prstGeom>
          <a:noFill/>
          <a:ln w="9525">
            <a:noFill/>
            <a:miter lim="800000"/>
            <a:headEnd/>
            <a:tailEnd/>
          </a:ln>
        </p:spPr>
      </p:pic>
      <p:pic>
        <p:nvPicPr>
          <p:cNvPr id="24606" name="Picture 57" descr="user-group-128x128.png"/>
          <p:cNvPicPr>
            <a:picLocks noChangeAspect="1"/>
          </p:cNvPicPr>
          <p:nvPr/>
        </p:nvPicPr>
        <p:blipFill>
          <a:blip r:embed="rId14"/>
          <a:srcRect/>
          <a:stretch>
            <a:fillRect/>
          </a:stretch>
        </p:blipFill>
        <p:spPr bwMode="auto">
          <a:xfrm>
            <a:off x="5922963" y="4262438"/>
            <a:ext cx="1435100" cy="1433512"/>
          </a:xfrm>
          <a:prstGeom prst="rect">
            <a:avLst/>
          </a:prstGeom>
          <a:noFill/>
          <a:ln w="9525">
            <a:noFill/>
            <a:miter lim="800000"/>
            <a:headEnd/>
            <a:tailEnd/>
          </a:ln>
        </p:spPr>
      </p:pic>
      <p:grpSp>
        <p:nvGrpSpPr>
          <p:cNvPr id="25" name="Group 6"/>
          <p:cNvGrpSpPr>
            <a:grpSpLocks noChangeAspect="1"/>
          </p:cNvGrpSpPr>
          <p:nvPr/>
        </p:nvGrpSpPr>
        <p:grpSpPr bwMode="auto">
          <a:xfrm>
            <a:off x="4907267" y="2967168"/>
            <a:ext cx="3507834" cy="982593"/>
            <a:chOff x="1254" y="2329"/>
            <a:chExt cx="4313" cy="1210"/>
          </a:xfrm>
        </p:grpSpPr>
        <p:sp>
          <p:nvSpPr>
            <p:cNvPr id="26" name="Rectangle 7"/>
            <p:cNvSpPr>
              <a:spLocks noChangeAspect="1" noChangeArrowheads="1"/>
            </p:cNvSpPr>
            <p:nvPr/>
          </p:nvSpPr>
          <p:spPr bwMode="auto">
            <a:xfrm>
              <a:off x="3154" y="2797"/>
              <a:ext cx="495" cy="582"/>
            </a:xfrm>
            <a:prstGeom prst="rect">
              <a:avLst/>
            </a:prstGeom>
            <a:solidFill>
              <a:schemeClr val="bg1"/>
            </a:solidFill>
            <a:ln w="12700">
              <a:noFill/>
              <a:miter lim="800000"/>
              <a:headEnd/>
              <a:tailEnd/>
            </a:ln>
          </p:spPr>
          <p:txBody>
            <a:bodyPr wrap="square" anchor="ctr">
              <a:prstTxWarp prst="textNoShape">
                <a:avLst/>
              </a:prstTxWarp>
              <a:spAutoFit/>
            </a:bodyPr>
            <a:lstStyle/>
            <a:p>
              <a:endParaRPr lang="en-US" sz="1600"/>
            </a:p>
          </p:txBody>
        </p:sp>
        <p:pic>
          <p:nvPicPr>
            <p:cNvPr id="27" name="Picture 8" descr="PA4050_FrontWtop_HR"/>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idx="4294967295"/>
          </p:nvPr>
        </p:nvSpPr>
        <p:spPr/>
        <p:txBody>
          <a:bodyPr/>
          <a:lstStyle/>
          <a:p>
            <a:r>
              <a:rPr lang="en-US" sz="2400">
                <a:ea typeface="ＭＳ Ｐゴシック" pitchFamily="-109" charset="-128"/>
                <a:cs typeface="ＭＳ Ｐゴシック" pitchFamily="-109" charset="-128"/>
              </a:rPr>
              <a:t>Identification Technologies Transform the Firewall</a:t>
            </a:r>
          </a:p>
        </p:txBody>
      </p:sp>
      <p:sp>
        <p:nvSpPr>
          <p:cNvPr id="28677" name="Rectangle 3"/>
          <p:cNvSpPr>
            <a:spLocks noGrp="1" noChangeArrowheads="1"/>
          </p:cNvSpPr>
          <p:nvPr>
            <p:ph type="body" sz="half" idx="4294967295"/>
          </p:nvPr>
        </p:nvSpPr>
        <p:spPr>
          <a:xfrm>
            <a:off x="514350" y="969963"/>
            <a:ext cx="3305175" cy="5108575"/>
          </a:xfrm>
        </p:spPr>
        <p:txBody>
          <a:bodyPr anchor="ctr"/>
          <a:lstStyle/>
          <a:p>
            <a:pPr marL="0" indent="0">
              <a:buFont typeface="Times" pitchFamily="-109" charset="0"/>
              <a:buNone/>
            </a:pPr>
            <a:r>
              <a:rPr lang="en-US" sz="2500">
                <a:ea typeface="ＭＳ Ｐゴシック" pitchFamily="-109" charset="-128"/>
                <a:cs typeface="ＭＳ Ｐゴシック" pitchFamily="-109" charset="-128"/>
              </a:rPr>
              <a:t>App-ID</a:t>
            </a:r>
          </a:p>
          <a:p>
            <a:pPr marL="0" indent="0">
              <a:buFont typeface="Times" pitchFamily="-109" charset="0"/>
              <a:buNone/>
            </a:pPr>
            <a:r>
              <a:rPr lang="en-US" sz="2000" i="1">
                <a:solidFill>
                  <a:schemeClr val="bg2"/>
                </a:solidFill>
                <a:ea typeface="ＭＳ Ｐゴシック" pitchFamily="-109" charset="-128"/>
                <a:cs typeface="ＭＳ Ｐゴシック" pitchFamily="-109" charset="-128"/>
              </a:rPr>
              <a:t>Identify the application</a:t>
            </a:r>
          </a:p>
          <a:p>
            <a:pPr marL="0" indent="0">
              <a:buFont typeface="Times" pitchFamily="-109" charset="0"/>
              <a:buNone/>
            </a:pPr>
            <a:endParaRPr lang="en-US" sz="2500">
              <a:ea typeface="ＭＳ Ｐゴシック" pitchFamily="-109" charset="-128"/>
              <a:cs typeface="ＭＳ Ｐゴシック" pitchFamily="-109" charset="-128"/>
            </a:endParaRPr>
          </a:p>
          <a:p>
            <a:pPr marL="0" indent="0">
              <a:spcBef>
                <a:spcPct val="80000"/>
              </a:spcBef>
              <a:buFont typeface="Times" pitchFamily="-109" charset="0"/>
              <a:buNone/>
            </a:pPr>
            <a:endParaRPr lang="en-US" sz="2500">
              <a:ea typeface="ＭＳ Ｐゴシック" pitchFamily="-109" charset="-128"/>
              <a:cs typeface="ＭＳ Ｐゴシック" pitchFamily="-109" charset="-128"/>
            </a:endParaRPr>
          </a:p>
          <a:p>
            <a:pPr marL="0" indent="0">
              <a:spcBef>
                <a:spcPct val="80000"/>
              </a:spcBef>
              <a:buFont typeface="Times" pitchFamily="-109" charset="0"/>
              <a:buNone/>
            </a:pPr>
            <a:r>
              <a:rPr lang="en-US" sz="2500">
                <a:ea typeface="ＭＳ Ｐゴシック" pitchFamily="-109" charset="-128"/>
                <a:cs typeface="ＭＳ Ｐゴシック" pitchFamily="-109" charset="-128"/>
              </a:rPr>
              <a:t>User-ID</a:t>
            </a:r>
          </a:p>
          <a:p>
            <a:pPr marL="0" indent="0">
              <a:buFont typeface="Times" pitchFamily="-109" charset="0"/>
              <a:buNone/>
            </a:pPr>
            <a:r>
              <a:rPr lang="en-US" sz="2000" i="1">
                <a:solidFill>
                  <a:schemeClr val="bg2"/>
                </a:solidFill>
                <a:ea typeface="ＭＳ Ｐゴシック" pitchFamily="-109" charset="-128"/>
                <a:cs typeface="ＭＳ Ｐゴシック" pitchFamily="-109" charset="-128"/>
              </a:rPr>
              <a:t>Identify the user</a:t>
            </a:r>
          </a:p>
          <a:p>
            <a:pPr marL="0" indent="0">
              <a:buFont typeface="Times" pitchFamily="-109" charset="0"/>
              <a:buNone/>
            </a:pPr>
            <a:endParaRPr lang="en-US" sz="2500">
              <a:ea typeface="ＭＳ Ｐゴシック" pitchFamily="-109" charset="-128"/>
              <a:cs typeface="ＭＳ Ｐゴシック" pitchFamily="-109" charset="-128"/>
            </a:endParaRPr>
          </a:p>
          <a:p>
            <a:pPr marL="0" indent="0">
              <a:buFont typeface="Times" pitchFamily="-109" charset="0"/>
              <a:buNone/>
            </a:pPr>
            <a:endParaRPr lang="en-US" sz="2500">
              <a:ea typeface="ＭＳ Ｐゴシック" pitchFamily="-109" charset="-128"/>
              <a:cs typeface="ＭＳ Ｐゴシック" pitchFamily="-109" charset="-128"/>
            </a:endParaRPr>
          </a:p>
          <a:p>
            <a:pPr marL="0" indent="0">
              <a:spcBef>
                <a:spcPct val="70000"/>
              </a:spcBef>
              <a:buFont typeface="Times" pitchFamily="-109" charset="0"/>
              <a:buNone/>
            </a:pPr>
            <a:r>
              <a:rPr lang="en-US" sz="2500">
                <a:ea typeface="ＭＳ Ｐゴシック" pitchFamily="-109" charset="-128"/>
                <a:cs typeface="ＭＳ Ｐゴシック" pitchFamily="-109" charset="-128"/>
              </a:rPr>
              <a:t>Content-ID</a:t>
            </a:r>
          </a:p>
          <a:p>
            <a:pPr marL="0" indent="0">
              <a:buFont typeface="Times" pitchFamily="-109" charset="0"/>
              <a:buNone/>
            </a:pPr>
            <a:r>
              <a:rPr lang="en-US" sz="2000" i="1">
                <a:solidFill>
                  <a:schemeClr val="bg2"/>
                </a:solidFill>
                <a:ea typeface="ＭＳ Ｐゴシック" pitchFamily="-109" charset="-128"/>
                <a:cs typeface="ＭＳ Ｐゴシック" pitchFamily="-109" charset="-128"/>
              </a:rPr>
              <a:t>Scan the content</a:t>
            </a:r>
          </a:p>
        </p:txBody>
      </p:sp>
      <p:pic>
        <p:nvPicPr>
          <p:cNvPr id="28678" name="Picture 25" descr="App_id_logos"/>
          <p:cNvPicPr>
            <a:picLocks noChangeAspect="1" noChangeArrowheads="1"/>
          </p:cNvPicPr>
          <p:nvPr/>
        </p:nvPicPr>
        <p:blipFill>
          <a:blip r:embed="rId3"/>
          <a:srcRect/>
          <a:stretch>
            <a:fillRect/>
          </a:stretch>
        </p:blipFill>
        <p:spPr bwMode="auto">
          <a:xfrm>
            <a:off x="3881438" y="873125"/>
            <a:ext cx="4287837" cy="1874838"/>
          </a:xfrm>
          <a:prstGeom prst="rect">
            <a:avLst/>
          </a:prstGeom>
          <a:noFill/>
          <a:ln w="9525">
            <a:noFill/>
            <a:miter lim="800000"/>
            <a:headEnd/>
            <a:tailEnd/>
          </a:ln>
        </p:spPr>
      </p:pic>
      <p:sp>
        <p:nvSpPr>
          <p:cNvPr id="28679" name="Line 33"/>
          <p:cNvSpPr>
            <a:spLocks noChangeShapeType="1"/>
          </p:cNvSpPr>
          <p:nvPr/>
        </p:nvSpPr>
        <p:spPr bwMode="auto">
          <a:xfrm>
            <a:off x="520700" y="2855913"/>
            <a:ext cx="8169275" cy="0"/>
          </a:xfrm>
          <a:prstGeom prst="line">
            <a:avLst/>
          </a:prstGeom>
          <a:noFill/>
          <a:ln w="6350">
            <a:solidFill>
              <a:srgbClr val="004167"/>
            </a:solidFill>
            <a:round/>
            <a:headEnd/>
            <a:tailEnd/>
          </a:ln>
        </p:spPr>
        <p:txBody>
          <a:bodyPr anchor="ctr">
            <a:prstTxWarp prst="textNoShape">
              <a:avLst/>
            </a:prstTxWarp>
            <a:spAutoFit/>
          </a:bodyPr>
          <a:lstStyle/>
          <a:p>
            <a:endParaRPr lang="en-US"/>
          </a:p>
        </p:txBody>
      </p:sp>
      <p:sp>
        <p:nvSpPr>
          <p:cNvPr id="28680" name="Line 34"/>
          <p:cNvSpPr>
            <a:spLocks noChangeShapeType="1"/>
          </p:cNvSpPr>
          <p:nvPr/>
        </p:nvSpPr>
        <p:spPr bwMode="auto">
          <a:xfrm>
            <a:off x="463550" y="4748213"/>
            <a:ext cx="8169275" cy="0"/>
          </a:xfrm>
          <a:prstGeom prst="line">
            <a:avLst/>
          </a:prstGeom>
          <a:noFill/>
          <a:ln w="6350">
            <a:solidFill>
              <a:srgbClr val="004167"/>
            </a:solidFill>
            <a:round/>
            <a:headEnd/>
            <a:tailEnd/>
          </a:ln>
        </p:spPr>
        <p:txBody>
          <a:bodyPr anchor="ctr">
            <a:prstTxWarp prst="textNoShape">
              <a:avLst/>
            </a:prstTxWarp>
            <a:spAutoFit/>
          </a:bodyPr>
          <a:lstStyle/>
          <a:p>
            <a:endParaRPr lang="en-US"/>
          </a:p>
        </p:txBody>
      </p:sp>
      <p:pic>
        <p:nvPicPr>
          <p:cNvPr id="28681" name="Picture 5" descr="C:\Documents and Settings\bkee\Desktop\users-id_final1.jpg"/>
          <p:cNvPicPr>
            <a:picLocks noChangeAspect="1" noChangeArrowheads="1"/>
          </p:cNvPicPr>
          <p:nvPr/>
        </p:nvPicPr>
        <p:blipFill>
          <a:blip r:embed="rId4"/>
          <a:srcRect/>
          <a:stretch>
            <a:fillRect/>
          </a:stretch>
        </p:blipFill>
        <p:spPr bwMode="auto">
          <a:xfrm>
            <a:off x="4070350" y="2951163"/>
            <a:ext cx="3910013" cy="1644650"/>
          </a:xfrm>
          <a:prstGeom prst="rect">
            <a:avLst/>
          </a:prstGeom>
          <a:noFill/>
          <a:ln w="9525">
            <a:noFill/>
            <a:miter lim="800000"/>
            <a:headEnd/>
            <a:tailEnd/>
          </a:ln>
        </p:spPr>
      </p:pic>
      <p:pic>
        <p:nvPicPr>
          <p:cNvPr id="28682" name="Picture 6" descr="C:\Documents and Settings\bkee\Desktop\content_id.png"/>
          <p:cNvPicPr>
            <a:picLocks noChangeAspect="1" noChangeArrowheads="1"/>
          </p:cNvPicPr>
          <p:nvPr/>
        </p:nvPicPr>
        <p:blipFill>
          <a:blip r:embed="rId5"/>
          <a:srcRect/>
          <a:stretch>
            <a:fillRect/>
          </a:stretch>
        </p:blipFill>
        <p:spPr bwMode="auto">
          <a:xfrm>
            <a:off x="4635500" y="4849813"/>
            <a:ext cx="2971800" cy="1343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2" name="Rectangle 2"/>
          <p:cNvSpPr>
            <a:spLocks noGrp="1" noChangeArrowheads="1"/>
          </p:cNvSpPr>
          <p:nvPr>
            <p:ph type="title" idx="4294967295"/>
          </p:nvPr>
        </p:nvSpPr>
        <p:spPr/>
        <p:txBody>
          <a:bodyPr/>
          <a:lstStyle/>
          <a:p>
            <a:r>
              <a:rPr lang="en-US" smtClean="0">
                <a:ea typeface="ＭＳ Ｐゴシック" pitchFamily="34" charset="-128"/>
              </a:rPr>
              <a:t>App-ID: Comprehensive Application Visibility</a:t>
            </a:r>
          </a:p>
        </p:txBody>
      </p:sp>
      <p:sp>
        <p:nvSpPr>
          <p:cNvPr id="27653" name="Rectangle 3"/>
          <p:cNvSpPr>
            <a:spLocks noGrp="1" noChangeArrowheads="1"/>
          </p:cNvSpPr>
          <p:nvPr>
            <p:ph type="body" idx="4294967295"/>
          </p:nvPr>
        </p:nvSpPr>
        <p:spPr>
          <a:xfrm>
            <a:off x="323850" y="4013200"/>
            <a:ext cx="8412163" cy="2133600"/>
          </a:xfrm>
        </p:spPr>
        <p:txBody>
          <a:bodyPr/>
          <a:lstStyle/>
          <a:p>
            <a:r>
              <a:rPr lang="en-US" dirty="0" smtClean="0">
                <a:ea typeface="ＭＳ Ｐゴシック" pitchFamily="34" charset="-128"/>
              </a:rPr>
              <a:t>Policy-based control more than 900 applications distributed across five categories and 25 sub-categories</a:t>
            </a:r>
          </a:p>
          <a:p>
            <a:r>
              <a:rPr lang="en-US" dirty="0" smtClean="0">
                <a:ea typeface="ＭＳ Ｐゴシック" pitchFamily="34" charset="-128"/>
              </a:rPr>
              <a:t>Balanced mix of business, internet and networking applications and networking protocols</a:t>
            </a:r>
          </a:p>
          <a:p>
            <a:r>
              <a:rPr lang="en-US" dirty="0" smtClean="0">
                <a:ea typeface="ＭＳ Ｐゴシック" pitchFamily="34" charset="-128"/>
              </a:rPr>
              <a:t>3 - 5 new applications added weekly</a:t>
            </a:r>
          </a:p>
          <a:p>
            <a:r>
              <a:rPr lang="en-US" dirty="0" smtClean="0">
                <a:ea typeface="ＭＳ Ｐゴシック" pitchFamily="34" charset="-128"/>
              </a:rPr>
              <a:t>App override and custom HTTP applications help address internal applications</a:t>
            </a:r>
          </a:p>
        </p:txBody>
      </p:sp>
      <p:sp>
        <p:nvSpPr>
          <p:cNvPr id="27654" name="Rectangle 21"/>
          <p:cNvSpPr>
            <a:spLocks noChangeArrowheads="1"/>
          </p:cNvSpPr>
          <p:nvPr/>
        </p:nvSpPr>
        <p:spPr bwMode="auto">
          <a:xfrm>
            <a:off x="7451725" y="6350000"/>
            <a:ext cx="1512888" cy="473075"/>
          </a:xfrm>
          <a:prstGeom prst="rect">
            <a:avLst/>
          </a:prstGeom>
          <a:solidFill>
            <a:schemeClr val="bg1"/>
          </a:solidFill>
          <a:ln w="12700">
            <a:solidFill>
              <a:schemeClr val="bg1"/>
            </a:solidFill>
            <a:miter lim="800000"/>
            <a:headEnd/>
            <a:tailEnd/>
          </a:ln>
        </p:spPr>
        <p:txBody>
          <a:bodyPr anchor="ctr">
            <a:spAutoFit/>
          </a:bodyPr>
          <a:lstStyle/>
          <a:p>
            <a:endParaRPr lang="nl-NL" sz="1600"/>
          </a:p>
        </p:txBody>
      </p:sp>
      <p:pic>
        <p:nvPicPr>
          <p:cNvPr id="27655" name="Picture 25" descr="App_id_logos"/>
          <p:cNvPicPr>
            <a:picLocks noChangeAspect="1" noChangeArrowheads="1"/>
          </p:cNvPicPr>
          <p:nvPr/>
        </p:nvPicPr>
        <p:blipFill>
          <a:blip r:embed="rId2"/>
          <a:srcRect/>
          <a:stretch>
            <a:fillRect/>
          </a:stretch>
        </p:blipFill>
        <p:spPr bwMode="auto">
          <a:xfrm>
            <a:off x="1423988" y="860425"/>
            <a:ext cx="6567487" cy="2871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6" name="AutoShape 5"/>
          <p:cNvSpPr>
            <a:spLocks noChangeArrowheads="1"/>
          </p:cNvSpPr>
          <p:nvPr/>
        </p:nvSpPr>
        <p:spPr bwMode="auto">
          <a:xfrm>
            <a:off x="1231900" y="901700"/>
            <a:ext cx="6235700" cy="2552700"/>
          </a:xfrm>
          <a:prstGeom prst="roundRect">
            <a:avLst>
              <a:gd name="adj" fmla="val 16667"/>
            </a:avLst>
          </a:prstGeom>
          <a:solidFill>
            <a:srgbClr val="F8F8F8"/>
          </a:solidFill>
          <a:ln w="28575">
            <a:solidFill>
              <a:srgbClr val="DDDDDD"/>
            </a:solidFill>
            <a:round/>
            <a:headEnd/>
            <a:tailEnd/>
          </a:ln>
        </p:spPr>
        <p:txBody>
          <a:bodyPr anchor="ctr"/>
          <a:lstStyle/>
          <a:p>
            <a:endParaRPr lang="nl-NL"/>
          </a:p>
        </p:txBody>
      </p:sp>
      <p:sp>
        <p:nvSpPr>
          <p:cNvPr id="28677" name="Rectangle 57"/>
          <p:cNvSpPr>
            <a:spLocks noGrp="1" noChangeArrowheads="1"/>
          </p:cNvSpPr>
          <p:nvPr>
            <p:ph type="title" idx="4294967295"/>
          </p:nvPr>
        </p:nvSpPr>
        <p:spPr/>
        <p:txBody>
          <a:bodyPr/>
          <a:lstStyle/>
          <a:p>
            <a:r>
              <a:rPr lang="en-US" smtClean="0">
                <a:ea typeface="ＭＳ Ｐゴシック" pitchFamily="34" charset="-128"/>
              </a:rPr>
              <a:t>User-ID: Enterprise Directory Integration</a:t>
            </a:r>
          </a:p>
        </p:txBody>
      </p:sp>
      <p:sp>
        <p:nvSpPr>
          <p:cNvPr id="28678" name="Rectangle 59"/>
          <p:cNvSpPr>
            <a:spLocks noGrp="1" noChangeArrowheads="1"/>
          </p:cNvSpPr>
          <p:nvPr>
            <p:ph type="body" sz="half" idx="4294967295"/>
          </p:nvPr>
        </p:nvSpPr>
        <p:spPr>
          <a:xfrm>
            <a:off x="247650" y="3578225"/>
            <a:ext cx="8529638" cy="2493963"/>
          </a:xfrm>
        </p:spPr>
        <p:txBody>
          <a:bodyPr/>
          <a:lstStyle/>
          <a:p>
            <a:pPr marL="171450" indent="-171450"/>
            <a:r>
              <a:rPr lang="en-US" sz="2000" smtClean="0">
                <a:ea typeface="ＭＳ Ｐゴシック" pitchFamily="34" charset="-128"/>
              </a:rPr>
              <a:t>Users no longer defined solely by IP address</a:t>
            </a:r>
          </a:p>
          <a:p>
            <a:pPr marL="514350" lvl="1" indent="-169863"/>
            <a:r>
              <a:rPr lang="en-US" sz="1400" smtClean="0">
                <a:ea typeface="ＭＳ Ｐゴシック" pitchFamily="34" charset="-128"/>
              </a:rPr>
              <a:t>Leverage existing Active Directory infrastructure without complex agent rollout</a:t>
            </a:r>
          </a:p>
          <a:p>
            <a:pPr marL="514350" lvl="1" indent="-169863"/>
            <a:r>
              <a:rPr lang="en-US" sz="1400" smtClean="0">
                <a:ea typeface="ＭＳ Ｐゴシック" pitchFamily="34" charset="-128"/>
              </a:rPr>
              <a:t>Identify Citrix users and tie policies to user and group, not just the IP address</a:t>
            </a:r>
          </a:p>
          <a:p>
            <a:pPr marL="171450" indent="-171450"/>
            <a:r>
              <a:rPr lang="en-US" sz="2000" smtClean="0">
                <a:ea typeface="ＭＳ Ｐゴシック" pitchFamily="34" charset="-128"/>
              </a:rPr>
              <a:t>Understand user application and threat behavior based on actual AD username, not just IP</a:t>
            </a:r>
          </a:p>
          <a:p>
            <a:pPr marL="171450" indent="-171450"/>
            <a:r>
              <a:rPr lang="en-US" sz="2000" smtClean="0">
                <a:ea typeface="ＭＳ Ｐゴシック" pitchFamily="34" charset="-128"/>
              </a:rPr>
              <a:t>Manage and enforce policy based on user and/or AD group</a:t>
            </a:r>
          </a:p>
          <a:p>
            <a:pPr marL="171450" indent="-171450"/>
            <a:r>
              <a:rPr lang="en-US" sz="2000" smtClean="0">
                <a:ea typeface="ＭＳ Ｐゴシック" pitchFamily="34" charset="-128"/>
              </a:rPr>
              <a:t>Investigate security incidents, generate custom reports</a:t>
            </a:r>
          </a:p>
        </p:txBody>
      </p:sp>
      <p:pic>
        <p:nvPicPr>
          <p:cNvPr id="28679" name="Picture 5" descr="C:\Documents and Settings\bkee\Desktop\users-id_final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98613" y="990600"/>
            <a:ext cx="5500687" cy="2314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0" name="Rectangle 4"/>
          <p:cNvSpPr>
            <a:spLocks noGrp="1" noChangeArrowheads="1"/>
          </p:cNvSpPr>
          <p:nvPr>
            <p:ph type="title" idx="4294967295"/>
          </p:nvPr>
        </p:nvSpPr>
        <p:spPr/>
        <p:txBody>
          <a:bodyPr/>
          <a:lstStyle/>
          <a:p>
            <a:r>
              <a:rPr lang="en-US" smtClean="0">
                <a:ea typeface="ＭＳ Ｐゴシック" pitchFamily="34" charset="-128"/>
              </a:rPr>
              <a:t>Content-ID:  Real-Time Content Scanning</a:t>
            </a:r>
          </a:p>
        </p:txBody>
      </p:sp>
      <p:sp>
        <p:nvSpPr>
          <p:cNvPr id="29701" name="Rectangle 5"/>
          <p:cNvSpPr>
            <a:spLocks noGrp="1" noChangeArrowheads="1"/>
          </p:cNvSpPr>
          <p:nvPr>
            <p:ph type="body" idx="4294967295"/>
          </p:nvPr>
        </p:nvSpPr>
        <p:spPr>
          <a:xfrm>
            <a:off x="223838" y="3498850"/>
            <a:ext cx="8628062" cy="2681288"/>
          </a:xfrm>
        </p:spPr>
        <p:txBody>
          <a:bodyPr/>
          <a:lstStyle/>
          <a:p>
            <a:pPr>
              <a:lnSpc>
                <a:spcPct val="80000"/>
              </a:lnSpc>
            </a:pPr>
            <a:r>
              <a:rPr lang="en-US" sz="1600" smtClean="0">
                <a:ea typeface="ＭＳ Ｐゴシック" pitchFamily="34" charset="-128"/>
              </a:rPr>
              <a:t>Stream-based, not file-based, for real-time performance</a:t>
            </a:r>
          </a:p>
          <a:p>
            <a:pPr lvl="1">
              <a:lnSpc>
                <a:spcPct val="80000"/>
              </a:lnSpc>
            </a:pPr>
            <a:r>
              <a:rPr lang="en-US" sz="1400" smtClean="0">
                <a:ea typeface="ＭＳ Ｐゴシック" pitchFamily="34" charset="-128"/>
              </a:rPr>
              <a:t>Uniform signature engine scans for broad range of threats in single pass</a:t>
            </a:r>
          </a:p>
          <a:p>
            <a:pPr lvl="1">
              <a:lnSpc>
                <a:spcPct val="80000"/>
              </a:lnSpc>
            </a:pPr>
            <a:r>
              <a:rPr lang="en-US" sz="1400" smtClean="0">
                <a:ea typeface="ＭＳ Ｐゴシック" pitchFamily="34" charset="-128"/>
              </a:rPr>
              <a:t>Vulnerability exploits (IPS), viruses, and spyware (both downloads and phone-home)</a:t>
            </a:r>
          </a:p>
          <a:p>
            <a:pPr>
              <a:lnSpc>
                <a:spcPct val="80000"/>
              </a:lnSpc>
            </a:pPr>
            <a:r>
              <a:rPr lang="en-US" sz="1600" smtClean="0">
                <a:ea typeface="ＭＳ Ｐゴシック" pitchFamily="34" charset="-128"/>
              </a:rPr>
              <a:t>Block transfer of sensitive data and file transfers by type</a:t>
            </a:r>
          </a:p>
          <a:p>
            <a:pPr lvl="1">
              <a:lnSpc>
                <a:spcPct val="80000"/>
              </a:lnSpc>
            </a:pPr>
            <a:r>
              <a:rPr lang="en-US" sz="1400" smtClean="0">
                <a:ea typeface="ＭＳ Ｐゴシック" pitchFamily="34" charset="-128"/>
              </a:rPr>
              <a:t>Looks for CC # and SSN patterns </a:t>
            </a:r>
          </a:p>
          <a:p>
            <a:pPr lvl="1">
              <a:lnSpc>
                <a:spcPct val="80000"/>
              </a:lnSpc>
            </a:pPr>
            <a:r>
              <a:rPr lang="en-US" sz="1400" smtClean="0">
                <a:ea typeface="ＭＳ Ｐゴシック" pitchFamily="34" charset="-128"/>
              </a:rPr>
              <a:t>Looks into file to determine type – not extension based</a:t>
            </a:r>
          </a:p>
          <a:p>
            <a:pPr>
              <a:lnSpc>
                <a:spcPct val="80000"/>
              </a:lnSpc>
            </a:pPr>
            <a:r>
              <a:rPr lang="en-US" sz="1600" smtClean="0">
                <a:ea typeface="ＭＳ Ｐゴシック" pitchFamily="34" charset="-128"/>
              </a:rPr>
              <a:t>Web filtering enabled via fully integrated URL database</a:t>
            </a:r>
          </a:p>
          <a:p>
            <a:pPr lvl="1">
              <a:lnSpc>
                <a:spcPct val="80000"/>
              </a:lnSpc>
            </a:pPr>
            <a:r>
              <a:rPr lang="en-US" sz="1400" smtClean="0">
                <a:ea typeface="ＭＳ Ｐゴシック" pitchFamily="34" charset="-128"/>
              </a:rPr>
              <a:t>Local 20M URL database (76 categories) maximizes performance (1,000’s URLs/sec)</a:t>
            </a:r>
          </a:p>
          <a:p>
            <a:pPr lvl="1">
              <a:lnSpc>
                <a:spcPct val="80000"/>
              </a:lnSpc>
            </a:pPr>
            <a:r>
              <a:rPr lang="en-US" sz="1400" smtClean="0">
                <a:ea typeface="ＭＳ Ｐゴシック" pitchFamily="34" charset="-128"/>
              </a:rPr>
              <a:t>Dynamic DB adapts to local, regional, or industry focused surfing patterns</a:t>
            </a:r>
          </a:p>
        </p:txBody>
      </p:sp>
      <p:pic>
        <p:nvPicPr>
          <p:cNvPr id="29702" name="Picture 6" descr="C:\Documents and Settings\bkee\Desktop\content_id.png"/>
          <p:cNvPicPr>
            <a:picLocks noChangeAspect="1" noChangeArrowheads="1"/>
          </p:cNvPicPr>
          <p:nvPr/>
        </p:nvPicPr>
        <p:blipFill>
          <a:blip r:embed="rId3"/>
          <a:srcRect/>
          <a:stretch>
            <a:fillRect/>
          </a:stretch>
        </p:blipFill>
        <p:spPr bwMode="auto">
          <a:xfrm>
            <a:off x="2268538" y="919163"/>
            <a:ext cx="3679825" cy="1662112"/>
          </a:xfrm>
          <a:prstGeom prst="rect">
            <a:avLst/>
          </a:prstGeom>
          <a:noFill/>
          <a:ln w="9525">
            <a:noFill/>
            <a:miter lim="800000"/>
            <a:headEnd/>
            <a:tailEnd/>
          </a:ln>
        </p:spPr>
      </p:pic>
      <p:sp>
        <p:nvSpPr>
          <p:cNvPr id="29703" name="Rectangle 5"/>
          <p:cNvSpPr>
            <a:spLocks noChangeArrowheads="1"/>
          </p:cNvSpPr>
          <p:nvPr/>
        </p:nvSpPr>
        <p:spPr bwMode="auto">
          <a:xfrm>
            <a:off x="138113" y="2752725"/>
            <a:ext cx="8632825" cy="558800"/>
          </a:xfrm>
          <a:prstGeom prst="rect">
            <a:avLst/>
          </a:prstGeom>
          <a:noFill/>
          <a:ln w="12700">
            <a:noFill/>
            <a:miter lim="800000"/>
            <a:headEnd/>
            <a:tailEnd/>
          </a:ln>
        </p:spPr>
        <p:txBody>
          <a:bodyPr>
            <a:spAutoFit/>
          </a:bodyPr>
          <a:lstStyle/>
          <a:p>
            <a:pPr>
              <a:buFont typeface="Times New Roman" pitchFamily="18" charset="0"/>
              <a:buNone/>
            </a:pPr>
            <a:r>
              <a:rPr lang="en-US" altLang="ko-KR" b="1">
                <a:solidFill>
                  <a:srgbClr val="004167"/>
                </a:solidFill>
              </a:rPr>
              <a:t>Detect and block a wide range of threats, limit unauthorized data transfer and control non-work related web surfing</a:t>
            </a:r>
            <a:endParaRPr lang="en-US" b="1">
              <a:solidFill>
                <a:srgbClr val="004167"/>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ftr" sz="quarter" idx="4294967295"/>
          </p:nvPr>
        </p:nvSpPr>
        <p:spPr>
          <a:xfrm>
            <a:off x="1157288" y="6350000"/>
            <a:ext cx="5783262" cy="457200"/>
          </a:xfrm>
          <a:noFill/>
        </p:spPr>
        <p:txBody>
          <a:bodyPr/>
          <a:lstStyle/>
          <a:p>
            <a:r>
              <a:rPr lang="en-US">
                <a:latin typeface="Arial" pitchFamily="-109" charset="0"/>
                <a:ea typeface="ＭＳ Ｐゴシック" pitchFamily="-109" charset="-128"/>
                <a:cs typeface="ＭＳ Ｐゴシック" pitchFamily="-109" charset="-128"/>
              </a:rPr>
              <a:t>© 2009 Palo Alto Networks. Proprietary and Confidential.</a:t>
            </a:r>
          </a:p>
        </p:txBody>
      </p:sp>
      <p:sp>
        <p:nvSpPr>
          <p:cNvPr id="52227" name="Rectangle 5"/>
          <p:cNvSpPr>
            <a:spLocks noGrp="1" noChangeArrowheads="1"/>
          </p:cNvSpPr>
          <p:nvPr>
            <p:ph type="sldNum" sz="quarter" idx="4294967295"/>
          </p:nvPr>
        </p:nvSpPr>
        <p:spPr>
          <a:xfrm>
            <a:off x="306388" y="6351588"/>
            <a:ext cx="847725" cy="457200"/>
          </a:xfrm>
          <a:noFill/>
        </p:spPr>
        <p:txBody>
          <a:bodyPr/>
          <a:lstStyle/>
          <a:p>
            <a:r>
              <a:rPr lang="en-US">
                <a:latin typeface="Arial" pitchFamily="-109" charset="0"/>
                <a:ea typeface="ＭＳ Ｐゴシック" pitchFamily="-109" charset="-128"/>
                <a:cs typeface="ＭＳ Ｐゴシック" pitchFamily="-109" charset="-128"/>
              </a:rPr>
              <a:t>Page </a:t>
            </a:r>
            <a:fld id="{534305D1-2233-7341-B3AC-C0478E25A2C9}" type="slidenum">
              <a:rPr lang="en-US">
                <a:latin typeface="Arial" pitchFamily="-109" charset="0"/>
                <a:ea typeface="ＭＳ Ｐゴシック" pitchFamily="-109" charset="-128"/>
                <a:cs typeface="ＭＳ Ｐゴシック" pitchFamily="-109" charset="-128"/>
              </a:rPr>
              <a:pPr/>
              <a:t>15</a:t>
            </a:fld>
            <a:r>
              <a:rPr lang="en-US">
                <a:latin typeface="Arial" pitchFamily="-109" charset="0"/>
                <a:ea typeface="ＭＳ Ｐゴシック" pitchFamily="-109" charset="-128"/>
                <a:cs typeface="ＭＳ Ｐゴシック" pitchFamily="-109" charset="-128"/>
              </a:rPr>
              <a:t>   |</a:t>
            </a:r>
            <a:endParaRPr lang="en-US">
              <a:solidFill>
                <a:schemeClr val="accent1"/>
              </a:solidFill>
              <a:latin typeface="Garamond" pitchFamily="-109" charset="0"/>
              <a:ea typeface="ＭＳ Ｐゴシック" pitchFamily="-109" charset="-128"/>
              <a:cs typeface="ＭＳ Ｐゴシック" pitchFamily="-109" charset="-128"/>
            </a:endParaRPr>
          </a:p>
        </p:txBody>
      </p:sp>
      <p:sp>
        <p:nvSpPr>
          <p:cNvPr id="52228" name="Footer Placeholder 1"/>
          <p:cNvSpPr txBox="1">
            <a:spLocks noGrp="1"/>
          </p:cNvSpPr>
          <p:nvPr/>
        </p:nvSpPr>
        <p:spPr bwMode="auto">
          <a:xfrm>
            <a:off x="1157288" y="6350000"/>
            <a:ext cx="5783262" cy="457200"/>
          </a:xfrm>
          <a:prstGeom prst="rect">
            <a:avLst/>
          </a:prstGeom>
          <a:noFill/>
          <a:ln w="9525">
            <a:noFill/>
            <a:miter lim="800000"/>
            <a:headEnd/>
            <a:tailEnd/>
          </a:ln>
        </p:spPr>
        <p:txBody>
          <a:bodyPr lIns="91429" tIns="45714" rIns="91429" bIns="45714">
            <a:prstTxWarp prst="textNoShape">
              <a:avLst/>
            </a:prstTxWarp>
          </a:bodyPr>
          <a:lstStyle/>
          <a:p>
            <a:pPr algn="l">
              <a:lnSpc>
                <a:spcPct val="100000"/>
              </a:lnSpc>
              <a:spcBef>
                <a:spcPct val="0"/>
              </a:spcBef>
              <a:spcAft>
                <a:spcPct val="0"/>
              </a:spcAft>
              <a:buClrTx/>
              <a:buSzTx/>
              <a:buFontTx/>
              <a:buNone/>
            </a:pPr>
            <a:r>
              <a:rPr lang="en-US" sz="900">
                <a:solidFill>
                  <a:srgbClr val="A7C439"/>
                </a:solidFill>
              </a:rPr>
              <a:t>© 2008 Palo Alto Networks. Proprietary and Confidential.</a:t>
            </a:r>
          </a:p>
        </p:txBody>
      </p:sp>
      <p:sp>
        <p:nvSpPr>
          <p:cNvPr id="52229" name="Slide Number Placeholder 2"/>
          <p:cNvSpPr txBox="1">
            <a:spLocks noGrp="1"/>
          </p:cNvSpPr>
          <p:nvPr/>
        </p:nvSpPr>
        <p:spPr bwMode="auto">
          <a:xfrm>
            <a:off x="306388" y="6351588"/>
            <a:ext cx="847725" cy="457200"/>
          </a:xfrm>
          <a:prstGeom prst="rect">
            <a:avLst/>
          </a:prstGeom>
          <a:noFill/>
          <a:ln w="9525">
            <a:noFill/>
            <a:miter lim="800000"/>
            <a:headEnd/>
            <a:tailEnd/>
          </a:ln>
        </p:spPr>
        <p:txBody>
          <a:bodyPr lIns="91429" tIns="45714" rIns="91429" bIns="45714">
            <a:prstTxWarp prst="textNoShape">
              <a:avLst/>
            </a:prstTxWarp>
          </a:bodyPr>
          <a:lstStyle/>
          <a:p>
            <a:pPr algn="l">
              <a:lnSpc>
                <a:spcPct val="100000"/>
              </a:lnSpc>
              <a:spcBef>
                <a:spcPct val="0"/>
              </a:spcBef>
              <a:spcAft>
                <a:spcPct val="0"/>
              </a:spcAft>
              <a:buClrTx/>
              <a:buSzTx/>
              <a:buFontTx/>
              <a:buNone/>
            </a:pPr>
            <a:r>
              <a:rPr lang="en-US" sz="900">
                <a:solidFill>
                  <a:srgbClr val="316989"/>
                </a:solidFill>
              </a:rPr>
              <a:t>Page </a:t>
            </a:r>
            <a:fld id="{9372CF79-9B5D-0B48-82D3-0028C23568EF}" type="slidenum">
              <a:rPr lang="en-US" sz="900">
                <a:solidFill>
                  <a:srgbClr val="316989"/>
                </a:solidFill>
              </a:rPr>
              <a:pPr algn="l">
                <a:lnSpc>
                  <a:spcPct val="100000"/>
                </a:lnSpc>
                <a:spcBef>
                  <a:spcPct val="0"/>
                </a:spcBef>
                <a:spcAft>
                  <a:spcPct val="0"/>
                </a:spcAft>
                <a:buClrTx/>
                <a:buSzTx/>
                <a:buFontTx/>
                <a:buNone/>
              </a:pPr>
              <a:t>15</a:t>
            </a:fld>
            <a:r>
              <a:rPr lang="en-US" sz="900">
                <a:solidFill>
                  <a:srgbClr val="316989"/>
                </a:solidFill>
              </a:rPr>
              <a:t>   |</a:t>
            </a:r>
            <a:endParaRPr lang="en-US" sz="900">
              <a:solidFill>
                <a:schemeClr val="accent1"/>
              </a:solidFill>
              <a:latin typeface="Garamond" pitchFamily="-109" charset="0"/>
            </a:endParaRPr>
          </a:p>
        </p:txBody>
      </p:sp>
      <p:sp>
        <p:nvSpPr>
          <p:cNvPr id="52230" name="Footer Placeholder 1"/>
          <p:cNvSpPr txBox="1">
            <a:spLocks noGrp="1"/>
          </p:cNvSpPr>
          <p:nvPr/>
        </p:nvSpPr>
        <p:spPr bwMode="auto">
          <a:xfrm>
            <a:off x="1157288" y="6350000"/>
            <a:ext cx="5783262" cy="457200"/>
          </a:xfrm>
          <a:prstGeom prst="rect">
            <a:avLst/>
          </a:prstGeom>
          <a:noFill/>
          <a:ln w="9525">
            <a:noFill/>
            <a:miter lim="800000"/>
            <a:headEnd/>
            <a:tailEnd/>
          </a:ln>
        </p:spPr>
        <p:txBody>
          <a:bodyPr lIns="91429" tIns="45714" rIns="91429" bIns="45714">
            <a:prstTxWarp prst="textNoShape">
              <a:avLst/>
            </a:prstTxWarp>
          </a:bodyPr>
          <a:lstStyle/>
          <a:p>
            <a:pPr algn="l">
              <a:lnSpc>
                <a:spcPct val="100000"/>
              </a:lnSpc>
              <a:spcBef>
                <a:spcPct val="0"/>
              </a:spcBef>
              <a:spcAft>
                <a:spcPct val="0"/>
              </a:spcAft>
              <a:buClrTx/>
              <a:buSzTx/>
              <a:buFontTx/>
              <a:buNone/>
            </a:pPr>
            <a:r>
              <a:rPr lang="en-US" sz="900">
                <a:solidFill>
                  <a:srgbClr val="A7C439"/>
                </a:solidFill>
              </a:rPr>
              <a:t>© 2008 Palo Alto Networks. Proprietary and Confidential.</a:t>
            </a:r>
          </a:p>
        </p:txBody>
      </p:sp>
      <p:sp>
        <p:nvSpPr>
          <p:cNvPr id="52231" name="Slide Number Placeholder 2"/>
          <p:cNvSpPr txBox="1">
            <a:spLocks noGrp="1"/>
          </p:cNvSpPr>
          <p:nvPr/>
        </p:nvSpPr>
        <p:spPr bwMode="auto">
          <a:xfrm>
            <a:off x="306388" y="6351588"/>
            <a:ext cx="847725" cy="457200"/>
          </a:xfrm>
          <a:prstGeom prst="rect">
            <a:avLst/>
          </a:prstGeom>
          <a:noFill/>
          <a:ln w="9525">
            <a:noFill/>
            <a:miter lim="800000"/>
            <a:headEnd/>
            <a:tailEnd/>
          </a:ln>
        </p:spPr>
        <p:txBody>
          <a:bodyPr lIns="91429" tIns="45714" rIns="91429" bIns="45714">
            <a:prstTxWarp prst="textNoShape">
              <a:avLst/>
            </a:prstTxWarp>
          </a:bodyPr>
          <a:lstStyle/>
          <a:p>
            <a:pPr algn="l">
              <a:lnSpc>
                <a:spcPct val="100000"/>
              </a:lnSpc>
              <a:spcBef>
                <a:spcPct val="0"/>
              </a:spcBef>
              <a:spcAft>
                <a:spcPct val="0"/>
              </a:spcAft>
              <a:buClrTx/>
              <a:buSzTx/>
              <a:buFontTx/>
              <a:buNone/>
            </a:pPr>
            <a:r>
              <a:rPr lang="en-US" sz="900">
                <a:solidFill>
                  <a:srgbClr val="316989"/>
                </a:solidFill>
              </a:rPr>
              <a:t>Page </a:t>
            </a:r>
            <a:fld id="{8F967BDD-402B-7F40-82A1-8FF9DB9572C0}" type="slidenum">
              <a:rPr lang="en-US" sz="900">
                <a:solidFill>
                  <a:srgbClr val="316989"/>
                </a:solidFill>
              </a:rPr>
              <a:pPr algn="l">
                <a:lnSpc>
                  <a:spcPct val="100000"/>
                </a:lnSpc>
                <a:spcBef>
                  <a:spcPct val="0"/>
                </a:spcBef>
                <a:spcAft>
                  <a:spcPct val="0"/>
                </a:spcAft>
                <a:buClrTx/>
                <a:buSzTx/>
                <a:buFontTx/>
                <a:buNone/>
              </a:pPr>
              <a:t>15</a:t>
            </a:fld>
            <a:r>
              <a:rPr lang="en-US" sz="900">
                <a:solidFill>
                  <a:srgbClr val="316989"/>
                </a:solidFill>
              </a:rPr>
              <a:t>   |</a:t>
            </a:r>
            <a:endParaRPr lang="en-US" sz="900">
              <a:solidFill>
                <a:schemeClr val="accent1"/>
              </a:solidFill>
              <a:latin typeface="Garamond" pitchFamily="-109" charset="0"/>
            </a:endParaRPr>
          </a:p>
        </p:txBody>
      </p:sp>
      <p:sp>
        <p:nvSpPr>
          <p:cNvPr id="52232" name="Rectangle 2"/>
          <p:cNvSpPr>
            <a:spLocks noChangeArrowheads="1"/>
          </p:cNvSpPr>
          <p:nvPr/>
        </p:nvSpPr>
        <p:spPr bwMode="auto">
          <a:xfrm>
            <a:off x="0" y="6180138"/>
            <a:ext cx="9144000" cy="677862"/>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600"/>
          </a:p>
        </p:txBody>
      </p:sp>
      <p:pic>
        <p:nvPicPr>
          <p:cNvPr id="52233" name="Picture 3" descr="screenshot_05.jpg"/>
          <p:cNvPicPr>
            <a:picLocks noChangeAspect="1"/>
          </p:cNvPicPr>
          <p:nvPr/>
        </p:nvPicPr>
        <p:blipFill>
          <a:blip r:embed="rId3"/>
          <a:srcRect t="1555" b="5643"/>
          <a:stretch>
            <a:fillRect/>
          </a:stretch>
        </p:blipFill>
        <p:spPr bwMode="auto">
          <a:xfrm>
            <a:off x="3959225" y="790575"/>
            <a:ext cx="5118100" cy="6067425"/>
          </a:xfrm>
          <a:prstGeom prst="rect">
            <a:avLst/>
          </a:prstGeom>
          <a:solidFill>
            <a:srgbClr val="F8F8F8"/>
          </a:solidFill>
          <a:ln w="28575">
            <a:solidFill>
              <a:srgbClr val="EAEAEA"/>
            </a:solidFill>
            <a:miter lim="800000"/>
            <a:headEnd/>
            <a:tailEnd/>
          </a:ln>
        </p:spPr>
      </p:pic>
      <p:sp>
        <p:nvSpPr>
          <p:cNvPr id="52234" name="Rectangle 4"/>
          <p:cNvSpPr>
            <a:spLocks noGrp="1" noChangeArrowheads="1"/>
          </p:cNvSpPr>
          <p:nvPr>
            <p:ph type="title" idx="4294967295"/>
          </p:nvPr>
        </p:nvSpPr>
        <p:spPr/>
        <p:txBody>
          <a:bodyPr/>
          <a:lstStyle/>
          <a:p>
            <a:r>
              <a:rPr lang="en-US" sz="2400">
                <a:ea typeface="ＭＳ Ｐゴシック" pitchFamily="-109" charset="-128"/>
                <a:cs typeface="ＭＳ Ｐゴシック" pitchFamily="-109" charset="-128"/>
              </a:rPr>
              <a:t>Enables Visibility Into Applications, Users, and Content</a:t>
            </a:r>
          </a:p>
        </p:txBody>
      </p:sp>
      <p:pic>
        <p:nvPicPr>
          <p:cNvPr id="52235" name="Picture 5" descr="traffic map 2"/>
          <p:cNvPicPr>
            <a:picLocks noChangeAspect="1" noChangeArrowheads="1"/>
          </p:cNvPicPr>
          <p:nvPr/>
        </p:nvPicPr>
        <p:blipFill>
          <a:blip r:embed="rId4"/>
          <a:srcRect/>
          <a:stretch>
            <a:fillRect/>
          </a:stretch>
        </p:blipFill>
        <p:spPr bwMode="auto">
          <a:xfrm>
            <a:off x="176213" y="833438"/>
            <a:ext cx="3686175" cy="2535237"/>
          </a:xfrm>
          <a:prstGeom prst="rect">
            <a:avLst/>
          </a:prstGeom>
          <a:noFill/>
          <a:ln w="28575">
            <a:solidFill>
              <a:srgbClr val="EAEAEA"/>
            </a:solidFill>
            <a:miter lim="800000"/>
            <a:headEnd/>
            <a:tailEnd/>
          </a:ln>
        </p:spPr>
      </p:pic>
      <p:pic>
        <p:nvPicPr>
          <p:cNvPr id="52236" name="Picture 15" descr="app_browser"/>
          <p:cNvPicPr>
            <a:picLocks noChangeAspect="1" noChangeArrowheads="1"/>
          </p:cNvPicPr>
          <p:nvPr/>
        </p:nvPicPr>
        <p:blipFill>
          <a:blip r:embed="rId5"/>
          <a:srcRect t="19896" r="36467"/>
          <a:stretch>
            <a:fillRect/>
          </a:stretch>
        </p:blipFill>
        <p:spPr bwMode="auto">
          <a:xfrm>
            <a:off x="153988" y="3489325"/>
            <a:ext cx="3717925" cy="3197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2" name="Picture 21" descr="ACC_PPR"/>
          <p:cNvPicPr>
            <a:picLocks noChangeAspect="1" noChangeArrowheads="1"/>
          </p:cNvPicPr>
          <p:nvPr/>
        </p:nvPicPr>
        <p:blipFill>
          <a:blip r:embed="rId3"/>
          <a:srcRect b="6824"/>
          <a:stretch>
            <a:fillRect/>
          </a:stretch>
        </p:blipFill>
        <p:spPr bwMode="auto">
          <a:xfrm>
            <a:off x="9525" y="781050"/>
            <a:ext cx="4784725" cy="4746625"/>
          </a:xfrm>
          <a:prstGeom prst="rect">
            <a:avLst/>
          </a:prstGeom>
          <a:noFill/>
          <a:ln w="28575">
            <a:solidFill>
              <a:schemeClr val="folHlink"/>
            </a:solidFill>
            <a:miter lim="800000"/>
            <a:headEnd/>
            <a:tailEnd/>
          </a:ln>
        </p:spPr>
      </p:pic>
      <p:sp>
        <p:nvSpPr>
          <p:cNvPr id="32773" name="Rectangle 3"/>
          <p:cNvSpPr>
            <a:spLocks noGrp="1" noChangeArrowheads="1"/>
          </p:cNvSpPr>
          <p:nvPr>
            <p:ph type="title"/>
          </p:nvPr>
        </p:nvSpPr>
        <p:spPr/>
        <p:txBody>
          <a:bodyPr/>
          <a:lstStyle/>
          <a:p>
            <a:r>
              <a:rPr lang="en-US" sz="2400">
                <a:ea typeface="ＭＳ Ｐゴシック" pitchFamily="-109" charset="-128"/>
                <a:cs typeface="ＭＳ Ｐゴシック" pitchFamily="-109" charset="-128"/>
              </a:rPr>
              <a:t>Comprehensive View of Applications, Users &amp; Content</a:t>
            </a:r>
          </a:p>
        </p:txBody>
      </p:sp>
      <p:sp>
        <p:nvSpPr>
          <p:cNvPr id="32774" name="Rectangle 4"/>
          <p:cNvSpPr>
            <a:spLocks noGrp="1" noChangeArrowheads="1"/>
          </p:cNvSpPr>
          <p:nvPr>
            <p:ph type="body" idx="1"/>
          </p:nvPr>
        </p:nvSpPr>
        <p:spPr>
          <a:xfrm>
            <a:off x="4875213" y="915988"/>
            <a:ext cx="4268787" cy="1624012"/>
          </a:xfrm>
        </p:spPr>
        <p:txBody>
          <a:bodyPr/>
          <a:lstStyle/>
          <a:p>
            <a:r>
              <a:rPr lang="en-US" sz="1600" dirty="0">
                <a:ea typeface="ＭＳ Ｐゴシック" pitchFamily="-109" charset="-128"/>
                <a:cs typeface="ＭＳ Ｐゴシック" pitchFamily="-109" charset="-128"/>
              </a:rPr>
              <a:t>Application Command Center (ACC)</a:t>
            </a:r>
          </a:p>
          <a:p>
            <a:pPr lvl="1"/>
            <a:r>
              <a:rPr lang="en-US" sz="1400" dirty="0">
                <a:ea typeface="ＭＳ Ｐゴシック" pitchFamily="-109" charset="-128"/>
              </a:rPr>
              <a:t>View applications, URLs, threats, data filtering activity</a:t>
            </a:r>
          </a:p>
          <a:p>
            <a:r>
              <a:rPr lang="en-US" sz="1600" dirty="0">
                <a:ea typeface="ＭＳ Ｐゴシック" pitchFamily="-109" charset="-128"/>
                <a:cs typeface="ＭＳ Ｐゴシック" pitchFamily="-109" charset="-128"/>
              </a:rPr>
              <a:t>Mine ACC data, adding/removing filters as needed to achieve desired result </a:t>
            </a:r>
          </a:p>
          <a:p>
            <a:endParaRPr lang="en-US" sz="1600" dirty="0">
              <a:ea typeface="ＭＳ Ｐゴシック" pitchFamily="-109" charset="-128"/>
              <a:cs typeface="ＭＳ Ｐゴシック" pitchFamily="-109" charset="-128"/>
            </a:endParaRPr>
          </a:p>
        </p:txBody>
      </p:sp>
      <p:sp>
        <p:nvSpPr>
          <p:cNvPr id="32775" name="Rectangle 5"/>
          <p:cNvSpPr>
            <a:spLocks noChangeArrowheads="1"/>
          </p:cNvSpPr>
          <p:nvPr/>
        </p:nvSpPr>
        <p:spPr bwMode="auto">
          <a:xfrm>
            <a:off x="5289550" y="869950"/>
            <a:ext cx="3751263" cy="904875"/>
          </a:xfrm>
          <a:prstGeom prst="rect">
            <a:avLst/>
          </a:prstGeom>
          <a:noFill/>
          <a:ln w="12700">
            <a:noFill/>
            <a:miter lim="800000"/>
            <a:headEnd type="none" w="sm" len="sm"/>
            <a:tailEnd type="none" w="sm" len="sm"/>
          </a:ln>
        </p:spPr>
        <p:txBody>
          <a:bodyPr>
            <a:prstTxWarp prst="textNoShape">
              <a:avLst/>
            </a:prstTxWarp>
          </a:bodyPr>
          <a:lstStyle/>
          <a:p>
            <a:pPr marL="228600" lvl="1" indent="-114300" algn="l">
              <a:lnSpc>
                <a:spcPct val="90000"/>
              </a:lnSpc>
              <a:spcBef>
                <a:spcPct val="30000"/>
              </a:spcBef>
              <a:spcAft>
                <a:spcPct val="0"/>
              </a:spcAft>
              <a:buClr>
                <a:srgbClr val="004167"/>
              </a:buClr>
              <a:buSzPct val="80000"/>
              <a:buFont typeface="Times" pitchFamily="-109" charset="0"/>
              <a:buChar char="-"/>
            </a:pPr>
            <a:endParaRPr lang="en-US" sz="900">
              <a:solidFill>
                <a:srgbClr val="004167"/>
              </a:solidFill>
            </a:endParaRPr>
          </a:p>
        </p:txBody>
      </p:sp>
      <p:sp>
        <p:nvSpPr>
          <p:cNvPr id="32776" name="Text Box 13"/>
          <p:cNvSpPr txBox="1">
            <a:spLocks noChangeArrowheads="1"/>
          </p:cNvSpPr>
          <p:nvPr/>
        </p:nvSpPr>
        <p:spPr bwMode="auto">
          <a:xfrm>
            <a:off x="266700" y="5699125"/>
            <a:ext cx="1416050" cy="273050"/>
          </a:xfrm>
          <a:prstGeom prst="rect">
            <a:avLst/>
          </a:prstGeom>
          <a:noFill/>
          <a:ln w="12700">
            <a:noFill/>
            <a:miter lim="800000"/>
            <a:headEnd/>
            <a:tailEnd/>
          </a:ln>
        </p:spPr>
        <p:txBody>
          <a:bodyPr wrap="none">
            <a:prstTxWarp prst="textNoShape">
              <a:avLst/>
            </a:prstTxWarp>
            <a:spAutoFit/>
          </a:bodyPr>
          <a:lstStyle/>
          <a:p>
            <a:pPr algn="l">
              <a:buFont typeface="Times New Roman" pitchFamily="-109" charset="0"/>
              <a:buNone/>
            </a:pPr>
            <a:r>
              <a:rPr lang="en-US" altLang="ja-JP" sz="1400">
                <a:solidFill>
                  <a:srgbClr val="004167"/>
                </a:solidFill>
              </a:rPr>
              <a:t>Filter on Skype </a:t>
            </a:r>
            <a:endParaRPr lang="en-US" sz="1400">
              <a:solidFill>
                <a:srgbClr val="004167"/>
              </a:solidFill>
            </a:endParaRPr>
          </a:p>
        </p:txBody>
      </p:sp>
      <p:sp>
        <p:nvSpPr>
          <p:cNvPr id="32777" name="Line 14"/>
          <p:cNvSpPr>
            <a:spLocks noChangeShapeType="1"/>
          </p:cNvSpPr>
          <p:nvPr/>
        </p:nvSpPr>
        <p:spPr bwMode="auto">
          <a:xfrm flipV="1">
            <a:off x="195263" y="5689600"/>
            <a:ext cx="1562100" cy="0"/>
          </a:xfrm>
          <a:prstGeom prst="line">
            <a:avLst/>
          </a:prstGeom>
          <a:noFill/>
          <a:ln w="12700">
            <a:solidFill>
              <a:schemeClr val="tx1"/>
            </a:solidFill>
            <a:round/>
            <a:headEnd/>
            <a:tailEnd/>
          </a:ln>
        </p:spPr>
        <p:txBody>
          <a:bodyPr anchor="ctr">
            <a:prstTxWarp prst="textNoShape">
              <a:avLst/>
            </a:prstTxWarp>
            <a:spAutoFit/>
          </a:bodyPr>
          <a:lstStyle/>
          <a:p>
            <a:endParaRPr lang="en-US"/>
          </a:p>
        </p:txBody>
      </p:sp>
      <p:sp>
        <p:nvSpPr>
          <p:cNvPr id="32778" name="Line 15"/>
          <p:cNvSpPr>
            <a:spLocks noChangeShapeType="1"/>
          </p:cNvSpPr>
          <p:nvPr/>
        </p:nvSpPr>
        <p:spPr bwMode="auto">
          <a:xfrm flipH="1" flipV="1">
            <a:off x="957263" y="2500313"/>
            <a:ext cx="19050" cy="3175000"/>
          </a:xfrm>
          <a:prstGeom prst="line">
            <a:avLst/>
          </a:prstGeom>
          <a:noFill/>
          <a:ln w="12700">
            <a:solidFill>
              <a:schemeClr val="tx1"/>
            </a:solidFill>
            <a:round/>
            <a:headEnd/>
            <a:tailEnd type="oval" w="med" len="med"/>
          </a:ln>
        </p:spPr>
        <p:txBody>
          <a:bodyPr anchor="ctr">
            <a:prstTxWarp prst="textNoShape">
              <a:avLst/>
            </a:prstTxWarp>
            <a:spAutoFit/>
          </a:bodyPr>
          <a:lstStyle/>
          <a:p>
            <a:endParaRPr lang="en-US"/>
          </a:p>
        </p:txBody>
      </p:sp>
      <p:pic>
        <p:nvPicPr>
          <p:cNvPr id="32779" name="Picture 22" descr="ACC_PPT"/>
          <p:cNvPicPr>
            <a:picLocks noChangeAspect="1" noChangeArrowheads="1"/>
          </p:cNvPicPr>
          <p:nvPr/>
        </p:nvPicPr>
        <p:blipFill>
          <a:blip r:embed="rId4"/>
          <a:srcRect/>
          <a:stretch>
            <a:fillRect/>
          </a:stretch>
        </p:blipFill>
        <p:spPr bwMode="auto">
          <a:xfrm>
            <a:off x="2533650" y="2384425"/>
            <a:ext cx="4341813" cy="3343275"/>
          </a:xfrm>
          <a:prstGeom prst="rect">
            <a:avLst/>
          </a:prstGeom>
          <a:noFill/>
          <a:ln w="28575">
            <a:solidFill>
              <a:schemeClr val="folHlink"/>
            </a:solidFill>
            <a:miter lim="800000"/>
            <a:headEnd/>
            <a:tailEnd/>
          </a:ln>
        </p:spPr>
      </p:pic>
      <p:pic>
        <p:nvPicPr>
          <p:cNvPr id="32780" name="Picture 19" descr="ACC_PPT_4"/>
          <p:cNvPicPr>
            <a:picLocks noChangeAspect="1" noChangeArrowheads="1"/>
          </p:cNvPicPr>
          <p:nvPr/>
        </p:nvPicPr>
        <p:blipFill>
          <a:blip r:embed="rId5"/>
          <a:srcRect r="26089" b="45653"/>
          <a:stretch>
            <a:fillRect/>
          </a:stretch>
        </p:blipFill>
        <p:spPr bwMode="auto">
          <a:xfrm>
            <a:off x="5473700" y="3322638"/>
            <a:ext cx="3576638" cy="2020887"/>
          </a:xfrm>
          <a:prstGeom prst="rect">
            <a:avLst/>
          </a:prstGeom>
          <a:noFill/>
          <a:ln w="28575">
            <a:solidFill>
              <a:schemeClr val="folHlink"/>
            </a:solidFill>
            <a:miter lim="800000"/>
            <a:headEnd/>
            <a:tailEnd/>
          </a:ln>
        </p:spPr>
      </p:pic>
      <p:sp>
        <p:nvSpPr>
          <p:cNvPr id="32781" name="Text Box 8"/>
          <p:cNvSpPr txBox="1">
            <a:spLocks noChangeArrowheads="1"/>
          </p:cNvSpPr>
          <p:nvPr/>
        </p:nvSpPr>
        <p:spPr bwMode="auto">
          <a:xfrm>
            <a:off x="6985000" y="5730875"/>
            <a:ext cx="1957388" cy="454025"/>
          </a:xfrm>
          <a:prstGeom prst="rect">
            <a:avLst/>
          </a:prstGeom>
          <a:noFill/>
          <a:ln w="12700">
            <a:noFill/>
            <a:miter lim="800000"/>
            <a:headEnd/>
            <a:tailEnd/>
          </a:ln>
        </p:spPr>
        <p:txBody>
          <a:bodyPr wrap="none">
            <a:prstTxWarp prst="textNoShape">
              <a:avLst/>
            </a:prstTxWarp>
            <a:spAutoFit/>
          </a:bodyPr>
          <a:lstStyle/>
          <a:p>
            <a:pPr algn="l">
              <a:buFont typeface="Times New Roman" pitchFamily="-109" charset="0"/>
              <a:buNone/>
            </a:pPr>
            <a:r>
              <a:rPr lang="en-US" altLang="ja-JP" sz="1400">
                <a:solidFill>
                  <a:srgbClr val="004167"/>
                </a:solidFill>
              </a:rPr>
              <a:t>Remove Skype to </a:t>
            </a:r>
            <a:br>
              <a:rPr lang="en-US" altLang="ja-JP" sz="1400">
                <a:solidFill>
                  <a:srgbClr val="004167"/>
                </a:solidFill>
              </a:rPr>
            </a:br>
            <a:r>
              <a:rPr lang="en-US" altLang="ja-JP" sz="1400">
                <a:solidFill>
                  <a:srgbClr val="004167"/>
                </a:solidFill>
              </a:rPr>
              <a:t>expand view of oharris</a:t>
            </a:r>
            <a:endParaRPr lang="en-US" sz="1400">
              <a:solidFill>
                <a:srgbClr val="004167"/>
              </a:solidFill>
            </a:endParaRPr>
          </a:p>
        </p:txBody>
      </p:sp>
      <p:sp>
        <p:nvSpPr>
          <p:cNvPr id="32782" name="Line 9"/>
          <p:cNvSpPr>
            <a:spLocks noChangeShapeType="1"/>
          </p:cNvSpPr>
          <p:nvPr/>
        </p:nvSpPr>
        <p:spPr bwMode="auto">
          <a:xfrm>
            <a:off x="7040563" y="5702300"/>
            <a:ext cx="1892300" cy="0"/>
          </a:xfrm>
          <a:prstGeom prst="line">
            <a:avLst/>
          </a:prstGeom>
          <a:noFill/>
          <a:ln w="12700">
            <a:solidFill>
              <a:schemeClr val="tx1"/>
            </a:solidFill>
            <a:round/>
            <a:headEnd/>
            <a:tailEnd/>
          </a:ln>
        </p:spPr>
        <p:txBody>
          <a:bodyPr anchor="ctr">
            <a:prstTxWarp prst="textNoShape">
              <a:avLst/>
            </a:prstTxWarp>
            <a:spAutoFit/>
          </a:bodyPr>
          <a:lstStyle/>
          <a:p>
            <a:endParaRPr lang="en-US"/>
          </a:p>
        </p:txBody>
      </p:sp>
      <p:sp>
        <p:nvSpPr>
          <p:cNvPr id="32783" name="Line 16"/>
          <p:cNvSpPr>
            <a:spLocks noChangeShapeType="1"/>
          </p:cNvSpPr>
          <p:nvPr/>
        </p:nvSpPr>
        <p:spPr bwMode="auto">
          <a:xfrm flipH="1" flipV="1">
            <a:off x="7891463" y="5332413"/>
            <a:ext cx="0" cy="355600"/>
          </a:xfrm>
          <a:prstGeom prst="line">
            <a:avLst/>
          </a:prstGeom>
          <a:noFill/>
          <a:ln w="12700">
            <a:solidFill>
              <a:schemeClr val="tx1"/>
            </a:solidFill>
            <a:round/>
            <a:headEnd/>
            <a:tailEnd type="oval" w="med" len="med"/>
          </a:ln>
        </p:spPr>
        <p:txBody>
          <a:bodyPr anchor="ctr">
            <a:prstTxWarp prst="textNoShape">
              <a:avLst/>
            </a:prstTxWarp>
            <a:spAutoFit/>
          </a:bodyPr>
          <a:lstStyle/>
          <a:p>
            <a:endParaRPr lang="en-US"/>
          </a:p>
        </p:txBody>
      </p:sp>
      <p:sp>
        <p:nvSpPr>
          <p:cNvPr id="32784" name="Text Box 10"/>
          <p:cNvSpPr txBox="1">
            <a:spLocks noChangeArrowheads="1"/>
          </p:cNvSpPr>
          <p:nvPr/>
        </p:nvSpPr>
        <p:spPr bwMode="auto">
          <a:xfrm>
            <a:off x="3279775" y="5792788"/>
            <a:ext cx="1463675" cy="454025"/>
          </a:xfrm>
          <a:prstGeom prst="rect">
            <a:avLst/>
          </a:prstGeom>
          <a:noFill/>
          <a:ln w="12700">
            <a:noFill/>
            <a:miter lim="800000"/>
            <a:headEnd/>
            <a:tailEnd/>
          </a:ln>
        </p:spPr>
        <p:txBody>
          <a:bodyPr wrap="none">
            <a:prstTxWarp prst="textNoShape">
              <a:avLst/>
            </a:prstTxWarp>
            <a:spAutoFit/>
          </a:bodyPr>
          <a:lstStyle/>
          <a:p>
            <a:pPr algn="l">
              <a:buFont typeface="Times New Roman" pitchFamily="-109" charset="0"/>
              <a:buNone/>
            </a:pPr>
            <a:r>
              <a:rPr lang="en-US" altLang="ja-JP" sz="1400">
                <a:solidFill>
                  <a:srgbClr val="004167"/>
                </a:solidFill>
              </a:rPr>
              <a:t>Filter on Skype </a:t>
            </a:r>
            <a:br>
              <a:rPr lang="en-US" altLang="ja-JP" sz="1400">
                <a:solidFill>
                  <a:srgbClr val="004167"/>
                </a:solidFill>
              </a:rPr>
            </a:br>
            <a:r>
              <a:rPr lang="en-US" altLang="ja-JP" sz="1400">
                <a:solidFill>
                  <a:srgbClr val="004167"/>
                </a:solidFill>
              </a:rPr>
              <a:t>and user oharris</a:t>
            </a:r>
            <a:endParaRPr lang="en-US" sz="1400">
              <a:solidFill>
                <a:srgbClr val="004167"/>
              </a:solidFill>
            </a:endParaRPr>
          </a:p>
        </p:txBody>
      </p:sp>
      <p:sp>
        <p:nvSpPr>
          <p:cNvPr id="32785" name="Line 11"/>
          <p:cNvSpPr>
            <a:spLocks noChangeShapeType="1"/>
          </p:cNvSpPr>
          <p:nvPr/>
        </p:nvSpPr>
        <p:spPr bwMode="auto">
          <a:xfrm flipV="1">
            <a:off x="3335338" y="5783263"/>
            <a:ext cx="1562100" cy="0"/>
          </a:xfrm>
          <a:prstGeom prst="line">
            <a:avLst/>
          </a:prstGeom>
          <a:noFill/>
          <a:ln w="12700">
            <a:solidFill>
              <a:schemeClr val="tx1"/>
            </a:solidFill>
            <a:round/>
            <a:headEnd/>
            <a:tailEnd/>
          </a:ln>
        </p:spPr>
        <p:txBody>
          <a:bodyPr anchor="ctr">
            <a:prstTxWarp prst="textNoShape">
              <a:avLst/>
            </a:prstTxWarp>
            <a:spAutoFit/>
          </a:bodyPr>
          <a:lstStyle/>
          <a:p>
            <a:endParaRPr lang="en-US"/>
          </a:p>
        </p:txBody>
      </p:sp>
      <p:sp>
        <p:nvSpPr>
          <p:cNvPr id="32786" name="Line 12"/>
          <p:cNvSpPr>
            <a:spLocks noChangeShapeType="1"/>
          </p:cNvSpPr>
          <p:nvPr/>
        </p:nvSpPr>
        <p:spPr bwMode="auto">
          <a:xfrm flipH="1" flipV="1">
            <a:off x="4116388" y="4854575"/>
            <a:ext cx="0" cy="927100"/>
          </a:xfrm>
          <a:prstGeom prst="line">
            <a:avLst/>
          </a:prstGeom>
          <a:noFill/>
          <a:ln w="12700">
            <a:solidFill>
              <a:schemeClr val="tx1"/>
            </a:solidFill>
            <a:round/>
            <a:headEnd/>
            <a:tailEnd type="oval" w="med" len="med"/>
          </a:ln>
        </p:spPr>
        <p:txBody>
          <a:bodyPr anchor="ctr">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AutoShape 2"/>
          <p:cNvSpPr>
            <a:spLocks noChangeArrowheads="1"/>
          </p:cNvSpPr>
          <p:nvPr/>
        </p:nvSpPr>
        <p:spPr bwMode="auto">
          <a:xfrm>
            <a:off x="7256463" y="1303338"/>
            <a:ext cx="1765300" cy="4835525"/>
          </a:xfrm>
          <a:prstGeom prst="roundRect">
            <a:avLst>
              <a:gd name="adj" fmla="val 2287"/>
            </a:avLst>
          </a:prstGeom>
          <a:solidFill>
            <a:srgbClr val="F8F8F8"/>
          </a:solidFill>
          <a:ln w="28575">
            <a:solidFill>
              <a:srgbClr val="DDDDDD"/>
            </a:solidFill>
            <a:round/>
            <a:headEnd/>
            <a:tailEnd/>
          </a:ln>
        </p:spPr>
        <p:txBody>
          <a:bodyPr anchor="ctr">
            <a:prstTxWarp prst="textNoShape">
              <a:avLst/>
            </a:prstTxWarp>
          </a:bodyPr>
          <a:lstStyle/>
          <a:p>
            <a:endParaRPr lang="en-US" sz="1600"/>
          </a:p>
        </p:txBody>
      </p:sp>
      <p:sp>
        <p:nvSpPr>
          <p:cNvPr id="46085" name="Rectangle 3"/>
          <p:cNvSpPr>
            <a:spLocks noGrp="1" noChangeArrowheads="1"/>
          </p:cNvSpPr>
          <p:nvPr>
            <p:ph type="title" idx="4294967295"/>
          </p:nvPr>
        </p:nvSpPr>
        <p:spPr/>
        <p:txBody>
          <a:bodyPr/>
          <a:lstStyle/>
          <a:p>
            <a:r>
              <a:rPr lang="en-US" dirty="0">
                <a:ea typeface="ＭＳ Ｐゴシック" pitchFamily="-109" charset="-128"/>
                <a:cs typeface="ＭＳ Ｐゴシック" pitchFamily="-109" charset="-128"/>
              </a:rPr>
              <a:t>PAN-OS Core</a:t>
            </a:r>
            <a:r>
              <a:rPr lang="en-US" dirty="0" smtClean="0">
                <a:ea typeface="ＭＳ Ｐゴシック" pitchFamily="-109" charset="-128"/>
                <a:cs typeface="ＭＳ Ｐゴシック" pitchFamily="-109" charset="-128"/>
              </a:rPr>
              <a:t> Firewall Features</a:t>
            </a:r>
            <a:endParaRPr lang="en-US" dirty="0">
              <a:ea typeface="ＭＳ Ｐゴシック" pitchFamily="-109" charset="-128"/>
              <a:cs typeface="ＭＳ Ｐゴシック" pitchFamily="-109" charset="-128"/>
            </a:endParaRPr>
          </a:p>
        </p:txBody>
      </p:sp>
      <p:sp>
        <p:nvSpPr>
          <p:cNvPr id="46086" name="Rectangle 4"/>
          <p:cNvSpPr>
            <a:spLocks noGrp="1" noChangeArrowheads="1"/>
          </p:cNvSpPr>
          <p:nvPr>
            <p:ph type="body" sz="half" idx="4294967295"/>
          </p:nvPr>
        </p:nvSpPr>
        <p:spPr>
          <a:xfrm>
            <a:off x="139700" y="1752600"/>
            <a:ext cx="3195638" cy="3657600"/>
          </a:xfrm>
        </p:spPr>
        <p:txBody>
          <a:bodyPr/>
          <a:lstStyle/>
          <a:p>
            <a:pPr marL="171450" indent="-171450">
              <a:lnSpc>
                <a:spcPct val="75000"/>
              </a:lnSpc>
            </a:pPr>
            <a:r>
              <a:rPr lang="en-US" sz="2000" dirty="0">
                <a:ea typeface="ＭＳ Ｐゴシック" pitchFamily="-109" charset="-128"/>
                <a:cs typeface="ＭＳ Ｐゴシック" pitchFamily="-109" charset="-128"/>
              </a:rPr>
              <a:t>Strong networking foundation</a:t>
            </a:r>
          </a:p>
          <a:p>
            <a:pPr marL="514350" lvl="1" indent="-169863">
              <a:lnSpc>
                <a:spcPct val="75000"/>
              </a:lnSpc>
            </a:pPr>
            <a:r>
              <a:rPr lang="en-US" altLang="ko-KR" sz="1400" dirty="0">
                <a:ea typeface="굴림" pitchFamily="-109" charset="-127"/>
                <a:cs typeface="굴림" pitchFamily="-109" charset="-127"/>
              </a:rPr>
              <a:t>Dynamic routing (OSPF, RIPv2)</a:t>
            </a:r>
            <a:endParaRPr lang="en-US" altLang="ko-KR" sz="1400" dirty="0" smtClean="0">
              <a:ea typeface="굴림" pitchFamily="-109" charset="-127"/>
              <a:cs typeface="굴림" pitchFamily="-109" charset="-127"/>
            </a:endParaRPr>
          </a:p>
          <a:p>
            <a:pPr marL="514350" lvl="1" indent="-169863">
              <a:lnSpc>
                <a:spcPct val="75000"/>
              </a:lnSpc>
            </a:pPr>
            <a:r>
              <a:rPr lang="en-US" sz="1400" dirty="0" smtClean="0">
                <a:ea typeface="ＭＳ Ｐゴシック" pitchFamily="-109" charset="-128"/>
              </a:rPr>
              <a:t>Tap </a:t>
            </a:r>
            <a:r>
              <a:rPr lang="en-US" sz="1400" dirty="0">
                <a:ea typeface="ＭＳ Ｐゴシック" pitchFamily="-109" charset="-128"/>
              </a:rPr>
              <a:t>mode – connect to SPAN port</a:t>
            </a:r>
          </a:p>
          <a:p>
            <a:pPr marL="514350" lvl="1" indent="-169863">
              <a:lnSpc>
                <a:spcPct val="75000"/>
              </a:lnSpc>
            </a:pPr>
            <a:r>
              <a:rPr lang="en-US" sz="1400" dirty="0">
                <a:ea typeface="ＭＳ Ｐゴシック" pitchFamily="-109" charset="-128"/>
              </a:rPr>
              <a:t>Virtual wire (“Layer 1”) for true transparent in-line deployment</a:t>
            </a:r>
          </a:p>
          <a:p>
            <a:pPr marL="514350" lvl="1" indent="-169863">
              <a:lnSpc>
                <a:spcPct val="75000"/>
              </a:lnSpc>
            </a:pPr>
            <a:r>
              <a:rPr lang="en-US" sz="1400" dirty="0">
                <a:ea typeface="ＭＳ Ｐゴシック" pitchFamily="-109" charset="-128"/>
              </a:rPr>
              <a:t>L2/L3 switching foundation</a:t>
            </a:r>
            <a:endParaRPr lang="en-US" sz="1400" dirty="0" smtClean="0">
              <a:ea typeface="ＭＳ Ｐゴシック" pitchFamily="-109" charset="-128"/>
            </a:endParaRPr>
          </a:p>
          <a:p>
            <a:pPr marL="171450" indent="-171450">
              <a:lnSpc>
                <a:spcPct val="75000"/>
              </a:lnSpc>
            </a:pPr>
            <a:r>
              <a:rPr lang="en-US" sz="2000" dirty="0" smtClean="0">
                <a:ea typeface="ＭＳ Ｐゴシック" pitchFamily="-109" charset="-128"/>
                <a:cs typeface="ＭＳ Ｐゴシック" pitchFamily="-109" charset="-128"/>
              </a:rPr>
              <a:t>VPN</a:t>
            </a:r>
          </a:p>
          <a:p>
            <a:pPr marL="514350" lvl="1" indent="-169863">
              <a:lnSpc>
                <a:spcPct val="75000"/>
              </a:lnSpc>
            </a:pPr>
            <a:r>
              <a:rPr lang="en-US" altLang="ko-KR" sz="1400" dirty="0" smtClean="0">
                <a:ea typeface="굴림" pitchFamily="-109" charset="-127"/>
                <a:cs typeface="굴림" pitchFamily="-109" charset="-127"/>
              </a:rPr>
              <a:t>Site-to-site IPSec VPN </a:t>
            </a:r>
          </a:p>
          <a:p>
            <a:pPr marL="514350" lvl="1" indent="-169863">
              <a:lnSpc>
                <a:spcPct val="75000"/>
              </a:lnSpc>
            </a:pPr>
            <a:r>
              <a:rPr lang="en-US" altLang="ko-KR" sz="1400" dirty="0" smtClean="0">
                <a:ea typeface="굴림" pitchFamily="-109" charset="-127"/>
                <a:cs typeface="굴림" pitchFamily="-109" charset="-127"/>
              </a:rPr>
              <a:t>SSL VPN </a:t>
            </a:r>
            <a:endParaRPr lang="en-US" sz="2000" dirty="0" smtClean="0">
              <a:ea typeface="ＭＳ Ｐゴシック" pitchFamily="-109" charset="-128"/>
              <a:cs typeface="ＭＳ Ｐゴシック" pitchFamily="-109" charset="-128"/>
            </a:endParaRPr>
          </a:p>
          <a:p>
            <a:pPr marL="171450" indent="-171450">
              <a:lnSpc>
                <a:spcPct val="75000"/>
              </a:lnSpc>
            </a:pPr>
            <a:r>
              <a:rPr lang="en-US" sz="2000" dirty="0" err="1" smtClean="0">
                <a:ea typeface="ＭＳ Ｐゴシック" pitchFamily="-109" charset="-128"/>
                <a:cs typeface="ＭＳ Ｐゴシック" pitchFamily="-109" charset="-128"/>
              </a:rPr>
              <a:t>QoS</a:t>
            </a:r>
            <a:r>
              <a:rPr lang="en-US" sz="2000" dirty="0" smtClean="0">
                <a:ea typeface="ＭＳ Ｐゴシック" pitchFamily="-109" charset="-128"/>
                <a:cs typeface="ＭＳ Ｐゴシック" pitchFamily="-109" charset="-128"/>
              </a:rPr>
              <a:t> traffic </a:t>
            </a:r>
            <a:r>
              <a:rPr lang="en-US" sz="2000" dirty="0">
                <a:ea typeface="ＭＳ Ｐゴシック" pitchFamily="-109" charset="-128"/>
                <a:cs typeface="ＭＳ Ｐゴシック" pitchFamily="-109" charset="-128"/>
              </a:rPr>
              <a:t>shaping</a:t>
            </a:r>
          </a:p>
          <a:p>
            <a:pPr marL="514350" lvl="1" indent="-169863">
              <a:lnSpc>
                <a:spcPct val="75000"/>
              </a:lnSpc>
            </a:pPr>
            <a:r>
              <a:rPr lang="en-US" sz="1400" dirty="0">
                <a:ea typeface="ＭＳ Ｐゴシック" pitchFamily="-109" charset="-128"/>
              </a:rPr>
              <a:t>Max/guaranteed and priority </a:t>
            </a:r>
          </a:p>
          <a:p>
            <a:pPr marL="514350" lvl="1" indent="-169863">
              <a:lnSpc>
                <a:spcPct val="75000"/>
              </a:lnSpc>
            </a:pPr>
            <a:r>
              <a:rPr lang="en-US" sz="1400" dirty="0">
                <a:ea typeface="ＭＳ Ｐゴシック" pitchFamily="-109" charset="-128"/>
              </a:rPr>
              <a:t>By user, app, interface, zone, and more</a:t>
            </a:r>
          </a:p>
        </p:txBody>
      </p:sp>
      <p:sp>
        <p:nvSpPr>
          <p:cNvPr id="46087" name="Rectangle 5"/>
          <p:cNvSpPr>
            <a:spLocks noGrp="1" noChangeArrowheads="1"/>
          </p:cNvSpPr>
          <p:nvPr>
            <p:ph type="body" sz="half" idx="4294967295"/>
          </p:nvPr>
        </p:nvSpPr>
        <p:spPr>
          <a:xfrm>
            <a:off x="3497080" y="1739900"/>
            <a:ext cx="3370263" cy="3600450"/>
          </a:xfrm>
        </p:spPr>
        <p:txBody>
          <a:bodyPr/>
          <a:lstStyle/>
          <a:p>
            <a:pPr marL="171450" indent="-171450">
              <a:lnSpc>
                <a:spcPct val="75000"/>
              </a:lnSpc>
            </a:pPr>
            <a:r>
              <a:rPr lang="en-US" sz="2000" dirty="0">
                <a:ea typeface="ＭＳ Ｐゴシック" pitchFamily="-109" charset="-128"/>
                <a:cs typeface="ＭＳ Ｐゴシック" pitchFamily="-109" charset="-128"/>
              </a:rPr>
              <a:t>Zone-based architecture</a:t>
            </a:r>
          </a:p>
          <a:p>
            <a:pPr marL="514350" lvl="1" indent="-169863">
              <a:lnSpc>
                <a:spcPct val="75000"/>
              </a:lnSpc>
            </a:pPr>
            <a:r>
              <a:rPr lang="en-US" sz="1400" dirty="0">
                <a:ea typeface="ＭＳ Ｐゴシック" pitchFamily="-109" charset="-128"/>
              </a:rPr>
              <a:t>All interfaces assigned to security zones for policy enforcement </a:t>
            </a:r>
          </a:p>
          <a:p>
            <a:pPr marL="171450" indent="-171450">
              <a:lnSpc>
                <a:spcPct val="75000"/>
              </a:lnSpc>
            </a:pPr>
            <a:r>
              <a:rPr lang="en-US" sz="2000" dirty="0">
                <a:ea typeface="ＭＳ Ｐゴシック" pitchFamily="-109" charset="-128"/>
                <a:cs typeface="ＭＳ Ｐゴシック" pitchFamily="-109" charset="-128"/>
              </a:rPr>
              <a:t>High Availability</a:t>
            </a:r>
          </a:p>
          <a:p>
            <a:pPr marL="514350" lvl="1" indent="-169863">
              <a:lnSpc>
                <a:spcPct val="80000"/>
              </a:lnSpc>
            </a:pPr>
            <a:r>
              <a:rPr lang="en-US" sz="1400" dirty="0">
                <a:ea typeface="ＭＳ Ｐゴシック" pitchFamily="-109" charset="-128"/>
              </a:rPr>
              <a:t>Active / passive </a:t>
            </a:r>
          </a:p>
          <a:p>
            <a:pPr marL="514350" lvl="1" indent="-169863">
              <a:lnSpc>
                <a:spcPct val="80000"/>
              </a:lnSpc>
            </a:pPr>
            <a:r>
              <a:rPr lang="en-US" sz="1400" dirty="0">
                <a:ea typeface="ＭＳ Ｐゴシック" pitchFamily="-109" charset="-128"/>
              </a:rPr>
              <a:t>Configuration and session synchronization</a:t>
            </a:r>
          </a:p>
          <a:p>
            <a:pPr marL="514350" lvl="1" indent="-169863">
              <a:lnSpc>
                <a:spcPct val="80000"/>
              </a:lnSpc>
            </a:pPr>
            <a:r>
              <a:rPr lang="en-US" sz="1400" dirty="0">
                <a:ea typeface="ＭＳ Ｐゴシック" pitchFamily="-109" charset="-128"/>
              </a:rPr>
              <a:t>Path, link, and HA monitoring</a:t>
            </a:r>
          </a:p>
          <a:p>
            <a:pPr marL="171450" indent="-171450">
              <a:lnSpc>
                <a:spcPct val="80000"/>
              </a:lnSpc>
            </a:pPr>
            <a:r>
              <a:rPr lang="en-US" sz="2000" dirty="0">
                <a:ea typeface="ＭＳ Ｐゴシック" pitchFamily="-109" charset="-128"/>
                <a:cs typeface="ＭＳ Ｐゴシック" pitchFamily="-109" charset="-128"/>
              </a:rPr>
              <a:t>Virtual Systems</a:t>
            </a:r>
          </a:p>
          <a:p>
            <a:pPr marL="514350" lvl="1" indent="-169863">
              <a:lnSpc>
                <a:spcPct val="80000"/>
              </a:lnSpc>
            </a:pPr>
            <a:r>
              <a:rPr lang="en-US" sz="1400" dirty="0">
                <a:ea typeface="ＭＳ Ｐゴシック" pitchFamily="-109" charset="-128"/>
              </a:rPr>
              <a:t>Establish multiple virtual firewalls in a single device </a:t>
            </a:r>
            <a:r>
              <a:rPr lang="en-US" sz="1400" dirty="0" smtClean="0">
                <a:ea typeface="ＭＳ Ｐゴシック" pitchFamily="-109" charset="-128"/>
              </a:rPr>
              <a:t>(</a:t>
            </a:r>
            <a:r>
              <a:rPr lang="et-EE" sz="1400" dirty="0" smtClean="0">
                <a:ea typeface="ＭＳ Ｐゴシック" pitchFamily="-109" charset="-128"/>
              </a:rPr>
              <a:t>starting from </a:t>
            </a:r>
            <a:r>
              <a:rPr lang="en-US" sz="1400" dirty="0" smtClean="0">
                <a:ea typeface="ＭＳ Ｐゴシック" pitchFamily="-109" charset="-128"/>
              </a:rPr>
              <a:t>PA-</a:t>
            </a:r>
            <a:r>
              <a:rPr lang="et-EE" sz="1400" smtClean="0">
                <a:ea typeface="ＭＳ Ｐゴシック" pitchFamily="-109" charset="-128"/>
              </a:rPr>
              <a:t>2</a:t>
            </a:r>
            <a:r>
              <a:rPr lang="en-US" sz="1400" smtClean="0">
                <a:ea typeface="ＭＳ Ｐゴシック" pitchFamily="-109" charset="-128"/>
              </a:rPr>
              <a:t>000 Series)</a:t>
            </a:r>
            <a:endParaRPr lang="en-US" sz="1400" dirty="0">
              <a:ea typeface="ＭＳ Ｐゴシック" pitchFamily="-109" charset="-128"/>
            </a:endParaRPr>
          </a:p>
          <a:p>
            <a:pPr marL="171450" indent="-171450">
              <a:lnSpc>
                <a:spcPct val="80000"/>
              </a:lnSpc>
            </a:pPr>
            <a:r>
              <a:rPr lang="en-US" sz="2000" dirty="0">
                <a:ea typeface="ＭＳ Ｐゴシック" pitchFamily="-109" charset="-128"/>
                <a:cs typeface="ＭＳ Ｐゴシック" pitchFamily="-109" charset="-128"/>
              </a:rPr>
              <a:t>Simple, flexible management</a:t>
            </a:r>
          </a:p>
          <a:p>
            <a:pPr marL="514350" lvl="1" indent="-169863">
              <a:lnSpc>
                <a:spcPct val="80000"/>
              </a:lnSpc>
            </a:pPr>
            <a:r>
              <a:rPr lang="en-US" sz="1400" dirty="0">
                <a:ea typeface="ＭＳ Ｐゴシック" pitchFamily="-109" charset="-128"/>
              </a:rPr>
              <a:t>CLI, Web, Panorama, SNMP, </a:t>
            </a:r>
            <a:r>
              <a:rPr lang="en-US" sz="1400" dirty="0" err="1">
                <a:ea typeface="ＭＳ Ｐゴシック" pitchFamily="-109" charset="-128"/>
              </a:rPr>
              <a:t>Syslog</a:t>
            </a:r>
            <a:endParaRPr lang="en-US" sz="1400" dirty="0">
              <a:ea typeface="ＭＳ Ｐゴシック" pitchFamily="-109" charset="-128"/>
            </a:endParaRPr>
          </a:p>
        </p:txBody>
      </p:sp>
      <p:sp>
        <p:nvSpPr>
          <p:cNvPr id="46088" name="Rectangle 6"/>
          <p:cNvSpPr>
            <a:spLocks noChangeArrowheads="1"/>
          </p:cNvSpPr>
          <p:nvPr/>
        </p:nvSpPr>
        <p:spPr bwMode="auto">
          <a:xfrm>
            <a:off x="307975" y="966788"/>
            <a:ext cx="6854825" cy="623248"/>
          </a:xfrm>
          <a:prstGeom prst="rect">
            <a:avLst/>
          </a:prstGeom>
          <a:noFill/>
          <a:ln w="12700">
            <a:noFill/>
            <a:miter lim="800000"/>
            <a:headEnd/>
            <a:tailEnd/>
          </a:ln>
        </p:spPr>
        <p:txBody>
          <a:bodyPr wrap="square">
            <a:prstTxWarp prst="textNoShape">
              <a:avLst/>
            </a:prstTxWarp>
            <a:spAutoFit/>
          </a:bodyPr>
          <a:lstStyle/>
          <a:p>
            <a:pPr>
              <a:buClr>
                <a:srgbClr val="004167"/>
              </a:buClr>
              <a:buSzPct val="85000"/>
              <a:buFont typeface="Times" pitchFamily="-109" charset="0"/>
              <a:buNone/>
            </a:pPr>
            <a:r>
              <a:rPr lang="en-US" sz="2000" b="1" dirty="0" smtClean="0">
                <a:solidFill>
                  <a:srgbClr val="004167"/>
                </a:solidFill>
              </a:rPr>
              <a:t>Visibility </a:t>
            </a:r>
            <a:r>
              <a:rPr lang="en-US" sz="2000" b="1" dirty="0">
                <a:solidFill>
                  <a:srgbClr val="004167"/>
                </a:solidFill>
              </a:rPr>
              <a:t>and control of applications, users and </a:t>
            </a:r>
            <a:r>
              <a:rPr lang="en-US" sz="2000" b="1" dirty="0" smtClean="0">
                <a:solidFill>
                  <a:srgbClr val="004167"/>
                </a:solidFill>
              </a:rPr>
              <a:t>content complement core firewall features</a:t>
            </a:r>
            <a:endParaRPr lang="en-US" sz="2000" b="1" dirty="0"/>
          </a:p>
        </p:txBody>
      </p:sp>
      <p:pic>
        <p:nvPicPr>
          <p:cNvPr id="46089" name="Picture 8" descr="PA-2020_FrontWtop"/>
          <p:cNvPicPr>
            <a:picLocks noChangeArrowheads="1"/>
          </p:cNvPicPr>
          <p:nvPr/>
        </p:nvPicPr>
        <p:blipFill>
          <a:blip r:embed="rId3"/>
          <a:srcRect l="5000" t="20834" r="6000" b="34378"/>
          <a:stretch>
            <a:fillRect/>
          </a:stretch>
        </p:blipFill>
        <p:spPr bwMode="auto">
          <a:xfrm>
            <a:off x="7366000" y="4732338"/>
            <a:ext cx="1531938" cy="260350"/>
          </a:xfrm>
          <a:prstGeom prst="rect">
            <a:avLst/>
          </a:prstGeom>
          <a:noFill/>
          <a:ln w="9525">
            <a:noFill/>
            <a:miter lim="800000"/>
            <a:headEnd/>
            <a:tailEnd/>
          </a:ln>
        </p:spPr>
      </p:pic>
      <p:grpSp>
        <p:nvGrpSpPr>
          <p:cNvPr id="46090" name="Group 6"/>
          <p:cNvGrpSpPr>
            <a:grpSpLocks noChangeAspect="1"/>
          </p:cNvGrpSpPr>
          <p:nvPr/>
        </p:nvGrpSpPr>
        <p:grpSpPr bwMode="auto">
          <a:xfrm>
            <a:off x="7373938" y="2408238"/>
            <a:ext cx="1511300" cy="422275"/>
            <a:chOff x="1254" y="2329"/>
            <a:chExt cx="4313" cy="1210"/>
          </a:xfrm>
        </p:grpSpPr>
        <p:sp>
          <p:nvSpPr>
            <p:cNvPr id="46107" name="Rectangle 7"/>
            <p:cNvSpPr>
              <a:spLocks noChangeAspect="1" noChangeArrowheads="1"/>
            </p:cNvSpPr>
            <p:nvPr/>
          </p:nvSpPr>
          <p:spPr bwMode="auto">
            <a:xfrm>
              <a:off x="3044" y="2657"/>
              <a:ext cx="729" cy="859"/>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600"/>
            </a:p>
          </p:txBody>
        </p:sp>
        <p:pic>
          <p:nvPicPr>
            <p:cNvPr id="46108" name="Picture 8" descr="PA4050_FrontWtop_H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pic>
        <p:nvPicPr>
          <p:cNvPr id="46091" name="Picture 9" descr="PA-2050_FrontWtop"/>
          <p:cNvPicPr>
            <a:picLocks noChangeAspect="1" noChangeArrowheads="1"/>
          </p:cNvPicPr>
          <p:nvPr/>
        </p:nvPicPr>
        <p:blipFill>
          <a:blip r:embed="rId5"/>
          <a:srcRect l="5000" t="17926" r="4668" b="34909"/>
          <a:stretch>
            <a:fillRect/>
          </a:stretch>
        </p:blipFill>
        <p:spPr bwMode="auto">
          <a:xfrm>
            <a:off x="7375525" y="4065588"/>
            <a:ext cx="1514475" cy="279400"/>
          </a:xfrm>
          <a:prstGeom prst="rect">
            <a:avLst/>
          </a:prstGeom>
          <a:noFill/>
          <a:ln w="9525">
            <a:noFill/>
            <a:miter lim="800000"/>
            <a:headEnd/>
            <a:tailEnd/>
          </a:ln>
        </p:spPr>
      </p:pic>
      <p:grpSp>
        <p:nvGrpSpPr>
          <p:cNvPr id="46092" name="Group 20"/>
          <p:cNvGrpSpPr>
            <a:grpSpLocks/>
          </p:cNvGrpSpPr>
          <p:nvPr/>
        </p:nvGrpSpPr>
        <p:grpSpPr bwMode="auto">
          <a:xfrm>
            <a:off x="7354888" y="5434013"/>
            <a:ext cx="1547812" cy="293687"/>
            <a:chOff x="3003" y="1632"/>
            <a:chExt cx="2414" cy="449"/>
          </a:xfrm>
        </p:grpSpPr>
        <p:sp>
          <p:nvSpPr>
            <p:cNvPr id="46105" name="Rectangle 21"/>
            <p:cNvSpPr>
              <a:spLocks noChangeArrowheads="1"/>
            </p:cNvSpPr>
            <p:nvPr/>
          </p:nvSpPr>
          <p:spPr bwMode="auto">
            <a:xfrm>
              <a:off x="3082" y="1834"/>
              <a:ext cx="556" cy="182"/>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a:p>
          </p:txBody>
        </p:sp>
        <p:pic>
          <p:nvPicPr>
            <p:cNvPr id="46106" name="Picture 22" descr="mockpa500"/>
            <p:cNvPicPr>
              <a:picLocks noChangeAspect="1" noChangeArrowheads="1"/>
            </p:cNvPicPr>
            <p:nvPr/>
          </p:nvPicPr>
          <p:blipFill>
            <a:blip r:embed="rId6">
              <a:clrChange>
                <a:clrFrom>
                  <a:srgbClr val="FFFFFF"/>
                </a:clrFrom>
                <a:clrTo>
                  <a:srgbClr val="FFFFFF">
                    <a:alpha val="0"/>
                  </a:srgbClr>
                </a:clrTo>
              </a:clrChange>
            </a:blip>
            <a:srcRect l="4442" t="21371" r="6938" b="18280"/>
            <a:stretch>
              <a:fillRect/>
            </a:stretch>
          </p:blipFill>
          <p:spPr bwMode="auto">
            <a:xfrm>
              <a:off x="3003" y="1632"/>
              <a:ext cx="2414" cy="449"/>
            </a:xfrm>
            <a:prstGeom prst="rect">
              <a:avLst/>
            </a:prstGeom>
            <a:noFill/>
            <a:ln w="9525">
              <a:noFill/>
              <a:miter lim="800000"/>
              <a:headEnd/>
              <a:tailEnd/>
            </a:ln>
          </p:spPr>
        </p:pic>
      </p:grpSp>
      <p:grpSp>
        <p:nvGrpSpPr>
          <p:cNvPr id="46093" name="Group 6"/>
          <p:cNvGrpSpPr>
            <a:grpSpLocks noChangeAspect="1"/>
          </p:cNvGrpSpPr>
          <p:nvPr/>
        </p:nvGrpSpPr>
        <p:grpSpPr bwMode="auto">
          <a:xfrm>
            <a:off x="7391400" y="3262313"/>
            <a:ext cx="1481138" cy="414337"/>
            <a:chOff x="1254" y="2329"/>
            <a:chExt cx="4313" cy="1210"/>
          </a:xfrm>
        </p:grpSpPr>
        <p:sp>
          <p:nvSpPr>
            <p:cNvPr id="46103" name="Rectangle 7"/>
            <p:cNvSpPr>
              <a:spLocks noChangeAspect="1" noChangeArrowheads="1"/>
            </p:cNvSpPr>
            <p:nvPr/>
          </p:nvSpPr>
          <p:spPr bwMode="auto">
            <a:xfrm>
              <a:off x="3034" y="2649"/>
              <a:ext cx="744" cy="876"/>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600"/>
            </a:p>
          </p:txBody>
        </p:sp>
        <p:pic>
          <p:nvPicPr>
            <p:cNvPr id="46104" name="Picture 8" descr="PA4050_FrontWtop_H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grpSp>
        <p:nvGrpSpPr>
          <p:cNvPr id="46094" name="Group 25"/>
          <p:cNvGrpSpPr>
            <a:grpSpLocks/>
          </p:cNvGrpSpPr>
          <p:nvPr/>
        </p:nvGrpSpPr>
        <p:grpSpPr bwMode="auto">
          <a:xfrm>
            <a:off x="7358063" y="1604963"/>
            <a:ext cx="1517650" cy="466725"/>
            <a:chOff x="3869" y="1628"/>
            <a:chExt cx="1660" cy="524"/>
          </a:xfrm>
        </p:grpSpPr>
        <p:sp>
          <p:nvSpPr>
            <p:cNvPr id="46101" name="Rectangle 26"/>
            <p:cNvSpPr>
              <a:spLocks noChangeArrowheads="1"/>
            </p:cNvSpPr>
            <p:nvPr/>
          </p:nvSpPr>
          <p:spPr bwMode="auto">
            <a:xfrm>
              <a:off x="4565" y="1747"/>
              <a:ext cx="259" cy="405"/>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a:p>
          </p:txBody>
        </p:sp>
        <p:pic>
          <p:nvPicPr>
            <p:cNvPr id="46102" name="Picture 27" descr="PA4060_FrontWtop_LR"/>
            <p:cNvPicPr>
              <a:picLocks noChangeAspect="1" noChangeArrowheads="1"/>
            </p:cNvPicPr>
            <p:nvPr/>
          </p:nvPicPr>
          <p:blipFill>
            <a:blip r:embed="rId7">
              <a:clrChange>
                <a:clrFrom>
                  <a:srgbClr val="FFFFFF"/>
                </a:clrFrom>
                <a:clrTo>
                  <a:srgbClr val="FFFFFF">
                    <a:alpha val="0"/>
                  </a:srgbClr>
                </a:clrTo>
              </a:clrChange>
            </a:blip>
            <a:srcRect l="7440" t="18806" r="8160" b="25337"/>
            <a:stretch>
              <a:fillRect/>
            </a:stretch>
          </p:blipFill>
          <p:spPr bwMode="auto">
            <a:xfrm>
              <a:off x="3869" y="1628"/>
              <a:ext cx="1660" cy="484"/>
            </a:xfrm>
            <a:prstGeom prst="rect">
              <a:avLst/>
            </a:prstGeom>
            <a:noFill/>
            <a:ln w="9525">
              <a:noFill/>
              <a:miter lim="800000"/>
              <a:headEnd/>
              <a:tailEnd/>
            </a:ln>
          </p:spPr>
        </p:pic>
      </p:grpSp>
      <p:sp>
        <p:nvSpPr>
          <p:cNvPr id="46095" name="TextBox 23"/>
          <p:cNvSpPr txBox="1">
            <a:spLocks noChangeArrowheads="1"/>
          </p:cNvSpPr>
          <p:nvPr/>
        </p:nvSpPr>
        <p:spPr bwMode="auto">
          <a:xfrm>
            <a:off x="7742238" y="5694363"/>
            <a:ext cx="769937" cy="280987"/>
          </a:xfrm>
          <a:prstGeom prst="rect">
            <a:avLst/>
          </a:prstGeom>
          <a:noFill/>
          <a:ln w="9525">
            <a:noFill/>
            <a:miter lim="800000"/>
            <a:headEnd/>
            <a:tailEnd/>
          </a:ln>
        </p:spPr>
        <p:txBody>
          <a:bodyPr wrap="none">
            <a:prstTxWarp prst="textNoShape">
              <a:avLst/>
            </a:prstTxWarp>
            <a:spAutoFit/>
          </a:bodyPr>
          <a:lstStyle/>
          <a:p>
            <a:pPr>
              <a:buFont typeface="Times New Roman" pitchFamily="-109" charset="0"/>
              <a:buNone/>
            </a:pPr>
            <a:r>
              <a:rPr lang="en-US" sz="1400">
                <a:solidFill>
                  <a:schemeClr val="bg2"/>
                </a:solidFill>
              </a:rPr>
              <a:t>PA-500</a:t>
            </a:r>
          </a:p>
        </p:txBody>
      </p:sp>
      <p:sp>
        <p:nvSpPr>
          <p:cNvPr id="46096" name="TextBox 24"/>
          <p:cNvSpPr txBox="1">
            <a:spLocks noChangeArrowheads="1"/>
          </p:cNvSpPr>
          <p:nvPr/>
        </p:nvSpPr>
        <p:spPr bwMode="auto">
          <a:xfrm>
            <a:off x="7696200" y="4978400"/>
            <a:ext cx="869950" cy="280988"/>
          </a:xfrm>
          <a:prstGeom prst="rect">
            <a:avLst/>
          </a:prstGeom>
          <a:noFill/>
          <a:ln w="9525">
            <a:noFill/>
            <a:miter lim="800000"/>
            <a:headEnd/>
            <a:tailEnd/>
          </a:ln>
        </p:spPr>
        <p:txBody>
          <a:bodyPr wrap="none">
            <a:prstTxWarp prst="textNoShape">
              <a:avLst/>
            </a:prstTxWarp>
            <a:spAutoFit/>
          </a:bodyPr>
          <a:lstStyle/>
          <a:p>
            <a:pPr>
              <a:buFont typeface="Times New Roman" pitchFamily="-109" charset="0"/>
              <a:buNone/>
            </a:pPr>
            <a:r>
              <a:rPr lang="en-US" sz="1400">
                <a:solidFill>
                  <a:schemeClr val="bg2"/>
                </a:solidFill>
              </a:rPr>
              <a:t>PA-2020</a:t>
            </a:r>
          </a:p>
        </p:txBody>
      </p:sp>
      <p:sp>
        <p:nvSpPr>
          <p:cNvPr id="46097" name="TextBox 25"/>
          <p:cNvSpPr txBox="1">
            <a:spLocks noChangeArrowheads="1"/>
          </p:cNvSpPr>
          <p:nvPr/>
        </p:nvSpPr>
        <p:spPr bwMode="auto">
          <a:xfrm>
            <a:off x="7696200" y="4322763"/>
            <a:ext cx="869950" cy="280987"/>
          </a:xfrm>
          <a:prstGeom prst="rect">
            <a:avLst/>
          </a:prstGeom>
          <a:noFill/>
          <a:ln w="9525">
            <a:noFill/>
            <a:miter lim="800000"/>
            <a:headEnd/>
            <a:tailEnd/>
          </a:ln>
        </p:spPr>
        <p:txBody>
          <a:bodyPr wrap="none">
            <a:prstTxWarp prst="textNoShape">
              <a:avLst/>
            </a:prstTxWarp>
            <a:spAutoFit/>
          </a:bodyPr>
          <a:lstStyle/>
          <a:p>
            <a:pPr>
              <a:buFont typeface="Times New Roman" pitchFamily="-109" charset="0"/>
              <a:buNone/>
            </a:pPr>
            <a:r>
              <a:rPr lang="en-US" sz="1400">
                <a:solidFill>
                  <a:schemeClr val="bg2"/>
                </a:solidFill>
              </a:rPr>
              <a:t>PA-2050</a:t>
            </a:r>
          </a:p>
        </p:txBody>
      </p:sp>
      <p:sp>
        <p:nvSpPr>
          <p:cNvPr id="46098" name="TextBox 26"/>
          <p:cNvSpPr txBox="1">
            <a:spLocks noChangeArrowheads="1"/>
          </p:cNvSpPr>
          <p:nvPr/>
        </p:nvSpPr>
        <p:spPr bwMode="auto">
          <a:xfrm>
            <a:off x="7696200" y="3662363"/>
            <a:ext cx="869950" cy="280987"/>
          </a:xfrm>
          <a:prstGeom prst="rect">
            <a:avLst/>
          </a:prstGeom>
          <a:noFill/>
          <a:ln w="9525">
            <a:noFill/>
            <a:miter lim="800000"/>
            <a:headEnd/>
            <a:tailEnd/>
          </a:ln>
        </p:spPr>
        <p:txBody>
          <a:bodyPr wrap="none">
            <a:prstTxWarp prst="textNoShape">
              <a:avLst/>
            </a:prstTxWarp>
            <a:spAutoFit/>
          </a:bodyPr>
          <a:lstStyle/>
          <a:p>
            <a:pPr>
              <a:buFont typeface="Times New Roman" pitchFamily="-109" charset="0"/>
              <a:buNone/>
            </a:pPr>
            <a:r>
              <a:rPr lang="en-US" sz="1400">
                <a:solidFill>
                  <a:schemeClr val="bg2"/>
                </a:solidFill>
              </a:rPr>
              <a:t>PA-4020</a:t>
            </a:r>
          </a:p>
        </p:txBody>
      </p:sp>
      <p:sp>
        <p:nvSpPr>
          <p:cNvPr id="46099" name="TextBox 27"/>
          <p:cNvSpPr txBox="1">
            <a:spLocks noChangeArrowheads="1"/>
          </p:cNvSpPr>
          <p:nvPr/>
        </p:nvSpPr>
        <p:spPr bwMode="auto">
          <a:xfrm>
            <a:off x="7691438" y="2830513"/>
            <a:ext cx="869950" cy="280987"/>
          </a:xfrm>
          <a:prstGeom prst="rect">
            <a:avLst/>
          </a:prstGeom>
          <a:noFill/>
          <a:ln w="9525">
            <a:noFill/>
            <a:miter lim="800000"/>
            <a:headEnd/>
            <a:tailEnd/>
          </a:ln>
        </p:spPr>
        <p:txBody>
          <a:bodyPr wrap="none">
            <a:prstTxWarp prst="textNoShape">
              <a:avLst/>
            </a:prstTxWarp>
            <a:spAutoFit/>
          </a:bodyPr>
          <a:lstStyle/>
          <a:p>
            <a:pPr>
              <a:buFont typeface="Times New Roman" pitchFamily="-109" charset="0"/>
              <a:buNone/>
            </a:pPr>
            <a:r>
              <a:rPr lang="en-US" sz="1400">
                <a:solidFill>
                  <a:schemeClr val="bg2"/>
                </a:solidFill>
              </a:rPr>
              <a:t>PA-4050</a:t>
            </a:r>
          </a:p>
        </p:txBody>
      </p:sp>
      <p:sp>
        <p:nvSpPr>
          <p:cNvPr id="46100" name="TextBox 28"/>
          <p:cNvSpPr txBox="1">
            <a:spLocks noChangeArrowheads="1"/>
          </p:cNvSpPr>
          <p:nvPr/>
        </p:nvSpPr>
        <p:spPr bwMode="auto">
          <a:xfrm>
            <a:off x="7691438" y="2019300"/>
            <a:ext cx="869950" cy="280988"/>
          </a:xfrm>
          <a:prstGeom prst="rect">
            <a:avLst/>
          </a:prstGeom>
          <a:noFill/>
          <a:ln w="9525">
            <a:noFill/>
            <a:miter lim="800000"/>
            <a:headEnd/>
            <a:tailEnd/>
          </a:ln>
        </p:spPr>
        <p:txBody>
          <a:bodyPr wrap="none">
            <a:prstTxWarp prst="textNoShape">
              <a:avLst/>
            </a:prstTxWarp>
            <a:spAutoFit/>
          </a:bodyPr>
          <a:lstStyle/>
          <a:p>
            <a:pPr>
              <a:buFont typeface="Times New Roman" pitchFamily="-109" charset="0"/>
              <a:buNone/>
            </a:pPr>
            <a:r>
              <a:rPr lang="en-US" sz="1400">
                <a:solidFill>
                  <a:schemeClr val="bg2"/>
                </a:solidFill>
              </a:rPr>
              <a:t>PA-4060</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Oval 78"/>
          <p:cNvSpPr>
            <a:spLocks/>
          </p:cNvSpPr>
          <p:nvPr/>
        </p:nvSpPr>
        <p:spPr bwMode="auto">
          <a:xfrm>
            <a:off x="6716713" y="2298700"/>
            <a:ext cx="1549400" cy="482600"/>
          </a:xfrm>
          <a:prstGeom prst="ellipse">
            <a:avLst/>
          </a:prstGeom>
          <a:solidFill>
            <a:srgbClr val="E9D666">
              <a:alpha val="36078"/>
            </a:srgbClr>
          </a:solidFill>
          <a:ln w="12700">
            <a:noFill/>
            <a:round/>
            <a:headEnd/>
            <a:tailEnd/>
          </a:ln>
        </p:spPr>
        <p:txBody>
          <a:bodyPr lIns="0" tIns="0" rIns="0" bIns="0">
            <a:prstTxWarp prst="textNoShape">
              <a:avLst/>
            </a:prstTxWarp>
          </a:bodyPr>
          <a:lstStyle/>
          <a:p>
            <a:pPr algn="l" eaLnBrk="1" hangingPunct="1">
              <a:lnSpc>
                <a:spcPct val="100000"/>
              </a:lnSpc>
              <a:spcBef>
                <a:spcPct val="0"/>
              </a:spcBef>
              <a:spcAft>
                <a:spcPct val="0"/>
              </a:spcAft>
              <a:buClrTx/>
              <a:buSzTx/>
              <a:buFontTx/>
              <a:buNone/>
            </a:pPr>
            <a:endParaRPr lang="en-US" sz="2400">
              <a:solidFill>
                <a:srgbClr val="000000"/>
              </a:solidFill>
              <a:latin typeface="Times New Roman" pitchFamily="-109" charset="0"/>
              <a:ea typeface="ヒラギノ明朝 ProN W3" pitchFamily="-109" charset="-128"/>
              <a:cs typeface="ヒラギノ明朝 ProN W3" pitchFamily="-109" charset="-128"/>
              <a:sym typeface="Times New Roman" pitchFamily="-109" charset="0"/>
            </a:endParaRPr>
          </a:p>
        </p:txBody>
      </p:sp>
      <p:sp>
        <p:nvSpPr>
          <p:cNvPr id="49157" name="Oval 78"/>
          <p:cNvSpPr>
            <a:spLocks/>
          </p:cNvSpPr>
          <p:nvPr/>
        </p:nvSpPr>
        <p:spPr bwMode="auto">
          <a:xfrm>
            <a:off x="3746500" y="2692400"/>
            <a:ext cx="1549400" cy="482600"/>
          </a:xfrm>
          <a:prstGeom prst="ellipse">
            <a:avLst/>
          </a:prstGeom>
          <a:solidFill>
            <a:srgbClr val="E9D666">
              <a:alpha val="36078"/>
            </a:srgbClr>
          </a:solidFill>
          <a:ln w="12700">
            <a:noFill/>
            <a:round/>
            <a:headEnd/>
            <a:tailEnd/>
          </a:ln>
        </p:spPr>
        <p:txBody>
          <a:bodyPr lIns="0" tIns="0" rIns="0" bIns="0">
            <a:prstTxWarp prst="textNoShape">
              <a:avLst/>
            </a:prstTxWarp>
          </a:bodyPr>
          <a:lstStyle/>
          <a:p>
            <a:pPr algn="l" eaLnBrk="1" hangingPunct="1">
              <a:lnSpc>
                <a:spcPct val="100000"/>
              </a:lnSpc>
              <a:spcBef>
                <a:spcPct val="0"/>
              </a:spcBef>
              <a:spcAft>
                <a:spcPct val="0"/>
              </a:spcAft>
              <a:buClrTx/>
              <a:buSzTx/>
              <a:buFontTx/>
              <a:buNone/>
            </a:pPr>
            <a:endParaRPr lang="en-US" sz="2400">
              <a:solidFill>
                <a:srgbClr val="000000"/>
              </a:solidFill>
              <a:latin typeface="Times New Roman" pitchFamily="-109" charset="0"/>
              <a:ea typeface="ヒラギノ明朝 ProN W3" pitchFamily="-109" charset="-128"/>
              <a:cs typeface="ヒラギノ明朝 ProN W3" pitchFamily="-109" charset="-128"/>
              <a:sym typeface="Times New Roman" pitchFamily="-109" charset="0"/>
            </a:endParaRPr>
          </a:p>
        </p:txBody>
      </p:sp>
      <p:sp>
        <p:nvSpPr>
          <p:cNvPr id="49158" name="Oval 40"/>
          <p:cNvSpPr>
            <a:spLocks/>
          </p:cNvSpPr>
          <p:nvPr/>
        </p:nvSpPr>
        <p:spPr bwMode="auto">
          <a:xfrm>
            <a:off x="2082800" y="3060700"/>
            <a:ext cx="812800" cy="482600"/>
          </a:xfrm>
          <a:prstGeom prst="ellipse">
            <a:avLst/>
          </a:prstGeom>
          <a:solidFill>
            <a:srgbClr val="E9D666">
              <a:alpha val="36078"/>
            </a:srgbClr>
          </a:solidFill>
          <a:ln w="12700">
            <a:noFill/>
            <a:round/>
            <a:headEnd/>
            <a:tailEnd/>
          </a:ln>
        </p:spPr>
        <p:txBody>
          <a:bodyPr lIns="0" tIns="0" rIns="0" bIns="0">
            <a:prstTxWarp prst="textNoShape">
              <a:avLst/>
            </a:prstTxWarp>
          </a:bodyPr>
          <a:lstStyle/>
          <a:p>
            <a:pPr algn="l" eaLnBrk="1" hangingPunct="1">
              <a:lnSpc>
                <a:spcPct val="100000"/>
              </a:lnSpc>
              <a:spcBef>
                <a:spcPct val="0"/>
              </a:spcBef>
              <a:spcAft>
                <a:spcPct val="0"/>
              </a:spcAft>
              <a:buClrTx/>
              <a:buSzTx/>
              <a:buFontTx/>
              <a:buNone/>
            </a:pPr>
            <a:endParaRPr lang="en-US" sz="2400">
              <a:solidFill>
                <a:srgbClr val="000000"/>
              </a:solidFill>
              <a:latin typeface="Times New Roman" pitchFamily="-109" charset="0"/>
              <a:ea typeface="ヒラギノ明朝 ProN W3" pitchFamily="-109" charset="-128"/>
              <a:cs typeface="ヒラギノ明朝 ProN W3" pitchFamily="-109" charset="-128"/>
              <a:sym typeface="Times New Roman" pitchFamily="-109" charset="0"/>
            </a:endParaRPr>
          </a:p>
        </p:txBody>
      </p:sp>
      <p:sp>
        <p:nvSpPr>
          <p:cNvPr id="49159" name="AutoShape 2"/>
          <p:cNvSpPr>
            <a:spLocks noChangeArrowheads="1"/>
          </p:cNvSpPr>
          <p:nvPr/>
        </p:nvSpPr>
        <p:spPr bwMode="auto">
          <a:xfrm>
            <a:off x="130175" y="819150"/>
            <a:ext cx="2854325" cy="3963988"/>
          </a:xfrm>
          <a:prstGeom prst="roundRect">
            <a:avLst>
              <a:gd name="adj" fmla="val 2287"/>
            </a:avLst>
          </a:prstGeom>
          <a:solidFill>
            <a:schemeClr val="bg1">
              <a:alpha val="14902"/>
            </a:schemeClr>
          </a:solidFill>
          <a:ln w="28575">
            <a:solidFill>
              <a:srgbClr val="DDDDDD"/>
            </a:solidFill>
            <a:round/>
            <a:headEnd/>
            <a:tailEnd/>
          </a:ln>
        </p:spPr>
        <p:txBody>
          <a:bodyPr anchor="ctr">
            <a:prstTxWarp prst="textNoShape">
              <a:avLst/>
            </a:prstTxWarp>
            <a:spAutoFit/>
          </a:bodyPr>
          <a:lstStyle/>
          <a:p>
            <a:endParaRPr lang="en-US" sz="1600"/>
          </a:p>
        </p:txBody>
      </p:sp>
      <p:sp>
        <p:nvSpPr>
          <p:cNvPr id="49160" name="Line 3"/>
          <p:cNvSpPr>
            <a:spLocks noChangeShapeType="1"/>
          </p:cNvSpPr>
          <p:nvPr/>
        </p:nvSpPr>
        <p:spPr bwMode="auto">
          <a:xfrm flipH="1" flipV="1">
            <a:off x="1301750" y="2024063"/>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61" name="Line 4"/>
          <p:cNvSpPr>
            <a:spLocks noChangeShapeType="1"/>
          </p:cNvSpPr>
          <p:nvPr/>
        </p:nvSpPr>
        <p:spPr bwMode="auto">
          <a:xfrm flipH="1" flipV="1">
            <a:off x="1285875" y="2541588"/>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62" name="Line 5"/>
          <p:cNvSpPr>
            <a:spLocks noChangeShapeType="1"/>
          </p:cNvSpPr>
          <p:nvPr/>
        </p:nvSpPr>
        <p:spPr bwMode="auto">
          <a:xfrm flipH="1" flipV="1">
            <a:off x="1247775" y="3046413"/>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63" name="AutoShape 6"/>
          <p:cNvSpPr>
            <a:spLocks noChangeArrowheads="1"/>
          </p:cNvSpPr>
          <p:nvPr/>
        </p:nvSpPr>
        <p:spPr bwMode="auto">
          <a:xfrm>
            <a:off x="6146800" y="819150"/>
            <a:ext cx="2854325" cy="3963988"/>
          </a:xfrm>
          <a:prstGeom prst="roundRect">
            <a:avLst>
              <a:gd name="adj" fmla="val 2287"/>
            </a:avLst>
          </a:prstGeom>
          <a:solidFill>
            <a:schemeClr val="bg1">
              <a:alpha val="14902"/>
            </a:schemeClr>
          </a:solidFill>
          <a:ln w="28575">
            <a:solidFill>
              <a:srgbClr val="DDDDDD"/>
            </a:solidFill>
            <a:round/>
            <a:headEnd/>
            <a:tailEnd/>
          </a:ln>
        </p:spPr>
        <p:txBody>
          <a:bodyPr anchor="ctr">
            <a:prstTxWarp prst="textNoShape">
              <a:avLst/>
            </a:prstTxWarp>
            <a:spAutoFit/>
          </a:bodyPr>
          <a:lstStyle/>
          <a:p>
            <a:endParaRPr lang="en-US" sz="1600"/>
          </a:p>
        </p:txBody>
      </p:sp>
      <p:sp>
        <p:nvSpPr>
          <p:cNvPr id="49164" name="Line 7"/>
          <p:cNvSpPr>
            <a:spLocks noChangeShapeType="1"/>
          </p:cNvSpPr>
          <p:nvPr/>
        </p:nvSpPr>
        <p:spPr bwMode="auto">
          <a:xfrm flipH="1" flipV="1">
            <a:off x="7335838" y="2011363"/>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65" name="Line 8"/>
          <p:cNvSpPr>
            <a:spLocks noChangeShapeType="1"/>
          </p:cNvSpPr>
          <p:nvPr/>
        </p:nvSpPr>
        <p:spPr bwMode="auto">
          <a:xfrm flipH="1" flipV="1">
            <a:off x="7319963" y="2528888"/>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66" name="Line 9"/>
          <p:cNvSpPr>
            <a:spLocks noChangeShapeType="1"/>
          </p:cNvSpPr>
          <p:nvPr/>
        </p:nvSpPr>
        <p:spPr bwMode="auto">
          <a:xfrm flipH="1" flipV="1">
            <a:off x="7281863" y="3033713"/>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67" name="AutoShape 10"/>
          <p:cNvSpPr>
            <a:spLocks noChangeArrowheads="1"/>
          </p:cNvSpPr>
          <p:nvPr/>
        </p:nvSpPr>
        <p:spPr bwMode="auto">
          <a:xfrm>
            <a:off x="3140075" y="819150"/>
            <a:ext cx="2854325" cy="3963988"/>
          </a:xfrm>
          <a:prstGeom prst="roundRect">
            <a:avLst>
              <a:gd name="adj" fmla="val 2287"/>
            </a:avLst>
          </a:prstGeom>
          <a:solidFill>
            <a:schemeClr val="bg1">
              <a:alpha val="14902"/>
            </a:schemeClr>
          </a:solidFill>
          <a:ln w="28575">
            <a:solidFill>
              <a:srgbClr val="DDDDDD"/>
            </a:solidFill>
            <a:round/>
            <a:headEnd/>
            <a:tailEnd/>
          </a:ln>
        </p:spPr>
        <p:txBody>
          <a:bodyPr anchor="ctr">
            <a:prstTxWarp prst="textNoShape">
              <a:avLst/>
            </a:prstTxWarp>
            <a:spAutoFit/>
          </a:bodyPr>
          <a:lstStyle/>
          <a:p>
            <a:endParaRPr lang="en-US" sz="1600"/>
          </a:p>
        </p:txBody>
      </p:sp>
      <p:sp>
        <p:nvSpPr>
          <p:cNvPr id="49168" name="Line 11"/>
          <p:cNvSpPr>
            <a:spLocks noChangeShapeType="1"/>
          </p:cNvSpPr>
          <p:nvPr/>
        </p:nvSpPr>
        <p:spPr bwMode="auto">
          <a:xfrm flipH="1" flipV="1">
            <a:off x="4300538" y="2035175"/>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69" name="Line 12"/>
          <p:cNvSpPr>
            <a:spLocks noChangeShapeType="1"/>
          </p:cNvSpPr>
          <p:nvPr/>
        </p:nvSpPr>
        <p:spPr bwMode="auto">
          <a:xfrm flipH="1" flipV="1">
            <a:off x="4313238" y="2524125"/>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70" name="Line 13"/>
          <p:cNvSpPr>
            <a:spLocks noChangeShapeType="1"/>
          </p:cNvSpPr>
          <p:nvPr/>
        </p:nvSpPr>
        <p:spPr bwMode="auto">
          <a:xfrm flipH="1" flipV="1">
            <a:off x="4303713" y="2952750"/>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71" name="Line 14"/>
          <p:cNvSpPr>
            <a:spLocks noChangeShapeType="1"/>
          </p:cNvSpPr>
          <p:nvPr/>
        </p:nvSpPr>
        <p:spPr bwMode="auto">
          <a:xfrm flipH="1" flipV="1">
            <a:off x="4275138" y="3354388"/>
            <a:ext cx="409575" cy="3175"/>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72" name="Line 15"/>
          <p:cNvSpPr>
            <a:spLocks noChangeShapeType="1"/>
          </p:cNvSpPr>
          <p:nvPr/>
        </p:nvSpPr>
        <p:spPr bwMode="auto">
          <a:xfrm>
            <a:off x="1257300" y="3128963"/>
            <a:ext cx="1014413" cy="195262"/>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73" name="Line 16"/>
          <p:cNvSpPr>
            <a:spLocks noChangeShapeType="1"/>
          </p:cNvSpPr>
          <p:nvPr/>
        </p:nvSpPr>
        <p:spPr bwMode="auto">
          <a:xfrm>
            <a:off x="1824038" y="3067050"/>
            <a:ext cx="614362" cy="171450"/>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74" name="Line 17"/>
          <p:cNvSpPr>
            <a:spLocks noChangeShapeType="1"/>
          </p:cNvSpPr>
          <p:nvPr/>
        </p:nvSpPr>
        <p:spPr bwMode="auto">
          <a:xfrm flipH="1">
            <a:off x="1157288" y="1628775"/>
            <a:ext cx="185737" cy="342900"/>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75" name="Line 18"/>
          <p:cNvSpPr>
            <a:spLocks noChangeShapeType="1"/>
          </p:cNvSpPr>
          <p:nvPr/>
        </p:nvSpPr>
        <p:spPr bwMode="auto">
          <a:xfrm>
            <a:off x="1657350" y="1628775"/>
            <a:ext cx="200025" cy="357188"/>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76" name="Line 19"/>
          <p:cNvSpPr>
            <a:spLocks noChangeShapeType="1"/>
          </p:cNvSpPr>
          <p:nvPr/>
        </p:nvSpPr>
        <p:spPr bwMode="auto">
          <a:xfrm>
            <a:off x="1143000" y="2071688"/>
            <a:ext cx="0" cy="1543050"/>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77" name="Line 20"/>
          <p:cNvSpPr>
            <a:spLocks noChangeShapeType="1"/>
          </p:cNvSpPr>
          <p:nvPr/>
        </p:nvSpPr>
        <p:spPr bwMode="auto">
          <a:xfrm>
            <a:off x="1852613" y="2081213"/>
            <a:ext cx="0" cy="1528762"/>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78" name="Oval 21"/>
          <p:cNvSpPr>
            <a:spLocks noChangeArrowheads="1"/>
          </p:cNvSpPr>
          <p:nvPr/>
        </p:nvSpPr>
        <p:spPr bwMode="auto">
          <a:xfrm>
            <a:off x="257175" y="3543300"/>
            <a:ext cx="2614613" cy="1128713"/>
          </a:xfrm>
          <a:prstGeom prst="ellipse">
            <a:avLst/>
          </a:prstGeom>
          <a:solidFill>
            <a:srgbClr val="5D87A1">
              <a:alpha val="50195"/>
            </a:srgbClr>
          </a:solidFill>
          <a:ln w="12700">
            <a:noFill/>
            <a:round/>
            <a:headEnd/>
            <a:tailEnd/>
          </a:ln>
        </p:spPr>
        <p:txBody>
          <a:bodyPr wrap="none" anchor="ctr">
            <a:prstTxWarp prst="textNoShape">
              <a:avLst/>
            </a:prstTxWarp>
            <a:spAutoFit/>
          </a:bodyPr>
          <a:lstStyle/>
          <a:p>
            <a:endParaRPr lang="en-US" sz="1600"/>
          </a:p>
        </p:txBody>
      </p:sp>
      <p:sp>
        <p:nvSpPr>
          <p:cNvPr id="49179" name="Rectangle 22"/>
          <p:cNvSpPr>
            <a:spLocks noGrp="1" noChangeArrowheads="1"/>
          </p:cNvSpPr>
          <p:nvPr>
            <p:ph type="title" idx="4294967295"/>
          </p:nvPr>
        </p:nvSpPr>
        <p:spPr/>
        <p:txBody>
          <a:bodyPr/>
          <a:lstStyle/>
          <a:p>
            <a:r>
              <a:rPr lang="en-US">
                <a:ea typeface="ＭＳ Ｐゴシック" pitchFamily="-109" charset="-128"/>
                <a:cs typeface="ＭＳ Ｐゴシック" pitchFamily="-109" charset="-128"/>
              </a:rPr>
              <a:t>Flexible Deployment Options</a:t>
            </a:r>
          </a:p>
        </p:txBody>
      </p:sp>
      <p:pic>
        <p:nvPicPr>
          <p:cNvPr id="49180" name="Picture 23" descr="Untitled-24"/>
          <p:cNvPicPr>
            <a:picLocks noChangeAspect="1" noChangeArrowheads="1"/>
          </p:cNvPicPr>
          <p:nvPr/>
        </p:nvPicPr>
        <p:blipFill>
          <a:blip r:embed="rId2"/>
          <a:srcRect/>
          <a:stretch>
            <a:fillRect/>
          </a:stretch>
        </p:blipFill>
        <p:spPr bwMode="auto">
          <a:xfrm>
            <a:off x="658813" y="3814763"/>
            <a:ext cx="233362" cy="255587"/>
          </a:xfrm>
          <a:prstGeom prst="rect">
            <a:avLst/>
          </a:prstGeom>
          <a:noFill/>
          <a:ln w="9525">
            <a:noFill/>
            <a:miter lim="800000"/>
            <a:headEnd/>
            <a:tailEnd/>
          </a:ln>
        </p:spPr>
      </p:pic>
      <p:grpSp>
        <p:nvGrpSpPr>
          <p:cNvPr id="2" name="Group 24"/>
          <p:cNvGrpSpPr>
            <a:grpSpLocks/>
          </p:cNvGrpSpPr>
          <p:nvPr/>
        </p:nvGrpSpPr>
        <p:grpSpPr bwMode="auto">
          <a:xfrm>
            <a:off x="1160463" y="3778250"/>
            <a:ext cx="357187" cy="347663"/>
            <a:chOff x="4113" y="3011"/>
            <a:chExt cx="225" cy="219"/>
          </a:xfrm>
        </p:grpSpPr>
        <p:pic>
          <p:nvPicPr>
            <p:cNvPr id="49263" name="Picture 25" descr="Untitled-4"/>
            <p:cNvPicPr>
              <a:picLocks noChangeAspect="1" noChangeArrowheads="1"/>
            </p:cNvPicPr>
            <p:nvPr/>
          </p:nvPicPr>
          <p:blipFill>
            <a:blip r:embed="rId3"/>
            <a:srcRect/>
            <a:stretch>
              <a:fillRect/>
            </a:stretch>
          </p:blipFill>
          <p:spPr bwMode="auto">
            <a:xfrm>
              <a:off x="4113" y="3043"/>
              <a:ext cx="156" cy="184"/>
            </a:xfrm>
            <a:prstGeom prst="rect">
              <a:avLst/>
            </a:prstGeom>
            <a:noFill/>
            <a:ln w="9525">
              <a:noFill/>
              <a:miter lim="800000"/>
              <a:headEnd/>
              <a:tailEnd/>
            </a:ln>
          </p:spPr>
        </p:pic>
        <p:pic>
          <p:nvPicPr>
            <p:cNvPr id="49264" name="Picture 26" descr="Untitled-5"/>
            <p:cNvPicPr>
              <a:picLocks noChangeAspect="1" noChangeArrowheads="1"/>
            </p:cNvPicPr>
            <p:nvPr/>
          </p:nvPicPr>
          <p:blipFill>
            <a:blip r:embed="rId4"/>
            <a:srcRect/>
            <a:stretch>
              <a:fillRect/>
            </a:stretch>
          </p:blipFill>
          <p:spPr bwMode="auto">
            <a:xfrm>
              <a:off x="4225" y="3011"/>
              <a:ext cx="113" cy="219"/>
            </a:xfrm>
            <a:prstGeom prst="rect">
              <a:avLst/>
            </a:prstGeom>
            <a:noFill/>
            <a:ln w="9525">
              <a:noFill/>
              <a:miter lim="800000"/>
              <a:headEnd/>
              <a:tailEnd/>
            </a:ln>
          </p:spPr>
        </p:pic>
      </p:grpSp>
      <p:grpSp>
        <p:nvGrpSpPr>
          <p:cNvPr id="3" name="Group 32"/>
          <p:cNvGrpSpPr>
            <a:grpSpLocks/>
          </p:cNvGrpSpPr>
          <p:nvPr/>
        </p:nvGrpSpPr>
        <p:grpSpPr bwMode="auto">
          <a:xfrm>
            <a:off x="1312863" y="3930650"/>
            <a:ext cx="357187" cy="347663"/>
            <a:chOff x="4113" y="3011"/>
            <a:chExt cx="225" cy="219"/>
          </a:xfrm>
        </p:grpSpPr>
        <p:pic>
          <p:nvPicPr>
            <p:cNvPr id="49261" name="Picture 33" descr="Untitled-4"/>
            <p:cNvPicPr>
              <a:picLocks noChangeAspect="1" noChangeArrowheads="1"/>
            </p:cNvPicPr>
            <p:nvPr/>
          </p:nvPicPr>
          <p:blipFill>
            <a:blip r:embed="rId3"/>
            <a:srcRect/>
            <a:stretch>
              <a:fillRect/>
            </a:stretch>
          </p:blipFill>
          <p:spPr bwMode="auto">
            <a:xfrm>
              <a:off x="4113" y="3043"/>
              <a:ext cx="156" cy="184"/>
            </a:xfrm>
            <a:prstGeom prst="rect">
              <a:avLst/>
            </a:prstGeom>
            <a:noFill/>
            <a:ln w="9525">
              <a:noFill/>
              <a:miter lim="800000"/>
              <a:headEnd/>
              <a:tailEnd/>
            </a:ln>
          </p:spPr>
        </p:pic>
        <p:pic>
          <p:nvPicPr>
            <p:cNvPr id="49262" name="Picture 34" descr="Untitled-5"/>
            <p:cNvPicPr>
              <a:picLocks noChangeAspect="1" noChangeArrowheads="1"/>
            </p:cNvPicPr>
            <p:nvPr/>
          </p:nvPicPr>
          <p:blipFill>
            <a:blip r:embed="rId4"/>
            <a:srcRect/>
            <a:stretch>
              <a:fillRect/>
            </a:stretch>
          </p:blipFill>
          <p:spPr bwMode="auto">
            <a:xfrm>
              <a:off x="4225" y="3011"/>
              <a:ext cx="113" cy="219"/>
            </a:xfrm>
            <a:prstGeom prst="rect">
              <a:avLst/>
            </a:prstGeom>
            <a:noFill/>
            <a:ln w="9525">
              <a:noFill/>
              <a:miter lim="800000"/>
              <a:headEnd/>
              <a:tailEnd/>
            </a:ln>
          </p:spPr>
        </p:pic>
      </p:grpSp>
      <p:grpSp>
        <p:nvGrpSpPr>
          <p:cNvPr id="4" name="Group 35"/>
          <p:cNvGrpSpPr>
            <a:grpSpLocks/>
          </p:cNvGrpSpPr>
          <p:nvPr/>
        </p:nvGrpSpPr>
        <p:grpSpPr bwMode="auto">
          <a:xfrm>
            <a:off x="1465263" y="4083050"/>
            <a:ext cx="357187" cy="347663"/>
            <a:chOff x="4113" y="3011"/>
            <a:chExt cx="225" cy="219"/>
          </a:xfrm>
        </p:grpSpPr>
        <p:pic>
          <p:nvPicPr>
            <p:cNvPr id="49259" name="Picture 36" descr="Untitled-4"/>
            <p:cNvPicPr>
              <a:picLocks noChangeAspect="1" noChangeArrowheads="1"/>
            </p:cNvPicPr>
            <p:nvPr/>
          </p:nvPicPr>
          <p:blipFill>
            <a:blip r:embed="rId3"/>
            <a:srcRect/>
            <a:stretch>
              <a:fillRect/>
            </a:stretch>
          </p:blipFill>
          <p:spPr bwMode="auto">
            <a:xfrm>
              <a:off x="4113" y="3043"/>
              <a:ext cx="156" cy="184"/>
            </a:xfrm>
            <a:prstGeom prst="rect">
              <a:avLst/>
            </a:prstGeom>
            <a:noFill/>
            <a:ln w="9525">
              <a:noFill/>
              <a:miter lim="800000"/>
              <a:headEnd/>
              <a:tailEnd/>
            </a:ln>
          </p:spPr>
        </p:pic>
        <p:pic>
          <p:nvPicPr>
            <p:cNvPr id="49260" name="Picture 37" descr="Untitled-5"/>
            <p:cNvPicPr>
              <a:picLocks noChangeAspect="1" noChangeArrowheads="1"/>
            </p:cNvPicPr>
            <p:nvPr/>
          </p:nvPicPr>
          <p:blipFill>
            <a:blip r:embed="rId4"/>
            <a:srcRect/>
            <a:stretch>
              <a:fillRect/>
            </a:stretch>
          </p:blipFill>
          <p:spPr bwMode="auto">
            <a:xfrm>
              <a:off x="4225" y="3011"/>
              <a:ext cx="113" cy="219"/>
            </a:xfrm>
            <a:prstGeom prst="rect">
              <a:avLst/>
            </a:prstGeom>
            <a:noFill/>
            <a:ln w="9525">
              <a:noFill/>
              <a:miter lim="800000"/>
              <a:headEnd/>
              <a:tailEnd/>
            </a:ln>
          </p:spPr>
        </p:pic>
      </p:grpSp>
      <p:pic>
        <p:nvPicPr>
          <p:cNvPr id="49184" name="Picture 38" descr="Untitled-24"/>
          <p:cNvPicPr>
            <a:picLocks noChangeAspect="1" noChangeArrowheads="1"/>
          </p:cNvPicPr>
          <p:nvPr/>
        </p:nvPicPr>
        <p:blipFill>
          <a:blip r:embed="rId2"/>
          <a:srcRect/>
          <a:stretch>
            <a:fillRect/>
          </a:stretch>
        </p:blipFill>
        <p:spPr bwMode="auto">
          <a:xfrm>
            <a:off x="811213" y="3967163"/>
            <a:ext cx="233362" cy="255587"/>
          </a:xfrm>
          <a:prstGeom prst="rect">
            <a:avLst/>
          </a:prstGeom>
          <a:noFill/>
          <a:ln w="9525">
            <a:noFill/>
            <a:miter lim="800000"/>
            <a:headEnd/>
            <a:tailEnd/>
          </a:ln>
        </p:spPr>
      </p:pic>
      <p:pic>
        <p:nvPicPr>
          <p:cNvPr id="49185" name="Picture 39" descr="Untitled-24"/>
          <p:cNvPicPr>
            <a:picLocks noChangeAspect="1" noChangeArrowheads="1"/>
          </p:cNvPicPr>
          <p:nvPr/>
        </p:nvPicPr>
        <p:blipFill>
          <a:blip r:embed="rId2"/>
          <a:srcRect/>
          <a:stretch>
            <a:fillRect/>
          </a:stretch>
        </p:blipFill>
        <p:spPr bwMode="auto">
          <a:xfrm>
            <a:off x="963613" y="4119563"/>
            <a:ext cx="233362" cy="255587"/>
          </a:xfrm>
          <a:prstGeom prst="rect">
            <a:avLst/>
          </a:prstGeom>
          <a:noFill/>
          <a:ln w="9525">
            <a:noFill/>
            <a:miter lim="800000"/>
            <a:headEnd/>
            <a:tailEnd/>
          </a:ln>
        </p:spPr>
      </p:pic>
      <p:pic>
        <p:nvPicPr>
          <p:cNvPr id="49186" name="Picture 40" descr="Untitled-10"/>
          <p:cNvPicPr>
            <a:picLocks noChangeAspect="1" noChangeArrowheads="1"/>
          </p:cNvPicPr>
          <p:nvPr/>
        </p:nvPicPr>
        <p:blipFill>
          <a:blip r:embed="rId5"/>
          <a:srcRect/>
          <a:stretch>
            <a:fillRect/>
          </a:stretch>
        </p:blipFill>
        <p:spPr bwMode="auto">
          <a:xfrm>
            <a:off x="1881188" y="3763963"/>
            <a:ext cx="255587" cy="369887"/>
          </a:xfrm>
          <a:prstGeom prst="rect">
            <a:avLst/>
          </a:prstGeom>
          <a:noFill/>
          <a:ln w="9525">
            <a:noFill/>
            <a:miter lim="800000"/>
            <a:headEnd/>
            <a:tailEnd/>
          </a:ln>
        </p:spPr>
      </p:pic>
      <p:pic>
        <p:nvPicPr>
          <p:cNvPr id="49187" name="Picture 41" descr="Untitled-10"/>
          <p:cNvPicPr>
            <a:picLocks noChangeAspect="1" noChangeArrowheads="1"/>
          </p:cNvPicPr>
          <p:nvPr/>
        </p:nvPicPr>
        <p:blipFill>
          <a:blip r:embed="rId5"/>
          <a:srcRect/>
          <a:stretch>
            <a:fillRect/>
          </a:stretch>
        </p:blipFill>
        <p:spPr bwMode="auto">
          <a:xfrm>
            <a:off x="2033588" y="3916363"/>
            <a:ext cx="255587" cy="369887"/>
          </a:xfrm>
          <a:prstGeom prst="rect">
            <a:avLst/>
          </a:prstGeom>
          <a:noFill/>
          <a:ln w="9525">
            <a:noFill/>
            <a:miter lim="800000"/>
            <a:headEnd/>
            <a:tailEnd/>
          </a:ln>
        </p:spPr>
      </p:pic>
      <p:pic>
        <p:nvPicPr>
          <p:cNvPr id="49188" name="Picture 42" descr="Untitled-10"/>
          <p:cNvPicPr>
            <a:picLocks noChangeAspect="1" noChangeArrowheads="1"/>
          </p:cNvPicPr>
          <p:nvPr/>
        </p:nvPicPr>
        <p:blipFill>
          <a:blip r:embed="rId5"/>
          <a:srcRect/>
          <a:stretch>
            <a:fillRect/>
          </a:stretch>
        </p:blipFill>
        <p:spPr bwMode="auto">
          <a:xfrm>
            <a:off x="2185988" y="4068763"/>
            <a:ext cx="255587" cy="369887"/>
          </a:xfrm>
          <a:prstGeom prst="rect">
            <a:avLst/>
          </a:prstGeom>
          <a:noFill/>
          <a:ln w="9525">
            <a:noFill/>
            <a:miter lim="800000"/>
            <a:headEnd/>
            <a:tailEnd/>
          </a:ln>
        </p:spPr>
      </p:pic>
      <p:sp>
        <p:nvSpPr>
          <p:cNvPr id="49189" name="Text Box 46"/>
          <p:cNvSpPr txBox="1">
            <a:spLocks noChangeArrowheads="1"/>
          </p:cNvSpPr>
          <p:nvPr/>
        </p:nvSpPr>
        <p:spPr bwMode="auto">
          <a:xfrm>
            <a:off x="1009650" y="857250"/>
            <a:ext cx="1022350" cy="300038"/>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sz="1600" b="1">
                <a:solidFill>
                  <a:srgbClr val="004167"/>
                </a:solidFill>
              </a:rPr>
              <a:t>Visibility</a:t>
            </a:r>
          </a:p>
        </p:txBody>
      </p:sp>
      <p:sp>
        <p:nvSpPr>
          <p:cNvPr id="49190" name="Line 47"/>
          <p:cNvSpPr>
            <a:spLocks noChangeShapeType="1"/>
          </p:cNvSpPr>
          <p:nvPr/>
        </p:nvSpPr>
        <p:spPr bwMode="auto">
          <a:xfrm flipH="1">
            <a:off x="4167188" y="1624013"/>
            <a:ext cx="185737" cy="342900"/>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91" name="Line 48"/>
          <p:cNvSpPr>
            <a:spLocks noChangeShapeType="1"/>
          </p:cNvSpPr>
          <p:nvPr/>
        </p:nvSpPr>
        <p:spPr bwMode="auto">
          <a:xfrm>
            <a:off x="4667250" y="1624013"/>
            <a:ext cx="200025" cy="357187"/>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92" name="Line 49"/>
          <p:cNvSpPr>
            <a:spLocks noChangeShapeType="1"/>
          </p:cNvSpPr>
          <p:nvPr/>
        </p:nvSpPr>
        <p:spPr bwMode="auto">
          <a:xfrm>
            <a:off x="4152900" y="2066925"/>
            <a:ext cx="0" cy="1543050"/>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93" name="Line 50"/>
          <p:cNvSpPr>
            <a:spLocks noChangeShapeType="1"/>
          </p:cNvSpPr>
          <p:nvPr/>
        </p:nvSpPr>
        <p:spPr bwMode="auto">
          <a:xfrm>
            <a:off x="4862513" y="2076450"/>
            <a:ext cx="0" cy="1528763"/>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194" name="Oval 51"/>
          <p:cNvSpPr>
            <a:spLocks noChangeArrowheads="1"/>
          </p:cNvSpPr>
          <p:nvPr/>
        </p:nvSpPr>
        <p:spPr bwMode="auto">
          <a:xfrm>
            <a:off x="3267075" y="3538538"/>
            <a:ext cx="2614613" cy="1128712"/>
          </a:xfrm>
          <a:prstGeom prst="ellipse">
            <a:avLst/>
          </a:prstGeom>
          <a:solidFill>
            <a:srgbClr val="5D87A1">
              <a:alpha val="50195"/>
            </a:srgbClr>
          </a:solidFill>
          <a:ln w="12700">
            <a:noFill/>
            <a:round/>
            <a:headEnd/>
            <a:tailEnd/>
          </a:ln>
        </p:spPr>
        <p:txBody>
          <a:bodyPr wrap="none" anchor="ctr">
            <a:prstTxWarp prst="textNoShape">
              <a:avLst/>
            </a:prstTxWarp>
            <a:spAutoFit/>
          </a:bodyPr>
          <a:lstStyle/>
          <a:p>
            <a:endParaRPr lang="en-US" sz="1600"/>
          </a:p>
        </p:txBody>
      </p:sp>
      <p:pic>
        <p:nvPicPr>
          <p:cNvPr id="49195" name="Picture 52" descr="Untitled-24"/>
          <p:cNvPicPr>
            <a:picLocks noChangeAspect="1" noChangeArrowheads="1"/>
          </p:cNvPicPr>
          <p:nvPr/>
        </p:nvPicPr>
        <p:blipFill>
          <a:blip r:embed="rId2"/>
          <a:srcRect/>
          <a:stretch>
            <a:fillRect/>
          </a:stretch>
        </p:blipFill>
        <p:spPr bwMode="auto">
          <a:xfrm>
            <a:off x="3668713" y="3810000"/>
            <a:ext cx="233362" cy="255588"/>
          </a:xfrm>
          <a:prstGeom prst="rect">
            <a:avLst/>
          </a:prstGeom>
          <a:noFill/>
          <a:ln w="9525">
            <a:noFill/>
            <a:miter lim="800000"/>
            <a:headEnd/>
            <a:tailEnd/>
          </a:ln>
        </p:spPr>
      </p:pic>
      <p:grpSp>
        <p:nvGrpSpPr>
          <p:cNvPr id="5" name="Group 53"/>
          <p:cNvGrpSpPr>
            <a:grpSpLocks/>
          </p:cNvGrpSpPr>
          <p:nvPr/>
        </p:nvGrpSpPr>
        <p:grpSpPr bwMode="auto">
          <a:xfrm>
            <a:off x="4170363" y="3773488"/>
            <a:ext cx="357187" cy="347662"/>
            <a:chOff x="4113" y="3011"/>
            <a:chExt cx="225" cy="219"/>
          </a:xfrm>
        </p:grpSpPr>
        <p:pic>
          <p:nvPicPr>
            <p:cNvPr id="49257" name="Picture 54" descr="Untitled-4"/>
            <p:cNvPicPr>
              <a:picLocks noChangeAspect="1" noChangeArrowheads="1"/>
            </p:cNvPicPr>
            <p:nvPr/>
          </p:nvPicPr>
          <p:blipFill>
            <a:blip r:embed="rId3"/>
            <a:srcRect/>
            <a:stretch>
              <a:fillRect/>
            </a:stretch>
          </p:blipFill>
          <p:spPr bwMode="auto">
            <a:xfrm>
              <a:off x="4113" y="3043"/>
              <a:ext cx="156" cy="184"/>
            </a:xfrm>
            <a:prstGeom prst="rect">
              <a:avLst/>
            </a:prstGeom>
            <a:noFill/>
            <a:ln w="9525">
              <a:noFill/>
              <a:miter lim="800000"/>
              <a:headEnd/>
              <a:tailEnd/>
            </a:ln>
          </p:spPr>
        </p:pic>
        <p:pic>
          <p:nvPicPr>
            <p:cNvPr id="49258" name="Picture 55" descr="Untitled-5"/>
            <p:cNvPicPr>
              <a:picLocks noChangeAspect="1" noChangeArrowheads="1"/>
            </p:cNvPicPr>
            <p:nvPr/>
          </p:nvPicPr>
          <p:blipFill>
            <a:blip r:embed="rId4"/>
            <a:srcRect/>
            <a:stretch>
              <a:fillRect/>
            </a:stretch>
          </p:blipFill>
          <p:spPr bwMode="auto">
            <a:xfrm>
              <a:off x="4225" y="3011"/>
              <a:ext cx="113" cy="219"/>
            </a:xfrm>
            <a:prstGeom prst="rect">
              <a:avLst/>
            </a:prstGeom>
            <a:noFill/>
            <a:ln w="9525">
              <a:noFill/>
              <a:miter lim="800000"/>
              <a:headEnd/>
              <a:tailEnd/>
            </a:ln>
          </p:spPr>
        </p:pic>
      </p:grpSp>
      <p:grpSp>
        <p:nvGrpSpPr>
          <p:cNvPr id="6" name="Group 61"/>
          <p:cNvGrpSpPr>
            <a:grpSpLocks/>
          </p:cNvGrpSpPr>
          <p:nvPr/>
        </p:nvGrpSpPr>
        <p:grpSpPr bwMode="auto">
          <a:xfrm>
            <a:off x="4322763" y="3925888"/>
            <a:ext cx="357187" cy="347662"/>
            <a:chOff x="4113" y="3011"/>
            <a:chExt cx="225" cy="219"/>
          </a:xfrm>
        </p:grpSpPr>
        <p:pic>
          <p:nvPicPr>
            <p:cNvPr id="49255" name="Picture 62" descr="Untitled-4"/>
            <p:cNvPicPr>
              <a:picLocks noChangeAspect="1" noChangeArrowheads="1"/>
            </p:cNvPicPr>
            <p:nvPr/>
          </p:nvPicPr>
          <p:blipFill>
            <a:blip r:embed="rId3"/>
            <a:srcRect/>
            <a:stretch>
              <a:fillRect/>
            </a:stretch>
          </p:blipFill>
          <p:spPr bwMode="auto">
            <a:xfrm>
              <a:off x="4113" y="3043"/>
              <a:ext cx="156" cy="184"/>
            </a:xfrm>
            <a:prstGeom prst="rect">
              <a:avLst/>
            </a:prstGeom>
            <a:noFill/>
            <a:ln w="9525">
              <a:noFill/>
              <a:miter lim="800000"/>
              <a:headEnd/>
              <a:tailEnd/>
            </a:ln>
          </p:spPr>
        </p:pic>
        <p:pic>
          <p:nvPicPr>
            <p:cNvPr id="49256" name="Picture 63" descr="Untitled-5"/>
            <p:cNvPicPr>
              <a:picLocks noChangeAspect="1" noChangeArrowheads="1"/>
            </p:cNvPicPr>
            <p:nvPr/>
          </p:nvPicPr>
          <p:blipFill>
            <a:blip r:embed="rId4"/>
            <a:srcRect/>
            <a:stretch>
              <a:fillRect/>
            </a:stretch>
          </p:blipFill>
          <p:spPr bwMode="auto">
            <a:xfrm>
              <a:off x="4225" y="3011"/>
              <a:ext cx="113" cy="219"/>
            </a:xfrm>
            <a:prstGeom prst="rect">
              <a:avLst/>
            </a:prstGeom>
            <a:noFill/>
            <a:ln w="9525">
              <a:noFill/>
              <a:miter lim="800000"/>
              <a:headEnd/>
              <a:tailEnd/>
            </a:ln>
          </p:spPr>
        </p:pic>
      </p:grpSp>
      <p:grpSp>
        <p:nvGrpSpPr>
          <p:cNvPr id="7" name="Group 64"/>
          <p:cNvGrpSpPr>
            <a:grpSpLocks/>
          </p:cNvGrpSpPr>
          <p:nvPr/>
        </p:nvGrpSpPr>
        <p:grpSpPr bwMode="auto">
          <a:xfrm>
            <a:off x="4475163" y="4078288"/>
            <a:ext cx="357187" cy="347662"/>
            <a:chOff x="4113" y="3011"/>
            <a:chExt cx="225" cy="219"/>
          </a:xfrm>
        </p:grpSpPr>
        <p:pic>
          <p:nvPicPr>
            <p:cNvPr id="49253" name="Picture 65" descr="Untitled-4"/>
            <p:cNvPicPr>
              <a:picLocks noChangeAspect="1" noChangeArrowheads="1"/>
            </p:cNvPicPr>
            <p:nvPr/>
          </p:nvPicPr>
          <p:blipFill>
            <a:blip r:embed="rId3"/>
            <a:srcRect/>
            <a:stretch>
              <a:fillRect/>
            </a:stretch>
          </p:blipFill>
          <p:spPr bwMode="auto">
            <a:xfrm>
              <a:off x="4113" y="3043"/>
              <a:ext cx="156" cy="184"/>
            </a:xfrm>
            <a:prstGeom prst="rect">
              <a:avLst/>
            </a:prstGeom>
            <a:noFill/>
            <a:ln w="9525">
              <a:noFill/>
              <a:miter lim="800000"/>
              <a:headEnd/>
              <a:tailEnd/>
            </a:ln>
          </p:spPr>
        </p:pic>
        <p:pic>
          <p:nvPicPr>
            <p:cNvPr id="49254" name="Picture 66" descr="Untitled-5"/>
            <p:cNvPicPr>
              <a:picLocks noChangeAspect="1" noChangeArrowheads="1"/>
            </p:cNvPicPr>
            <p:nvPr/>
          </p:nvPicPr>
          <p:blipFill>
            <a:blip r:embed="rId4"/>
            <a:srcRect/>
            <a:stretch>
              <a:fillRect/>
            </a:stretch>
          </p:blipFill>
          <p:spPr bwMode="auto">
            <a:xfrm>
              <a:off x="4225" y="3011"/>
              <a:ext cx="113" cy="219"/>
            </a:xfrm>
            <a:prstGeom prst="rect">
              <a:avLst/>
            </a:prstGeom>
            <a:noFill/>
            <a:ln w="9525">
              <a:noFill/>
              <a:miter lim="800000"/>
              <a:headEnd/>
              <a:tailEnd/>
            </a:ln>
          </p:spPr>
        </p:pic>
      </p:grpSp>
      <p:pic>
        <p:nvPicPr>
          <p:cNvPr id="49199" name="Picture 67" descr="Untitled-24"/>
          <p:cNvPicPr>
            <a:picLocks noChangeAspect="1" noChangeArrowheads="1"/>
          </p:cNvPicPr>
          <p:nvPr/>
        </p:nvPicPr>
        <p:blipFill>
          <a:blip r:embed="rId2"/>
          <a:srcRect/>
          <a:stretch>
            <a:fillRect/>
          </a:stretch>
        </p:blipFill>
        <p:spPr bwMode="auto">
          <a:xfrm>
            <a:off x="3821113" y="3962400"/>
            <a:ext cx="233362" cy="255588"/>
          </a:xfrm>
          <a:prstGeom prst="rect">
            <a:avLst/>
          </a:prstGeom>
          <a:noFill/>
          <a:ln w="9525">
            <a:noFill/>
            <a:miter lim="800000"/>
            <a:headEnd/>
            <a:tailEnd/>
          </a:ln>
        </p:spPr>
      </p:pic>
      <p:pic>
        <p:nvPicPr>
          <p:cNvPr id="49200" name="Picture 68" descr="Untitled-24"/>
          <p:cNvPicPr>
            <a:picLocks noChangeAspect="1" noChangeArrowheads="1"/>
          </p:cNvPicPr>
          <p:nvPr/>
        </p:nvPicPr>
        <p:blipFill>
          <a:blip r:embed="rId2"/>
          <a:srcRect/>
          <a:stretch>
            <a:fillRect/>
          </a:stretch>
        </p:blipFill>
        <p:spPr bwMode="auto">
          <a:xfrm>
            <a:off x="3973513" y="4114800"/>
            <a:ext cx="233362" cy="255588"/>
          </a:xfrm>
          <a:prstGeom prst="rect">
            <a:avLst/>
          </a:prstGeom>
          <a:noFill/>
          <a:ln w="9525">
            <a:noFill/>
            <a:miter lim="800000"/>
            <a:headEnd/>
            <a:tailEnd/>
          </a:ln>
        </p:spPr>
      </p:pic>
      <p:pic>
        <p:nvPicPr>
          <p:cNvPr id="49201" name="Picture 69" descr="Untitled-10"/>
          <p:cNvPicPr>
            <a:picLocks noChangeAspect="1" noChangeArrowheads="1"/>
          </p:cNvPicPr>
          <p:nvPr/>
        </p:nvPicPr>
        <p:blipFill>
          <a:blip r:embed="rId5"/>
          <a:srcRect/>
          <a:stretch>
            <a:fillRect/>
          </a:stretch>
        </p:blipFill>
        <p:spPr bwMode="auto">
          <a:xfrm>
            <a:off x="4891088" y="3759200"/>
            <a:ext cx="255587" cy="369888"/>
          </a:xfrm>
          <a:prstGeom prst="rect">
            <a:avLst/>
          </a:prstGeom>
          <a:noFill/>
          <a:ln w="9525">
            <a:noFill/>
            <a:miter lim="800000"/>
            <a:headEnd/>
            <a:tailEnd/>
          </a:ln>
        </p:spPr>
      </p:pic>
      <p:pic>
        <p:nvPicPr>
          <p:cNvPr id="49202" name="Picture 70" descr="Untitled-10"/>
          <p:cNvPicPr>
            <a:picLocks noChangeAspect="1" noChangeArrowheads="1"/>
          </p:cNvPicPr>
          <p:nvPr/>
        </p:nvPicPr>
        <p:blipFill>
          <a:blip r:embed="rId5"/>
          <a:srcRect/>
          <a:stretch>
            <a:fillRect/>
          </a:stretch>
        </p:blipFill>
        <p:spPr bwMode="auto">
          <a:xfrm>
            <a:off x="5043488" y="3911600"/>
            <a:ext cx="255587" cy="369888"/>
          </a:xfrm>
          <a:prstGeom prst="rect">
            <a:avLst/>
          </a:prstGeom>
          <a:noFill/>
          <a:ln w="9525">
            <a:noFill/>
            <a:miter lim="800000"/>
            <a:headEnd/>
            <a:tailEnd/>
          </a:ln>
        </p:spPr>
      </p:pic>
      <p:pic>
        <p:nvPicPr>
          <p:cNvPr id="49203" name="Picture 71" descr="Untitled-10"/>
          <p:cNvPicPr>
            <a:picLocks noChangeAspect="1" noChangeArrowheads="1"/>
          </p:cNvPicPr>
          <p:nvPr/>
        </p:nvPicPr>
        <p:blipFill>
          <a:blip r:embed="rId5"/>
          <a:srcRect/>
          <a:stretch>
            <a:fillRect/>
          </a:stretch>
        </p:blipFill>
        <p:spPr bwMode="auto">
          <a:xfrm>
            <a:off x="5195888" y="4064000"/>
            <a:ext cx="255587" cy="369888"/>
          </a:xfrm>
          <a:prstGeom prst="rect">
            <a:avLst/>
          </a:prstGeom>
          <a:noFill/>
          <a:ln w="9525">
            <a:noFill/>
            <a:miter lim="800000"/>
            <a:headEnd/>
            <a:tailEnd/>
          </a:ln>
        </p:spPr>
      </p:pic>
      <p:sp>
        <p:nvSpPr>
          <p:cNvPr id="49204" name="Text Box 75"/>
          <p:cNvSpPr txBox="1">
            <a:spLocks noChangeArrowheads="1"/>
          </p:cNvSpPr>
          <p:nvPr/>
        </p:nvSpPr>
        <p:spPr bwMode="auto">
          <a:xfrm>
            <a:off x="3567113" y="852488"/>
            <a:ext cx="2081212" cy="300037"/>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sz="1600" b="1">
                <a:solidFill>
                  <a:srgbClr val="004167"/>
                </a:solidFill>
              </a:rPr>
              <a:t>Transparent In-Line</a:t>
            </a:r>
          </a:p>
        </p:txBody>
      </p:sp>
      <p:sp>
        <p:nvSpPr>
          <p:cNvPr id="49205" name="Line 76"/>
          <p:cNvSpPr>
            <a:spLocks noChangeShapeType="1"/>
          </p:cNvSpPr>
          <p:nvPr/>
        </p:nvSpPr>
        <p:spPr bwMode="auto">
          <a:xfrm flipH="1">
            <a:off x="7173913" y="1619250"/>
            <a:ext cx="185737" cy="342900"/>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206" name="Line 77"/>
          <p:cNvSpPr>
            <a:spLocks noChangeShapeType="1"/>
          </p:cNvSpPr>
          <p:nvPr/>
        </p:nvSpPr>
        <p:spPr bwMode="auto">
          <a:xfrm>
            <a:off x="7673975" y="1619250"/>
            <a:ext cx="200025" cy="357188"/>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207" name="Line 78"/>
          <p:cNvSpPr>
            <a:spLocks noChangeShapeType="1"/>
          </p:cNvSpPr>
          <p:nvPr/>
        </p:nvSpPr>
        <p:spPr bwMode="auto">
          <a:xfrm>
            <a:off x="7159625" y="2062163"/>
            <a:ext cx="0" cy="1543050"/>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208" name="Line 79"/>
          <p:cNvSpPr>
            <a:spLocks noChangeShapeType="1"/>
          </p:cNvSpPr>
          <p:nvPr/>
        </p:nvSpPr>
        <p:spPr bwMode="auto">
          <a:xfrm>
            <a:off x="7869238" y="2071688"/>
            <a:ext cx="0" cy="1528762"/>
          </a:xfrm>
          <a:prstGeom prst="line">
            <a:avLst/>
          </a:prstGeom>
          <a:noFill/>
          <a:ln w="19050">
            <a:solidFill>
              <a:schemeClr val="accent1"/>
            </a:solidFill>
            <a:round/>
            <a:headEnd/>
            <a:tailEnd/>
          </a:ln>
        </p:spPr>
        <p:txBody>
          <a:bodyPr anchor="ctr">
            <a:prstTxWarp prst="textNoShape">
              <a:avLst/>
            </a:prstTxWarp>
            <a:spAutoFit/>
          </a:bodyPr>
          <a:lstStyle/>
          <a:p>
            <a:endParaRPr lang="en-US"/>
          </a:p>
        </p:txBody>
      </p:sp>
      <p:sp>
        <p:nvSpPr>
          <p:cNvPr id="49209" name="Oval 80"/>
          <p:cNvSpPr>
            <a:spLocks noChangeArrowheads="1"/>
          </p:cNvSpPr>
          <p:nvPr/>
        </p:nvSpPr>
        <p:spPr bwMode="auto">
          <a:xfrm>
            <a:off x="6273800" y="3533775"/>
            <a:ext cx="2614613" cy="1128713"/>
          </a:xfrm>
          <a:prstGeom prst="ellipse">
            <a:avLst/>
          </a:prstGeom>
          <a:solidFill>
            <a:srgbClr val="5D87A1">
              <a:alpha val="50195"/>
            </a:srgbClr>
          </a:solidFill>
          <a:ln w="12700">
            <a:noFill/>
            <a:round/>
            <a:headEnd/>
            <a:tailEnd/>
          </a:ln>
        </p:spPr>
        <p:txBody>
          <a:bodyPr wrap="none" anchor="ctr">
            <a:prstTxWarp prst="textNoShape">
              <a:avLst/>
            </a:prstTxWarp>
            <a:spAutoFit/>
          </a:bodyPr>
          <a:lstStyle/>
          <a:p>
            <a:endParaRPr lang="en-US" sz="1600"/>
          </a:p>
        </p:txBody>
      </p:sp>
      <p:pic>
        <p:nvPicPr>
          <p:cNvPr id="49210" name="Picture 81" descr="Untitled-24"/>
          <p:cNvPicPr>
            <a:picLocks noChangeAspect="1" noChangeArrowheads="1"/>
          </p:cNvPicPr>
          <p:nvPr/>
        </p:nvPicPr>
        <p:blipFill>
          <a:blip r:embed="rId2"/>
          <a:srcRect/>
          <a:stretch>
            <a:fillRect/>
          </a:stretch>
        </p:blipFill>
        <p:spPr bwMode="auto">
          <a:xfrm>
            <a:off x="6675438" y="3805238"/>
            <a:ext cx="233362" cy="255587"/>
          </a:xfrm>
          <a:prstGeom prst="rect">
            <a:avLst/>
          </a:prstGeom>
          <a:noFill/>
          <a:ln w="9525">
            <a:noFill/>
            <a:miter lim="800000"/>
            <a:headEnd/>
            <a:tailEnd/>
          </a:ln>
        </p:spPr>
      </p:pic>
      <p:grpSp>
        <p:nvGrpSpPr>
          <p:cNvPr id="8" name="Group 82"/>
          <p:cNvGrpSpPr>
            <a:grpSpLocks/>
          </p:cNvGrpSpPr>
          <p:nvPr/>
        </p:nvGrpSpPr>
        <p:grpSpPr bwMode="auto">
          <a:xfrm>
            <a:off x="7177088" y="3768725"/>
            <a:ext cx="357187" cy="347663"/>
            <a:chOff x="4113" y="3011"/>
            <a:chExt cx="225" cy="219"/>
          </a:xfrm>
        </p:grpSpPr>
        <p:pic>
          <p:nvPicPr>
            <p:cNvPr id="49251" name="Picture 83" descr="Untitled-4"/>
            <p:cNvPicPr>
              <a:picLocks noChangeAspect="1" noChangeArrowheads="1"/>
            </p:cNvPicPr>
            <p:nvPr/>
          </p:nvPicPr>
          <p:blipFill>
            <a:blip r:embed="rId3"/>
            <a:srcRect/>
            <a:stretch>
              <a:fillRect/>
            </a:stretch>
          </p:blipFill>
          <p:spPr bwMode="auto">
            <a:xfrm>
              <a:off x="4113" y="3043"/>
              <a:ext cx="156" cy="184"/>
            </a:xfrm>
            <a:prstGeom prst="rect">
              <a:avLst/>
            </a:prstGeom>
            <a:noFill/>
            <a:ln w="9525">
              <a:noFill/>
              <a:miter lim="800000"/>
              <a:headEnd/>
              <a:tailEnd/>
            </a:ln>
          </p:spPr>
        </p:pic>
        <p:pic>
          <p:nvPicPr>
            <p:cNvPr id="49252" name="Picture 84" descr="Untitled-5"/>
            <p:cNvPicPr>
              <a:picLocks noChangeAspect="1" noChangeArrowheads="1"/>
            </p:cNvPicPr>
            <p:nvPr/>
          </p:nvPicPr>
          <p:blipFill>
            <a:blip r:embed="rId4"/>
            <a:srcRect/>
            <a:stretch>
              <a:fillRect/>
            </a:stretch>
          </p:blipFill>
          <p:spPr bwMode="auto">
            <a:xfrm>
              <a:off x="4225" y="3011"/>
              <a:ext cx="113" cy="219"/>
            </a:xfrm>
            <a:prstGeom prst="rect">
              <a:avLst/>
            </a:prstGeom>
            <a:noFill/>
            <a:ln w="9525">
              <a:noFill/>
              <a:miter lim="800000"/>
              <a:headEnd/>
              <a:tailEnd/>
            </a:ln>
          </p:spPr>
        </p:pic>
      </p:grpSp>
      <p:grpSp>
        <p:nvGrpSpPr>
          <p:cNvPr id="9" name="Group 89"/>
          <p:cNvGrpSpPr>
            <a:grpSpLocks/>
          </p:cNvGrpSpPr>
          <p:nvPr/>
        </p:nvGrpSpPr>
        <p:grpSpPr bwMode="auto">
          <a:xfrm>
            <a:off x="7329488" y="3921125"/>
            <a:ext cx="357187" cy="347663"/>
            <a:chOff x="4113" y="3011"/>
            <a:chExt cx="225" cy="219"/>
          </a:xfrm>
        </p:grpSpPr>
        <p:pic>
          <p:nvPicPr>
            <p:cNvPr id="49249" name="Picture 90" descr="Untitled-4"/>
            <p:cNvPicPr>
              <a:picLocks noChangeAspect="1" noChangeArrowheads="1"/>
            </p:cNvPicPr>
            <p:nvPr/>
          </p:nvPicPr>
          <p:blipFill>
            <a:blip r:embed="rId3"/>
            <a:srcRect/>
            <a:stretch>
              <a:fillRect/>
            </a:stretch>
          </p:blipFill>
          <p:spPr bwMode="auto">
            <a:xfrm>
              <a:off x="4113" y="3043"/>
              <a:ext cx="156" cy="184"/>
            </a:xfrm>
            <a:prstGeom prst="rect">
              <a:avLst/>
            </a:prstGeom>
            <a:noFill/>
            <a:ln w="9525">
              <a:noFill/>
              <a:miter lim="800000"/>
              <a:headEnd/>
              <a:tailEnd/>
            </a:ln>
          </p:spPr>
        </p:pic>
        <p:pic>
          <p:nvPicPr>
            <p:cNvPr id="49250" name="Picture 91" descr="Untitled-5"/>
            <p:cNvPicPr>
              <a:picLocks noChangeAspect="1" noChangeArrowheads="1"/>
            </p:cNvPicPr>
            <p:nvPr/>
          </p:nvPicPr>
          <p:blipFill>
            <a:blip r:embed="rId4"/>
            <a:srcRect/>
            <a:stretch>
              <a:fillRect/>
            </a:stretch>
          </p:blipFill>
          <p:spPr bwMode="auto">
            <a:xfrm>
              <a:off x="4225" y="3011"/>
              <a:ext cx="113" cy="219"/>
            </a:xfrm>
            <a:prstGeom prst="rect">
              <a:avLst/>
            </a:prstGeom>
            <a:noFill/>
            <a:ln w="9525">
              <a:noFill/>
              <a:miter lim="800000"/>
              <a:headEnd/>
              <a:tailEnd/>
            </a:ln>
          </p:spPr>
        </p:pic>
      </p:grpSp>
      <p:grpSp>
        <p:nvGrpSpPr>
          <p:cNvPr id="10" name="Group 92"/>
          <p:cNvGrpSpPr>
            <a:grpSpLocks/>
          </p:cNvGrpSpPr>
          <p:nvPr/>
        </p:nvGrpSpPr>
        <p:grpSpPr bwMode="auto">
          <a:xfrm>
            <a:off x="7481888" y="4073525"/>
            <a:ext cx="357187" cy="347663"/>
            <a:chOff x="4113" y="3011"/>
            <a:chExt cx="225" cy="219"/>
          </a:xfrm>
        </p:grpSpPr>
        <p:pic>
          <p:nvPicPr>
            <p:cNvPr id="49247" name="Picture 93" descr="Untitled-4"/>
            <p:cNvPicPr>
              <a:picLocks noChangeAspect="1" noChangeArrowheads="1"/>
            </p:cNvPicPr>
            <p:nvPr/>
          </p:nvPicPr>
          <p:blipFill>
            <a:blip r:embed="rId3"/>
            <a:srcRect/>
            <a:stretch>
              <a:fillRect/>
            </a:stretch>
          </p:blipFill>
          <p:spPr bwMode="auto">
            <a:xfrm>
              <a:off x="4113" y="3043"/>
              <a:ext cx="156" cy="184"/>
            </a:xfrm>
            <a:prstGeom prst="rect">
              <a:avLst/>
            </a:prstGeom>
            <a:noFill/>
            <a:ln w="9525">
              <a:noFill/>
              <a:miter lim="800000"/>
              <a:headEnd/>
              <a:tailEnd/>
            </a:ln>
          </p:spPr>
        </p:pic>
        <p:pic>
          <p:nvPicPr>
            <p:cNvPr id="49248" name="Picture 94" descr="Untitled-5"/>
            <p:cNvPicPr>
              <a:picLocks noChangeAspect="1" noChangeArrowheads="1"/>
            </p:cNvPicPr>
            <p:nvPr/>
          </p:nvPicPr>
          <p:blipFill>
            <a:blip r:embed="rId4"/>
            <a:srcRect/>
            <a:stretch>
              <a:fillRect/>
            </a:stretch>
          </p:blipFill>
          <p:spPr bwMode="auto">
            <a:xfrm>
              <a:off x="4225" y="3011"/>
              <a:ext cx="113" cy="219"/>
            </a:xfrm>
            <a:prstGeom prst="rect">
              <a:avLst/>
            </a:prstGeom>
            <a:noFill/>
            <a:ln w="9525">
              <a:noFill/>
              <a:miter lim="800000"/>
              <a:headEnd/>
              <a:tailEnd/>
            </a:ln>
          </p:spPr>
        </p:pic>
      </p:grpSp>
      <p:pic>
        <p:nvPicPr>
          <p:cNvPr id="49214" name="Picture 95" descr="Untitled-24"/>
          <p:cNvPicPr>
            <a:picLocks noChangeAspect="1" noChangeArrowheads="1"/>
          </p:cNvPicPr>
          <p:nvPr/>
        </p:nvPicPr>
        <p:blipFill>
          <a:blip r:embed="rId2"/>
          <a:srcRect/>
          <a:stretch>
            <a:fillRect/>
          </a:stretch>
        </p:blipFill>
        <p:spPr bwMode="auto">
          <a:xfrm>
            <a:off x="6827838" y="3957638"/>
            <a:ext cx="233362" cy="255587"/>
          </a:xfrm>
          <a:prstGeom prst="rect">
            <a:avLst/>
          </a:prstGeom>
          <a:noFill/>
          <a:ln w="9525">
            <a:noFill/>
            <a:miter lim="800000"/>
            <a:headEnd/>
            <a:tailEnd/>
          </a:ln>
        </p:spPr>
      </p:pic>
      <p:pic>
        <p:nvPicPr>
          <p:cNvPr id="49215" name="Picture 96" descr="Untitled-24"/>
          <p:cNvPicPr>
            <a:picLocks noChangeAspect="1" noChangeArrowheads="1"/>
          </p:cNvPicPr>
          <p:nvPr/>
        </p:nvPicPr>
        <p:blipFill>
          <a:blip r:embed="rId2"/>
          <a:srcRect/>
          <a:stretch>
            <a:fillRect/>
          </a:stretch>
        </p:blipFill>
        <p:spPr bwMode="auto">
          <a:xfrm>
            <a:off x="6980238" y="4110038"/>
            <a:ext cx="233362" cy="255587"/>
          </a:xfrm>
          <a:prstGeom prst="rect">
            <a:avLst/>
          </a:prstGeom>
          <a:noFill/>
          <a:ln w="9525">
            <a:noFill/>
            <a:miter lim="800000"/>
            <a:headEnd/>
            <a:tailEnd/>
          </a:ln>
        </p:spPr>
      </p:pic>
      <p:pic>
        <p:nvPicPr>
          <p:cNvPr id="49216" name="Picture 97" descr="Untitled-10"/>
          <p:cNvPicPr>
            <a:picLocks noChangeAspect="1" noChangeArrowheads="1"/>
          </p:cNvPicPr>
          <p:nvPr/>
        </p:nvPicPr>
        <p:blipFill>
          <a:blip r:embed="rId5"/>
          <a:srcRect/>
          <a:stretch>
            <a:fillRect/>
          </a:stretch>
        </p:blipFill>
        <p:spPr bwMode="auto">
          <a:xfrm>
            <a:off x="7897813" y="3754438"/>
            <a:ext cx="255587" cy="369887"/>
          </a:xfrm>
          <a:prstGeom prst="rect">
            <a:avLst/>
          </a:prstGeom>
          <a:noFill/>
          <a:ln w="9525">
            <a:noFill/>
            <a:miter lim="800000"/>
            <a:headEnd/>
            <a:tailEnd/>
          </a:ln>
        </p:spPr>
      </p:pic>
      <p:pic>
        <p:nvPicPr>
          <p:cNvPr id="49217" name="Picture 98" descr="Untitled-10"/>
          <p:cNvPicPr>
            <a:picLocks noChangeAspect="1" noChangeArrowheads="1"/>
          </p:cNvPicPr>
          <p:nvPr/>
        </p:nvPicPr>
        <p:blipFill>
          <a:blip r:embed="rId5"/>
          <a:srcRect/>
          <a:stretch>
            <a:fillRect/>
          </a:stretch>
        </p:blipFill>
        <p:spPr bwMode="auto">
          <a:xfrm>
            <a:off x="8050213" y="3906838"/>
            <a:ext cx="255587" cy="369887"/>
          </a:xfrm>
          <a:prstGeom prst="rect">
            <a:avLst/>
          </a:prstGeom>
          <a:noFill/>
          <a:ln w="9525">
            <a:noFill/>
            <a:miter lim="800000"/>
            <a:headEnd/>
            <a:tailEnd/>
          </a:ln>
        </p:spPr>
      </p:pic>
      <p:pic>
        <p:nvPicPr>
          <p:cNvPr id="49218" name="Picture 99" descr="Untitled-10"/>
          <p:cNvPicPr>
            <a:picLocks noChangeAspect="1" noChangeArrowheads="1"/>
          </p:cNvPicPr>
          <p:nvPr/>
        </p:nvPicPr>
        <p:blipFill>
          <a:blip r:embed="rId5"/>
          <a:srcRect/>
          <a:stretch>
            <a:fillRect/>
          </a:stretch>
        </p:blipFill>
        <p:spPr bwMode="auto">
          <a:xfrm>
            <a:off x="8202613" y="4059238"/>
            <a:ext cx="255587" cy="369887"/>
          </a:xfrm>
          <a:prstGeom prst="rect">
            <a:avLst/>
          </a:prstGeom>
          <a:noFill/>
          <a:ln w="9525">
            <a:noFill/>
            <a:miter lim="800000"/>
            <a:headEnd/>
            <a:tailEnd/>
          </a:ln>
        </p:spPr>
      </p:pic>
      <p:sp>
        <p:nvSpPr>
          <p:cNvPr id="49219" name="Text Box 102"/>
          <p:cNvSpPr txBox="1">
            <a:spLocks noChangeArrowheads="1"/>
          </p:cNvSpPr>
          <p:nvPr/>
        </p:nvSpPr>
        <p:spPr bwMode="auto">
          <a:xfrm>
            <a:off x="6481763" y="847725"/>
            <a:ext cx="2263775" cy="300038"/>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sz="1600" b="1">
                <a:solidFill>
                  <a:srgbClr val="004167"/>
                </a:solidFill>
              </a:rPr>
              <a:t>Firewall Replacement</a:t>
            </a:r>
          </a:p>
        </p:txBody>
      </p:sp>
      <p:sp>
        <p:nvSpPr>
          <p:cNvPr id="49220" name="AutoShape 105"/>
          <p:cNvSpPr>
            <a:spLocks noChangeArrowheads="1"/>
          </p:cNvSpPr>
          <p:nvPr/>
        </p:nvSpPr>
        <p:spPr bwMode="auto">
          <a:xfrm>
            <a:off x="130175" y="4897438"/>
            <a:ext cx="2840038" cy="1317625"/>
          </a:xfrm>
          <a:prstGeom prst="roundRect">
            <a:avLst>
              <a:gd name="adj" fmla="val 6505"/>
            </a:avLst>
          </a:prstGeom>
          <a:solidFill>
            <a:schemeClr val="bg1">
              <a:alpha val="14902"/>
            </a:schemeClr>
          </a:solidFill>
          <a:ln w="28575">
            <a:solidFill>
              <a:srgbClr val="DDDDDD"/>
            </a:solidFill>
            <a:round/>
            <a:headEnd/>
            <a:tailEnd/>
          </a:ln>
        </p:spPr>
        <p:txBody>
          <a:bodyPr>
            <a:prstTxWarp prst="textNoShape">
              <a:avLst/>
            </a:prstTxWarp>
          </a:bodyPr>
          <a:lstStyle/>
          <a:p>
            <a:pPr marL="171450" indent="-171450" algn="l">
              <a:spcBef>
                <a:spcPct val="25000"/>
              </a:spcBef>
              <a:buClr>
                <a:srgbClr val="004167"/>
              </a:buClr>
              <a:buFontTx/>
              <a:buChar char="•"/>
            </a:pPr>
            <a:r>
              <a:rPr lang="en-US" sz="1400">
                <a:solidFill>
                  <a:srgbClr val="004167"/>
                </a:solidFill>
              </a:rPr>
              <a:t>Application, user and content visibility without inline deployment</a:t>
            </a:r>
          </a:p>
        </p:txBody>
      </p:sp>
      <p:sp>
        <p:nvSpPr>
          <p:cNvPr id="49221" name="AutoShape 106"/>
          <p:cNvSpPr>
            <a:spLocks noChangeArrowheads="1"/>
          </p:cNvSpPr>
          <p:nvPr/>
        </p:nvSpPr>
        <p:spPr bwMode="auto">
          <a:xfrm>
            <a:off x="3140075" y="4897438"/>
            <a:ext cx="2840038" cy="1317625"/>
          </a:xfrm>
          <a:prstGeom prst="roundRect">
            <a:avLst>
              <a:gd name="adj" fmla="val 4458"/>
            </a:avLst>
          </a:prstGeom>
          <a:solidFill>
            <a:schemeClr val="bg1">
              <a:alpha val="14902"/>
            </a:schemeClr>
          </a:solidFill>
          <a:ln w="28575">
            <a:solidFill>
              <a:srgbClr val="DDDDDD"/>
            </a:solidFill>
            <a:round/>
            <a:headEnd/>
            <a:tailEnd/>
          </a:ln>
        </p:spPr>
        <p:txBody>
          <a:bodyPr>
            <a:prstTxWarp prst="textNoShape">
              <a:avLst/>
            </a:prstTxWarp>
          </a:bodyPr>
          <a:lstStyle/>
          <a:p>
            <a:pPr marL="171450" indent="-171450" algn="l">
              <a:spcBef>
                <a:spcPct val="25000"/>
              </a:spcBef>
              <a:buClr>
                <a:srgbClr val="004167"/>
              </a:buClr>
              <a:buFontTx/>
              <a:buChar char="•"/>
            </a:pPr>
            <a:r>
              <a:rPr lang="en-US" sz="1400">
                <a:solidFill>
                  <a:srgbClr val="004167"/>
                </a:solidFill>
              </a:rPr>
              <a:t>IPS with app visibility &amp; control</a:t>
            </a:r>
          </a:p>
          <a:p>
            <a:pPr marL="171450" indent="-171450" algn="l">
              <a:spcBef>
                <a:spcPct val="25000"/>
              </a:spcBef>
              <a:buClr>
                <a:srgbClr val="004167"/>
              </a:buClr>
              <a:buFontTx/>
              <a:buChar char="•"/>
            </a:pPr>
            <a:r>
              <a:rPr lang="en-US" sz="1400">
                <a:solidFill>
                  <a:srgbClr val="004167"/>
                </a:solidFill>
              </a:rPr>
              <a:t>Consolidation of IPS &amp; URL filtering</a:t>
            </a:r>
          </a:p>
        </p:txBody>
      </p:sp>
      <p:sp>
        <p:nvSpPr>
          <p:cNvPr id="49222" name="AutoShape 107"/>
          <p:cNvSpPr>
            <a:spLocks noChangeArrowheads="1"/>
          </p:cNvSpPr>
          <p:nvPr/>
        </p:nvSpPr>
        <p:spPr bwMode="auto">
          <a:xfrm>
            <a:off x="6146800" y="4897438"/>
            <a:ext cx="2840038" cy="1317625"/>
          </a:xfrm>
          <a:prstGeom prst="roundRect">
            <a:avLst>
              <a:gd name="adj" fmla="val 5181"/>
            </a:avLst>
          </a:prstGeom>
          <a:solidFill>
            <a:schemeClr val="bg1">
              <a:alpha val="14902"/>
            </a:schemeClr>
          </a:solidFill>
          <a:ln w="28575">
            <a:solidFill>
              <a:srgbClr val="DDDDDD"/>
            </a:solidFill>
            <a:round/>
            <a:headEnd/>
            <a:tailEnd/>
          </a:ln>
        </p:spPr>
        <p:txBody>
          <a:bodyPr>
            <a:prstTxWarp prst="textNoShape">
              <a:avLst/>
            </a:prstTxWarp>
          </a:bodyPr>
          <a:lstStyle/>
          <a:p>
            <a:pPr marL="171450" indent="-171450" algn="l">
              <a:spcBef>
                <a:spcPct val="25000"/>
              </a:spcBef>
              <a:buClr>
                <a:srgbClr val="004167"/>
              </a:buClr>
              <a:buFontTx/>
              <a:buChar char="•"/>
            </a:pPr>
            <a:r>
              <a:rPr lang="en-US" sz="1400">
                <a:solidFill>
                  <a:srgbClr val="004167"/>
                </a:solidFill>
              </a:rPr>
              <a:t>Firewall replacement with app visibility &amp; control</a:t>
            </a:r>
          </a:p>
          <a:p>
            <a:pPr marL="171450" indent="-171450" algn="l">
              <a:spcBef>
                <a:spcPct val="25000"/>
              </a:spcBef>
              <a:buClr>
                <a:srgbClr val="004167"/>
              </a:buClr>
              <a:buFontTx/>
              <a:buChar char="•"/>
            </a:pPr>
            <a:r>
              <a:rPr lang="en-US" sz="1400">
                <a:solidFill>
                  <a:srgbClr val="004167"/>
                </a:solidFill>
              </a:rPr>
              <a:t>Firewall + IPS</a:t>
            </a:r>
          </a:p>
          <a:p>
            <a:pPr marL="171450" indent="-171450" algn="l">
              <a:spcBef>
                <a:spcPct val="25000"/>
              </a:spcBef>
              <a:buClr>
                <a:srgbClr val="004167"/>
              </a:buClr>
              <a:buFontTx/>
              <a:buChar char="•"/>
            </a:pPr>
            <a:r>
              <a:rPr lang="en-US" sz="1400">
                <a:solidFill>
                  <a:srgbClr val="004167"/>
                </a:solidFill>
              </a:rPr>
              <a:t>Firewall + IPS + URL filtering</a:t>
            </a:r>
          </a:p>
        </p:txBody>
      </p:sp>
      <p:pic>
        <p:nvPicPr>
          <p:cNvPr id="49223" name="Picture 112" descr="Untitled-5"/>
          <p:cNvPicPr>
            <a:picLocks noChangeAspect="1" noChangeArrowheads="1"/>
          </p:cNvPicPr>
          <p:nvPr/>
        </p:nvPicPr>
        <p:blipFill>
          <a:blip r:embed="rId6"/>
          <a:srcRect/>
          <a:stretch>
            <a:fillRect/>
          </a:stretch>
        </p:blipFill>
        <p:spPr bwMode="auto">
          <a:xfrm>
            <a:off x="895350" y="2916238"/>
            <a:ext cx="438150" cy="309562"/>
          </a:xfrm>
          <a:prstGeom prst="rect">
            <a:avLst/>
          </a:prstGeom>
          <a:noFill/>
          <a:ln w="9525">
            <a:noFill/>
            <a:miter lim="800000"/>
            <a:headEnd/>
            <a:tailEnd/>
          </a:ln>
        </p:spPr>
      </p:pic>
      <p:pic>
        <p:nvPicPr>
          <p:cNvPr id="49224" name="Picture 113" descr="Untitled-6"/>
          <p:cNvPicPr>
            <a:picLocks noChangeAspect="1" noChangeArrowheads="1"/>
          </p:cNvPicPr>
          <p:nvPr/>
        </p:nvPicPr>
        <p:blipFill>
          <a:blip r:embed="rId7"/>
          <a:srcRect/>
          <a:stretch>
            <a:fillRect/>
          </a:stretch>
        </p:blipFill>
        <p:spPr bwMode="auto">
          <a:xfrm>
            <a:off x="998538" y="1895475"/>
            <a:ext cx="338137" cy="236538"/>
          </a:xfrm>
          <a:prstGeom prst="rect">
            <a:avLst/>
          </a:prstGeom>
          <a:noFill/>
          <a:ln w="9525">
            <a:noFill/>
            <a:miter lim="800000"/>
            <a:headEnd/>
            <a:tailEnd/>
          </a:ln>
        </p:spPr>
      </p:pic>
      <p:pic>
        <p:nvPicPr>
          <p:cNvPr id="49225" name="Picture 114" descr="Untitled-8"/>
          <p:cNvPicPr>
            <a:picLocks noChangeAspect="1" noChangeArrowheads="1"/>
          </p:cNvPicPr>
          <p:nvPr/>
        </p:nvPicPr>
        <p:blipFill>
          <a:blip r:embed="rId8"/>
          <a:srcRect/>
          <a:stretch>
            <a:fillRect/>
          </a:stretch>
        </p:blipFill>
        <p:spPr bwMode="auto">
          <a:xfrm>
            <a:off x="1076325" y="1255713"/>
            <a:ext cx="831850" cy="455612"/>
          </a:xfrm>
          <a:prstGeom prst="rect">
            <a:avLst/>
          </a:prstGeom>
          <a:noFill/>
          <a:ln w="9525">
            <a:noFill/>
            <a:miter lim="800000"/>
            <a:headEnd/>
            <a:tailEnd/>
          </a:ln>
        </p:spPr>
      </p:pic>
      <p:pic>
        <p:nvPicPr>
          <p:cNvPr id="49226" name="Picture 115" descr="Untitled-11"/>
          <p:cNvPicPr>
            <a:picLocks noChangeAspect="1" noChangeArrowheads="1"/>
          </p:cNvPicPr>
          <p:nvPr/>
        </p:nvPicPr>
        <p:blipFill>
          <a:blip r:embed="rId9"/>
          <a:srcRect/>
          <a:stretch>
            <a:fillRect/>
          </a:stretch>
        </p:blipFill>
        <p:spPr bwMode="auto">
          <a:xfrm>
            <a:off x="3844925" y="2762250"/>
            <a:ext cx="615950" cy="342900"/>
          </a:xfrm>
          <a:prstGeom prst="rect">
            <a:avLst/>
          </a:prstGeom>
          <a:noFill/>
          <a:ln w="9525">
            <a:noFill/>
            <a:miter lim="800000"/>
            <a:headEnd/>
            <a:tailEnd/>
          </a:ln>
        </p:spPr>
      </p:pic>
      <p:pic>
        <p:nvPicPr>
          <p:cNvPr id="49227" name="Picture 116" descr="Untitled-5"/>
          <p:cNvPicPr>
            <a:picLocks noChangeAspect="1" noChangeArrowheads="1"/>
          </p:cNvPicPr>
          <p:nvPr/>
        </p:nvPicPr>
        <p:blipFill>
          <a:blip r:embed="rId6"/>
          <a:srcRect/>
          <a:stretch>
            <a:fillRect/>
          </a:stretch>
        </p:blipFill>
        <p:spPr bwMode="auto">
          <a:xfrm>
            <a:off x="1620838" y="2916238"/>
            <a:ext cx="438150" cy="309562"/>
          </a:xfrm>
          <a:prstGeom prst="rect">
            <a:avLst/>
          </a:prstGeom>
          <a:noFill/>
          <a:ln w="9525">
            <a:noFill/>
            <a:miter lim="800000"/>
            <a:headEnd/>
            <a:tailEnd/>
          </a:ln>
        </p:spPr>
      </p:pic>
      <p:pic>
        <p:nvPicPr>
          <p:cNvPr id="49228" name="Picture 117" descr="Untitled-5"/>
          <p:cNvPicPr>
            <a:picLocks noChangeAspect="1" noChangeArrowheads="1"/>
          </p:cNvPicPr>
          <p:nvPr/>
        </p:nvPicPr>
        <p:blipFill>
          <a:blip r:embed="rId6"/>
          <a:srcRect/>
          <a:stretch>
            <a:fillRect/>
          </a:stretch>
        </p:blipFill>
        <p:spPr bwMode="auto">
          <a:xfrm>
            <a:off x="3935413" y="3189288"/>
            <a:ext cx="438150" cy="309562"/>
          </a:xfrm>
          <a:prstGeom prst="rect">
            <a:avLst/>
          </a:prstGeom>
          <a:noFill/>
          <a:ln w="9525">
            <a:noFill/>
            <a:miter lim="800000"/>
            <a:headEnd/>
            <a:tailEnd/>
          </a:ln>
        </p:spPr>
      </p:pic>
      <p:pic>
        <p:nvPicPr>
          <p:cNvPr id="49229" name="Picture 118" descr="Untitled-5"/>
          <p:cNvPicPr>
            <a:picLocks noChangeAspect="1" noChangeArrowheads="1"/>
          </p:cNvPicPr>
          <p:nvPr/>
        </p:nvPicPr>
        <p:blipFill>
          <a:blip r:embed="rId6"/>
          <a:srcRect/>
          <a:stretch>
            <a:fillRect/>
          </a:stretch>
        </p:blipFill>
        <p:spPr bwMode="auto">
          <a:xfrm>
            <a:off x="4576763" y="3189288"/>
            <a:ext cx="438150" cy="309562"/>
          </a:xfrm>
          <a:prstGeom prst="rect">
            <a:avLst/>
          </a:prstGeom>
          <a:noFill/>
          <a:ln w="9525">
            <a:noFill/>
            <a:miter lim="800000"/>
            <a:headEnd/>
            <a:tailEnd/>
          </a:ln>
        </p:spPr>
      </p:pic>
      <p:pic>
        <p:nvPicPr>
          <p:cNvPr id="49230" name="Picture 119" descr="Untitled-5"/>
          <p:cNvPicPr>
            <a:picLocks noChangeAspect="1" noChangeArrowheads="1"/>
          </p:cNvPicPr>
          <p:nvPr/>
        </p:nvPicPr>
        <p:blipFill>
          <a:blip r:embed="rId6"/>
          <a:srcRect/>
          <a:stretch>
            <a:fillRect/>
          </a:stretch>
        </p:blipFill>
        <p:spPr bwMode="auto">
          <a:xfrm>
            <a:off x="6935788" y="2870200"/>
            <a:ext cx="438150" cy="309563"/>
          </a:xfrm>
          <a:prstGeom prst="rect">
            <a:avLst/>
          </a:prstGeom>
          <a:noFill/>
          <a:ln w="9525">
            <a:noFill/>
            <a:miter lim="800000"/>
            <a:headEnd/>
            <a:tailEnd/>
          </a:ln>
        </p:spPr>
      </p:pic>
      <p:pic>
        <p:nvPicPr>
          <p:cNvPr id="49231" name="Picture 120" descr="Untitled-5"/>
          <p:cNvPicPr>
            <a:picLocks noChangeAspect="1" noChangeArrowheads="1"/>
          </p:cNvPicPr>
          <p:nvPr/>
        </p:nvPicPr>
        <p:blipFill>
          <a:blip r:embed="rId6"/>
          <a:srcRect/>
          <a:stretch>
            <a:fillRect/>
          </a:stretch>
        </p:blipFill>
        <p:spPr bwMode="auto">
          <a:xfrm>
            <a:off x="7596188" y="2870200"/>
            <a:ext cx="438150" cy="309563"/>
          </a:xfrm>
          <a:prstGeom prst="rect">
            <a:avLst/>
          </a:prstGeom>
          <a:noFill/>
          <a:ln w="9525">
            <a:noFill/>
            <a:miter lim="800000"/>
            <a:headEnd/>
            <a:tailEnd/>
          </a:ln>
        </p:spPr>
      </p:pic>
      <p:pic>
        <p:nvPicPr>
          <p:cNvPr id="49232" name="Picture 124" descr="Untitled-6"/>
          <p:cNvPicPr>
            <a:picLocks noChangeAspect="1" noChangeArrowheads="1"/>
          </p:cNvPicPr>
          <p:nvPr/>
        </p:nvPicPr>
        <p:blipFill>
          <a:blip r:embed="rId7"/>
          <a:srcRect/>
          <a:stretch>
            <a:fillRect/>
          </a:stretch>
        </p:blipFill>
        <p:spPr bwMode="auto">
          <a:xfrm>
            <a:off x="1668463" y="1895475"/>
            <a:ext cx="338137" cy="236538"/>
          </a:xfrm>
          <a:prstGeom prst="rect">
            <a:avLst/>
          </a:prstGeom>
          <a:noFill/>
          <a:ln w="9525">
            <a:noFill/>
            <a:miter lim="800000"/>
            <a:headEnd/>
            <a:tailEnd/>
          </a:ln>
        </p:spPr>
      </p:pic>
      <p:pic>
        <p:nvPicPr>
          <p:cNvPr id="49233" name="Picture 125" descr="Untitled-6"/>
          <p:cNvPicPr>
            <a:picLocks noChangeAspect="1" noChangeArrowheads="1"/>
          </p:cNvPicPr>
          <p:nvPr/>
        </p:nvPicPr>
        <p:blipFill>
          <a:blip r:embed="rId7"/>
          <a:srcRect/>
          <a:stretch>
            <a:fillRect/>
          </a:stretch>
        </p:blipFill>
        <p:spPr bwMode="auto">
          <a:xfrm>
            <a:off x="4014788" y="1892300"/>
            <a:ext cx="338137" cy="236538"/>
          </a:xfrm>
          <a:prstGeom prst="rect">
            <a:avLst/>
          </a:prstGeom>
          <a:noFill/>
          <a:ln w="9525">
            <a:noFill/>
            <a:miter lim="800000"/>
            <a:headEnd/>
            <a:tailEnd/>
          </a:ln>
        </p:spPr>
      </p:pic>
      <p:pic>
        <p:nvPicPr>
          <p:cNvPr id="49234" name="Picture 126" descr="Untitled-6"/>
          <p:cNvPicPr>
            <a:picLocks noChangeAspect="1" noChangeArrowheads="1"/>
          </p:cNvPicPr>
          <p:nvPr/>
        </p:nvPicPr>
        <p:blipFill>
          <a:blip r:embed="rId7"/>
          <a:srcRect/>
          <a:stretch>
            <a:fillRect/>
          </a:stretch>
        </p:blipFill>
        <p:spPr bwMode="auto">
          <a:xfrm>
            <a:off x="4684713" y="1892300"/>
            <a:ext cx="338137" cy="236538"/>
          </a:xfrm>
          <a:prstGeom prst="rect">
            <a:avLst/>
          </a:prstGeom>
          <a:noFill/>
          <a:ln w="9525">
            <a:noFill/>
            <a:miter lim="800000"/>
            <a:headEnd/>
            <a:tailEnd/>
          </a:ln>
        </p:spPr>
      </p:pic>
      <p:pic>
        <p:nvPicPr>
          <p:cNvPr id="49235" name="Picture 127" descr="Untitled-6"/>
          <p:cNvPicPr>
            <a:picLocks noChangeAspect="1" noChangeArrowheads="1"/>
          </p:cNvPicPr>
          <p:nvPr/>
        </p:nvPicPr>
        <p:blipFill>
          <a:blip r:embed="rId7"/>
          <a:srcRect/>
          <a:stretch>
            <a:fillRect/>
          </a:stretch>
        </p:blipFill>
        <p:spPr bwMode="auto">
          <a:xfrm>
            <a:off x="7013575" y="1895475"/>
            <a:ext cx="338138" cy="236538"/>
          </a:xfrm>
          <a:prstGeom prst="rect">
            <a:avLst/>
          </a:prstGeom>
          <a:noFill/>
          <a:ln w="9525">
            <a:noFill/>
            <a:miter lim="800000"/>
            <a:headEnd/>
            <a:tailEnd/>
          </a:ln>
        </p:spPr>
      </p:pic>
      <p:pic>
        <p:nvPicPr>
          <p:cNvPr id="49236" name="Picture 128" descr="Untitled-6"/>
          <p:cNvPicPr>
            <a:picLocks noChangeAspect="1" noChangeArrowheads="1"/>
          </p:cNvPicPr>
          <p:nvPr/>
        </p:nvPicPr>
        <p:blipFill>
          <a:blip r:embed="rId7"/>
          <a:srcRect/>
          <a:stretch>
            <a:fillRect/>
          </a:stretch>
        </p:blipFill>
        <p:spPr bwMode="auto">
          <a:xfrm>
            <a:off x="7683500" y="1895475"/>
            <a:ext cx="338138" cy="236538"/>
          </a:xfrm>
          <a:prstGeom prst="rect">
            <a:avLst/>
          </a:prstGeom>
          <a:noFill/>
          <a:ln w="9525">
            <a:noFill/>
            <a:miter lim="800000"/>
            <a:headEnd/>
            <a:tailEnd/>
          </a:ln>
        </p:spPr>
      </p:pic>
      <p:pic>
        <p:nvPicPr>
          <p:cNvPr id="49237" name="Picture 129" descr="Untitled-8"/>
          <p:cNvPicPr>
            <a:picLocks noChangeAspect="1" noChangeArrowheads="1"/>
          </p:cNvPicPr>
          <p:nvPr/>
        </p:nvPicPr>
        <p:blipFill>
          <a:blip r:embed="rId8"/>
          <a:srcRect/>
          <a:stretch>
            <a:fillRect/>
          </a:stretch>
        </p:blipFill>
        <p:spPr bwMode="auto">
          <a:xfrm>
            <a:off x="4073525" y="1233488"/>
            <a:ext cx="831850" cy="455612"/>
          </a:xfrm>
          <a:prstGeom prst="rect">
            <a:avLst/>
          </a:prstGeom>
          <a:noFill/>
          <a:ln w="9525">
            <a:noFill/>
            <a:miter lim="800000"/>
            <a:headEnd/>
            <a:tailEnd/>
          </a:ln>
        </p:spPr>
      </p:pic>
      <p:pic>
        <p:nvPicPr>
          <p:cNvPr id="49238" name="Picture 130" descr="Untitled-8"/>
          <p:cNvPicPr>
            <a:picLocks noChangeAspect="1" noChangeArrowheads="1"/>
          </p:cNvPicPr>
          <p:nvPr/>
        </p:nvPicPr>
        <p:blipFill>
          <a:blip r:embed="rId8"/>
          <a:srcRect/>
          <a:stretch>
            <a:fillRect/>
          </a:stretch>
        </p:blipFill>
        <p:spPr bwMode="auto">
          <a:xfrm>
            <a:off x="7102475" y="1231900"/>
            <a:ext cx="831850" cy="455613"/>
          </a:xfrm>
          <a:prstGeom prst="rect">
            <a:avLst/>
          </a:prstGeom>
          <a:noFill/>
          <a:ln w="9525">
            <a:noFill/>
            <a:miter lim="800000"/>
            <a:headEnd/>
            <a:tailEnd/>
          </a:ln>
        </p:spPr>
      </p:pic>
      <p:pic>
        <p:nvPicPr>
          <p:cNvPr id="49239" name="Picture 131" descr="Untitled-11"/>
          <p:cNvPicPr>
            <a:picLocks noChangeAspect="1" noChangeArrowheads="1"/>
          </p:cNvPicPr>
          <p:nvPr/>
        </p:nvPicPr>
        <p:blipFill>
          <a:blip r:embed="rId9"/>
          <a:srcRect/>
          <a:stretch>
            <a:fillRect/>
          </a:stretch>
        </p:blipFill>
        <p:spPr bwMode="auto">
          <a:xfrm>
            <a:off x="2179638" y="3140075"/>
            <a:ext cx="615950" cy="342900"/>
          </a:xfrm>
          <a:prstGeom prst="rect">
            <a:avLst/>
          </a:prstGeom>
          <a:noFill/>
          <a:ln w="9525">
            <a:noFill/>
            <a:miter lim="800000"/>
            <a:headEnd/>
            <a:tailEnd/>
          </a:ln>
        </p:spPr>
      </p:pic>
      <p:pic>
        <p:nvPicPr>
          <p:cNvPr id="49240" name="Picture 132" descr="Untitled-11"/>
          <p:cNvPicPr>
            <a:picLocks noChangeAspect="1" noChangeArrowheads="1"/>
          </p:cNvPicPr>
          <p:nvPr/>
        </p:nvPicPr>
        <p:blipFill>
          <a:blip r:embed="rId9"/>
          <a:srcRect/>
          <a:stretch>
            <a:fillRect/>
          </a:stretch>
        </p:blipFill>
        <p:spPr bwMode="auto">
          <a:xfrm>
            <a:off x="4589463" y="2762250"/>
            <a:ext cx="615950" cy="342900"/>
          </a:xfrm>
          <a:prstGeom prst="rect">
            <a:avLst/>
          </a:prstGeom>
          <a:noFill/>
          <a:ln w="9525">
            <a:noFill/>
            <a:miter lim="800000"/>
            <a:headEnd/>
            <a:tailEnd/>
          </a:ln>
        </p:spPr>
      </p:pic>
      <p:pic>
        <p:nvPicPr>
          <p:cNvPr id="49241" name="Picture 133" descr="Untitled-11"/>
          <p:cNvPicPr>
            <a:picLocks noChangeAspect="1" noChangeArrowheads="1"/>
          </p:cNvPicPr>
          <p:nvPr/>
        </p:nvPicPr>
        <p:blipFill>
          <a:blip r:embed="rId9"/>
          <a:srcRect/>
          <a:stretch>
            <a:fillRect/>
          </a:stretch>
        </p:blipFill>
        <p:spPr bwMode="auto">
          <a:xfrm>
            <a:off x="6823075" y="2360613"/>
            <a:ext cx="615950" cy="342900"/>
          </a:xfrm>
          <a:prstGeom prst="rect">
            <a:avLst/>
          </a:prstGeom>
          <a:noFill/>
          <a:ln w="9525">
            <a:noFill/>
            <a:miter lim="800000"/>
            <a:headEnd/>
            <a:tailEnd/>
          </a:ln>
        </p:spPr>
      </p:pic>
      <p:pic>
        <p:nvPicPr>
          <p:cNvPr id="49242" name="Picture 134" descr="Untitled-11"/>
          <p:cNvPicPr>
            <a:picLocks noChangeAspect="1" noChangeArrowheads="1"/>
          </p:cNvPicPr>
          <p:nvPr/>
        </p:nvPicPr>
        <p:blipFill>
          <a:blip r:embed="rId9"/>
          <a:srcRect/>
          <a:stretch>
            <a:fillRect/>
          </a:stretch>
        </p:blipFill>
        <p:spPr bwMode="auto">
          <a:xfrm>
            <a:off x="7567613" y="2360613"/>
            <a:ext cx="615950" cy="342900"/>
          </a:xfrm>
          <a:prstGeom prst="rect">
            <a:avLst/>
          </a:prstGeom>
          <a:noFill/>
          <a:ln w="9525">
            <a:noFill/>
            <a:miter lim="800000"/>
            <a:headEnd/>
            <a:tailEnd/>
          </a:ln>
        </p:spPr>
      </p:pic>
      <p:pic>
        <p:nvPicPr>
          <p:cNvPr id="49243" name="Picture 135" descr="Untitled-14"/>
          <p:cNvPicPr>
            <a:picLocks noChangeAspect="1" noChangeArrowheads="1"/>
          </p:cNvPicPr>
          <p:nvPr/>
        </p:nvPicPr>
        <p:blipFill>
          <a:blip r:embed="rId10"/>
          <a:srcRect/>
          <a:stretch>
            <a:fillRect/>
          </a:stretch>
        </p:blipFill>
        <p:spPr bwMode="auto">
          <a:xfrm>
            <a:off x="954088" y="2324100"/>
            <a:ext cx="392112" cy="358775"/>
          </a:xfrm>
          <a:prstGeom prst="rect">
            <a:avLst/>
          </a:prstGeom>
          <a:noFill/>
          <a:ln w="9525">
            <a:noFill/>
            <a:miter lim="800000"/>
            <a:headEnd/>
            <a:tailEnd/>
          </a:ln>
        </p:spPr>
      </p:pic>
      <p:pic>
        <p:nvPicPr>
          <p:cNvPr id="49244" name="Picture 136" descr="Untitled-14"/>
          <p:cNvPicPr>
            <a:picLocks noChangeAspect="1" noChangeArrowheads="1"/>
          </p:cNvPicPr>
          <p:nvPr/>
        </p:nvPicPr>
        <p:blipFill>
          <a:blip r:embed="rId10"/>
          <a:srcRect/>
          <a:stretch>
            <a:fillRect/>
          </a:stretch>
        </p:blipFill>
        <p:spPr bwMode="auto">
          <a:xfrm>
            <a:off x="1641475" y="2324100"/>
            <a:ext cx="392113" cy="358775"/>
          </a:xfrm>
          <a:prstGeom prst="rect">
            <a:avLst/>
          </a:prstGeom>
          <a:noFill/>
          <a:ln w="9525">
            <a:noFill/>
            <a:miter lim="800000"/>
            <a:headEnd/>
            <a:tailEnd/>
          </a:ln>
        </p:spPr>
      </p:pic>
      <p:pic>
        <p:nvPicPr>
          <p:cNvPr id="49245" name="Picture 137" descr="Untitled-14"/>
          <p:cNvPicPr>
            <a:picLocks noChangeAspect="1" noChangeArrowheads="1"/>
          </p:cNvPicPr>
          <p:nvPr/>
        </p:nvPicPr>
        <p:blipFill>
          <a:blip r:embed="rId10"/>
          <a:srcRect/>
          <a:stretch>
            <a:fillRect/>
          </a:stretch>
        </p:blipFill>
        <p:spPr bwMode="auto">
          <a:xfrm>
            <a:off x="3992563" y="2324100"/>
            <a:ext cx="392112" cy="358775"/>
          </a:xfrm>
          <a:prstGeom prst="rect">
            <a:avLst/>
          </a:prstGeom>
          <a:noFill/>
          <a:ln w="9525">
            <a:noFill/>
            <a:miter lim="800000"/>
            <a:headEnd/>
            <a:tailEnd/>
          </a:ln>
        </p:spPr>
      </p:pic>
      <p:pic>
        <p:nvPicPr>
          <p:cNvPr id="49246" name="Picture 138" descr="Untitled-14"/>
          <p:cNvPicPr>
            <a:picLocks noChangeAspect="1" noChangeArrowheads="1"/>
          </p:cNvPicPr>
          <p:nvPr/>
        </p:nvPicPr>
        <p:blipFill>
          <a:blip r:embed="rId10"/>
          <a:srcRect/>
          <a:stretch>
            <a:fillRect/>
          </a:stretch>
        </p:blipFill>
        <p:spPr bwMode="auto">
          <a:xfrm>
            <a:off x="4648200" y="2324100"/>
            <a:ext cx="392113" cy="358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463100">
            <a:off x="4641850" y="2000250"/>
            <a:ext cx="1158875" cy="871538"/>
            <a:chOff x="3188" y="1344"/>
            <a:chExt cx="730" cy="549"/>
          </a:xfrm>
        </p:grpSpPr>
        <p:sp>
          <p:nvSpPr>
            <p:cNvPr id="28722" name="AutoShape 3"/>
            <p:cNvSpPr>
              <a:spLocks noChangeArrowheads="1"/>
            </p:cNvSpPr>
            <p:nvPr/>
          </p:nvSpPr>
          <p:spPr bwMode="auto">
            <a:xfrm rot="17980823" flipV="1">
              <a:off x="3518" y="1255"/>
              <a:ext cx="70" cy="730"/>
            </a:xfrm>
            <a:prstGeom prst="can">
              <a:avLst>
                <a:gd name="adj" fmla="val 11877"/>
              </a:avLst>
            </a:prstGeom>
            <a:solidFill>
              <a:srgbClr val="CC3300"/>
            </a:solidFill>
            <a:ln w="9525">
              <a:noFill/>
              <a:round/>
              <a:headEnd/>
              <a:tailEnd/>
            </a:ln>
          </p:spPr>
          <p:txBody>
            <a:bodyPr wrap="none" anchor="ctr"/>
            <a:lstStyle/>
            <a:p>
              <a:endParaRPr lang="et-EE"/>
            </a:p>
          </p:txBody>
        </p:sp>
        <p:sp>
          <p:nvSpPr>
            <p:cNvPr id="28723" name="Line 4"/>
            <p:cNvSpPr>
              <a:spLocks noChangeShapeType="1"/>
            </p:cNvSpPr>
            <p:nvPr/>
          </p:nvSpPr>
          <p:spPr bwMode="auto">
            <a:xfrm rot="-654668" flipH="1" flipV="1">
              <a:off x="3231" y="1344"/>
              <a:ext cx="639" cy="549"/>
            </a:xfrm>
            <a:prstGeom prst="line">
              <a:avLst/>
            </a:prstGeom>
            <a:noFill/>
            <a:ln w="19050">
              <a:solidFill>
                <a:srgbClr val="E3CF4A"/>
              </a:solidFill>
              <a:round/>
              <a:headEnd/>
              <a:tailEnd/>
            </a:ln>
          </p:spPr>
          <p:txBody>
            <a:bodyPr/>
            <a:lstStyle/>
            <a:p>
              <a:endParaRPr lang="et-EE"/>
            </a:p>
          </p:txBody>
        </p:sp>
      </p:grpSp>
      <p:grpSp>
        <p:nvGrpSpPr>
          <p:cNvPr id="3" name="Group 5"/>
          <p:cNvGrpSpPr>
            <a:grpSpLocks/>
          </p:cNvGrpSpPr>
          <p:nvPr/>
        </p:nvGrpSpPr>
        <p:grpSpPr bwMode="auto">
          <a:xfrm rot="-438345">
            <a:off x="5508625" y="1628775"/>
            <a:ext cx="1158875" cy="871538"/>
            <a:chOff x="3188" y="1344"/>
            <a:chExt cx="730" cy="549"/>
          </a:xfrm>
        </p:grpSpPr>
        <p:sp>
          <p:nvSpPr>
            <p:cNvPr id="28720" name="AutoShape 6"/>
            <p:cNvSpPr>
              <a:spLocks noChangeArrowheads="1"/>
            </p:cNvSpPr>
            <p:nvPr/>
          </p:nvSpPr>
          <p:spPr bwMode="auto">
            <a:xfrm rot="17980823" flipV="1">
              <a:off x="3518" y="1255"/>
              <a:ext cx="70" cy="730"/>
            </a:xfrm>
            <a:prstGeom prst="can">
              <a:avLst>
                <a:gd name="adj" fmla="val 11877"/>
              </a:avLst>
            </a:prstGeom>
            <a:solidFill>
              <a:srgbClr val="CC3300"/>
            </a:solidFill>
            <a:ln w="9525">
              <a:noFill/>
              <a:round/>
              <a:headEnd/>
              <a:tailEnd/>
            </a:ln>
          </p:spPr>
          <p:txBody>
            <a:bodyPr wrap="none" anchor="ctr"/>
            <a:lstStyle/>
            <a:p>
              <a:endParaRPr lang="et-EE"/>
            </a:p>
          </p:txBody>
        </p:sp>
        <p:sp>
          <p:nvSpPr>
            <p:cNvPr id="28721" name="Line 7"/>
            <p:cNvSpPr>
              <a:spLocks noChangeShapeType="1"/>
            </p:cNvSpPr>
            <p:nvPr/>
          </p:nvSpPr>
          <p:spPr bwMode="auto">
            <a:xfrm rot="-654668" flipH="1" flipV="1">
              <a:off x="3231" y="1344"/>
              <a:ext cx="639" cy="549"/>
            </a:xfrm>
            <a:prstGeom prst="line">
              <a:avLst/>
            </a:prstGeom>
            <a:noFill/>
            <a:ln w="19050">
              <a:solidFill>
                <a:srgbClr val="E3CF4A"/>
              </a:solidFill>
              <a:round/>
              <a:headEnd/>
              <a:tailEnd/>
            </a:ln>
          </p:spPr>
          <p:txBody>
            <a:bodyPr/>
            <a:lstStyle/>
            <a:p>
              <a:endParaRPr lang="et-EE"/>
            </a:p>
          </p:txBody>
        </p:sp>
      </p:grpSp>
      <p:grpSp>
        <p:nvGrpSpPr>
          <p:cNvPr id="4" name="Group 8"/>
          <p:cNvGrpSpPr>
            <a:grpSpLocks/>
          </p:cNvGrpSpPr>
          <p:nvPr/>
        </p:nvGrpSpPr>
        <p:grpSpPr bwMode="auto">
          <a:xfrm>
            <a:off x="5165725" y="1876425"/>
            <a:ext cx="1158875" cy="871538"/>
            <a:chOff x="3188" y="1344"/>
            <a:chExt cx="730" cy="549"/>
          </a:xfrm>
        </p:grpSpPr>
        <p:sp>
          <p:nvSpPr>
            <p:cNvPr id="28718" name="AutoShape 9"/>
            <p:cNvSpPr>
              <a:spLocks noChangeArrowheads="1"/>
            </p:cNvSpPr>
            <p:nvPr/>
          </p:nvSpPr>
          <p:spPr bwMode="auto">
            <a:xfrm rot="17980823" flipV="1">
              <a:off x="3518" y="1255"/>
              <a:ext cx="70" cy="730"/>
            </a:xfrm>
            <a:prstGeom prst="can">
              <a:avLst>
                <a:gd name="adj" fmla="val 11877"/>
              </a:avLst>
            </a:prstGeom>
            <a:solidFill>
              <a:srgbClr val="CC3300"/>
            </a:solidFill>
            <a:ln w="9525">
              <a:noFill/>
              <a:round/>
              <a:headEnd/>
              <a:tailEnd/>
            </a:ln>
          </p:spPr>
          <p:txBody>
            <a:bodyPr wrap="none" anchor="ctr"/>
            <a:lstStyle/>
            <a:p>
              <a:endParaRPr lang="et-EE"/>
            </a:p>
          </p:txBody>
        </p:sp>
        <p:sp>
          <p:nvSpPr>
            <p:cNvPr id="28719" name="Line 10"/>
            <p:cNvSpPr>
              <a:spLocks noChangeShapeType="1"/>
            </p:cNvSpPr>
            <p:nvPr/>
          </p:nvSpPr>
          <p:spPr bwMode="auto">
            <a:xfrm rot="-654668" flipH="1" flipV="1">
              <a:off x="3231" y="1344"/>
              <a:ext cx="639" cy="549"/>
            </a:xfrm>
            <a:prstGeom prst="line">
              <a:avLst/>
            </a:prstGeom>
            <a:noFill/>
            <a:ln w="19050">
              <a:solidFill>
                <a:srgbClr val="E3CF4A"/>
              </a:solidFill>
              <a:round/>
              <a:headEnd/>
              <a:tailEnd/>
            </a:ln>
          </p:spPr>
          <p:txBody>
            <a:bodyPr/>
            <a:lstStyle/>
            <a:p>
              <a:endParaRPr lang="et-EE"/>
            </a:p>
          </p:txBody>
        </p:sp>
      </p:grpSp>
      <p:grpSp>
        <p:nvGrpSpPr>
          <p:cNvPr id="5" name="Group 11"/>
          <p:cNvGrpSpPr>
            <a:grpSpLocks/>
          </p:cNvGrpSpPr>
          <p:nvPr/>
        </p:nvGrpSpPr>
        <p:grpSpPr bwMode="auto">
          <a:xfrm>
            <a:off x="2230438" y="1736725"/>
            <a:ext cx="2827337" cy="274638"/>
            <a:chOff x="1429" y="1676"/>
            <a:chExt cx="1781" cy="173"/>
          </a:xfrm>
        </p:grpSpPr>
        <p:sp>
          <p:nvSpPr>
            <p:cNvPr id="28716" name="AutoShape 12"/>
            <p:cNvSpPr>
              <a:spLocks noChangeArrowheads="1"/>
            </p:cNvSpPr>
            <p:nvPr/>
          </p:nvSpPr>
          <p:spPr bwMode="auto">
            <a:xfrm rot="-5397601">
              <a:off x="2284" y="874"/>
              <a:ext cx="71" cy="1781"/>
            </a:xfrm>
            <a:prstGeom prst="can">
              <a:avLst>
                <a:gd name="adj" fmla="val 28568"/>
              </a:avLst>
            </a:prstGeom>
            <a:solidFill>
              <a:srgbClr val="CC3300"/>
            </a:solidFill>
            <a:ln w="9525">
              <a:noFill/>
              <a:round/>
              <a:headEnd/>
              <a:tailEnd/>
            </a:ln>
          </p:spPr>
          <p:txBody>
            <a:bodyPr wrap="none" anchor="ctr"/>
            <a:lstStyle/>
            <a:p>
              <a:endParaRPr lang="et-EE"/>
            </a:p>
          </p:txBody>
        </p:sp>
        <p:sp>
          <p:nvSpPr>
            <p:cNvPr id="28717" name="Line 13"/>
            <p:cNvSpPr>
              <a:spLocks noChangeShapeType="1"/>
            </p:cNvSpPr>
            <p:nvPr/>
          </p:nvSpPr>
          <p:spPr bwMode="auto">
            <a:xfrm rot="388189" flipV="1">
              <a:off x="1463" y="1676"/>
              <a:ext cx="1548" cy="173"/>
            </a:xfrm>
            <a:prstGeom prst="line">
              <a:avLst/>
            </a:prstGeom>
            <a:noFill/>
            <a:ln w="19050">
              <a:solidFill>
                <a:srgbClr val="E3CF4A"/>
              </a:solidFill>
              <a:round/>
              <a:headEnd/>
              <a:tailEnd/>
            </a:ln>
          </p:spPr>
          <p:txBody>
            <a:bodyPr/>
            <a:lstStyle/>
            <a:p>
              <a:endParaRPr lang="et-EE"/>
            </a:p>
          </p:txBody>
        </p:sp>
      </p:grpSp>
      <p:sp>
        <p:nvSpPr>
          <p:cNvPr id="28680" name="AutoShape 14"/>
          <p:cNvSpPr>
            <a:spLocks noChangeArrowheads="1"/>
          </p:cNvSpPr>
          <p:nvPr/>
        </p:nvSpPr>
        <p:spPr bwMode="auto">
          <a:xfrm rot="-5397601">
            <a:off x="4804569" y="-961231"/>
            <a:ext cx="119063" cy="5349875"/>
          </a:xfrm>
          <a:prstGeom prst="can">
            <a:avLst>
              <a:gd name="adj" fmla="val 51174"/>
            </a:avLst>
          </a:prstGeom>
          <a:solidFill>
            <a:srgbClr val="CC3300"/>
          </a:solidFill>
          <a:ln w="9525">
            <a:noFill/>
            <a:round/>
            <a:headEnd/>
            <a:tailEnd/>
          </a:ln>
        </p:spPr>
        <p:txBody>
          <a:bodyPr wrap="none" anchor="ctr"/>
          <a:lstStyle/>
          <a:p>
            <a:endParaRPr lang="et-EE"/>
          </a:p>
        </p:txBody>
      </p:sp>
      <p:sp>
        <p:nvSpPr>
          <p:cNvPr id="28681" name="Line 15"/>
          <p:cNvSpPr>
            <a:spLocks noChangeShapeType="1"/>
          </p:cNvSpPr>
          <p:nvPr/>
        </p:nvSpPr>
        <p:spPr bwMode="auto">
          <a:xfrm rot="388189" flipV="1">
            <a:off x="2143125" y="1409700"/>
            <a:ext cx="5400675" cy="619125"/>
          </a:xfrm>
          <a:prstGeom prst="line">
            <a:avLst/>
          </a:prstGeom>
          <a:noFill/>
          <a:ln w="12700">
            <a:solidFill>
              <a:schemeClr val="tx1"/>
            </a:solidFill>
            <a:round/>
            <a:headEnd/>
            <a:tailEnd/>
          </a:ln>
        </p:spPr>
        <p:txBody>
          <a:bodyPr/>
          <a:lstStyle/>
          <a:p>
            <a:endParaRPr lang="et-EE"/>
          </a:p>
        </p:txBody>
      </p:sp>
      <p:sp>
        <p:nvSpPr>
          <p:cNvPr id="28682" name="Oval 16"/>
          <p:cNvSpPr>
            <a:spLocks noChangeArrowheads="1"/>
          </p:cNvSpPr>
          <p:nvPr/>
        </p:nvSpPr>
        <p:spPr bwMode="auto">
          <a:xfrm>
            <a:off x="7448550" y="1333500"/>
            <a:ext cx="1571625" cy="981075"/>
          </a:xfrm>
          <a:prstGeom prst="ellipse">
            <a:avLst/>
          </a:prstGeom>
          <a:solidFill>
            <a:srgbClr val="C9D6A6"/>
          </a:solidFill>
          <a:ln w="12700">
            <a:noFill/>
            <a:round/>
            <a:headEnd/>
            <a:tailEnd/>
          </a:ln>
        </p:spPr>
        <p:txBody>
          <a:bodyPr anchor="ctr">
            <a:spAutoFit/>
          </a:bodyPr>
          <a:lstStyle/>
          <a:p>
            <a:endParaRPr lang="et-EE"/>
          </a:p>
        </p:txBody>
      </p:sp>
      <p:sp>
        <p:nvSpPr>
          <p:cNvPr id="28683" name="Line 4"/>
          <p:cNvSpPr>
            <a:spLocks noChangeShapeType="1"/>
          </p:cNvSpPr>
          <p:nvPr/>
        </p:nvSpPr>
        <p:spPr bwMode="auto">
          <a:xfrm>
            <a:off x="7543800" y="1865313"/>
            <a:ext cx="1047750" cy="0"/>
          </a:xfrm>
          <a:prstGeom prst="line">
            <a:avLst/>
          </a:prstGeom>
          <a:noFill/>
          <a:ln w="12700">
            <a:solidFill>
              <a:schemeClr val="tx1"/>
            </a:solidFill>
            <a:round/>
            <a:headEnd/>
            <a:tailEnd/>
          </a:ln>
        </p:spPr>
        <p:txBody>
          <a:bodyPr>
            <a:spAutoFit/>
          </a:bodyPr>
          <a:lstStyle/>
          <a:p>
            <a:endParaRPr lang="et-EE"/>
          </a:p>
        </p:txBody>
      </p:sp>
      <p:sp>
        <p:nvSpPr>
          <p:cNvPr id="28684" name="Oval 18"/>
          <p:cNvSpPr>
            <a:spLocks noChangeArrowheads="1"/>
          </p:cNvSpPr>
          <p:nvPr/>
        </p:nvSpPr>
        <p:spPr bwMode="auto">
          <a:xfrm>
            <a:off x="123825" y="1114425"/>
            <a:ext cx="2143125" cy="1885950"/>
          </a:xfrm>
          <a:prstGeom prst="ellipse">
            <a:avLst/>
          </a:prstGeom>
          <a:solidFill>
            <a:srgbClr val="316989"/>
          </a:solidFill>
          <a:ln w="12700">
            <a:noFill/>
            <a:round/>
            <a:headEnd/>
            <a:tailEnd/>
          </a:ln>
        </p:spPr>
        <p:txBody>
          <a:bodyPr anchor="ctr">
            <a:spAutoFit/>
          </a:bodyPr>
          <a:lstStyle/>
          <a:p>
            <a:endParaRPr lang="et-EE"/>
          </a:p>
        </p:txBody>
      </p:sp>
      <p:sp>
        <p:nvSpPr>
          <p:cNvPr id="28685" name="Rectangle 19"/>
          <p:cNvSpPr>
            <a:spLocks noGrp="1" noChangeArrowheads="1"/>
          </p:cNvSpPr>
          <p:nvPr>
            <p:ph type="title"/>
          </p:nvPr>
        </p:nvSpPr>
        <p:spPr/>
        <p:txBody>
          <a:bodyPr/>
          <a:lstStyle/>
          <a:p>
            <a:r>
              <a:rPr lang="en-US" smtClean="0"/>
              <a:t>Site-to-Site and Remote Access VPN</a:t>
            </a:r>
          </a:p>
        </p:txBody>
      </p:sp>
      <p:sp>
        <p:nvSpPr>
          <p:cNvPr id="28686" name="Rectangle 20"/>
          <p:cNvSpPr>
            <a:spLocks noGrp="1" noChangeArrowheads="1"/>
          </p:cNvSpPr>
          <p:nvPr>
            <p:ph type="body" idx="1"/>
          </p:nvPr>
        </p:nvSpPr>
        <p:spPr>
          <a:xfrm>
            <a:off x="390525" y="3382963"/>
            <a:ext cx="8526463" cy="2497137"/>
          </a:xfrm>
        </p:spPr>
        <p:txBody>
          <a:bodyPr/>
          <a:lstStyle/>
          <a:p>
            <a:r>
              <a:rPr lang="en-US" smtClean="0"/>
              <a:t>Secure connectivity</a:t>
            </a:r>
          </a:p>
          <a:p>
            <a:pPr lvl="1"/>
            <a:r>
              <a:rPr lang="en-US" smtClean="0"/>
              <a:t>Standards-based site-to-site IPSec VPN </a:t>
            </a:r>
          </a:p>
          <a:p>
            <a:pPr lvl="1"/>
            <a:r>
              <a:rPr lang="en-US" smtClean="0"/>
              <a:t>SSL VPN for remote access </a:t>
            </a:r>
          </a:p>
          <a:p>
            <a:r>
              <a:rPr lang="en-US" smtClean="0"/>
              <a:t>Policy-based visibility and control over applications, users and content for all VPN traffic</a:t>
            </a:r>
          </a:p>
          <a:p>
            <a:r>
              <a:rPr lang="en-US" smtClean="0"/>
              <a:t>Included as features in PAN-OS at no extra charge</a:t>
            </a:r>
          </a:p>
        </p:txBody>
      </p:sp>
      <p:pic>
        <p:nvPicPr>
          <p:cNvPr id="28687" name="Picture 7" descr="Untitled-15"/>
          <p:cNvPicPr>
            <a:picLocks noChangeAspect="1" noChangeArrowheads="1"/>
          </p:cNvPicPr>
          <p:nvPr/>
        </p:nvPicPr>
        <p:blipFill>
          <a:blip r:embed="rId2"/>
          <a:srcRect/>
          <a:stretch>
            <a:fillRect/>
          </a:stretch>
        </p:blipFill>
        <p:spPr bwMode="auto">
          <a:xfrm>
            <a:off x="8283575" y="846138"/>
            <a:ext cx="744538" cy="841375"/>
          </a:xfrm>
          <a:prstGeom prst="rect">
            <a:avLst/>
          </a:prstGeom>
          <a:noFill/>
          <a:ln w="9525">
            <a:noFill/>
            <a:miter lim="800000"/>
            <a:headEnd/>
            <a:tailEnd/>
          </a:ln>
        </p:spPr>
      </p:pic>
      <p:pic>
        <p:nvPicPr>
          <p:cNvPr id="28688" name="Picture 39" descr="Untitled-2"/>
          <p:cNvPicPr>
            <a:picLocks noChangeAspect="1" noChangeArrowheads="1"/>
          </p:cNvPicPr>
          <p:nvPr/>
        </p:nvPicPr>
        <p:blipFill>
          <a:blip r:embed="rId3"/>
          <a:srcRect/>
          <a:stretch>
            <a:fillRect/>
          </a:stretch>
        </p:blipFill>
        <p:spPr bwMode="auto">
          <a:xfrm>
            <a:off x="238125" y="882650"/>
            <a:ext cx="1362075" cy="984250"/>
          </a:xfrm>
          <a:prstGeom prst="rect">
            <a:avLst/>
          </a:prstGeom>
          <a:noFill/>
          <a:ln w="9525">
            <a:noFill/>
            <a:miter lim="800000"/>
            <a:headEnd/>
            <a:tailEnd/>
          </a:ln>
        </p:spPr>
      </p:pic>
      <p:sp>
        <p:nvSpPr>
          <p:cNvPr id="28689" name="Line 26"/>
          <p:cNvSpPr>
            <a:spLocks noChangeShapeType="1"/>
          </p:cNvSpPr>
          <p:nvPr/>
        </p:nvSpPr>
        <p:spPr bwMode="auto">
          <a:xfrm>
            <a:off x="933450" y="2085975"/>
            <a:ext cx="542925" cy="403225"/>
          </a:xfrm>
          <a:prstGeom prst="line">
            <a:avLst/>
          </a:prstGeom>
          <a:noFill/>
          <a:ln w="12700">
            <a:solidFill>
              <a:schemeClr val="tx1"/>
            </a:solidFill>
            <a:round/>
            <a:headEnd/>
            <a:tailEnd/>
          </a:ln>
        </p:spPr>
        <p:txBody>
          <a:bodyPr>
            <a:spAutoFit/>
          </a:bodyPr>
          <a:lstStyle/>
          <a:p>
            <a:endParaRPr lang="et-EE"/>
          </a:p>
        </p:txBody>
      </p:sp>
      <p:sp>
        <p:nvSpPr>
          <p:cNvPr id="28690" name="Line 4"/>
          <p:cNvSpPr>
            <a:spLocks noChangeShapeType="1"/>
          </p:cNvSpPr>
          <p:nvPr/>
        </p:nvSpPr>
        <p:spPr bwMode="auto">
          <a:xfrm flipV="1">
            <a:off x="981075" y="1741488"/>
            <a:ext cx="1066800" cy="771525"/>
          </a:xfrm>
          <a:prstGeom prst="line">
            <a:avLst/>
          </a:prstGeom>
          <a:noFill/>
          <a:ln w="12700">
            <a:solidFill>
              <a:schemeClr val="tx1"/>
            </a:solidFill>
            <a:round/>
            <a:headEnd/>
            <a:tailEnd/>
          </a:ln>
        </p:spPr>
        <p:txBody>
          <a:bodyPr>
            <a:spAutoFit/>
          </a:bodyPr>
          <a:lstStyle/>
          <a:p>
            <a:endParaRPr lang="et-EE"/>
          </a:p>
        </p:txBody>
      </p:sp>
      <p:pic>
        <p:nvPicPr>
          <p:cNvPr id="28691" name="Picture 15" descr="Untitled-6"/>
          <p:cNvPicPr>
            <a:picLocks noChangeAspect="1" noChangeArrowheads="1"/>
          </p:cNvPicPr>
          <p:nvPr/>
        </p:nvPicPr>
        <p:blipFill>
          <a:blip r:embed="rId4"/>
          <a:srcRect/>
          <a:stretch>
            <a:fillRect/>
          </a:stretch>
        </p:blipFill>
        <p:spPr bwMode="auto">
          <a:xfrm>
            <a:off x="1462088" y="1963738"/>
            <a:ext cx="242887" cy="169862"/>
          </a:xfrm>
          <a:prstGeom prst="rect">
            <a:avLst/>
          </a:prstGeom>
          <a:noFill/>
          <a:ln w="9525">
            <a:noFill/>
            <a:miter lim="800000"/>
            <a:headEnd/>
            <a:tailEnd/>
          </a:ln>
        </p:spPr>
      </p:pic>
      <p:sp>
        <p:nvSpPr>
          <p:cNvPr id="28692" name="Line 26"/>
          <p:cNvSpPr>
            <a:spLocks noChangeShapeType="1"/>
          </p:cNvSpPr>
          <p:nvPr/>
        </p:nvSpPr>
        <p:spPr bwMode="auto">
          <a:xfrm>
            <a:off x="8029575" y="1504950"/>
            <a:ext cx="0" cy="669925"/>
          </a:xfrm>
          <a:prstGeom prst="line">
            <a:avLst/>
          </a:prstGeom>
          <a:noFill/>
          <a:ln w="12700">
            <a:solidFill>
              <a:schemeClr val="tx1"/>
            </a:solidFill>
            <a:round/>
            <a:headEnd/>
            <a:tailEnd/>
          </a:ln>
        </p:spPr>
        <p:txBody>
          <a:bodyPr>
            <a:spAutoFit/>
          </a:bodyPr>
          <a:lstStyle/>
          <a:p>
            <a:endParaRPr lang="et-EE"/>
          </a:p>
        </p:txBody>
      </p:sp>
      <p:pic>
        <p:nvPicPr>
          <p:cNvPr id="28693" name="Picture 15" descr="Untitled-6"/>
          <p:cNvPicPr>
            <a:picLocks noChangeAspect="1" noChangeArrowheads="1"/>
          </p:cNvPicPr>
          <p:nvPr/>
        </p:nvPicPr>
        <p:blipFill>
          <a:blip r:embed="rId4"/>
          <a:srcRect/>
          <a:stretch>
            <a:fillRect/>
          </a:stretch>
        </p:blipFill>
        <p:spPr bwMode="auto">
          <a:xfrm>
            <a:off x="7872413" y="1773238"/>
            <a:ext cx="242887" cy="169862"/>
          </a:xfrm>
          <a:prstGeom prst="rect">
            <a:avLst/>
          </a:prstGeom>
          <a:noFill/>
          <a:ln w="9525">
            <a:noFill/>
            <a:miter lim="800000"/>
            <a:headEnd/>
            <a:tailEnd/>
          </a:ln>
        </p:spPr>
      </p:pic>
      <p:grpSp>
        <p:nvGrpSpPr>
          <p:cNvPr id="6" name="Group 22"/>
          <p:cNvGrpSpPr>
            <a:grpSpLocks/>
          </p:cNvGrpSpPr>
          <p:nvPr/>
        </p:nvGrpSpPr>
        <p:grpSpPr bwMode="auto">
          <a:xfrm>
            <a:off x="7786688" y="2066925"/>
            <a:ext cx="446087" cy="434975"/>
            <a:chOff x="2005" y="1179"/>
            <a:chExt cx="227" cy="202"/>
          </a:xfrm>
        </p:grpSpPr>
        <p:pic>
          <p:nvPicPr>
            <p:cNvPr id="28714" name="Picture 23" descr="Untitled-3"/>
            <p:cNvPicPr>
              <a:picLocks noChangeAspect="1" noChangeArrowheads="1"/>
            </p:cNvPicPr>
            <p:nvPr/>
          </p:nvPicPr>
          <p:blipFill>
            <a:blip r:embed="rId5"/>
            <a:srcRect/>
            <a:stretch>
              <a:fillRect/>
            </a:stretch>
          </p:blipFill>
          <p:spPr bwMode="auto">
            <a:xfrm>
              <a:off x="2005" y="1179"/>
              <a:ext cx="138" cy="176"/>
            </a:xfrm>
            <a:prstGeom prst="rect">
              <a:avLst/>
            </a:prstGeom>
            <a:noFill/>
            <a:ln w="9525">
              <a:noFill/>
              <a:miter lim="800000"/>
              <a:headEnd/>
              <a:tailEnd/>
            </a:ln>
          </p:spPr>
        </p:pic>
        <p:pic>
          <p:nvPicPr>
            <p:cNvPr id="28715" name="Picture 24" descr="Untitled-4"/>
            <p:cNvPicPr>
              <a:picLocks noChangeAspect="1" noChangeArrowheads="1"/>
            </p:cNvPicPr>
            <p:nvPr/>
          </p:nvPicPr>
          <p:blipFill>
            <a:blip r:embed="rId6"/>
            <a:srcRect/>
            <a:stretch>
              <a:fillRect/>
            </a:stretch>
          </p:blipFill>
          <p:spPr bwMode="auto">
            <a:xfrm>
              <a:off x="2117" y="1179"/>
              <a:ext cx="115" cy="202"/>
            </a:xfrm>
            <a:prstGeom prst="rect">
              <a:avLst/>
            </a:prstGeom>
            <a:noFill/>
            <a:ln w="9525">
              <a:noFill/>
              <a:miter lim="800000"/>
              <a:headEnd/>
              <a:tailEnd/>
            </a:ln>
          </p:spPr>
        </p:pic>
      </p:grpSp>
      <p:pic>
        <p:nvPicPr>
          <p:cNvPr id="28695" name="Picture 25" descr="Untitled-17"/>
          <p:cNvPicPr>
            <a:picLocks noChangeAspect="1" noChangeArrowheads="1"/>
          </p:cNvPicPr>
          <p:nvPr/>
        </p:nvPicPr>
        <p:blipFill>
          <a:blip r:embed="rId7"/>
          <a:srcRect/>
          <a:stretch>
            <a:fillRect/>
          </a:stretch>
        </p:blipFill>
        <p:spPr bwMode="auto">
          <a:xfrm>
            <a:off x="8269288" y="1643063"/>
            <a:ext cx="417512" cy="438150"/>
          </a:xfrm>
          <a:prstGeom prst="rect">
            <a:avLst/>
          </a:prstGeom>
          <a:noFill/>
          <a:ln w="9525">
            <a:noFill/>
            <a:miter lim="800000"/>
            <a:headEnd/>
            <a:tailEnd/>
          </a:ln>
        </p:spPr>
      </p:pic>
      <p:pic>
        <p:nvPicPr>
          <p:cNvPr id="28696" name="Picture 25" descr="Untitled-17"/>
          <p:cNvPicPr>
            <a:picLocks noChangeAspect="1" noChangeArrowheads="1"/>
          </p:cNvPicPr>
          <p:nvPr/>
        </p:nvPicPr>
        <p:blipFill>
          <a:blip r:embed="rId7"/>
          <a:srcRect/>
          <a:stretch>
            <a:fillRect/>
          </a:stretch>
        </p:blipFill>
        <p:spPr bwMode="auto">
          <a:xfrm>
            <a:off x="6500813" y="1966913"/>
            <a:ext cx="471487" cy="493712"/>
          </a:xfrm>
          <a:prstGeom prst="rect">
            <a:avLst/>
          </a:prstGeom>
          <a:noFill/>
          <a:ln w="9525">
            <a:noFill/>
            <a:miter lim="800000"/>
            <a:headEnd/>
            <a:tailEnd/>
          </a:ln>
        </p:spPr>
      </p:pic>
      <p:pic>
        <p:nvPicPr>
          <p:cNvPr id="28697" name="Picture 25" descr="Untitled-17"/>
          <p:cNvPicPr>
            <a:picLocks noChangeAspect="1" noChangeArrowheads="1"/>
          </p:cNvPicPr>
          <p:nvPr/>
        </p:nvPicPr>
        <p:blipFill>
          <a:blip r:embed="rId7"/>
          <a:srcRect/>
          <a:stretch>
            <a:fillRect/>
          </a:stretch>
        </p:blipFill>
        <p:spPr bwMode="auto">
          <a:xfrm>
            <a:off x="6057900" y="2366963"/>
            <a:ext cx="471488" cy="493712"/>
          </a:xfrm>
          <a:prstGeom prst="rect">
            <a:avLst/>
          </a:prstGeom>
          <a:noFill/>
          <a:ln w="9525">
            <a:noFill/>
            <a:miter lim="800000"/>
            <a:headEnd/>
            <a:tailEnd/>
          </a:ln>
        </p:spPr>
      </p:pic>
      <p:pic>
        <p:nvPicPr>
          <p:cNvPr id="28698" name="Picture 25" descr="Untitled-17"/>
          <p:cNvPicPr>
            <a:picLocks noChangeAspect="1" noChangeArrowheads="1"/>
          </p:cNvPicPr>
          <p:nvPr/>
        </p:nvPicPr>
        <p:blipFill>
          <a:blip r:embed="rId7"/>
          <a:srcRect/>
          <a:stretch>
            <a:fillRect/>
          </a:stretch>
        </p:blipFill>
        <p:spPr bwMode="auto">
          <a:xfrm>
            <a:off x="5416550" y="2557463"/>
            <a:ext cx="471488" cy="493712"/>
          </a:xfrm>
          <a:prstGeom prst="rect">
            <a:avLst/>
          </a:prstGeom>
          <a:noFill/>
          <a:ln w="9525">
            <a:noFill/>
            <a:miter lim="800000"/>
            <a:headEnd/>
            <a:tailEnd/>
          </a:ln>
        </p:spPr>
      </p:pic>
      <p:grpSp>
        <p:nvGrpSpPr>
          <p:cNvPr id="7" name="Group 22"/>
          <p:cNvGrpSpPr>
            <a:grpSpLocks/>
          </p:cNvGrpSpPr>
          <p:nvPr/>
        </p:nvGrpSpPr>
        <p:grpSpPr bwMode="auto">
          <a:xfrm>
            <a:off x="7748588" y="1181100"/>
            <a:ext cx="446087" cy="434975"/>
            <a:chOff x="2005" y="1179"/>
            <a:chExt cx="227" cy="202"/>
          </a:xfrm>
        </p:grpSpPr>
        <p:pic>
          <p:nvPicPr>
            <p:cNvPr id="28712" name="Picture 23" descr="Untitled-3"/>
            <p:cNvPicPr>
              <a:picLocks noChangeAspect="1" noChangeArrowheads="1"/>
            </p:cNvPicPr>
            <p:nvPr/>
          </p:nvPicPr>
          <p:blipFill>
            <a:blip r:embed="rId5"/>
            <a:srcRect/>
            <a:stretch>
              <a:fillRect/>
            </a:stretch>
          </p:blipFill>
          <p:spPr bwMode="auto">
            <a:xfrm>
              <a:off x="2005" y="1179"/>
              <a:ext cx="138" cy="176"/>
            </a:xfrm>
            <a:prstGeom prst="rect">
              <a:avLst/>
            </a:prstGeom>
            <a:noFill/>
            <a:ln w="9525">
              <a:noFill/>
              <a:miter lim="800000"/>
              <a:headEnd/>
              <a:tailEnd/>
            </a:ln>
          </p:spPr>
        </p:pic>
        <p:pic>
          <p:nvPicPr>
            <p:cNvPr id="28713" name="Picture 24" descr="Untitled-4"/>
            <p:cNvPicPr>
              <a:picLocks noChangeAspect="1" noChangeArrowheads="1"/>
            </p:cNvPicPr>
            <p:nvPr/>
          </p:nvPicPr>
          <p:blipFill>
            <a:blip r:embed="rId6"/>
            <a:srcRect/>
            <a:stretch>
              <a:fillRect/>
            </a:stretch>
          </p:blipFill>
          <p:spPr bwMode="auto">
            <a:xfrm>
              <a:off x="2117" y="1179"/>
              <a:ext cx="115" cy="202"/>
            </a:xfrm>
            <a:prstGeom prst="rect">
              <a:avLst/>
            </a:prstGeom>
            <a:noFill/>
            <a:ln w="9525">
              <a:noFill/>
              <a:miter lim="800000"/>
              <a:headEnd/>
              <a:tailEnd/>
            </a:ln>
          </p:spPr>
        </p:pic>
      </p:grpSp>
      <p:grpSp>
        <p:nvGrpSpPr>
          <p:cNvPr id="8" name="Group 22"/>
          <p:cNvGrpSpPr>
            <a:grpSpLocks/>
          </p:cNvGrpSpPr>
          <p:nvPr/>
        </p:nvGrpSpPr>
        <p:grpSpPr bwMode="auto">
          <a:xfrm>
            <a:off x="1328738" y="2381250"/>
            <a:ext cx="446087" cy="434975"/>
            <a:chOff x="2005" y="1179"/>
            <a:chExt cx="227" cy="202"/>
          </a:xfrm>
        </p:grpSpPr>
        <p:pic>
          <p:nvPicPr>
            <p:cNvPr id="28710" name="Picture 23" descr="Untitled-3"/>
            <p:cNvPicPr>
              <a:picLocks noChangeAspect="1" noChangeArrowheads="1"/>
            </p:cNvPicPr>
            <p:nvPr/>
          </p:nvPicPr>
          <p:blipFill>
            <a:blip r:embed="rId5"/>
            <a:srcRect/>
            <a:stretch>
              <a:fillRect/>
            </a:stretch>
          </p:blipFill>
          <p:spPr bwMode="auto">
            <a:xfrm>
              <a:off x="2005" y="1179"/>
              <a:ext cx="138" cy="176"/>
            </a:xfrm>
            <a:prstGeom prst="rect">
              <a:avLst/>
            </a:prstGeom>
            <a:noFill/>
            <a:ln w="9525">
              <a:noFill/>
              <a:miter lim="800000"/>
              <a:headEnd/>
              <a:tailEnd/>
            </a:ln>
          </p:spPr>
        </p:pic>
        <p:pic>
          <p:nvPicPr>
            <p:cNvPr id="28711" name="Picture 24" descr="Untitled-4"/>
            <p:cNvPicPr>
              <a:picLocks noChangeAspect="1" noChangeArrowheads="1"/>
            </p:cNvPicPr>
            <p:nvPr/>
          </p:nvPicPr>
          <p:blipFill>
            <a:blip r:embed="rId6"/>
            <a:srcRect/>
            <a:stretch>
              <a:fillRect/>
            </a:stretch>
          </p:blipFill>
          <p:spPr bwMode="auto">
            <a:xfrm>
              <a:off x="2117" y="1179"/>
              <a:ext cx="115" cy="202"/>
            </a:xfrm>
            <a:prstGeom prst="rect">
              <a:avLst/>
            </a:prstGeom>
            <a:noFill/>
            <a:ln w="9525">
              <a:noFill/>
              <a:miter lim="800000"/>
              <a:headEnd/>
              <a:tailEnd/>
            </a:ln>
          </p:spPr>
        </p:pic>
      </p:grpSp>
      <p:pic>
        <p:nvPicPr>
          <p:cNvPr id="28701" name="Picture 25" descr="Untitled-17"/>
          <p:cNvPicPr>
            <a:picLocks noChangeAspect="1" noChangeArrowheads="1"/>
          </p:cNvPicPr>
          <p:nvPr/>
        </p:nvPicPr>
        <p:blipFill>
          <a:blip r:embed="rId7"/>
          <a:srcRect/>
          <a:stretch>
            <a:fillRect/>
          </a:stretch>
        </p:blipFill>
        <p:spPr bwMode="auto">
          <a:xfrm>
            <a:off x="706438" y="2338388"/>
            <a:ext cx="417512" cy="438150"/>
          </a:xfrm>
          <a:prstGeom prst="rect">
            <a:avLst/>
          </a:prstGeom>
          <a:noFill/>
          <a:ln w="9525">
            <a:noFill/>
            <a:miter lim="800000"/>
            <a:headEnd/>
            <a:tailEnd/>
          </a:ln>
        </p:spPr>
      </p:pic>
      <p:grpSp>
        <p:nvGrpSpPr>
          <p:cNvPr id="9" name="Group 22"/>
          <p:cNvGrpSpPr>
            <a:grpSpLocks/>
          </p:cNvGrpSpPr>
          <p:nvPr/>
        </p:nvGrpSpPr>
        <p:grpSpPr bwMode="auto">
          <a:xfrm>
            <a:off x="695325" y="1876425"/>
            <a:ext cx="446088" cy="434975"/>
            <a:chOff x="2005" y="1179"/>
            <a:chExt cx="227" cy="202"/>
          </a:xfrm>
        </p:grpSpPr>
        <p:pic>
          <p:nvPicPr>
            <p:cNvPr id="28708" name="Picture 23" descr="Untitled-3"/>
            <p:cNvPicPr>
              <a:picLocks noChangeAspect="1" noChangeArrowheads="1"/>
            </p:cNvPicPr>
            <p:nvPr/>
          </p:nvPicPr>
          <p:blipFill>
            <a:blip r:embed="rId5"/>
            <a:srcRect/>
            <a:stretch>
              <a:fillRect/>
            </a:stretch>
          </p:blipFill>
          <p:spPr bwMode="auto">
            <a:xfrm>
              <a:off x="2005" y="1179"/>
              <a:ext cx="138" cy="176"/>
            </a:xfrm>
            <a:prstGeom prst="rect">
              <a:avLst/>
            </a:prstGeom>
            <a:noFill/>
            <a:ln w="9525">
              <a:noFill/>
              <a:miter lim="800000"/>
              <a:headEnd/>
              <a:tailEnd/>
            </a:ln>
          </p:spPr>
        </p:pic>
        <p:pic>
          <p:nvPicPr>
            <p:cNvPr id="28709" name="Picture 24" descr="Untitled-4"/>
            <p:cNvPicPr>
              <a:picLocks noChangeAspect="1" noChangeArrowheads="1"/>
            </p:cNvPicPr>
            <p:nvPr/>
          </p:nvPicPr>
          <p:blipFill>
            <a:blip r:embed="rId6"/>
            <a:srcRect/>
            <a:stretch>
              <a:fillRect/>
            </a:stretch>
          </p:blipFill>
          <p:spPr bwMode="auto">
            <a:xfrm>
              <a:off x="2117" y="1179"/>
              <a:ext cx="115" cy="202"/>
            </a:xfrm>
            <a:prstGeom prst="rect">
              <a:avLst/>
            </a:prstGeom>
            <a:noFill/>
            <a:ln w="9525">
              <a:noFill/>
              <a:miter lim="800000"/>
              <a:headEnd/>
              <a:tailEnd/>
            </a:ln>
          </p:spPr>
        </p:pic>
      </p:grpSp>
      <p:pic>
        <p:nvPicPr>
          <p:cNvPr id="28703" name="Picture 45" descr="2020"/>
          <p:cNvPicPr>
            <a:picLocks noChangeAspect="1" noChangeArrowheads="1"/>
          </p:cNvPicPr>
          <p:nvPr/>
        </p:nvPicPr>
        <p:blipFill>
          <a:blip r:embed="rId8"/>
          <a:srcRect/>
          <a:stretch>
            <a:fillRect/>
          </a:stretch>
        </p:blipFill>
        <p:spPr bwMode="auto">
          <a:xfrm>
            <a:off x="7196138" y="1581150"/>
            <a:ext cx="681037" cy="357188"/>
          </a:xfrm>
          <a:prstGeom prst="rect">
            <a:avLst/>
          </a:prstGeom>
          <a:noFill/>
          <a:ln w="9525">
            <a:noFill/>
            <a:miter lim="800000"/>
            <a:headEnd/>
            <a:tailEnd/>
          </a:ln>
        </p:spPr>
      </p:pic>
      <p:pic>
        <p:nvPicPr>
          <p:cNvPr id="28704" name="Picture 11" descr="Untitled-8"/>
          <p:cNvPicPr>
            <a:picLocks noChangeAspect="1" noChangeArrowheads="1"/>
          </p:cNvPicPr>
          <p:nvPr/>
        </p:nvPicPr>
        <p:blipFill>
          <a:blip r:embed="rId9"/>
          <a:srcRect/>
          <a:stretch>
            <a:fillRect/>
          </a:stretch>
        </p:blipFill>
        <p:spPr bwMode="auto">
          <a:xfrm>
            <a:off x="4146550" y="1339850"/>
            <a:ext cx="1470025" cy="806450"/>
          </a:xfrm>
          <a:prstGeom prst="rect">
            <a:avLst/>
          </a:prstGeom>
          <a:noFill/>
          <a:ln w="9525">
            <a:noFill/>
            <a:miter lim="800000"/>
            <a:headEnd/>
            <a:tailEnd/>
          </a:ln>
        </p:spPr>
      </p:pic>
      <p:pic>
        <p:nvPicPr>
          <p:cNvPr id="28705" name="Picture 47" descr="4050"/>
          <p:cNvPicPr>
            <a:picLocks noChangeAspect="1" noChangeArrowheads="1"/>
          </p:cNvPicPr>
          <p:nvPr/>
        </p:nvPicPr>
        <p:blipFill>
          <a:blip r:embed="rId10"/>
          <a:srcRect/>
          <a:stretch>
            <a:fillRect/>
          </a:stretch>
        </p:blipFill>
        <p:spPr bwMode="auto">
          <a:xfrm>
            <a:off x="1719263" y="1565275"/>
            <a:ext cx="738187" cy="420688"/>
          </a:xfrm>
          <a:prstGeom prst="rect">
            <a:avLst/>
          </a:prstGeom>
          <a:noFill/>
          <a:ln w="9525">
            <a:noFill/>
            <a:miter lim="800000"/>
            <a:headEnd/>
            <a:tailEnd/>
          </a:ln>
        </p:spPr>
      </p:pic>
      <p:sp>
        <p:nvSpPr>
          <p:cNvPr id="28706" name="Text Box 48"/>
          <p:cNvSpPr txBox="1">
            <a:spLocks noChangeArrowheads="1"/>
          </p:cNvSpPr>
          <p:nvPr/>
        </p:nvSpPr>
        <p:spPr bwMode="auto">
          <a:xfrm>
            <a:off x="5480050" y="1450975"/>
            <a:ext cx="1908175" cy="222250"/>
          </a:xfrm>
          <a:prstGeom prst="rect">
            <a:avLst/>
          </a:prstGeom>
          <a:noFill/>
          <a:ln w="9525">
            <a:noFill/>
            <a:miter lim="800000"/>
            <a:headEnd/>
            <a:tailEnd/>
          </a:ln>
        </p:spPr>
        <p:txBody>
          <a:bodyPr wrap="none">
            <a:spAutoFit/>
          </a:bodyPr>
          <a:lstStyle/>
          <a:p>
            <a:pPr>
              <a:buFont typeface="Times New Roman" pitchFamily="18" charset="0"/>
              <a:buNone/>
            </a:pPr>
            <a:r>
              <a:rPr lang="en-US" sz="1000" b="1"/>
              <a:t>Site-to-site VPN connectivity</a:t>
            </a:r>
          </a:p>
        </p:txBody>
      </p:sp>
      <p:sp>
        <p:nvSpPr>
          <p:cNvPr id="28707" name="Text Box 49"/>
          <p:cNvSpPr txBox="1">
            <a:spLocks noChangeArrowheads="1"/>
          </p:cNvSpPr>
          <p:nvPr/>
        </p:nvSpPr>
        <p:spPr bwMode="auto">
          <a:xfrm>
            <a:off x="2570163" y="1917700"/>
            <a:ext cx="1724025" cy="222250"/>
          </a:xfrm>
          <a:prstGeom prst="rect">
            <a:avLst/>
          </a:prstGeom>
          <a:noFill/>
          <a:ln w="9525">
            <a:noFill/>
            <a:miter lim="800000"/>
            <a:headEnd/>
            <a:tailEnd/>
          </a:ln>
        </p:spPr>
        <p:txBody>
          <a:bodyPr wrap="none">
            <a:spAutoFit/>
          </a:bodyPr>
          <a:lstStyle/>
          <a:p>
            <a:pPr>
              <a:buFont typeface="Times New Roman" pitchFamily="18" charset="0"/>
              <a:buNone/>
            </a:pPr>
            <a:r>
              <a:rPr lang="en-US" sz="1000" b="1"/>
              <a:t>Remote user connectivity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11"/>
          <p:cNvSpPr>
            <a:spLocks noGrp="1" noChangeArrowheads="1"/>
          </p:cNvSpPr>
          <p:nvPr>
            <p:ph type="title" idx="4294967295"/>
          </p:nvPr>
        </p:nvSpPr>
        <p:spPr/>
        <p:txBody>
          <a:bodyPr/>
          <a:lstStyle/>
          <a:p>
            <a:r>
              <a:rPr lang="en-US">
                <a:ea typeface="ＭＳ Ｐゴシック" pitchFamily="-109" charset="-128"/>
                <a:cs typeface="ＭＳ Ｐゴシック" pitchFamily="-109" charset="-128"/>
              </a:rPr>
              <a:t>About Palo Alto Networks</a:t>
            </a:r>
          </a:p>
        </p:txBody>
      </p:sp>
      <p:sp>
        <p:nvSpPr>
          <p:cNvPr id="26629" name="Rectangle 3"/>
          <p:cNvSpPr>
            <a:spLocks noGrp="1" noChangeArrowheads="1"/>
          </p:cNvSpPr>
          <p:nvPr>
            <p:ph type="body" idx="4294967295"/>
          </p:nvPr>
        </p:nvSpPr>
        <p:spPr>
          <a:xfrm>
            <a:off x="690239" y="2115642"/>
            <a:ext cx="7759484" cy="3580869"/>
          </a:xfrm>
        </p:spPr>
        <p:txBody>
          <a:bodyPr rIns="81279"/>
          <a:lstStyle/>
          <a:p>
            <a:pPr>
              <a:lnSpc>
                <a:spcPct val="100000"/>
              </a:lnSpc>
              <a:spcBef>
                <a:spcPct val="0"/>
              </a:spcBef>
            </a:pPr>
            <a:r>
              <a:rPr lang="en-US" sz="2000" dirty="0">
                <a:ea typeface="ＭＳ Ｐゴシック" pitchFamily="-109" charset="-128"/>
                <a:cs typeface="ＭＳ Ｐゴシック" pitchFamily="-109" charset="-128"/>
              </a:rPr>
              <a:t>Founded in 2005 by security visionary </a:t>
            </a:r>
            <a:r>
              <a:rPr lang="en-US" sz="2000" dirty="0" smtClean="0">
                <a:ea typeface="ＭＳ Ｐゴシック" pitchFamily="-109" charset="-128"/>
                <a:cs typeface="ＭＳ Ｐゴシック" pitchFamily="-109" charset="-128"/>
              </a:rPr>
              <a:t>Nir Zuk</a:t>
            </a:r>
            <a:endParaRPr lang="en-US" sz="2000" dirty="0">
              <a:ea typeface="ＭＳ Ｐゴシック" pitchFamily="-109" charset="-128"/>
              <a:cs typeface="ＭＳ Ｐゴシック" pitchFamily="-109" charset="-128"/>
            </a:endParaRPr>
          </a:p>
          <a:p>
            <a:pPr>
              <a:lnSpc>
                <a:spcPct val="100000"/>
              </a:lnSpc>
            </a:pPr>
            <a:r>
              <a:rPr lang="en-US" sz="2000" dirty="0" smtClean="0">
                <a:ea typeface="ＭＳ Ｐゴシック" pitchFamily="-109" charset="-128"/>
                <a:cs typeface="ＭＳ Ｐゴシック" pitchFamily="-109" charset="-128"/>
              </a:rPr>
              <a:t>World-class </a:t>
            </a:r>
            <a:r>
              <a:rPr lang="en-US" sz="2000" dirty="0">
                <a:ea typeface="ＭＳ Ｐゴシック" pitchFamily="-109" charset="-128"/>
                <a:cs typeface="ＭＳ Ｐゴシック" pitchFamily="-109" charset="-128"/>
              </a:rPr>
              <a:t>team with strong security and networking experience  </a:t>
            </a:r>
            <a:endParaRPr lang="en-US" sz="2000" dirty="0" smtClean="0">
              <a:ea typeface="ＭＳ Ｐゴシック" pitchFamily="-109" charset="-128"/>
              <a:cs typeface="ＭＳ Ｐゴシック" pitchFamily="-109" charset="-128"/>
            </a:endParaRPr>
          </a:p>
          <a:p>
            <a:pPr>
              <a:lnSpc>
                <a:spcPct val="100000"/>
              </a:lnSpc>
            </a:pPr>
            <a:r>
              <a:rPr lang="en-US" sz="2000" dirty="0" smtClean="0">
                <a:ea typeface="ＭＳ Ｐゴシック" pitchFamily="-109" charset="-128"/>
                <a:cs typeface="ＭＳ Ｐゴシック" pitchFamily="-109" charset="-128"/>
              </a:rPr>
              <a:t>Innovations:  App-ID, User-ID, Content-ID</a:t>
            </a:r>
          </a:p>
          <a:p>
            <a:pPr>
              <a:lnSpc>
                <a:spcPct val="100000"/>
              </a:lnSpc>
            </a:pPr>
            <a:r>
              <a:rPr lang="en-GB" sz="2000" dirty="0" smtClean="0">
                <a:ea typeface="ＭＳ Ｐゴシック" pitchFamily="-109" charset="-128"/>
                <a:cs typeface="ＭＳ Ｐゴシック" pitchFamily="-109" charset="-128"/>
              </a:rPr>
              <a:t>Builds next-generation firewalls that identify and control more than 900 applications; makes firewall strategic again</a:t>
            </a:r>
          </a:p>
          <a:p>
            <a:pPr>
              <a:lnSpc>
                <a:spcPct val="100000"/>
              </a:lnSpc>
            </a:pPr>
            <a:r>
              <a:rPr lang="en-US" sz="2000" dirty="0" smtClean="0">
                <a:ea typeface="ＭＳ Ｐゴシック" pitchFamily="-109" charset="-128"/>
                <a:cs typeface="ＭＳ Ｐゴシック" pitchFamily="-109" charset="-128"/>
              </a:rPr>
              <a:t>Global footprint:  presence in 50+ countries, 24/7 support</a:t>
            </a:r>
            <a:endParaRPr lang="et-EE" sz="2000" dirty="0" smtClean="0">
              <a:ea typeface="ＭＳ Ｐゴシック" pitchFamily="-109" charset="-128"/>
              <a:cs typeface="ＭＳ Ｐゴシック" pitchFamily="-109" charset="-128"/>
            </a:endParaRPr>
          </a:p>
          <a:p>
            <a:pPr>
              <a:lnSpc>
                <a:spcPct val="100000"/>
              </a:lnSpc>
            </a:pPr>
            <a:r>
              <a:rPr lang="en-US" sz="2000" dirty="0" smtClean="0">
                <a:ea typeface="ＭＳ Ｐゴシック" pitchFamily="34" charset="-128"/>
              </a:rPr>
              <a:t>Named Gartner Cool Vendor in 2008</a:t>
            </a:r>
            <a:endParaRPr lang="en-US" sz="2000" dirty="0" smtClean="0">
              <a:ea typeface="ＭＳ Ｐゴシック" pitchFamily="-109" charset="-128"/>
              <a:cs typeface="ＭＳ Ｐゴシック" pitchFamily="-109" charset="-128"/>
            </a:endParaRPr>
          </a:p>
          <a:p>
            <a:pPr>
              <a:lnSpc>
                <a:spcPct val="100000"/>
              </a:lnSpc>
              <a:buFont typeface="Times" pitchFamily="-109" charset="0"/>
              <a:buNone/>
            </a:pPr>
            <a:endParaRPr lang="en-US" sz="2000" dirty="0">
              <a:ea typeface="ＭＳ Ｐゴシック" pitchFamily="-109" charset="-128"/>
              <a:cs typeface="ＭＳ Ｐゴシック" pitchFamily="-109" charset="-128"/>
            </a:endParaRPr>
          </a:p>
        </p:txBody>
      </p:sp>
      <p:pic>
        <p:nvPicPr>
          <p:cNvPr id="26630" name="Picture 4"/>
          <p:cNvPicPr>
            <a:picLocks noChangeArrowheads="1"/>
          </p:cNvPicPr>
          <p:nvPr/>
        </p:nvPicPr>
        <p:blipFill>
          <a:blip r:embed="rId3"/>
          <a:srcRect/>
          <a:stretch>
            <a:fillRect/>
          </a:stretch>
        </p:blipFill>
        <p:spPr bwMode="auto">
          <a:xfrm>
            <a:off x="2959200" y="1108075"/>
            <a:ext cx="3190875" cy="731838"/>
          </a:xfrm>
          <a:prstGeom prst="rect">
            <a:avLst/>
          </a:prstGeom>
          <a:noFill/>
          <a:ln w="12700">
            <a:noFill/>
            <a:miter lim="800000"/>
            <a:headEnd/>
            <a:tailEnd/>
          </a:ln>
        </p:spPr>
      </p:pic>
      <p:pic>
        <p:nvPicPr>
          <p:cNvPr id="26632" name="Picture 9"/>
          <p:cNvPicPr>
            <a:picLocks noChangeAspect="1"/>
          </p:cNvPicPr>
          <p:nvPr/>
        </p:nvPicPr>
        <p:blipFill>
          <a:blip r:embed="rId4"/>
          <a:srcRect/>
          <a:stretch>
            <a:fillRect/>
          </a:stretch>
        </p:blipFill>
        <p:spPr bwMode="auto">
          <a:xfrm>
            <a:off x="2778371" y="5273660"/>
            <a:ext cx="979488" cy="828675"/>
          </a:xfrm>
          <a:prstGeom prst="rect">
            <a:avLst/>
          </a:prstGeom>
          <a:noFill/>
          <a:ln w="9525">
            <a:noFill/>
            <a:miter lim="800000"/>
            <a:headEnd/>
            <a:tailEnd/>
          </a:ln>
        </p:spPr>
      </p:pic>
      <p:pic>
        <p:nvPicPr>
          <p:cNvPr id="26633" name="Picture 10"/>
          <p:cNvPicPr>
            <a:picLocks noChangeAspect="1"/>
          </p:cNvPicPr>
          <p:nvPr/>
        </p:nvPicPr>
        <p:blipFill>
          <a:blip r:embed="rId5"/>
          <a:srcRect/>
          <a:stretch>
            <a:fillRect/>
          </a:stretch>
        </p:blipFill>
        <p:spPr bwMode="auto">
          <a:xfrm>
            <a:off x="546675" y="5326940"/>
            <a:ext cx="1577975" cy="703263"/>
          </a:xfrm>
          <a:prstGeom prst="rect">
            <a:avLst/>
          </a:prstGeom>
          <a:noFill/>
          <a:ln w="9525">
            <a:noFill/>
            <a:miter lim="800000"/>
            <a:headEnd/>
            <a:tailEnd/>
          </a:ln>
        </p:spPr>
      </p:pic>
      <p:pic>
        <p:nvPicPr>
          <p:cNvPr id="26634" name="Picture 11"/>
          <p:cNvPicPr>
            <a:picLocks noChangeAspect="1"/>
          </p:cNvPicPr>
          <p:nvPr/>
        </p:nvPicPr>
        <p:blipFill>
          <a:blip r:embed="rId6"/>
          <a:srcRect/>
          <a:stretch>
            <a:fillRect/>
          </a:stretch>
        </p:blipFill>
        <p:spPr bwMode="auto">
          <a:xfrm>
            <a:off x="6227045" y="5133880"/>
            <a:ext cx="661343" cy="1050290"/>
          </a:xfrm>
          <a:prstGeom prst="rect">
            <a:avLst/>
          </a:prstGeom>
          <a:noFill/>
          <a:ln w="9525">
            <a:noFill/>
            <a:miter lim="800000"/>
            <a:headEnd/>
            <a:tailEnd/>
          </a:ln>
        </p:spPr>
      </p:pic>
      <p:pic>
        <p:nvPicPr>
          <p:cNvPr id="26635" name="Picture 13"/>
          <p:cNvPicPr>
            <a:picLocks noChangeAspect="1"/>
          </p:cNvPicPr>
          <p:nvPr/>
        </p:nvPicPr>
        <p:blipFill>
          <a:blip r:embed="rId7"/>
          <a:srcRect/>
          <a:stretch>
            <a:fillRect/>
          </a:stretch>
        </p:blipFill>
        <p:spPr bwMode="auto">
          <a:xfrm>
            <a:off x="4323173" y="5172868"/>
            <a:ext cx="1143000" cy="982663"/>
          </a:xfrm>
          <a:prstGeom prst="rect">
            <a:avLst/>
          </a:prstGeom>
          <a:noFill/>
          <a:ln w="9525">
            <a:noFill/>
            <a:miter lim="800000"/>
            <a:headEnd/>
            <a:tailEnd/>
          </a:ln>
        </p:spPr>
      </p:pic>
      <p:pic>
        <p:nvPicPr>
          <p:cNvPr id="26636" name="Picture 15"/>
          <p:cNvPicPr>
            <a:picLocks noChangeAspect="1"/>
          </p:cNvPicPr>
          <p:nvPr/>
        </p:nvPicPr>
        <p:blipFill>
          <a:blip r:embed="rId8"/>
          <a:srcRect/>
          <a:stretch>
            <a:fillRect/>
          </a:stretch>
        </p:blipFill>
        <p:spPr bwMode="auto">
          <a:xfrm>
            <a:off x="7452300" y="5397710"/>
            <a:ext cx="1397000"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p:cNvPicPr>
            <a:picLocks noChangeAspect="1" noChangeArrowheads="1"/>
          </p:cNvPicPr>
          <p:nvPr/>
        </p:nvPicPr>
        <p:blipFill>
          <a:blip r:embed="rId2"/>
          <a:srcRect/>
          <a:stretch>
            <a:fillRect/>
          </a:stretch>
        </p:blipFill>
        <p:spPr bwMode="auto">
          <a:xfrm>
            <a:off x="2155825" y="1468438"/>
            <a:ext cx="6413500" cy="671512"/>
          </a:xfrm>
          <a:prstGeom prst="rect">
            <a:avLst/>
          </a:prstGeom>
          <a:noFill/>
          <a:ln w="9525">
            <a:noFill/>
            <a:miter lim="800000"/>
            <a:headEnd/>
            <a:tailEnd/>
          </a:ln>
        </p:spPr>
      </p:pic>
      <p:sp>
        <p:nvSpPr>
          <p:cNvPr id="29701" name="Oval 3"/>
          <p:cNvSpPr>
            <a:spLocks noChangeArrowheads="1"/>
          </p:cNvSpPr>
          <p:nvPr/>
        </p:nvSpPr>
        <p:spPr bwMode="auto">
          <a:xfrm>
            <a:off x="428625" y="1231900"/>
            <a:ext cx="2476500" cy="1981200"/>
          </a:xfrm>
          <a:prstGeom prst="ellipse">
            <a:avLst/>
          </a:prstGeom>
          <a:solidFill>
            <a:srgbClr val="80A1B6"/>
          </a:solidFill>
          <a:ln w="12700">
            <a:noFill/>
            <a:round/>
            <a:headEnd/>
            <a:tailEnd/>
          </a:ln>
        </p:spPr>
        <p:txBody>
          <a:bodyPr anchor="ctr">
            <a:spAutoFit/>
          </a:bodyPr>
          <a:lstStyle/>
          <a:p>
            <a:endParaRPr lang="et-EE"/>
          </a:p>
        </p:txBody>
      </p:sp>
      <p:pic>
        <p:nvPicPr>
          <p:cNvPr id="29702" name="Picture 39" descr="Untitled-2"/>
          <p:cNvPicPr>
            <a:picLocks noChangeAspect="1" noChangeArrowheads="1"/>
          </p:cNvPicPr>
          <p:nvPr/>
        </p:nvPicPr>
        <p:blipFill>
          <a:blip r:embed="rId3"/>
          <a:srcRect/>
          <a:stretch>
            <a:fillRect/>
          </a:stretch>
        </p:blipFill>
        <p:spPr bwMode="auto">
          <a:xfrm>
            <a:off x="342900" y="952500"/>
            <a:ext cx="1362075" cy="984250"/>
          </a:xfrm>
          <a:prstGeom prst="rect">
            <a:avLst/>
          </a:prstGeom>
          <a:noFill/>
          <a:ln w="9525">
            <a:noFill/>
            <a:miter lim="800000"/>
            <a:headEnd/>
            <a:tailEnd/>
          </a:ln>
        </p:spPr>
      </p:pic>
      <p:sp>
        <p:nvSpPr>
          <p:cNvPr id="29703" name="Line 26"/>
          <p:cNvSpPr>
            <a:spLocks noChangeShapeType="1"/>
          </p:cNvSpPr>
          <p:nvPr/>
        </p:nvSpPr>
        <p:spPr bwMode="auto">
          <a:xfrm>
            <a:off x="1085850" y="2251075"/>
            <a:ext cx="542925" cy="403225"/>
          </a:xfrm>
          <a:prstGeom prst="line">
            <a:avLst/>
          </a:prstGeom>
          <a:noFill/>
          <a:ln w="12700">
            <a:solidFill>
              <a:schemeClr val="tx1"/>
            </a:solidFill>
            <a:round/>
            <a:headEnd/>
            <a:tailEnd/>
          </a:ln>
        </p:spPr>
        <p:txBody>
          <a:bodyPr>
            <a:spAutoFit/>
          </a:bodyPr>
          <a:lstStyle/>
          <a:p>
            <a:endParaRPr lang="et-EE"/>
          </a:p>
        </p:txBody>
      </p:sp>
      <p:sp>
        <p:nvSpPr>
          <p:cNvPr id="29704" name="Line 4"/>
          <p:cNvSpPr>
            <a:spLocks noChangeShapeType="1"/>
          </p:cNvSpPr>
          <p:nvPr/>
        </p:nvSpPr>
        <p:spPr bwMode="auto">
          <a:xfrm flipV="1">
            <a:off x="1133475" y="1906588"/>
            <a:ext cx="1066800" cy="771525"/>
          </a:xfrm>
          <a:prstGeom prst="line">
            <a:avLst/>
          </a:prstGeom>
          <a:noFill/>
          <a:ln w="12700">
            <a:solidFill>
              <a:schemeClr val="tx1"/>
            </a:solidFill>
            <a:round/>
            <a:headEnd/>
            <a:tailEnd/>
          </a:ln>
        </p:spPr>
        <p:txBody>
          <a:bodyPr>
            <a:spAutoFit/>
          </a:bodyPr>
          <a:lstStyle/>
          <a:p>
            <a:endParaRPr lang="et-EE"/>
          </a:p>
        </p:txBody>
      </p:sp>
      <p:pic>
        <p:nvPicPr>
          <p:cNvPr id="29705" name="Picture 15" descr="Untitled-6"/>
          <p:cNvPicPr>
            <a:picLocks noChangeAspect="1" noChangeArrowheads="1"/>
          </p:cNvPicPr>
          <p:nvPr/>
        </p:nvPicPr>
        <p:blipFill>
          <a:blip r:embed="rId4"/>
          <a:srcRect/>
          <a:stretch>
            <a:fillRect/>
          </a:stretch>
        </p:blipFill>
        <p:spPr bwMode="auto">
          <a:xfrm>
            <a:off x="1614488" y="2128838"/>
            <a:ext cx="242887" cy="169862"/>
          </a:xfrm>
          <a:prstGeom prst="rect">
            <a:avLst/>
          </a:prstGeom>
          <a:noFill/>
          <a:ln w="9525">
            <a:noFill/>
            <a:miter lim="800000"/>
            <a:headEnd/>
            <a:tailEnd/>
          </a:ln>
        </p:spPr>
      </p:pic>
      <p:grpSp>
        <p:nvGrpSpPr>
          <p:cNvPr id="2" name="Group 22"/>
          <p:cNvGrpSpPr>
            <a:grpSpLocks/>
          </p:cNvGrpSpPr>
          <p:nvPr/>
        </p:nvGrpSpPr>
        <p:grpSpPr bwMode="auto">
          <a:xfrm>
            <a:off x="1481138" y="2546350"/>
            <a:ext cx="446087" cy="434975"/>
            <a:chOff x="2005" y="1179"/>
            <a:chExt cx="227" cy="202"/>
          </a:xfrm>
        </p:grpSpPr>
        <p:pic>
          <p:nvPicPr>
            <p:cNvPr id="29719" name="Picture 23" descr="Untitled-3"/>
            <p:cNvPicPr>
              <a:picLocks noChangeAspect="1" noChangeArrowheads="1"/>
            </p:cNvPicPr>
            <p:nvPr/>
          </p:nvPicPr>
          <p:blipFill>
            <a:blip r:embed="rId5"/>
            <a:srcRect/>
            <a:stretch>
              <a:fillRect/>
            </a:stretch>
          </p:blipFill>
          <p:spPr bwMode="auto">
            <a:xfrm>
              <a:off x="2005" y="1179"/>
              <a:ext cx="138" cy="176"/>
            </a:xfrm>
            <a:prstGeom prst="rect">
              <a:avLst/>
            </a:prstGeom>
            <a:noFill/>
            <a:ln w="9525">
              <a:noFill/>
              <a:miter lim="800000"/>
              <a:headEnd/>
              <a:tailEnd/>
            </a:ln>
          </p:spPr>
        </p:pic>
        <p:pic>
          <p:nvPicPr>
            <p:cNvPr id="29720" name="Picture 24" descr="Untitled-4"/>
            <p:cNvPicPr>
              <a:picLocks noChangeAspect="1" noChangeArrowheads="1"/>
            </p:cNvPicPr>
            <p:nvPr/>
          </p:nvPicPr>
          <p:blipFill>
            <a:blip r:embed="rId6"/>
            <a:srcRect/>
            <a:stretch>
              <a:fillRect/>
            </a:stretch>
          </p:blipFill>
          <p:spPr bwMode="auto">
            <a:xfrm>
              <a:off x="2117" y="1179"/>
              <a:ext cx="115" cy="202"/>
            </a:xfrm>
            <a:prstGeom prst="rect">
              <a:avLst/>
            </a:prstGeom>
            <a:noFill/>
            <a:ln w="9525">
              <a:noFill/>
              <a:miter lim="800000"/>
              <a:headEnd/>
              <a:tailEnd/>
            </a:ln>
          </p:spPr>
        </p:pic>
      </p:grpSp>
      <p:pic>
        <p:nvPicPr>
          <p:cNvPr id="29707" name="Picture 25" descr="Untitled-17"/>
          <p:cNvPicPr>
            <a:picLocks noChangeAspect="1" noChangeArrowheads="1"/>
          </p:cNvPicPr>
          <p:nvPr/>
        </p:nvPicPr>
        <p:blipFill>
          <a:blip r:embed="rId7"/>
          <a:srcRect/>
          <a:stretch>
            <a:fillRect/>
          </a:stretch>
        </p:blipFill>
        <p:spPr bwMode="auto">
          <a:xfrm>
            <a:off x="858838" y="2503488"/>
            <a:ext cx="417512" cy="438150"/>
          </a:xfrm>
          <a:prstGeom prst="rect">
            <a:avLst/>
          </a:prstGeom>
          <a:noFill/>
          <a:ln w="9525">
            <a:noFill/>
            <a:miter lim="800000"/>
            <a:headEnd/>
            <a:tailEnd/>
          </a:ln>
        </p:spPr>
      </p:pic>
      <p:grpSp>
        <p:nvGrpSpPr>
          <p:cNvPr id="3" name="Group 22"/>
          <p:cNvGrpSpPr>
            <a:grpSpLocks/>
          </p:cNvGrpSpPr>
          <p:nvPr/>
        </p:nvGrpSpPr>
        <p:grpSpPr bwMode="auto">
          <a:xfrm>
            <a:off x="847725" y="2041525"/>
            <a:ext cx="446088" cy="434975"/>
            <a:chOff x="2005" y="1179"/>
            <a:chExt cx="227" cy="202"/>
          </a:xfrm>
        </p:grpSpPr>
        <p:pic>
          <p:nvPicPr>
            <p:cNvPr id="29717" name="Picture 23" descr="Untitled-3"/>
            <p:cNvPicPr>
              <a:picLocks noChangeAspect="1" noChangeArrowheads="1"/>
            </p:cNvPicPr>
            <p:nvPr/>
          </p:nvPicPr>
          <p:blipFill>
            <a:blip r:embed="rId5"/>
            <a:srcRect/>
            <a:stretch>
              <a:fillRect/>
            </a:stretch>
          </p:blipFill>
          <p:spPr bwMode="auto">
            <a:xfrm>
              <a:off x="2005" y="1179"/>
              <a:ext cx="138" cy="176"/>
            </a:xfrm>
            <a:prstGeom prst="rect">
              <a:avLst/>
            </a:prstGeom>
            <a:noFill/>
            <a:ln w="9525">
              <a:noFill/>
              <a:miter lim="800000"/>
              <a:headEnd/>
              <a:tailEnd/>
            </a:ln>
          </p:spPr>
        </p:pic>
        <p:pic>
          <p:nvPicPr>
            <p:cNvPr id="29718" name="Picture 24" descr="Untitled-4"/>
            <p:cNvPicPr>
              <a:picLocks noChangeAspect="1" noChangeArrowheads="1"/>
            </p:cNvPicPr>
            <p:nvPr/>
          </p:nvPicPr>
          <p:blipFill>
            <a:blip r:embed="rId6"/>
            <a:srcRect/>
            <a:stretch>
              <a:fillRect/>
            </a:stretch>
          </p:blipFill>
          <p:spPr bwMode="auto">
            <a:xfrm>
              <a:off x="2117" y="1179"/>
              <a:ext cx="115" cy="202"/>
            </a:xfrm>
            <a:prstGeom prst="rect">
              <a:avLst/>
            </a:prstGeom>
            <a:noFill/>
            <a:ln w="9525">
              <a:noFill/>
              <a:miter lim="800000"/>
              <a:headEnd/>
              <a:tailEnd/>
            </a:ln>
          </p:spPr>
        </p:pic>
      </p:grpSp>
      <p:sp>
        <p:nvSpPr>
          <p:cNvPr id="29709" name="Rectangle 15"/>
          <p:cNvSpPr>
            <a:spLocks noGrp="1" noChangeArrowheads="1"/>
          </p:cNvSpPr>
          <p:nvPr>
            <p:ph type="title"/>
          </p:nvPr>
        </p:nvSpPr>
        <p:spPr/>
        <p:txBody>
          <a:bodyPr/>
          <a:lstStyle/>
          <a:p>
            <a:r>
              <a:rPr lang="en-US" smtClean="0"/>
              <a:t>Traffic Shaping Expands Policy Control Options</a:t>
            </a:r>
          </a:p>
        </p:txBody>
      </p:sp>
      <p:sp>
        <p:nvSpPr>
          <p:cNvPr id="29710" name="Rectangle 16"/>
          <p:cNvSpPr>
            <a:spLocks noGrp="1" noChangeArrowheads="1"/>
          </p:cNvSpPr>
          <p:nvPr>
            <p:ph type="body" idx="1"/>
          </p:nvPr>
        </p:nvSpPr>
        <p:spPr>
          <a:xfrm>
            <a:off x="219075" y="3209925"/>
            <a:ext cx="8721725" cy="2278063"/>
          </a:xfrm>
        </p:spPr>
        <p:txBody>
          <a:bodyPr/>
          <a:lstStyle/>
          <a:p>
            <a:r>
              <a:rPr lang="en-US" sz="2000" smtClean="0"/>
              <a:t>Traffic shaping policies ensure business applications are not bandwidth starved </a:t>
            </a:r>
          </a:p>
          <a:p>
            <a:pPr lvl="1"/>
            <a:r>
              <a:rPr lang="en-US" sz="1800" smtClean="0"/>
              <a:t>Guaranteed and maximum bandwidth settings</a:t>
            </a:r>
          </a:p>
          <a:p>
            <a:pPr lvl="1"/>
            <a:r>
              <a:rPr lang="en-US" sz="1800" smtClean="0"/>
              <a:t>Flexible priority assignments, hardware accelerated queuing</a:t>
            </a:r>
          </a:p>
          <a:p>
            <a:pPr lvl="1"/>
            <a:r>
              <a:rPr lang="en-US" altLang="ko-KR" sz="1800" smtClean="0"/>
              <a:t>Apply traffic shaping policies by application, user, source, destination, interface, IPSec VPN tunnel and more </a:t>
            </a:r>
          </a:p>
          <a:p>
            <a:r>
              <a:rPr lang="en-US" sz="2000" smtClean="0"/>
              <a:t>Enables more effective deployment of appropriate application usage policies </a:t>
            </a:r>
          </a:p>
          <a:p>
            <a:r>
              <a:rPr lang="en-US" sz="2000" smtClean="0"/>
              <a:t>Included as a feature in PAN-OS at no extra charge</a:t>
            </a:r>
          </a:p>
        </p:txBody>
      </p:sp>
      <p:pic>
        <p:nvPicPr>
          <p:cNvPr id="29711" name="Picture 17" descr="4050"/>
          <p:cNvPicPr>
            <a:picLocks noChangeAspect="1" noChangeArrowheads="1"/>
          </p:cNvPicPr>
          <p:nvPr/>
        </p:nvPicPr>
        <p:blipFill>
          <a:blip r:embed="rId8"/>
          <a:srcRect/>
          <a:stretch>
            <a:fillRect/>
          </a:stretch>
        </p:blipFill>
        <p:spPr bwMode="auto">
          <a:xfrm>
            <a:off x="1781175" y="1427163"/>
            <a:ext cx="1304925" cy="742950"/>
          </a:xfrm>
          <a:prstGeom prst="rect">
            <a:avLst/>
          </a:prstGeom>
          <a:noFill/>
          <a:ln w="9525">
            <a:noFill/>
            <a:miter lim="800000"/>
            <a:headEnd/>
            <a:tailEnd/>
          </a:ln>
        </p:spPr>
      </p:pic>
      <p:pic>
        <p:nvPicPr>
          <p:cNvPr id="29712" name="Picture 11" descr="Untitled-8"/>
          <p:cNvPicPr>
            <a:picLocks noChangeAspect="1" noChangeArrowheads="1"/>
          </p:cNvPicPr>
          <p:nvPr/>
        </p:nvPicPr>
        <p:blipFill>
          <a:blip r:embed="rId9"/>
          <a:srcRect/>
          <a:stretch>
            <a:fillRect/>
          </a:stretch>
        </p:blipFill>
        <p:spPr bwMode="auto">
          <a:xfrm>
            <a:off x="6138863" y="1285875"/>
            <a:ext cx="1885950" cy="1035050"/>
          </a:xfrm>
          <a:prstGeom prst="rect">
            <a:avLst/>
          </a:prstGeom>
          <a:noFill/>
          <a:ln w="9525">
            <a:noFill/>
            <a:miter lim="800000"/>
            <a:headEnd/>
            <a:tailEnd/>
          </a:ln>
        </p:spPr>
      </p:pic>
      <p:pic>
        <p:nvPicPr>
          <p:cNvPr id="29713" name="Picture 38" descr="sfdc_223x78"/>
          <p:cNvPicPr>
            <a:picLocks noChangeAspect="1" noChangeArrowheads="1"/>
          </p:cNvPicPr>
          <p:nvPr/>
        </p:nvPicPr>
        <p:blipFill>
          <a:blip r:embed="rId10"/>
          <a:srcRect t="14400" b="16800"/>
          <a:stretch>
            <a:fillRect/>
          </a:stretch>
        </p:blipFill>
        <p:spPr bwMode="auto">
          <a:xfrm>
            <a:off x="3754438" y="1585913"/>
            <a:ext cx="1135062" cy="273050"/>
          </a:xfrm>
          <a:prstGeom prst="rect">
            <a:avLst/>
          </a:prstGeom>
          <a:noFill/>
          <a:ln w="9525">
            <a:noFill/>
            <a:miter lim="800000"/>
            <a:headEnd/>
            <a:tailEnd/>
          </a:ln>
        </p:spPr>
      </p:pic>
      <p:pic>
        <p:nvPicPr>
          <p:cNvPr id="29714" name="Picture 41" descr="Gmail"/>
          <p:cNvPicPr>
            <a:picLocks noChangeAspect="1" noChangeArrowheads="1"/>
          </p:cNvPicPr>
          <p:nvPr/>
        </p:nvPicPr>
        <p:blipFill>
          <a:blip r:embed="rId11"/>
          <a:srcRect/>
          <a:stretch>
            <a:fillRect/>
          </a:stretch>
        </p:blipFill>
        <p:spPr bwMode="auto">
          <a:xfrm>
            <a:off x="4654550" y="1890713"/>
            <a:ext cx="401638" cy="165100"/>
          </a:xfrm>
          <a:prstGeom prst="rect">
            <a:avLst/>
          </a:prstGeom>
          <a:noFill/>
          <a:ln w="9525">
            <a:noFill/>
            <a:miter lim="800000"/>
            <a:headEnd/>
            <a:tailEnd/>
          </a:ln>
        </p:spPr>
      </p:pic>
      <p:pic>
        <p:nvPicPr>
          <p:cNvPr id="29715" name="Picture 42" descr="Webex_4color"/>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019675" y="1589088"/>
            <a:ext cx="673100" cy="257175"/>
          </a:xfrm>
          <a:prstGeom prst="rect">
            <a:avLst/>
          </a:prstGeom>
          <a:solidFill>
            <a:schemeClr val="bg1"/>
          </a:solidFill>
          <a:ln w="9525">
            <a:noFill/>
            <a:miter lim="800000"/>
            <a:headEnd/>
            <a:tailEnd/>
          </a:ln>
        </p:spPr>
      </p:pic>
      <p:pic>
        <p:nvPicPr>
          <p:cNvPr id="29716" name="Picture 47" descr="meebo_logo1"/>
          <p:cNvPicPr>
            <a:picLocks noChangeAspect="1" noChangeArrowheads="1"/>
          </p:cNvPicPr>
          <p:nvPr/>
        </p:nvPicPr>
        <p:blipFill>
          <a:blip r:embed="rId13"/>
          <a:srcRect/>
          <a:stretch>
            <a:fillRect/>
          </a:stretch>
        </p:blipFill>
        <p:spPr bwMode="auto">
          <a:xfrm>
            <a:off x="5353050" y="1900238"/>
            <a:ext cx="468313" cy="153987"/>
          </a:xfrm>
          <a:prstGeom prst="rect">
            <a:avLst/>
          </a:prstGeom>
          <a:solidFill>
            <a:schemeClr val="bg1"/>
          </a:solid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r>
              <a:rPr lang="en-US" smtClean="0"/>
              <a:t>Flexible Policy Control Responses </a:t>
            </a:r>
          </a:p>
        </p:txBody>
      </p:sp>
      <p:sp>
        <p:nvSpPr>
          <p:cNvPr id="30725" name="Rectangle 3"/>
          <p:cNvSpPr>
            <a:spLocks noGrp="1" noChangeArrowheads="1"/>
          </p:cNvSpPr>
          <p:nvPr>
            <p:ph type="body" idx="1"/>
          </p:nvPr>
        </p:nvSpPr>
        <p:spPr>
          <a:xfrm>
            <a:off x="190500" y="887413"/>
            <a:ext cx="8602663" cy="2068512"/>
          </a:xfrm>
        </p:spPr>
        <p:txBody>
          <a:bodyPr/>
          <a:lstStyle/>
          <a:p>
            <a:r>
              <a:rPr lang="en-US" sz="1600" smtClean="0"/>
              <a:t>Intuitive policy editor enables appropriate usage policies with flexible policy responses</a:t>
            </a:r>
          </a:p>
        </p:txBody>
      </p:sp>
      <p:pic>
        <p:nvPicPr>
          <p:cNvPr id="30726" name="Picture 4" descr="shared_rules_1"/>
          <p:cNvPicPr>
            <a:picLocks noChangeAspect="1" noChangeArrowheads="1"/>
          </p:cNvPicPr>
          <p:nvPr/>
        </p:nvPicPr>
        <p:blipFill>
          <a:blip r:embed="rId2"/>
          <a:srcRect l="352"/>
          <a:stretch>
            <a:fillRect/>
          </a:stretch>
        </p:blipFill>
        <p:spPr bwMode="auto">
          <a:xfrm>
            <a:off x="19050" y="3046413"/>
            <a:ext cx="9134475" cy="3167062"/>
          </a:xfrm>
          <a:prstGeom prst="rect">
            <a:avLst/>
          </a:prstGeom>
          <a:noFill/>
          <a:ln w="28575">
            <a:solidFill>
              <a:schemeClr val="folHlink"/>
            </a:solidFill>
            <a:miter lim="800000"/>
            <a:headEnd/>
            <a:tailEnd/>
          </a:ln>
        </p:spPr>
      </p:pic>
      <p:graphicFrame>
        <p:nvGraphicFramePr>
          <p:cNvPr id="287779" name="Group 35"/>
          <p:cNvGraphicFramePr>
            <a:graphicFrameLocks noGrp="1"/>
          </p:cNvGraphicFramePr>
          <p:nvPr/>
        </p:nvGraphicFramePr>
        <p:xfrm>
          <a:off x="419100" y="1249363"/>
          <a:ext cx="8258175" cy="1392238"/>
        </p:xfrm>
        <a:graphic>
          <a:graphicData uri="http://schemas.openxmlformats.org/drawingml/2006/table">
            <a:tbl>
              <a:tblPr/>
              <a:tblGrid>
                <a:gridCol w="4238625"/>
                <a:gridCol w="4019550"/>
              </a:tblGrid>
              <a:tr h="180975">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tab pos="228600" algn="l"/>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cs typeface="Times New Roman" pitchFamily="18" charset="0"/>
                        </a:rPr>
                        <a:t>Allow or deny individual application usage</a:t>
                      </a:r>
                      <a:endParaRPr kumimoji="0" lang="en-US" sz="1200" b="0" i="0" u="none" strike="noStrike" cap="none" normalizeH="0" baseline="0" smtClean="0">
                        <a:ln>
                          <a:noFill/>
                        </a:ln>
                        <a:solidFill>
                          <a:srgbClr val="004167"/>
                        </a:solidFill>
                        <a:effectLst/>
                        <a:latin typeface="Arial" pitchFamily="34" charset="0"/>
                        <a:ea typeface="ＭＳ Ｐゴシック" pitchFamily="-65"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tab pos="228600" algn="l"/>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cs typeface="Times New Roman" pitchFamily="18" charset="0"/>
                        </a:rPr>
                        <a:t>Allow but apply IPS, scan for viruses, spyware</a:t>
                      </a:r>
                      <a:endParaRPr kumimoji="0" lang="en-US" sz="1200" b="0" i="0" u="none" strike="noStrike" cap="none" normalizeH="0" baseline="0" smtClean="0">
                        <a:ln>
                          <a:noFill/>
                        </a:ln>
                        <a:solidFill>
                          <a:srgbClr val="004167"/>
                        </a:solidFill>
                        <a:effectLst/>
                        <a:latin typeface="Arial" pitchFamily="34" charset="0"/>
                        <a:ea typeface="ＭＳ Ｐゴシック" pitchFamily="-65"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rPr>
                        <a:t>Control applications by category, subcategory, technology or characteristic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tab pos="228600" algn="l"/>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rPr>
                        <a:t>Apply traffic shaping (guaranteed, priority, maximum)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325">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tab pos="228600" algn="l"/>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rPr>
                        <a:t>Decrypt and inspect SSL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tab pos="228600" algn="l"/>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rPr>
                        <a:t>Allow for certain users or groups within 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tab pos="228600" algn="l"/>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cs typeface="Times New Roman" pitchFamily="18" charset="0"/>
                        </a:rPr>
                        <a:t>Allow or block certain application functions</a:t>
                      </a:r>
                      <a:endParaRPr kumimoji="0" lang="en-US" sz="1200" b="0" i="0" u="none" strike="noStrike" cap="none" normalizeH="0" baseline="0" smtClean="0">
                        <a:ln>
                          <a:noFill/>
                        </a:ln>
                        <a:solidFill>
                          <a:srgbClr val="004167"/>
                        </a:solidFill>
                        <a:effectLst/>
                        <a:latin typeface="Arial" pitchFamily="34" charset="0"/>
                        <a:ea typeface="ＭＳ Ｐゴシック" pitchFamily="-65"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tab pos="228600" algn="l"/>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rPr>
                        <a:t>Control excessive web surfing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tab pos="228600" algn="l"/>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rPr>
                        <a:t>Allow based on schedule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0" fontAlgn="base" latinLnBrk="0" hangingPunct="0">
                        <a:lnSpc>
                          <a:spcPct val="85000"/>
                        </a:lnSpc>
                        <a:spcBef>
                          <a:spcPct val="50000"/>
                        </a:spcBef>
                        <a:spcAft>
                          <a:spcPct val="5000"/>
                        </a:spcAft>
                        <a:buClr>
                          <a:schemeClr val="tx1"/>
                        </a:buClr>
                        <a:buSzPct val="100000"/>
                        <a:buFontTx/>
                        <a:buChar char="•"/>
                        <a:tabLst>
                          <a:tab pos="228600" algn="l"/>
                        </a:tabLst>
                      </a:pPr>
                      <a:r>
                        <a:rPr kumimoji="0" lang="en-US" sz="1200" b="0" i="0" u="none" strike="noStrike" cap="none" normalizeH="0" baseline="0" smtClean="0">
                          <a:ln>
                            <a:noFill/>
                          </a:ln>
                          <a:solidFill>
                            <a:srgbClr val="004167"/>
                          </a:solidFill>
                          <a:effectLst/>
                          <a:latin typeface="Arial" pitchFamily="34" charset="0"/>
                          <a:ea typeface="ＭＳ Ｐゴシック" pitchFamily="-65" charset="-128"/>
                        </a:rPr>
                        <a:t>Look for and alert or block file or data transfer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p:txBody>
          <a:bodyPr/>
          <a:lstStyle/>
          <a:p>
            <a:r>
              <a:rPr lang="en-US" smtClean="0"/>
              <a:t>Enterprise Device and Policy Management</a:t>
            </a:r>
          </a:p>
        </p:txBody>
      </p:sp>
      <p:sp>
        <p:nvSpPr>
          <p:cNvPr id="38917" name="Rectangle 3"/>
          <p:cNvSpPr>
            <a:spLocks noGrp="1" noChangeArrowheads="1"/>
          </p:cNvSpPr>
          <p:nvPr>
            <p:ph type="body" idx="4294967295"/>
          </p:nvPr>
        </p:nvSpPr>
        <p:spPr/>
        <p:txBody>
          <a:bodyPr/>
          <a:lstStyle/>
          <a:p>
            <a:pPr>
              <a:lnSpc>
                <a:spcPct val="75000"/>
              </a:lnSpc>
            </a:pPr>
            <a:r>
              <a:rPr lang="en-US" smtClean="0"/>
              <a:t>Intuitive and flexible management</a:t>
            </a:r>
          </a:p>
          <a:p>
            <a:pPr lvl="1">
              <a:lnSpc>
                <a:spcPct val="75000"/>
              </a:lnSpc>
            </a:pPr>
            <a:r>
              <a:rPr lang="en-US" smtClean="0"/>
              <a:t>CLI, Web, Panorama, SNMP, Syslog</a:t>
            </a:r>
          </a:p>
          <a:p>
            <a:pPr lvl="1">
              <a:lnSpc>
                <a:spcPct val="75000"/>
              </a:lnSpc>
            </a:pPr>
            <a:r>
              <a:rPr lang="en-US" smtClean="0"/>
              <a:t>Role-based administration enables delegation of tasks to appropriate person</a:t>
            </a:r>
          </a:p>
          <a:p>
            <a:pPr>
              <a:lnSpc>
                <a:spcPct val="75000"/>
              </a:lnSpc>
            </a:pPr>
            <a:r>
              <a:rPr lang="en-US" smtClean="0"/>
              <a:t>Panorama central management application</a:t>
            </a:r>
          </a:p>
          <a:p>
            <a:pPr lvl="1">
              <a:lnSpc>
                <a:spcPct val="75000"/>
              </a:lnSpc>
            </a:pPr>
            <a:r>
              <a:rPr lang="en-US" smtClean="0"/>
              <a:t>Shared policies enable consistent application control policies </a:t>
            </a:r>
          </a:p>
          <a:p>
            <a:pPr lvl="1">
              <a:lnSpc>
                <a:spcPct val="75000"/>
              </a:lnSpc>
            </a:pPr>
            <a:r>
              <a:rPr lang="en-US" smtClean="0"/>
              <a:t>Consolidated management, logging, and monitoring of Palo Alto Networks devices</a:t>
            </a:r>
          </a:p>
          <a:p>
            <a:pPr lvl="1">
              <a:lnSpc>
                <a:spcPct val="75000"/>
              </a:lnSpc>
            </a:pPr>
            <a:r>
              <a:rPr lang="en-US" smtClean="0"/>
              <a:t>Consistent web interface between Panorama and device UI</a:t>
            </a:r>
          </a:p>
          <a:p>
            <a:pPr lvl="1">
              <a:lnSpc>
                <a:spcPct val="75000"/>
              </a:lnSpc>
            </a:pPr>
            <a:r>
              <a:rPr lang="en-US" smtClean="0"/>
              <a:t>Network-wide ACC/monitoring views, log collection, and reporting</a:t>
            </a:r>
          </a:p>
          <a:p>
            <a:pPr>
              <a:lnSpc>
                <a:spcPct val="75000"/>
              </a:lnSpc>
            </a:pPr>
            <a:r>
              <a:rPr lang="en-US" smtClean="0"/>
              <a:t>All interfaces work on current configuration, avoiding sync issues</a:t>
            </a:r>
          </a:p>
        </p:txBody>
      </p:sp>
      <p:pic>
        <p:nvPicPr>
          <p:cNvPr id="38918" name="Picture 5" descr="panorama.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917700" y="3759200"/>
            <a:ext cx="5100638" cy="2551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idx="4294967295"/>
          </p:nvPr>
        </p:nvSpPr>
        <p:spPr>
          <a:xfrm>
            <a:off x="323850" y="0"/>
            <a:ext cx="8374063" cy="762000"/>
          </a:xfrm>
        </p:spPr>
        <p:txBody>
          <a:bodyPr rIns="132058"/>
          <a:lstStyle/>
          <a:p>
            <a:pPr eaLnBrk="1" hangingPunct="1"/>
            <a:r>
              <a:rPr lang="en-US" sz="3000" smtClean="0"/>
              <a:t>Our Platform Family…</a:t>
            </a:r>
          </a:p>
        </p:txBody>
      </p:sp>
      <p:sp>
        <p:nvSpPr>
          <p:cNvPr id="39941" name="Rectangle 8"/>
          <p:cNvSpPr>
            <a:spLocks/>
          </p:cNvSpPr>
          <p:nvPr/>
        </p:nvSpPr>
        <p:spPr bwMode="auto">
          <a:xfrm rot="-5400000">
            <a:off x="-1374775" y="3159125"/>
            <a:ext cx="3556000" cy="406400"/>
          </a:xfrm>
          <a:prstGeom prst="rect">
            <a:avLst/>
          </a:prstGeom>
          <a:noFill/>
          <a:ln w="12700">
            <a:noFill/>
            <a:miter lim="800000"/>
            <a:headEnd/>
            <a:tailEnd/>
          </a:ln>
        </p:spPr>
        <p:txBody>
          <a:bodyPr lIns="0" tIns="0" rIns="-5080" bIns="0"/>
          <a:lstStyle/>
          <a:p>
            <a:pPr eaLnBrk="1" hangingPunct="1">
              <a:spcBef>
                <a:spcPts val="1200"/>
              </a:spcBef>
              <a:spcAft>
                <a:spcPct val="0"/>
              </a:spcAft>
              <a:buClrTx/>
              <a:buSzTx/>
              <a:buFontTx/>
              <a:buNone/>
            </a:pPr>
            <a:r>
              <a:rPr lang="en-US" sz="2000">
                <a:solidFill>
                  <a:srgbClr val="004167"/>
                </a:solidFill>
                <a:latin typeface="Calibri Bold" charset="0"/>
                <a:ea typeface="ヒラギノ角ゴ ProN W3" pitchFamily="-65" charset="-128"/>
                <a:sym typeface="Calibri Bold" charset="0"/>
              </a:rPr>
              <a:t>Performance</a:t>
            </a:r>
          </a:p>
        </p:txBody>
      </p:sp>
      <p:sp>
        <p:nvSpPr>
          <p:cNvPr id="39942" name="Rectangle 9"/>
          <p:cNvSpPr>
            <a:spLocks/>
          </p:cNvSpPr>
          <p:nvPr/>
        </p:nvSpPr>
        <p:spPr bwMode="auto">
          <a:xfrm>
            <a:off x="409575" y="5586413"/>
            <a:ext cx="2733675" cy="501650"/>
          </a:xfrm>
          <a:prstGeom prst="rect">
            <a:avLst/>
          </a:prstGeom>
          <a:noFill/>
          <a:ln w="12700">
            <a:noFill/>
            <a:miter lim="800000"/>
            <a:headEnd/>
            <a:tailEnd/>
          </a:ln>
        </p:spPr>
        <p:txBody>
          <a:bodyPr lIns="0" tIns="0" rIns="40639" bIns="0"/>
          <a:lstStyle/>
          <a:p>
            <a:pPr marL="39688" eaLnBrk="1" hangingPunct="1">
              <a:spcBef>
                <a:spcPts val="1200"/>
              </a:spcBef>
              <a:spcAft>
                <a:spcPct val="0"/>
              </a:spcAft>
              <a:buClrTx/>
              <a:buSzTx/>
              <a:buFontTx/>
              <a:buNone/>
            </a:pPr>
            <a:r>
              <a:rPr lang="en-US" sz="2000">
                <a:solidFill>
                  <a:srgbClr val="004167"/>
                </a:solidFill>
                <a:latin typeface="Calibri Bold" charset="0"/>
                <a:ea typeface="ヒラギノ角ゴ ProN W3" pitchFamily="-65" charset="-128"/>
                <a:sym typeface="Calibri Bold" charset="0"/>
              </a:rPr>
              <a:t>Remote Office/</a:t>
            </a:r>
            <a:br>
              <a:rPr lang="en-US" sz="2000">
                <a:solidFill>
                  <a:srgbClr val="004167"/>
                </a:solidFill>
                <a:latin typeface="Calibri Bold" charset="0"/>
                <a:ea typeface="ヒラギノ角ゴ ProN W3" pitchFamily="-65" charset="-128"/>
                <a:sym typeface="Calibri Bold" charset="0"/>
              </a:rPr>
            </a:br>
            <a:r>
              <a:rPr lang="en-US" sz="2000">
                <a:solidFill>
                  <a:srgbClr val="004167"/>
                </a:solidFill>
                <a:latin typeface="Calibri Bold" charset="0"/>
                <a:ea typeface="ヒラギノ角ゴ ProN W3" pitchFamily="-65" charset="-128"/>
                <a:sym typeface="Calibri Bold" charset="0"/>
              </a:rPr>
              <a:t>Medium Enterprise </a:t>
            </a:r>
          </a:p>
        </p:txBody>
      </p:sp>
      <p:sp>
        <p:nvSpPr>
          <p:cNvPr id="39943" name="Rectangle 10"/>
          <p:cNvSpPr>
            <a:spLocks/>
          </p:cNvSpPr>
          <p:nvPr/>
        </p:nvSpPr>
        <p:spPr bwMode="auto">
          <a:xfrm>
            <a:off x="4687888" y="5586413"/>
            <a:ext cx="3543300" cy="406400"/>
          </a:xfrm>
          <a:prstGeom prst="rect">
            <a:avLst/>
          </a:prstGeom>
          <a:noFill/>
          <a:ln w="12700">
            <a:noFill/>
            <a:miter lim="800000"/>
            <a:headEnd/>
            <a:tailEnd/>
          </a:ln>
        </p:spPr>
        <p:txBody>
          <a:bodyPr lIns="0" tIns="0" rIns="40639" bIns="0"/>
          <a:lstStyle/>
          <a:p>
            <a:pPr marL="39688" eaLnBrk="1" hangingPunct="1">
              <a:spcBef>
                <a:spcPts val="1200"/>
              </a:spcBef>
              <a:spcAft>
                <a:spcPct val="0"/>
              </a:spcAft>
              <a:buClrTx/>
              <a:buSzTx/>
              <a:buFontTx/>
              <a:buNone/>
            </a:pPr>
            <a:r>
              <a:rPr lang="en-US" sz="2000">
                <a:solidFill>
                  <a:srgbClr val="004167"/>
                </a:solidFill>
                <a:latin typeface="Calibri Bold" charset="0"/>
                <a:ea typeface="ヒラギノ角ゴ ProN W3" pitchFamily="-65" charset="-128"/>
                <a:sym typeface="Calibri Bold" charset="0"/>
              </a:rPr>
              <a:t>Large </a:t>
            </a:r>
            <a:br>
              <a:rPr lang="en-US" sz="2000">
                <a:solidFill>
                  <a:srgbClr val="004167"/>
                </a:solidFill>
                <a:latin typeface="Calibri Bold" charset="0"/>
                <a:ea typeface="ヒラギノ角ゴ ProN W3" pitchFamily="-65" charset="-128"/>
                <a:sym typeface="Calibri Bold" charset="0"/>
              </a:rPr>
            </a:br>
            <a:r>
              <a:rPr lang="en-US" sz="2000">
                <a:solidFill>
                  <a:srgbClr val="004167"/>
                </a:solidFill>
                <a:latin typeface="Calibri Bold" charset="0"/>
                <a:ea typeface="ヒラギノ角ゴ ProN W3" pitchFamily="-65" charset="-128"/>
                <a:sym typeface="Calibri Bold" charset="0"/>
              </a:rPr>
              <a:t>Enterprise</a:t>
            </a:r>
          </a:p>
        </p:txBody>
      </p:sp>
      <p:sp>
        <p:nvSpPr>
          <p:cNvPr id="39944" name="Rectangle 13"/>
          <p:cNvSpPr>
            <a:spLocks/>
          </p:cNvSpPr>
          <p:nvPr/>
        </p:nvSpPr>
        <p:spPr bwMode="auto">
          <a:xfrm>
            <a:off x="5827713" y="4352925"/>
            <a:ext cx="1570037" cy="233363"/>
          </a:xfrm>
          <a:prstGeom prst="rect">
            <a:avLst/>
          </a:prstGeom>
          <a:noFill/>
          <a:ln w="12700">
            <a:noFill/>
            <a:miter lim="800000"/>
            <a:headEnd/>
            <a:tailEnd/>
          </a:ln>
        </p:spPr>
        <p:txBody>
          <a:bodyPr wrap="none" lIns="0" tIns="0" rIns="40639" bIns="0">
            <a:spAutoFit/>
          </a:bodyPr>
          <a:lstStyle/>
          <a:p>
            <a:pPr marL="39688" eaLnBrk="1" hangingPunct="1">
              <a:spcBef>
                <a:spcPts val="900"/>
              </a:spcBef>
              <a:spcAft>
                <a:spcPct val="0"/>
              </a:spcAft>
              <a:buClr>
                <a:srgbClr val="FFFFFF"/>
              </a:buClr>
            </a:pPr>
            <a:r>
              <a:rPr lang="en-US" b="1">
                <a:solidFill>
                  <a:srgbClr val="004167"/>
                </a:solidFill>
                <a:latin typeface="Calibri" pitchFamily="34" charset="0"/>
                <a:ea typeface="ヒラギノ角ゴ ProN W3" pitchFamily="-65" charset="-128"/>
                <a:sym typeface="Arial" pitchFamily="34" charset="0"/>
              </a:rPr>
              <a:t>PA-2000 Series</a:t>
            </a:r>
          </a:p>
        </p:txBody>
      </p:sp>
      <p:sp>
        <p:nvSpPr>
          <p:cNvPr id="39945" name="Rectangle 14"/>
          <p:cNvSpPr>
            <a:spLocks/>
          </p:cNvSpPr>
          <p:nvPr/>
        </p:nvSpPr>
        <p:spPr bwMode="auto">
          <a:xfrm>
            <a:off x="4864100" y="3876675"/>
            <a:ext cx="1765300" cy="431800"/>
          </a:xfrm>
          <a:prstGeom prst="rect">
            <a:avLst/>
          </a:prstGeom>
          <a:noFill/>
          <a:ln w="12700">
            <a:noFill/>
            <a:miter lim="800000"/>
            <a:headEnd/>
            <a:tailEnd/>
          </a:ln>
        </p:spPr>
        <p:txBody>
          <a:bodyPr lIns="0" tIns="0" rIns="40639" bIns="0"/>
          <a:lstStyle/>
          <a:p>
            <a:pPr marL="39688" eaLnBrk="1" hangingPunct="1">
              <a:spcBef>
                <a:spcPts val="700"/>
              </a:spcBef>
              <a:spcAft>
                <a:spcPct val="0"/>
              </a:spcAft>
              <a:buClr>
                <a:srgbClr val="FFFFFF"/>
              </a:buClr>
            </a:pPr>
            <a:r>
              <a:rPr lang="en-US" sz="1200">
                <a:solidFill>
                  <a:srgbClr val="004167"/>
                </a:solidFill>
                <a:latin typeface="Calibri" pitchFamily="34" charset="0"/>
                <a:ea typeface="ヒラギノ角ゴ ProN W3" pitchFamily="-65" charset="-128"/>
                <a:sym typeface="Arial" pitchFamily="34" charset="0"/>
              </a:rPr>
              <a:t>1Gbps; 500Mbps threat prevention</a:t>
            </a:r>
          </a:p>
        </p:txBody>
      </p:sp>
      <p:sp>
        <p:nvSpPr>
          <p:cNvPr id="39946" name="Rectangle 18"/>
          <p:cNvSpPr>
            <a:spLocks/>
          </p:cNvSpPr>
          <p:nvPr/>
        </p:nvSpPr>
        <p:spPr bwMode="auto">
          <a:xfrm>
            <a:off x="7272338" y="2822575"/>
            <a:ext cx="1570037" cy="233363"/>
          </a:xfrm>
          <a:prstGeom prst="rect">
            <a:avLst/>
          </a:prstGeom>
          <a:noFill/>
          <a:ln w="12700">
            <a:noFill/>
            <a:miter lim="800000"/>
            <a:headEnd/>
            <a:tailEnd/>
          </a:ln>
        </p:spPr>
        <p:txBody>
          <a:bodyPr wrap="none" lIns="0" tIns="0" rIns="40639" bIns="0">
            <a:spAutoFit/>
          </a:bodyPr>
          <a:lstStyle/>
          <a:p>
            <a:pPr marL="39688" eaLnBrk="1" hangingPunct="1">
              <a:spcBef>
                <a:spcPts val="900"/>
              </a:spcBef>
              <a:spcAft>
                <a:spcPct val="0"/>
              </a:spcAft>
              <a:buClr>
                <a:srgbClr val="FFFFFF"/>
              </a:buClr>
            </a:pPr>
            <a:r>
              <a:rPr lang="en-US" b="1">
                <a:solidFill>
                  <a:srgbClr val="004167"/>
                </a:solidFill>
                <a:latin typeface="Calibri" pitchFamily="34" charset="0"/>
                <a:ea typeface="ヒラギノ角ゴ ProN W3" pitchFamily="-65" charset="-128"/>
                <a:sym typeface="Arial" pitchFamily="34" charset="0"/>
              </a:rPr>
              <a:t>PA-4000 Series</a:t>
            </a:r>
          </a:p>
        </p:txBody>
      </p:sp>
      <p:sp>
        <p:nvSpPr>
          <p:cNvPr id="39947" name="Rectangle 19"/>
          <p:cNvSpPr>
            <a:spLocks/>
          </p:cNvSpPr>
          <p:nvPr/>
        </p:nvSpPr>
        <p:spPr bwMode="auto">
          <a:xfrm>
            <a:off x="4130675" y="4348163"/>
            <a:ext cx="1638300" cy="431800"/>
          </a:xfrm>
          <a:prstGeom prst="rect">
            <a:avLst/>
          </a:prstGeom>
          <a:noFill/>
          <a:ln w="12700">
            <a:noFill/>
            <a:miter lim="800000"/>
            <a:headEnd/>
            <a:tailEnd/>
          </a:ln>
        </p:spPr>
        <p:txBody>
          <a:bodyPr lIns="0" tIns="0" rIns="40639" bIns="0"/>
          <a:lstStyle/>
          <a:p>
            <a:pPr marL="39688" eaLnBrk="1" hangingPunct="1">
              <a:spcBef>
                <a:spcPts val="700"/>
              </a:spcBef>
              <a:spcAft>
                <a:spcPct val="0"/>
              </a:spcAft>
              <a:buClr>
                <a:srgbClr val="FFFFFF"/>
              </a:buClr>
            </a:pPr>
            <a:r>
              <a:rPr lang="en-US" sz="1200">
                <a:solidFill>
                  <a:srgbClr val="004167"/>
                </a:solidFill>
                <a:latin typeface="Calibri" pitchFamily="34" charset="0"/>
                <a:ea typeface="ヒラギノ角ゴ ProN W3" pitchFamily="-65" charset="-128"/>
                <a:sym typeface="Arial" pitchFamily="34" charset="0"/>
              </a:rPr>
              <a:t>500Mbps; 200Mbps threat prevention</a:t>
            </a:r>
          </a:p>
        </p:txBody>
      </p:sp>
      <p:sp>
        <p:nvSpPr>
          <p:cNvPr id="39948" name="Rectangle 20"/>
          <p:cNvSpPr>
            <a:spLocks/>
          </p:cNvSpPr>
          <p:nvPr/>
        </p:nvSpPr>
        <p:spPr bwMode="auto">
          <a:xfrm>
            <a:off x="3178175" y="2752725"/>
            <a:ext cx="1562100" cy="431800"/>
          </a:xfrm>
          <a:prstGeom prst="rect">
            <a:avLst/>
          </a:prstGeom>
          <a:noFill/>
          <a:ln w="12700">
            <a:noFill/>
            <a:miter lim="800000"/>
            <a:headEnd/>
            <a:tailEnd/>
          </a:ln>
        </p:spPr>
        <p:txBody>
          <a:bodyPr lIns="0" tIns="0" rIns="40639" bIns="0"/>
          <a:lstStyle/>
          <a:p>
            <a:pPr marL="39688" eaLnBrk="1" hangingPunct="1">
              <a:spcBef>
                <a:spcPts val="700"/>
              </a:spcBef>
              <a:spcAft>
                <a:spcPct val="0"/>
              </a:spcAft>
              <a:buClrTx/>
              <a:buSzTx/>
              <a:buFontTx/>
              <a:buNone/>
            </a:pPr>
            <a:r>
              <a:rPr lang="en-US" sz="1200">
                <a:solidFill>
                  <a:srgbClr val="004167"/>
                </a:solidFill>
                <a:latin typeface="Calibri" pitchFamily="34" charset="0"/>
                <a:ea typeface="ヒラギノ角ゴ ProN W3" pitchFamily="-65" charset="-128"/>
                <a:sym typeface="Arial" pitchFamily="34" charset="0"/>
              </a:rPr>
              <a:t>2Gbps; 2Gbps threat prevention</a:t>
            </a:r>
          </a:p>
        </p:txBody>
      </p:sp>
      <p:sp>
        <p:nvSpPr>
          <p:cNvPr id="39949" name="Rectangle 21"/>
          <p:cNvSpPr>
            <a:spLocks/>
          </p:cNvSpPr>
          <p:nvPr/>
        </p:nvSpPr>
        <p:spPr bwMode="auto">
          <a:xfrm>
            <a:off x="4140200" y="2076450"/>
            <a:ext cx="1628775" cy="431800"/>
          </a:xfrm>
          <a:prstGeom prst="rect">
            <a:avLst/>
          </a:prstGeom>
          <a:noFill/>
          <a:ln w="12700">
            <a:noFill/>
            <a:miter lim="800000"/>
            <a:headEnd/>
            <a:tailEnd/>
          </a:ln>
        </p:spPr>
        <p:txBody>
          <a:bodyPr lIns="0" tIns="0" rIns="40639" bIns="0"/>
          <a:lstStyle/>
          <a:p>
            <a:pPr marL="39688" eaLnBrk="1" hangingPunct="1">
              <a:spcBef>
                <a:spcPts val="700"/>
              </a:spcBef>
              <a:spcAft>
                <a:spcPct val="0"/>
              </a:spcAft>
              <a:buClrTx/>
              <a:buSzTx/>
              <a:buFontTx/>
              <a:buNone/>
            </a:pPr>
            <a:r>
              <a:rPr lang="en-US" sz="1200">
                <a:solidFill>
                  <a:srgbClr val="004167"/>
                </a:solidFill>
                <a:latin typeface="Calibri" pitchFamily="34" charset="0"/>
                <a:ea typeface="ヒラギノ角ゴ ProN W3" pitchFamily="-65" charset="-128"/>
                <a:sym typeface="Arial" pitchFamily="34" charset="0"/>
              </a:rPr>
              <a:t>10Gbps; 5Gbps threat prevention</a:t>
            </a:r>
          </a:p>
        </p:txBody>
      </p:sp>
      <p:sp>
        <p:nvSpPr>
          <p:cNvPr id="30739" name="Line 23"/>
          <p:cNvSpPr>
            <a:spLocks noChangeShapeType="1"/>
          </p:cNvSpPr>
          <p:nvPr/>
        </p:nvSpPr>
        <p:spPr bwMode="auto">
          <a:xfrm rot="10800000">
            <a:off x="612775" y="1295400"/>
            <a:ext cx="1588" cy="4217988"/>
          </a:xfrm>
          <a:prstGeom prst="line">
            <a:avLst/>
          </a:prstGeom>
          <a:noFill/>
          <a:ln w="76200">
            <a:solidFill>
              <a:srgbClr val="316989"/>
            </a:solidFill>
            <a:round/>
            <a:headEnd/>
            <a:tailEnd type="triangle" w="med" len="med"/>
          </a:ln>
          <a:effectLst>
            <a:outerShdw dist="38100" dir="2700000" algn="tl" rotWithShape="0">
              <a:srgbClr val="808080">
                <a:alpha val="39999"/>
              </a:srgbClr>
            </a:outerShdw>
          </a:effectLst>
        </p:spPr>
        <p:txBody>
          <a:bodyPr/>
          <a:lstStyle/>
          <a:p>
            <a:pPr>
              <a:defRPr/>
            </a:pPr>
            <a:endParaRPr lang="en-US">
              <a:ea typeface="ＭＳ Ｐゴシック" pitchFamily="-65" charset="-128"/>
            </a:endParaRPr>
          </a:p>
        </p:txBody>
      </p:sp>
      <p:grpSp>
        <p:nvGrpSpPr>
          <p:cNvPr id="2" name="Group 5"/>
          <p:cNvGrpSpPr>
            <a:grpSpLocks/>
          </p:cNvGrpSpPr>
          <p:nvPr/>
        </p:nvGrpSpPr>
        <p:grpSpPr bwMode="auto">
          <a:xfrm>
            <a:off x="5481638" y="2082800"/>
            <a:ext cx="2466975" cy="657225"/>
            <a:chOff x="0" y="0"/>
            <a:chExt cx="1678" cy="470"/>
          </a:xfrm>
        </p:grpSpPr>
        <p:sp>
          <p:nvSpPr>
            <p:cNvPr id="39965" name="Rectangle 6"/>
            <p:cNvSpPr>
              <a:spLocks/>
            </p:cNvSpPr>
            <p:nvPr/>
          </p:nvSpPr>
          <p:spPr bwMode="auto">
            <a:xfrm>
              <a:off x="11" y="132"/>
              <a:ext cx="1648" cy="324"/>
            </a:xfrm>
            <a:prstGeom prst="rect">
              <a:avLst/>
            </a:prstGeom>
            <a:solidFill>
              <a:srgbClr val="FFFFFF"/>
            </a:solidFill>
            <a:ln w="12700">
              <a:noFill/>
              <a:miter lim="800000"/>
              <a:headEnd/>
              <a:tailEnd/>
            </a:ln>
          </p:spPr>
          <p:txBody>
            <a:bodyPr lIns="0" tIns="0" rIns="0" bIns="0"/>
            <a:lstStyle/>
            <a:p>
              <a:pPr eaLnBrk="1" hangingPunct="1">
                <a:spcBef>
                  <a:spcPts val="900"/>
                </a:spcBef>
                <a:spcAft>
                  <a:spcPct val="0"/>
                </a:spcAft>
                <a:buClrTx/>
                <a:buSzTx/>
                <a:buFontTx/>
                <a:buNone/>
              </a:pPr>
              <a:endParaRPr lang="et-EE">
                <a:solidFill>
                  <a:srgbClr val="000000"/>
                </a:solidFill>
                <a:ea typeface="ヒラギノ角ゴ ProN W3" pitchFamily="-65" charset="-128"/>
                <a:sym typeface="Arial" pitchFamily="34" charset="0"/>
              </a:endParaRPr>
            </a:p>
          </p:txBody>
        </p:sp>
        <p:pic>
          <p:nvPicPr>
            <p:cNvPr id="39966" name="Picture 7"/>
            <p:cNvPicPr>
              <a:picLocks noChangeArrowheads="1"/>
            </p:cNvPicPr>
            <p:nvPr/>
          </p:nvPicPr>
          <p:blipFill>
            <a:blip r:embed="rId3"/>
            <a:srcRect/>
            <a:stretch>
              <a:fillRect/>
            </a:stretch>
          </p:blipFill>
          <p:spPr bwMode="auto">
            <a:xfrm>
              <a:off x="0" y="0"/>
              <a:ext cx="1678" cy="470"/>
            </a:xfrm>
            <a:prstGeom prst="rect">
              <a:avLst/>
            </a:prstGeom>
            <a:noFill/>
            <a:ln w="12700">
              <a:noFill/>
              <a:miter lim="800000"/>
              <a:headEnd/>
              <a:tailEnd/>
            </a:ln>
          </p:spPr>
        </p:pic>
      </p:grpSp>
      <p:pic>
        <p:nvPicPr>
          <p:cNvPr id="39952" name="Picture 11"/>
          <p:cNvPicPr>
            <a:picLocks noChangeArrowheads="1"/>
          </p:cNvPicPr>
          <p:nvPr/>
        </p:nvPicPr>
        <p:blipFill>
          <a:blip r:embed="rId4"/>
          <a:srcRect t="20868" b="32001"/>
          <a:stretch>
            <a:fillRect/>
          </a:stretch>
        </p:blipFill>
        <p:spPr bwMode="auto">
          <a:xfrm>
            <a:off x="1855788" y="4200525"/>
            <a:ext cx="2638425" cy="379413"/>
          </a:xfrm>
          <a:prstGeom prst="rect">
            <a:avLst/>
          </a:prstGeom>
          <a:noFill/>
          <a:ln w="12700">
            <a:noFill/>
            <a:miter lim="800000"/>
            <a:headEnd/>
            <a:tailEnd/>
          </a:ln>
        </p:spPr>
      </p:pic>
      <p:pic>
        <p:nvPicPr>
          <p:cNvPr id="39953" name="Picture 12"/>
          <p:cNvPicPr>
            <a:picLocks noChangeArrowheads="1"/>
          </p:cNvPicPr>
          <p:nvPr/>
        </p:nvPicPr>
        <p:blipFill>
          <a:blip r:embed="rId5"/>
          <a:srcRect l="4454" t="18268" r="5344" b="37166"/>
          <a:stretch>
            <a:fillRect/>
          </a:stretch>
        </p:blipFill>
        <p:spPr bwMode="auto">
          <a:xfrm>
            <a:off x="2624138" y="3762375"/>
            <a:ext cx="2381250" cy="395288"/>
          </a:xfrm>
          <a:prstGeom prst="rect">
            <a:avLst/>
          </a:prstGeom>
          <a:noFill/>
          <a:ln w="12700">
            <a:noFill/>
            <a:miter lim="800000"/>
            <a:headEnd/>
            <a:tailEnd/>
          </a:ln>
        </p:spPr>
      </p:pic>
      <p:grpSp>
        <p:nvGrpSpPr>
          <p:cNvPr id="3" name="Group 15"/>
          <p:cNvGrpSpPr>
            <a:grpSpLocks/>
          </p:cNvGrpSpPr>
          <p:nvPr/>
        </p:nvGrpSpPr>
        <p:grpSpPr bwMode="auto">
          <a:xfrm>
            <a:off x="4508500" y="2728913"/>
            <a:ext cx="2465388" cy="657225"/>
            <a:chOff x="0" y="0"/>
            <a:chExt cx="1678" cy="470"/>
          </a:xfrm>
        </p:grpSpPr>
        <p:sp>
          <p:nvSpPr>
            <p:cNvPr id="39963" name="Rectangle 16"/>
            <p:cNvSpPr>
              <a:spLocks/>
            </p:cNvSpPr>
            <p:nvPr/>
          </p:nvSpPr>
          <p:spPr bwMode="auto">
            <a:xfrm>
              <a:off x="11" y="132"/>
              <a:ext cx="1648" cy="324"/>
            </a:xfrm>
            <a:prstGeom prst="rect">
              <a:avLst/>
            </a:prstGeom>
            <a:solidFill>
              <a:srgbClr val="FFFFFF"/>
            </a:solidFill>
            <a:ln w="12700">
              <a:noFill/>
              <a:miter lim="800000"/>
              <a:headEnd/>
              <a:tailEnd/>
            </a:ln>
          </p:spPr>
          <p:txBody>
            <a:bodyPr lIns="0" tIns="0" rIns="0" bIns="0"/>
            <a:lstStyle/>
            <a:p>
              <a:pPr eaLnBrk="1" hangingPunct="1">
                <a:spcBef>
                  <a:spcPts val="900"/>
                </a:spcBef>
                <a:spcAft>
                  <a:spcPct val="0"/>
                </a:spcAft>
                <a:buClrTx/>
                <a:buSzTx/>
                <a:buFontTx/>
                <a:buNone/>
              </a:pPr>
              <a:endParaRPr lang="et-EE">
                <a:solidFill>
                  <a:srgbClr val="000000"/>
                </a:solidFill>
                <a:ea typeface="ヒラギノ角ゴ ProN W3" pitchFamily="-65" charset="-128"/>
                <a:sym typeface="Arial" pitchFamily="34" charset="0"/>
              </a:endParaRPr>
            </a:p>
          </p:txBody>
        </p:sp>
        <p:pic>
          <p:nvPicPr>
            <p:cNvPr id="39964" name="Picture 17"/>
            <p:cNvPicPr>
              <a:picLocks noChangeArrowheads="1"/>
            </p:cNvPicPr>
            <p:nvPr/>
          </p:nvPicPr>
          <p:blipFill>
            <a:blip r:embed="rId3"/>
            <a:srcRect/>
            <a:stretch>
              <a:fillRect/>
            </a:stretch>
          </p:blipFill>
          <p:spPr bwMode="auto">
            <a:xfrm>
              <a:off x="0" y="0"/>
              <a:ext cx="1678" cy="470"/>
            </a:xfrm>
            <a:prstGeom prst="rect">
              <a:avLst/>
            </a:prstGeom>
            <a:noFill/>
            <a:ln w="12700">
              <a:noFill/>
              <a:miter lim="800000"/>
              <a:headEnd/>
              <a:tailEnd/>
            </a:ln>
          </p:spPr>
        </p:pic>
      </p:grpSp>
      <p:pic>
        <p:nvPicPr>
          <p:cNvPr id="39955" name="Picture 24"/>
          <p:cNvPicPr>
            <a:picLocks noChangeArrowheads="1"/>
          </p:cNvPicPr>
          <p:nvPr/>
        </p:nvPicPr>
        <p:blipFill>
          <a:blip r:embed="rId6"/>
          <a:srcRect l="7440" t="18806" r="8159" b="25337"/>
          <a:stretch>
            <a:fillRect/>
          </a:stretch>
        </p:blipFill>
        <p:spPr bwMode="auto">
          <a:xfrm>
            <a:off x="6446838" y="1406525"/>
            <a:ext cx="2439987" cy="676275"/>
          </a:xfrm>
          <a:prstGeom prst="rect">
            <a:avLst/>
          </a:prstGeom>
          <a:noFill/>
          <a:ln w="12700">
            <a:noFill/>
            <a:miter lim="800000"/>
            <a:headEnd/>
            <a:tailEnd/>
          </a:ln>
        </p:spPr>
      </p:pic>
      <p:sp>
        <p:nvSpPr>
          <p:cNvPr id="39956" name="Rectangle 25"/>
          <p:cNvSpPr>
            <a:spLocks/>
          </p:cNvSpPr>
          <p:nvPr/>
        </p:nvSpPr>
        <p:spPr bwMode="auto">
          <a:xfrm>
            <a:off x="4519613" y="1350963"/>
            <a:ext cx="2133600" cy="431800"/>
          </a:xfrm>
          <a:prstGeom prst="rect">
            <a:avLst/>
          </a:prstGeom>
          <a:noFill/>
          <a:ln w="12700">
            <a:noFill/>
            <a:miter lim="800000"/>
            <a:headEnd/>
            <a:tailEnd/>
          </a:ln>
        </p:spPr>
        <p:txBody>
          <a:bodyPr lIns="0" tIns="0" rIns="40639" bIns="0"/>
          <a:lstStyle/>
          <a:p>
            <a:pPr marL="39688" eaLnBrk="1" hangingPunct="1">
              <a:spcBef>
                <a:spcPts val="700"/>
              </a:spcBef>
              <a:spcAft>
                <a:spcPct val="0"/>
              </a:spcAft>
              <a:buClrTx/>
              <a:buSzTx/>
              <a:buFontTx/>
              <a:buNone/>
            </a:pPr>
            <a:r>
              <a:rPr lang="en-US" sz="1200">
                <a:solidFill>
                  <a:srgbClr val="004167"/>
                </a:solidFill>
                <a:latin typeface="Calibri" pitchFamily="34" charset="0"/>
                <a:ea typeface="ヒラギノ角ゴ ProN W3" pitchFamily="-65" charset="-128"/>
                <a:sym typeface="Arial" pitchFamily="34" charset="0"/>
              </a:rPr>
              <a:t>10Gbps; 5Gbps threat prevention (XFP interfaces)</a:t>
            </a:r>
          </a:p>
        </p:txBody>
      </p:sp>
      <p:sp>
        <p:nvSpPr>
          <p:cNvPr id="30738" name="Line 22"/>
          <p:cNvSpPr>
            <a:spLocks noChangeShapeType="1"/>
          </p:cNvSpPr>
          <p:nvPr/>
        </p:nvSpPr>
        <p:spPr bwMode="auto">
          <a:xfrm>
            <a:off x="584200" y="5475288"/>
            <a:ext cx="8339138" cy="11112"/>
          </a:xfrm>
          <a:prstGeom prst="line">
            <a:avLst/>
          </a:prstGeom>
          <a:noFill/>
          <a:ln w="76200">
            <a:solidFill>
              <a:srgbClr val="316989"/>
            </a:solidFill>
            <a:round/>
            <a:headEnd/>
            <a:tailEnd type="triangle" w="med" len="med"/>
          </a:ln>
          <a:effectLst>
            <a:outerShdw dist="38100" dir="2700000" algn="tl" rotWithShape="0">
              <a:srgbClr val="808080">
                <a:alpha val="39999"/>
              </a:srgbClr>
            </a:outerShdw>
          </a:effectLst>
        </p:spPr>
        <p:txBody>
          <a:bodyPr/>
          <a:lstStyle/>
          <a:p>
            <a:pPr>
              <a:defRPr/>
            </a:pPr>
            <a:endParaRPr lang="en-US">
              <a:ea typeface="ＭＳ Ｐゴシック" pitchFamily="-65" charset="-128"/>
            </a:endParaRPr>
          </a:p>
        </p:txBody>
      </p:sp>
      <p:grpSp>
        <p:nvGrpSpPr>
          <p:cNvPr id="4" name="Group 24"/>
          <p:cNvGrpSpPr>
            <a:grpSpLocks/>
          </p:cNvGrpSpPr>
          <p:nvPr/>
        </p:nvGrpSpPr>
        <p:grpSpPr bwMode="auto">
          <a:xfrm>
            <a:off x="755650" y="4911725"/>
            <a:ext cx="2403475" cy="388938"/>
            <a:chOff x="3003" y="1632"/>
            <a:chExt cx="2414" cy="449"/>
          </a:xfrm>
        </p:grpSpPr>
        <p:sp>
          <p:nvSpPr>
            <p:cNvPr id="39961" name="Rectangle 25"/>
            <p:cNvSpPr>
              <a:spLocks noChangeArrowheads="1"/>
            </p:cNvSpPr>
            <p:nvPr/>
          </p:nvSpPr>
          <p:spPr bwMode="auto">
            <a:xfrm>
              <a:off x="3082" y="1834"/>
              <a:ext cx="556" cy="182"/>
            </a:xfrm>
            <a:prstGeom prst="rect">
              <a:avLst/>
            </a:prstGeom>
            <a:solidFill>
              <a:schemeClr val="bg1"/>
            </a:solidFill>
            <a:ln w="12700">
              <a:noFill/>
              <a:miter lim="800000"/>
              <a:headEnd/>
              <a:tailEnd/>
            </a:ln>
          </p:spPr>
          <p:txBody>
            <a:bodyPr wrap="none" anchor="ctr">
              <a:spAutoFit/>
            </a:bodyPr>
            <a:lstStyle/>
            <a:p>
              <a:endParaRPr lang="et-EE"/>
            </a:p>
          </p:txBody>
        </p:sp>
        <p:pic>
          <p:nvPicPr>
            <p:cNvPr id="39962" name="Picture 26" descr="mockpa500"/>
            <p:cNvPicPr>
              <a:picLocks noChangeAspect="1" noChangeArrowheads="1"/>
            </p:cNvPicPr>
            <p:nvPr/>
          </p:nvPicPr>
          <p:blipFill>
            <a:blip r:embed="rId7">
              <a:clrChange>
                <a:clrFrom>
                  <a:srgbClr val="FFFFFF"/>
                </a:clrFrom>
                <a:clrTo>
                  <a:srgbClr val="FFFFFF">
                    <a:alpha val="0"/>
                  </a:srgbClr>
                </a:clrTo>
              </a:clrChange>
            </a:blip>
            <a:srcRect l="4442" t="21371" r="6938" b="18280"/>
            <a:stretch>
              <a:fillRect/>
            </a:stretch>
          </p:blipFill>
          <p:spPr bwMode="auto">
            <a:xfrm>
              <a:off x="3003" y="1632"/>
              <a:ext cx="2414" cy="449"/>
            </a:xfrm>
            <a:prstGeom prst="rect">
              <a:avLst/>
            </a:prstGeom>
            <a:noFill/>
            <a:ln w="9525">
              <a:noFill/>
              <a:miter lim="800000"/>
              <a:headEnd/>
              <a:tailEnd/>
            </a:ln>
          </p:spPr>
        </p:pic>
      </p:grpSp>
      <p:sp>
        <p:nvSpPr>
          <p:cNvPr id="39959" name="Rectangle 13"/>
          <p:cNvSpPr>
            <a:spLocks/>
          </p:cNvSpPr>
          <p:nvPr/>
        </p:nvSpPr>
        <p:spPr bwMode="auto">
          <a:xfrm>
            <a:off x="4600575" y="5029200"/>
            <a:ext cx="838200" cy="233363"/>
          </a:xfrm>
          <a:prstGeom prst="rect">
            <a:avLst/>
          </a:prstGeom>
          <a:noFill/>
          <a:ln w="12700">
            <a:noFill/>
            <a:miter lim="800000"/>
            <a:headEnd/>
            <a:tailEnd/>
          </a:ln>
        </p:spPr>
        <p:txBody>
          <a:bodyPr wrap="none" lIns="0" tIns="0" rIns="40639" bIns="0">
            <a:spAutoFit/>
          </a:bodyPr>
          <a:lstStyle/>
          <a:p>
            <a:pPr marL="39688" eaLnBrk="1" hangingPunct="1">
              <a:spcBef>
                <a:spcPts val="900"/>
              </a:spcBef>
              <a:spcAft>
                <a:spcPct val="0"/>
              </a:spcAft>
              <a:buClr>
                <a:srgbClr val="FFFFFF"/>
              </a:buClr>
            </a:pPr>
            <a:r>
              <a:rPr lang="en-US" b="1">
                <a:solidFill>
                  <a:srgbClr val="004167"/>
                </a:solidFill>
                <a:latin typeface="Calibri" pitchFamily="34" charset="0"/>
                <a:ea typeface="ヒラギノ角ゴ ProN W3" pitchFamily="-65" charset="-128"/>
                <a:sym typeface="Arial" pitchFamily="34" charset="0"/>
              </a:rPr>
              <a:t>PA-500</a:t>
            </a:r>
          </a:p>
        </p:txBody>
      </p:sp>
      <p:sp>
        <p:nvSpPr>
          <p:cNvPr id="39960" name="Rectangle 19"/>
          <p:cNvSpPr>
            <a:spLocks/>
          </p:cNvSpPr>
          <p:nvPr/>
        </p:nvSpPr>
        <p:spPr bwMode="auto">
          <a:xfrm>
            <a:off x="2987675" y="5014913"/>
            <a:ext cx="1638300" cy="307975"/>
          </a:xfrm>
          <a:prstGeom prst="rect">
            <a:avLst/>
          </a:prstGeom>
          <a:noFill/>
          <a:ln w="12700">
            <a:noFill/>
            <a:miter lim="800000"/>
            <a:headEnd/>
            <a:tailEnd/>
          </a:ln>
        </p:spPr>
        <p:txBody>
          <a:bodyPr lIns="0" tIns="0" rIns="40639" bIns="0"/>
          <a:lstStyle/>
          <a:p>
            <a:pPr marL="39688" eaLnBrk="1" hangingPunct="1">
              <a:spcBef>
                <a:spcPts val="700"/>
              </a:spcBef>
              <a:spcAft>
                <a:spcPct val="0"/>
              </a:spcAft>
              <a:buClr>
                <a:srgbClr val="FFFFFF"/>
              </a:buClr>
            </a:pPr>
            <a:r>
              <a:rPr lang="en-US" sz="1200">
                <a:solidFill>
                  <a:srgbClr val="004167"/>
                </a:solidFill>
                <a:latin typeface="Calibri" pitchFamily="34" charset="0"/>
                <a:ea typeface="ヒラギノ角ゴ ProN W3" pitchFamily="-65" charset="-128"/>
                <a:sym typeface="Arial" pitchFamily="34" charset="0"/>
              </a:rPr>
              <a:t>250Mbps; 100Mbps threat prevention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4" name="AutoShape 2"/>
          <p:cNvSpPr>
            <a:spLocks noChangeArrowheads="1"/>
          </p:cNvSpPr>
          <p:nvPr/>
        </p:nvSpPr>
        <p:spPr bwMode="auto">
          <a:xfrm>
            <a:off x="217488" y="1098550"/>
            <a:ext cx="2486025" cy="5100638"/>
          </a:xfrm>
          <a:prstGeom prst="roundRect">
            <a:avLst>
              <a:gd name="adj" fmla="val 4444"/>
            </a:avLst>
          </a:prstGeom>
          <a:noFill/>
          <a:ln w="19080">
            <a:solidFill>
              <a:srgbClr val="2B85B8"/>
            </a:solidFill>
            <a:miter lim="800000"/>
            <a:headEnd/>
            <a:tailEnd/>
          </a:ln>
        </p:spPr>
        <p:txBody>
          <a:bodyPr wrap="none" anchor="ctr"/>
          <a:lstStyle/>
          <a:p>
            <a:endParaRPr lang="nl-NL" sz="1600"/>
          </a:p>
        </p:txBody>
      </p:sp>
      <p:sp>
        <p:nvSpPr>
          <p:cNvPr id="10245" name="AutoShape 3"/>
          <p:cNvSpPr>
            <a:spLocks noChangeArrowheads="1"/>
          </p:cNvSpPr>
          <p:nvPr/>
        </p:nvSpPr>
        <p:spPr bwMode="auto">
          <a:xfrm>
            <a:off x="2895600" y="1093788"/>
            <a:ext cx="6200775" cy="5100637"/>
          </a:xfrm>
          <a:prstGeom prst="roundRect">
            <a:avLst>
              <a:gd name="adj" fmla="val 1648"/>
            </a:avLst>
          </a:prstGeom>
          <a:noFill/>
          <a:ln w="19080">
            <a:solidFill>
              <a:srgbClr val="DF5449"/>
            </a:solidFill>
            <a:miter lim="800000"/>
            <a:headEnd/>
            <a:tailEnd/>
          </a:ln>
        </p:spPr>
        <p:txBody>
          <a:bodyPr wrap="none" anchor="ctr"/>
          <a:lstStyle/>
          <a:p>
            <a:endParaRPr lang="nl-NL" sz="1600"/>
          </a:p>
        </p:txBody>
      </p:sp>
      <p:sp>
        <p:nvSpPr>
          <p:cNvPr id="10246" name="Rectangle 4"/>
          <p:cNvSpPr>
            <a:spLocks noGrp="1" noChangeArrowheads="1"/>
          </p:cNvSpPr>
          <p:nvPr>
            <p:ph type="title" idx="4294967295"/>
          </p:nvPr>
        </p:nvSpPr>
        <p:spPr>
          <a:xfrm>
            <a:off x="190500" y="101600"/>
            <a:ext cx="8474075" cy="614363"/>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Purpose-Built Architecture: PA-4000 Series </a:t>
            </a:r>
          </a:p>
        </p:txBody>
      </p:sp>
      <p:sp>
        <p:nvSpPr>
          <p:cNvPr id="10247" name="AutoShape 5"/>
          <p:cNvSpPr>
            <a:spLocks noChangeArrowheads="1"/>
          </p:cNvSpPr>
          <p:nvPr/>
        </p:nvSpPr>
        <p:spPr bwMode="auto">
          <a:xfrm>
            <a:off x="4133850" y="2540000"/>
            <a:ext cx="373063" cy="360363"/>
          </a:xfrm>
          <a:prstGeom prst="upDownArrow">
            <a:avLst>
              <a:gd name="adj1" fmla="val 51491"/>
              <a:gd name="adj2" fmla="val 29954"/>
            </a:avLst>
          </a:prstGeom>
          <a:solidFill>
            <a:srgbClr val="111844"/>
          </a:solidFill>
          <a:ln w="9525">
            <a:noFill/>
            <a:round/>
            <a:headEnd/>
            <a:tailEnd/>
          </a:ln>
        </p:spPr>
        <p:txBody>
          <a:bodyPr wrap="none" anchor="ctr"/>
          <a:lstStyle/>
          <a:p>
            <a:endParaRPr lang="nl-NL" sz="1600"/>
          </a:p>
        </p:txBody>
      </p:sp>
      <p:cxnSp>
        <p:nvCxnSpPr>
          <p:cNvPr id="10248" name="AutoShape 6"/>
          <p:cNvCxnSpPr>
            <a:cxnSpLocks noChangeShapeType="1"/>
            <a:endCxn id="10279" idx="1"/>
          </p:cNvCxnSpPr>
          <p:nvPr/>
        </p:nvCxnSpPr>
        <p:spPr bwMode="auto">
          <a:xfrm>
            <a:off x="1962150" y="3779838"/>
            <a:ext cx="1443038" cy="1379537"/>
          </a:xfrm>
          <a:prstGeom prst="bentConnector3">
            <a:avLst>
              <a:gd name="adj1" fmla="val 58417"/>
            </a:avLst>
          </a:prstGeom>
          <a:noFill/>
          <a:ln w="19080">
            <a:solidFill>
              <a:srgbClr val="5F5F5F"/>
            </a:solidFill>
            <a:prstDash val="dash"/>
            <a:miter lim="800000"/>
            <a:headEnd/>
            <a:tailEnd/>
          </a:ln>
        </p:spPr>
      </p:cxnSp>
      <p:cxnSp>
        <p:nvCxnSpPr>
          <p:cNvPr id="10249" name="AutoShape 7"/>
          <p:cNvCxnSpPr>
            <a:cxnSpLocks noChangeShapeType="1"/>
          </p:cNvCxnSpPr>
          <p:nvPr/>
        </p:nvCxnSpPr>
        <p:spPr bwMode="auto">
          <a:xfrm flipV="1">
            <a:off x="2071688" y="1844675"/>
            <a:ext cx="1958975" cy="1484313"/>
          </a:xfrm>
          <a:prstGeom prst="bentConnector3">
            <a:avLst>
              <a:gd name="adj1" fmla="val 37273"/>
            </a:avLst>
          </a:prstGeom>
          <a:noFill/>
          <a:ln w="19080">
            <a:solidFill>
              <a:srgbClr val="5F5F5F"/>
            </a:solidFill>
            <a:prstDash val="dash"/>
            <a:miter lim="800000"/>
            <a:headEnd/>
            <a:tailEnd/>
          </a:ln>
        </p:spPr>
      </p:cxnSp>
      <p:sp>
        <p:nvSpPr>
          <p:cNvPr id="10250" name="AutoShape 12"/>
          <p:cNvSpPr>
            <a:spLocks/>
          </p:cNvSpPr>
          <p:nvPr/>
        </p:nvSpPr>
        <p:spPr bwMode="auto">
          <a:xfrm>
            <a:off x="5957888" y="1366838"/>
            <a:ext cx="2919412" cy="1187450"/>
          </a:xfrm>
          <a:prstGeom prst="callout1">
            <a:avLst>
              <a:gd name="adj1" fmla="val -6417"/>
              <a:gd name="adj2" fmla="val 95685"/>
              <a:gd name="adj3" fmla="val -6417"/>
              <a:gd name="adj4" fmla="val -6472"/>
            </a:avLst>
          </a:prstGeom>
          <a:solidFill>
            <a:srgbClr val="EAEAEA">
              <a:alpha val="50195"/>
            </a:srgbClr>
          </a:solidFill>
          <a:ln w="9360">
            <a:solidFill>
              <a:srgbClr val="111844"/>
            </a:solidFill>
            <a:miter lim="800000"/>
            <a:headEnd/>
            <a:tailEnd/>
          </a:ln>
        </p:spPr>
        <p:txBody>
          <a:bodyPr lIns="90000" tIns="46800" rIns="90000" bIns="46800" anchor="ctr"/>
          <a:lstStyle/>
          <a:p>
            <a:pPr marL="106363" indent="-106363" algn="l" defTabSz="457200">
              <a:lnSpc>
                <a:spcPct val="95000"/>
              </a:lnSpc>
              <a:spcBef>
                <a:spcPts val="150"/>
              </a:spcBef>
              <a:spcAft>
                <a:spcPct val="0"/>
              </a:spcAft>
              <a:buClr>
                <a:srgbClr val="111844"/>
              </a:buClr>
              <a:buFont typeface="Arial" pitchFamily="34" charset="0"/>
              <a:buNone/>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b="1">
                <a:solidFill>
                  <a:srgbClr val="111844"/>
                </a:solidFill>
              </a:rPr>
              <a:t>Content Scanning HW Engine</a:t>
            </a:r>
          </a:p>
          <a:p>
            <a:pPr marL="106363" indent="-106363" algn="l" defTabSz="457200">
              <a:lnSpc>
                <a:spcPct val="95000"/>
              </a:lnSpc>
              <a:spcBef>
                <a:spcPts val="150"/>
              </a:spcBef>
              <a:spcAft>
                <a:spcPct val="0"/>
              </a:spcAft>
              <a:buClr>
                <a:srgbClr val="111844"/>
              </a:buClr>
              <a:buFont typeface="Arial" pitchFamily="34"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a:solidFill>
                  <a:srgbClr val="111844"/>
                </a:solidFill>
              </a:rPr>
              <a:t>Palo Alto Networks’ uniform signatures</a:t>
            </a:r>
          </a:p>
          <a:p>
            <a:pPr marL="106363" indent="-106363" algn="l" defTabSz="457200">
              <a:lnSpc>
                <a:spcPct val="95000"/>
              </a:lnSpc>
              <a:spcBef>
                <a:spcPts val="150"/>
              </a:spcBef>
              <a:spcAft>
                <a:spcPct val="0"/>
              </a:spcAft>
              <a:buClr>
                <a:srgbClr val="111844"/>
              </a:buClr>
              <a:buFont typeface="Arial" pitchFamily="34"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a:solidFill>
                  <a:srgbClr val="111844"/>
                </a:solidFill>
              </a:rPr>
              <a:t>Multiple memory banks – memory bandwidth scales performance</a:t>
            </a:r>
          </a:p>
        </p:txBody>
      </p:sp>
      <p:sp>
        <p:nvSpPr>
          <p:cNvPr id="10251" name="AutoShape 13"/>
          <p:cNvSpPr>
            <a:spLocks/>
          </p:cNvSpPr>
          <p:nvPr/>
        </p:nvSpPr>
        <p:spPr bwMode="auto">
          <a:xfrm>
            <a:off x="5957888" y="3114675"/>
            <a:ext cx="2997200" cy="1241425"/>
          </a:xfrm>
          <a:prstGeom prst="callout1">
            <a:avLst>
              <a:gd name="adj1" fmla="val -6139"/>
              <a:gd name="adj2" fmla="val 96185"/>
              <a:gd name="adj3" fmla="val -6139"/>
              <a:gd name="adj4" fmla="val -5509"/>
            </a:avLst>
          </a:prstGeom>
          <a:solidFill>
            <a:srgbClr val="EAEAEA">
              <a:alpha val="50195"/>
            </a:srgbClr>
          </a:solidFill>
          <a:ln w="9360">
            <a:solidFill>
              <a:srgbClr val="111844"/>
            </a:solidFill>
            <a:miter lim="800000"/>
            <a:headEnd/>
            <a:tailEnd/>
          </a:ln>
        </p:spPr>
        <p:txBody>
          <a:bodyPr lIns="90000" tIns="46800" rIns="90000" bIns="46800" anchor="ctr"/>
          <a:lstStyle/>
          <a:p>
            <a:pPr marL="106363" indent="-106363" algn="l" defTabSz="457200">
              <a:lnSpc>
                <a:spcPct val="95000"/>
              </a:lnSpc>
              <a:spcBef>
                <a:spcPts val="150"/>
              </a:spcBef>
              <a:spcAft>
                <a:spcPct val="0"/>
              </a:spcAft>
              <a:buClr>
                <a:srgbClr val="111844"/>
              </a:buClr>
              <a:buFont typeface="Arial" pitchFamily="34" charset="0"/>
              <a:buNone/>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b="1">
                <a:solidFill>
                  <a:srgbClr val="111844"/>
                </a:solidFill>
              </a:rPr>
              <a:t>Multi-Core Security Processor</a:t>
            </a:r>
          </a:p>
          <a:p>
            <a:pPr marL="106363" indent="-106363" algn="l" defTabSz="457200">
              <a:lnSpc>
                <a:spcPct val="95000"/>
              </a:lnSpc>
              <a:spcBef>
                <a:spcPts val="150"/>
              </a:spcBef>
              <a:spcAft>
                <a:spcPct val="0"/>
              </a:spcAft>
              <a:buClr>
                <a:srgbClr val="111844"/>
              </a:buClr>
              <a:buFont typeface="Arial" pitchFamily="34"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a:solidFill>
                  <a:srgbClr val="111844"/>
                </a:solidFill>
              </a:rPr>
              <a:t>High density processing for flexible security functionality</a:t>
            </a:r>
          </a:p>
          <a:p>
            <a:pPr marL="106363" indent="-106363" algn="l" defTabSz="457200">
              <a:lnSpc>
                <a:spcPct val="95000"/>
              </a:lnSpc>
              <a:spcBef>
                <a:spcPts val="150"/>
              </a:spcBef>
              <a:spcAft>
                <a:spcPct val="0"/>
              </a:spcAft>
              <a:buClr>
                <a:srgbClr val="111844"/>
              </a:buClr>
              <a:buFont typeface="Arial" pitchFamily="34"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a:solidFill>
                  <a:srgbClr val="111844"/>
                </a:solidFill>
              </a:rPr>
              <a:t>Hardware-acceleration for standardized complex functions (SSL, IPSec, decompression)</a:t>
            </a:r>
          </a:p>
        </p:txBody>
      </p:sp>
      <p:sp>
        <p:nvSpPr>
          <p:cNvPr id="10252" name="AutoShape 14"/>
          <p:cNvSpPr>
            <a:spLocks/>
          </p:cNvSpPr>
          <p:nvPr/>
        </p:nvSpPr>
        <p:spPr bwMode="auto">
          <a:xfrm>
            <a:off x="549275" y="1630363"/>
            <a:ext cx="1997075" cy="1273175"/>
          </a:xfrm>
          <a:prstGeom prst="callout1">
            <a:avLst>
              <a:gd name="adj1" fmla="val 8977"/>
              <a:gd name="adj2" fmla="val -4370"/>
              <a:gd name="adj3" fmla="val 110597"/>
              <a:gd name="adj4" fmla="val -4370"/>
            </a:avLst>
          </a:prstGeom>
          <a:solidFill>
            <a:srgbClr val="EAEAEA">
              <a:alpha val="50195"/>
            </a:srgbClr>
          </a:solidFill>
          <a:ln w="9360">
            <a:solidFill>
              <a:srgbClr val="111844"/>
            </a:solidFill>
            <a:miter lim="800000"/>
            <a:headEnd/>
            <a:tailEnd/>
          </a:ln>
        </p:spPr>
        <p:txBody>
          <a:bodyPr lIns="90000" tIns="46800" rIns="90000" bIns="46800" anchor="ctr"/>
          <a:lstStyle/>
          <a:p>
            <a:pPr marL="106363" indent="-106363" algn="l" defTabSz="457200">
              <a:lnSpc>
                <a:spcPct val="95000"/>
              </a:lnSpc>
              <a:spcBef>
                <a:spcPts val="150"/>
              </a:spcBef>
              <a:spcAft>
                <a:spcPct val="0"/>
              </a:spcAft>
              <a:buClr>
                <a:srgbClr val="111844"/>
              </a:buClr>
              <a:buFont typeface="Arial" pitchFamily="34" charset="0"/>
              <a:buNone/>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b="1">
                <a:solidFill>
                  <a:srgbClr val="111844"/>
                </a:solidFill>
              </a:rPr>
              <a:t>Dedicated Control Plane</a:t>
            </a:r>
          </a:p>
          <a:p>
            <a:pPr marL="106363" indent="-106363" algn="l" defTabSz="457200">
              <a:lnSpc>
                <a:spcPct val="95000"/>
              </a:lnSpc>
              <a:spcBef>
                <a:spcPts val="150"/>
              </a:spcBef>
              <a:spcAft>
                <a:spcPct val="0"/>
              </a:spcAft>
              <a:buClr>
                <a:srgbClr val="111844"/>
              </a:buClr>
              <a:buFont typeface="Arial" pitchFamily="34"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a:solidFill>
                  <a:srgbClr val="111844"/>
                </a:solidFill>
              </a:rPr>
              <a:t>Highly available mgmt</a:t>
            </a:r>
          </a:p>
          <a:p>
            <a:pPr marL="106363" indent="-106363" algn="l" defTabSz="457200">
              <a:lnSpc>
                <a:spcPct val="95000"/>
              </a:lnSpc>
              <a:spcBef>
                <a:spcPts val="150"/>
              </a:spcBef>
              <a:spcAft>
                <a:spcPct val="0"/>
              </a:spcAft>
              <a:buClr>
                <a:srgbClr val="111844"/>
              </a:buClr>
              <a:buFont typeface="Arial" pitchFamily="34"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a:solidFill>
                  <a:srgbClr val="111844"/>
                </a:solidFill>
              </a:rPr>
              <a:t>High speed logging and route updates</a:t>
            </a:r>
          </a:p>
          <a:p>
            <a:pPr marL="106363" indent="-106363" algn="l" defTabSz="457200">
              <a:lnSpc>
                <a:spcPct val="95000"/>
              </a:lnSpc>
              <a:spcBef>
                <a:spcPts val="150"/>
              </a:spcBef>
              <a:spcAft>
                <a:spcPct val="0"/>
              </a:spcAft>
              <a:buClr>
                <a:srgbClr val="111844"/>
              </a:buClr>
              <a:buFont typeface="Arial" pitchFamily="34" charset="0"/>
              <a:buNone/>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endParaRPr lang="en-GB" sz="1200">
              <a:solidFill>
                <a:srgbClr val="111844"/>
              </a:solidFill>
            </a:endParaRPr>
          </a:p>
        </p:txBody>
      </p:sp>
      <p:cxnSp>
        <p:nvCxnSpPr>
          <p:cNvPr id="10253" name="AutoShape 15"/>
          <p:cNvCxnSpPr>
            <a:cxnSpLocks noChangeShapeType="1"/>
          </p:cNvCxnSpPr>
          <p:nvPr/>
        </p:nvCxnSpPr>
        <p:spPr bwMode="auto">
          <a:xfrm flipH="1">
            <a:off x="2087563" y="3557588"/>
            <a:ext cx="941387" cy="4762"/>
          </a:xfrm>
          <a:prstGeom prst="bentConnector3">
            <a:avLst>
              <a:gd name="adj1" fmla="val 50000"/>
            </a:avLst>
          </a:prstGeom>
          <a:noFill/>
          <a:ln w="19080">
            <a:solidFill>
              <a:srgbClr val="5F5F5F"/>
            </a:solidFill>
            <a:prstDash val="dash"/>
            <a:miter lim="800000"/>
            <a:headEnd/>
            <a:tailEnd/>
          </a:ln>
        </p:spPr>
      </p:cxnSp>
      <p:sp>
        <p:nvSpPr>
          <p:cNvPr id="10254" name="Text Box 16"/>
          <p:cNvSpPr txBox="1">
            <a:spLocks noChangeArrowheads="1"/>
          </p:cNvSpPr>
          <p:nvPr/>
        </p:nvSpPr>
        <p:spPr bwMode="auto">
          <a:xfrm>
            <a:off x="4765675" y="4262438"/>
            <a:ext cx="714375" cy="246062"/>
          </a:xfrm>
          <a:prstGeom prst="rect">
            <a:avLst/>
          </a:prstGeom>
          <a:noFill/>
          <a:ln w="9525">
            <a:noFill/>
            <a:round/>
            <a:headEnd/>
            <a:tailEnd/>
          </a:ln>
        </p:spPr>
        <p:txBody>
          <a:bodyPr lIns="90000" tIns="46800" rIns="90000" bIns="46800">
            <a:spAutoFit/>
          </a:bodyPr>
          <a:lstStyle/>
          <a:p>
            <a:pPr marL="106363" indent="-106363" algn="l" defTabSz="457200">
              <a:lnSpc>
                <a:spcPct val="100000"/>
              </a:lnSpc>
              <a:spcBef>
                <a:spcPct val="0"/>
              </a:spcBef>
              <a:spcAft>
                <a:spcPct val="0"/>
              </a:spcAft>
              <a:buClr>
                <a:srgbClr val="111844"/>
              </a:buClr>
              <a:buFont typeface="Arial" pitchFamily="34" charset="0"/>
              <a:buNone/>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000" b="1">
                <a:solidFill>
                  <a:srgbClr val="111844"/>
                </a:solidFill>
              </a:rPr>
              <a:t>10Gbps</a:t>
            </a:r>
          </a:p>
        </p:txBody>
      </p:sp>
      <p:grpSp>
        <p:nvGrpSpPr>
          <p:cNvPr id="2" name="Group 17"/>
          <p:cNvGrpSpPr>
            <a:grpSpLocks/>
          </p:cNvGrpSpPr>
          <p:nvPr/>
        </p:nvGrpSpPr>
        <p:grpSpPr bwMode="auto">
          <a:xfrm>
            <a:off x="3816350" y="1166813"/>
            <a:ext cx="1955800" cy="1354137"/>
            <a:chOff x="2539" y="826"/>
            <a:chExt cx="1232" cy="853"/>
          </a:xfrm>
        </p:grpSpPr>
        <p:sp>
          <p:nvSpPr>
            <p:cNvPr id="10283" name="AutoShape 18"/>
            <p:cNvSpPr>
              <a:spLocks noChangeArrowheads="1"/>
            </p:cNvSpPr>
            <p:nvPr/>
          </p:nvSpPr>
          <p:spPr bwMode="auto">
            <a:xfrm>
              <a:off x="2539" y="826"/>
              <a:ext cx="1233" cy="854"/>
            </a:xfrm>
            <a:prstGeom prst="roundRect">
              <a:avLst>
                <a:gd name="adj" fmla="val 5509"/>
              </a:avLst>
            </a:prstGeom>
            <a:solidFill>
              <a:srgbClr val="DDDDDD"/>
            </a:solidFill>
            <a:ln w="19080">
              <a:solidFill>
                <a:srgbClr val="C0C0C0"/>
              </a:solidFill>
              <a:miter lim="800000"/>
              <a:headEnd/>
              <a:tailEnd/>
            </a:ln>
          </p:spPr>
          <p:txBody>
            <a:bodyPr wrap="none" anchor="ctr"/>
            <a:lstStyle/>
            <a:p>
              <a:endParaRPr lang="nl-NL" sz="1600"/>
            </a:p>
          </p:txBody>
        </p:sp>
        <p:sp>
          <p:nvSpPr>
            <p:cNvPr id="10284" name="AutoShape 19"/>
            <p:cNvSpPr>
              <a:spLocks noChangeArrowheads="1"/>
            </p:cNvSpPr>
            <p:nvPr/>
          </p:nvSpPr>
          <p:spPr bwMode="auto">
            <a:xfrm>
              <a:off x="2575" y="863"/>
              <a:ext cx="665" cy="784"/>
            </a:xfrm>
            <a:prstGeom prst="roundRect">
              <a:avLst>
                <a:gd name="adj" fmla="val 5509"/>
              </a:avLst>
            </a:prstGeom>
            <a:solidFill>
              <a:srgbClr val="E95449"/>
            </a:solidFill>
            <a:ln w="9525">
              <a:noFill/>
              <a:round/>
              <a:headEnd/>
              <a:tailEnd/>
            </a:ln>
          </p:spPr>
          <p:txBody>
            <a:bodyPr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FFFFFF"/>
                  </a:solidFill>
                </a:rPr>
                <a:t>Content Scanning</a:t>
              </a:r>
            </a:p>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FFFFFF"/>
                  </a:solidFill>
                </a:rPr>
                <a:t>Engine</a:t>
              </a:r>
            </a:p>
          </p:txBody>
        </p:sp>
        <p:sp>
          <p:nvSpPr>
            <p:cNvPr id="10285" name="AutoShape 20"/>
            <p:cNvSpPr>
              <a:spLocks noChangeArrowheads="1"/>
            </p:cNvSpPr>
            <p:nvPr/>
          </p:nvSpPr>
          <p:spPr bwMode="auto">
            <a:xfrm>
              <a:off x="3269" y="1472"/>
              <a:ext cx="463" cy="175"/>
            </a:xfrm>
            <a:prstGeom prst="roundRect">
              <a:avLst>
                <a:gd name="adj" fmla="val 9144"/>
              </a:avLst>
            </a:prstGeom>
            <a:solidFill>
              <a:srgbClr val="569125"/>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RAM</a:t>
              </a:r>
            </a:p>
          </p:txBody>
        </p:sp>
        <p:sp>
          <p:nvSpPr>
            <p:cNvPr id="10286" name="AutoShape 21"/>
            <p:cNvSpPr>
              <a:spLocks noChangeArrowheads="1"/>
            </p:cNvSpPr>
            <p:nvPr/>
          </p:nvSpPr>
          <p:spPr bwMode="auto">
            <a:xfrm>
              <a:off x="3269" y="1269"/>
              <a:ext cx="463" cy="175"/>
            </a:xfrm>
            <a:prstGeom prst="roundRect">
              <a:avLst>
                <a:gd name="adj" fmla="val 9144"/>
              </a:avLst>
            </a:prstGeom>
            <a:solidFill>
              <a:srgbClr val="569125"/>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RAM</a:t>
              </a:r>
            </a:p>
          </p:txBody>
        </p:sp>
        <p:sp>
          <p:nvSpPr>
            <p:cNvPr id="10287" name="AutoShape 22"/>
            <p:cNvSpPr>
              <a:spLocks noChangeArrowheads="1"/>
            </p:cNvSpPr>
            <p:nvPr/>
          </p:nvSpPr>
          <p:spPr bwMode="auto">
            <a:xfrm>
              <a:off x="3269" y="1065"/>
              <a:ext cx="463" cy="175"/>
            </a:xfrm>
            <a:prstGeom prst="roundRect">
              <a:avLst>
                <a:gd name="adj" fmla="val 9144"/>
              </a:avLst>
            </a:prstGeom>
            <a:solidFill>
              <a:srgbClr val="569125"/>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RAM</a:t>
              </a:r>
            </a:p>
          </p:txBody>
        </p:sp>
        <p:sp>
          <p:nvSpPr>
            <p:cNvPr id="10288" name="AutoShape 23"/>
            <p:cNvSpPr>
              <a:spLocks noChangeArrowheads="1"/>
            </p:cNvSpPr>
            <p:nvPr/>
          </p:nvSpPr>
          <p:spPr bwMode="auto">
            <a:xfrm>
              <a:off x="3269" y="862"/>
              <a:ext cx="463" cy="175"/>
            </a:xfrm>
            <a:prstGeom prst="roundRect">
              <a:avLst>
                <a:gd name="adj" fmla="val 9144"/>
              </a:avLst>
            </a:prstGeom>
            <a:solidFill>
              <a:srgbClr val="569125"/>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RAM</a:t>
              </a:r>
            </a:p>
          </p:txBody>
        </p:sp>
      </p:grpSp>
      <p:sp>
        <p:nvSpPr>
          <p:cNvPr id="10256" name="AutoShape 24"/>
          <p:cNvSpPr>
            <a:spLocks noChangeArrowheads="1"/>
          </p:cNvSpPr>
          <p:nvPr/>
        </p:nvSpPr>
        <p:spPr bwMode="auto">
          <a:xfrm>
            <a:off x="309563" y="3027363"/>
            <a:ext cx="1793875" cy="1071562"/>
          </a:xfrm>
          <a:prstGeom prst="roundRect">
            <a:avLst>
              <a:gd name="adj" fmla="val 5509"/>
            </a:avLst>
          </a:prstGeom>
          <a:solidFill>
            <a:srgbClr val="DDDDDD"/>
          </a:solidFill>
          <a:ln w="19080">
            <a:solidFill>
              <a:srgbClr val="C0C0C0"/>
            </a:solidFill>
            <a:miter lim="800000"/>
            <a:headEnd/>
            <a:tailEnd/>
          </a:ln>
        </p:spPr>
        <p:txBody>
          <a:bodyPr wrap="none" anchor="ctr"/>
          <a:lstStyle/>
          <a:p>
            <a:endParaRPr lang="nl-NL" sz="1600"/>
          </a:p>
        </p:txBody>
      </p:sp>
      <p:sp>
        <p:nvSpPr>
          <p:cNvPr id="10257" name="AutoShape 25"/>
          <p:cNvSpPr>
            <a:spLocks noChangeArrowheads="1"/>
          </p:cNvSpPr>
          <p:nvPr/>
        </p:nvSpPr>
        <p:spPr bwMode="auto">
          <a:xfrm>
            <a:off x="360363" y="3092450"/>
            <a:ext cx="889000" cy="949325"/>
          </a:xfrm>
          <a:prstGeom prst="roundRect">
            <a:avLst>
              <a:gd name="adj" fmla="val 5509"/>
            </a:avLst>
          </a:prstGeom>
          <a:solidFill>
            <a:srgbClr val="2B85B8"/>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Dual-core</a:t>
            </a:r>
          </a:p>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CPU</a:t>
            </a:r>
          </a:p>
        </p:txBody>
      </p:sp>
      <p:sp>
        <p:nvSpPr>
          <p:cNvPr id="10258" name="AutoShape 26"/>
          <p:cNvSpPr>
            <a:spLocks noChangeArrowheads="1"/>
          </p:cNvSpPr>
          <p:nvPr/>
        </p:nvSpPr>
        <p:spPr bwMode="auto">
          <a:xfrm>
            <a:off x="1312863" y="3427413"/>
            <a:ext cx="735012" cy="277812"/>
          </a:xfrm>
          <a:prstGeom prst="roundRect">
            <a:avLst>
              <a:gd name="adj" fmla="val 9144"/>
            </a:avLst>
          </a:prstGeom>
          <a:solidFill>
            <a:srgbClr val="569125"/>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RAM</a:t>
            </a:r>
          </a:p>
        </p:txBody>
      </p:sp>
      <p:sp>
        <p:nvSpPr>
          <p:cNvPr id="10259" name="AutoShape 27"/>
          <p:cNvSpPr>
            <a:spLocks noChangeArrowheads="1"/>
          </p:cNvSpPr>
          <p:nvPr/>
        </p:nvSpPr>
        <p:spPr bwMode="auto">
          <a:xfrm>
            <a:off x="1312863" y="3092450"/>
            <a:ext cx="735012" cy="277813"/>
          </a:xfrm>
          <a:prstGeom prst="roundRect">
            <a:avLst>
              <a:gd name="adj" fmla="val 9144"/>
            </a:avLst>
          </a:prstGeom>
          <a:solidFill>
            <a:srgbClr val="569125"/>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RAM</a:t>
            </a:r>
          </a:p>
        </p:txBody>
      </p:sp>
      <p:sp>
        <p:nvSpPr>
          <p:cNvPr id="10260" name="AutoShape 28"/>
          <p:cNvSpPr>
            <a:spLocks noChangeArrowheads="1"/>
          </p:cNvSpPr>
          <p:nvPr/>
        </p:nvSpPr>
        <p:spPr bwMode="auto">
          <a:xfrm>
            <a:off x="1312863" y="3759200"/>
            <a:ext cx="735012" cy="277813"/>
          </a:xfrm>
          <a:prstGeom prst="roundRect">
            <a:avLst>
              <a:gd name="adj" fmla="val 9144"/>
            </a:avLst>
          </a:prstGeom>
          <a:solidFill>
            <a:srgbClr val="569125"/>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HDD</a:t>
            </a:r>
          </a:p>
        </p:txBody>
      </p:sp>
      <p:sp>
        <p:nvSpPr>
          <p:cNvPr id="10261" name="AutoShape 29"/>
          <p:cNvSpPr>
            <a:spLocks noChangeArrowheads="1"/>
          </p:cNvSpPr>
          <p:nvPr/>
        </p:nvSpPr>
        <p:spPr bwMode="auto">
          <a:xfrm>
            <a:off x="4595813" y="2540000"/>
            <a:ext cx="373062" cy="360363"/>
          </a:xfrm>
          <a:prstGeom prst="upDownArrow">
            <a:avLst>
              <a:gd name="adj1" fmla="val 51491"/>
              <a:gd name="adj2" fmla="val 29954"/>
            </a:avLst>
          </a:prstGeom>
          <a:solidFill>
            <a:srgbClr val="111844"/>
          </a:solidFill>
          <a:ln w="9525">
            <a:noFill/>
            <a:round/>
            <a:headEnd/>
            <a:tailEnd/>
          </a:ln>
        </p:spPr>
        <p:txBody>
          <a:bodyPr wrap="none" anchor="ctr"/>
          <a:lstStyle/>
          <a:p>
            <a:endParaRPr lang="nl-NL" sz="1600"/>
          </a:p>
        </p:txBody>
      </p:sp>
      <p:sp>
        <p:nvSpPr>
          <p:cNvPr id="10262" name="AutoShape 30"/>
          <p:cNvSpPr>
            <a:spLocks noChangeArrowheads="1"/>
          </p:cNvSpPr>
          <p:nvPr/>
        </p:nvSpPr>
        <p:spPr bwMode="auto">
          <a:xfrm>
            <a:off x="3995738" y="4219575"/>
            <a:ext cx="373062" cy="360363"/>
          </a:xfrm>
          <a:prstGeom prst="upDownArrow">
            <a:avLst>
              <a:gd name="adj1" fmla="val 51491"/>
              <a:gd name="adj2" fmla="val 29954"/>
            </a:avLst>
          </a:prstGeom>
          <a:solidFill>
            <a:srgbClr val="111844"/>
          </a:solidFill>
          <a:ln w="9525">
            <a:noFill/>
            <a:round/>
            <a:headEnd/>
            <a:tailEnd/>
          </a:ln>
        </p:spPr>
        <p:txBody>
          <a:bodyPr wrap="none" anchor="ctr"/>
          <a:lstStyle/>
          <a:p>
            <a:endParaRPr lang="nl-NL" sz="1600"/>
          </a:p>
        </p:txBody>
      </p:sp>
      <p:sp>
        <p:nvSpPr>
          <p:cNvPr id="10263" name="AutoShape 31"/>
          <p:cNvSpPr>
            <a:spLocks noChangeArrowheads="1"/>
          </p:cNvSpPr>
          <p:nvPr/>
        </p:nvSpPr>
        <p:spPr bwMode="auto">
          <a:xfrm>
            <a:off x="4457700" y="4219575"/>
            <a:ext cx="373063" cy="360363"/>
          </a:xfrm>
          <a:prstGeom prst="upDownArrow">
            <a:avLst>
              <a:gd name="adj1" fmla="val 51491"/>
              <a:gd name="adj2" fmla="val 29954"/>
            </a:avLst>
          </a:prstGeom>
          <a:solidFill>
            <a:srgbClr val="111844"/>
          </a:solidFill>
          <a:ln w="9525">
            <a:noFill/>
            <a:round/>
            <a:headEnd/>
            <a:tailEnd/>
          </a:ln>
        </p:spPr>
        <p:txBody>
          <a:bodyPr wrap="none" anchor="ctr"/>
          <a:lstStyle/>
          <a:p>
            <a:endParaRPr lang="nl-NL" sz="1600"/>
          </a:p>
        </p:txBody>
      </p:sp>
      <p:sp>
        <p:nvSpPr>
          <p:cNvPr id="10264" name="AutoShape 32"/>
          <p:cNvSpPr>
            <a:spLocks/>
          </p:cNvSpPr>
          <p:nvPr/>
        </p:nvSpPr>
        <p:spPr bwMode="auto">
          <a:xfrm>
            <a:off x="5600700" y="4772025"/>
            <a:ext cx="3108325" cy="1093788"/>
          </a:xfrm>
          <a:prstGeom prst="callout1">
            <a:avLst>
              <a:gd name="adj1" fmla="val -6968"/>
              <a:gd name="adj2" fmla="val 95796"/>
              <a:gd name="adj3" fmla="val -6968"/>
              <a:gd name="adj4" fmla="val -6653"/>
            </a:avLst>
          </a:prstGeom>
          <a:solidFill>
            <a:srgbClr val="EAEAEA">
              <a:alpha val="50195"/>
            </a:srgbClr>
          </a:solidFill>
          <a:ln w="9360">
            <a:solidFill>
              <a:srgbClr val="111844"/>
            </a:solidFill>
            <a:miter lim="800000"/>
            <a:headEnd/>
            <a:tailEnd/>
          </a:ln>
        </p:spPr>
        <p:txBody>
          <a:bodyPr lIns="90000" tIns="46800" rIns="90000" bIns="46800" anchor="ctr"/>
          <a:lstStyle/>
          <a:p>
            <a:pPr marL="106363" indent="-106363" algn="l" defTabSz="457200">
              <a:lnSpc>
                <a:spcPct val="95000"/>
              </a:lnSpc>
              <a:spcBef>
                <a:spcPts val="150"/>
              </a:spcBef>
              <a:spcAft>
                <a:spcPct val="0"/>
              </a:spcAft>
              <a:buClr>
                <a:srgbClr val="111844"/>
              </a:buClr>
              <a:buFont typeface="Arial" pitchFamily="34" charset="0"/>
              <a:buNone/>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b="1">
                <a:solidFill>
                  <a:srgbClr val="111844"/>
                </a:solidFill>
              </a:rPr>
              <a:t>10 Gig Network Processor</a:t>
            </a:r>
          </a:p>
          <a:p>
            <a:pPr marL="106363" indent="-106363" algn="l" defTabSz="457200">
              <a:lnSpc>
                <a:spcPct val="95000"/>
              </a:lnSpc>
              <a:spcBef>
                <a:spcPts val="150"/>
              </a:spcBef>
              <a:spcAft>
                <a:spcPct val="0"/>
              </a:spcAft>
              <a:buClr>
                <a:srgbClr val="111844"/>
              </a:buClr>
              <a:buFont typeface="Arial" pitchFamily="34"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a:solidFill>
                  <a:srgbClr val="111844"/>
                </a:solidFill>
              </a:rPr>
              <a:t>Front-end network processing offloads security processors</a:t>
            </a:r>
          </a:p>
          <a:p>
            <a:pPr marL="106363" indent="-106363" algn="l" defTabSz="457200">
              <a:lnSpc>
                <a:spcPct val="95000"/>
              </a:lnSpc>
              <a:spcBef>
                <a:spcPts val="150"/>
              </a:spcBef>
              <a:spcAft>
                <a:spcPct val="0"/>
              </a:spcAft>
              <a:buClr>
                <a:srgbClr val="111844"/>
              </a:buClr>
              <a:buFont typeface="Arial" pitchFamily="34" charset="0"/>
              <a:buChar char="•"/>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200">
                <a:solidFill>
                  <a:srgbClr val="111844"/>
                </a:solidFill>
              </a:rPr>
              <a:t>Hardware accelerated QoS, route lookup, MAC lookup and NAT</a:t>
            </a:r>
          </a:p>
        </p:txBody>
      </p:sp>
      <p:sp>
        <p:nvSpPr>
          <p:cNvPr id="10265" name="AutoShape 33"/>
          <p:cNvSpPr>
            <a:spLocks noChangeArrowheads="1"/>
          </p:cNvSpPr>
          <p:nvPr/>
        </p:nvSpPr>
        <p:spPr bwMode="auto">
          <a:xfrm>
            <a:off x="3044825" y="2917825"/>
            <a:ext cx="2754313" cy="1281113"/>
          </a:xfrm>
          <a:prstGeom prst="roundRect">
            <a:avLst>
              <a:gd name="adj" fmla="val 5509"/>
            </a:avLst>
          </a:prstGeom>
          <a:solidFill>
            <a:srgbClr val="DDDDDD"/>
          </a:solidFill>
          <a:ln w="19080">
            <a:solidFill>
              <a:srgbClr val="C0C0C0"/>
            </a:solidFill>
            <a:miter lim="800000"/>
            <a:headEnd/>
            <a:tailEnd/>
          </a:ln>
        </p:spPr>
        <p:txBody>
          <a:bodyPr wrap="none" anchor="ctr"/>
          <a:lstStyle/>
          <a:p>
            <a:endParaRPr lang="nl-NL" sz="1600"/>
          </a:p>
        </p:txBody>
      </p:sp>
      <p:sp>
        <p:nvSpPr>
          <p:cNvPr id="10266" name="AutoShape 34"/>
          <p:cNvSpPr>
            <a:spLocks noChangeArrowheads="1"/>
          </p:cNvSpPr>
          <p:nvPr/>
        </p:nvSpPr>
        <p:spPr bwMode="auto">
          <a:xfrm>
            <a:off x="4537075" y="2978150"/>
            <a:ext cx="417513" cy="587375"/>
          </a:xfrm>
          <a:prstGeom prst="roundRect">
            <a:avLst>
              <a:gd name="adj" fmla="val 9884"/>
            </a:avLst>
          </a:prstGeom>
          <a:solidFill>
            <a:srgbClr val="2B85B8"/>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CPU</a:t>
            </a:r>
          </a:p>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16</a:t>
            </a:r>
          </a:p>
        </p:txBody>
      </p:sp>
      <p:sp>
        <p:nvSpPr>
          <p:cNvPr id="10267" name="Text Box 35"/>
          <p:cNvSpPr txBox="1">
            <a:spLocks noChangeArrowheads="1"/>
          </p:cNvSpPr>
          <p:nvPr/>
        </p:nvSpPr>
        <p:spPr bwMode="auto">
          <a:xfrm>
            <a:off x="4318000" y="3078163"/>
            <a:ext cx="328613" cy="304800"/>
          </a:xfrm>
          <a:prstGeom prst="rect">
            <a:avLst/>
          </a:prstGeom>
          <a:noFill/>
          <a:ln w="9525">
            <a:noFill/>
            <a:round/>
            <a:headEnd/>
            <a:tailEnd/>
          </a:ln>
        </p:spPr>
        <p:txBody>
          <a:bodyPr wrap="none" lIns="90000" tIns="46800" rIns="90000" bIns="46800">
            <a:spAutoFit/>
          </a:bodyPr>
          <a:lstStyle/>
          <a:p>
            <a:pPr defTabSz="457200">
              <a:lnSpc>
                <a:spcPct val="100000"/>
              </a:lnSpc>
              <a:spcBef>
                <a:spcPct val="0"/>
              </a:spcBef>
              <a:spcAft>
                <a:spcPct val="0"/>
              </a:spcAft>
              <a:buClr>
                <a:srgbClr val="111844"/>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a:solidFill>
                  <a:srgbClr val="111844"/>
                </a:solidFill>
              </a:rPr>
              <a:t>. .</a:t>
            </a:r>
          </a:p>
        </p:txBody>
      </p:sp>
      <p:sp>
        <p:nvSpPr>
          <p:cNvPr id="10268" name="AutoShape 36"/>
          <p:cNvSpPr>
            <a:spLocks noChangeArrowheads="1"/>
          </p:cNvSpPr>
          <p:nvPr/>
        </p:nvSpPr>
        <p:spPr bwMode="auto">
          <a:xfrm>
            <a:off x="3086100" y="3624263"/>
            <a:ext cx="735013" cy="512762"/>
          </a:xfrm>
          <a:prstGeom prst="roundRect">
            <a:avLst>
              <a:gd name="adj" fmla="val 5509"/>
            </a:avLst>
          </a:prstGeom>
          <a:solidFill>
            <a:srgbClr val="E95449"/>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FFFFFF"/>
                </a:solidFill>
              </a:rPr>
              <a:t>SSL</a:t>
            </a:r>
          </a:p>
        </p:txBody>
      </p:sp>
      <p:sp>
        <p:nvSpPr>
          <p:cNvPr id="10269" name="AutoShape 37"/>
          <p:cNvSpPr>
            <a:spLocks noChangeArrowheads="1"/>
          </p:cNvSpPr>
          <p:nvPr/>
        </p:nvSpPr>
        <p:spPr bwMode="auto">
          <a:xfrm>
            <a:off x="3867150" y="3624263"/>
            <a:ext cx="709613" cy="512762"/>
          </a:xfrm>
          <a:prstGeom prst="roundRect">
            <a:avLst>
              <a:gd name="adj" fmla="val 5509"/>
            </a:avLst>
          </a:prstGeom>
          <a:solidFill>
            <a:srgbClr val="E95449"/>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FFFFFF"/>
                </a:solidFill>
              </a:rPr>
              <a:t>IPSec</a:t>
            </a:r>
          </a:p>
        </p:txBody>
      </p:sp>
      <p:sp>
        <p:nvSpPr>
          <p:cNvPr id="10270" name="AutoShape 38"/>
          <p:cNvSpPr>
            <a:spLocks noChangeArrowheads="1"/>
          </p:cNvSpPr>
          <p:nvPr/>
        </p:nvSpPr>
        <p:spPr bwMode="auto">
          <a:xfrm>
            <a:off x="4605338" y="3624263"/>
            <a:ext cx="1133475" cy="512762"/>
          </a:xfrm>
          <a:prstGeom prst="roundRect">
            <a:avLst>
              <a:gd name="adj" fmla="val 5509"/>
            </a:avLst>
          </a:prstGeom>
          <a:solidFill>
            <a:srgbClr val="E95449"/>
          </a:solidFill>
          <a:ln w="9525">
            <a:noFill/>
            <a:round/>
            <a:headEnd/>
            <a:tailEnd/>
          </a:ln>
        </p:spPr>
        <p:txBody>
          <a:bodyPr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FFFFFF"/>
                </a:solidFill>
              </a:rPr>
              <a:t>De-Compression</a:t>
            </a:r>
          </a:p>
        </p:txBody>
      </p:sp>
      <p:sp>
        <p:nvSpPr>
          <p:cNvPr id="10271" name="AutoShape 39"/>
          <p:cNvSpPr>
            <a:spLocks noChangeArrowheads="1"/>
          </p:cNvSpPr>
          <p:nvPr/>
        </p:nvSpPr>
        <p:spPr bwMode="auto">
          <a:xfrm>
            <a:off x="3086100" y="2978150"/>
            <a:ext cx="417513" cy="587375"/>
          </a:xfrm>
          <a:prstGeom prst="roundRect">
            <a:avLst>
              <a:gd name="adj" fmla="val 9884"/>
            </a:avLst>
          </a:prstGeom>
          <a:solidFill>
            <a:srgbClr val="2B85B8"/>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CPU</a:t>
            </a:r>
          </a:p>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1</a:t>
            </a:r>
          </a:p>
        </p:txBody>
      </p:sp>
      <p:sp>
        <p:nvSpPr>
          <p:cNvPr id="10272" name="AutoShape 40"/>
          <p:cNvSpPr>
            <a:spLocks noChangeArrowheads="1"/>
          </p:cNvSpPr>
          <p:nvPr/>
        </p:nvSpPr>
        <p:spPr bwMode="auto">
          <a:xfrm>
            <a:off x="3529013" y="2978150"/>
            <a:ext cx="417512" cy="587375"/>
          </a:xfrm>
          <a:prstGeom prst="roundRect">
            <a:avLst>
              <a:gd name="adj" fmla="val 9884"/>
            </a:avLst>
          </a:prstGeom>
          <a:solidFill>
            <a:srgbClr val="2B85B8"/>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CPU</a:t>
            </a:r>
          </a:p>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2</a:t>
            </a:r>
          </a:p>
        </p:txBody>
      </p:sp>
      <p:sp>
        <p:nvSpPr>
          <p:cNvPr id="10273" name="Text Box 41"/>
          <p:cNvSpPr txBox="1">
            <a:spLocks noChangeArrowheads="1"/>
          </p:cNvSpPr>
          <p:nvPr/>
        </p:nvSpPr>
        <p:spPr bwMode="auto">
          <a:xfrm>
            <a:off x="4918075" y="2593975"/>
            <a:ext cx="714375" cy="246063"/>
          </a:xfrm>
          <a:prstGeom prst="rect">
            <a:avLst/>
          </a:prstGeom>
          <a:noFill/>
          <a:ln w="9525">
            <a:noFill/>
            <a:round/>
            <a:headEnd/>
            <a:tailEnd/>
          </a:ln>
        </p:spPr>
        <p:txBody>
          <a:bodyPr lIns="90000" tIns="46800" rIns="90000" bIns="46800">
            <a:spAutoFit/>
          </a:bodyPr>
          <a:lstStyle/>
          <a:p>
            <a:pPr marL="106363" indent="-106363" algn="l" defTabSz="457200">
              <a:lnSpc>
                <a:spcPct val="100000"/>
              </a:lnSpc>
              <a:spcBef>
                <a:spcPct val="0"/>
              </a:spcBef>
              <a:spcAft>
                <a:spcPct val="0"/>
              </a:spcAft>
              <a:buClr>
                <a:srgbClr val="111844"/>
              </a:buClr>
              <a:buFont typeface="Arial" pitchFamily="34" charset="0"/>
              <a:buNone/>
              <a:tabLst>
                <a:tab pos="106363" algn="l"/>
                <a:tab pos="563563" algn="l"/>
                <a:tab pos="1020763" algn="l"/>
                <a:tab pos="1477963" algn="l"/>
                <a:tab pos="1935163" algn="l"/>
                <a:tab pos="2392363" algn="l"/>
                <a:tab pos="2849563" algn="l"/>
                <a:tab pos="3306763" algn="l"/>
                <a:tab pos="3763963" algn="l"/>
                <a:tab pos="4221163" algn="l"/>
                <a:tab pos="4678363" algn="l"/>
                <a:tab pos="5135563" algn="l"/>
                <a:tab pos="5592763" algn="l"/>
                <a:tab pos="6049963" algn="l"/>
                <a:tab pos="6507163" algn="l"/>
                <a:tab pos="6964363" algn="l"/>
                <a:tab pos="7421563" algn="l"/>
                <a:tab pos="7878763" algn="l"/>
                <a:tab pos="8335963" algn="l"/>
                <a:tab pos="8793163" algn="l"/>
                <a:tab pos="9250363" algn="l"/>
              </a:tabLst>
            </a:pPr>
            <a:r>
              <a:rPr lang="en-GB" sz="1000" b="1">
                <a:solidFill>
                  <a:srgbClr val="111844"/>
                </a:solidFill>
              </a:rPr>
              <a:t>10Gbps</a:t>
            </a:r>
          </a:p>
        </p:txBody>
      </p:sp>
      <p:sp>
        <p:nvSpPr>
          <p:cNvPr id="10274" name="Text Box 42"/>
          <p:cNvSpPr txBox="1">
            <a:spLocks noChangeArrowheads="1"/>
          </p:cNvSpPr>
          <p:nvPr/>
        </p:nvSpPr>
        <p:spPr bwMode="auto">
          <a:xfrm>
            <a:off x="506413" y="5824538"/>
            <a:ext cx="1831975" cy="396875"/>
          </a:xfrm>
          <a:prstGeom prst="rect">
            <a:avLst/>
          </a:prstGeom>
          <a:noFill/>
          <a:ln w="9525">
            <a:noFill/>
            <a:round/>
            <a:headEnd/>
            <a:tailEnd/>
          </a:ln>
        </p:spPr>
        <p:txBody>
          <a:bodyPr wrap="none" lIns="90000" tIns="46800" rIns="90000" bIns="46800">
            <a:spAutoFit/>
          </a:bodyPr>
          <a:lstStyle/>
          <a:p>
            <a:pPr defTabSz="457200">
              <a:lnSpc>
                <a:spcPct val="100000"/>
              </a:lnSpc>
              <a:spcBef>
                <a:spcPct val="0"/>
              </a:spcBef>
              <a:spcAft>
                <a:spcPct val="0"/>
              </a:spcAft>
              <a:buClr>
                <a:srgbClr val="111844"/>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111844"/>
                </a:solidFill>
              </a:rPr>
              <a:t>Control Plane</a:t>
            </a:r>
          </a:p>
        </p:txBody>
      </p:sp>
      <p:sp>
        <p:nvSpPr>
          <p:cNvPr id="10275" name="Text Box 43"/>
          <p:cNvSpPr txBox="1">
            <a:spLocks noChangeArrowheads="1"/>
          </p:cNvSpPr>
          <p:nvPr/>
        </p:nvSpPr>
        <p:spPr bwMode="auto">
          <a:xfrm>
            <a:off x="5343525" y="5834063"/>
            <a:ext cx="1479550" cy="396875"/>
          </a:xfrm>
          <a:prstGeom prst="rect">
            <a:avLst/>
          </a:prstGeom>
          <a:noFill/>
          <a:ln w="9525">
            <a:noFill/>
            <a:round/>
            <a:headEnd/>
            <a:tailEnd/>
          </a:ln>
        </p:spPr>
        <p:txBody>
          <a:bodyPr wrap="none" lIns="90000" tIns="46800" rIns="90000" bIns="46800">
            <a:spAutoFit/>
          </a:bodyPr>
          <a:lstStyle/>
          <a:p>
            <a:pPr defTabSz="457200">
              <a:lnSpc>
                <a:spcPct val="100000"/>
              </a:lnSpc>
              <a:spcBef>
                <a:spcPct val="0"/>
              </a:spcBef>
              <a:spcAft>
                <a:spcPct val="0"/>
              </a:spcAft>
              <a:buClr>
                <a:srgbClr val="111844"/>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a:solidFill>
                  <a:srgbClr val="111844"/>
                </a:solidFill>
              </a:rPr>
              <a:t>Data Plane</a:t>
            </a:r>
          </a:p>
        </p:txBody>
      </p:sp>
      <p:sp>
        <p:nvSpPr>
          <p:cNvPr id="10276" name="AutoShape 44"/>
          <p:cNvSpPr>
            <a:spLocks noChangeArrowheads="1"/>
          </p:cNvSpPr>
          <p:nvPr/>
        </p:nvSpPr>
        <p:spPr bwMode="auto">
          <a:xfrm>
            <a:off x="5005388" y="3308350"/>
            <a:ext cx="735012" cy="277813"/>
          </a:xfrm>
          <a:prstGeom prst="roundRect">
            <a:avLst>
              <a:gd name="adj" fmla="val 9144"/>
            </a:avLst>
          </a:prstGeom>
          <a:solidFill>
            <a:srgbClr val="569125"/>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RAM</a:t>
            </a:r>
          </a:p>
        </p:txBody>
      </p:sp>
      <p:sp>
        <p:nvSpPr>
          <p:cNvPr id="10277" name="AutoShape 45"/>
          <p:cNvSpPr>
            <a:spLocks noChangeArrowheads="1"/>
          </p:cNvSpPr>
          <p:nvPr/>
        </p:nvSpPr>
        <p:spPr bwMode="auto">
          <a:xfrm>
            <a:off x="5005388" y="2973388"/>
            <a:ext cx="735012" cy="277812"/>
          </a:xfrm>
          <a:prstGeom prst="roundRect">
            <a:avLst>
              <a:gd name="adj" fmla="val 9144"/>
            </a:avLst>
          </a:prstGeom>
          <a:solidFill>
            <a:srgbClr val="569125"/>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RAM</a:t>
            </a:r>
          </a:p>
        </p:txBody>
      </p:sp>
      <p:sp>
        <p:nvSpPr>
          <p:cNvPr id="10278" name="AutoShape 46"/>
          <p:cNvSpPr>
            <a:spLocks noChangeArrowheads="1"/>
          </p:cNvSpPr>
          <p:nvPr/>
        </p:nvSpPr>
        <p:spPr bwMode="auto">
          <a:xfrm>
            <a:off x="3981450" y="2973388"/>
            <a:ext cx="417513" cy="587375"/>
          </a:xfrm>
          <a:prstGeom prst="roundRect">
            <a:avLst>
              <a:gd name="adj" fmla="val 9884"/>
            </a:avLst>
          </a:prstGeom>
          <a:solidFill>
            <a:srgbClr val="2B85B8"/>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CPU</a:t>
            </a:r>
          </a:p>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3</a:t>
            </a:r>
          </a:p>
        </p:txBody>
      </p:sp>
      <p:sp>
        <p:nvSpPr>
          <p:cNvPr id="10279" name="AutoShape 8"/>
          <p:cNvSpPr>
            <a:spLocks noChangeArrowheads="1"/>
          </p:cNvSpPr>
          <p:nvPr/>
        </p:nvSpPr>
        <p:spPr bwMode="auto">
          <a:xfrm>
            <a:off x="3414713" y="4606925"/>
            <a:ext cx="2000250" cy="1103313"/>
          </a:xfrm>
          <a:prstGeom prst="roundRect">
            <a:avLst>
              <a:gd name="adj" fmla="val 5509"/>
            </a:avLst>
          </a:prstGeom>
          <a:solidFill>
            <a:srgbClr val="DDDDDD"/>
          </a:solidFill>
          <a:ln w="19080">
            <a:solidFill>
              <a:srgbClr val="C0C0C0"/>
            </a:solidFill>
            <a:miter lim="800000"/>
            <a:headEnd/>
            <a:tailEnd/>
          </a:ln>
        </p:spPr>
        <p:txBody>
          <a:bodyPr wrap="none" anchor="ctr"/>
          <a:lstStyle/>
          <a:p>
            <a:endParaRPr lang="nl-NL" sz="1600"/>
          </a:p>
        </p:txBody>
      </p:sp>
      <p:sp>
        <p:nvSpPr>
          <p:cNvPr id="10280" name="AutoShape 9"/>
          <p:cNvSpPr>
            <a:spLocks noChangeArrowheads="1"/>
          </p:cNvSpPr>
          <p:nvPr/>
        </p:nvSpPr>
        <p:spPr bwMode="auto">
          <a:xfrm>
            <a:off x="3473450" y="4667250"/>
            <a:ext cx="541338" cy="984250"/>
          </a:xfrm>
          <a:prstGeom prst="roundRect">
            <a:avLst>
              <a:gd name="adj" fmla="val 5509"/>
            </a:avLst>
          </a:prstGeom>
          <a:solidFill>
            <a:srgbClr val="E95449"/>
          </a:solidFill>
          <a:ln w="9525">
            <a:noFill/>
            <a:round/>
            <a:headEnd/>
            <a:tailEnd/>
          </a:ln>
        </p:spPr>
        <p:txBody>
          <a:bodyPr wrap="none"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QoS</a:t>
            </a:r>
          </a:p>
        </p:txBody>
      </p:sp>
      <p:sp>
        <p:nvSpPr>
          <p:cNvPr id="10281" name="AutoShape 10"/>
          <p:cNvSpPr>
            <a:spLocks noChangeArrowheads="1"/>
          </p:cNvSpPr>
          <p:nvPr/>
        </p:nvSpPr>
        <p:spPr bwMode="auto">
          <a:xfrm>
            <a:off x="4079875" y="4668838"/>
            <a:ext cx="679450" cy="982662"/>
          </a:xfrm>
          <a:prstGeom prst="roundRect">
            <a:avLst>
              <a:gd name="adj" fmla="val 5509"/>
            </a:avLst>
          </a:prstGeom>
          <a:solidFill>
            <a:srgbClr val="E95449"/>
          </a:solidFill>
          <a:ln w="9525">
            <a:noFill/>
            <a:round/>
            <a:headEnd/>
            <a:tailEnd/>
          </a:ln>
        </p:spPr>
        <p:txBody>
          <a:bodyPr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Route, ARP, MAC lookup</a:t>
            </a:r>
          </a:p>
        </p:txBody>
      </p:sp>
      <p:sp>
        <p:nvSpPr>
          <p:cNvPr id="10282" name="AutoShape 11"/>
          <p:cNvSpPr>
            <a:spLocks noChangeArrowheads="1"/>
          </p:cNvSpPr>
          <p:nvPr/>
        </p:nvSpPr>
        <p:spPr bwMode="auto">
          <a:xfrm>
            <a:off x="4824413" y="4668838"/>
            <a:ext cx="527050" cy="982662"/>
          </a:xfrm>
          <a:prstGeom prst="roundRect">
            <a:avLst>
              <a:gd name="adj" fmla="val 5509"/>
            </a:avLst>
          </a:prstGeom>
          <a:solidFill>
            <a:srgbClr val="E95449"/>
          </a:solidFill>
          <a:ln w="9525">
            <a:noFill/>
            <a:round/>
            <a:headEnd/>
            <a:tailEnd/>
          </a:ln>
        </p:spPr>
        <p:txBody>
          <a:bodyPr lIns="90000" tIns="46800" rIns="90000" bIns="46800" anchor="ctr"/>
          <a:lstStyle/>
          <a:p>
            <a:pPr defTabSz="457200">
              <a:lnSpc>
                <a:spcPct val="100000"/>
              </a:lnSpc>
              <a:spcBef>
                <a:spcPct val="0"/>
              </a:spcBef>
              <a:spcAft>
                <a:spcPct val="0"/>
              </a:spcAft>
              <a:buClr>
                <a:srgbClr val="FFFFFF"/>
              </a:buClr>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000">
                <a:solidFill>
                  <a:srgbClr val="FFFFFF"/>
                </a:solidFill>
              </a:rPr>
              <a:t>NAT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20" name="AutoShape 2"/>
          <p:cNvSpPr>
            <a:spLocks noChangeArrowheads="1"/>
          </p:cNvSpPr>
          <p:nvPr/>
        </p:nvSpPr>
        <p:spPr bwMode="auto">
          <a:xfrm>
            <a:off x="146050" y="1042988"/>
            <a:ext cx="8696325" cy="2620962"/>
          </a:xfrm>
          <a:prstGeom prst="flowChartAlternateProcess">
            <a:avLst/>
          </a:prstGeom>
          <a:solidFill>
            <a:srgbClr val="316989">
              <a:alpha val="21960"/>
            </a:srgbClr>
          </a:solidFill>
          <a:ln w="12700">
            <a:solidFill>
              <a:schemeClr val="accent1"/>
            </a:solidFill>
            <a:miter lim="800000"/>
            <a:headEnd/>
            <a:tailEnd/>
          </a:ln>
        </p:spPr>
        <p:txBody>
          <a:bodyPr anchor="ctr">
            <a:prstTxWarp prst="textNoShape">
              <a:avLst/>
            </a:prstTxWarp>
          </a:bodyPr>
          <a:lstStyle/>
          <a:p>
            <a:endParaRPr lang="en-US" sz="1600"/>
          </a:p>
        </p:txBody>
      </p:sp>
      <p:sp>
        <p:nvSpPr>
          <p:cNvPr id="34821" name="AutoShape 2"/>
          <p:cNvSpPr>
            <a:spLocks noChangeArrowheads="1"/>
          </p:cNvSpPr>
          <p:nvPr/>
        </p:nvSpPr>
        <p:spPr bwMode="auto">
          <a:xfrm>
            <a:off x="206375" y="3786188"/>
            <a:ext cx="8696325" cy="2370137"/>
          </a:xfrm>
          <a:prstGeom prst="flowChartAlternateProcess">
            <a:avLst/>
          </a:prstGeom>
          <a:solidFill>
            <a:srgbClr val="316989">
              <a:alpha val="21960"/>
            </a:srgbClr>
          </a:solidFill>
          <a:ln w="12700">
            <a:solidFill>
              <a:schemeClr val="accent1"/>
            </a:solidFill>
            <a:miter lim="800000"/>
            <a:headEnd/>
            <a:tailEnd/>
          </a:ln>
        </p:spPr>
        <p:txBody>
          <a:bodyPr anchor="ctr">
            <a:prstTxWarp prst="textNoShape">
              <a:avLst/>
            </a:prstTxWarp>
          </a:bodyPr>
          <a:lstStyle/>
          <a:p>
            <a:endParaRPr lang="en-US" sz="1600"/>
          </a:p>
        </p:txBody>
      </p:sp>
      <p:sp>
        <p:nvSpPr>
          <p:cNvPr id="34822" name="Rectangle 4"/>
          <p:cNvSpPr>
            <a:spLocks noGrp="1" noChangeArrowheads="1"/>
          </p:cNvSpPr>
          <p:nvPr>
            <p:ph type="title" idx="4294967295"/>
          </p:nvPr>
        </p:nvSpPr>
        <p:spPr/>
        <p:txBody>
          <a:bodyPr/>
          <a:lstStyle/>
          <a:p>
            <a:r>
              <a:rPr lang="en-US">
                <a:ea typeface="ＭＳ Ｐゴシック" pitchFamily="-109" charset="-128"/>
                <a:cs typeface="ＭＳ Ｐゴシック" pitchFamily="-109" charset="-128"/>
              </a:rPr>
              <a:t>Palo Alto Networks Next-Gen Firewalls</a:t>
            </a:r>
          </a:p>
        </p:txBody>
      </p:sp>
      <p:sp>
        <p:nvSpPr>
          <p:cNvPr id="34823" name="Rectangle 6"/>
          <p:cNvSpPr>
            <a:spLocks noChangeArrowheads="1"/>
          </p:cNvSpPr>
          <p:nvPr/>
        </p:nvSpPr>
        <p:spPr bwMode="auto">
          <a:xfrm>
            <a:off x="3149600" y="1714500"/>
            <a:ext cx="2787650" cy="1766888"/>
          </a:xfrm>
          <a:prstGeom prst="rect">
            <a:avLst/>
          </a:prstGeom>
          <a:noFill/>
          <a:ln w="12700">
            <a:noFill/>
            <a:miter lim="800000"/>
            <a:headEnd/>
            <a:tailEnd/>
          </a:ln>
        </p:spPr>
        <p:txBody>
          <a:bodyPr>
            <a:prstTxWarp prst="textNoShape">
              <a:avLst/>
            </a:prstTxWarp>
            <a:spAutoFit/>
          </a:bodyPr>
          <a:lstStyle/>
          <a:p>
            <a:pPr marL="168275" indent="-168275" algn="l">
              <a:spcBef>
                <a:spcPct val="25000"/>
              </a:spcBef>
              <a:buFont typeface="Times New Roman" pitchFamily="-109" charset="0"/>
              <a:buNone/>
            </a:pPr>
            <a:r>
              <a:rPr lang="en-US" sz="2000" b="1">
                <a:solidFill>
                  <a:srgbClr val="004167"/>
                </a:solidFill>
                <a:latin typeface="Calibri" pitchFamily="-109" charset="0"/>
              </a:rPr>
              <a:t>PA-4050</a:t>
            </a:r>
          </a:p>
          <a:p>
            <a:pPr marL="168275" indent="-168275" algn="l">
              <a:spcBef>
                <a:spcPct val="25000"/>
              </a:spcBef>
              <a:buClr>
                <a:srgbClr val="00417B"/>
              </a:buClr>
            </a:pPr>
            <a:r>
              <a:rPr lang="en-US" sz="1600">
                <a:solidFill>
                  <a:srgbClr val="004167"/>
                </a:solidFill>
                <a:latin typeface="Calibri" pitchFamily="-109" charset="0"/>
              </a:rPr>
              <a:t>10 Gbps FW</a:t>
            </a:r>
          </a:p>
          <a:p>
            <a:pPr marL="168275" indent="-168275" algn="l">
              <a:spcBef>
                <a:spcPct val="25000"/>
              </a:spcBef>
              <a:buClr>
                <a:srgbClr val="00417B"/>
              </a:buClr>
            </a:pPr>
            <a:r>
              <a:rPr lang="en-US" sz="1600">
                <a:solidFill>
                  <a:srgbClr val="004167"/>
                </a:solidFill>
                <a:latin typeface="Calibri" pitchFamily="-109" charset="0"/>
              </a:rPr>
              <a:t>5 Gbps threat prevention</a:t>
            </a:r>
          </a:p>
          <a:p>
            <a:pPr marL="168275" indent="-168275" algn="l">
              <a:spcBef>
                <a:spcPct val="25000"/>
              </a:spcBef>
              <a:buClr>
                <a:srgbClr val="00417B"/>
              </a:buClr>
            </a:pPr>
            <a:r>
              <a:rPr lang="en-US" sz="1600">
                <a:solidFill>
                  <a:srgbClr val="004167"/>
                </a:solidFill>
                <a:latin typeface="Calibri" pitchFamily="-109" charset="0"/>
              </a:rPr>
              <a:t>2,000,000 sessions</a:t>
            </a:r>
          </a:p>
          <a:p>
            <a:pPr marL="168275" indent="-168275" algn="l">
              <a:spcBef>
                <a:spcPct val="25000"/>
              </a:spcBef>
              <a:buClr>
                <a:srgbClr val="00417B"/>
              </a:buClr>
            </a:pPr>
            <a:r>
              <a:rPr lang="en-US" sz="1600">
                <a:solidFill>
                  <a:srgbClr val="004167"/>
                </a:solidFill>
                <a:latin typeface="Calibri" pitchFamily="-109" charset="0"/>
              </a:rPr>
              <a:t>16 copper gigabit</a:t>
            </a:r>
          </a:p>
          <a:p>
            <a:pPr marL="168275" indent="-168275" algn="l">
              <a:spcBef>
                <a:spcPct val="25000"/>
              </a:spcBef>
              <a:buClr>
                <a:srgbClr val="00417B"/>
              </a:buClr>
            </a:pPr>
            <a:r>
              <a:rPr lang="en-US" sz="1600">
                <a:solidFill>
                  <a:srgbClr val="004167"/>
                </a:solidFill>
                <a:latin typeface="Calibri" pitchFamily="-109" charset="0"/>
              </a:rPr>
              <a:t>8 SFP interfaces</a:t>
            </a:r>
          </a:p>
        </p:txBody>
      </p:sp>
      <p:sp>
        <p:nvSpPr>
          <p:cNvPr id="34824" name="Rectangle 7"/>
          <p:cNvSpPr>
            <a:spLocks noChangeArrowheads="1"/>
          </p:cNvSpPr>
          <p:nvPr/>
        </p:nvSpPr>
        <p:spPr bwMode="auto">
          <a:xfrm>
            <a:off x="6142038" y="1714500"/>
            <a:ext cx="2787650" cy="1766888"/>
          </a:xfrm>
          <a:prstGeom prst="rect">
            <a:avLst/>
          </a:prstGeom>
          <a:noFill/>
          <a:ln w="12700">
            <a:noFill/>
            <a:miter lim="800000"/>
            <a:headEnd/>
            <a:tailEnd/>
          </a:ln>
        </p:spPr>
        <p:txBody>
          <a:bodyPr>
            <a:prstTxWarp prst="textNoShape">
              <a:avLst/>
            </a:prstTxWarp>
            <a:spAutoFit/>
          </a:bodyPr>
          <a:lstStyle/>
          <a:p>
            <a:pPr marL="168275" indent="-168275" algn="l">
              <a:spcBef>
                <a:spcPct val="25000"/>
              </a:spcBef>
              <a:buFont typeface="Times New Roman" pitchFamily="-109" charset="0"/>
              <a:buNone/>
            </a:pPr>
            <a:r>
              <a:rPr lang="en-US" sz="2000" b="1">
                <a:solidFill>
                  <a:srgbClr val="004167"/>
                </a:solidFill>
                <a:latin typeface="Calibri" pitchFamily="-109" charset="0"/>
              </a:rPr>
              <a:t>PA-4020</a:t>
            </a:r>
          </a:p>
          <a:p>
            <a:pPr marL="168275" indent="-168275" algn="l">
              <a:spcBef>
                <a:spcPct val="25000"/>
              </a:spcBef>
              <a:buClr>
                <a:srgbClr val="00417B"/>
              </a:buClr>
            </a:pPr>
            <a:r>
              <a:rPr lang="en-US" sz="1600">
                <a:solidFill>
                  <a:srgbClr val="004167"/>
                </a:solidFill>
                <a:latin typeface="Calibri" pitchFamily="-109" charset="0"/>
              </a:rPr>
              <a:t>2 Gbps FW</a:t>
            </a:r>
          </a:p>
          <a:p>
            <a:pPr marL="168275" indent="-168275" algn="l">
              <a:spcBef>
                <a:spcPct val="25000"/>
              </a:spcBef>
              <a:buClr>
                <a:srgbClr val="00417B"/>
              </a:buClr>
            </a:pPr>
            <a:r>
              <a:rPr lang="en-US" sz="1600">
                <a:solidFill>
                  <a:srgbClr val="004167"/>
                </a:solidFill>
                <a:latin typeface="Calibri" pitchFamily="-109" charset="0"/>
              </a:rPr>
              <a:t>2 Gbps threat prevention</a:t>
            </a:r>
          </a:p>
          <a:p>
            <a:pPr marL="168275" indent="-168275" algn="l">
              <a:spcBef>
                <a:spcPct val="25000"/>
              </a:spcBef>
              <a:buClr>
                <a:srgbClr val="00417B"/>
              </a:buClr>
            </a:pPr>
            <a:r>
              <a:rPr lang="en-US" sz="1600">
                <a:solidFill>
                  <a:srgbClr val="004167"/>
                </a:solidFill>
                <a:latin typeface="Calibri" pitchFamily="-109" charset="0"/>
              </a:rPr>
              <a:t>500,000 sessions</a:t>
            </a:r>
          </a:p>
          <a:p>
            <a:pPr marL="168275" indent="-168275" algn="l">
              <a:spcBef>
                <a:spcPct val="25000"/>
              </a:spcBef>
              <a:buClr>
                <a:srgbClr val="00417B"/>
              </a:buClr>
            </a:pPr>
            <a:r>
              <a:rPr lang="en-US" sz="1600">
                <a:solidFill>
                  <a:srgbClr val="004167"/>
                </a:solidFill>
                <a:latin typeface="Calibri" pitchFamily="-109" charset="0"/>
              </a:rPr>
              <a:t>16 copper gigabit</a:t>
            </a:r>
          </a:p>
          <a:p>
            <a:pPr marL="168275" indent="-168275" algn="l">
              <a:spcBef>
                <a:spcPct val="25000"/>
              </a:spcBef>
              <a:buClr>
                <a:srgbClr val="00417B"/>
              </a:buClr>
            </a:pPr>
            <a:r>
              <a:rPr lang="en-US" sz="1600">
                <a:solidFill>
                  <a:srgbClr val="004167"/>
                </a:solidFill>
                <a:latin typeface="Calibri" pitchFamily="-109" charset="0"/>
              </a:rPr>
              <a:t>8 SFP interfaces</a:t>
            </a:r>
          </a:p>
        </p:txBody>
      </p:sp>
      <p:grpSp>
        <p:nvGrpSpPr>
          <p:cNvPr id="34825" name="Group 6"/>
          <p:cNvGrpSpPr>
            <a:grpSpLocks noChangeAspect="1"/>
          </p:cNvGrpSpPr>
          <p:nvPr/>
        </p:nvGrpSpPr>
        <p:grpSpPr bwMode="auto">
          <a:xfrm>
            <a:off x="6288088" y="1109663"/>
            <a:ext cx="2227262" cy="623887"/>
            <a:chOff x="1254" y="2329"/>
            <a:chExt cx="4313" cy="1210"/>
          </a:xfrm>
        </p:grpSpPr>
        <p:sp>
          <p:nvSpPr>
            <p:cNvPr id="34841" name="Rectangle 7"/>
            <p:cNvSpPr>
              <a:spLocks noChangeAspect="1" noChangeArrowheads="1"/>
            </p:cNvSpPr>
            <p:nvPr/>
          </p:nvSpPr>
          <p:spPr bwMode="auto">
            <a:xfrm>
              <a:off x="3154" y="2797"/>
              <a:ext cx="495" cy="582"/>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600"/>
            </a:p>
          </p:txBody>
        </p:sp>
        <p:pic>
          <p:nvPicPr>
            <p:cNvPr id="34842" name="Picture 8" descr="PA4050_FrontWtop_H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grpSp>
        <p:nvGrpSpPr>
          <p:cNvPr id="34826" name="Group 6"/>
          <p:cNvGrpSpPr>
            <a:grpSpLocks noChangeAspect="1"/>
          </p:cNvGrpSpPr>
          <p:nvPr/>
        </p:nvGrpSpPr>
        <p:grpSpPr bwMode="auto">
          <a:xfrm>
            <a:off x="3313113" y="1096963"/>
            <a:ext cx="2227262" cy="623887"/>
            <a:chOff x="1254" y="2329"/>
            <a:chExt cx="4313" cy="1210"/>
          </a:xfrm>
        </p:grpSpPr>
        <p:sp>
          <p:nvSpPr>
            <p:cNvPr id="34839" name="Rectangle 7"/>
            <p:cNvSpPr>
              <a:spLocks noChangeAspect="1" noChangeArrowheads="1"/>
            </p:cNvSpPr>
            <p:nvPr/>
          </p:nvSpPr>
          <p:spPr bwMode="auto">
            <a:xfrm>
              <a:off x="3154" y="2797"/>
              <a:ext cx="495" cy="582"/>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600"/>
            </a:p>
          </p:txBody>
        </p:sp>
        <p:pic>
          <p:nvPicPr>
            <p:cNvPr id="34840" name="Picture 8" descr="PA4050_FrontWtop_H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sp>
        <p:nvSpPr>
          <p:cNvPr id="34827" name="Rectangle 6"/>
          <p:cNvSpPr>
            <a:spLocks noChangeArrowheads="1"/>
          </p:cNvSpPr>
          <p:nvPr/>
        </p:nvSpPr>
        <p:spPr bwMode="auto">
          <a:xfrm>
            <a:off x="177800" y="1714500"/>
            <a:ext cx="2787650" cy="1766888"/>
          </a:xfrm>
          <a:prstGeom prst="rect">
            <a:avLst/>
          </a:prstGeom>
          <a:noFill/>
          <a:ln w="12700">
            <a:noFill/>
            <a:miter lim="800000"/>
            <a:headEnd/>
            <a:tailEnd/>
          </a:ln>
        </p:spPr>
        <p:txBody>
          <a:bodyPr>
            <a:prstTxWarp prst="textNoShape">
              <a:avLst/>
            </a:prstTxWarp>
            <a:spAutoFit/>
          </a:bodyPr>
          <a:lstStyle/>
          <a:p>
            <a:pPr marL="168275" indent="-168275" algn="l">
              <a:spcBef>
                <a:spcPct val="25000"/>
              </a:spcBef>
              <a:buFont typeface="Times New Roman" pitchFamily="-109" charset="0"/>
              <a:buNone/>
            </a:pPr>
            <a:r>
              <a:rPr lang="en-US" sz="2000" b="1">
                <a:solidFill>
                  <a:srgbClr val="004167"/>
                </a:solidFill>
                <a:latin typeface="Calibri" pitchFamily="-109" charset="0"/>
              </a:rPr>
              <a:t>PA-4060</a:t>
            </a:r>
          </a:p>
          <a:p>
            <a:pPr marL="168275" indent="-168275" algn="l">
              <a:spcBef>
                <a:spcPct val="25000"/>
              </a:spcBef>
              <a:buClr>
                <a:srgbClr val="00417B"/>
              </a:buClr>
            </a:pPr>
            <a:r>
              <a:rPr lang="en-US" sz="1600">
                <a:solidFill>
                  <a:srgbClr val="004167"/>
                </a:solidFill>
                <a:latin typeface="Calibri" pitchFamily="-109" charset="0"/>
              </a:rPr>
              <a:t>10 Gbps FW</a:t>
            </a:r>
          </a:p>
          <a:p>
            <a:pPr marL="168275" indent="-168275" algn="l">
              <a:spcBef>
                <a:spcPct val="25000"/>
              </a:spcBef>
              <a:buClr>
                <a:srgbClr val="00417B"/>
              </a:buClr>
            </a:pPr>
            <a:r>
              <a:rPr lang="en-US" sz="1600">
                <a:solidFill>
                  <a:srgbClr val="004167"/>
                </a:solidFill>
                <a:latin typeface="Calibri" pitchFamily="-109" charset="0"/>
              </a:rPr>
              <a:t>5 Gbps threat prevention</a:t>
            </a:r>
          </a:p>
          <a:p>
            <a:pPr marL="168275" indent="-168275" algn="l">
              <a:spcBef>
                <a:spcPct val="25000"/>
              </a:spcBef>
              <a:buClr>
                <a:srgbClr val="00417B"/>
              </a:buClr>
            </a:pPr>
            <a:r>
              <a:rPr lang="en-US" sz="1600">
                <a:solidFill>
                  <a:srgbClr val="004167"/>
                </a:solidFill>
                <a:latin typeface="Calibri" pitchFamily="-109" charset="0"/>
              </a:rPr>
              <a:t>2,000,000 sessions</a:t>
            </a:r>
          </a:p>
          <a:p>
            <a:pPr marL="168275" indent="-168275" algn="l">
              <a:spcBef>
                <a:spcPct val="25000"/>
              </a:spcBef>
              <a:buClr>
                <a:srgbClr val="00417B"/>
              </a:buClr>
            </a:pPr>
            <a:r>
              <a:rPr lang="en-US" sz="1600">
                <a:solidFill>
                  <a:srgbClr val="004167"/>
                </a:solidFill>
                <a:latin typeface="Calibri" pitchFamily="-109" charset="0"/>
              </a:rPr>
              <a:t>4 XFP (10 Gig) I/O</a:t>
            </a:r>
          </a:p>
          <a:p>
            <a:pPr marL="168275" indent="-168275" algn="l">
              <a:spcBef>
                <a:spcPct val="25000"/>
              </a:spcBef>
              <a:buClr>
                <a:srgbClr val="00417B"/>
              </a:buClr>
            </a:pPr>
            <a:r>
              <a:rPr lang="en-US" sz="1600">
                <a:solidFill>
                  <a:srgbClr val="004167"/>
                </a:solidFill>
                <a:latin typeface="Calibri" pitchFamily="-109" charset="0"/>
              </a:rPr>
              <a:t>4 SFP (1 Gig) I/O</a:t>
            </a:r>
          </a:p>
        </p:txBody>
      </p:sp>
      <p:grpSp>
        <p:nvGrpSpPr>
          <p:cNvPr id="34828" name="Group 23"/>
          <p:cNvGrpSpPr>
            <a:grpSpLocks/>
          </p:cNvGrpSpPr>
          <p:nvPr/>
        </p:nvGrpSpPr>
        <p:grpSpPr bwMode="auto">
          <a:xfrm>
            <a:off x="325438" y="1108075"/>
            <a:ext cx="2247900" cy="555625"/>
            <a:chOff x="3869" y="1628"/>
            <a:chExt cx="1660" cy="484"/>
          </a:xfrm>
        </p:grpSpPr>
        <p:sp>
          <p:nvSpPr>
            <p:cNvPr id="34837" name="Rectangle 22"/>
            <p:cNvSpPr>
              <a:spLocks noChangeArrowheads="1"/>
            </p:cNvSpPr>
            <p:nvPr/>
          </p:nvSpPr>
          <p:spPr bwMode="auto">
            <a:xfrm>
              <a:off x="4599" y="1817"/>
              <a:ext cx="189" cy="262"/>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600"/>
            </a:p>
          </p:txBody>
        </p:sp>
        <p:pic>
          <p:nvPicPr>
            <p:cNvPr id="34838" name="Picture 21" descr="PA4060_FrontWtop_LR"/>
            <p:cNvPicPr>
              <a:picLocks noChangeAspect="1" noChangeArrowheads="1"/>
            </p:cNvPicPr>
            <p:nvPr/>
          </p:nvPicPr>
          <p:blipFill>
            <a:blip r:embed="rId4">
              <a:clrChange>
                <a:clrFrom>
                  <a:srgbClr val="FFFFFF"/>
                </a:clrFrom>
                <a:clrTo>
                  <a:srgbClr val="FFFFFF">
                    <a:alpha val="0"/>
                  </a:srgbClr>
                </a:clrTo>
              </a:clrChange>
            </a:blip>
            <a:srcRect l="7440" t="18806" r="8160" b="25337"/>
            <a:stretch>
              <a:fillRect/>
            </a:stretch>
          </p:blipFill>
          <p:spPr bwMode="auto">
            <a:xfrm>
              <a:off x="3869" y="1628"/>
              <a:ext cx="1660" cy="484"/>
            </a:xfrm>
            <a:prstGeom prst="rect">
              <a:avLst/>
            </a:prstGeom>
            <a:noFill/>
            <a:ln w="9525">
              <a:noFill/>
              <a:miter lim="800000"/>
              <a:headEnd/>
              <a:tailEnd/>
            </a:ln>
          </p:spPr>
        </p:pic>
      </p:grpSp>
      <p:sp>
        <p:nvSpPr>
          <p:cNvPr id="34829" name="Rectangle 6"/>
          <p:cNvSpPr>
            <a:spLocks noChangeArrowheads="1"/>
          </p:cNvSpPr>
          <p:nvPr/>
        </p:nvSpPr>
        <p:spPr bwMode="auto">
          <a:xfrm>
            <a:off x="222250" y="4259263"/>
            <a:ext cx="3657600" cy="1766887"/>
          </a:xfrm>
          <a:prstGeom prst="rect">
            <a:avLst/>
          </a:prstGeom>
          <a:noFill/>
          <a:ln w="12700">
            <a:noFill/>
            <a:miter lim="800000"/>
            <a:headEnd/>
            <a:tailEnd/>
          </a:ln>
        </p:spPr>
        <p:txBody>
          <a:bodyPr>
            <a:prstTxWarp prst="textNoShape">
              <a:avLst/>
            </a:prstTxWarp>
            <a:spAutoFit/>
          </a:bodyPr>
          <a:lstStyle/>
          <a:p>
            <a:pPr marL="168275" indent="-168275" algn="l">
              <a:spcBef>
                <a:spcPct val="25000"/>
              </a:spcBef>
              <a:buFont typeface="Times New Roman" pitchFamily="-109" charset="0"/>
              <a:buNone/>
            </a:pPr>
            <a:r>
              <a:rPr lang="en-US" sz="2000" b="1">
                <a:solidFill>
                  <a:srgbClr val="004167"/>
                </a:solidFill>
                <a:latin typeface="Calibri" pitchFamily="-109" charset="0"/>
              </a:rPr>
              <a:t>PA-2050</a:t>
            </a:r>
          </a:p>
          <a:p>
            <a:pPr marL="168275" indent="-168275" algn="l">
              <a:spcBef>
                <a:spcPct val="25000"/>
              </a:spcBef>
              <a:buClr>
                <a:srgbClr val="00417B"/>
              </a:buClr>
            </a:pPr>
            <a:r>
              <a:rPr lang="en-US" sz="1600">
                <a:solidFill>
                  <a:srgbClr val="004167"/>
                </a:solidFill>
                <a:latin typeface="Calibri" pitchFamily="-109" charset="0"/>
              </a:rPr>
              <a:t>1 Gbps FW</a:t>
            </a:r>
          </a:p>
          <a:p>
            <a:pPr marL="168275" indent="-168275" algn="l">
              <a:spcBef>
                <a:spcPct val="25000"/>
              </a:spcBef>
              <a:buClr>
                <a:srgbClr val="00417B"/>
              </a:buClr>
            </a:pPr>
            <a:r>
              <a:rPr lang="en-US" sz="1600">
                <a:solidFill>
                  <a:srgbClr val="004167"/>
                </a:solidFill>
                <a:latin typeface="Calibri" pitchFamily="-109" charset="0"/>
              </a:rPr>
              <a:t>500 Mbps threat prevention</a:t>
            </a:r>
          </a:p>
          <a:p>
            <a:pPr marL="168275" indent="-168275" algn="l">
              <a:spcBef>
                <a:spcPct val="25000"/>
              </a:spcBef>
              <a:buClr>
                <a:srgbClr val="00417B"/>
              </a:buClr>
            </a:pPr>
            <a:r>
              <a:rPr lang="en-US" sz="1600">
                <a:solidFill>
                  <a:srgbClr val="004167"/>
                </a:solidFill>
                <a:latin typeface="Calibri" pitchFamily="-109" charset="0"/>
              </a:rPr>
              <a:t>250,000 sessions</a:t>
            </a:r>
          </a:p>
          <a:p>
            <a:pPr marL="168275" indent="-168275" algn="l">
              <a:spcBef>
                <a:spcPct val="25000"/>
              </a:spcBef>
              <a:buClr>
                <a:srgbClr val="00417B"/>
              </a:buClr>
            </a:pPr>
            <a:r>
              <a:rPr lang="en-US" sz="1600">
                <a:solidFill>
                  <a:srgbClr val="004167"/>
                </a:solidFill>
                <a:latin typeface="Calibri" pitchFamily="-109" charset="0"/>
              </a:rPr>
              <a:t>16 copper gigabit</a:t>
            </a:r>
          </a:p>
          <a:p>
            <a:pPr marL="168275" indent="-168275" algn="l">
              <a:spcBef>
                <a:spcPct val="25000"/>
              </a:spcBef>
              <a:buClr>
                <a:srgbClr val="00417B"/>
              </a:buClr>
            </a:pPr>
            <a:r>
              <a:rPr lang="en-US" sz="1600">
                <a:solidFill>
                  <a:srgbClr val="004167"/>
                </a:solidFill>
                <a:latin typeface="Calibri" pitchFamily="-109" charset="0"/>
              </a:rPr>
              <a:t>4 SFP interfaces</a:t>
            </a:r>
          </a:p>
        </p:txBody>
      </p:sp>
      <p:sp>
        <p:nvSpPr>
          <p:cNvPr id="34830" name="Rectangle 7"/>
          <p:cNvSpPr>
            <a:spLocks noChangeArrowheads="1"/>
          </p:cNvSpPr>
          <p:nvPr/>
        </p:nvSpPr>
        <p:spPr bwMode="auto">
          <a:xfrm>
            <a:off x="3189288" y="4259263"/>
            <a:ext cx="3657600" cy="1766887"/>
          </a:xfrm>
          <a:prstGeom prst="rect">
            <a:avLst/>
          </a:prstGeom>
          <a:noFill/>
          <a:ln w="12700">
            <a:noFill/>
            <a:miter lim="800000"/>
            <a:headEnd/>
            <a:tailEnd/>
          </a:ln>
        </p:spPr>
        <p:txBody>
          <a:bodyPr>
            <a:prstTxWarp prst="textNoShape">
              <a:avLst/>
            </a:prstTxWarp>
            <a:spAutoFit/>
          </a:bodyPr>
          <a:lstStyle/>
          <a:p>
            <a:pPr marL="168275" indent="-168275" algn="l">
              <a:spcBef>
                <a:spcPct val="25000"/>
              </a:spcBef>
              <a:buFont typeface="Times New Roman" pitchFamily="-109" charset="0"/>
              <a:buNone/>
            </a:pPr>
            <a:r>
              <a:rPr lang="en-US" sz="2000" b="1">
                <a:solidFill>
                  <a:srgbClr val="004167"/>
                </a:solidFill>
                <a:latin typeface="Calibri" pitchFamily="-109" charset="0"/>
              </a:rPr>
              <a:t>PA-2020</a:t>
            </a:r>
          </a:p>
          <a:p>
            <a:pPr marL="168275" indent="-168275" algn="l">
              <a:spcBef>
                <a:spcPct val="25000"/>
              </a:spcBef>
              <a:buClr>
                <a:srgbClr val="00417B"/>
              </a:buClr>
            </a:pPr>
            <a:r>
              <a:rPr lang="en-US" sz="1600">
                <a:solidFill>
                  <a:srgbClr val="004167"/>
                </a:solidFill>
                <a:latin typeface="Calibri" pitchFamily="-109" charset="0"/>
              </a:rPr>
              <a:t>500 Mbps FW</a:t>
            </a:r>
          </a:p>
          <a:p>
            <a:pPr marL="168275" indent="-168275" algn="l">
              <a:spcBef>
                <a:spcPct val="25000"/>
              </a:spcBef>
              <a:buClr>
                <a:srgbClr val="00417B"/>
              </a:buClr>
            </a:pPr>
            <a:r>
              <a:rPr lang="en-US" sz="1600">
                <a:solidFill>
                  <a:srgbClr val="004167"/>
                </a:solidFill>
                <a:latin typeface="Calibri" pitchFamily="-109" charset="0"/>
              </a:rPr>
              <a:t>200 Mbps threat prevention</a:t>
            </a:r>
          </a:p>
          <a:p>
            <a:pPr marL="168275" indent="-168275" algn="l">
              <a:spcBef>
                <a:spcPct val="25000"/>
              </a:spcBef>
              <a:buClr>
                <a:srgbClr val="00417B"/>
              </a:buClr>
            </a:pPr>
            <a:r>
              <a:rPr lang="en-US" sz="1600">
                <a:solidFill>
                  <a:srgbClr val="004167"/>
                </a:solidFill>
                <a:latin typeface="Calibri" pitchFamily="-109" charset="0"/>
              </a:rPr>
              <a:t>125,000 sessions</a:t>
            </a:r>
          </a:p>
          <a:p>
            <a:pPr marL="168275" indent="-168275" algn="l">
              <a:spcBef>
                <a:spcPct val="25000"/>
              </a:spcBef>
              <a:buClr>
                <a:srgbClr val="00417B"/>
              </a:buClr>
            </a:pPr>
            <a:r>
              <a:rPr lang="en-US" sz="1600">
                <a:solidFill>
                  <a:srgbClr val="004167"/>
                </a:solidFill>
                <a:latin typeface="Calibri" pitchFamily="-109" charset="0"/>
              </a:rPr>
              <a:t>12 copper gigabit</a:t>
            </a:r>
          </a:p>
          <a:p>
            <a:pPr marL="168275" indent="-168275" algn="l">
              <a:spcBef>
                <a:spcPct val="25000"/>
              </a:spcBef>
              <a:buClr>
                <a:srgbClr val="00417B"/>
              </a:buClr>
            </a:pPr>
            <a:r>
              <a:rPr lang="en-US" sz="1600">
                <a:solidFill>
                  <a:srgbClr val="004167"/>
                </a:solidFill>
                <a:latin typeface="Calibri" pitchFamily="-109" charset="0"/>
              </a:rPr>
              <a:t>2 SFP interfaces</a:t>
            </a:r>
          </a:p>
        </p:txBody>
      </p:sp>
      <p:pic>
        <p:nvPicPr>
          <p:cNvPr id="34831" name="Picture 8" descr="PA-2020_FrontWtop"/>
          <p:cNvPicPr>
            <a:picLocks noChangeAspect="1" noChangeArrowheads="1"/>
          </p:cNvPicPr>
          <p:nvPr/>
        </p:nvPicPr>
        <p:blipFill>
          <a:blip r:embed="rId5"/>
          <a:srcRect/>
          <a:stretch>
            <a:fillRect/>
          </a:stretch>
        </p:blipFill>
        <p:spPr bwMode="auto">
          <a:xfrm>
            <a:off x="3155950" y="3636963"/>
            <a:ext cx="2979738" cy="954087"/>
          </a:xfrm>
          <a:prstGeom prst="rect">
            <a:avLst/>
          </a:prstGeom>
          <a:noFill/>
          <a:ln w="9525">
            <a:noFill/>
            <a:miter lim="800000"/>
            <a:headEnd/>
            <a:tailEnd/>
          </a:ln>
        </p:spPr>
      </p:pic>
      <p:pic>
        <p:nvPicPr>
          <p:cNvPr id="34832" name="Picture 9" descr="PA-2050_FrontWtop"/>
          <p:cNvPicPr>
            <a:picLocks noChangeAspect="1" noChangeArrowheads="1"/>
          </p:cNvPicPr>
          <p:nvPr/>
        </p:nvPicPr>
        <p:blipFill>
          <a:blip r:embed="rId6"/>
          <a:srcRect/>
          <a:stretch>
            <a:fillRect/>
          </a:stretch>
        </p:blipFill>
        <p:spPr bwMode="auto">
          <a:xfrm>
            <a:off x="249238" y="3624263"/>
            <a:ext cx="2981325" cy="1054100"/>
          </a:xfrm>
          <a:prstGeom prst="rect">
            <a:avLst/>
          </a:prstGeom>
          <a:noFill/>
          <a:ln w="9525">
            <a:noFill/>
            <a:miter lim="800000"/>
            <a:headEnd/>
            <a:tailEnd/>
          </a:ln>
        </p:spPr>
      </p:pic>
      <p:grpSp>
        <p:nvGrpSpPr>
          <p:cNvPr id="34833" name="Group 23"/>
          <p:cNvGrpSpPr>
            <a:grpSpLocks noChangeAspect="1"/>
          </p:cNvGrpSpPr>
          <p:nvPr/>
        </p:nvGrpSpPr>
        <p:grpSpPr bwMode="auto">
          <a:xfrm>
            <a:off x="6092825" y="3814763"/>
            <a:ext cx="2728913" cy="508000"/>
            <a:chOff x="3003" y="1632"/>
            <a:chExt cx="2414" cy="449"/>
          </a:xfrm>
        </p:grpSpPr>
        <p:sp>
          <p:nvSpPr>
            <p:cNvPr id="34835" name="Rectangle 24"/>
            <p:cNvSpPr>
              <a:spLocks noChangeAspect="1" noChangeArrowheads="1"/>
            </p:cNvSpPr>
            <p:nvPr/>
          </p:nvSpPr>
          <p:spPr bwMode="auto">
            <a:xfrm>
              <a:off x="3082" y="1834"/>
              <a:ext cx="556" cy="182"/>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a:p>
          </p:txBody>
        </p:sp>
        <p:pic>
          <p:nvPicPr>
            <p:cNvPr id="34836" name="Picture 25" descr="mockpa500"/>
            <p:cNvPicPr>
              <a:picLocks noChangeAspect="1" noChangeArrowheads="1"/>
            </p:cNvPicPr>
            <p:nvPr/>
          </p:nvPicPr>
          <p:blipFill>
            <a:blip r:embed="rId7">
              <a:clrChange>
                <a:clrFrom>
                  <a:srgbClr val="FFFFFF"/>
                </a:clrFrom>
                <a:clrTo>
                  <a:srgbClr val="FFFFFF">
                    <a:alpha val="0"/>
                  </a:srgbClr>
                </a:clrTo>
              </a:clrChange>
            </a:blip>
            <a:srcRect l="4442" t="21371" r="6938" b="18280"/>
            <a:stretch>
              <a:fillRect/>
            </a:stretch>
          </p:blipFill>
          <p:spPr bwMode="auto">
            <a:xfrm>
              <a:off x="3003" y="1632"/>
              <a:ext cx="2414" cy="449"/>
            </a:xfrm>
            <a:prstGeom prst="rect">
              <a:avLst/>
            </a:prstGeom>
            <a:noFill/>
            <a:ln w="9525">
              <a:noFill/>
              <a:miter lim="800000"/>
              <a:headEnd/>
              <a:tailEnd/>
            </a:ln>
          </p:spPr>
        </p:pic>
      </p:grpSp>
      <p:sp>
        <p:nvSpPr>
          <p:cNvPr id="34834" name="Rectangle 7"/>
          <p:cNvSpPr>
            <a:spLocks noChangeArrowheads="1"/>
          </p:cNvSpPr>
          <p:nvPr/>
        </p:nvSpPr>
        <p:spPr bwMode="auto">
          <a:xfrm>
            <a:off x="6165850" y="4287838"/>
            <a:ext cx="3089275" cy="1484312"/>
          </a:xfrm>
          <a:prstGeom prst="rect">
            <a:avLst/>
          </a:prstGeom>
          <a:noFill/>
          <a:ln w="12700">
            <a:noFill/>
            <a:miter lim="800000"/>
            <a:headEnd/>
            <a:tailEnd/>
          </a:ln>
        </p:spPr>
        <p:txBody>
          <a:bodyPr>
            <a:prstTxWarp prst="textNoShape">
              <a:avLst/>
            </a:prstTxWarp>
            <a:spAutoFit/>
          </a:bodyPr>
          <a:lstStyle/>
          <a:p>
            <a:pPr marL="168275" indent="-168275" algn="l">
              <a:spcBef>
                <a:spcPct val="25000"/>
              </a:spcBef>
              <a:buFont typeface="Times New Roman" pitchFamily="-109" charset="0"/>
              <a:buNone/>
            </a:pPr>
            <a:r>
              <a:rPr lang="en-US" sz="2000" b="1" dirty="0">
                <a:solidFill>
                  <a:srgbClr val="004167"/>
                </a:solidFill>
                <a:latin typeface="Calibri" pitchFamily="-109" charset="0"/>
              </a:rPr>
              <a:t>PA-500</a:t>
            </a:r>
          </a:p>
          <a:p>
            <a:pPr marL="168275" indent="-168275" algn="l">
              <a:spcBef>
                <a:spcPct val="25000"/>
              </a:spcBef>
              <a:buClr>
                <a:srgbClr val="00417B"/>
              </a:buClr>
            </a:pPr>
            <a:r>
              <a:rPr lang="en-US" sz="1600" dirty="0">
                <a:solidFill>
                  <a:srgbClr val="004167"/>
                </a:solidFill>
                <a:latin typeface="Calibri" pitchFamily="-109" charset="0"/>
              </a:rPr>
              <a:t>250 Mbps FW</a:t>
            </a:r>
          </a:p>
          <a:p>
            <a:pPr marL="168275" indent="-168275" algn="l">
              <a:spcBef>
                <a:spcPct val="25000"/>
              </a:spcBef>
              <a:buClr>
                <a:srgbClr val="00417B"/>
              </a:buClr>
            </a:pPr>
            <a:r>
              <a:rPr lang="en-US" sz="1600" dirty="0">
                <a:solidFill>
                  <a:srgbClr val="004167"/>
                </a:solidFill>
                <a:latin typeface="Calibri" pitchFamily="-109" charset="0"/>
              </a:rPr>
              <a:t>100 Mbps threat prevention</a:t>
            </a:r>
          </a:p>
          <a:p>
            <a:pPr marL="168275" indent="-168275" algn="l">
              <a:spcBef>
                <a:spcPct val="25000"/>
              </a:spcBef>
              <a:buClr>
                <a:srgbClr val="00417B"/>
              </a:buClr>
            </a:pPr>
            <a:r>
              <a:rPr lang="en-US" sz="1600" dirty="0">
                <a:solidFill>
                  <a:srgbClr val="004167"/>
                </a:solidFill>
                <a:latin typeface="Calibri" pitchFamily="-109" charset="0"/>
              </a:rPr>
              <a:t>50,000 sessions</a:t>
            </a:r>
          </a:p>
          <a:p>
            <a:pPr marL="168275" indent="-168275" algn="l">
              <a:spcBef>
                <a:spcPct val="25000"/>
              </a:spcBef>
              <a:buClr>
                <a:srgbClr val="00417B"/>
              </a:buClr>
            </a:pPr>
            <a:r>
              <a:rPr lang="en-US" sz="1600" dirty="0">
                <a:solidFill>
                  <a:srgbClr val="004167"/>
                </a:solidFill>
                <a:latin typeface="Calibri" pitchFamily="-109" charset="0"/>
              </a:rPr>
              <a:t>8 copper gigabit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91" name="Picture 101" descr="1800mobiles_2028_30073739"/>
          <p:cNvPicPr>
            <a:picLocks noChangeAspect="1" noChangeArrowheads="1"/>
          </p:cNvPicPr>
          <p:nvPr/>
        </p:nvPicPr>
        <p:blipFill>
          <a:blip r:embed="rId3"/>
          <a:srcRect/>
          <a:stretch>
            <a:fillRect/>
          </a:stretch>
        </p:blipFill>
        <p:spPr bwMode="auto">
          <a:xfrm>
            <a:off x="186264" y="4325407"/>
            <a:ext cx="766763" cy="387350"/>
          </a:xfrm>
          <a:prstGeom prst="rect">
            <a:avLst/>
          </a:prstGeom>
          <a:noFill/>
          <a:ln w="9525">
            <a:noFill/>
            <a:miter lim="800000"/>
            <a:headEnd/>
            <a:tailEnd/>
          </a:ln>
        </p:spPr>
      </p:pic>
      <p:pic>
        <p:nvPicPr>
          <p:cNvPr id="38923" name="Picture 8" descr="CE_logo"/>
          <p:cNvPicPr>
            <a:picLocks noChangeAspect="1" noChangeArrowheads="1"/>
          </p:cNvPicPr>
          <p:nvPr/>
        </p:nvPicPr>
        <p:blipFill>
          <a:blip r:embed="rId4"/>
          <a:srcRect t="12152" r="5736" b="18694"/>
          <a:stretch>
            <a:fillRect/>
          </a:stretch>
        </p:blipFill>
        <p:spPr bwMode="auto">
          <a:xfrm>
            <a:off x="2819927" y="5831417"/>
            <a:ext cx="1849437" cy="313266"/>
          </a:xfrm>
          <a:prstGeom prst="rect">
            <a:avLst/>
          </a:prstGeom>
          <a:noFill/>
          <a:ln w="9525">
            <a:noFill/>
            <a:miter lim="800000"/>
            <a:headEnd/>
            <a:tailEnd/>
          </a:ln>
        </p:spPr>
      </p:pic>
      <p:sp>
        <p:nvSpPr>
          <p:cNvPr id="38922" name="AutoShape 7"/>
          <p:cNvSpPr>
            <a:spLocks noChangeArrowheads="1"/>
          </p:cNvSpPr>
          <p:nvPr/>
        </p:nvSpPr>
        <p:spPr bwMode="auto">
          <a:xfrm>
            <a:off x="2854325" y="4427538"/>
            <a:ext cx="3578225" cy="1738312"/>
          </a:xfrm>
          <a:prstGeom prst="roundRect">
            <a:avLst>
              <a:gd name="adj" fmla="val 2287"/>
            </a:avLst>
          </a:prstGeom>
          <a:solidFill>
            <a:srgbClr val="DDDDDD">
              <a:alpha val="14902"/>
            </a:srgbClr>
          </a:solidFill>
          <a:ln w="28575">
            <a:solidFill>
              <a:srgbClr val="DDDDDD"/>
            </a:solidFill>
            <a:round/>
            <a:headEnd/>
            <a:tailEnd/>
          </a:ln>
        </p:spPr>
        <p:txBody>
          <a:bodyPr wrap="square" anchor="ctr">
            <a:prstTxWarp prst="textNoShape">
              <a:avLst/>
            </a:prstTxWarp>
            <a:spAutoFit/>
          </a:bodyPr>
          <a:lstStyle/>
          <a:p>
            <a:endParaRPr lang="en-US"/>
          </a:p>
        </p:txBody>
      </p:sp>
      <p:sp>
        <p:nvSpPr>
          <p:cNvPr id="38916" name="AutoShape 89"/>
          <p:cNvSpPr>
            <a:spLocks noChangeArrowheads="1"/>
          </p:cNvSpPr>
          <p:nvPr/>
        </p:nvSpPr>
        <p:spPr bwMode="auto">
          <a:xfrm>
            <a:off x="2849563" y="3028950"/>
            <a:ext cx="3451225" cy="1054100"/>
          </a:xfrm>
          <a:prstGeom prst="roundRect">
            <a:avLst>
              <a:gd name="adj" fmla="val 2287"/>
            </a:avLst>
          </a:prstGeom>
          <a:solidFill>
            <a:srgbClr val="DDDDDD">
              <a:alpha val="14902"/>
            </a:srgbClr>
          </a:solidFill>
          <a:ln w="28575">
            <a:solidFill>
              <a:srgbClr val="DDDDDD"/>
            </a:solidFill>
            <a:round/>
            <a:headEnd/>
            <a:tailEnd/>
          </a:ln>
        </p:spPr>
        <p:txBody>
          <a:bodyPr anchor="ctr">
            <a:prstTxWarp prst="textNoShape">
              <a:avLst/>
            </a:prstTxWarp>
            <a:spAutoFit/>
          </a:bodyPr>
          <a:lstStyle/>
          <a:p>
            <a:endParaRPr lang="en-US"/>
          </a:p>
        </p:txBody>
      </p:sp>
      <p:sp>
        <p:nvSpPr>
          <p:cNvPr id="38917" name="AutoShape 2"/>
          <p:cNvSpPr>
            <a:spLocks noChangeArrowheads="1"/>
          </p:cNvSpPr>
          <p:nvPr/>
        </p:nvSpPr>
        <p:spPr bwMode="auto">
          <a:xfrm>
            <a:off x="120650" y="4281488"/>
            <a:ext cx="2597150" cy="1884362"/>
          </a:xfrm>
          <a:prstGeom prst="roundRect">
            <a:avLst>
              <a:gd name="adj" fmla="val 2287"/>
            </a:avLst>
          </a:prstGeom>
          <a:solidFill>
            <a:srgbClr val="DDDDDD">
              <a:alpha val="14902"/>
            </a:srgbClr>
          </a:solidFill>
          <a:ln w="28575">
            <a:solidFill>
              <a:srgbClr val="DDDDDD"/>
            </a:solidFill>
            <a:round/>
            <a:headEnd/>
            <a:tailEnd/>
          </a:ln>
        </p:spPr>
        <p:txBody>
          <a:bodyPr wrap="square" anchor="ctr">
            <a:prstTxWarp prst="textNoShape">
              <a:avLst/>
            </a:prstTxWarp>
            <a:spAutoFit/>
          </a:bodyPr>
          <a:lstStyle/>
          <a:p>
            <a:endParaRPr lang="en-US"/>
          </a:p>
        </p:txBody>
      </p:sp>
      <p:sp>
        <p:nvSpPr>
          <p:cNvPr id="38918" name="AutoShape 3"/>
          <p:cNvSpPr>
            <a:spLocks noChangeArrowheads="1"/>
          </p:cNvSpPr>
          <p:nvPr/>
        </p:nvSpPr>
        <p:spPr bwMode="auto">
          <a:xfrm>
            <a:off x="130175" y="1062038"/>
            <a:ext cx="2570163" cy="2836862"/>
          </a:xfrm>
          <a:prstGeom prst="roundRect">
            <a:avLst>
              <a:gd name="adj" fmla="val 2287"/>
            </a:avLst>
          </a:prstGeom>
          <a:solidFill>
            <a:srgbClr val="DDDDDD">
              <a:alpha val="14902"/>
            </a:srgbClr>
          </a:solidFill>
          <a:ln w="28575">
            <a:solidFill>
              <a:srgbClr val="DDDDDD"/>
            </a:solidFill>
            <a:round/>
            <a:headEnd/>
            <a:tailEnd/>
          </a:ln>
        </p:spPr>
        <p:txBody>
          <a:bodyPr wrap="square" anchor="ctr">
            <a:prstTxWarp prst="textNoShape">
              <a:avLst/>
            </a:prstTxWarp>
            <a:spAutoFit/>
          </a:bodyPr>
          <a:lstStyle/>
          <a:p>
            <a:endParaRPr lang="en-US"/>
          </a:p>
        </p:txBody>
      </p:sp>
      <p:sp>
        <p:nvSpPr>
          <p:cNvPr id="38919" name="AutoShape 4"/>
          <p:cNvSpPr>
            <a:spLocks noChangeArrowheads="1"/>
          </p:cNvSpPr>
          <p:nvPr/>
        </p:nvSpPr>
        <p:spPr bwMode="auto">
          <a:xfrm>
            <a:off x="6542088" y="4275131"/>
            <a:ext cx="2455862" cy="1888601"/>
          </a:xfrm>
          <a:prstGeom prst="roundRect">
            <a:avLst>
              <a:gd name="adj" fmla="val 2287"/>
            </a:avLst>
          </a:prstGeom>
          <a:solidFill>
            <a:srgbClr val="DDDDDD">
              <a:alpha val="14902"/>
            </a:srgbClr>
          </a:solidFill>
          <a:ln w="28575">
            <a:solidFill>
              <a:srgbClr val="DDDDDD"/>
            </a:solidFill>
            <a:round/>
            <a:headEnd/>
            <a:tailEnd/>
          </a:ln>
        </p:spPr>
        <p:txBody>
          <a:bodyPr wrap="square" anchor="ctr">
            <a:prstTxWarp prst="textNoShape">
              <a:avLst/>
            </a:prstTxWarp>
            <a:spAutoFit/>
          </a:bodyPr>
          <a:lstStyle/>
          <a:p>
            <a:endParaRPr lang="en-US"/>
          </a:p>
        </p:txBody>
      </p:sp>
      <p:sp>
        <p:nvSpPr>
          <p:cNvPr id="38920" name="AutoShape 5"/>
          <p:cNvSpPr>
            <a:spLocks noChangeArrowheads="1"/>
          </p:cNvSpPr>
          <p:nvPr/>
        </p:nvSpPr>
        <p:spPr bwMode="auto">
          <a:xfrm>
            <a:off x="6442075" y="1042989"/>
            <a:ext cx="2557463" cy="2817812"/>
          </a:xfrm>
          <a:prstGeom prst="roundRect">
            <a:avLst>
              <a:gd name="adj" fmla="val 2287"/>
            </a:avLst>
          </a:prstGeom>
          <a:solidFill>
            <a:srgbClr val="DDDDDD">
              <a:alpha val="14902"/>
            </a:srgbClr>
          </a:solidFill>
          <a:ln w="28575">
            <a:solidFill>
              <a:srgbClr val="DDDDDD"/>
            </a:solidFill>
            <a:round/>
            <a:headEnd/>
            <a:tailEnd/>
          </a:ln>
        </p:spPr>
        <p:txBody>
          <a:bodyPr wrap="square" anchor="ctr">
            <a:prstTxWarp prst="textNoShape">
              <a:avLst/>
            </a:prstTxWarp>
            <a:spAutoFit/>
          </a:bodyPr>
          <a:lstStyle/>
          <a:p>
            <a:endParaRPr lang="en-US"/>
          </a:p>
        </p:txBody>
      </p:sp>
      <p:sp>
        <p:nvSpPr>
          <p:cNvPr id="38921" name="AutoShape 6"/>
          <p:cNvSpPr>
            <a:spLocks noChangeArrowheads="1"/>
          </p:cNvSpPr>
          <p:nvPr/>
        </p:nvSpPr>
        <p:spPr bwMode="auto">
          <a:xfrm>
            <a:off x="2846388" y="1062038"/>
            <a:ext cx="3455987" cy="1633537"/>
          </a:xfrm>
          <a:prstGeom prst="roundRect">
            <a:avLst>
              <a:gd name="adj" fmla="val 2287"/>
            </a:avLst>
          </a:prstGeom>
          <a:solidFill>
            <a:srgbClr val="DDDDDD">
              <a:alpha val="14902"/>
            </a:srgbClr>
          </a:solidFill>
          <a:ln w="28575">
            <a:solidFill>
              <a:srgbClr val="DDDDDD"/>
            </a:solidFill>
            <a:round/>
            <a:headEnd/>
            <a:tailEnd/>
          </a:ln>
        </p:spPr>
        <p:txBody>
          <a:bodyPr anchor="ctr">
            <a:prstTxWarp prst="textNoShape">
              <a:avLst/>
            </a:prstTxWarp>
            <a:spAutoFit/>
          </a:bodyPr>
          <a:lstStyle/>
          <a:p>
            <a:endParaRPr lang="en-US"/>
          </a:p>
        </p:txBody>
      </p:sp>
      <p:sp>
        <p:nvSpPr>
          <p:cNvPr id="38924" name="Rectangle 9"/>
          <p:cNvSpPr>
            <a:spLocks noGrp="1" noChangeArrowheads="1"/>
          </p:cNvSpPr>
          <p:nvPr>
            <p:ph type="title"/>
          </p:nvPr>
        </p:nvSpPr>
        <p:spPr>
          <a:xfrm>
            <a:off x="169863" y="149225"/>
            <a:ext cx="8480425" cy="612775"/>
          </a:xfrm>
        </p:spPr>
        <p:txBody>
          <a:bodyPr/>
          <a:lstStyle/>
          <a:p>
            <a:r>
              <a:rPr lang="en-US">
                <a:ea typeface="ＭＳ Ｐゴシック" pitchFamily="-109" charset="-128"/>
                <a:cs typeface="ＭＳ Ｐゴシック" pitchFamily="-109" charset="-128"/>
              </a:rPr>
              <a:t>Leading Organizations Trust Palo Alto Networks</a:t>
            </a:r>
          </a:p>
        </p:txBody>
      </p:sp>
      <p:pic>
        <p:nvPicPr>
          <p:cNvPr id="38930" name="Picture 24" descr="Janus">
            <a:hlinkClick r:id="rId5"/>
          </p:cNvPr>
          <p:cNvPicPr>
            <a:picLocks noChangeAspect="1" noChangeArrowheads="1"/>
          </p:cNvPicPr>
          <p:nvPr/>
        </p:nvPicPr>
        <p:blipFill>
          <a:blip r:embed="rId6"/>
          <a:srcRect/>
          <a:stretch>
            <a:fillRect/>
          </a:stretch>
        </p:blipFill>
        <p:spPr bwMode="auto">
          <a:xfrm>
            <a:off x="4570408" y="2400301"/>
            <a:ext cx="1309687" cy="255588"/>
          </a:xfrm>
          <a:prstGeom prst="rect">
            <a:avLst/>
          </a:prstGeom>
          <a:noFill/>
          <a:ln w="9525">
            <a:noFill/>
            <a:miter lim="800000"/>
            <a:headEnd/>
            <a:tailEnd/>
          </a:ln>
        </p:spPr>
      </p:pic>
      <p:pic>
        <p:nvPicPr>
          <p:cNvPr id="38931" name="Picture 25" descr="SanDisk Homepage">
            <a:hlinkClick r:id="rId7"/>
          </p:cNvPr>
          <p:cNvPicPr>
            <a:picLocks noChangeAspect="1" noChangeArrowheads="1"/>
          </p:cNvPicPr>
          <p:nvPr/>
        </p:nvPicPr>
        <p:blipFill>
          <a:blip r:embed="rId8"/>
          <a:srcRect/>
          <a:stretch>
            <a:fillRect/>
          </a:stretch>
        </p:blipFill>
        <p:spPr bwMode="auto">
          <a:xfrm>
            <a:off x="2957513" y="5013854"/>
            <a:ext cx="985012" cy="213523"/>
          </a:xfrm>
          <a:prstGeom prst="rect">
            <a:avLst/>
          </a:prstGeom>
          <a:noFill/>
          <a:ln w="9525">
            <a:noFill/>
            <a:miter lim="800000"/>
            <a:headEnd/>
            <a:tailEnd/>
          </a:ln>
        </p:spPr>
      </p:pic>
      <p:pic>
        <p:nvPicPr>
          <p:cNvPr id="38932" name="Picture 27" descr="0000b2wx">
            <a:hlinkClick r:id="rId9"/>
          </p:cNvPr>
          <p:cNvPicPr>
            <a:picLocks noChangeAspect="1" noChangeArrowheads="1"/>
          </p:cNvPicPr>
          <p:nvPr/>
        </p:nvPicPr>
        <p:blipFill>
          <a:blip r:embed="rId10"/>
          <a:srcRect/>
          <a:stretch>
            <a:fillRect/>
          </a:stretch>
        </p:blipFill>
        <p:spPr bwMode="auto">
          <a:xfrm>
            <a:off x="6515100" y="1919813"/>
            <a:ext cx="560324" cy="560324"/>
          </a:xfrm>
          <a:prstGeom prst="rect">
            <a:avLst/>
          </a:prstGeom>
          <a:noFill/>
          <a:ln w="9525">
            <a:noFill/>
            <a:miter lim="800000"/>
            <a:headEnd/>
            <a:tailEnd/>
          </a:ln>
        </p:spPr>
      </p:pic>
      <p:pic>
        <p:nvPicPr>
          <p:cNvPr id="38933" name="Picture 29" descr="Welcome to the Department of Industrial Relations">
            <a:hlinkClick r:id="rId11"/>
          </p:cNvPr>
          <p:cNvPicPr>
            <a:picLocks noChangeAspect="1" noChangeArrowheads="1"/>
          </p:cNvPicPr>
          <p:nvPr/>
        </p:nvPicPr>
        <p:blipFill>
          <a:blip r:embed="rId12"/>
          <a:srcRect t="37402"/>
          <a:stretch>
            <a:fillRect/>
          </a:stretch>
        </p:blipFill>
        <p:spPr bwMode="auto">
          <a:xfrm>
            <a:off x="6697663" y="1101725"/>
            <a:ext cx="2030412" cy="219075"/>
          </a:xfrm>
          <a:prstGeom prst="rect">
            <a:avLst/>
          </a:prstGeom>
          <a:noFill/>
          <a:ln w="9525">
            <a:noFill/>
            <a:miter lim="800000"/>
            <a:headEnd/>
            <a:tailEnd/>
          </a:ln>
        </p:spPr>
      </p:pic>
      <p:pic>
        <p:nvPicPr>
          <p:cNvPr id="38936" name="Picture 33"/>
          <p:cNvPicPr>
            <a:picLocks noChangeAspect="1" noChangeArrowheads="1"/>
          </p:cNvPicPr>
          <p:nvPr/>
        </p:nvPicPr>
        <p:blipFill>
          <a:blip r:embed="rId13"/>
          <a:srcRect/>
          <a:stretch>
            <a:fillRect/>
          </a:stretch>
        </p:blipFill>
        <p:spPr bwMode="auto">
          <a:xfrm>
            <a:off x="7089775" y="1897588"/>
            <a:ext cx="591456" cy="576961"/>
          </a:xfrm>
          <a:prstGeom prst="rect">
            <a:avLst/>
          </a:prstGeom>
          <a:noFill/>
          <a:ln w="9525">
            <a:noFill/>
            <a:miter lim="800000"/>
            <a:headEnd/>
            <a:tailEnd/>
          </a:ln>
        </p:spPr>
      </p:pic>
      <p:pic>
        <p:nvPicPr>
          <p:cNvPr id="38938" name="Picture 35" descr="HHMI Logo">
            <a:hlinkClick r:id="rId14"/>
          </p:cNvPr>
          <p:cNvPicPr>
            <a:picLocks noChangeAspect="1" noChangeArrowheads="1"/>
          </p:cNvPicPr>
          <p:nvPr/>
        </p:nvPicPr>
        <p:blipFill>
          <a:blip r:embed="rId15"/>
          <a:srcRect l="3429"/>
          <a:stretch>
            <a:fillRect/>
          </a:stretch>
        </p:blipFill>
        <p:spPr bwMode="auto">
          <a:xfrm>
            <a:off x="138113" y="2759075"/>
            <a:ext cx="1766887" cy="444500"/>
          </a:xfrm>
          <a:prstGeom prst="rect">
            <a:avLst/>
          </a:prstGeom>
          <a:noFill/>
          <a:ln w="9525">
            <a:noFill/>
            <a:miter lim="800000"/>
            <a:headEnd/>
            <a:tailEnd/>
          </a:ln>
        </p:spPr>
      </p:pic>
      <p:pic>
        <p:nvPicPr>
          <p:cNvPr id="38942" name="Picture 39" descr="UPMC logo">
            <a:hlinkClick r:id="rId16"/>
          </p:cNvPr>
          <p:cNvPicPr>
            <a:picLocks noChangeAspect="1" noChangeArrowheads="1"/>
          </p:cNvPicPr>
          <p:nvPr/>
        </p:nvPicPr>
        <p:blipFill>
          <a:blip r:embed="rId17"/>
          <a:srcRect/>
          <a:stretch>
            <a:fillRect/>
          </a:stretch>
        </p:blipFill>
        <p:spPr bwMode="auto">
          <a:xfrm>
            <a:off x="217488" y="1122363"/>
            <a:ext cx="1622425" cy="255587"/>
          </a:xfrm>
          <a:prstGeom prst="rect">
            <a:avLst/>
          </a:prstGeom>
          <a:noFill/>
          <a:ln w="9525">
            <a:noFill/>
            <a:miter lim="800000"/>
            <a:headEnd/>
            <a:tailEnd/>
          </a:ln>
        </p:spPr>
      </p:pic>
      <p:pic>
        <p:nvPicPr>
          <p:cNvPr id="38944" name="Picture 41" descr="Western &amp; Southern Life"/>
          <p:cNvPicPr>
            <a:picLocks noChangeAspect="1" noChangeArrowheads="1"/>
          </p:cNvPicPr>
          <p:nvPr/>
        </p:nvPicPr>
        <p:blipFill>
          <a:blip r:embed="rId18"/>
          <a:srcRect/>
          <a:stretch>
            <a:fillRect/>
          </a:stretch>
        </p:blipFill>
        <p:spPr bwMode="auto">
          <a:xfrm>
            <a:off x="2861195" y="1100138"/>
            <a:ext cx="1403508" cy="326961"/>
          </a:xfrm>
          <a:prstGeom prst="rect">
            <a:avLst/>
          </a:prstGeom>
          <a:noFill/>
          <a:ln w="9525">
            <a:noFill/>
            <a:miter lim="800000"/>
            <a:headEnd/>
            <a:tailEnd/>
          </a:ln>
        </p:spPr>
      </p:pic>
      <p:pic>
        <p:nvPicPr>
          <p:cNvPr id="38945" name="Picture 42" descr="SJSU Logo: click for SJSU home page">
            <a:hlinkClick r:id="rId19"/>
          </p:cNvPr>
          <p:cNvPicPr>
            <a:picLocks noChangeAspect="1" noChangeArrowheads="1"/>
          </p:cNvPicPr>
          <p:nvPr/>
        </p:nvPicPr>
        <p:blipFill>
          <a:blip r:embed="rId20"/>
          <a:srcRect/>
          <a:stretch>
            <a:fillRect/>
          </a:stretch>
        </p:blipFill>
        <p:spPr bwMode="auto">
          <a:xfrm>
            <a:off x="8393106" y="5632444"/>
            <a:ext cx="486218" cy="455935"/>
          </a:xfrm>
          <a:prstGeom prst="rect">
            <a:avLst/>
          </a:prstGeom>
          <a:noFill/>
          <a:ln w="9525">
            <a:noFill/>
            <a:miter lim="800000"/>
            <a:headEnd/>
            <a:tailEnd/>
          </a:ln>
        </p:spPr>
      </p:pic>
      <p:pic>
        <p:nvPicPr>
          <p:cNvPr id="38946" name="Picture 43" descr="StagesofLifeCAMCOrg"/>
          <p:cNvPicPr>
            <a:picLocks noChangeAspect="1" noChangeArrowheads="1"/>
          </p:cNvPicPr>
          <p:nvPr/>
        </p:nvPicPr>
        <p:blipFill>
          <a:blip r:embed="rId21"/>
          <a:srcRect r="72000" b="22737"/>
          <a:stretch>
            <a:fillRect/>
          </a:stretch>
        </p:blipFill>
        <p:spPr bwMode="auto">
          <a:xfrm>
            <a:off x="1433513" y="1758950"/>
            <a:ext cx="1216025" cy="398463"/>
          </a:xfrm>
          <a:prstGeom prst="rect">
            <a:avLst/>
          </a:prstGeom>
          <a:noFill/>
          <a:ln w="9525">
            <a:noFill/>
            <a:miter lim="800000"/>
            <a:headEnd/>
            <a:tailEnd/>
          </a:ln>
        </p:spPr>
      </p:pic>
      <p:pic>
        <p:nvPicPr>
          <p:cNvPr id="38949" name="Picture 47" descr="ACUITY Logo">
            <a:hlinkClick r:id="rId22" tooltip="Click on ACUITY Logo to return to Home Page"/>
          </p:cNvPr>
          <p:cNvPicPr>
            <a:picLocks noChangeAspect="1" noChangeArrowheads="1"/>
          </p:cNvPicPr>
          <p:nvPr/>
        </p:nvPicPr>
        <p:blipFill>
          <a:blip r:embed="rId23"/>
          <a:srcRect/>
          <a:stretch>
            <a:fillRect/>
          </a:stretch>
        </p:blipFill>
        <p:spPr bwMode="auto">
          <a:xfrm>
            <a:off x="2896648" y="1534053"/>
            <a:ext cx="790263" cy="241617"/>
          </a:xfrm>
          <a:prstGeom prst="rect">
            <a:avLst/>
          </a:prstGeom>
          <a:noFill/>
          <a:ln w="9525">
            <a:noFill/>
            <a:miter lim="800000"/>
            <a:headEnd/>
            <a:tailEnd/>
          </a:ln>
        </p:spPr>
      </p:pic>
      <p:pic>
        <p:nvPicPr>
          <p:cNvPr id="38950" name="Picture 48" descr="Greenhill logo ">
            <a:hlinkClick r:id="rId24"/>
          </p:cNvPr>
          <p:cNvPicPr>
            <a:picLocks noChangeAspect="1" noChangeArrowheads="1"/>
          </p:cNvPicPr>
          <p:nvPr/>
        </p:nvPicPr>
        <p:blipFill>
          <a:blip r:embed="rId25"/>
          <a:srcRect r="12549" b="18462"/>
          <a:stretch>
            <a:fillRect/>
          </a:stretch>
        </p:blipFill>
        <p:spPr bwMode="auto">
          <a:xfrm>
            <a:off x="4132263" y="2094454"/>
            <a:ext cx="891857" cy="284861"/>
          </a:xfrm>
          <a:prstGeom prst="rect">
            <a:avLst/>
          </a:prstGeom>
          <a:noFill/>
          <a:ln w="9525">
            <a:noFill/>
            <a:miter lim="800000"/>
            <a:headEnd/>
            <a:tailEnd/>
          </a:ln>
        </p:spPr>
      </p:pic>
      <p:pic>
        <p:nvPicPr>
          <p:cNvPr id="38953" name="Picture 51" descr="logo">
            <a:hlinkClick r:id="rId26"/>
          </p:cNvPr>
          <p:cNvPicPr>
            <a:picLocks noChangeAspect="1" noChangeArrowheads="1"/>
          </p:cNvPicPr>
          <p:nvPr/>
        </p:nvPicPr>
        <p:blipFill>
          <a:blip r:embed="rId27"/>
          <a:srcRect/>
          <a:stretch>
            <a:fillRect/>
          </a:stretch>
        </p:blipFill>
        <p:spPr bwMode="auto">
          <a:xfrm>
            <a:off x="1223963" y="2679700"/>
            <a:ext cx="1425575" cy="331788"/>
          </a:xfrm>
          <a:prstGeom prst="rect">
            <a:avLst/>
          </a:prstGeom>
          <a:noFill/>
          <a:ln w="9525">
            <a:noFill/>
            <a:miter lim="800000"/>
            <a:headEnd/>
            <a:tailEnd/>
          </a:ln>
        </p:spPr>
      </p:pic>
      <p:pic>
        <p:nvPicPr>
          <p:cNvPr id="38956" name="Picture 54" descr="qvc-logo.bmp"/>
          <p:cNvPicPr>
            <a:picLocks noChangeAspect="1" noChangeArrowheads="1"/>
          </p:cNvPicPr>
          <p:nvPr/>
        </p:nvPicPr>
        <p:blipFill>
          <a:blip r:embed="rId28"/>
          <a:srcRect/>
          <a:stretch>
            <a:fillRect/>
          </a:stretch>
        </p:blipFill>
        <p:spPr bwMode="auto">
          <a:xfrm>
            <a:off x="5822950" y="3092450"/>
            <a:ext cx="471488" cy="434975"/>
          </a:xfrm>
          <a:prstGeom prst="rect">
            <a:avLst/>
          </a:prstGeom>
          <a:noFill/>
          <a:ln w="9525">
            <a:noFill/>
            <a:miter lim="800000"/>
            <a:headEnd/>
            <a:tailEnd/>
          </a:ln>
        </p:spPr>
      </p:pic>
      <p:pic>
        <p:nvPicPr>
          <p:cNvPr id="38957" name="Picture 55" descr="HP.com home">
            <a:hlinkClick r:id="rId29" tooltip="HP.com home"/>
          </p:cNvPr>
          <p:cNvPicPr>
            <a:picLocks noChangeAspect="1" noChangeArrowheads="1"/>
          </p:cNvPicPr>
          <p:nvPr/>
        </p:nvPicPr>
        <p:blipFill>
          <a:blip r:embed="rId30"/>
          <a:srcRect/>
          <a:stretch>
            <a:fillRect/>
          </a:stretch>
        </p:blipFill>
        <p:spPr bwMode="auto">
          <a:xfrm>
            <a:off x="4737634" y="5783775"/>
            <a:ext cx="366640" cy="351536"/>
          </a:xfrm>
          <a:prstGeom prst="rect">
            <a:avLst/>
          </a:prstGeom>
          <a:noFill/>
          <a:ln w="9525">
            <a:noFill/>
            <a:miter lim="800000"/>
            <a:headEnd/>
            <a:tailEnd/>
          </a:ln>
        </p:spPr>
      </p:pic>
      <p:pic>
        <p:nvPicPr>
          <p:cNvPr id="38959" name="Picture 57" descr="Business Solutions from ADP Automatic Data Processing">
            <a:hlinkClick r:id="rId31"/>
          </p:cNvPr>
          <p:cNvPicPr>
            <a:picLocks noChangeAspect="1" noChangeArrowheads="1"/>
          </p:cNvPicPr>
          <p:nvPr/>
        </p:nvPicPr>
        <p:blipFill>
          <a:blip r:embed="rId32"/>
          <a:srcRect t="33684" r="64084"/>
          <a:stretch>
            <a:fillRect/>
          </a:stretch>
        </p:blipFill>
        <p:spPr bwMode="auto">
          <a:xfrm>
            <a:off x="2919405" y="2445811"/>
            <a:ext cx="1584325" cy="217488"/>
          </a:xfrm>
          <a:prstGeom prst="rect">
            <a:avLst/>
          </a:prstGeom>
          <a:noFill/>
          <a:ln w="9525">
            <a:noFill/>
            <a:miter lim="800000"/>
            <a:headEnd/>
            <a:tailEnd/>
          </a:ln>
        </p:spPr>
      </p:pic>
      <p:pic>
        <p:nvPicPr>
          <p:cNvPr id="38960" name="Picture 58" descr="00_logo_big"/>
          <p:cNvPicPr>
            <a:picLocks noChangeAspect="1" noChangeArrowheads="1"/>
          </p:cNvPicPr>
          <p:nvPr/>
        </p:nvPicPr>
        <p:blipFill>
          <a:blip r:embed="rId33"/>
          <a:srcRect/>
          <a:stretch>
            <a:fillRect/>
          </a:stretch>
        </p:blipFill>
        <p:spPr bwMode="auto">
          <a:xfrm>
            <a:off x="812800" y="4892671"/>
            <a:ext cx="793750" cy="352425"/>
          </a:xfrm>
          <a:prstGeom prst="rect">
            <a:avLst/>
          </a:prstGeom>
          <a:noFill/>
          <a:ln w="9525">
            <a:noFill/>
            <a:miter lim="800000"/>
            <a:headEnd/>
            <a:tailEnd/>
          </a:ln>
        </p:spPr>
      </p:pic>
      <p:pic>
        <p:nvPicPr>
          <p:cNvPr id="38962" name="Picture 60" descr="logo_mercy">
            <a:hlinkClick r:id="rId34"/>
          </p:cNvPr>
          <p:cNvPicPr>
            <a:picLocks noChangeAspect="1" noChangeArrowheads="1"/>
          </p:cNvPicPr>
          <p:nvPr/>
        </p:nvPicPr>
        <p:blipFill>
          <a:blip r:embed="rId35"/>
          <a:srcRect r="8348"/>
          <a:stretch>
            <a:fillRect/>
          </a:stretch>
        </p:blipFill>
        <p:spPr bwMode="auto">
          <a:xfrm>
            <a:off x="198438" y="1401763"/>
            <a:ext cx="1122362" cy="425450"/>
          </a:xfrm>
          <a:prstGeom prst="rect">
            <a:avLst/>
          </a:prstGeom>
          <a:noFill/>
          <a:ln w="9525">
            <a:noFill/>
            <a:miter lim="800000"/>
            <a:headEnd/>
            <a:tailEnd/>
          </a:ln>
        </p:spPr>
      </p:pic>
      <p:sp>
        <p:nvSpPr>
          <p:cNvPr id="38963" name="Text Box 61"/>
          <p:cNvSpPr txBox="1">
            <a:spLocks noChangeArrowheads="1"/>
          </p:cNvSpPr>
          <p:nvPr/>
        </p:nvSpPr>
        <p:spPr bwMode="auto">
          <a:xfrm>
            <a:off x="649288" y="808038"/>
            <a:ext cx="1325562" cy="307975"/>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sz="1600" b="1">
                <a:solidFill>
                  <a:srgbClr val="004167"/>
                </a:solidFill>
              </a:rPr>
              <a:t>Health Care</a:t>
            </a:r>
          </a:p>
        </p:txBody>
      </p:sp>
      <p:sp>
        <p:nvSpPr>
          <p:cNvPr id="38964" name="Text Box 62"/>
          <p:cNvSpPr txBox="1">
            <a:spLocks noChangeArrowheads="1"/>
          </p:cNvSpPr>
          <p:nvPr/>
        </p:nvSpPr>
        <p:spPr bwMode="auto">
          <a:xfrm>
            <a:off x="3414713" y="806450"/>
            <a:ext cx="1974850" cy="307975"/>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sz="1600" b="1">
                <a:solidFill>
                  <a:srgbClr val="004167"/>
                </a:solidFill>
              </a:rPr>
              <a:t>Financial Services</a:t>
            </a:r>
          </a:p>
        </p:txBody>
      </p:sp>
      <p:sp>
        <p:nvSpPr>
          <p:cNvPr id="38965" name="Text Box 63"/>
          <p:cNvSpPr txBox="1">
            <a:spLocks noChangeArrowheads="1"/>
          </p:cNvSpPr>
          <p:nvPr/>
        </p:nvSpPr>
        <p:spPr bwMode="auto">
          <a:xfrm>
            <a:off x="6959600" y="788988"/>
            <a:ext cx="1393825" cy="307975"/>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sz="1600" b="1">
                <a:solidFill>
                  <a:srgbClr val="004167"/>
                </a:solidFill>
              </a:rPr>
              <a:t>Government</a:t>
            </a:r>
          </a:p>
        </p:txBody>
      </p:sp>
      <p:sp>
        <p:nvSpPr>
          <p:cNvPr id="38966" name="Text Box 64"/>
          <p:cNvSpPr txBox="1">
            <a:spLocks noChangeArrowheads="1"/>
          </p:cNvSpPr>
          <p:nvPr/>
        </p:nvSpPr>
        <p:spPr bwMode="auto">
          <a:xfrm>
            <a:off x="3257550" y="4138613"/>
            <a:ext cx="2582863" cy="307975"/>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sz="1600" b="1" dirty="0">
                <a:solidFill>
                  <a:srgbClr val="004167"/>
                </a:solidFill>
              </a:rPr>
              <a:t>Mfg / High Tech / Energy</a:t>
            </a:r>
          </a:p>
        </p:txBody>
      </p:sp>
      <p:sp>
        <p:nvSpPr>
          <p:cNvPr id="38967" name="Text Box 65"/>
          <p:cNvSpPr txBox="1">
            <a:spLocks noChangeArrowheads="1"/>
          </p:cNvSpPr>
          <p:nvPr/>
        </p:nvSpPr>
        <p:spPr bwMode="auto">
          <a:xfrm>
            <a:off x="7199313" y="4004728"/>
            <a:ext cx="1176337" cy="307975"/>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sz="1600" b="1" dirty="0">
                <a:solidFill>
                  <a:srgbClr val="004167"/>
                </a:solidFill>
              </a:rPr>
              <a:t>Education</a:t>
            </a:r>
          </a:p>
        </p:txBody>
      </p:sp>
      <p:sp>
        <p:nvSpPr>
          <p:cNvPr id="38968" name="Text Box 66"/>
          <p:cNvSpPr txBox="1">
            <a:spLocks noChangeArrowheads="1"/>
          </p:cNvSpPr>
          <p:nvPr/>
        </p:nvSpPr>
        <p:spPr bwMode="auto">
          <a:xfrm>
            <a:off x="-33338" y="4005263"/>
            <a:ext cx="2933701" cy="307975"/>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sz="1600" b="1" dirty="0">
                <a:solidFill>
                  <a:srgbClr val="004167"/>
                </a:solidFill>
              </a:rPr>
              <a:t>Service Providers / Services</a:t>
            </a:r>
          </a:p>
        </p:txBody>
      </p:sp>
      <p:pic>
        <p:nvPicPr>
          <p:cNvPr id="38969" name="Picture 67" descr="SC Johnson, A Family Company">
            <a:hlinkClick r:id="rId36"/>
          </p:cNvPr>
          <p:cNvPicPr>
            <a:picLocks noChangeAspect="1" noChangeArrowheads="1"/>
          </p:cNvPicPr>
          <p:nvPr/>
        </p:nvPicPr>
        <p:blipFill>
          <a:blip r:embed="rId37"/>
          <a:srcRect l="26666" r="17778"/>
          <a:stretch>
            <a:fillRect/>
          </a:stretch>
        </p:blipFill>
        <p:spPr bwMode="auto">
          <a:xfrm>
            <a:off x="2982913" y="4661429"/>
            <a:ext cx="930973" cy="310324"/>
          </a:xfrm>
          <a:prstGeom prst="rect">
            <a:avLst/>
          </a:prstGeom>
          <a:noFill/>
          <a:ln w="9525">
            <a:noFill/>
            <a:miter lim="800000"/>
            <a:headEnd/>
            <a:tailEnd/>
          </a:ln>
        </p:spPr>
      </p:pic>
      <p:pic>
        <p:nvPicPr>
          <p:cNvPr id="38971" name="Picture 75" descr="U.S. Department of Energy">
            <a:hlinkClick r:id="rId38"/>
          </p:cNvPr>
          <p:cNvPicPr>
            <a:picLocks noChangeAspect="1" noChangeArrowheads="1"/>
          </p:cNvPicPr>
          <p:nvPr/>
        </p:nvPicPr>
        <p:blipFill>
          <a:blip r:embed="rId39"/>
          <a:srcRect/>
          <a:stretch>
            <a:fillRect/>
          </a:stretch>
        </p:blipFill>
        <p:spPr bwMode="auto">
          <a:xfrm>
            <a:off x="7688263" y="1913463"/>
            <a:ext cx="549211" cy="549212"/>
          </a:xfrm>
          <a:prstGeom prst="rect">
            <a:avLst/>
          </a:prstGeom>
          <a:noFill/>
          <a:ln w="9525">
            <a:noFill/>
            <a:miter lim="800000"/>
            <a:headEnd/>
            <a:tailEnd/>
          </a:ln>
        </p:spPr>
      </p:pic>
      <p:pic>
        <p:nvPicPr>
          <p:cNvPr id="38973" name="Picture 80" descr="Motorola Worldwide">
            <a:hlinkClick r:id="rId40"/>
          </p:cNvPr>
          <p:cNvPicPr>
            <a:picLocks noChangeAspect="1" noChangeArrowheads="1"/>
          </p:cNvPicPr>
          <p:nvPr/>
        </p:nvPicPr>
        <p:blipFill>
          <a:blip r:embed="rId41"/>
          <a:srcRect/>
          <a:stretch>
            <a:fillRect/>
          </a:stretch>
        </p:blipFill>
        <p:spPr bwMode="auto">
          <a:xfrm>
            <a:off x="5924022" y="5296429"/>
            <a:ext cx="375793" cy="375793"/>
          </a:xfrm>
          <a:prstGeom prst="rect">
            <a:avLst/>
          </a:prstGeom>
          <a:noFill/>
          <a:ln w="9525">
            <a:noFill/>
            <a:miter lim="800000"/>
            <a:headEnd/>
            <a:tailEnd/>
          </a:ln>
        </p:spPr>
      </p:pic>
      <p:pic>
        <p:nvPicPr>
          <p:cNvPr id="38974" name="Picture 81" descr="PowerNet Global Communications">
            <a:hlinkClick r:id="rId42" tooltip="PowerNet Global Home"/>
          </p:cNvPr>
          <p:cNvPicPr>
            <a:picLocks noChangeAspect="1" noChangeArrowheads="1"/>
          </p:cNvPicPr>
          <p:nvPr/>
        </p:nvPicPr>
        <p:blipFill>
          <a:blip r:embed="rId43"/>
          <a:srcRect/>
          <a:stretch>
            <a:fillRect/>
          </a:stretch>
        </p:blipFill>
        <p:spPr bwMode="auto">
          <a:xfrm>
            <a:off x="1401768" y="5684312"/>
            <a:ext cx="1273810" cy="170175"/>
          </a:xfrm>
          <a:prstGeom prst="rect">
            <a:avLst/>
          </a:prstGeom>
          <a:noFill/>
          <a:ln w="9525">
            <a:noFill/>
            <a:miter lim="800000"/>
            <a:headEnd/>
            <a:tailEnd/>
          </a:ln>
        </p:spPr>
      </p:pic>
      <p:pic>
        <p:nvPicPr>
          <p:cNvPr id="38976" name="Picture 83" descr="logo"/>
          <p:cNvPicPr>
            <a:picLocks noChangeAspect="1" noChangeArrowheads="1"/>
          </p:cNvPicPr>
          <p:nvPr/>
        </p:nvPicPr>
        <p:blipFill>
          <a:blip r:embed="rId44"/>
          <a:srcRect/>
          <a:stretch>
            <a:fillRect/>
          </a:stretch>
        </p:blipFill>
        <p:spPr bwMode="auto">
          <a:xfrm>
            <a:off x="239713" y="1946275"/>
            <a:ext cx="1060450" cy="338138"/>
          </a:xfrm>
          <a:prstGeom prst="rect">
            <a:avLst/>
          </a:prstGeom>
          <a:noFill/>
          <a:ln w="9525">
            <a:noFill/>
            <a:miter lim="800000"/>
            <a:headEnd/>
            <a:tailEnd/>
          </a:ln>
        </p:spPr>
      </p:pic>
      <p:pic>
        <p:nvPicPr>
          <p:cNvPr id="38977" name="Picture 84" descr="pd-topbar"/>
          <p:cNvPicPr>
            <a:picLocks noChangeAspect="1" noChangeArrowheads="1"/>
          </p:cNvPicPr>
          <p:nvPr/>
        </p:nvPicPr>
        <p:blipFill>
          <a:blip r:embed="rId45"/>
          <a:srcRect r="80099"/>
          <a:stretch>
            <a:fillRect/>
          </a:stretch>
        </p:blipFill>
        <p:spPr bwMode="auto">
          <a:xfrm>
            <a:off x="196850" y="5070475"/>
            <a:ext cx="576263" cy="328613"/>
          </a:xfrm>
          <a:prstGeom prst="rect">
            <a:avLst/>
          </a:prstGeom>
          <a:noFill/>
          <a:ln w="9525">
            <a:noFill/>
            <a:miter lim="800000"/>
            <a:headEnd/>
            <a:tailEnd/>
          </a:ln>
        </p:spPr>
      </p:pic>
      <p:pic>
        <p:nvPicPr>
          <p:cNvPr id="38980" name="Picture 87" descr="kc_logo">
            <a:hlinkClick r:id="rId46"/>
          </p:cNvPr>
          <p:cNvPicPr>
            <a:picLocks noChangeAspect="1" noChangeArrowheads="1"/>
          </p:cNvPicPr>
          <p:nvPr/>
        </p:nvPicPr>
        <p:blipFill>
          <a:blip r:embed="rId47"/>
          <a:srcRect/>
          <a:stretch>
            <a:fillRect/>
          </a:stretch>
        </p:blipFill>
        <p:spPr bwMode="auto">
          <a:xfrm>
            <a:off x="4044398" y="4478340"/>
            <a:ext cx="1222311" cy="325230"/>
          </a:xfrm>
          <a:prstGeom prst="rect">
            <a:avLst/>
          </a:prstGeom>
          <a:noFill/>
          <a:ln w="9525">
            <a:noFill/>
            <a:miter lim="800000"/>
            <a:headEnd/>
            <a:tailEnd/>
          </a:ln>
        </p:spPr>
      </p:pic>
      <p:sp>
        <p:nvSpPr>
          <p:cNvPr id="38981" name="Text Box 88"/>
          <p:cNvSpPr txBox="1">
            <a:spLocks noChangeArrowheads="1"/>
          </p:cNvSpPr>
          <p:nvPr/>
        </p:nvSpPr>
        <p:spPr bwMode="auto">
          <a:xfrm>
            <a:off x="3071813" y="2768600"/>
            <a:ext cx="3024187" cy="300038"/>
          </a:xfrm>
          <a:prstGeom prst="rect">
            <a:avLst/>
          </a:prstGeom>
          <a:noFill/>
          <a:ln w="12700">
            <a:noFill/>
            <a:miter lim="800000"/>
            <a:headEnd/>
            <a:tailEnd/>
          </a:ln>
        </p:spPr>
        <p:txBody>
          <a:bodyPr wrap="none">
            <a:prstTxWarp prst="textNoShape">
              <a:avLst/>
            </a:prstTxWarp>
            <a:spAutoFit/>
          </a:bodyPr>
          <a:lstStyle/>
          <a:p>
            <a:pPr>
              <a:buFont typeface="Times New Roman" pitchFamily="-109" charset="0"/>
              <a:buNone/>
            </a:pPr>
            <a:r>
              <a:rPr lang="en-US" b="1">
                <a:solidFill>
                  <a:srgbClr val="004167"/>
                </a:solidFill>
              </a:rPr>
              <a:t>Media / Entertainment / Retail</a:t>
            </a:r>
          </a:p>
        </p:txBody>
      </p:sp>
      <p:pic>
        <p:nvPicPr>
          <p:cNvPr id="38982" name="Picture 92" descr="http://daveibsen.typepad.com/5_blogs_before_lunch/2007/02/univision_fined.html">
            <a:hlinkClick r:id="rId48"/>
          </p:cNvPr>
          <p:cNvPicPr>
            <a:picLocks noChangeAspect="1" noChangeArrowheads="1"/>
          </p:cNvPicPr>
          <p:nvPr/>
        </p:nvPicPr>
        <p:blipFill>
          <a:blip r:embed="rId49"/>
          <a:srcRect/>
          <a:stretch>
            <a:fillRect/>
          </a:stretch>
        </p:blipFill>
        <p:spPr bwMode="auto">
          <a:xfrm>
            <a:off x="5905500" y="3627438"/>
            <a:ext cx="379413" cy="379412"/>
          </a:xfrm>
          <a:prstGeom prst="rect">
            <a:avLst/>
          </a:prstGeom>
          <a:noFill/>
          <a:ln w="9525">
            <a:noFill/>
            <a:miter lim="800000"/>
            <a:headEnd/>
            <a:tailEnd/>
          </a:ln>
        </p:spPr>
      </p:pic>
      <p:pic>
        <p:nvPicPr>
          <p:cNvPr id="38984" name="Picture 94" descr="220px-ARL_logo">
            <a:hlinkClick r:id="rId50" tooltip="ARL logo.png"/>
          </p:cNvPr>
          <p:cNvPicPr>
            <a:picLocks noChangeAspect="1" noChangeArrowheads="1"/>
          </p:cNvPicPr>
          <p:nvPr/>
        </p:nvPicPr>
        <p:blipFill>
          <a:blip r:embed="rId51"/>
          <a:srcRect/>
          <a:stretch>
            <a:fillRect/>
          </a:stretch>
        </p:blipFill>
        <p:spPr bwMode="auto">
          <a:xfrm>
            <a:off x="8340725" y="2019826"/>
            <a:ext cx="495300" cy="317500"/>
          </a:xfrm>
          <a:prstGeom prst="rect">
            <a:avLst/>
          </a:prstGeom>
          <a:noFill/>
          <a:ln w="9525">
            <a:noFill/>
            <a:miter lim="800000"/>
            <a:headEnd/>
            <a:tailEnd/>
          </a:ln>
        </p:spPr>
      </p:pic>
      <p:pic>
        <p:nvPicPr>
          <p:cNvPr id="38985" name="Picture 95" descr="GSA Logo">
            <a:hlinkClick r:id="rId52"/>
          </p:cNvPr>
          <p:cNvPicPr>
            <a:picLocks noChangeAspect="1" noChangeArrowheads="1"/>
          </p:cNvPicPr>
          <p:nvPr/>
        </p:nvPicPr>
        <p:blipFill>
          <a:blip r:embed="rId53"/>
          <a:srcRect/>
          <a:stretch>
            <a:fillRect/>
          </a:stretch>
        </p:blipFill>
        <p:spPr bwMode="auto">
          <a:xfrm>
            <a:off x="6578075" y="3151706"/>
            <a:ext cx="1428178" cy="313890"/>
          </a:xfrm>
          <a:prstGeom prst="rect">
            <a:avLst/>
          </a:prstGeom>
          <a:noFill/>
          <a:ln w="9525">
            <a:noFill/>
            <a:miter lim="800000"/>
            <a:headEnd/>
            <a:tailEnd/>
          </a:ln>
        </p:spPr>
      </p:pic>
      <p:pic>
        <p:nvPicPr>
          <p:cNvPr id="38986" name="Picture 96" descr="premiere-banner">
            <a:hlinkClick r:id="rId54"/>
          </p:cNvPr>
          <p:cNvPicPr>
            <a:picLocks noChangeAspect="1" noChangeArrowheads="1"/>
          </p:cNvPicPr>
          <p:nvPr/>
        </p:nvPicPr>
        <p:blipFill>
          <a:blip r:embed="rId55"/>
          <a:srcRect l="15118" t="18462" r="15118" b="18462"/>
          <a:stretch>
            <a:fillRect/>
          </a:stretch>
        </p:blipFill>
        <p:spPr bwMode="auto">
          <a:xfrm>
            <a:off x="1543050" y="4410075"/>
            <a:ext cx="1135063" cy="282575"/>
          </a:xfrm>
          <a:prstGeom prst="rect">
            <a:avLst/>
          </a:prstGeom>
          <a:noFill/>
          <a:ln w="9525">
            <a:noFill/>
            <a:miter lim="800000"/>
            <a:headEnd/>
            <a:tailEnd/>
          </a:ln>
        </p:spPr>
      </p:pic>
      <p:pic>
        <p:nvPicPr>
          <p:cNvPr id="38987" name="Picture 8"/>
          <p:cNvPicPr>
            <a:picLocks noChangeAspect="1"/>
          </p:cNvPicPr>
          <p:nvPr/>
        </p:nvPicPr>
        <p:blipFill>
          <a:blip r:embed="rId56"/>
          <a:srcRect r="13254"/>
          <a:stretch>
            <a:fillRect/>
          </a:stretch>
        </p:blipFill>
        <p:spPr bwMode="auto">
          <a:xfrm>
            <a:off x="4562475" y="3638550"/>
            <a:ext cx="817563" cy="369888"/>
          </a:xfrm>
          <a:prstGeom prst="rect">
            <a:avLst/>
          </a:prstGeom>
          <a:noFill/>
          <a:ln w="9525">
            <a:noFill/>
            <a:miter lim="800000"/>
            <a:headEnd/>
            <a:tailEnd/>
          </a:ln>
        </p:spPr>
      </p:pic>
      <p:pic>
        <p:nvPicPr>
          <p:cNvPr id="38989" name="Picture 99" descr="Rambus">
            <a:hlinkClick r:id="rId57"/>
          </p:cNvPr>
          <p:cNvPicPr>
            <a:picLocks noChangeAspect="1" noChangeArrowheads="1"/>
          </p:cNvPicPr>
          <p:nvPr/>
        </p:nvPicPr>
        <p:blipFill>
          <a:blip r:embed="rId58"/>
          <a:srcRect t="30476" r="20572" b="31918"/>
          <a:stretch>
            <a:fillRect/>
          </a:stretch>
        </p:blipFill>
        <p:spPr bwMode="auto">
          <a:xfrm>
            <a:off x="4734452" y="4991632"/>
            <a:ext cx="762469" cy="161634"/>
          </a:xfrm>
          <a:prstGeom prst="rect">
            <a:avLst/>
          </a:prstGeom>
          <a:noFill/>
          <a:ln w="9525">
            <a:noFill/>
            <a:miter lim="800000"/>
            <a:headEnd/>
            <a:tailEnd/>
          </a:ln>
        </p:spPr>
      </p:pic>
      <p:pic>
        <p:nvPicPr>
          <p:cNvPr id="38992" name="Picture 102" descr="eHarmony Logo"/>
          <p:cNvPicPr>
            <a:picLocks noChangeAspect="1" noChangeArrowheads="1"/>
          </p:cNvPicPr>
          <p:nvPr/>
        </p:nvPicPr>
        <p:blipFill>
          <a:blip r:embed="rId59"/>
          <a:srcRect/>
          <a:stretch>
            <a:fillRect/>
          </a:stretch>
        </p:blipFill>
        <p:spPr bwMode="auto">
          <a:xfrm>
            <a:off x="3705226" y="3544888"/>
            <a:ext cx="931991" cy="185292"/>
          </a:xfrm>
          <a:prstGeom prst="rect">
            <a:avLst/>
          </a:prstGeom>
          <a:noFill/>
          <a:ln w="9525">
            <a:noFill/>
            <a:miter lim="800000"/>
            <a:headEnd/>
            <a:tailEnd/>
          </a:ln>
        </p:spPr>
      </p:pic>
      <p:pic>
        <p:nvPicPr>
          <p:cNvPr id="38993" name="Picture 103" descr="West Virginia University"/>
          <p:cNvPicPr>
            <a:picLocks noChangeAspect="1" noChangeArrowheads="1"/>
          </p:cNvPicPr>
          <p:nvPr/>
        </p:nvPicPr>
        <p:blipFill>
          <a:blip r:embed="rId60"/>
          <a:srcRect/>
          <a:stretch>
            <a:fillRect/>
          </a:stretch>
        </p:blipFill>
        <p:spPr bwMode="auto">
          <a:xfrm>
            <a:off x="6584949" y="4986305"/>
            <a:ext cx="1377809" cy="250380"/>
          </a:xfrm>
          <a:prstGeom prst="rect">
            <a:avLst/>
          </a:prstGeom>
          <a:noFill/>
          <a:ln w="9525">
            <a:noFill/>
            <a:miter lim="800000"/>
            <a:headEnd/>
            <a:tailEnd/>
          </a:ln>
        </p:spPr>
      </p:pic>
      <p:pic>
        <p:nvPicPr>
          <p:cNvPr id="38994" name="Picture 104" descr="sonestaLogo">
            <a:hlinkClick r:id="rId61"/>
          </p:cNvPr>
          <p:cNvPicPr>
            <a:picLocks noChangeAspect="1" noChangeArrowheads="1"/>
          </p:cNvPicPr>
          <p:nvPr/>
        </p:nvPicPr>
        <p:blipFill>
          <a:blip r:embed="rId62"/>
          <a:srcRect r="47620" b="17778"/>
          <a:stretch>
            <a:fillRect/>
          </a:stretch>
        </p:blipFill>
        <p:spPr bwMode="auto">
          <a:xfrm>
            <a:off x="2957513" y="3770313"/>
            <a:ext cx="1503362" cy="252412"/>
          </a:xfrm>
          <a:prstGeom prst="rect">
            <a:avLst/>
          </a:prstGeom>
          <a:noFill/>
          <a:ln w="9525">
            <a:noFill/>
            <a:miter lim="800000"/>
            <a:headEnd/>
            <a:tailEnd/>
          </a:ln>
        </p:spPr>
      </p:pic>
      <p:pic>
        <p:nvPicPr>
          <p:cNvPr id="38995" name="Picture 105" descr="BIheader"/>
          <p:cNvPicPr>
            <a:picLocks noChangeAspect="1" noChangeArrowheads="1"/>
          </p:cNvPicPr>
          <p:nvPr/>
        </p:nvPicPr>
        <p:blipFill>
          <a:blip r:embed="rId63"/>
          <a:srcRect t="14117" r="42947" b="14117"/>
          <a:stretch>
            <a:fillRect/>
          </a:stretch>
        </p:blipFill>
        <p:spPr bwMode="auto">
          <a:xfrm>
            <a:off x="398463" y="3159125"/>
            <a:ext cx="2009775" cy="227013"/>
          </a:xfrm>
          <a:prstGeom prst="rect">
            <a:avLst/>
          </a:prstGeom>
          <a:noFill/>
          <a:ln w="9525">
            <a:noFill/>
            <a:miter lim="800000"/>
            <a:headEnd/>
            <a:tailEnd/>
          </a:ln>
        </p:spPr>
      </p:pic>
      <p:pic>
        <p:nvPicPr>
          <p:cNvPr id="38996" name="Picture 87"/>
          <p:cNvPicPr>
            <a:picLocks noChangeAspect="1"/>
          </p:cNvPicPr>
          <p:nvPr/>
        </p:nvPicPr>
        <p:blipFill>
          <a:blip r:embed="rId64"/>
          <a:srcRect/>
          <a:stretch>
            <a:fillRect/>
          </a:stretch>
        </p:blipFill>
        <p:spPr bwMode="auto">
          <a:xfrm>
            <a:off x="6490228" y="3531120"/>
            <a:ext cx="2456981" cy="339344"/>
          </a:xfrm>
          <a:prstGeom prst="rect">
            <a:avLst/>
          </a:prstGeom>
          <a:noFill/>
          <a:ln w="9525">
            <a:noFill/>
            <a:miter lim="800000"/>
            <a:headEnd/>
            <a:tailEnd/>
          </a:ln>
        </p:spPr>
      </p:pic>
      <p:pic>
        <p:nvPicPr>
          <p:cNvPr id="38998" name="Picture 89"/>
          <p:cNvPicPr>
            <a:picLocks noChangeAspect="1"/>
          </p:cNvPicPr>
          <p:nvPr/>
        </p:nvPicPr>
        <p:blipFill>
          <a:blip r:embed="rId65"/>
          <a:srcRect/>
          <a:stretch>
            <a:fillRect/>
          </a:stretch>
        </p:blipFill>
        <p:spPr bwMode="auto">
          <a:xfrm>
            <a:off x="4726517" y="5222347"/>
            <a:ext cx="944942" cy="208575"/>
          </a:xfrm>
          <a:prstGeom prst="rect">
            <a:avLst/>
          </a:prstGeom>
          <a:noFill/>
          <a:ln w="9525">
            <a:noFill/>
            <a:miter lim="800000"/>
            <a:headEnd/>
            <a:tailEnd/>
          </a:ln>
        </p:spPr>
      </p:pic>
      <p:pic>
        <p:nvPicPr>
          <p:cNvPr id="38999" name="Picture 90"/>
          <p:cNvPicPr>
            <a:picLocks noChangeAspect="1"/>
          </p:cNvPicPr>
          <p:nvPr/>
        </p:nvPicPr>
        <p:blipFill>
          <a:blip r:embed="rId66"/>
          <a:srcRect r="80698" b="59535"/>
          <a:stretch>
            <a:fillRect/>
          </a:stretch>
        </p:blipFill>
        <p:spPr bwMode="auto">
          <a:xfrm>
            <a:off x="853515" y="5253038"/>
            <a:ext cx="1047750" cy="168275"/>
          </a:xfrm>
          <a:prstGeom prst="rect">
            <a:avLst/>
          </a:prstGeom>
          <a:noFill/>
          <a:ln w="9525">
            <a:noFill/>
            <a:miter lim="800000"/>
            <a:headEnd/>
            <a:tailEnd/>
          </a:ln>
        </p:spPr>
      </p:pic>
      <p:pic>
        <p:nvPicPr>
          <p:cNvPr id="39000" name="Picture 91"/>
          <p:cNvPicPr>
            <a:picLocks noChangeAspect="1"/>
          </p:cNvPicPr>
          <p:nvPr/>
        </p:nvPicPr>
        <p:blipFill>
          <a:blip r:embed="rId67"/>
          <a:srcRect/>
          <a:stretch>
            <a:fillRect/>
          </a:stretch>
        </p:blipFill>
        <p:spPr bwMode="auto">
          <a:xfrm>
            <a:off x="1114952" y="4376207"/>
            <a:ext cx="323850" cy="409575"/>
          </a:xfrm>
          <a:prstGeom prst="rect">
            <a:avLst/>
          </a:prstGeom>
          <a:noFill/>
          <a:ln w="9525">
            <a:noFill/>
            <a:miter lim="800000"/>
            <a:headEnd/>
            <a:tailEnd/>
          </a:ln>
        </p:spPr>
      </p:pic>
      <p:pic>
        <p:nvPicPr>
          <p:cNvPr id="39001" name="Picture 92"/>
          <p:cNvPicPr>
            <a:picLocks noChangeAspect="1"/>
          </p:cNvPicPr>
          <p:nvPr/>
        </p:nvPicPr>
        <p:blipFill>
          <a:blip r:embed="rId68"/>
          <a:srcRect/>
          <a:stretch>
            <a:fillRect/>
          </a:stretch>
        </p:blipFill>
        <p:spPr bwMode="auto">
          <a:xfrm>
            <a:off x="2932113" y="3424238"/>
            <a:ext cx="619125" cy="254000"/>
          </a:xfrm>
          <a:prstGeom prst="rect">
            <a:avLst/>
          </a:prstGeom>
          <a:noFill/>
          <a:ln w="9525">
            <a:noFill/>
            <a:miter lim="800000"/>
            <a:headEnd/>
            <a:tailEnd/>
          </a:ln>
        </p:spPr>
      </p:pic>
      <p:pic>
        <p:nvPicPr>
          <p:cNvPr id="39002" name="Picture 93"/>
          <p:cNvPicPr>
            <a:picLocks noChangeAspect="1"/>
          </p:cNvPicPr>
          <p:nvPr/>
        </p:nvPicPr>
        <p:blipFill>
          <a:blip r:embed="rId69"/>
          <a:srcRect/>
          <a:stretch>
            <a:fillRect/>
          </a:stretch>
        </p:blipFill>
        <p:spPr bwMode="auto">
          <a:xfrm>
            <a:off x="3973513" y="3133725"/>
            <a:ext cx="866855" cy="363474"/>
          </a:xfrm>
          <a:prstGeom prst="rect">
            <a:avLst/>
          </a:prstGeom>
          <a:noFill/>
          <a:ln w="9525">
            <a:noFill/>
            <a:miter lim="800000"/>
            <a:headEnd/>
            <a:tailEnd/>
          </a:ln>
        </p:spPr>
      </p:pic>
      <p:pic>
        <p:nvPicPr>
          <p:cNvPr id="39003" name="Picture 91" descr="Packers logo 1961-present.">
            <a:hlinkClick r:id="rId70" tooltip="Packers logo 1961-present."/>
          </p:cNvPr>
          <p:cNvPicPr>
            <a:picLocks noChangeAspect="1" noChangeArrowheads="1"/>
          </p:cNvPicPr>
          <p:nvPr/>
        </p:nvPicPr>
        <p:blipFill>
          <a:blip r:embed="rId71"/>
          <a:srcRect/>
          <a:stretch>
            <a:fillRect/>
          </a:stretch>
        </p:blipFill>
        <p:spPr bwMode="auto">
          <a:xfrm>
            <a:off x="5354638" y="3670300"/>
            <a:ext cx="511175" cy="327025"/>
          </a:xfrm>
          <a:prstGeom prst="rect">
            <a:avLst/>
          </a:prstGeom>
          <a:noFill/>
          <a:ln w="9525">
            <a:noFill/>
            <a:miter lim="800000"/>
            <a:headEnd/>
            <a:tailEnd/>
          </a:ln>
        </p:spPr>
      </p:pic>
      <p:pic>
        <p:nvPicPr>
          <p:cNvPr id="39005" name="Picture 94"/>
          <p:cNvPicPr>
            <a:picLocks noChangeAspect="1"/>
          </p:cNvPicPr>
          <p:nvPr/>
        </p:nvPicPr>
        <p:blipFill>
          <a:blip r:embed="rId72"/>
          <a:srcRect/>
          <a:stretch>
            <a:fillRect/>
          </a:stretch>
        </p:blipFill>
        <p:spPr bwMode="auto">
          <a:xfrm>
            <a:off x="185738" y="3448050"/>
            <a:ext cx="1357946" cy="369824"/>
          </a:xfrm>
          <a:prstGeom prst="rect">
            <a:avLst/>
          </a:prstGeom>
          <a:noFill/>
          <a:ln w="9525">
            <a:noFill/>
            <a:miter lim="800000"/>
            <a:headEnd/>
            <a:tailEnd/>
          </a:ln>
        </p:spPr>
      </p:pic>
      <p:pic>
        <p:nvPicPr>
          <p:cNvPr id="39006" name="Picture 95"/>
          <p:cNvPicPr>
            <a:picLocks noChangeAspect="1"/>
          </p:cNvPicPr>
          <p:nvPr/>
        </p:nvPicPr>
        <p:blipFill>
          <a:blip r:embed="rId73"/>
          <a:srcRect/>
          <a:stretch>
            <a:fillRect/>
          </a:stretch>
        </p:blipFill>
        <p:spPr bwMode="auto">
          <a:xfrm>
            <a:off x="1754190" y="3397250"/>
            <a:ext cx="864876" cy="422212"/>
          </a:xfrm>
          <a:prstGeom prst="rect">
            <a:avLst/>
          </a:prstGeom>
          <a:noFill/>
          <a:ln w="9525">
            <a:noFill/>
            <a:miter lim="800000"/>
            <a:headEnd/>
            <a:tailEnd/>
          </a:ln>
        </p:spPr>
      </p:pic>
      <p:pic>
        <p:nvPicPr>
          <p:cNvPr id="39007" name="Picture 96"/>
          <p:cNvPicPr>
            <a:picLocks noChangeAspect="1"/>
          </p:cNvPicPr>
          <p:nvPr/>
        </p:nvPicPr>
        <p:blipFill>
          <a:blip r:embed="rId74"/>
          <a:srcRect/>
          <a:stretch>
            <a:fillRect/>
          </a:stretch>
        </p:blipFill>
        <p:spPr bwMode="auto">
          <a:xfrm>
            <a:off x="7954440" y="4339162"/>
            <a:ext cx="998791" cy="280128"/>
          </a:xfrm>
          <a:prstGeom prst="rect">
            <a:avLst/>
          </a:prstGeom>
          <a:noFill/>
          <a:ln w="9525">
            <a:noFill/>
            <a:miter lim="800000"/>
            <a:headEnd/>
            <a:tailEnd/>
          </a:ln>
        </p:spPr>
      </p:pic>
      <p:pic>
        <p:nvPicPr>
          <p:cNvPr id="39008" name="Picture 97"/>
          <p:cNvPicPr>
            <a:picLocks noChangeAspect="1"/>
          </p:cNvPicPr>
          <p:nvPr/>
        </p:nvPicPr>
        <p:blipFill>
          <a:blip r:embed="rId75"/>
          <a:srcRect l="2460"/>
          <a:stretch>
            <a:fillRect/>
          </a:stretch>
        </p:blipFill>
        <p:spPr bwMode="auto">
          <a:xfrm>
            <a:off x="6587067" y="5579005"/>
            <a:ext cx="1825625" cy="284162"/>
          </a:xfrm>
          <a:prstGeom prst="rect">
            <a:avLst/>
          </a:prstGeom>
          <a:noFill/>
          <a:ln w="9525">
            <a:noFill/>
            <a:miter lim="800000"/>
            <a:headEnd/>
            <a:tailEnd/>
          </a:ln>
        </p:spPr>
      </p:pic>
      <p:pic>
        <p:nvPicPr>
          <p:cNvPr id="39009" name="Picture 28" descr="Santa Clara University"/>
          <p:cNvPicPr>
            <a:picLocks noChangeAspect="1" noChangeArrowheads="1"/>
          </p:cNvPicPr>
          <p:nvPr/>
        </p:nvPicPr>
        <p:blipFill>
          <a:blip r:embed="rId76"/>
          <a:srcRect r="15709"/>
          <a:stretch>
            <a:fillRect/>
          </a:stretch>
        </p:blipFill>
        <p:spPr bwMode="auto">
          <a:xfrm>
            <a:off x="6550024" y="4763552"/>
            <a:ext cx="1814513" cy="195263"/>
          </a:xfrm>
          <a:prstGeom prst="rect">
            <a:avLst/>
          </a:prstGeom>
          <a:noFill/>
          <a:ln w="9525">
            <a:noFill/>
            <a:miter lim="800000"/>
            <a:headEnd/>
            <a:tailEnd/>
          </a:ln>
        </p:spPr>
      </p:pic>
      <p:pic>
        <p:nvPicPr>
          <p:cNvPr id="39010" name="Picture 99" descr="pennstate.jpg"/>
          <p:cNvPicPr>
            <a:picLocks noChangeAspect="1"/>
          </p:cNvPicPr>
          <p:nvPr/>
        </p:nvPicPr>
        <p:blipFill>
          <a:blip r:embed="rId77"/>
          <a:srcRect/>
          <a:stretch>
            <a:fillRect/>
          </a:stretch>
        </p:blipFill>
        <p:spPr bwMode="auto">
          <a:xfrm>
            <a:off x="8325578" y="5253565"/>
            <a:ext cx="644854" cy="329756"/>
          </a:xfrm>
          <a:prstGeom prst="rect">
            <a:avLst/>
          </a:prstGeom>
          <a:noFill/>
          <a:ln w="9525">
            <a:noFill/>
            <a:miter lim="800000"/>
            <a:headEnd/>
            <a:tailEnd/>
          </a:ln>
        </p:spPr>
      </p:pic>
      <p:pic>
        <p:nvPicPr>
          <p:cNvPr id="100" name="Picture 99"/>
          <p:cNvPicPr>
            <a:picLocks noChangeAspect="1"/>
          </p:cNvPicPr>
          <p:nvPr/>
        </p:nvPicPr>
        <p:blipFill>
          <a:blip r:embed="rId78"/>
          <a:srcRect b="32313"/>
          <a:stretch>
            <a:fillRect/>
          </a:stretch>
        </p:blipFill>
        <p:spPr>
          <a:xfrm>
            <a:off x="2915243" y="1764606"/>
            <a:ext cx="879774" cy="312080"/>
          </a:xfrm>
          <a:prstGeom prst="rect">
            <a:avLst/>
          </a:prstGeom>
        </p:spPr>
      </p:pic>
      <p:pic>
        <p:nvPicPr>
          <p:cNvPr id="101" name="Picture 100"/>
          <p:cNvPicPr>
            <a:picLocks noChangeAspect="1"/>
          </p:cNvPicPr>
          <p:nvPr/>
        </p:nvPicPr>
        <p:blipFill>
          <a:blip r:embed="rId79"/>
          <a:srcRect l="14520" t="32104" r="12976" b="35065"/>
          <a:stretch>
            <a:fillRect/>
          </a:stretch>
        </p:blipFill>
        <p:spPr>
          <a:xfrm>
            <a:off x="4324881" y="1240635"/>
            <a:ext cx="1496075" cy="358356"/>
          </a:xfrm>
          <a:prstGeom prst="rect">
            <a:avLst/>
          </a:prstGeom>
        </p:spPr>
      </p:pic>
      <p:pic>
        <p:nvPicPr>
          <p:cNvPr id="102" name="Picture 101"/>
          <p:cNvPicPr>
            <a:picLocks noChangeAspect="1"/>
          </p:cNvPicPr>
          <p:nvPr/>
        </p:nvPicPr>
        <p:blipFill>
          <a:blip r:embed="rId80"/>
          <a:srcRect r="61908"/>
          <a:stretch>
            <a:fillRect/>
          </a:stretch>
        </p:blipFill>
        <p:spPr>
          <a:xfrm>
            <a:off x="2896305" y="2136448"/>
            <a:ext cx="1176979" cy="247059"/>
          </a:xfrm>
          <a:prstGeom prst="rect">
            <a:avLst/>
          </a:prstGeom>
        </p:spPr>
      </p:pic>
      <p:pic>
        <p:nvPicPr>
          <p:cNvPr id="103" name="Picture 102"/>
          <p:cNvPicPr>
            <a:picLocks noChangeAspect="1"/>
          </p:cNvPicPr>
          <p:nvPr/>
        </p:nvPicPr>
        <p:blipFill>
          <a:blip r:embed="rId81"/>
          <a:srcRect l="5550" r="6703"/>
          <a:stretch>
            <a:fillRect/>
          </a:stretch>
        </p:blipFill>
        <p:spPr>
          <a:xfrm>
            <a:off x="3727450" y="1585403"/>
            <a:ext cx="723900" cy="433110"/>
          </a:xfrm>
          <a:prstGeom prst="rect">
            <a:avLst/>
          </a:prstGeom>
        </p:spPr>
      </p:pic>
      <p:pic>
        <p:nvPicPr>
          <p:cNvPr id="104" name="Picture 106"/>
          <p:cNvPicPr>
            <a:picLocks noChangeAspect="1" noChangeArrowheads="1"/>
          </p:cNvPicPr>
          <p:nvPr/>
        </p:nvPicPr>
        <p:blipFill>
          <a:blip r:embed="rId82"/>
          <a:srcRect/>
          <a:stretch>
            <a:fillRect/>
          </a:stretch>
        </p:blipFill>
        <p:spPr bwMode="auto">
          <a:xfrm>
            <a:off x="4011618" y="4839238"/>
            <a:ext cx="588453" cy="575357"/>
          </a:xfrm>
          <a:prstGeom prst="rect">
            <a:avLst/>
          </a:prstGeom>
          <a:noFill/>
          <a:ln w="12700">
            <a:noFill/>
            <a:miter lim="800000"/>
            <a:headEnd/>
            <a:tailEnd/>
          </a:ln>
        </p:spPr>
      </p:pic>
      <p:pic>
        <p:nvPicPr>
          <p:cNvPr id="105" name="Picture 65"/>
          <p:cNvPicPr>
            <a:picLocks noChangeAspect="1" noChangeArrowheads="1"/>
          </p:cNvPicPr>
          <p:nvPr/>
        </p:nvPicPr>
        <p:blipFill>
          <a:blip r:embed="rId83"/>
          <a:srcRect/>
          <a:stretch>
            <a:fillRect/>
          </a:stretch>
        </p:blipFill>
        <p:spPr bwMode="auto">
          <a:xfrm>
            <a:off x="4938718" y="1513943"/>
            <a:ext cx="1147522" cy="196572"/>
          </a:xfrm>
          <a:prstGeom prst="rect">
            <a:avLst/>
          </a:prstGeom>
          <a:noFill/>
          <a:ln w="12700">
            <a:noFill/>
            <a:miter lim="800000"/>
            <a:headEnd/>
            <a:tailEnd/>
          </a:ln>
        </p:spPr>
      </p:pic>
      <p:pic>
        <p:nvPicPr>
          <p:cNvPr id="106" name="Picture 105"/>
          <p:cNvPicPr>
            <a:picLocks noChangeAspect="1"/>
          </p:cNvPicPr>
          <p:nvPr/>
        </p:nvPicPr>
        <p:blipFill>
          <a:blip r:embed="rId84"/>
          <a:stretch>
            <a:fillRect/>
          </a:stretch>
        </p:blipFill>
        <p:spPr>
          <a:xfrm>
            <a:off x="2925002" y="4470931"/>
            <a:ext cx="1023111" cy="143240"/>
          </a:xfrm>
          <a:prstGeom prst="rect">
            <a:avLst/>
          </a:prstGeom>
        </p:spPr>
      </p:pic>
      <p:pic>
        <p:nvPicPr>
          <p:cNvPr id="84" name="Picture 50"/>
          <p:cNvPicPr>
            <a:picLocks noChangeAspect="1" noChangeArrowheads="1"/>
          </p:cNvPicPr>
          <p:nvPr/>
        </p:nvPicPr>
        <p:blipFill>
          <a:blip r:embed="rId85"/>
          <a:srcRect/>
          <a:stretch>
            <a:fillRect/>
          </a:stretch>
        </p:blipFill>
        <p:spPr bwMode="auto">
          <a:xfrm>
            <a:off x="8121647" y="2469616"/>
            <a:ext cx="737630" cy="1135570"/>
          </a:xfrm>
          <a:prstGeom prst="rect">
            <a:avLst/>
          </a:prstGeom>
          <a:noFill/>
          <a:ln w="12700">
            <a:noFill/>
            <a:miter lim="800000"/>
            <a:headEnd/>
            <a:tailEnd/>
          </a:ln>
        </p:spPr>
      </p:pic>
      <p:pic>
        <p:nvPicPr>
          <p:cNvPr id="85" name="Picture 7"/>
          <p:cNvPicPr>
            <a:picLocks noChangeAspect="1" noChangeArrowheads="1"/>
          </p:cNvPicPr>
          <p:nvPr/>
        </p:nvPicPr>
        <p:blipFill>
          <a:blip r:embed="rId86"/>
          <a:srcRect/>
          <a:stretch>
            <a:fillRect/>
          </a:stretch>
        </p:blipFill>
        <p:spPr bwMode="auto">
          <a:xfrm>
            <a:off x="6688677" y="2782361"/>
            <a:ext cx="1144798" cy="403098"/>
          </a:xfrm>
          <a:prstGeom prst="rect">
            <a:avLst/>
          </a:prstGeom>
          <a:noFill/>
          <a:ln w="12700">
            <a:noFill/>
            <a:miter lim="800000"/>
            <a:headEnd/>
            <a:tailEnd/>
          </a:ln>
        </p:spPr>
      </p:pic>
      <p:pic>
        <p:nvPicPr>
          <p:cNvPr id="86" name="Picture 115"/>
          <p:cNvPicPr>
            <a:picLocks noChangeAspect="1" noChangeArrowheads="1"/>
          </p:cNvPicPr>
          <p:nvPr/>
        </p:nvPicPr>
        <p:blipFill>
          <a:blip r:embed="rId87"/>
          <a:srcRect/>
          <a:stretch>
            <a:fillRect/>
          </a:stretch>
        </p:blipFill>
        <p:spPr bwMode="auto">
          <a:xfrm>
            <a:off x="6553203" y="2594497"/>
            <a:ext cx="1526334" cy="143952"/>
          </a:xfrm>
          <a:prstGeom prst="rect">
            <a:avLst/>
          </a:prstGeom>
          <a:noFill/>
          <a:ln w="12700">
            <a:noFill/>
            <a:miter lim="800000"/>
            <a:headEnd/>
            <a:tailEnd/>
          </a:ln>
        </p:spPr>
      </p:pic>
      <p:pic>
        <p:nvPicPr>
          <p:cNvPr id="87" name="Picture 101"/>
          <p:cNvPicPr>
            <a:picLocks noChangeAspect="1" noChangeArrowheads="1"/>
          </p:cNvPicPr>
          <p:nvPr/>
        </p:nvPicPr>
        <p:blipFill>
          <a:blip r:embed="rId88"/>
          <a:srcRect/>
          <a:stretch>
            <a:fillRect/>
          </a:stretch>
        </p:blipFill>
        <p:spPr bwMode="auto">
          <a:xfrm>
            <a:off x="6523045" y="1374773"/>
            <a:ext cx="1052662" cy="435102"/>
          </a:xfrm>
          <a:prstGeom prst="rect">
            <a:avLst/>
          </a:prstGeom>
          <a:noFill/>
          <a:ln w="12700">
            <a:noFill/>
            <a:miter lim="800000"/>
            <a:headEnd/>
            <a:tailEnd/>
          </a:ln>
        </p:spPr>
      </p:pic>
      <p:pic>
        <p:nvPicPr>
          <p:cNvPr id="88" name="Picture 109"/>
          <p:cNvPicPr>
            <a:picLocks noChangeAspect="1" noChangeArrowheads="1"/>
          </p:cNvPicPr>
          <p:nvPr/>
        </p:nvPicPr>
        <p:blipFill>
          <a:blip r:embed="rId89"/>
          <a:srcRect/>
          <a:stretch>
            <a:fillRect/>
          </a:stretch>
        </p:blipFill>
        <p:spPr bwMode="auto">
          <a:xfrm>
            <a:off x="7947025" y="1290636"/>
            <a:ext cx="779348" cy="634555"/>
          </a:xfrm>
          <a:prstGeom prst="rect">
            <a:avLst/>
          </a:prstGeom>
          <a:noFill/>
          <a:ln w="12700">
            <a:noFill/>
            <a:miter lim="800000"/>
            <a:headEnd/>
            <a:tailEnd/>
          </a:ln>
        </p:spPr>
      </p:pic>
      <p:pic>
        <p:nvPicPr>
          <p:cNvPr id="90" name="Picture 57"/>
          <p:cNvPicPr>
            <a:picLocks noChangeAspect="1" noChangeArrowheads="1"/>
          </p:cNvPicPr>
          <p:nvPr/>
        </p:nvPicPr>
        <p:blipFill>
          <a:blip r:embed="rId90"/>
          <a:srcRect/>
          <a:stretch>
            <a:fillRect/>
          </a:stretch>
        </p:blipFill>
        <p:spPr bwMode="auto">
          <a:xfrm>
            <a:off x="6782861" y="5838290"/>
            <a:ext cx="886778" cy="320040"/>
          </a:xfrm>
          <a:prstGeom prst="rect">
            <a:avLst/>
          </a:prstGeom>
          <a:noFill/>
          <a:ln w="12700">
            <a:noFill/>
            <a:miter lim="800000"/>
            <a:headEnd/>
            <a:tailEnd/>
          </a:ln>
        </p:spPr>
      </p:pic>
      <p:pic>
        <p:nvPicPr>
          <p:cNvPr id="91" name="Picture 2"/>
          <p:cNvPicPr>
            <a:picLocks noChangeAspect="1" noChangeArrowheads="1"/>
          </p:cNvPicPr>
          <p:nvPr/>
        </p:nvPicPr>
        <p:blipFill>
          <a:blip r:embed="rId91">
            <a:clrChange>
              <a:clrFrom>
                <a:srgbClr val="FFFFFF"/>
              </a:clrFrom>
              <a:clrTo>
                <a:srgbClr val="FFFFFF">
                  <a:alpha val="0"/>
                </a:srgbClr>
              </a:clrTo>
            </a:clrChange>
          </a:blip>
          <a:srcRect/>
          <a:stretch>
            <a:fillRect/>
          </a:stretch>
        </p:blipFill>
        <p:spPr bwMode="auto">
          <a:xfrm>
            <a:off x="7190316" y="4331753"/>
            <a:ext cx="1117489" cy="442341"/>
          </a:xfrm>
          <a:prstGeom prst="rect">
            <a:avLst/>
          </a:prstGeom>
          <a:noFill/>
          <a:ln w="12700">
            <a:noFill/>
            <a:miter lim="800000"/>
            <a:headEnd/>
            <a:tailEnd/>
          </a:ln>
        </p:spPr>
      </p:pic>
      <p:pic>
        <p:nvPicPr>
          <p:cNvPr id="38952" name="Picture 50" descr="IPFW"/>
          <p:cNvPicPr>
            <a:picLocks noChangeAspect="1" noChangeArrowheads="1"/>
          </p:cNvPicPr>
          <p:nvPr/>
        </p:nvPicPr>
        <p:blipFill>
          <a:blip r:embed="rId92"/>
          <a:srcRect/>
          <a:stretch>
            <a:fillRect/>
          </a:stretch>
        </p:blipFill>
        <p:spPr bwMode="auto">
          <a:xfrm>
            <a:off x="6654272" y="4340754"/>
            <a:ext cx="420687" cy="392113"/>
          </a:xfrm>
          <a:prstGeom prst="rect">
            <a:avLst/>
          </a:prstGeom>
          <a:noFill/>
          <a:ln w="9525">
            <a:noFill/>
            <a:miter lim="800000"/>
            <a:headEnd/>
            <a:tailEnd/>
          </a:ln>
        </p:spPr>
      </p:pic>
      <p:pic>
        <p:nvPicPr>
          <p:cNvPr id="92" name="Picture 45"/>
          <p:cNvPicPr>
            <a:picLocks noChangeAspect="1" noChangeArrowheads="1"/>
          </p:cNvPicPr>
          <p:nvPr/>
        </p:nvPicPr>
        <p:blipFill>
          <a:blip r:embed="rId93">
            <a:clrChange>
              <a:clrFrom>
                <a:srgbClr val="FFFFFF"/>
              </a:clrFrom>
              <a:clrTo>
                <a:srgbClr val="FFFFFF">
                  <a:alpha val="0"/>
                </a:srgbClr>
              </a:clrTo>
            </a:clrChange>
          </a:blip>
          <a:srcRect/>
          <a:stretch>
            <a:fillRect/>
          </a:stretch>
        </p:blipFill>
        <p:spPr bwMode="auto">
          <a:xfrm>
            <a:off x="8132766" y="4685223"/>
            <a:ext cx="714784" cy="454977"/>
          </a:xfrm>
          <a:prstGeom prst="rect">
            <a:avLst/>
          </a:prstGeom>
          <a:noFill/>
          <a:ln w="12700">
            <a:noFill/>
            <a:miter lim="800000"/>
            <a:headEnd/>
            <a:tailEnd/>
          </a:ln>
        </p:spPr>
      </p:pic>
      <p:pic>
        <p:nvPicPr>
          <p:cNvPr id="93" name="Picture 46"/>
          <p:cNvPicPr>
            <a:picLocks noChangeAspect="1" noChangeArrowheads="1"/>
          </p:cNvPicPr>
          <p:nvPr/>
        </p:nvPicPr>
        <p:blipFill>
          <a:blip r:embed="rId94"/>
          <a:srcRect/>
          <a:stretch>
            <a:fillRect/>
          </a:stretch>
        </p:blipFill>
        <p:spPr bwMode="auto">
          <a:xfrm>
            <a:off x="1484313" y="2208213"/>
            <a:ext cx="1077368" cy="423100"/>
          </a:xfrm>
          <a:prstGeom prst="rect">
            <a:avLst/>
          </a:prstGeom>
          <a:noFill/>
          <a:ln w="12700">
            <a:noFill/>
            <a:miter lim="800000"/>
            <a:headEnd/>
            <a:tailEnd/>
          </a:ln>
        </p:spPr>
      </p:pic>
      <p:pic>
        <p:nvPicPr>
          <p:cNvPr id="94" name="Picture 63"/>
          <p:cNvPicPr>
            <a:picLocks noChangeAspect="1" noChangeArrowheads="1"/>
          </p:cNvPicPr>
          <p:nvPr/>
        </p:nvPicPr>
        <p:blipFill>
          <a:blip r:embed="rId95"/>
          <a:srcRect/>
          <a:stretch>
            <a:fillRect/>
          </a:stretch>
        </p:blipFill>
        <p:spPr bwMode="auto">
          <a:xfrm>
            <a:off x="227028" y="2370139"/>
            <a:ext cx="1022054" cy="378903"/>
          </a:xfrm>
          <a:prstGeom prst="rect">
            <a:avLst/>
          </a:prstGeom>
          <a:noFill/>
          <a:ln w="12700">
            <a:noFill/>
            <a:miter lim="800000"/>
            <a:headEnd/>
            <a:tailEnd/>
          </a:ln>
        </p:spPr>
      </p:pic>
      <p:pic>
        <p:nvPicPr>
          <p:cNvPr id="38939" name="Picture 36" descr="Click to return to the ThedaCare Home Page">
            <a:hlinkClick r:id="rId96"/>
          </p:cNvPr>
          <p:cNvPicPr>
            <a:picLocks noChangeAspect="1" noChangeArrowheads="1"/>
          </p:cNvPicPr>
          <p:nvPr/>
        </p:nvPicPr>
        <p:blipFill>
          <a:blip r:embed="rId97"/>
          <a:srcRect/>
          <a:stretch>
            <a:fillRect/>
          </a:stretch>
        </p:blipFill>
        <p:spPr bwMode="auto">
          <a:xfrm>
            <a:off x="1114425" y="1438275"/>
            <a:ext cx="1515594" cy="207136"/>
          </a:xfrm>
          <a:prstGeom prst="rect">
            <a:avLst/>
          </a:prstGeom>
          <a:noFill/>
          <a:ln w="9525">
            <a:noFill/>
            <a:miter lim="800000"/>
            <a:headEnd/>
            <a:tailEnd/>
          </a:ln>
        </p:spPr>
      </p:pic>
      <p:pic>
        <p:nvPicPr>
          <p:cNvPr id="95" name="Picture 48"/>
          <p:cNvPicPr>
            <a:picLocks noChangeAspect="1" noChangeArrowheads="1"/>
          </p:cNvPicPr>
          <p:nvPr/>
        </p:nvPicPr>
        <p:blipFill>
          <a:blip r:embed="rId98"/>
          <a:srcRect/>
          <a:stretch>
            <a:fillRect/>
          </a:stretch>
        </p:blipFill>
        <p:spPr bwMode="auto">
          <a:xfrm>
            <a:off x="4572532" y="5474757"/>
            <a:ext cx="829731" cy="279208"/>
          </a:xfrm>
          <a:prstGeom prst="rect">
            <a:avLst/>
          </a:prstGeom>
          <a:noFill/>
          <a:ln w="12700">
            <a:noFill/>
            <a:miter lim="800000"/>
            <a:headEnd/>
            <a:tailEnd/>
          </a:ln>
        </p:spPr>
      </p:pic>
      <p:pic>
        <p:nvPicPr>
          <p:cNvPr id="96" name="Picture 102"/>
          <p:cNvPicPr>
            <a:picLocks noChangeAspect="1" noChangeArrowheads="1"/>
          </p:cNvPicPr>
          <p:nvPr/>
        </p:nvPicPr>
        <p:blipFill>
          <a:blip r:embed="rId99"/>
          <a:srcRect/>
          <a:stretch>
            <a:fillRect/>
          </a:stretch>
        </p:blipFill>
        <p:spPr bwMode="auto">
          <a:xfrm>
            <a:off x="5180021" y="5643563"/>
            <a:ext cx="1223046" cy="634746"/>
          </a:xfrm>
          <a:prstGeom prst="rect">
            <a:avLst/>
          </a:prstGeom>
          <a:noFill/>
          <a:ln w="12700">
            <a:noFill/>
            <a:miter lim="800000"/>
            <a:headEnd/>
            <a:tailEnd/>
          </a:ln>
        </p:spPr>
      </p:pic>
      <p:pic>
        <p:nvPicPr>
          <p:cNvPr id="97" name="Picture 42"/>
          <p:cNvPicPr>
            <a:picLocks noChangeAspect="1" noChangeArrowheads="1"/>
          </p:cNvPicPr>
          <p:nvPr/>
        </p:nvPicPr>
        <p:blipFill>
          <a:blip r:embed="rId100"/>
          <a:srcRect t="10542" b="18760"/>
          <a:stretch>
            <a:fillRect/>
          </a:stretch>
        </p:blipFill>
        <p:spPr bwMode="auto">
          <a:xfrm>
            <a:off x="5867403" y="4881035"/>
            <a:ext cx="487836" cy="390956"/>
          </a:xfrm>
          <a:prstGeom prst="rect">
            <a:avLst/>
          </a:prstGeom>
          <a:noFill/>
          <a:ln w="12700">
            <a:noFill/>
            <a:miter lim="800000"/>
            <a:headEnd/>
            <a:tailEnd/>
          </a:ln>
        </p:spPr>
      </p:pic>
      <p:pic>
        <p:nvPicPr>
          <p:cNvPr id="98" name="Picture 98"/>
          <p:cNvPicPr>
            <a:picLocks noChangeAspect="1" noChangeArrowheads="1"/>
          </p:cNvPicPr>
          <p:nvPr/>
        </p:nvPicPr>
        <p:blipFill>
          <a:blip r:embed="rId101"/>
          <a:srcRect t="16452" r="14764" b="15681"/>
          <a:stretch>
            <a:fillRect/>
          </a:stretch>
        </p:blipFill>
        <p:spPr bwMode="auto">
          <a:xfrm>
            <a:off x="2968630" y="5530850"/>
            <a:ext cx="1473513" cy="272796"/>
          </a:xfrm>
          <a:prstGeom prst="rect">
            <a:avLst/>
          </a:prstGeom>
          <a:noFill/>
          <a:ln w="12700">
            <a:noFill/>
            <a:miter lim="800000"/>
            <a:headEnd/>
            <a:tailEnd/>
          </a:ln>
        </p:spPr>
      </p:pic>
      <p:pic>
        <p:nvPicPr>
          <p:cNvPr id="107" name="Picture 113"/>
          <p:cNvPicPr>
            <a:picLocks noChangeAspect="1" noChangeArrowheads="1"/>
          </p:cNvPicPr>
          <p:nvPr/>
        </p:nvPicPr>
        <p:blipFill>
          <a:blip r:embed="rId102">
            <a:clrChange>
              <a:clrFrom>
                <a:srgbClr val="FFFFFF"/>
              </a:clrFrom>
              <a:clrTo>
                <a:srgbClr val="FFFFFF">
                  <a:alpha val="0"/>
                </a:srgbClr>
              </a:clrTo>
            </a:clrChange>
          </a:blip>
          <a:srcRect/>
          <a:stretch>
            <a:fillRect/>
          </a:stretch>
        </p:blipFill>
        <p:spPr bwMode="auto">
          <a:xfrm>
            <a:off x="161926" y="4706408"/>
            <a:ext cx="914652" cy="242886"/>
          </a:xfrm>
          <a:prstGeom prst="rect">
            <a:avLst/>
          </a:prstGeom>
          <a:noFill/>
          <a:ln w="12700">
            <a:noFill/>
            <a:miter lim="800000"/>
            <a:headEnd/>
            <a:tailEnd/>
          </a:ln>
        </p:spPr>
      </p:pic>
      <p:pic>
        <p:nvPicPr>
          <p:cNvPr id="99" name="Picture 98"/>
          <p:cNvPicPr>
            <a:picLocks noChangeAspect="1"/>
          </p:cNvPicPr>
          <p:nvPr/>
        </p:nvPicPr>
        <p:blipFill>
          <a:blip r:embed="rId103"/>
          <a:stretch>
            <a:fillRect/>
          </a:stretch>
        </p:blipFill>
        <p:spPr>
          <a:xfrm>
            <a:off x="5041900" y="1121834"/>
            <a:ext cx="1207003" cy="219455"/>
          </a:xfrm>
          <a:prstGeom prst="rect">
            <a:avLst/>
          </a:prstGeom>
        </p:spPr>
      </p:pic>
      <p:pic>
        <p:nvPicPr>
          <p:cNvPr id="108" name="Picture 107"/>
          <p:cNvPicPr>
            <a:picLocks noChangeAspect="1"/>
          </p:cNvPicPr>
          <p:nvPr/>
        </p:nvPicPr>
        <p:blipFill>
          <a:blip r:embed="rId104"/>
          <a:srcRect l="4933" t="23863" r="21333" b="18182"/>
          <a:stretch>
            <a:fillRect/>
          </a:stretch>
        </p:blipFill>
        <p:spPr>
          <a:xfrm>
            <a:off x="5086350" y="2120900"/>
            <a:ext cx="1019956" cy="235162"/>
          </a:xfrm>
          <a:prstGeom prst="rect">
            <a:avLst/>
          </a:prstGeom>
        </p:spPr>
      </p:pic>
      <p:pic>
        <p:nvPicPr>
          <p:cNvPr id="109" name="Picture 58"/>
          <p:cNvPicPr>
            <a:picLocks noChangeAspect="1" noChangeArrowheads="1"/>
          </p:cNvPicPr>
          <p:nvPr/>
        </p:nvPicPr>
        <p:blipFill>
          <a:blip r:embed="rId105"/>
          <a:srcRect/>
          <a:stretch>
            <a:fillRect/>
          </a:stretch>
        </p:blipFill>
        <p:spPr bwMode="auto">
          <a:xfrm>
            <a:off x="4510088" y="1741488"/>
            <a:ext cx="628461" cy="369951"/>
          </a:xfrm>
          <a:prstGeom prst="rect">
            <a:avLst/>
          </a:prstGeom>
          <a:noFill/>
          <a:ln w="12700">
            <a:noFill/>
            <a:miter lim="800000"/>
            <a:headEnd/>
            <a:tailEnd/>
          </a:ln>
        </p:spPr>
      </p:pic>
      <p:pic>
        <p:nvPicPr>
          <p:cNvPr id="110" name="Picture 64"/>
          <p:cNvPicPr>
            <a:picLocks noChangeAspect="1" noChangeArrowheads="1"/>
          </p:cNvPicPr>
          <p:nvPr/>
        </p:nvPicPr>
        <p:blipFill>
          <a:blip r:embed="rId106"/>
          <a:srcRect/>
          <a:stretch>
            <a:fillRect/>
          </a:stretch>
        </p:blipFill>
        <p:spPr bwMode="auto">
          <a:xfrm>
            <a:off x="5462589" y="1685979"/>
            <a:ext cx="805877" cy="434181"/>
          </a:xfrm>
          <a:prstGeom prst="rect">
            <a:avLst/>
          </a:prstGeom>
          <a:noFill/>
          <a:ln w="12700">
            <a:noFill/>
            <a:miter lim="800000"/>
            <a:headEnd/>
            <a:tailEnd/>
          </a:ln>
        </p:spPr>
      </p:pic>
      <p:pic>
        <p:nvPicPr>
          <p:cNvPr id="111" name="Picture 62"/>
          <p:cNvPicPr>
            <a:picLocks noChangeAspect="1" noChangeArrowheads="1"/>
          </p:cNvPicPr>
          <p:nvPr/>
        </p:nvPicPr>
        <p:blipFill>
          <a:blip r:embed="rId107"/>
          <a:srcRect/>
          <a:stretch>
            <a:fillRect/>
          </a:stretch>
        </p:blipFill>
        <p:spPr bwMode="auto">
          <a:xfrm>
            <a:off x="1557349" y="4652964"/>
            <a:ext cx="1081250" cy="296607"/>
          </a:xfrm>
          <a:prstGeom prst="rect">
            <a:avLst/>
          </a:prstGeom>
          <a:noFill/>
          <a:ln w="12700">
            <a:noFill/>
            <a:miter lim="800000"/>
            <a:headEnd/>
            <a:tailEnd/>
          </a:ln>
        </p:spPr>
      </p:pic>
      <p:pic>
        <p:nvPicPr>
          <p:cNvPr id="112" name="Picture 100"/>
          <p:cNvPicPr>
            <a:picLocks noChangeAspect="1" noChangeArrowheads="1"/>
          </p:cNvPicPr>
          <p:nvPr/>
        </p:nvPicPr>
        <p:blipFill>
          <a:blip r:embed="rId108"/>
          <a:srcRect/>
          <a:stretch>
            <a:fillRect/>
          </a:stretch>
        </p:blipFill>
        <p:spPr bwMode="auto">
          <a:xfrm>
            <a:off x="1662117" y="5002214"/>
            <a:ext cx="1017585" cy="193164"/>
          </a:xfrm>
          <a:prstGeom prst="rect">
            <a:avLst/>
          </a:prstGeom>
          <a:noFill/>
          <a:ln w="12700">
            <a:noFill/>
            <a:miter lim="800000"/>
            <a:headEnd/>
            <a:tailEnd/>
          </a:ln>
        </p:spPr>
      </p:pic>
      <p:pic>
        <p:nvPicPr>
          <p:cNvPr id="113" name="Picture 112"/>
          <p:cNvPicPr>
            <a:picLocks noChangeAspect="1"/>
          </p:cNvPicPr>
          <p:nvPr/>
        </p:nvPicPr>
        <p:blipFill>
          <a:blip r:embed="rId109">
            <a:clrChange>
              <a:clrFrom>
                <a:srgbClr val="FFFFFF"/>
              </a:clrFrom>
              <a:clrTo>
                <a:srgbClr val="FFFFFF">
                  <a:alpha val="0"/>
                </a:srgbClr>
              </a:clrTo>
            </a:clrChange>
          </a:blip>
          <a:stretch>
            <a:fillRect/>
          </a:stretch>
        </p:blipFill>
        <p:spPr>
          <a:xfrm>
            <a:off x="190508" y="5558411"/>
            <a:ext cx="1177032" cy="363575"/>
          </a:xfrm>
          <a:prstGeom prst="rect">
            <a:avLst/>
          </a:prstGeom>
        </p:spPr>
      </p:pic>
      <p:pic>
        <p:nvPicPr>
          <p:cNvPr id="114" name="Picture 113"/>
          <p:cNvPicPr>
            <a:picLocks noChangeAspect="1"/>
          </p:cNvPicPr>
          <p:nvPr/>
        </p:nvPicPr>
        <p:blipFill>
          <a:blip r:embed="rId110"/>
          <a:srcRect t="15039" b="21052"/>
          <a:stretch>
            <a:fillRect/>
          </a:stretch>
        </p:blipFill>
        <p:spPr>
          <a:xfrm>
            <a:off x="2892943" y="3048893"/>
            <a:ext cx="1015283" cy="336313"/>
          </a:xfrm>
          <a:prstGeom prst="rect">
            <a:avLst/>
          </a:prstGeom>
        </p:spPr>
      </p:pic>
      <p:pic>
        <p:nvPicPr>
          <p:cNvPr id="115" name="Picture 114"/>
          <p:cNvPicPr>
            <a:picLocks noChangeAspect="1"/>
          </p:cNvPicPr>
          <p:nvPr/>
        </p:nvPicPr>
        <p:blipFill>
          <a:blip r:embed="rId111"/>
          <a:srcRect b="20000"/>
          <a:stretch>
            <a:fillRect/>
          </a:stretch>
        </p:blipFill>
        <p:spPr>
          <a:xfrm>
            <a:off x="5071546" y="3312590"/>
            <a:ext cx="737553" cy="307848"/>
          </a:xfrm>
          <a:prstGeom prst="rect">
            <a:avLst/>
          </a:prstGeom>
        </p:spPr>
      </p:pic>
      <p:pic>
        <p:nvPicPr>
          <p:cNvPr id="116" name="Picture 115"/>
          <p:cNvPicPr>
            <a:picLocks noChangeAspect="1"/>
          </p:cNvPicPr>
          <p:nvPr/>
        </p:nvPicPr>
        <p:blipFill>
          <a:blip r:embed="rId112"/>
          <a:srcRect l="3115" t="5009" r="39954" b="5420"/>
          <a:stretch>
            <a:fillRect/>
          </a:stretch>
        </p:blipFill>
        <p:spPr>
          <a:xfrm>
            <a:off x="6587068" y="5257801"/>
            <a:ext cx="1692016" cy="327225"/>
          </a:xfrm>
          <a:prstGeom prst="rect">
            <a:avLst/>
          </a:prstGeom>
        </p:spPr>
      </p:pic>
      <p:pic>
        <p:nvPicPr>
          <p:cNvPr id="117" name="Picture 116"/>
          <p:cNvPicPr>
            <a:picLocks noChangeAspect="1"/>
          </p:cNvPicPr>
          <p:nvPr/>
        </p:nvPicPr>
        <p:blipFill>
          <a:blip r:embed="rId113"/>
          <a:stretch>
            <a:fillRect/>
          </a:stretch>
        </p:blipFill>
        <p:spPr>
          <a:xfrm>
            <a:off x="260791" y="5818965"/>
            <a:ext cx="1464561" cy="363932"/>
          </a:xfrm>
          <a:prstGeom prst="rect">
            <a:avLst/>
          </a:prstGeom>
        </p:spPr>
      </p:pic>
      <p:pic>
        <p:nvPicPr>
          <p:cNvPr id="118" name="Picture 117" descr="wernerenterprises.jpg"/>
          <p:cNvPicPr>
            <a:picLocks noChangeAspect="1"/>
          </p:cNvPicPr>
          <p:nvPr/>
        </p:nvPicPr>
        <p:blipFill>
          <a:blip r:embed="rId114"/>
          <a:srcRect t="12553" r="1190" b="16423"/>
          <a:stretch>
            <a:fillRect/>
          </a:stretch>
        </p:blipFill>
        <p:spPr>
          <a:xfrm>
            <a:off x="465690" y="5446187"/>
            <a:ext cx="1370073" cy="203200"/>
          </a:xfrm>
          <a:prstGeom prst="rect">
            <a:avLst/>
          </a:prstGeom>
        </p:spPr>
      </p:pic>
      <p:pic>
        <p:nvPicPr>
          <p:cNvPr id="119" name="Picture 118"/>
          <p:cNvPicPr>
            <a:picLocks noChangeAspect="1"/>
          </p:cNvPicPr>
          <p:nvPr/>
        </p:nvPicPr>
        <p:blipFill>
          <a:blip r:embed="rId115">
            <a:clrChange>
              <a:clrFrom>
                <a:srgbClr val="FFFFFF"/>
              </a:clrFrom>
              <a:clrTo>
                <a:srgbClr val="FFFFFF">
                  <a:alpha val="0"/>
                </a:srgbClr>
              </a:clrTo>
            </a:clrChange>
          </a:blip>
          <a:srcRect l="10317" t="9829" r="8730" b="11538"/>
          <a:stretch>
            <a:fillRect/>
          </a:stretch>
        </p:blipFill>
        <p:spPr>
          <a:xfrm>
            <a:off x="1938865" y="5198536"/>
            <a:ext cx="849374" cy="383029"/>
          </a:xfrm>
          <a:prstGeom prst="rect">
            <a:avLst/>
          </a:prstGeom>
        </p:spPr>
      </p:pic>
      <p:pic>
        <p:nvPicPr>
          <p:cNvPr id="120" name="Picture 119"/>
          <p:cNvPicPr>
            <a:picLocks noChangeAspect="1"/>
          </p:cNvPicPr>
          <p:nvPr/>
        </p:nvPicPr>
        <p:blipFill>
          <a:blip r:embed="rId116"/>
          <a:stretch>
            <a:fillRect/>
          </a:stretch>
        </p:blipFill>
        <p:spPr>
          <a:xfrm>
            <a:off x="2947368" y="5277911"/>
            <a:ext cx="1024597" cy="221995"/>
          </a:xfrm>
          <a:prstGeom prst="rect">
            <a:avLst/>
          </a:prstGeom>
        </p:spPr>
      </p:pic>
      <p:pic>
        <p:nvPicPr>
          <p:cNvPr id="121" name="Picture 120"/>
          <p:cNvPicPr>
            <a:picLocks noChangeAspect="1"/>
          </p:cNvPicPr>
          <p:nvPr/>
        </p:nvPicPr>
        <p:blipFill>
          <a:blip r:embed="rId117">
            <a:clrChange>
              <a:clrFrom>
                <a:srgbClr val="F9C617"/>
              </a:clrFrom>
              <a:clrTo>
                <a:srgbClr val="F9C617">
                  <a:alpha val="0"/>
                </a:srgbClr>
              </a:clrTo>
            </a:clrChange>
          </a:blip>
          <a:stretch>
            <a:fillRect/>
          </a:stretch>
        </p:blipFill>
        <p:spPr>
          <a:xfrm>
            <a:off x="5804438" y="4469348"/>
            <a:ext cx="573975" cy="358201"/>
          </a:xfrm>
          <a:prstGeom prst="rect">
            <a:avLst/>
          </a:prstGeom>
        </p:spPr>
      </p:pic>
      <p:pic>
        <p:nvPicPr>
          <p:cNvPr id="122" name="Picture 121"/>
          <p:cNvPicPr>
            <a:picLocks noChangeAspect="1"/>
          </p:cNvPicPr>
          <p:nvPr/>
        </p:nvPicPr>
        <p:blipFill>
          <a:blip r:embed="rId118"/>
          <a:stretch>
            <a:fillRect/>
          </a:stretch>
        </p:blipFill>
        <p:spPr>
          <a:xfrm>
            <a:off x="4927607" y="3084513"/>
            <a:ext cx="853440" cy="213360"/>
          </a:xfrm>
          <a:prstGeom prst="rect">
            <a:avLst/>
          </a:prstGeom>
        </p:spPr>
      </p:pic>
      <p:pic>
        <p:nvPicPr>
          <p:cNvPr id="123" name="Picture 122"/>
          <p:cNvPicPr>
            <a:picLocks noChangeAspect="1"/>
          </p:cNvPicPr>
          <p:nvPr/>
        </p:nvPicPr>
        <p:blipFill>
          <a:blip r:embed="rId119">
            <a:clrChange>
              <a:clrFrom>
                <a:srgbClr val="090909"/>
              </a:clrFrom>
              <a:clrTo>
                <a:srgbClr val="090909">
                  <a:alpha val="0"/>
                </a:srgbClr>
              </a:clrTo>
            </a:clrChange>
          </a:blip>
          <a:stretch>
            <a:fillRect/>
          </a:stretch>
        </p:blipFill>
        <p:spPr>
          <a:xfrm>
            <a:off x="5454651" y="5471584"/>
            <a:ext cx="372364" cy="372364"/>
          </a:xfrm>
          <a:prstGeom prst="rect">
            <a:avLst/>
          </a:prstGeom>
        </p:spPr>
      </p:pic>
      <p:pic>
        <p:nvPicPr>
          <p:cNvPr id="124" name="Picture 123"/>
          <p:cNvPicPr>
            <a:picLocks noChangeAspect="1"/>
          </p:cNvPicPr>
          <p:nvPr/>
        </p:nvPicPr>
        <p:blipFill>
          <a:blip r:embed="rId120">
            <a:clrChange>
              <a:clrFrom>
                <a:srgbClr val="FFFFFF"/>
              </a:clrFrom>
              <a:clrTo>
                <a:srgbClr val="FFFFFF">
                  <a:alpha val="0"/>
                </a:srgbClr>
              </a:clrTo>
            </a:clrChange>
          </a:blip>
          <a:stretch>
            <a:fillRect/>
          </a:stretch>
        </p:blipFill>
        <p:spPr>
          <a:xfrm>
            <a:off x="5173134" y="4708243"/>
            <a:ext cx="675638" cy="30402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3" name="Picture 10" descr="bandwidth_web"/>
          <p:cNvPicPr>
            <a:picLocks noChangeAspect="1" noChangeArrowheads="1"/>
          </p:cNvPicPr>
          <p:nvPr/>
        </p:nvPicPr>
        <p:blipFill>
          <a:blip r:embed="rId3"/>
          <a:srcRect l="2359" t="3401" r="2541" b="4762"/>
          <a:stretch>
            <a:fillRect/>
          </a:stretch>
        </p:blipFill>
        <p:spPr bwMode="auto">
          <a:xfrm>
            <a:off x="4706938" y="3638550"/>
            <a:ext cx="4437062" cy="2286000"/>
          </a:xfrm>
          <a:prstGeom prst="rect">
            <a:avLst/>
          </a:prstGeom>
          <a:noFill/>
          <a:ln w="9525">
            <a:noFill/>
            <a:miter lim="800000"/>
            <a:headEnd/>
            <a:tailEnd/>
          </a:ln>
        </p:spPr>
      </p:pic>
      <p:sp>
        <p:nvSpPr>
          <p:cNvPr id="18438" name="Rectangle 2"/>
          <p:cNvSpPr>
            <a:spLocks noGrp="1" noChangeArrowheads="1"/>
          </p:cNvSpPr>
          <p:nvPr>
            <p:ph type="title" idx="4294967295"/>
          </p:nvPr>
        </p:nvSpPr>
        <p:spPr/>
        <p:txBody>
          <a:bodyPr/>
          <a:lstStyle/>
          <a:p>
            <a:r>
              <a:rPr lang="en-US">
                <a:ea typeface="ＭＳ Ｐゴシック" pitchFamily="-109" charset="-128"/>
                <a:cs typeface="ＭＳ Ｐゴシック" pitchFamily="-109" charset="-128"/>
              </a:rPr>
              <a:t>Application Control Efforts are Failing</a:t>
            </a:r>
          </a:p>
        </p:txBody>
      </p:sp>
      <p:sp>
        <p:nvSpPr>
          <p:cNvPr id="18439" name="Rectangle 3"/>
          <p:cNvSpPr>
            <a:spLocks noGrp="1" noChangeArrowheads="1"/>
          </p:cNvSpPr>
          <p:nvPr>
            <p:ph type="body" idx="4294967295"/>
          </p:nvPr>
        </p:nvSpPr>
        <p:spPr>
          <a:xfrm>
            <a:off x="293688" y="796925"/>
            <a:ext cx="8299450" cy="1722438"/>
          </a:xfrm>
        </p:spPr>
        <p:txBody>
          <a:bodyPr/>
          <a:lstStyle/>
          <a:p>
            <a:r>
              <a:rPr lang="en-US" sz="1600" dirty="0">
                <a:ea typeface="ＭＳ Ｐゴシック" pitchFamily="-109" charset="-128"/>
                <a:cs typeface="ＭＳ Ｐゴシック" pitchFamily="-109" charset="-128"/>
              </a:rPr>
              <a:t>Palo Alto Networks’ Application Usage &amp; Risk Report highlights actual behavior of 900,000 users across more than 60 organizations</a:t>
            </a:r>
          </a:p>
          <a:p>
            <a:pPr lvl="1"/>
            <a:r>
              <a:rPr lang="en-US" sz="1400" dirty="0">
                <a:ea typeface="ＭＳ Ｐゴシック" pitchFamily="-109" charset="-128"/>
              </a:rPr>
              <a:t>Bottom line:  despite all having firewalls, and most having IPS, proxies, &amp; URL filtering – none of these organizations could control what applications ran on their networks</a:t>
            </a:r>
          </a:p>
          <a:p>
            <a:r>
              <a:rPr lang="en-US" sz="1600" dirty="0">
                <a:ea typeface="ＭＳ Ｐゴシック" pitchFamily="-109" charset="-128"/>
                <a:cs typeface="ＭＳ Ｐゴシック" pitchFamily="-109" charset="-128"/>
              </a:rPr>
              <a:t>Applications evade, transfer files, tunnel other applications, carry threats, consume bandwidth, and can be misused.</a:t>
            </a:r>
          </a:p>
        </p:txBody>
      </p:sp>
      <p:pic>
        <p:nvPicPr>
          <p:cNvPr id="18440" name="Picture 4" descr="proxies"/>
          <p:cNvPicPr>
            <a:picLocks noChangeAspect="1" noChangeArrowheads="1"/>
          </p:cNvPicPr>
          <p:nvPr/>
        </p:nvPicPr>
        <p:blipFill>
          <a:blip r:embed="rId4"/>
          <a:srcRect l="2364" t="4195" r="1373" b="2206"/>
          <a:stretch>
            <a:fillRect/>
          </a:stretch>
        </p:blipFill>
        <p:spPr bwMode="auto">
          <a:xfrm>
            <a:off x="466725" y="4513263"/>
            <a:ext cx="4116388" cy="1795462"/>
          </a:xfrm>
          <a:prstGeom prst="rect">
            <a:avLst/>
          </a:prstGeom>
          <a:noFill/>
          <a:ln w="9525">
            <a:noFill/>
            <a:miter lim="800000"/>
            <a:headEnd/>
            <a:tailEnd/>
          </a:ln>
        </p:spPr>
      </p:pic>
      <p:pic>
        <p:nvPicPr>
          <p:cNvPr id="18441" name="Picture 5" descr="evasive"/>
          <p:cNvPicPr>
            <a:picLocks noChangeAspect="1" noChangeArrowheads="1"/>
          </p:cNvPicPr>
          <p:nvPr/>
        </p:nvPicPr>
        <p:blipFill>
          <a:blip r:embed="rId5"/>
          <a:srcRect l="1735" t="3026" r="542" b="1512"/>
          <a:stretch>
            <a:fillRect/>
          </a:stretch>
        </p:blipFill>
        <p:spPr bwMode="auto">
          <a:xfrm>
            <a:off x="47625" y="2435225"/>
            <a:ext cx="5057775" cy="2125663"/>
          </a:xfrm>
          <a:prstGeom prst="rect">
            <a:avLst/>
          </a:prstGeom>
          <a:noFill/>
          <a:ln w="9525">
            <a:noFill/>
            <a:miter lim="800000"/>
            <a:headEnd/>
            <a:tailEnd/>
          </a:ln>
        </p:spPr>
      </p:pic>
      <p:sp>
        <p:nvSpPr>
          <p:cNvPr id="10" name="TextBox 9"/>
          <p:cNvSpPr txBox="1"/>
          <p:nvPr/>
        </p:nvSpPr>
        <p:spPr>
          <a:xfrm>
            <a:off x="5402263" y="2557463"/>
            <a:ext cx="3517900" cy="935037"/>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buFont typeface="Times New Roman" charset="0"/>
              <a:buNone/>
              <a:defRPr/>
            </a:pPr>
            <a:r>
              <a:rPr lang="en-US" sz="1600" b="1">
                <a:solidFill>
                  <a:schemeClr val="accent1"/>
                </a:solidFill>
                <a:ea typeface="ＭＳ Ｐゴシック" charset="-128"/>
                <a:cs typeface="ＭＳ Ｐゴシック" charset="-128"/>
              </a:rPr>
              <a:t>Applications carry risks:  business continuity, data loss, compliance, productivity, and operations costs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6" name="Rectangle 2"/>
          <p:cNvSpPr>
            <a:spLocks noGrp="1" noChangeArrowheads="1"/>
          </p:cNvSpPr>
          <p:nvPr>
            <p:ph type="title" idx="4294967295"/>
          </p:nvPr>
        </p:nvSpPr>
        <p:spPr/>
        <p:txBody>
          <a:bodyPr/>
          <a:lstStyle/>
          <a:p>
            <a:r>
              <a:rPr lang="en-US"/>
              <a:t>Trends</a:t>
            </a:r>
          </a:p>
        </p:txBody>
      </p:sp>
      <p:pic>
        <p:nvPicPr>
          <p:cNvPr id="1149961" name="Picture 9" descr="summary2"/>
          <p:cNvPicPr>
            <a:picLocks noChangeAspect="1" noChangeArrowheads="1"/>
          </p:cNvPicPr>
          <p:nvPr/>
        </p:nvPicPr>
        <p:blipFill>
          <a:blip r:embed="rId3"/>
          <a:srcRect/>
          <a:stretch>
            <a:fillRect/>
          </a:stretch>
        </p:blipFill>
        <p:spPr bwMode="auto">
          <a:xfrm>
            <a:off x="1543050" y="895350"/>
            <a:ext cx="6138863" cy="52451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ea typeface="ＭＳ Ｐゴシック" pitchFamily="-108" charset="-128"/>
                <a:cs typeface="ＭＳ Ｐゴシック" pitchFamily="-108" charset="-128"/>
              </a:rPr>
              <a:t>Applications Have Changed – Firewalls Have Not</a:t>
            </a:r>
          </a:p>
        </p:txBody>
      </p:sp>
      <p:sp>
        <p:nvSpPr>
          <p:cNvPr id="86019" name="Rectangle 12"/>
          <p:cNvSpPr txBox="1">
            <a:spLocks noChangeArrowheads="1"/>
          </p:cNvSpPr>
          <p:nvPr/>
        </p:nvSpPr>
        <p:spPr bwMode="auto">
          <a:xfrm>
            <a:off x="111125" y="1208088"/>
            <a:ext cx="3492500" cy="1633537"/>
          </a:xfrm>
          <a:prstGeom prst="rect">
            <a:avLst/>
          </a:prstGeom>
          <a:noFill/>
          <a:ln w="12700">
            <a:noFill/>
            <a:miter lim="800000"/>
            <a:headEnd type="none" w="sm" len="sm"/>
            <a:tailEnd type="none" w="sm" len="sm"/>
          </a:ln>
        </p:spPr>
        <p:txBody>
          <a:bodyPr rIns="132080">
            <a:prstTxWarp prst="textNoShape">
              <a:avLst/>
            </a:prstTxWarp>
          </a:bodyPr>
          <a:lstStyle/>
          <a:p>
            <a:pPr marL="230188" indent="-230188" algn="l">
              <a:lnSpc>
                <a:spcPct val="80000"/>
              </a:lnSpc>
              <a:buClr>
                <a:srgbClr val="004167"/>
              </a:buClr>
              <a:buSzPct val="85000"/>
              <a:buFont typeface="Times" pitchFamily="-108" charset="0"/>
              <a:buChar char="•"/>
            </a:pPr>
            <a:r>
              <a:rPr lang="en-US" sz="2000">
                <a:solidFill>
                  <a:srgbClr val="004167"/>
                </a:solidFill>
              </a:rPr>
              <a:t>The gateway at the trust border is the right place to enforce policy control</a:t>
            </a:r>
          </a:p>
          <a:p>
            <a:pPr marL="579438" lvl="1" indent="-234950" algn="l">
              <a:lnSpc>
                <a:spcPct val="80000"/>
              </a:lnSpc>
              <a:buClr>
                <a:srgbClr val="004167"/>
              </a:buClr>
              <a:buSzPct val="80000"/>
              <a:buFont typeface="Times" pitchFamily="-108" charset="0"/>
              <a:buChar char="-"/>
            </a:pPr>
            <a:r>
              <a:rPr lang="en-US">
                <a:solidFill>
                  <a:srgbClr val="004167"/>
                </a:solidFill>
              </a:rPr>
              <a:t>Sees all traffic</a:t>
            </a:r>
          </a:p>
          <a:p>
            <a:pPr marL="579438" lvl="1" indent="-234950" algn="l">
              <a:lnSpc>
                <a:spcPct val="80000"/>
              </a:lnSpc>
              <a:buClr>
                <a:srgbClr val="004167"/>
              </a:buClr>
              <a:buSzPct val="80000"/>
              <a:buFont typeface="Times" pitchFamily="-108" charset="0"/>
              <a:buChar char="-"/>
            </a:pPr>
            <a:r>
              <a:rPr lang="en-US">
                <a:solidFill>
                  <a:srgbClr val="004167"/>
                </a:solidFill>
              </a:rPr>
              <a:t>Defines trust boundary</a:t>
            </a:r>
          </a:p>
        </p:txBody>
      </p:sp>
      <p:sp>
        <p:nvSpPr>
          <p:cNvPr id="86020" name="AutoShape 3"/>
          <p:cNvSpPr>
            <a:spLocks noChangeArrowheads="1"/>
          </p:cNvSpPr>
          <p:nvPr/>
        </p:nvSpPr>
        <p:spPr bwMode="auto">
          <a:xfrm>
            <a:off x="57150" y="5719763"/>
            <a:ext cx="9029700" cy="476250"/>
          </a:xfrm>
          <a:prstGeom prst="roundRect">
            <a:avLst>
              <a:gd name="adj" fmla="val 16667"/>
            </a:avLst>
          </a:prstGeom>
          <a:solidFill>
            <a:srgbClr val="F3AB56"/>
          </a:solidFill>
          <a:ln w="9525">
            <a:solidFill>
              <a:srgbClr val="993300"/>
            </a:solidFill>
            <a:round/>
            <a:headEnd/>
            <a:tailEnd/>
          </a:ln>
        </p:spPr>
        <p:txBody>
          <a:bodyPr wrap="none" anchor="ctr">
            <a:prstTxWarp prst="textNoShape">
              <a:avLst/>
            </a:prstTxWarp>
          </a:bodyPr>
          <a:lstStyle/>
          <a:p>
            <a:endParaRPr lang="en-US" sz="1600"/>
          </a:p>
        </p:txBody>
      </p:sp>
      <p:sp>
        <p:nvSpPr>
          <p:cNvPr id="86021" name="Rectangle 9"/>
          <p:cNvSpPr>
            <a:spLocks noChangeArrowheads="1"/>
          </p:cNvSpPr>
          <p:nvPr/>
        </p:nvSpPr>
        <p:spPr bwMode="auto">
          <a:xfrm>
            <a:off x="66675" y="5776913"/>
            <a:ext cx="9020175" cy="39370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40000"/>
              </a:spcBef>
              <a:spcAft>
                <a:spcPct val="0"/>
              </a:spcAft>
              <a:buClrTx/>
              <a:buSzTx/>
              <a:buFontTx/>
              <a:buNone/>
            </a:pPr>
            <a:r>
              <a:rPr lang="en-US" sz="2200" b="1">
                <a:solidFill>
                  <a:schemeClr val="bg1"/>
                </a:solidFill>
              </a:rPr>
              <a:t>Need to Restore Visibility and Control in the Firewall</a:t>
            </a:r>
          </a:p>
        </p:txBody>
      </p:sp>
      <p:pic>
        <p:nvPicPr>
          <p:cNvPr id="86022" name="Picture 40"/>
          <p:cNvPicPr>
            <a:picLocks noChangeAspect="1" noChangeArrowheads="1"/>
          </p:cNvPicPr>
          <p:nvPr/>
        </p:nvPicPr>
        <p:blipFill>
          <a:blip r:embed="rId3"/>
          <a:srcRect/>
          <a:stretch>
            <a:fillRect/>
          </a:stretch>
        </p:blipFill>
        <p:spPr bwMode="auto">
          <a:xfrm>
            <a:off x="4425950" y="4046538"/>
            <a:ext cx="4381500" cy="1406525"/>
          </a:xfrm>
          <a:prstGeom prst="rect">
            <a:avLst/>
          </a:prstGeom>
          <a:noFill/>
          <a:ln w="12700">
            <a:noFill/>
            <a:miter lim="800000"/>
            <a:headEnd/>
            <a:tailEnd/>
          </a:ln>
        </p:spPr>
      </p:pic>
      <p:pic>
        <p:nvPicPr>
          <p:cNvPr id="86023" name="Picture 19" descr="C:\Users\bkee0414\Desktop\Untitled-2.png"/>
          <p:cNvPicPr>
            <a:picLocks noChangeAspect="1" noChangeArrowheads="1"/>
          </p:cNvPicPr>
          <p:nvPr/>
        </p:nvPicPr>
        <p:blipFill>
          <a:blip r:embed="rId4"/>
          <a:srcRect/>
          <a:stretch>
            <a:fillRect/>
          </a:stretch>
        </p:blipFill>
        <p:spPr bwMode="auto">
          <a:xfrm>
            <a:off x="1323975" y="3252788"/>
            <a:ext cx="2876550" cy="2562225"/>
          </a:xfrm>
          <a:prstGeom prst="rect">
            <a:avLst/>
          </a:prstGeom>
          <a:noFill/>
          <a:ln w="9525">
            <a:noFill/>
            <a:miter lim="800000"/>
            <a:headEnd/>
            <a:tailEnd/>
          </a:ln>
        </p:spPr>
      </p:pic>
      <p:pic>
        <p:nvPicPr>
          <p:cNvPr id="86024" name="Picture 18" descr="C:\Users\bkee0414\Desktop\Untitled-1.png"/>
          <p:cNvPicPr>
            <a:picLocks noChangeAspect="1" noChangeArrowheads="1"/>
          </p:cNvPicPr>
          <p:nvPr/>
        </p:nvPicPr>
        <p:blipFill>
          <a:blip r:embed="rId5"/>
          <a:srcRect/>
          <a:stretch>
            <a:fillRect/>
          </a:stretch>
        </p:blipFill>
        <p:spPr bwMode="auto">
          <a:xfrm>
            <a:off x="3059113" y="781050"/>
            <a:ext cx="6046787" cy="3343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6"/>
          <p:cNvPicPr>
            <a:picLocks noChangeAspect="1"/>
          </p:cNvPicPr>
          <p:nvPr/>
        </p:nvPicPr>
        <p:blipFill>
          <a:blip r:embed="rId3"/>
          <a:srcRect/>
          <a:stretch>
            <a:fillRect/>
          </a:stretch>
        </p:blipFill>
        <p:spPr bwMode="auto">
          <a:xfrm>
            <a:off x="3857625" y="1716088"/>
            <a:ext cx="820738" cy="550862"/>
          </a:xfrm>
          <a:prstGeom prst="rect">
            <a:avLst/>
          </a:prstGeom>
          <a:noFill/>
          <a:ln w="9525">
            <a:noFill/>
            <a:miter lim="800000"/>
            <a:headEnd/>
            <a:tailEnd/>
          </a:ln>
        </p:spPr>
      </p:pic>
      <p:sp>
        <p:nvSpPr>
          <p:cNvPr id="22531" name="Line 4"/>
          <p:cNvSpPr>
            <a:spLocks noChangeShapeType="1"/>
          </p:cNvSpPr>
          <p:nvPr/>
        </p:nvSpPr>
        <p:spPr bwMode="auto">
          <a:xfrm>
            <a:off x="1360488" y="2417763"/>
            <a:ext cx="6794500" cy="0"/>
          </a:xfrm>
          <a:prstGeom prst="line">
            <a:avLst/>
          </a:prstGeom>
          <a:noFill/>
          <a:ln w="12700">
            <a:solidFill>
              <a:schemeClr val="accent1"/>
            </a:solidFill>
            <a:round/>
            <a:headEnd/>
            <a:tailEnd/>
          </a:ln>
        </p:spPr>
        <p:txBody>
          <a:bodyPr>
            <a:prstTxWarp prst="textNoShape">
              <a:avLst/>
            </a:prstTxWarp>
            <a:spAutoFit/>
          </a:bodyPr>
          <a:lstStyle/>
          <a:p>
            <a:endParaRPr lang="en-US"/>
          </a:p>
        </p:txBody>
      </p:sp>
      <p:pic>
        <p:nvPicPr>
          <p:cNvPr id="22532" name="Picture 15" descr="internet_cloud.gif                                             001623CFkristinweimers                 BB7CB7DD:"/>
          <p:cNvPicPr>
            <a:picLocks noChangeAspect="1" noChangeArrowheads="1"/>
          </p:cNvPicPr>
          <p:nvPr/>
        </p:nvPicPr>
        <p:blipFill>
          <a:blip r:embed="rId4"/>
          <a:srcRect/>
          <a:stretch>
            <a:fillRect/>
          </a:stretch>
        </p:blipFill>
        <p:spPr bwMode="auto">
          <a:xfrm>
            <a:off x="7418388" y="1806575"/>
            <a:ext cx="1628775" cy="1069975"/>
          </a:xfrm>
          <a:prstGeom prst="rect">
            <a:avLst/>
          </a:prstGeom>
          <a:noFill/>
          <a:ln w="9525">
            <a:noFill/>
            <a:miter lim="800000"/>
            <a:headEnd/>
            <a:tailEnd/>
          </a:ln>
        </p:spPr>
      </p:pic>
      <p:sp>
        <p:nvSpPr>
          <p:cNvPr id="22533" name="Text Box 101"/>
          <p:cNvSpPr txBox="1">
            <a:spLocks noChangeArrowheads="1"/>
          </p:cNvSpPr>
          <p:nvPr/>
        </p:nvSpPr>
        <p:spPr bwMode="auto">
          <a:xfrm>
            <a:off x="7775575" y="2165350"/>
            <a:ext cx="1030288" cy="334963"/>
          </a:xfrm>
          <a:prstGeom prst="rect">
            <a:avLst/>
          </a:prstGeom>
          <a:noFill/>
          <a:ln w="9525">
            <a:noFill/>
            <a:miter lim="800000"/>
            <a:headEnd/>
            <a:tailEnd/>
          </a:ln>
        </p:spPr>
        <p:txBody>
          <a:bodyPr wrap="none">
            <a:prstTxWarp prst="textNoShape">
              <a:avLst/>
            </a:prstTxWarp>
            <a:spAutoFit/>
          </a:bodyPr>
          <a:lstStyle/>
          <a:p>
            <a:pPr>
              <a:buFont typeface="Times New Roman" pitchFamily="-109" charset="0"/>
              <a:buNone/>
            </a:pPr>
            <a:r>
              <a:rPr lang="en-US" b="1" dirty="0"/>
              <a:t>Internet</a:t>
            </a:r>
          </a:p>
        </p:txBody>
      </p:sp>
      <p:sp>
        <p:nvSpPr>
          <p:cNvPr id="22534" name="Rectangle 103"/>
          <p:cNvSpPr>
            <a:spLocks noGrp="1" noChangeArrowheads="1"/>
          </p:cNvSpPr>
          <p:nvPr>
            <p:ph type="title"/>
          </p:nvPr>
        </p:nvSpPr>
        <p:spPr/>
        <p:txBody>
          <a:bodyPr/>
          <a:lstStyle/>
          <a:p>
            <a:r>
              <a:rPr lang="en-US">
                <a:ea typeface="ＭＳ Ｐゴシック" pitchFamily="-109" charset="-128"/>
                <a:cs typeface="ＭＳ Ｐゴシック" pitchFamily="-109" charset="-128"/>
              </a:rPr>
              <a:t>Sprawl Is Not The Answer</a:t>
            </a:r>
          </a:p>
        </p:txBody>
      </p:sp>
      <p:grpSp>
        <p:nvGrpSpPr>
          <p:cNvPr id="22535" name="Group 2"/>
          <p:cNvGrpSpPr>
            <a:grpSpLocks noChangeAspect="1"/>
          </p:cNvGrpSpPr>
          <p:nvPr/>
        </p:nvGrpSpPr>
        <p:grpSpPr bwMode="auto">
          <a:xfrm>
            <a:off x="79375" y="1800225"/>
            <a:ext cx="1592263" cy="1401763"/>
            <a:chOff x="251" y="2033"/>
            <a:chExt cx="1141" cy="958"/>
          </a:xfrm>
        </p:grpSpPr>
        <p:grpSp>
          <p:nvGrpSpPr>
            <p:cNvPr id="22549" name="Group 3"/>
            <p:cNvGrpSpPr>
              <a:grpSpLocks/>
            </p:cNvGrpSpPr>
            <p:nvPr/>
          </p:nvGrpSpPr>
          <p:grpSpPr bwMode="auto">
            <a:xfrm>
              <a:off x="251" y="2033"/>
              <a:ext cx="1141" cy="803"/>
              <a:chOff x="211" y="1235"/>
              <a:chExt cx="1013" cy="595"/>
            </a:xfrm>
          </p:grpSpPr>
          <p:pic>
            <p:nvPicPr>
              <p:cNvPr id="22551" name="Picture 4" descr="round_blue.gif                                                 001623CFkristinweimers                 BB7CB7DD:"/>
              <p:cNvPicPr>
                <a:picLocks noChangeAspect="1" noChangeArrowheads="1"/>
              </p:cNvPicPr>
              <p:nvPr/>
            </p:nvPicPr>
            <p:blipFill>
              <a:blip r:embed="rId5"/>
              <a:srcRect/>
              <a:stretch>
                <a:fillRect/>
              </a:stretch>
            </p:blipFill>
            <p:spPr bwMode="auto">
              <a:xfrm>
                <a:off x="211" y="1328"/>
                <a:ext cx="1013" cy="502"/>
              </a:xfrm>
              <a:prstGeom prst="rect">
                <a:avLst/>
              </a:prstGeom>
              <a:noFill/>
              <a:ln w="9525">
                <a:noFill/>
                <a:miter lim="800000"/>
                <a:headEnd/>
                <a:tailEnd/>
              </a:ln>
            </p:spPr>
          </p:pic>
          <p:pic>
            <p:nvPicPr>
              <p:cNvPr id="22552" name="Picture 5" descr="servers.gif                                                    001623CFkristinweimers                 BB7CB7DD:"/>
              <p:cNvPicPr>
                <a:picLocks noChangeAspect="1" noChangeArrowheads="1"/>
              </p:cNvPicPr>
              <p:nvPr/>
            </p:nvPicPr>
            <p:blipFill>
              <a:blip r:embed="rId6"/>
              <a:srcRect/>
              <a:stretch>
                <a:fillRect/>
              </a:stretch>
            </p:blipFill>
            <p:spPr bwMode="auto">
              <a:xfrm>
                <a:off x="532" y="1235"/>
                <a:ext cx="391" cy="430"/>
              </a:xfrm>
              <a:prstGeom prst="rect">
                <a:avLst/>
              </a:prstGeom>
              <a:noFill/>
              <a:ln w="9525">
                <a:noFill/>
                <a:miter lim="800000"/>
                <a:headEnd/>
                <a:tailEnd/>
              </a:ln>
            </p:spPr>
          </p:pic>
          <p:grpSp>
            <p:nvGrpSpPr>
              <p:cNvPr id="22553" name="Group 6"/>
              <p:cNvGrpSpPr>
                <a:grpSpLocks/>
              </p:cNvGrpSpPr>
              <p:nvPr/>
            </p:nvGrpSpPr>
            <p:grpSpPr bwMode="auto">
              <a:xfrm>
                <a:off x="280" y="1269"/>
                <a:ext cx="316" cy="399"/>
                <a:chOff x="156" y="1577"/>
                <a:chExt cx="413" cy="522"/>
              </a:xfrm>
            </p:grpSpPr>
            <p:pic>
              <p:nvPicPr>
                <p:cNvPr id="22557" name="Picture 7" descr="database.gif                                                   001623CFkristinweimers                 BB7CB7DD:"/>
                <p:cNvPicPr>
                  <a:picLocks noChangeAspect="1" noChangeArrowheads="1"/>
                </p:cNvPicPr>
                <p:nvPr/>
              </p:nvPicPr>
              <p:blipFill>
                <a:blip r:embed="rId7"/>
                <a:srcRect/>
                <a:stretch>
                  <a:fillRect/>
                </a:stretch>
              </p:blipFill>
              <p:spPr bwMode="auto">
                <a:xfrm>
                  <a:off x="156" y="1577"/>
                  <a:ext cx="282" cy="344"/>
                </a:xfrm>
                <a:prstGeom prst="rect">
                  <a:avLst/>
                </a:prstGeom>
                <a:noFill/>
                <a:ln w="9525">
                  <a:noFill/>
                  <a:miter lim="800000"/>
                  <a:headEnd/>
                  <a:tailEnd/>
                </a:ln>
              </p:spPr>
            </p:pic>
            <p:pic>
              <p:nvPicPr>
                <p:cNvPr id="22558" name="Picture 8" descr="database.gif                                                   001623CFkristinweimers                 BB7CB7DD:"/>
                <p:cNvPicPr>
                  <a:picLocks noChangeAspect="1" noChangeArrowheads="1"/>
                </p:cNvPicPr>
                <p:nvPr/>
              </p:nvPicPr>
              <p:blipFill>
                <a:blip r:embed="rId7"/>
                <a:srcRect/>
                <a:stretch>
                  <a:fillRect/>
                </a:stretch>
              </p:blipFill>
              <p:spPr bwMode="auto">
                <a:xfrm>
                  <a:off x="219" y="1662"/>
                  <a:ext cx="282" cy="344"/>
                </a:xfrm>
                <a:prstGeom prst="rect">
                  <a:avLst/>
                </a:prstGeom>
                <a:noFill/>
                <a:ln w="9525">
                  <a:noFill/>
                  <a:miter lim="800000"/>
                  <a:headEnd/>
                  <a:tailEnd/>
                </a:ln>
              </p:spPr>
            </p:pic>
            <p:pic>
              <p:nvPicPr>
                <p:cNvPr id="22559" name="Picture 9" descr="database.gif                                                   001623CFkristinweimers                 BB7CB7DD:"/>
                <p:cNvPicPr>
                  <a:picLocks noChangeAspect="1" noChangeArrowheads="1"/>
                </p:cNvPicPr>
                <p:nvPr/>
              </p:nvPicPr>
              <p:blipFill>
                <a:blip r:embed="rId7"/>
                <a:srcRect/>
                <a:stretch>
                  <a:fillRect/>
                </a:stretch>
              </p:blipFill>
              <p:spPr bwMode="auto">
                <a:xfrm>
                  <a:off x="287" y="1755"/>
                  <a:ext cx="282" cy="344"/>
                </a:xfrm>
                <a:prstGeom prst="rect">
                  <a:avLst/>
                </a:prstGeom>
                <a:noFill/>
                <a:ln w="9525">
                  <a:noFill/>
                  <a:miter lim="800000"/>
                  <a:headEnd/>
                  <a:tailEnd/>
                </a:ln>
              </p:spPr>
            </p:pic>
          </p:grpSp>
          <p:pic>
            <p:nvPicPr>
              <p:cNvPr id="22554" name="Picture 10" descr="user.gif                                                       001623CFkristinweimers                 BB7CB7DD:"/>
              <p:cNvPicPr>
                <a:picLocks noChangeAspect="1" noChangeArrowheads="1"/>
              </p:cNvPicPr>
              <p:nvPr/>
            </p:nvPicPr>
            <p:blipFill>
              <a:blip r:embed="rId8"/>
              <a:srcRect/>
              <a:stretch>
                <a:fillRect/>
              </a:stretch>
            </p:blipFill>
            <p:spPr bwMode="auto">
              <a:xfrm>
                <a:off x="869" y="1385"/>
                <a:ext cx="271" cy="223"/>
              </a:xfrm>
              <a:prstGeom prst="rect">
                <a:avLst/>
              </a:prstGeom>
              <a:noFill/>
              <a:ln w="9525">
                <a:noFill/>
                <a:miter lim="800000"/>
                <a:headEnd/>
                <a:tailEnd/>
              </a:ln>
            </p:spPr>
          </p:pic>
          <p:pic>
            <p:nvPicPr>
              <p:cNvPr id="22555" name="Picture 11" descr="user.gif                                                       001623CFkristinweimers                 BB7CB7DD:"/>
              <p:cNvPicPr>
                <a:picLocks noChangeAspect="1" noChangeArrowheads="1"/>
              </p:cNvPicPr>
              <p:nvPr/>
            </p:nvPicPr>
            <p:blipFill>
              <a:blip r:embed="rId8"/>
              <a:srcRect/>
              <a:stretch>
                <a:fillRect/>
              </a:stretch>
            </p:blipFill>
            <p:spPr bwMode="auto">
              <a:xfrm>
                <a:off x="759" y="1473"/>
                <a:ext cx="271" cy="223"/>
              </a:xfrm>
              <a:prstGeom prst="rect">
                <a:avLst/>
              </a:prstGeom>
              <a:noFill/>
              <a:ln w="9525">
                <a:noFill/>
                <a:miter lim="800000"/>
                <a:headEnd/>
                <a:tailEnd/>
              </a:ln>
            </p:spPr>
          </p:pic>
          <p:pic>
            <p:nvPicPr>
              <p:cNvPr id="22556" name="Picture 12" descr="user.gif                                                       001623CFkristinweimers                 BB7CB7DD:"/>
              <p:cNvPicPr>
                <a:picLocks noChangeAspect="1" noChangeArrowheads="1"/>
              </p:cNvPicPr>
              <p:nvPr/>
            </p:nvPicPr>
            <p:blipFill>
              <a:blip r:embed="rId8"/>
              <a:srcRect/>
              <a:stretch>
                <a:fillRect/>
              </a:stretch>
            </p:blipFill>
            <p:spPr bwMode="auto">
              <a:xfrm>
                <a:off x="607" y="1533"/>
                <a:ext cx="271" cy="223"/>
              </a:xfrm>
              <a:prstGeom prst="rect">
                <a:avLst/>
              </a:prstGeom>
              <a:noFill/>
              <a:ln w="9525">
                <a:noFill/>
                <a:miter lim="800000"/>
                <a:headEnd/>
                <a:tailEnd/>
              </a:ln>
            </p:spPr>
          </p:pic>
        </p:grpSp>
        <p:sp>
          <p:nvSpPr>
            <p:cNvPr id="22550" name="Text Box 13"/>
            <p:cNvSpPr txBox="1">
              <a:spLocks noChangeArrowheads="1"/>
            </p:cNvSpPr>
            <p:nvPr/>
          </p:nvSpPr>
          <p:spPr bwMode="auto">
            <a:xfrm>
              <a:off x="320" y="2799"/>
              <a:ext cx="116" cy="192"/>
            </a:xfrm>
            <a:prstGeom prst="rect">
              <a:avLst/>
            </a:prstGeom>
            <a:noFill/>
            <a:ln w="9525">
              <a:noFill/>
              <a:miter lim="800000"/>
              <a:headEnd/>
              <a:tailEnd/>
            </a:ln>
          </p:spPr>
          <p:txBody>
            <a:bodyPr wrap="none">
              <a:prstTxWarp prst="textNoShape">
                <a:avLst/>
              </a:prstTxWarp>
              <a:spAutoFit/>
            </a:bodyPr>
            <a:lstStyle/>
            <a:p>
              <a:endParaRPr lang="en-US" sz="1400" b="1"/>
            </a:p>
          </p:txBody>
        </p:sp>
      </p:grpSp>
      <p:sp>
        <p:nvSpPr>
          <p:cNvPr id="22536" name="Rectangle 3"/>
          <p:cNvSpPr txBox="1">
            <a:spLocks noChangeArrowheads="1"/>
          </p:cNvSpPr>
          <p:nvPr/>
        </p:nvSpPr>
        <p:spPr bwMode="auto">
          <a:xfrm>
            <a:off x="993775" y="3843338"/>
            <a:ext cx="7640161" cy="1755775"/>
          </a:xfrm>
          <a:prstGeom prst="rect">
            <a:avLst/>
          </a:prstGeom>
          <a:noFill/>
          <a:ln w="12700">
            <a:noFill/>
            <a:miter lim="800000"/>
            <a:headEnd type="none" w="sm" len="sm"/>
            <a:tailEnd type="none" w="sm" len="sm"/>
          </a:ln>
        </p:spPr>
        <p:txBody>
          <a:bodyPr rIns="81279">
            <a:prstTxWarp prst="textNoShape">
              <a:avLst/>
            </a:prstTxWarp>
          </a:bodyPr>
          <a:lstStyle/>
          <a:p>
            <a:pPr marL="230188" indent="-230188" algn="l">
              <a:buClr>
                <a:srgbClr val="004167"/>
              </a:buClr>
              <a:buSzPct val="85000"/>
              <a:buFont typeface="Times" pitchFamily="-109" charset="0"/>
              <a:buChar char="•"/>
            </a:pPr>
            <a:r>
              <a:rPr lang="en-US" sz="2800" dirty="0">
                <a:solidFill>
                  <a:srgbClr val="004167"/>
                </a:solidFill>
              </a:rPr>
              <a:t>“More stuff” doesn’t solve the problem</a:t>
            </a:r>
          </a:p>
          <a:p>
            <a:pPr marL="230188" indent="-230188" algn="l">
              <a:buClr>
                <a:srgbClr val="004167"/>
              </a:buClr>
              <a:buSzPct val="85000"/>
              <a:buFont typeface="Times" pitchFamily="-109" charset="0"/>
              <a:buChar char="•"/>
            </a:pPr>
            <a:r>
              <a:rPr lang="en-US" sz="2800" dirty="0">
                <a:solidFill>
                  <a:srgbClr val="004167"/>
                </a:solidFill>
              </a:rPr>
              <a:t>Firewall “helpers” have limited view of traffic</a:t>
            </a:r>
          </a:p>
          <a:p>
            <a:pPr marL="230188" indent="-230188" algn="l">
              <a:buClr>
                <a:srgbClr val="004167"/>
              </a:buClr>
              <a:buSzPct val="85000"/>
              <a:buFont typeface="Times" pitchFamily="-109" charset="0"/>
              <a:buChar char="•"/>
            </a:pPr>
            <a:r>
              <a:rPr lang="en-US" sz="2800" dirty="0">
                <a:solidFill>
                  <a:srgbClr val="004167"/>
                </a:solidFill>
              </a:rPr>
              <a:t>Complex and costly to buy and </a:t>
            </a:r>
            <a:r>
              <a:rPr lang="en-US" sz="2800" dirty="0" smtClean="0">
                <a:solidFill>
                  <a:srgbClr val="004167"/>
                </a:solidFill>
              </a:rPr>
              <a:t>maintain</a:t>
            </a:r>
          </a:p>
          <a:p>
            <a:pPr marL="230188" indent="-230188" algn="l">
              <a:buClr>
                <a:srgbClr val="004167"/>
              </a:buClr>
              <a:buSzPct val="85000"/>
              <a:buFont typeface="Times" pitchFamily="-109" charset="0"/>
              <a:buNone/>
            </a:pPr>
            <a:endParaRPr lang="en-US" sz="2800" dirty="0">
              <a:solidFill>
                <a:srgbClr val="004167"/>
              </a:solidFill>
            </a:endParaRPr>
          </a:p>
        </p:txBody>
      </p:sp>
      <p:pic>
        <p:nvPicPr>
          <p:cNvPr id="22539" name="Picture 12" descr="Untitled-16"/>
          <p:cNvPicPr>
            <a:picLocks noChangeAspect="1" noChangeArrowheads="1"/>
          </p:cNvPicPr>
          <p:nvPr/>
        </p:nvPicPr>
        <p:blipFill>
          <a:blip r:embed="rId9"/>
          <a:srcRect/>
          <a:stretch>
            <a:fillRect/>
          </a:stretch>
        </p:blipFill>
        <p:spPr bwMode="auto">
          <a:xfrm>
            <a:off x="6545263" y="2124075"/>
            <a:ext cx="557212" cy="509588"/>
          </a:xfrm>
          <a:prstGeom prst="rect">
            <a:avLst/>
          </a:prstGeom>
          <a:noFill/>
          <a:ln w="9525">
            <a:noFill/>
            <a:miter lim="800000"/>
            <a:headEnd/>
            <a:tailEnd/>
          </a:ln>
        </p:spPr>
      </p:pic>
      <p:pic>
        <p:nvPicPr>
          <p:cNvPr id="22542" name="Picture 54" descr="Untitled-10"/>
          <p:cNvPicPr>
            <a:picLocks noChangeAspect="1" noChangeArrowheads="1"/>
          </p:cNvPicPr>
          <p:nvPr/>
        </p:nvPicPr>
        <p:blipFill>
          <a:blip r:embed="rId10"/>
          <a:srcRect/>
          <a:stretch>
            <a:fillRect/>
          </a:stretch>
        </p:blipFill>
        <p:spPr bwMode="auto">
          <a:xfrm>
            <a:off x="5130800" y="2101850"/>
            <a:ext cx="1044575" cy="596900"/>
          </a:xfrm>
          <a:prstGeom prst="rect">
            <a:avLst/>
          </a:prstGeom>
          <a:noFill/>
          <a:ln w="9525">
            <a:noFill/>
            <a:miter lim="800000"/>
            <a:headEnd/>
            <a:tailEnd/>
          </a:ln>
        </p:spPr>
      </p:pic>
      <p:pic>
        <p:nvPicPr>
          <p:cNvPr id="22543" name="Picture 49" descr="Untitled-15"/>
          <p:cNvPicPr>
            <a:picLocks noChangeArrowheads="1"/>
          </p:cNvPicPr>
          <p:nvPr/>
        </p:nvPicPr>
        <p:blipFill>
          <a:blip r:embed="rId11"/>
          <a:srcRect/>
          <a:stretch>
            <a:fillRect/>
          </a:stretch>
        </p:blipFill>
        <p:spPr bwMode="auto">
          <a:xfrm>
            <a:off x="1949450" y="1746250"/>
            <a:ext cx="823913" cy="473075"/>
          </a:xfrm>
          <a:prstGeom prst="rect">
            <a:avLst/>
          </a:prstGeom>
          <a:noFill/>
          <a:ln w="9525">
            <a:noFill/>
            <a:miter lim="800000"/>
            <a:headEnd/>
            <a:tailEnd/>
          </a:ln>
        </p:spPr>
      </p:pic>
      <p:pic>
        <p:nvPicPr>
          <p:cNvPr id="22544" name="Picture 69" descr="_png"/>
          <p:cNvPicPr>
            <a:picLocks noChangeAspect="1" noChangeArrowheads="1"/>
          </p:cNvPicPr>
          <p:nvPr/>
        </p:nvPicPr>
        <p:blipFill>
          <a:blip r:embed="rId12"/>
          <a:srcRect/>
          <a:stretch>
            <a:fillRect/>
          </a:stretch>
        </p:blipFill>
        <p:spPr bwMode="auto">
          <a:xfrm>
            <a:off x="3730625" y="2692400"/>
            <a:ext cx="819150" cy="466725"/>
          </a:xfrm>
          <a:prstGeom prst="rect">
            <a:avLst/>
          </a:prstGeom>
          <a:noFill/>
          <a:ln w="9525">
            <a:noFill/>
            <a:miter lim="800000"/>
            <a:headEnd/>
            <a:tailEnd/>
          </a:ln>
        </p:spPr>
      </p:pic>
      <p:pic>
        <p:nvPicPr>
          <p:cNvPr id="22545" name="Picture 26" descr="Untitled-8"/>
          <p:cNvPicPr>
            <a:picLocks noChangeAspect="1" noChangeArrowheads="1"/>
          </p:cNvPicPr>
          <p:nvPr/>
        </p:nvPicPr>
        <p:blipFill>
          <a:blip r:embed="rId13"/>
          <a:srcRect/>
          <a:stretch>
            <a:fillRect/>
          </a:stretch>
        </p:blipFill>
        <p:spPr bwMode="auto">
          <a:xfrm>
            <a:off x="2925763" y="1768475"/>
            <a:ext cx="815975" cy="466725"/>
          </a:xfrm>
          <a:prstGeom prst="rect">
            <a:avLst/>
          </a:prstGeom>
          <a:noFill/>
          <a:ln w="9525">
            <a:noFill/>
            <a:miter lim="800000"/>
            <a:headEnd/>
            <a:tailEnd/>
          </a:ln>
        </p:spPr>
      </p:pic>
      <p:pic>
        <p:nvPicPr>
          <p:cNvPr id="22546" name="Picture 67"/>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2847975" y="2613025"/>
            <a:ext cx="822325" cy="549275"/>
          </a:xfrm>
          <a:prstGeom prst="rect">
            <a:avLst/>
          </a:prstGeom>
          <a:noFill/>
          <a:ln w="9525">
            <a:noFill/>
            <a:miter lim="800000"/>
            <a:headEnd/>
            <a:tailEnd/>
          </a:ln>
        </p:spPr>
      </p:pic>
      <p:grpSp>
        <p:nvGrpSpPr>
          <p:cNvPr id="42" name="Group 41"/>
          <p:cNvGrpSpPr/>
          <p:nvPr/>
        </p:nvGrpSpPr>
        <p:grpSpPr>
          <a:xfrm>
            <a:off x="2349500" y="2078038"/>
            <a:ext cx="1846263" cy="706437"/>
            <a:chOff x="2349500" y="2078038"/>
            <a:chExt cx="1846263" cy="706437"/>
          </a:xfrm>
        </p:grpSpPr>
        <p:sp>
          <p:nvSpPr>
            <p:cNvPr id="22540" name="Line 35"/>
            <p:cNvSpPr>
              <a:spLocks noChangeShapeType="1"/>
            </p:cNvSpPr>
            <p:nvPr/>
          </p:nvSpPr>
          <p:spPr bwMode="auto">
            <a:xfrm>
              <a:off x="2349500" y="2078038"/>
              <a:ext cx="4763" cy="706437"/>
            </a:xfrm>
            <a:prstGeom prst="line">
              <a:avLst/>
            </a:prstGeom>
            <a:noFill/>
            <a:ln w="12700">
              <a:solidFill>
                <a:schemeClr val="accent1"/>
              </a:solidFill>
              <a:round/>
              <a:headEnd/>
              <a:tailEnd/>
            </a:ln>
          </p:spPr>
          <p:txBody>
            <a:bodyPr>
              <a:prstTxWarp prst="textNoShape">
                <a:avLst/>
              </a:prstTxWarp>
              <a:spAutoFit/>
            </a:bodyPr>
            <a:lstStyle/>
            <a:p>
              <a:endParaRPr lang="en-US"/>
            </a:p>
          </p:txBody>
        </p:sp>
        <p:sp>
          <p:nvSpPr>
            <p:cNvPr id="22541" name="Line 36"/>
            <p:cNvSpPr>
              <a:spLocks noChangeShapeType="1"/>
            </p:cNvSpPr>
            <p:nvPr/>
          </p:nvSpPr>
          <p:spPr bwMode="auto">
            <a:xfrm>
              <a:off x="4191000" y="2168525"/>
              <a:ext cx="4763" cy="592138"/>
            </a:xfrm>
            <a:prstGeom prst="line">
              <a:avLst/>
            </a:prstGeom>
            <a:noFill/>
            <a:ln w="12700">
              <a:solidFill>
                <a:schemeClr val="accent1"/>
              </a:solidFill>
              <a:round/>
              <a:headEnd/>
              <a:tailEnd/>
            </a:ln>
          </p:spPr>
          <p:txBody>
            <a:bodyPr>
              <a:prstTxWarp prst="textNoShape">
                <a:avLst/>
              </a:prstTxWarp>
              <a:spAutoFit/>
            </a:bodyPr>
            <a:lstStyle/>
            <a:p>
              <a:endParaRPr lang="en-US"/>
            </a:p>
          </p:txBody>
        </p:sp>
        <p:sp>
          <p:nvSpPr>
            <p:cNvPr id="22547" name="Line 36"/>
            <p:cNvSpPr>
              <a:spLocks noChangeShapeType="1"/>
            </p:cNvSpPr>
            <p:nvPr/>
          </p:nvSpPr>
          <p:spPr bwMode="auto">
            <a:xfrm>
              <a:off x="3348038" y="2157413"/>
              <a:ext cx="4762" cy="593725"/>
            </a:xfrm>
            <a:prstGeom prst="line">
              <a:avLst/>
            </a:prstGeom>
            <a:noFill/>
            <a:ln w="12700">
              <a:solidFill>
                <a:schemeClr val="accent1"/>
              </a:solidFill>
              <a:round/>
              <a:headEnd/>
              <a:tailEnd/>
            </a:ln>
          </p:spPr>
          <p:txBody>
            <a:bodyPr>
              <a:prstTxWarp prst="textNoShape">
                <a:avLst/>
              </a:prstTxWarp>
              <a:spAutoFit/>
            </a:bodyPr>
            <a:lstStyle/>
            <a:p>
              <a:endParaRPr lang="en-US"/>
            </a:p>
          </p:txBody>
        </p:sp>
      </p:grpSp>
      <p:pic>
        <p:nvPicPr>
          <p:cNvPr id="22548" name="Picture 30" descr="Untitled-4"/>
          <p:cNvPicPr>
            <a:picLocks noChangeAspect="1" noChangeArrowheads="1"/>
          </p:cNvPicPr>
          <p:nvPr/>
        </p:nvPicPr>
        <p:blipFill>
          <a:blip r:embed="rId15"/>
          <a:srcRect/>
          <a:stretch>
            <a:fillRect/>
          </a:stretch>
        </p:blipFill>
        <p:spPr bwMode="auto">
          <a:xfrm>
            <a:off x="1944688" y="2689225"/>
            <a:ext cx="815975" cy="466725"/>
          </a:xfrm>
          <a:prstGeom prst="rect">
            <a:avLst/>
          </a:prstGeom>
          <a:noFill/>
          <a:ln w="9525">
            <a:noFill/>
            <a:miter lim="800000"/>
            <a:headEnd/>
            <a:tailEnd/>
          </a:ln>
        </p:spPr>
      </p:pic>
      <p:grpSp>
        <p:nvGrpSpPr>
          <p:cNvPr id="41" name="Group 40"/>
          <p:cNvGrpSpPr/>
          <p:nvPr/>
        </p:nvGrpSpPr>
        <p:grpSpPr>
          <a:xfrm>
            <a:off x="4886161" y="1065148"/>
            <a:ext cx="2178050" cy="1582737"/>
            <a:chOff x="4886161" y="1065148"/>
            <a:chExt cx="2178050" cy="1582737"/>
          </a:xfrm>
        </p:grpSpPr>
        <p:sp>
          <p:nvSpPr>
            <p:cNvPr id="32" name="Isosceles Triangle 32"/>
            <p:cNvSpPr>
              <a:spLocks/>
            </p:cNvSpPr>
            <p:nvPr/>
          </p:nvSpPr>
          <p:spPr bwMode="auto">
            <a:xfrm rot="6983294">
              <a:off x="5506080" y="1270729"/>
              <a:ext cx="1109662" cy="1473200"/>
            </a:xfrm>
            <a:prstGeom prst="triangle">
              <a:avLst>
                <a:gd name="adj" fmla="val 50000"/>
              </a:avLst>
            </a:prstGeom>
            <a:solidFill>
              <a:srgbClr val="316989">
                <a:alpha val="72156"/>
              </a:srgbClr>
            </a:solidFill>
            <a:ln w="12700">
              <a:noFill/>
              <a:round/>
              <a:headEnd/>
              <a:tailEnd/>
            </a:ln>
          </p:spPr>
          <p:txBody>
            <a:bodyPr anchor="ctr">
              <a:prstTxWarp prst="textNoShape">
                <a:avLst/>
              </a:prstTxWarp>
              <a:spAutoFit/>
            </a:bodyPr>
            <a:lstStyle/>
            <a:p>
              <a:endParaRPr lang="en-US"/>
            </a:p>
          </p:txBody>
        </p:sp>
        <p:pic>
          <p:nvPicPr>
            <p:cNvPr id="33" name="Picture 30" descr="Untitled-4"/>
            <p:cNvPicPr>
              <a:picLocks noChangeAspect="1" noChangeArrowheads="1"/>
            </p:cNvPicPr>
            <p:nvPr/>
          </p:nvPicPr>
          <p:blipFill>
            <a:blip r:embed="rId15"/>
            <a:srcRect/>
            <a:stretch>
              <a:fillRect/>
            </a:stretch>
          </p:blipFill>
          <p:spPr bwMode="auto">
            <a:xfrm>
              <a:off x="4886161" y="1881123"/>
              <a:ext cx="815975" cy="466725"/>
            </a:xfrm>
            <a:prstGeom prst="rect">
              <a:avLst/>
            </a:prstGeom>
            <a:noFill/>
            <a:ln w="9525">
              <a:noFill/>
              <a:miter lim="800000"/>
              <a:headEnd/>
              <a:tailEnd/>
            </a:ln>
          </p:spPr>
        </p:pic>
        <p:pic>
          <p:nvPicPr>
            <p:cNvPr id="34" name="Picture 66"/>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886161" y="1669985"/>
              <a:ext cx="820738" cy="550863"/>
            </a:xfrm>
            <a:prstGeom prst="rect">
              <a:avLst/>
            </a:prstGeom>
            <a:noFill/>
            <a:ln w="9525">
              <a:noFill/>
              <a:miter lim="800000"/>
              <a:headEnd/>
              <a:tailEnd/>
            </a:ln>
          </p:spPr>
        </p:pic>
        <p:pic>
          <p:nvPicPr>
            <p:cNvPr id="35" name="Picture 12" descr="Untitled-16"/>
            <p:cNvPicPr>
              <a:picLocks noChangeAspect="1" noChangeArrowheads="1"/>
            </p:cNvPicPr>
            <p:nvPr/>
          </p:nvPicPr>
          <p:blipFill>
            <a:blip r:embed="rId9"/>
            <a:srcRect/>
            <a:stretch>
              <a:fillRect/>
            </a:stretch>
          </p:blipFill>
          <p:spPr bwMode="auto">
            <a:xfrm>
              <a:off x="6506999" y="2138298"/>
              <a:ext cx="557212" cy="509587"/>
            </a:xfrm>
            <a:prstGeom prst="rect">
              <a:avLst/>
            </a:prstGeom>
            <a:noFill/>
            <a:ln w="9525">
              <a:noFill/>
              <a:miter lim="800000"/>
              <a:headEnd/>
              <a:tailEnd/>
            </a:ln>
          </p:spPr>
        </p:pic>
        <p:pic>
          <p:nvPicPr>
            <p:cNvPr id="36" name="Picture 49" descr="Untitled-15"/>
            <p:cNvPicPr>
              <a:picLocks noChangeArrowheads="1"/>
            </p:cNvPicPr>
            <p:nvPr/>
          </p:nvPicPr>
          <p:blipFill>
            <a:blip r:embed="rId11"/>
            <a:srcRect/>
            <a:stretch>
              <a:fillRect/>
            </a:stretch>
          </p:blipFill>
          <p:spPr bwMode="auto">
            <a:xfrm>
              <a:off x="4890924" y="1603310"/>
              <a:ext cx="823912" cy="473075"/>
            </a:xfrm>
            <a:prstGeom prst="rect">
              <a:avLst/>
            </a:prstGeom>
            <a:noFill/>
            <a:ln w="9525">
              <a:noFill/>
              <a:miter lim="800000"/>
              <a:headEnd/>
              <a:tailEnd/>
            </a:ln>
          </p:spPr>
        </p:pic>
        <p:pic>
          <p:nvPicPr>
            <p:cNvPr id="37" name="Picture 26" descr="Untitled-8"/>
            <p:cNvPicPr>
              <a:picLocks noChangeAspect="1" noChangeArrowheads="1"/>
            </p:cNvPicPr>
            <p:nvPr/>
          </p:nvPicPr>
          <p:blipFill>
            <a:blip r:embed="rId13"/>
            <a:srcRect/>
            <a:stretch>
              <a:fillRect/>
            </a:stretch>
          </p:blipFill>
          <p:spPr bwMode="auto">
            <a:xfrm>
              <a:off x="4889336" y="1481073"/>
              <a:ext cx="815975" cy="466725"/>
            </a:xfrm>
            <a:prstGeom prst="rect">
              <a:avLst/>
            </a:prstGeom>
            <a:noFill/>
            <a:ln w="9525">
              <a:noFill/>
              <a:miter lim="800000"/>
              <a:headEnd/>
              <a:tailEnd/>
            </a:ln>
          </p:spPr>
        </p:pic>
        <p:pic>
          <p:nvPicPr>
            <p:cNvPr id="38" name="Picture 67"/>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4892511" y="1263585"/>
              <a:ext cx="822325" cy="549275"/>
            </a:xfrm>
            <a:prstGeom prst="rect">
              <a:avLst/>
            </a:prstGeom>
            <a:noFill/>
            <a:ln w="9525">
              <a:noFill/>
              <a:miter lim="800000"/>
              <a:headEnd/>
              <a:tailEnd/>
            </a:ln>
          </p:spPr>
        </p:pic>
        <p:pic>
          <p:nvPicPr>
            <p:cNvPr id="39" name="Picture 69" descr="_png"/>
            <p:cNvPicPr>
              <a:picLocks noChangeAspect="1" noChangeArrowheads="1"/>
            </p:cNvPicPr>
            <p:nvPr/>
          </p:nvPicPr>
          <p:blipFill>
            <a:blip r:embed="rId12"/>
            <a:srcRect/>
            <a:stretch>
              <a:fillRect/>
            </a:stretch>
          </p:blipFill>
          <p:spPr bwMode="auto">
            <a:xfrm>
              <a:off x="4894099" y="1198498"/>
              <a:ext cx="819150" cy="466725"/>
            </a:xfrm>
            <a:prstGeom prst="rect">
              <a:avLst/>
            </a:prstGeom>
            <a:noFill/>
            <a:ln w="9525">
              <a:noFill/>
              <a:miter lim="800000"/>
              <a:headEnd/>
              <a:tailEnd/>
            </a:ln>
          </p:spPr>
        </p:pic>
        <p:pic>
          <p:nvPicPr>
            <p:cNvPr id="40" name="Picture 54" descr="Untitled-10"/>
            <p:cNvPicPr>
              <a:picLocks noChangeAspect="1" noChangeArrowheads="1"/>
            </p:cNvPicPr>
            <p:nvPr/>
          </p:nvPicPr>
          <p:blipFill>
            <a:blip r:embed="rId10"/>
            <a:srcRect/>
            <a:stretch>
              <a:fillRect/>
            </a:stretch>
          </p:blipFill>
          <p:spPr bwMode="auto">
            <a:xfrm>
              <a:off x="4897274" y="1065148"/>
              <a:ext cx="804862" cy="460375"/>
            </a:xfrm>
            <a:prstGeom prst="rect">
              <a:avLst/>
            </a:prstGeom>
            <a:noFill/>
            <a:ln w="9525">
              <a:noFill/>
              <a:miter lim="800000"/>
              <a:headEnd/>
              <a:tailEnd/>
            </a:ln>
          </p:spPr>
        </p:pic>
      </p:grpSp>
      <p:sp>
        <p:nvSpPr>
          <p:cNvPr id="43" name="Rectangle 3"/>
          <p:cNvSpPr txBox="1">
            <a:spLocks noChangeArrowheads="1"/>
          </p:cNvSpPr>
          <p:nvPr/>
        </p:nvSpPr>
        <p:spPr bwMode="auto">
          <a:xfrm>
            <a:off x="997543" y="5562898"/>
            <a:ext cx="7640161" cy="732751"/>
          </a:xfrm>
          <a:prstGeom prst="rect">
            <a:avLst/>
          </a:prstGeom>
          <a:noFill/>
          <a:ln w="12700">
            <a:noFill/>
            <a:miter lim="800000"/>
            <a:headEnd type="none" w="sm" len="sm"/>
            <a:tailEnd type="none" w="sm" len="sm"/>
          </a:ln>
        </p:spPr>
        <p:txBody>
          <a:bodyPr rIns="81279">
            <a:prstTxWarp prst="textNoShape">
              <a:avLst/>
            </a:prstTxWarp>
          </a:bodyPr>
          <a:lstStyle/>
          <a:p>
            <a:pPr marL="230188" indent="-230188" algn="l">
              <a:buClr>
                <a:srgbClr val="004167"/>
              </a:buClr>
              <a:buSzPct val="85000"/>
              <a:buFont typeface="Times" pitchFamily="-109" charset="0"/>
              <a:buChar char="•"/>
            </a:pPr>
            <a:r>
              <a:rPr lang="en-US" sz="2800" dirty="0" smtClean="0">
                <a:solidFill>
                  <a:srgbClr val="004167"/>
                </a:solidFill>
              </a:rPr>
              <a:t>Putting all of this in the same box is just slow</a:t>
            </a:r>
          </a:p>
          <a:p>
            <a:pPr marL="230188" indent="-230188" algn="l">
              <a:buClr>
                <a:srgbClr val="004167"/>
              </a:buClr>
              <a:buSzPct val="85000"/>
              <a:buFont typeface="Times" pitchFamily="-109" charset="0"/>
              <a:buNone/>
            </a:pPr>
            <a:endParaRPr lang="en-US" sz="2800" dirty="0">
              <a:solidFill>
                <a:srgbClr val="004167"/>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7466E-6 -6.98358E-6 L -0.0295 -0.07704 " pathEditMode="relative" ptsTypes="AA">
                                      <p:cBhvr>
                                        <p:cTn id="6" dur="2000" fill="hold"/>
                                        <p:tgtEl>
                                          <p:spTgt spid="2254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24575E-6 7.17095E-6 L 0.12704 -0.14411 " pathEditMode="relative" ptsTypes="AA">
                                      <p:cBhvr>
                                        <p:cTn id="8" dur="2000" fill="hold"/>
                                        <p:tgtEl>
                                          <p:spTgt spid="2254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8983E-6 -7.92043E-6 L 0.10917 -0.0273 " pathEditMode="relative" ptsTypes="AA">
                                      <p:cBhvr>
                                        <p:cTn id="10" dur="2000" fill="hold"/>
                                        <p:tgtEl>
                                          <p:spTgt spid="22530"/>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3051E-6 -8.67453E-6 L 0.20964 -0.03123 " pathEditMode="relative" ptsTypes="AA">
                                      <p:cBhvr>
                                        <p:cTn id="12" dur="2000" fill="hold"/>
                                        <p:tgtEl>
                                          <p:spTgt spid="2254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4.4915E-6 5.47074E-6 L 0.22146 -0.15567 " pathEditMode="relative" ptsTypes="AA">
                                      <p:cBhvr>
                                        <p:cTn id="14" dur="2000" fill="hold"/>
                                        <p:tgtEl>
                                          <p:spTgt spid="22546"/>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2.8983E-6 2.26694E-6 L 0.31621 -0.01966 " pathEditMode="relative" ptsTypes="AA">
                                      <p:cBhvr>
                                        <p:cTn id="16" dur="2000" fill="hold"/>
                                        <p:tgtEl>
                                          <p:spTgt spid="2254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5.5085E-6 -1.12885E-6 L 0.31917 -0.14758 " pathEditMode="relative" ptsTypes="AA">
                                      <p:cBhvr>
                                        <p:cTn id="18" dur="2000" fill="hold"/>
                                        <p:tgtEl>
                                          <p:spTgt spid="22548"/>
                                        </p:tgtEl>
                                        <p:attrNameLst>
                                          <p:attrName>ppt_x</p:attrName>
                                          <p:attrName>ppt_y</p:attrName>
                                        </p:attrNameLst>
                                      </p:cBhvr>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4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254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254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254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254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253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254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2543"/>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2000"/>
                                        <p:tgtEl>
                                          <p:spTgt spid="4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idx="4294967295"/>
          </p:nvPr>
        </p:nvSpPr>
        <p:spPr/>
        <p:txBody>
          <a:bodyPr/>
          <a:lstStyle/>
          <a:p>
            <a:r>
              <a:rPr lang="en-US" sz="3000" smtClean="0">
                <a:latin typeface="Calibri" pitchFamily="34" charset="0"/>
                <a:ea typeface="ＭＳ Ｐゴシック" pitchFamily="34" charset="-128"/>
              </a:rPr>
              <a:t>Traditional Multi-Pass Architectures are Slow</a:t>
            </a:r>
          </a:p>
        </p:txBody>
      </p:sp>
      <p:sp>
        <p:nvSpPr>
          <p:cNvPr id="11" name="Rounded Rectangle 10"/>
          <p:cNvSpPr>
            <a:spLocks noChangeArrowheads="1"/>
          </p:cNvSpPr>
          <p:nvPr/>
        </p:nvSpPr>
        <p:spPr bwMode="auto">
          <a:xfrm>
            <a:off x="571499" y="4248150"/>
            <a:ext cx="1585913" cy="412750"/>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Port/Protocol-based ID</a:t>
            </a:r>
          </a:p>
        </p:txBody>
      </p:sp>
      <p:sp>
        <p:nvSpPr>
          <p:cNvPr id="2" name="Rounded Rectangle 10"/>
          <p:cNvSpPr>
            <a:spLocks noChangeArrowheads="1"/>
          </p:cNvSpPr>
          <p:nvPr/>
        </p:nvSpPr>
        <p:spPr bwMode="auto">
          <a:xfrm>
            <a:off x="619125" y="5305424"/>
            <a:ext cx="1543050" cy="612775"/>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L2/L3 Networking, HA, </a:t>
            </a:r>
            <a:r>
              <a:rPr lang="en-US" sz="1000" dirty="0" err="1">
                <a:solidFill>
                  <a:srgbClr val="FFFFFF"/>
                </a:solidFill>
                <a:latin typeface="Calibri" pitchFamily="34" charset="0"/>
                <a:ea typeface="ＭＳ Ｐゴシック" pitchFamily="-65" charset="-128"/>
              </a:rPr>
              <a:t>Config</a:t>
            </a:r>
            <a:r>
              <a:rPr lang="en-US" sz="1000" dirty="0">
                <a:solidFill>
                  <a:srgbClr val="FFFFFF"/>
                </a:solidFill>
                <a:latin typeface="Calibri" pitchFamily="34" charset="0"/>
                <a:ea typeface="ＭＳ Ｐゴシック" pitchFamily="-65" charset="-128"/>
              </a:rPr>
              <a:t> Management, Reporting</a:t>
            </a:r>
          </a:p>
        </p:txBody>
      </p:sp>
      <p:sp>
        <p:nvSpPr>
          <p:cNvPr id="23" name="Up Arrow 22"/>
          <p:cNvSpPr>
            <a:spLocks noChangeArrowheads="1"/>
          </p:cNvSpPr>
          <p:nvPr/>
        </p:nvSpPr>
        <p:spPr bwMode="auto">
          <a:xfrm rot="16200000" flipV="1">
            <a:off x="92869" y="5331619"/>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vert="eaVert"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20" name="Up Arrow 19"/>
          <p:cNvSpPr>
            <a:spLocks noChangeArrowheads="1"/>
          </p:cNvSpPr>
          <p:nvPr/>
        </p:nvSpPr>
        <p:spPr bwMode="auto">
          <a:xfrm>
            <a:off x="612775" y="4681538"/>
            <a:ext cx="304800" cy="334962"/>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21" name="Up Arrow 20"/>
          <p:cNvSpPr>
            <a:spLocks noChangeArrowheads="1"/>
          </p:cNvSpPr>
          <p:nvPr/>
        </p:nvSpPr>
        <p:spPr bwMode="auto">
          <a:xfrm flipV="1">
            <a:off x="1692275" y="4940300"/>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3" name="Up Arrow 22"/>
          <p:cNvSpPr>
            <a:spLocks noChangeArrowheads="1"/>
          </p:cNvSpPr>
          <p:nvPr/>
        </p:nvSpPr>
        <p:spPr bwMode="auto">
          <a:xfrm rot="16200000" flipV="1">
            <a:off x="2243932" y="5315744"/>
            <a:ext cx="304800" cy="338137"/>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vert="eaVert"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4" name="Rounded Rectangle 10"/>
          <p:cNvSpPr>
            <a:spLocks noChangeArrowheads="1"/>
          </p:cNvSpPr>
          <p:nvPr/>
        </p:nvSpPr>
        <p:spPr bwMode="auto">
          <a:xfrm>
            <a:off x="2705100" y="4476750"/>
            <a:ext cx="1612900" cy="374650"/>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Port/Protocol-based ID</a:t>
            </a:r>
          </a:p>
        </p:txBody>
      </p:sp>
      <p:sp>
        <p:nvSpPr>
          <p:cNvPr id="12" name="Rounded Rectangle 11"/>
          <p:cNvSpPr>
            <a:spLocks noChangeArrowheads="1"/>
          </p:cNvSpPr>
          <p:nvPr/>
        </p:nvSpPr>
        <p:spPr bwMode="auto">
          <a:xfrm>
            <a:off x="2705100" y="3705225"/>
            <a:ext cx="1600200" cy="369888"/>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HTTP Decoder</a:t>
            </a:r>
          </a:p>
        </p:txBody>
      </p:sp>
      <p:sp>
        <p:nvSpPr>
          <p:cNvPr id="5" name="Up Arrow 19"/>
          <p:cNvSpPr>
            <a:spLocks noChangeArrowheads="1"/>
          </p:cNvSpPr>
          <p:nvPr/>
        </p:nvSpPr>
        <p:spPr bwMode="auto">
          <a:xfrm>
            <a:off x="2803525" y="3319463"/>
            <a:ext cx="304800" cy="334962"/>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6" name="Up Arrow 20"/>
          <p:cNvSpPr>
            <a:spLocks noChangeArrowheads="1"/>
          </p:cNvSpPr>
          <p:nvPr/>
        </p:nvSpPr>
        <p:spPr bwMode="auto">
          <a:xfrm flipV="1">
            <a:off x="3854450" y="3340100"/>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7" name="Rounded Rectangle 10"/>
          <p:cNvSpPr>
            <a:spLocks noChangeArrowheads="1"/>
          </p:cNvSpPr>
          <p:nvPr/>
        </p:nvSpPr>
        <p:spPr bwMode="auto">
          <a:xfrm>
            <a:off x="2724149" y="5257800"/>
            <a:ext cx="1598613" cy="641350"/>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L2/L3 Networking, HA, </a:t>
            </a:r>
            <a:r>
              <a:rPr lang="en-US" sz="1000" dirty="0" err="1">
                <a:solidFill>
                  <a:srgbClr val="FFFFFF"/>
                </a:solidFill>
                <a:latin typeface="Calibri" pitchFamily="34" charset="0"/>
                <a:ea typeface="ＭＳ Ｐゴシック" pitchFamily="-65" charset="-128"/>
              </a:rPr>
              <a:t>Config</a:t>
            </a:r>
            <a:r>
              <a:rPr lang="en-US" sz="1000" dirty="0">
                <a:solidFill>
                  <a:srgbClr val="FFFFFF"/>
                </a:solidFill>
                <a:latin typeface="Calibri" pitchFamily="34" charset="0"/>
                <a:ea typeface="ＭＳ Ｐゴシック" pitchFamily="-65" charset="-128"/>
              </a:rPr>
              <a:t> Management, Reporting</a:t>
            </a:r>
          </a:p>
        </p:txBody>
      </p:sp>
      <p:sp>
        <p:nvSpPr>
          <p:cNvPr id="8" name="Rounded Rectangle 11"/>
          <p:cNvSpPr>
            <a:spLocks noChangeArrowheads="1"/>
          </p:cNvSpPr>
          <p:nvPr/>
        </p:nvSpPr>
        <p:spPr bwMode="auto">
          <a:xfrm>
            <a:off x="2771774" y="3019425"/>
            <a:ext cx="1465263" cy="279399"/>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URL Filtering Policy</a:t>
            </a:r>
          </a:p>
        </p:txBody>
      </p:sp>
      <p:sp>
        <p:nvSpPr>
          <p:cNvPr id="9" name="Up Arrow 19"/>
          <p:cNvSpPr>
            <a:spLocks noChangeArrowheads="1"/>
          </p:cNvSpPr>
          <p:nvPr/>
        </p:nvSpPr>
        <p:spPr bwMode="auto">
          <a:xfrm>
            <a:off x="2751138" y="4102100"/>
            <a:ext cx="304800" cy="334963"/>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 name="Up Arrow 20"/>
          <p:cNvSpPr>
            <a:spLocks noChangeArrowheads="1"/>
          </p:cNvSpPr>
          <p:nvPr/>
        </p:nvSpPr>
        <p:spPr bwMode="auto">
          <a:xfrm flipV="1">
            <a:off x="3840163" y="4122738"/>
            <a:ext cx="304800" cy="338137"/>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3" name="Up Arrow 19"/>
          <p:cNvSpPr>
            <a:spLocks noChangeArrowheads="1"/>
          </p:cNvSpPr>
          <p:nvPr/>
        </p:nvSpPr>
        <p:spPr bwMode="auto">
          <a:xfrm>
            <a:off x="2763838" y="4900613"/>
            <a:ext cx="304800" cy="334962"/>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4" name="Up Arrow 20"/>
          <p:cNvSpPr>
            <a:spLocks noChangeArrowheads="1"/>
          </p:cNvSpPr>
          <p:nvPr/>
        </p:nvSpPr>
        <p:spPr bwMode="auto">
          <a:xfrm flipV="1">
            <a:off x="3824288" y="4911725"/>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5" name="Up Arrow 22"/>
          <p:cNvSpPr>
            <a:spLocks noChangeArrowheads="1"/>
          </p:cNvSpPr>
          <p:nvPr/>
        </p:nvSpPr>
        <p:spPr bwMode="auto">
          <a:xfrm rot="16200000" flipV="1">
            <a:off x="4404519" y="5296694"/>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vert="eaVert"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6" name="Rounded Rectangle 10"/>
          <p:cNvSpPr>
            <a:spLocks noChangeArrowheads="1"/>
          </p:cNvSpPr>
          <p:nvPr/>
        </p:nvSpPr>
        <p:spPr bwMode="auto">
          <a:xfrm>
            <a:off x="4943475" y="4495799"/>
            <a:ext cx="1519238" cy="403225"/>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Port/Protocol-based ID</a:t>
            </a:r>
          </a:p>
        </p:txBody>
      </p:sp>
      <p:sp>
        <p:nvSpPr>
          <p:cNvPr id="17" name="Rounded Rectangle 11"/>
          <p:cNvSpPr>
            <a:spLocks noChangeArrowheads="1"/>
          </p:cNvSpPr>
          <p:nvPr/>
        </p:nvSpPr>
        <p:spPr bwMode="auto">
          <a:xfrm>
            <a:off x="4905374" y="3038474"/>
            <a:ext cx="1516063" cy="284163"/>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IPS Signatures</a:t>
            </a:r>
          </a:p>
        </p:txBody>
      </p:sp>
      <p:sp>
        <p:nvSpPr>
          <p:cNvPr id="18" name="Up Arrow 19"/>
          <p:cNvSpPr>
            <a:spLocks noChangeArrowheads="1"/>
          </p:cNvSpPr>
          <p:nvPr/>
        </p:nvSpPr>
        <p:spPr bwMode="auto">
          <a:xfrm>
            <a:off x="4929188" y="2643188"/>
            <a:ext cx="304800" cy="334962"/>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9" name="Up Arrow 20"/>
          <p:cNvSpPr>
            <a:spLocks noChangeArrowheads="1"/>
          </p:cNvSpPr>
          <p:nvPr/>
        </p:nvSpPr>
        <p:spPr bwMode="auto">
          <a:xfrm flipV="1">
            <a:off x="6027738" y="2673350"/>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22" name="Rounded Rectangle 10"/>
          <p:cNvSpPr>
            <a:spLocks noChangeArrowheads="1"/>
          </p:cNvSpPr>
          <p:nvPr/>
        </p:nvSpPr>
        <p:spPr bwMode="auto">
          <a:xfrm>
            <a:off x="4924425" y="5276850"/>
            <a:ext cx="1552575" cy="622300"/>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L2/L3 Networking, HA, </a:t>
            </a:r>
            <a:r>
              <a:rPr lang="en-US" sz="1000" dirty="0" err="1">
                <a:solidFill>
                  <a:srgbClr val="FFFFFF"/>
                </a:solidFill>
                <a:latin typeface="Calibri" pitchFamily="34" charset="0"/>
                <a:ea typeface="ＭＳ Ｐゴシック" pitchFamily="-65" charset="-128"/>
              </a:rPr>
              <a:t>Config</a:t>
            </a:r>
            <a:r>
              <a:rPr lang="en-US" sz="1000" dirty="0">
                <a:solidFill>
                  <a:srgbClr val="FFFFFF"/>
                </a:solidFill>
                <a:latin typeface="Calibri" pitchFamily="34" charset="0"/>
                <a:ea typeface="ＭＳ Ｐゴシック" pitchFamily="-65" charset="-128"/>
              </a:rPr>
              <a:t> Management, Reporting</a:t>
            </a:r>
          </a:p>
        </p:txBody>
      </p:sp>
      <p:sp>
        <p:nvSpPr>
          <p:cNvPr id="24" name="Rounded Rectangle 11"/>
          <p:cNvSpPr>
            <a:spLocks noChangeArrowheads="1"/>
          </p:cNvSpPr>
          <p:nvPr/>
        </p:nvSpPr>
        <p:spPr bwMode="auto">
          <a:xfrm>
            <a:off x="4829175" y="2314575"/>
            <a:ext cx="1543050" cy="317500"/>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IPS Policy</a:t>
            </a:r>
          </a:p>
        </p:txBody>
      </p:sp>
      <p:sp>
        <p:nvSpPr>
          <p:cNvPr id="25" name="Up Arrow 19"/>
          <p:cNvSpPr>
            <a:spLocks noChangeArrowheads="1"/>
          </p:cNvSpPr>
          <p:nvPr/>
        </p:nvSpPr>
        <p:spPr bwMode="auto">
          <a:xfrm>
            <a:off x="4962525" y="3359150"/>
            <a:ext cx="304800" cy="334963"/>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26" name="Up Arrow 20"/>
          <p:cNvSpPr>
            <a:spLocks noChangeArrowheads="1"/>
          </p:cNvSpPr>
          <p:nvPr/>
        </p:nvSpPr>
        <p:spPr bwMode="auto">
          <a:xfrm flipV="1">
            <a:off x="6022975" y="3360738"/>
            <a:ext cx="304800" cy="338137"/>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27" name="Up Arrow 19"/>
          <p:cNvSpPr>
            <a:spLocks noChangeArrowheads="1"/>
          </p:cNvSpPr>
          <p:nvPr/>
        </p:nvSpPr>
        <p:spPr bwMode="auto">
          <a:xfrm>
            <a:off x="4937125" y="4919663"/>
            <a:ext cx="304800" cy="334962"/>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28" name="Up Arrow 20"/>
          <p:cNvSpPr>
            <a:spLocks noChangeArrowheads="1"/>
          </p:cNvSpPr>
          <p:nvPr/>
        </p:nvSpPr>
        <p:spPr bwMode="auto">
          <a:xfrm flipV="1">
            <a:off x="6007100" y="4911725"/>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29" name="Up Arrow 22"/>
          <p:cNvSpPr>
            <a:spLocks noChangeArrowheads="1"/>
          </p:cNvSpPr>
          <p:nvPr/>
        </p:nvSpPr>
        <p:spPr bwMode="auto">
          <a:xfrm rot="16200000" flipV="1">
            <a:off x="6550819" y="5296694"/>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vert="eaVert"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30" name="Rounded Rectangle 10"/>
          <p:cNvSpPr>
            <a:spLocks noChangeArrowheads="1"/>
          </p:cNvSpPr>
          <p:nvPr/>
        </p:nvSpPr>
        <p:spPr bwMode="auto">
          <a:xfrm>
            <a:off x="7038975" y="4524374"/>
            <a:ext cx="1644650" cy="373063"/>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Port/Protocol-based ID</a:t>
            </a:r>
          </a:p>
        </p:txBody>
      </p:sp>
      <p:sp>
        <p:nvSpPr>
          <p:cNvPr id="31" name="Rounded Rectangle 11"/>
          <p:cNvSpPr>
            <a:spLocks noChangeArrowheads="1"/>
          </p:cNvSpPr>
          <p:nvPr/>
        </p:nvSpPr>
        <p:spPr bwMode="auto">
          <a:xfrm>
            <a:off x="7067550" y="2943224"/>
            <a:ext cx="1527175" cy="339725"/>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AV Signatures</a:t>
            </a:r>
          </a:p>
        </p:txBody>
      </p:sp>
      <p:sp>
        <p:nvSpPr>
          <p:cNvPr id="1019904" name="Up Arrow 19"/>
          <p:cNvSpPr>
            <a:spLocks noChangeArrowheads="1"/>
          </p:cNvSpPr>
          <p:nvPr/>
        </p:nvSpPr>
        <p:spPr bwMode="auto">
          <a:xfrm>
            <a:off x="7121525" y="2565400"/>
            <a:ext cx="304800" cy="334963"/>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05" name="Up Arrow 20"/>
          <p:cNvSpPr>
            <a:spLocks noChangeArrowheads="1"/>
          </p:cNvSpPr>
          <p:nvPr/>
        </p:nvSpPr>
        <p:spPr bwMode="auto">
          <a:xfrm flipV="1">
            <a:off x="8181975" y="2605088"/>
            <a:ext cx="304800" cy="338137"/>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06" name="Rounded Rectangle 10"/>
          <p:cNvSpPr>
            <a:spLocks noChangeArrowheads="1"/>
          </p:cNvSpPr>
          <p:nvPr/>
        </p:nvSpPr>
        <p:spPr bwMode="auto">
          <a:xfrm>
            <a:off x="7058025" y="5314950"/>
            <a:ext cx="1582738" cy="592138"/>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L2/L3 Networking, HA, </a:t>
            </a:r>
            <a:r>
              <a:rPr lang="en-US" sz="1000" dirty="0" err="1">
                <a:solidFill>
                  <a:srgbClr val="FFFFFF"/>
                </a:solidFill>
                <a:latin typeface="Calibri" pitchFamily="34" charset="0"/>
                <a:ea typeface="ＭＳ Ｐゴシック" pitchFamily="-65" charset="-128"/>
              </a:rPr>
              <a:t>Config</a:t>
            </a:r>
            <a:r>
              <a:rPr lang="en-US" sz="1000" dirty="0">
                <a:solidFill>
                  <a:srgbClr val="FFFFFF"/>
                </a:solidFill>
                <a:latin typeface="Calibri" pitchFamily="34" charset="0"/>
                <a:ea typeface="ＭＳ Ｐゴシック" pitchFamily="-65" charset="-128"/>
              </a:rPr>
              <a:t> Management, Reporting</a:t>
            </a:r>
          </a:p>
        </p:txBody>
      </p:sp>
      <p:sp>
        <p:nvSpPr>
          <p:cNvPr id="1019907" name="Rounded Rectangle 11"/>
          <p:cNvSpPr>
            <a:spLocks noChangeArrowheads="1"/>
          </p:cNvSpPr>
          <p:nvPr/>
        </p:nvSpPr>
        <p:spPr bwMode="auto">
          <a:xfrm>
            <a:off x="7058025" y="2285999"/>
            <a:ext cx="1563688" cy="258763"/>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AV Policy</a:t>
            </a:r>
          </a:p>
        </p:txBody>
      </p:sp>
      <p:sp>
        <p:nvSpPr>
          <p:cNvPr id="1019909" name="Up Arrow 19"/>
          <p:cNvSpPr>
            <a:spLocks noChangeArrowheads="1"/>
          </p:cNvSpPr>
          <p:nvPr/>
        </p:nvSpPr>
        <p:spPr bwMode="auto">
          <a:xfrm>
            <a:off x="7116763" y="3328988"/>
            <a:ext cx="304800" cy="334962"/>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10" name="Up Arrow 20"/>
          <p:cNvSpPr>
            <a:spLocks noChangeArrowheads="1"/>
          </p:cNvSpPr>
          <p:nvPr/>
        </p:nvSpPr>
        <p:spPr bwMode="auto">
          <a:xfrm flipV="1">
            <a:off x="8177213" y="3368675"/>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11" name="Up Arrow 19"/>
          <p:cNvSpPr>
            <a:spLocks noChangeArrowheads="1"/>
          </p:cNvSpPr>
          <p:nvPr/>
        </p:nvSpPr>
        <p:spPr bwMode="auto">
          <a:xfrm>
            <a:off x="7148513" y="4937125"/>
            <a:ext cx="304800" cy="334963"/>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12" name="Up Arrow 20"/>
          <p:cNvSpPr>
            <a:spLocks noChangeArrowheads="1"/>
          </p:cNvSpPr>
          <p:nvPr/>
        </p:nvSpPr>
        <p:spPr bwMode="auto">
          <a:xfrm flipV="1">
            <a:off x="8161338" y="4938713"/>
            <a:ext cx="304800" cy="338137"/>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13" name="Up Arrow 22"/>
          <p:cNvSpPr>
            <a:spLocks noChangeArrowheads="1"/>
          </p:cNvSpPr>
          <p:nvPr/>
        </p:nvSpPr>
        <p:spPr bwMode="auto">
          <a:xfrm rot="16200000" flipV="1">
            <a:off x="8722519" y="5304631"/>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vert="eaVert"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14" name="Rounded Rectangle 11"/>
          <p:cNvSpPr>
            <a:spLocks noChangeArrowheads="1"/>
          </p:cNvSpPr>
          <p:nvPr/>
        </p:nvSpPr>
        <p:spPr bwMode="auto">
          <a:xfrm>
            <a:off x="542925" y="3333750"/>
            <a:ext cx="1612900" cy="382588"/>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Firewall Policy</a:t>
            </a:r>
          </a:p>
        </p:txBody>
      </p:sp>
      <p:sp>
        <p:nvSpPr>
          <p:cNvPr id="1019915" name="Up Arrow 19"/>
          <p:cNvSpPr>
            <a:spLocks noChangeArrowheads="1"/>
          </p:cNvSpPr>
          <p:nvPr/>
        </p:nvSpPr>
        <p:spPr bwMode="auto">
          <a:xfrm>
            <a:off x="630238" y="3733800"/>
            <a:ext cx="304800" cy="334963"/>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16" name="Up Arrow 20"/>
          <p:cNvSpPr>
            <a:spLocks noChangeArrowheads="1"/>
          </p:cNvSpPr>
          <p:nvPr/>
        </p:nvSpPr>
        <p:spPr bwMode="auto">
          <a:xfrm flipV="1">
            <a:off x="1681163" y="3754438"/>
            <a:ext cx="304800" cy="338137"/>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17" name="Rounded Rectangle 11"/>
          <p:cNvSpPr>
            <a:spLocks noChangeArrowheads="1"/>
          </p:cNvSpPr>
          <p:nvPr/>
        </p:nvSpPr>
        <p:spPr bwMode="auto">
          <a:xfrm>
            <a:off x="4905375" y="3724274"/>
            <a:ext cx="1536700" cy="354013"/>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IPS Decoder</a:t>
            </a:r>
          </a:p>
        </p:txBody>
      </p:sp>
      <p:sp>
        <p:nvSpPr>
          <p:cNvPr id="1019918" name="Up Arrow 19"/>
          <p:cNvSpPr>
            <a:spLocks noChangeArrowheads="1"/>
          </p:cNvSpPr>
          <p:nvPr/>
        </p:nvSpPr>
        <p:spPr bwMode="auto">
          <a:xfrm>
            <a:off x="4973638" y="4133850"/>
            <a:ext cx="304800" cy="334963"/>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19" name="Up Arrow 20"/>
          <p:cNvSpPr>
            <a:spLocks noChangeArrowheads="1"/>
          </p:cNvSpPr>
          <p:nvPr/>
        </p:nvSpPr>
        <p:spPr bwMode="auto">
          <a:xfrm flipV="1">
            <a:off x="5986463" y="4116388"/>
            <a:ext cx="304800" cy="338137"/>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20" name="Rounded Rectangle 11"/>
          <p:cNvSpPr>
            <a:spLocks noChangeArrowheads="1"/>
          </p:cNvSpPr>
          <p:nvPr/>
        </p:nvSpPr>
        <p:spPr bwMode="auto">
          <a:xfrm>
            <a:off x="7019924" y="3743324"/>
            <a:ext cx="1624013" cy="333375"/>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000" dirty="0">
                <a:solidFill>
                  <a:srgbClr val="FFFFFF"/>
                </a:solidFill>
                <a:latin typeface="Calibri" pitchFamily="34" charset="0"/>
                <a:ea typeface="ＭＳ Ｐゴシック" pitchFamily="-65" charset="-128"/>
              </a:rPr>
              <a:t>AV Decoder &amp; Proxy</a:t>
            </a:r>
          </a:p>
        </p:txBody>
      </p:sp>
      <p:sp>
        <p:nvSpPr>
          <p:cNvPr id="1019921" name="Up Arrow 19"/>
          <p:cNvSpPr>
            <a:spLocks noChangeArrowheads="1"/>
          </p:cNvSpPr>
          <p:nvPr/>
        </p:nvSpPr>
        <p:spPr bwMode="auto">
          <a:xfrm>
            <a:off x="7070725" y="4132263"/>
            <a:ext cx="304800" cy="334962"/>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1019922" name="Up Arrow 20"/>
          <p:cNvSpPr>
            <a:spLocks noChangeArrowheads="1"/>
          </p:cNvSpPr>
          <p:nvPr/>
        </p:nvSpPr>
        <p:spPr bwMode="auto">
          <a:xfrm flipV="1">
            <a:off x="8159750" y="4162425"/>
            <a:ext cx="304800" cy="33813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en-US" sz="1600">
              <a:solidFill>
                <a:srgbClr val="FFFFFF"/>
              </a:solidFill>
              <a:latin typeface="Calibri" pitchFamily="34" charset="0"/>
              <a:ea typeface="ＭＳ Ｐゴシック" pitchFamily="-65" charset="-128"/>
            </a:endParaRPr>
          </a:p>
        </p:txBody>
      </p:sp>
      <p:sp>
        <p:nvSpPr>
          <p:cNvPr id="53" name="Rectangle 9"/>
          <p:cNvSpPr>
            <a:spLocks noChangeArrowheads="1"/>
          </p:cNvSpPr>
          <p:nvPr/>
        </p:nvSpPr>
        <p:spPr bwMode="auto">
          <a:xfrm>
            <a:off x="298450" y="873125"/>
            <a:ext cx="8042275" cy="1295400"/>
          </a:xfrm>
          <a:prstGeom prst="rect">
            <a:avLst/>
          </a:prstGeom>
          <a:noFill/>
          <a:ln w="9525">
            <a:noFill/>
            <a:miter lim="800000"/>
            <a:headEnd/>
            <a:tailEnd/>
          </a:ln>
        </p:spPr>
        <p:txBody>
          <a:bodyPr>
            <a:spAutoFit/>
          </a:bodyPr>
          <a:lstStyle/>
          <a:p>
            <a:pPr>
              <a:buFont typeface="Times New Roman" pitchFamily="18" charset="0"/>
              <a:buNone/>
              <a:defRPr/>
            </a:pPr>
            <a:r>
              <a:rPr lang="en-US" sz="2000" i="1" dirty="0">
                <a:solidFill>
                  <a:srgbClr val="FF0000"/>
                </a:solidFill>
                <a:effectLst>
                  <a:outerShdw blurRad="38100" dist="38100" dir="2700000" algn="tl">
                    <a:srgbClr val="C0C0C0"/>
                  </a:outerShdw>
                </a:effectLst>
                <a:ea typeface="ＭＳ Ｐゴシック" pitchFamily="34" charset="-128"/>
              </a:rPr>
              <a:t>Application inspection in common UTM is performed on many inspection modules (IPS, AV, </a:t>
            </a:r>
            <a:r>
              <a:rPr lang="pl-PL" sz="2000" i="1" dirty="0">
                <a:solidFill>
                  <a:srgbClr val="FF0000"/>
                </a:solidFill>
                <a:effectLst>
                  <a:outerShdw blurRad="38100" dist="38100" dir="2700000" algn="tl">
                    <a:srgbClr val="C0C0C0"/>
                  </a:outerShdw>
                </a:effectLst>
                <a:ea typeface="ＭＳ Ｐゴシック" pitchFamily="34" charset="-128"/>
              </a:rPr>
              <a:t>WF, </a:t>
            </a:r>
            <a:r>
              <a:rPr lang="en-US" sz="2000" i="1" dirty="0">
                <a:solidFill>
                  <a:srgbClr val="FF0000"/>
                </a:solidFill>
                <a:effectLst>
                  <a:outerShdw blurRad="38100" dist="38100" dir="2700000" algn="tl">
                    <a:srgbClr val="C0C0C0"/>
                  </a:outerShdw>
                </a:effectLst>
                <a:ea typeface="ＭＳ Ｐゴシック" pitchFamily="34" charset="-128"/>
              </a:rPr>
              <a:t>etc.) based on products from different vendors. </a:t>
            </a:r>
          </a:p>
          <a:p>
            <a:pPr>
              <a:defRPr/>
            </a:pPr>
            <a:r>
              <a:rPr lang="en-US" sz="2000" i="1" dirty="0">
                <a:solidFill>
                  <a:srgbClr val="FF0000"/>
                </a:solidFill>
                <a:effectLst>
                  <a:outerShdw blurRad="38100" dist="38100" dir="2700000" algn="tl">
                    <a:srgbClr val="C0C0C0"/>
                  </a:outerShdw>
                </a:effectLst>
                <a:ea typeface="ＭＳ Ｐゴシック" pitchFamily="34" charset="-128"/>
              </a:rPr>
              <a:t>It makes huge performance degradation.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23850" y="73025"/>
            <a:ext cx="8374063" cy="612775"/>
          </a:xfrm>
          <a:prstGeom prst="rect">
            <a:avLst/>
          </a:prstGeom>
          <a:noFill/>
          <a:ln w="9525">
            <a:noFill/>
            <a:miter lim="800000"/>
            <a:headEnd/>
            <a:tailEnd/>
          </a:ln>
        </p:spPr>
        <p:txBody>
          <a:bodyPr lIns="91429" tIns="45714" rIns="91429" bIns="45714" anchor="b"/>
          <a:lstStyle/>
          <a:p>
            <a:pPr algn="l">
              <a:lnSpc>
                <a:spcPct val="90000"/>
              </a:lnSpc>
              <a:spcBef>
                <a:spcPct val="0"/>
              </a:spcBef>
              <a:spcAft>
                <a:spcPct val="0"/>
              </a:spcAft>
              <a:buClrTx/>
              <a:buSzTx/>
              <a:buFontTx/>
              <a:buNone/>
            </a:pPr>
            <a:r>
              <a:rPr lang="pl-PL" sz="2800" b="1" dirty="0">
                <a:solidFill>
                  <a:srgbClr val="FFFFFF"/>
                </a:solidFill>
              </a:rPr>
              <a:t>Palo Alto Networks – unique features</a:t>
            </a:r>
            <a:endParaRPr lang="en-US" sz="2800" b="1" dirty="0">
              <a:solidFill>
                <a:srgbClr val="FFFFFF"/>
              </a:solidFill>
            </a:endParaRPr>
          </a:p>
        </p:txBody>
      </p:sp>
      <p:sp>
        <p:nvSpPr>
          <p:cNvPr id="17411" name="Rectangle 4"/>
          <p:cNvSpPr>
            <a:spLocks noChangeArrowheads="1"/>
          </p:cNvSpPr>
          <p:nvPr/>
        </p:nvSpPr>
        <p:spPr bwMode="auto">
          <a:xfrm>
            <a:off x="187326" y="1023937"/>
            <a:ext cx="4260850" cy="2490787"/>
          </a:xfrm>
          <a:prstGeom prst="rect">
            <a:avLst/>
          </a:prstGeom>
          <a:noFill/>
          <a:ln w="12700">
            <a:noFill/>
            <a:miter lim="800000"/>
            <a:headEnd type="none" w="sm" len="sm"/>
            <a:tailEnd type="none" w="sm" len="sm"/>
          </a:ln>
        </p:spPr>
        <p:txBody>
          <a:bodyPr/>
          <a:lstStyle/>
          <a:p>
            <a:pPr marL="342900" indent="-342900" algn="l">
              <a:lnSpc>
                <a:spcPct val="90000"/>
              </a:lnSpc>
              <a:spcBef>
                <a:spcPct val="45000"/>
              </a:spcBef>
              <a:spcAft>
                <a:spcPct val="0"/>
              </a:spcAft>
              <a:buClr>
                <a:srgbClr val="004167"/>
              </a:buClr>
              <a:buSzTx/>
              <a:buNone/>
            </a:pPr>
            <a:r>
              <a:rPr lang="pl-PL" sz="2000" dirty="0">
                <a:solidFill>
                  <a:srgbClr val="004167"/>
                </a:solidFill>
              </a:rPr>
              <a:t>P</a:t>
            </a:r>
            <a:r>
              <a:rPr lang="en-US" sz="2000" dirty="0" err="1">
                <a:solidFill>
                  <a:srgbClr val="004167"/>
                </a:solidFill>
              </a:rPr>
              <a:t>erforms</a:t>
            </a:r>
            <a:r>
              <a:rPr lang="en-US" sz="2000" dirty="0">
                <a:solidFill>
                  <a:srgbClr val="004167"/>
                </a:solidFill>
              </a:rPr>
              <a:t> accurate application </a:t>
            </a:r>
            <a:r>
              <a:rPr lang="en-US" sz="2000" dirty="0" smtClean="0">
                <a:solidFill>
                  <a:srgbClr val="004167"/>
                </a:solidFill>
              </a:rPr>
              <a:t>inspection</a:t>
            </a:r>
            <a:r>
              <a:rPr lang="et-EE" sz="2000" dirty="0" smtClean="0">
                <a:solidFill>
                  <a:srgbClr val="004167"/>
                </a:solidFill>
              </a:rPr>
              <a:t> </a:t>
            </a:r>
            <a:r>
              <a:rPr lang="en-US" sz="2000" dirty="0" smtClean="0">
                <a:solidFill>
                  <a:srgbClr val="004167"/>
                </a:solidFill>
              </a:rPr>
              <a:t>(IPS</a:t>
            </a:r>
            <a:r>
              <a:rPr lang="en-US" sz="2000" dirty="0">
                <a:solidFill>
                  <a:srgbClr val="004167"/>
                </a:solidFill>
              </a:rPr>
              <a:t>, AV, etc.) without performance degradation (</a:t>
            </a:r>
            <a:r>
              <a:rPr lang="pl-PL" sz="2000" dirty="0">
                <a:solidFill>
                  <a:srgbClr val="004167"/>
                </a:solidFill>
              </a:rPr>
              <a:t>one inspection path - </a:t>
            </a:r>
            <a:r>
              <a:rPr lang="en-US" sz="2000" dirty="0">
                <a:solidFill>
                  <a:srgbClr val="004167"/>
                </a:solidFill>
              </a:rPr>
              <a:t>shared database of universal signatures, purpose-built hardware architecture). </a:t>
            </a:r>
            <a:endParaRPr lang="pl-PL" sz="2000" dirty="0">
              <a:solidFill>
                <a:srgbClr val="004167"/>
              </a:solidFill>
            </a:endParaRPr>
          </a:p>
          <a:p>
            <a:pPr marL="342900" indent="-342900" algn="l">
              <a:lnSpc>
                <a:spcPct val="90000"/>
              </a:lnSpc>
              <a:spcBef>
                <a:spcPct val="45000"/>
              </a:spcBef>
              <a:spcAft>
                <a:spcPct val="0"/>
              </a:spcAft>
              <a:buClr>
                <a:srgbClr val="004167"/>
              </a:buClr>
              <a:buSzTx/>
              <a:buFont typeface="Times" pitchFamily="18" charset="0"/>
              <a:buAutoNum type="arabicPeriod"/>
            </a:pPr>
            <a:endParaRPr lang="pl-PL" sz="2000" dirty="0">
              <a:solidFill>
                <a:srgbClr val="004167"/>
              </a:solidFill>
            </a:endParaRPr>
          </a:p>
          <a:p>
            <a:pPr marL="342900" indent="-342900" algn="l">
              <a:lnSpc>
                <a:spcPct val="90000"/>
              </a:lnSpc>
              <a:spcBef>
                <a:spcPct val="45000"/>
              </a:spcBef>
              <a:spcAft>
                <a:spcPct val="0"/>
              </a:spcAft>
              <a:buClr>
                <a:srgbClr val="004167"/>
              </a:buClr>
              <a:buSzTx/>
              <a:buFont typeface="Times" pitchFamily="18" charset="0"/>
              <a:buAutoNum type="arabicPeriod"/>
            </a:pPr>
            <a:endParaRPr lang="pl-PL" sz="2000" dirty="0">
              <a:solidFill>
                <a:srgbClr val="004167"/>
              </a:solidFill>
            </a:endParaRPr>
          </a:p>
          <a:p>
            <a:pPr marL="342900" indent="-342900" algn="l">
              <a:lnSpc>
                <a:spcPct val="90000"/>
              </a:lnSpc>
              <a:spcBef>
                <a:spcPct val="45000"/>
              </a:spcBef>
              <a:spcAft>
                <a:spcPct val="0"/>
              </a:spcAft>
              <a:buClr>
                <a:srgbClr val="004167"/>
              </a:buClr>
              <a:buSzTx/>
              <a:buNone/>
            </a:pPr>
            <a:endParaRPr lang="pl-PL" sz="2000" dirty="0">
              <a:solidFill>
                <a:srgbClr val="004167"/>
              </a:solidFill>
            </a:endParaRPr>
          </a:p>
          <a:p>
            <a:pPr marL="342900" indent="-342900" algn="l">
              <a:lnSpc>
                <a:spcPct val="90000"/>
              </a:lnSpc>
              <a:spcBef>
                <a:spcPct val="45000"/>
              </a:spcBef>
              <a:spcAft>
                <a:spcPct val="0"/>
              </a:spcAft>
              <a:buClr>
                <a:srgbClr val="004167"/>
              </a:buClr>
              <a:buSzTx/>
              <a:buFont typeface="Times" pitchFamily="18" charset="0"/>
              <a:buAutoNum type="arabicPeriod"/>
            </a:pPr>
            <a:endParaRPr lang="pl-PL" sz="2000" dirty="0">
              <a:solidFill>
                <a:srgbClr val="004167"/>
              </a:solidFill>
            </a:endParaRPr>
          </a:p>
          <a:p>
            <a:pPr marL="342900" indent="-342900" algn="l">
              <a:lnSpc>
                <a:spcPct val="90000"/>
              </a:lnSpc>
              <a:spcBef>
                <a:spcPct val="45000"/>
              </a:spcBef>
              <a:spcAft>
                <a:spcPct val="0"/>
              </a:spcAft>
              <a:buClr>
                <a:srgbClr val="004167"/>
              </a:buClr>
              <a:buSzTx/>
              <a:buFont typeface="Times" pitchFamily="18" charset="0"/>
              <a:buNone/>
            </a:pPr>
            <a:endParaRPr lang="pl-PL" sz="2000" dirty="0">
              <a:solidFill>
                <a:srgbClr val="004167"/>
              </a:solidFill>
            </a:endParaRPr>
          </a:p>
        </p:txBody>
      </p:sp>
      <p:grpSp>
        <p:nvGrpSpPr>
          <p:cNvPr id="3" name="Group 36"/>
          <p:cNvGrpSpPr>
            <a:grpSpLocks/>
          </p:cNvGrpSpPr>
          <p:nvPr/>
        </p:nvGrpSpPr>
        <p:grpSpPr bwMode="auto">
          <a:xfrm>
            <a:off x="4162425" y="858837"/>
            <a:ext cx="4696597" cy="5189537"/>
            <a:chOff x="746" y="613"/>
            <a:chExt cx="4585" cy="3318"/>
          </a:xfrm>
        </p:grpSpPr>
        <p:sp>
          <p:nvSpPr>
            <p:cNvPr id="5" name="Rounded Rectangle 10"/>
            <p:cNvSpPr>
              <a:spLocks noChangeArrowheads="1"/>
            </p:cNvSpPr>
            <p:nvPr/>
          </p:nvSpPr>
          <p:spPr bwMode="auto">
            <a:xfrm>
              <a:off x="1654" y="3556"/>
              <a:ext cx="3165" cy="375"/>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900">
                  <a:solidFill>
                    <a:srgbClr val="FFFFFF"/>
                  </a:solidFill>
                  <a:latin typeface="Calibri" pitchFamily="34" charset="0"/>
                  <a:ea typeface="ＭＳ Ｐゴシック" pitchFamily="34" charset="-128"/>
                </a:rPr>
                <a:t>L2/L3 Networking, HA, Config Management, Reporting</a:t>
              </a:r>
            </a:p>
          </p:txBody>
        </p:sp>
        <p:sp>
          <p:nvSpPr>
            <p:cNvPr id="6" name="Rounded Rectangle 10"/>
            <p:cNvSpPr>
              <a:spLocks noChangeArrowheads="1"/>
            </p:cNvSpPr>
            <p:nvPr/>
          </p:nvSpPr>
          <p:spPr bwMode="auto">
            <a:xfrm>
              <a:off x="1654" y="1820"/>
              <a:ext cx="3145" cy="1100"/>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algn="l" defTabSz="457200" eaLnBrk="1" hangingPunct="1">
                <a:lnSpc>
                  <a:spcPct val="100000"/>
                </a:lnSpc>
                <a:spcBef>
                  <a:spcPct val="0"/>
                </a:spcBef>
                <a:spcAft>
                  <a:spcPct val="0"/>
                </a:spcAft>
                <a:buClrTx/>
                <a:buSzTx/>
                <a:buFontTx/>
                <a:buNone/>
                <a:defRPr/>
              </a:pPr>
              <a:r>
                <a:rPr lang="en-US" sz="1200" dirty="0">
                  <a:solidFill>
                    <a:srgbClr val="FFFFFF"/>
                  </a:solidFill>
                  <a:latin typeface="Calibri" pitchFamily="34" charset="0"/>
                  <a:ea typeface="ＭＳ Ｐゴシック" pitchFamily="34" charset="-128"/>
                </a:rPr>
                <a:t>App-ID</a:t>
              </a:r>
            </a:p>
          </p:txBody>
        </p:sp>
        <p:sp>
          <p:nvSpPr>
            <p:cNvPr id="7" name="Rounded Rectangle 10"/>
            <p:cNvSpPr>
              <a:spLocks noChangeArrowheads="1"/>
            </p:cNvSpPr>
            <p:nvPr/>
          </p:nvSpPr>
          <p:spPr bwMode="auto">
            <a:xfrm>
              <a:off x="1614" y="1008"/>
              <a:ext cx="3205" cy="627"/>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algn="l" defTabSz="457200" eaLnBrk="1" hangingPunct="1">
                <a:lnSpc>
                  <a:spcPct val="100000"/>
                </a:lnSpc>
                <a:spcBef>
                  <a:spcPct val="0"/>
                </a:spcBef>
                <a:spcAft>
                  <a:spcPct val="0"/>
                </a:spcAft>
                <a:buClrTx/>
                <a:buSzTx/>
                <a:buFontTx/>
                <a:buNone/>
                <a:defRPr/>
              </a:pPr>
              <a:r>
                <a:rPr lang="en-US" sz="1200" dirty="0">
                  <a:solidFill>
                    <a:srgbClr val="FFFFFF"/>
                  </a:solidFill>
                  <a:latin typeface="Calibri" pitchFamily="34" charset="0"/>
                  <a:ea typeface="ＭＳ Ｐゴシック" pitchFamily="34" charset="-128"/>
                </a:rPr>
                <a:t>Content-ID</a:t>
              </a:r>
            </a:p>
          </p:txBody>
        </p:sp>
        <p:sp>
          <p:nvSpPr>
            <p:cNvPr id="9" name="Rounded Rectangle 10"/>
            <p:cNvSpPr>
              <a:spLocks noChangeArrowheads="1"/>
            </p:cNvSpPr>
            <p:nvPr/>
          </p:nvSpPr>
          <p:spPr bwMode="auto">
            <a:xfrm>
              <a:off x="1654" y="613"/>
              <a:ext cx="3024" cy="188"/>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algn="l" defTabSz="457200" eaLnBrk="1" hangingPunct="1">
                <a:lnSpc>
                  <a:spcPct val="100000"/>
                </a:lnSpc>
                <a:spcBef>
                  <a:spcPct val="0"/>
                </a:spcBef>
                <a:spcAft>
                  <a:spcPct val="0"/>
                </a:spcAft>
                <a:buClrTx/>
                <a:buSzTx/>
                <a:buFontTx/>
                <a:buNone/>
                <a:defRPr/>
              </a:pPr>
              <a:r>
                <a:rPr lang="en-US" sz="1200" dirty="0">
                  <a:solidFill>
                    <a:srgbClr val="FFFFFF"/>
                  </a:solidFill>
                  <a:latin typeface="Calibri" pitchFamily="34" charset="0"/>
                  <a:ea typeface="ＭＳ Ｐゴシック" pitchFamily="34" charset="-128"/>
                </a:rPr>
                <a:t>Policy Engine</a:t>
              </a:r>
            </a:p>
          </p:txBody>
        </p:sp>
        <p:sp>
          <p:nvSpPr>
            <p:cNvPr id="10" name="Rounded Rectangle 10"/>
            <p:cNvSpPr>
              <a:spLocks noChangeArrowheads="1"/>
            </p:cNvSpPr>
            <p:nvPr/>
          </p:nvSpPr>
          <p:spPr bwMode="auto">
            <a:xfrm>
              <a:off x="2736" y="2107"/>
              <a:ext cx="1720" cy="192"/>
            </a:xfrm>
            <a:prstGeom prst="roundRect">
              <a:avLst>
                <a:gd name="adj" fmla="val 16667"/>
              </a:avLst>
            </a:prstGeom>
            <a:solidFill>
              <a:srgbClr val="A7C439"/>
            </a:solidFill>
            <a:ln w="9525">
              <a:noFill/>
              <a:round/>
              <a:headEnd/>
              <a:tailEnd/>
            </a:ln>
            <a:effectLst>
              <a:outerShdw dist="23000" dir="5400000" rotWithShape="0">
                <a:srgbClr val="808080">
                  <a:alpha val="34999"/>
                </a:srgbClr>
              </a:outerShdw>
            </a:effectLst>
          </p:spPr>
          <p:txBody>
            <a:bodyPr anchor="ctr"/>
            <a:lstStyle/>
            <a:p>
              <a:pPr defTabSz="457200" eaLnBrk="1" hangingPunct="1">
                <a:lnSpc>
                  <a:spcPts val="700"/>
                </a:lnSpc>
                <a:spcBef>
                  <a:spcPct val="0"/>
                </a:spcBef>
                <a:spcAft>
                  <a:spcPct val="0"/>
                </a:spcAft>
                <a:buClrTx/>
                <a:buSzTx/>
                <a:buFontTx/>
                <a:buNone/>
                <a:defRPr/>
              </a:pPr>
              <a:r>
                <a:rPr lang="en-US" sz="800" dirty="0">
                  <a:latin typeface="Calibri" pitchFamily="34" charset="0"/>
                  <a:ea typeface="ＭＳ Ｐゴシック" pitchFamily="34" charset="-128"/>
                </a:rPr>
                <a:t>Application Protocol</a:t>
              </a:r>
              <a:r>
                <a:rPr lang="en-US" sz="1200" dirty="0">
                  <a:latin typeface="Calibri" pitchFamily="34" charset="0"/>
                  <a:ea typeface="ＭＳ Ｐゴシック" pitchFamily="34" charset="-128"/>
                </a:rPr>
                <a:t> </a:t>
              </a:r>
              <a:r>
                <a:rPr lang="en-US" sz="800" dirty="0">
                  <a:latin typeface="Calibri" pitchFamily="34" charset="0"/>
                  <a:ea typeface="ＭＳ Ｐゴシック" pitchFamily="34" charset="-128"/>
                </a:rPr>
                <a:t>Detection and Decryption</a:t>
              </a:r>
            </a:p>
          </p:txBody>
        </p:sp>
        <p:sp>
          <p:nvSpPr>
            <p:cNvPr id="11" name="Rounded Rectangle 10"/>
            <p:cNvSpPr>
              <a:spLocks noChangeArrowheads="1"/>
            </p:cNvSpPr>
            <p:nvPr/>
          </p:nvSpPr>
          <p:spPr bwMode="auto">
            <a:xfrm>
              <a:off x="2754" y="1875"/>
              <a:ext cx="1728" cy="156"/>
            </a:xfrm>
            <a:prstGeom prst="roundRect">
              <a:avLst>
                <a:gd name="adj" fmla="val 16667"/>
              </a:avLst>
            </a:prstGeom>
            <a:solidFill>
              <a:srgbClr val="A7C439"/>
            </a:solidFill>
            <a:ln w="9525">
              <a:noFill/>
              <a:round/>
              <a:headEnd/>
              <a:tailEnd/>
            </a:ln>
            <a:effectLst>
              <a:outerShdw dist="23000" dir="5400000" rotWithShape="0">
                <a:srgbClr val="808080">
                  <a:alpha val="34999"/>
                </a:srgbClr>
              </a:outerShdw>
            </a:effectLst>
          </p:spPr>
          <p:txBody>
            <a:bodyPr anchor="ctr"/>
            <a:lstStyle/>
            <a:p>
              <a:pPr defTabSz="457200" eaLnBrk="1" hangingPunct="1">
                <a:lnSpc>
                  <a:spcPts val="700"/>
                </a:lnSpc>
                <a:spcBef>
                  <a:spcPct val="0"/>
                </a:spcBef>
                <a:spcAft>
                  <a:spcPct val="0"/>
                </a:spcAft>
                <a:buClrTx/>
                <a:buSzTx/>
                <a:buFontTx/>
                <a:buNone/>
                <a:defRPr/>
              </a:pPr>
              <a:r>
                <a:rPr lang="en-US" sz="800" dirty="0">
                  <a:latin typeface="Calibri" pitchFamily="34" charset="0"/>
                  <a:ea typeface="ＭＳ Ｐゴシック" pitchFamily="34" charset="-128"/>
                </a:rPr>
                <a:t>Application Protocol Decoding</a:t>
              </a:r>
            </a:p>
          </p:txBody>
        </p:sp>
        <p:sp>
          <p:nvSpPr>
            <p:cNvPr id="12" name="Rounded Rectangle 11"/>
            <p:cNvSpPr>
              <a:spLocks noChangeArrowheads="1"/>
            </p:cNvSpPr>
            <p:nvPr/>
          </p:nvSpPr>
          <p:spPr bwMode="auto">
            <a:xfrm>
              <a:off x="2727" y="2622"/>
              <a:ext cx="1737" cy="179"/>
            </a:xfrm>
            <a:prstGeom prst="roundRect">
              <a:avLst>
                <a:gd name="adj" fmla="val 16667"/>
              </a:avLst>
            </a:prstGeom>
            <a:solidFill>
              <a:srgbClr val="A7C439"/>
            </a:solidFill>
            <a:ln w="9525">
              <a:no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800" dirty="0">
                  <a:latin typeface="Calibri" pitchFamily="34" charset="0"/>
                  <a:ea typeface="ＭＳ Ｐゴシック" pitchFamily="34" charset="-128"/>
                </a:rPr>
                <a:t>Heuristics</a:t>
              </a:r>
            </a:p>
          </p:txBody>
        </p:sp>
        <p:sp>
          <p:nvSpPr>
            <p:cNvPr id="13" name="Rounded Rectangle 12"/>
            <p:cNvSpPr>
              <a:spLocks noChangeArrowheads="1"/>
            </p:cNvSpPr>
            <p:nvPr/>
          </p:nvSpPr>
          <p:spPr bwMode="auto">
            <a:xfrm>
              <a:off x="2727" y="2372"/>
              <a:ext cx="1736" cy="186"/>
            </a:xfrm>
            <a:prstGeom prst="roundRect">
              <a:avLst>
                <a:gd name="adj" fmla="val 16667"/>
              </a:avLst>
            </a:prstGeom>
            <a:solidFill>
              <a:srgbClr val="A7C439"/>
            </a:solidFill>
            <a:ln w="9525">
              <a:no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800" dirty="0">
                  <a:latin typeface="Calibri" pitchFamily="34" charset="0"/>
                  <a:ea typeface="ＭＳ Ｐゴシック" pitchFamily="34" charset="-128"/>
                </a:rPr>
                <a:t>Application</a:t>
              </a:r>
              <a:r>
                <a:rPr lang="pl-PL" sz="800" dirty="0">
                  <a:latin typeface="Calibri" pitchFamily="34" charset="0"/>
                  <a:ea typeface="ＭＳ Ｐゴシック" pitchFamily="34" charset="-128"/>
                </a:rPr>
                <a:t> </a:t>
              </a:r>
              <a:r>
                <a:rPr lang="en-US" sz="800" dirty="0">
                  <a:latin typeface="Calibri" pitchFamily="34" charset="0"/>
                  <a:ea typeface="ＭＳ Ｐゴシック" pitchFamily="34" charset="-128"/>
                </a:rPr>
                <a:t>Signatures</a:t>
              </a:r>
            </a:p>
          </p:txBody>
        </p:sp>
        <p:sp>
          <p:nvSpPr>
            <p:cNvPr id="14" name="Rounded Rectangle 13"/>
            <p:cNvSpPr>
              <a:spLocks noChangeArrowheads="1"/>
            </p:cNvSpPr>
            <p:nvPr/>
          </p:nvSpPr>
          <p:spPr bwMode="auto">
            <a:xfrm>
              <a:off x="2743" y="1244"/>
              <a:ext cx="1763" cy="162"/>
            </a:xfrm>
            <a:prstGeom prst="roundRect">
              <a:avLst>
                <a:gd name="adj" fmla="val 16667"/>
              </a:avLst>
            </a:prstGeom>
            <a:solidFill>
              <a:srgbClr val="A7C439"/>
            </a:solidFill>
            <a:ln w="9525">
              <a:no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800" dirty="0">
                  <a:latin typeface="Calibri" pitchFamily="34" charset="0"/>
                  <a:ea typeface="ＭＳ Ｐゴシック" pitchFamily="34" charset="-128"/>
                </a:rPr>
                <a:t>URL Filtering</a:t>
              </a:r>
            </a:p>
          </p:txBody>
        </p:sp>
        <p:sp>
          <p:nvSpPr>
            <p:cNvPr id="15" name="Rounded Rectangle 14"/>
            <p:cNvSpPr>
              <a:spLocks noChangeArrowheads="1"/>
            </p:cNvSpPr>
            <p:nvPr/>
          </p:nvSpPr>
          <p:spPr bwMode="auto">
            <a:xfrm>
              <a:off x="2757" y="1427"/>
              <a:ext cx="1741" cy="153"/>
            </a:xfrm>
            <a:prstGeom prst="roundRect">
              <a:avLst>
                <a:gd name="adj" fmla="val 16667"/>
              </a:avLst>
            </a:prstGeom>
            <a:solidFill>
              <a:srgbClr val="A7C439"/>
            </a:solidFill>
            <a:ln w="9525">
              <a:noFill/>
              <a:round/>
              <a:headEnd/>
              <a:tailEnd/>
            </a:ln>
            <a:effectLst>
              <a:outerShdw dist="23000" dir="5400000" rotWithShape="0">
                <a:srgbClr val="808080">
                  <a:alpha val="34999"/>
                </a:srgbClr>
              </a:outerShdw>
            </a:effectLst>
          </p:spPr>
          <p:txBody>
            <a:bodyPr anchor="ctr"/>
            <a:lstStyle/>
            <a:p>
              <a:pPr defTabSz="457200" eaLnBrk="1" hangingPunct="1">
                <a:lnSpc>
                  <a:spcPts val="500"/>
                </a:lnSpc>
                <a:spcBef>
                  <a:spcPct val="0"/>
                </a:spcBef>
                <a:spcAft>
                  <a:spcPct val="0"/>
                </a:spcAft>
                <a:buClrTx/>
                <a:buSzTx/>
                <a:buFontTx/>
                <a:buNone/>
                <a:defRPr/>
              </a:pPr>
              <a:r>
                <a:rPr lang="en-US" sz="800" dirty="0">
                  <a:latin typeface="Calibri" pitchFamily="34" charset="0"/>
                  <a:ea typeface="ＭＳ Ｐゴシック" pitchFamily="34" charset="-128"/>
                </a:rPr>
                <a:t>Threat Prevention</a:t>
              </a:r>
            </a:p>
          </p:txBody>
        </p:sp>
        <p:grpSp>
          <p:nvGrpSpPr>
            <p:cNvPr id="4" name="Group 28"/>
            <p:cNvGrpSpPr>
              <a:grpSpLocks/>
            </p:cNvGrpSpPr>
            <p:nvPr/>
          </p:nvGrpSpPr>
          <p:grpSpPr bwMode="auto">
            <a:xfrm>
              <a:off x="4853" y="3640"/>
              <a:ext cx="478" cy="199"/>
              <a:chOff x="7693870" y="5576069"/>
              <a:chExt cx="758728" cy="316775"/>
            </a:xfrm>
          </p:grpSpPr>
          <p:sp>
            <p:nvSpPr>
              <p:cNvPr id="18" name="Up Arrow 22"/>
              <p:cNvSpPr>
                <a:spLocks noChangeArrowheads="1"/>
              </p:cNvSpPr>
              <p:nvPr/>
            </p:nvSpPr>
            <p:spPr bwMode="auto">
              <a:xfrm rot="16200000" flipV="1">
                <a:off x="7710998" y="5571819"/>
                <a:ext cx="303897" cy="338153"/>
              </a:xfrm>
              <a:prstGeom prst="upArrow">
                <a:avLst>
                  <a:gd name="adj1" fmla="val 50000"/>
                  <a:gd name="adj2" fmla="val 49973"/>
                </a:avLst>
              </a:prstGeom>
              <a:solidFill>
                <a:srgbClr val="E46C0A"/>
              </a:solidFill>
              <a:ln w="9525">
                <a:solidFill>
                  <a:srgbClr val="984807"/>
                </a:solidFill>
                <a:miter lim="800000"/>
                <a:headEnd/>
                <a:tailEnd/>
              </a:ln>
              <a:effectLst>
                <a:outerShdw dist="23000" dir="5400000" rotWithShape="0">
                  <a:srgbClr val="808080">
                    <a:alpha val="34998"/>
                  </a:srgbClr>
                </a:outerShdw>
              </a:effectLst>
            </p:spPr>
            <p:txBody>
              <a:bodyPr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sp>
            <p:nvSpPr>
              <p:cNvPr id="19" name="Up Arrow 22"/>
              <p:cNvSpPr>
                <a:spLocks noChangeArrowheads="1"/>
              </p:cNvSpPr>
              <p:nvPr/>
            </p:nvSpPr>
            <p:spPr bwMode="auto">
              <a:xfrm rot="16200000" flipV="1">
                <a:off x="8131688" y="5558918"/>
                <a:ext cx="303760" cy="338061"/>
              </a:xfrm>
              <a:prstGeom prst="upArrow">
                <a:avLst>
                  <a:gd name="adj1" fmla="val 50000"/>
                  <a:gd name="adj2" fmla="val 49973"/>
                </a:avLst>
              </a:prstGeom>
              <a:solidFill>
                <a:srgbClr val="E46C0A"/>
              </a:solidFill>
              <a:ln w="9525">
                <a:solidFill>
                  <a:srgbClr val="984807"/>
                </a:solidFill>
                <a:miter lim="800000"/>
                <a:headEnd/>
                <a:tailEnd/>
              </a:ln>
              <a:effectLst>
                <a:outerShdw dist="23000" dir="5400000" rotWithShape="0">
                  <a:srgbClr val="808080">
                    <a:alpha val="34998"/>
                  </a:srgbClr>
                </a:outerShdw>
              </a:effectLst>
            </p:spPr>
            <p:txBody>
              <a:bodyPr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grpSp>
        <p:sp>
          <p:nvSpPr>
            <p:cNvPr id="16" name="Up Arrow 15"/>
            <p:cNvSpPr>
              <a:spLocks noChangeArrowheads="1"/>
            </p:cNvSpPr>
            <p:nvPr/>
          </p:nvSpPr>
          <p:spPr bwMode="auto">
            <a:xfrm>
              <a:off x="2991" y="2951"/>
              <a:ext cx="177" cy="90"/>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sp>
          <p:nvSpPr>
            <p:cNvPr id="21" name="Up Arrow 20"/>
            <p:cNvSpPr>
              <a:spLocks noChangeArrowheads="1"/>
            </p:cNvSpPr>
            <p:nvPr/>
          </p:nvSpPr>
          <p:spPr bwMode="auto">
            <a:xfrm>
              <a:off x="2961" y="1672"/>
              <a:ext cx="147" cy="98"/>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sp>
          <p:nvSpPr>
            <p:cNvPr id="23" name="Up Arrow 22"/>
            <p:cNvSpPr>
              <a:spLocks noChangeArrowheads="1"/>
            </p:cNvSpPr>
            <p:nvPr/>
          </p:nvSpPr>
          <p:spPr bwMode="auto">
            <a:xfrm>
              <a:off x="2961" y="857"/>
              <a:ext cx="197" cy="96"/>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sp>
          <p:nvSpPr>
            <p:cNvPr id="17" name="Up Arrow 16"/>
            <p:cNvSpPr>
              <a:spLocks noChangeArrowheads="1"/>
            </p:cNvSpPr>
            <p:nvPr/>
          </p:nvSpPr>
          <p:spPr bwMode="auto">
            <a:xfrm flipV="1">
              <a:off x="4238" y="2944"/>
              <a:ext cx="192" cy="91"/>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sp>
          <p:nvSpPr>
            <p:cNvPr id="22" name="Up Arrow 21"/>
            <p:cNvSpPr>
              <a:spLocks noChangeArrowheads="1"/>
            </p:cNvSpPr>
            <p:nvPr/>
          </p:nvSpPr>
          <p:spPr bwMode="auto">
            <a:xfrm flipV="1">
              <a:off x="4210" y="1666"/>
              <a:ext cx="159" cy="90"/>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sp>
          <p:nvSpPr>
            <p:cNvPr id="24" name="Up Arrow 23"/>
            <p:cNvSpPr>
              <a:spLocks noChangeArrowheads="1"/>
            </p:cNvSpPr>
            <p:nvPr/>
          </p:nvSpPr>
          <p:spPr bwMode="auto">
            <a:xfrm flipV="1">
              <a:off x="4183" y="875"/>
              <a:ext cx="185" cy="90"/>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grpSp>
          <p:nvGrpSpPr>
            <p:cNvPr id="8" name="Group 27"/>
            <p:cNvGrpSpPr>
              <a:grpSpLocks/>
            </p:cNvGrpSpPr>
            <p:nvPr/>
          </p:nvGrpSpPr>
          <p:grpSpPr bwMode="auto">
            <a:xfrm>
              <a:off x="746" y="3643"/>
              <a:ext cx="764" cy="192"/>
              <a:chOff x="1302224" y="5564825"/>
              <a:chExt cx="1212849" cy="304800"/>
            </a:xfrm>
          </p:grpSpPr>
          <p:sp>
            <p:nvSpPr>
              <p:cNvPr id="25" name="Up Arrow 22"/>
              <p:cNvSpPr>
                <a:spLocks noChangeArrowheads="1"/>
              </p:cNvSpPr>
              <p:nvPr/>
            </p:nvSpPr>
            <p:spPr bwMode="auto">
              <a:xfrm rot="16200000" flipV="1">
                <a:off x="1742839" y="5549235"/>
                <a:ext cx="303760" cy="338060"/>
              </a:xfrm>
              <a:prstGeom prst="upArrow">
                <a:avLst>
                  <a:gd name="adj1" fmla="val 50000"/>
                  <a:gd name="adj2" fmla="val 49973"/>
                </a:avLst>
              </a:prstGeom>
              <a:solidFill>
                <a:srgbClr val="E46C0A"/>
              </a:solidFill>
              <a:ln w="9525">
                <a:solidFill>
                  <a:srgbClr val="984807"/>
                </a:solidFill>
                <a:miter lim="800000"/>
                <a:headEnd/>
                <a:tailEnd/>
              </a:ln>
              <a:effectLst>
                <a:outerShdw dist="23000" dir="5400000" rotWithShape="0">
                  <a:srgbClr val="808080">
                    <a:alpha val="34998"/>
                  </a:srgbClr>
                </a:outerShdw>
              </a:effectLst>
            </p:spPr>
            <p:txBody>
              <a:bodyPr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sp>
            <p:nvSpPr>
              <p:cNvPr id="26" name="Up Arrow 22"/>
              <p:cNvSpPr>
                <a:spLocks noChangeArrowheads="1"/>
              </p:cNvSpPr>
              <p:nvPr/>
            </p:nvSpPr>
            <p:spPr bwMode="auto">
              <a:xfrm rot="16200000" flipV="1">
                <a:off x="2194774" y="5549233"/>
                <a:ext cx="303760" cy="338062"/>
              </a:xfrm>
              <a:prstGeom prst="upArrow">
                <a:avLst>
                  <a:gd name="adj1" fmla="val 50000"/>
                  <a:gd name="adj2" fmla="val 49973"/>
                </a:avLst>
              </a:prstGeom>
              <a:solidFill>
                <a:srgbClr val="E46C0A"/>
              </a:solidFill>
              <a:ln w="9525">
                <a:solidFill>
                  <a:srgbClr val="984807"/>
                </a:solidFill>
                <a:miter lim="800000"/>
                <a:headEnd/>
                <a:tailEnd/>
              </a:ln>
              <a:effectLst>
                <a:outerShdw dist="23000" dir="5400000" rotWithShape="0">
                  <a:srgbClr val="808080">
                    <a:alpha val="34998"/>
                  </a:srgbClr>
                </a:outerShdw>
              </a:effectLst>
            </p:spPr>
            <p:txBody>
              <a:bodyPr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sp>
            <p:nvSpPr>
              <p:cNvPr id="27" name="Up Arrow 22"/>
              <p:cNvSpPr>
                <a:spLocks noChangeArrowheads="1"/>
              </p:cNvSpPr>
              <p:nvPr/>
            </p:nvSpPr>
            <p:spPr bwMode="auto">
              <a:xfrm rot="16200000" flipV="1">
                <a:off x="1319375" y="5549233"/>
                <a:ext cx="303760" cy="338062"/>
              </a:xfrm>
              <a:prstGeom prst="upArrow">
                <a:avLst>
                  <a:gd name="adj1" fmla="val 50000"/>
                  <a:gd name="adj2" fmla="val 49973"/>
                </a:avLst>
              </a:prstGeom>
              <a:solidFill>
                <a:srgbClr val="E46C0A"/>
              </a:solidFill>
              <a:ln w="9525">
                <a:solidFill>
                  <a:srgbClr val="984807"/>
                </a:solidFill>
                <a:miter lim="800000"/>
                <a:headEnd/>
                <a:tailEnd/>
              </a:ln>
              <a:effectLst>
                <a:outerShdw dist="23000" dir="5400000" rotWithShape="0">
                  <a:srgbClr val="808080">
                    <a:alpha val="34998"/>
                  </a:srgbClr>
                </a:outerShdw>
              </a:effectLst>
            </p:spPr>
            <p:txBody>
              <a:bodyPr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grpSp>
        <p:sp>
          <p:nvSpPr>
            <p:cNvPr id="33" name="Rounded Rectangle 32"/>
            <p:cNvSpPr>
              <a:spLocks noChangeArrowheads="1"/>
            </p:cNvSpPr>
            <p:nvPr/>
          </p:nvSpPr>
          <p:spPr bwMode="auto">
            <a:xfrm>
              <a:off x="2735" y="1059"/>
              <a:ext cx="1749" cy="161"/>
            </a:xfrm>
            <a:prstGeom prst="roundRect">
              <a:avLst>
                <a:gd name="adj" fmla="val 16667"/>
              </a:avLst>
            </a:prstGeom>
            <a:solidFill>
              <a:srgbClr val="A7C439"/>
            </a:solidFill>
            <a:ln w="9525">
              <a:no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800" dirty="0">
                  <a:latin typeface="Calibri" pitchFamily="34" charset="0"/>
                  <a:ea typeface="ＭＳ Ｐゴシック" pitchFamily="34" charset="-128"/>
                </a:rPr>
                <a:t>Data Filtering</a:t>
              </a:r>
            </a:p>
          </p:txBody>
        </p:sp>
        <p:sp>
          <p:nvSpPr>
            <p:cNvPr id="30" name="Rounded Rectangle 10"/>
            <p:cNvSpPr>
              <a:spLocks noChangeArrowheads="1"/>
            </p:cNvSpPr>
            <p:nvPr/>
          </p:nvSpPr>
          <p:spPr bwMode="auto">
            <a:xfrm>
              <a:off x="1654" y="3082"/>
              <a:ext cx="3165" cy="234"/>
            </a:xfrm>
            <a:prstGeom prst="roundRect">
              <a:avLst>
                <a:gd name="adj" fmla="val 16667"/>
              </a:avLst>
            </a:prstGeom>
            <a:gradFill rotWithShape="1">
              <a:gsLst>
                <a:gs pos="0">
                  <a:srgbClr val="A9C8E5"/>
                </a:gs>
                <a:gs pos="100000">
                  <a:srgbClr val="246D96"/>
                </a:gs>
              </a:gsLst>
              <a:lin ang="5400000"/>
            </a:gradFill>
            <a:ln w="9525">
              <a:solidFill>
                <a:srgbClr val="2E6788"/>
              </a:solidFill>
              <a:round/>
              <a:headEnd/>
              <a:tailEnd/>
            </a:ln>
            <a:effectLst>
              <a:outerShdw dist="23000" dir="5400000" rotWithShape="0">
                <a:srgbClr val="808080">
                  <a:alpha val="34999"/>
                </a:srgbClr>
              </a:outerShdw>
            </a:effectLst>
          </p:spPr>
          <p:txBody>
            <a:bodyPr anchor="ctr"/>
            <a:lstStyle/>
            <a:p>
              <a:pPr defTabSz="457200" eaLnBrk="1" hangingPunct="1">
                <a:lnSpc>
                  <a:spcPct val="100000"/>
                </a:lnSpc>
                <a:spcBef>
                  <a:spcPct val="0"/>
                </a:spcBef>
                <a:spcAft>
                  <a:spcPct val="0"/>
                </a:spcAft>
                <a:buClrTx/>
                <a:buSzTx/>
                <a:buFontTx/>
                <a:buNone/>
                <a:defRPr/>
              </a:pPr>
              <a:r>
                <a:rPr lang="en-US" sz="1200">
                  <a:solidFill>
                    <a:srgbClr val="FFFFFF"/>
                  </a:solidFill>
                  <a:latin typeface="Calibri" pitchFamily="34" charset="0"/>
                  <a:ea typeface="ＭＳ Ｐゴシック" pitchFamily="34" charset="-128"/>
                </a:rPr>
                <a:t>User-ID</a:t>
              </a:r>
            </a:p>
          </p:txBody>
        </p:sp>
        <p:sp>
          <p:nvSpPr>
            <p:cNvPr id="31" name="Up Arrow 30"/>
            <p:cNvSpPr>
              <a:spLocks noChangeArrowheads="1"/>
            </p:cNvSpPr>
            <p:nvPr/>
          </p:nvSpPr>
          <p:spPr bwMode="auto">
            <a:xfrm>
              <a:off x="2961" y="3359"/>
              <a:ext cx="177" cy="122"/>
            </a:xfrm>
            <a:prstGeom prst="upArrow">
              <a:avLst>
                <a:gd name="adj1" fmla="val 50000"/>
                <a:gd name="adj2" fmla="val 5000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sp>
          <p:nvSpPr>
            <p:cNvPr id="32" name="Up Arrow 31"/>
            <p:cNvSpPr>
              <a:spLocks noChangeArrowheads="1"/>
            </p:cNvSpPr>
            <p:nvPr/>
          </p:nvSpPr>
          <p:spPr bwMode="auto">
            <a:xfrm flipV="1">
              <a:off x="4238" y="3365"/>
              <a:ext cx="170" cy="128"/>
            </a:xfrm>
            <a:prstGeom prst="upArrow">
              <a:avLst>
                <a:gd name="adj1" fmla="val 50000"/>
                <a:gd name="adj2" fmla="val 49973"/>
              </a:avLst>
            </a:prstGeom>
            <a:solidFill>
              <a:srgbClr val="E46C0A"/>
            </a:solidFill>
            <a:ln w="9525">
              <a:solidFill>
                <a:srgbClr val="984807"/>
              </a:solidFill>
              <a:miter lim="800000"/>
              <a:headEnd/>
              <a:tailEnd/>
            </a:ln>
            <a:effectLst>
              <a:outerShdw blurRad="63500" dist="23000" dir="5400000" rotWithShape="0">
                <a:srgbClr val="000000">
                  <a:alpha val="34999"/>
                </a:srgbClr>
              </a:outerShdw>
            </a:effectLst>
          </p:spPr>
          <p:txBody>
            <a:bodyPr rot="10800000" anchor="ctr"/>
            <a:lstStyle/>
            <a:p>
              <a:pPr defTabSz="457200" eaLnBrk="1" hangingPunct="1">
                <a:lnSpc>
                  <a:spcPct val="100000"/>
                </a:lnSpc>
                <a:spcBef>
                  <a:spcPct val="0"/>
                </a:spcBef>
                <a:spcAft>
                  <a:spcPct val="0"/>
                </a:spcAft>
                <a:buClrTx/>
                <a:buSzTx/>
                <a:buFontTx/>
                <a:buNone/>
                <a:defRPr/>
              </a:pPr>
              <a:endParaRPr lang="pl-PL" sz="1200">
                <a:solidFill>
                  <a:srgbClr val="FFFFFF"/>
                </a:solidFill>
                <a:latin typeface="Calibri" pitchFamily="34" charset="0"/>
                <a:ea typeface="ＭＳ Ｐゴシック" pitchFamily="34" charset="-128"/>
              </a:endParaRP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AutoShape 3"/>
          <p:cNvSpPr>
            <a:spLocks noChangeArrowheads="1"/>
          </p:cNvSpPr>
          <p:nvPr/>
        </p:nvSpPr>
        <p:spPr bwMode="auto">
          <a:xfrm>
            <a:off x="57150" y="5803900"/>
            <a:ext cx="9029700" cy="411163"/>
          </a:xfrm>
          <a:prstGeom prst="roundRect">
            <a:avLst>
              <a:gd name="adj" fmla="val 16667"/>
            </a:avLst>
          </a:prstGeom>
          <a:solidFill>
            <a:srgbClr val="F3AB56"/>
          </a:solidFill>
          <a:ln w="9525">
            <a:solidFill>
              <a:srgbClr val="993300"/>
            </a:solidFill>
            <a:round/>
            <a:headEnd/>
            <a:tailEnd/>
          </a:ln>
        </p:spPr>
        <p:txBody>
          <a:bodyPr wrap="none" anchor="ctr">
            <a:prstTxWarp prst="textNoShape">
              <a:avLst/>
            </a:prstTxWarp>
          </a:bodyPr>
          <a:lstStyle/>
          <a:p>
            <a:endParaRPr lang="en-US" sz="1600"/>
          </a:p>
        </p:txBody>
      </p:sp>
      <p:sp>
        <p:nvSpPr>
          <p:cNvPr id="30725" name="Rectangle 2"/>
          <p:cNvSpPr>
            <a:spLocks noGrp="1" noChangeArrowheads="1"/>
          </p:cNvSpPr>
          <p:nvPr>
            <p:ph type="title" idx="4294967295"/>
          </p:nvPr>
        </p:nvSpPr>
        <p:spPr/>
        <p:txBody>
          <a:bodyPr/>
          <a:lstStyle/>
          <a:p>
            <a:r>
              <a:rPr lang="en-US" sz="2400">
                <a:ea typeface="ＭＳ Ｐゴシック" pitchFamily="-109" charset="-128"/>
                <a:cs typeface="ＭＳ Ｐゴシック" pitchFamily="-109" charset="-128"/>
              </a:rPr>
              <a:t>Single-Pass Parallel Processing (SP3) Architecture</a:t>
            </a:r>
          </a:p>
        </p:txBody>
      </p:sp>
      <p:sp>
        <p:nvSpPr>
          <p:cNvPr id="30726" name="Rectangle 3"/>
          <p:cNvSpPr>
            <a:spLocks/>
          </p:cNvSpPr>
          <p:nvPr/>
        </p:nvSpPr>
        <p:spPr bwMode="auto">
          <a:xfrm>
            <a:off x="6108700" y="1046163"/>
            <a:ext cx="2735263" cy="2209800"/>
          </a:xfrm>
          <a:prstGeom prst="rect">
            <a:avLst/>
          </a:prstGeom>
          <a:noFill/>
          <a:ln w="12700">
            <a:noFill/>
            <a:miter lim="800000"/>
            <a:headEnd/>
            <a:tailEnd/>
          </a:ln>
        </p:spPr>
        <p:txBody>
          <a:bodyPr lIns="0" tIns="0" rIns="40639" bIns="0">
            <a:prstTxWarp prst="textNoShape">
              <a:avLst/>
            </a:prstTxWarp>
          </a:bodyPr>
          <a:lstStyle/>
          <a:p>
            <a:pPr marL="269875" indent="-230188" algn="l" eaLnBrk="1" hangingPunct="1">
              <a:lnSpc>
                <a:spcPct val="80000"/>
              </a:lnSpc>
              <a:spcBef>
                <a:spcPts val="1050"/>
              </a:spcBef>
              <a:spcAft>
                <a:spcPct val="0"/>
              </a:spcAft>
              <a:buClr>
                <a:srgbClr val="004167"/>
              </a:buClr>
              <a:buSzPct val="85000"/>
              <a:buFont typeface="Times New Roman" pitchFamily="-109" charset="0"/>
              <a:buNone/>
            </a:pPr>
            <a:r>
              <a:rPr lang="en-US" sz="2000" b="1" dirty="0">
                <a:solidFill>
                  <a:srgbClr val="004167"/>
                </a:solidFill>
                <a:ea typeface="ヒラギノ角ゴ ProN W3" pitchFamily="-109" charset="-128"/>
                <a:cs typeface="ヒラギノ角ゴ ProN W3" pitchFamily="-109" charset="-128"/>
                <a:sym typeface="Arial" pitchFamily="-109" charset="0"/>
              </a:rPr>
              <a:t>Single Pass</a:t>
            </a:r>
          </a:p>
          <a:p>
            <a:pPr marL="269875" indent="-230188" algn="l" eaLnBrk="1" hangingPunct="1">
              <a:lnSpc>
                <a:spcPct val="80000"/>
              </a:lnSpc>
              <a:spcBef>
                <a:spcPts val="1050"/>
              </a:spcBef>
              <a:spcAft>
                <a:spcPct val="0"/>
              </a:spcAft>
              <a:buClr>
                <a:srgbClr val="004167"/>
              </a:buClr>
              <a:buSzPct val="85000"/>
            </a:pPr>
            <a:r>
              <a:rPr lang="en-US" dirty="0">
                <a:solidFill>
                  <a:srgbClr val="004167"/>
                </a:solidFill>
                <a:ea typeface="ヒラギノ角ゴ ProN W3" pitchFamily="-109" charset="-128"/>
                <a:cs typeface="ヒラギノ角ゴ ProN W3" pitchFamily="-109" charset="-128"/>
                <a:sym typeface="Arial" pitchFamily="-109" charset="0"/>
              </a:rPr>
              <a:t>Operations once per packet</a:t>
            </a:r>
          </a:p>
          <a:p>
            <a:pPr marL="727075" lvl="1" indent="-230188" algn="l" eaLnBrk="1" hangingPunct="1">
              <a:lnSpc>
                <a:spcPct val="80000"/>
              </a:lnSpc>
              <a:spcBef>
                <a:spcPts val="1050"/>
              </a:spcBef>
              <a:spcAft>
                <a:spcPct val="0"/>
              </a:spcAft>
              <a:buClr>
                <a:srgbClr val="004167"/>
              </a:buClr>
              <a:buSzPct val="85000"/>
              <a:buFont typeface="Lucida Grande" pitchFamily="-109" charset="0"/>
              <a:buChar char="-"/>
            </a:pPr>
            <a:r>
              <a:rPr lang="en-US" sz="1400" dirty="0">
                <a:solidFill>
                  <a:srgbClr val="004167"/>
                </a:solidFill>
                <a:ea typeface="ヒラギノ角ゴ ProN W3" pitchFamily="-109" charset="-128"/>
                <a:cs typeface="ヒラギノ角ゴ ProN W3" pitchFamily="-109" charset="-128"/>
                <a:sym typeface="Arial" pitchFamily="-109" charset="0"/>
              </a:rPr>
              <a:t>Traffic classification (app identification)</a:t>
            </a:r>
          </a:p>
          <a:p>
            <a:pPr marL="727075" lvl="1" indent="-230188" algn="l" eaLnBrk="1" hangingPunct="1">
              <a:lnSpc>
                <a:spcPct val="80000"/>
              </a:lnSpc>
              <a:spcBef>
                <a:spcPts val="1050"/>
              </a:spcBef>
              <a:spcAft>
                <a:spcPct val="0"/>
              </a:spcAft>
              <a:buClr>
                <a:srgbClr val="004167"/>
              </a:buClr>
              <a:buSzPct val="85000"/>
              <a:buFont typeface="Lucida Grande" pitchFamily="-109" charset="0"/>
              <a:buChar char="-"/>
            </a:pPr>
            <a:r>
              <a:rPr lang="en-US" sz="1400" dirty="0">
                <a:solidFill>
                  <a:srgbClr val="004167"/>
                </a:solidFill>
                <a:ea typeface="ヒラギノ角ゴ ProN W3" pitchFamily="-109" charset="-128"/>
                <a:cs typeface="ヒラギノ角ゴ ProN W3" pitchFamily="-109" charset="-128"/>
                <a:sym typeface="Arial" pitchFamily="-109" charset="0"/>
              </a:rPr>
              <a:t>User/group mapping</a:t>
            </a:r>
          </a:p>
          <a:p>
            <a:pPr marL="727075" lvl="1" indent="-230188" algn="l" eaLnBrk="1" hangingPunct="1">
              <a:lnSpc>
                <a:spcPct val="80000"/>
              </a:lnSpc>
              <a:spcBef>
                <a:spcPts val="1050"/>
              </a:spcBef>
              <a:spcAft>
                <a:spcPct val="0"/>
              </a:spcAft>
              <a:buClr>
                <a:srgbClr val="004167"/>
              </a:buClr>
              <a:buSzPct val="85000"/>
              <a:buFont typeface="Lucida Grande" pitchFamily="-109" charset="0"/>
              <a:buChar char="-"/>
            </a:pPr>
            <a:r>
              <a:rPr lang="en-US" sz="1400" dirty="0">
                <a:solidFill>
                  <a:srgbClr val="004167"/>
                </a:solidFill>
                <a:ea typeface="ヒラギノ角ゴ ProN W3" pitchFamily="-109" charset="-128"/>
                <a:cs typeface="ヒラギノ角ゴ ProN W3" pitchFamily="-109" charset="-128"/>
                <a:sym typeface="Arial" pitchFamily="-109" charset="0"/>
              </a:rPr>
              <a:t>Content scanning – threats, URLs, confidential data</a:t>
            </a:r>
          </a:p>
          <a:p>
            <a:pPr marL="269875" indent="-230188" algn="l" eaLnBrk="1" hangingPunct="1">
              <a:lnSpc>
                <a:spcPct val="80000"/>
              </a:lnSpc>
              <a:spcBef>
                <a:spcPts val="1050"/>
              </a:spcBef>
              <a:spcAft>
                <a:spcPct val="0"/>
              </a:spcAft>
              <a:buClr>
                <a:srgbClr val="004167"/>
              </a:buClr>
              <a:buSzPct val="85000"/>
            </a:pPr>
            <a:r>
              <a:rPr lang="en-US" dirty="0">
                <a:solidFill>
                  <a:srgbClr val="004167"/>
                </a:solidFill>
                <a:ea typeface="ヒラギノ角ゴ ProN W3" pitchFamily="-109" charset="-128"/>
                <a:cs typeface="ヒラギノ角ゴ ProN W3" pitchFamily="-109" charset="-128"/>
                <a:sym typeface="Arial" pitchFamily="-109" charset="0"/>
              </a:rPr>
              <a:t>One policy</a:t>
            </a:r>
          </a:p>
          <a:p>
            <a:pPr marL="269875" indent="-230188" algn="l" eaLnBrk="1" hangingPunct="1">
              <a:lnSpc>
                <a:spcPct val="80000"/>
              </a:lnSpc>
              <a:spcBef>
                <a:spcPts val="1050"/>
              </a:spcBef>
              <a:spcAft>
                <a:spcPct val="0"/>
              </a:spcAft>
              <a:buClr>
                <a:srgbClr val="004167"/>
              </a:buClr>
              <a:buSzPct val="85000"/>
              <a:buFont typeface="Times New Roman" pitchFamily="-109" charset="0"/>
              <a:buNone/>
            </a:pPr>
            <a:r>
              <a:rPr lang="en-US" sz="2000" b="1" dirty="0">
                <a:solidFill>
                  <a:srgbClr val="004167"/>
                </a:solidFill>
                <a:ea typeface="ヒラギノ角ゴ ProN W3" pitchFamily="-109" charset="-128"/>
                <a:cs typeface="ヒラギノ角ゴ ProN W3" pitchFamily="-109" charset="-128"/>
                <a:sym typeface="Arial" pitchFamily="-109" charset="0"/>
              </a:rPr>
              <a:t>Parallel Processing</a:t>
            </a:r>
          </a:p>
          <a:p>
            <a:pPr marL="269875" indent="-230188" algn="l" eaLnBrk="1" hangingPunct="1">
              <a:lnSpc>
                <a:spcPct val="80000"/>
              </a:lnSpc>
              <a:spcBef>
                <a:spcPts val="1050"/>
              </a:spcBef>
              <a:spcAft>
                <a:spcPct val="0"/>
              </a:spcAft>
              <a:buClr>
                <a:srgbClr val="004167"/>
              </a:buClr>
              <a:buSzPct val="85000"/>
            </a:pPr>
            <a:r>
              <a:rPr lang="en-US" dirty="0">
                <a:solidFill>
                  <a:srgbClr val="004167"/>
                </a:solidFill>
                <a:ea typeface="ヒラギノ角ゴ ProN W3" pitchFamily="-109" charset="-128"/>
                <a:cs typeface="ヒラギノ角ゴ ProN W3" pitchFamily="-109" charset="-128"/>
                <a:sym typeface="Arial" pitchFamily="-109" charset="0"/>
              </a:rPr>
              <a:t>Function-specific</a:t>
            </a:r>
            <a:r>
              <a:rPr lang="en-US" dirty="0" smtClean="0">
                <a:solidFill>
                  <a:srgbClr val="004167"/>
                </a:solidFill>
                <a:ea typeface="ヒラギノ角ゴ ProN W3" pitchFamily="-109" charset="-128"/>
                <a:cs typeface="ヒラギノ角ゴ ProN W3" pitchFamily="-109" charset="-128"/>
                <a:sym typeface="Arial" pitchFamily="-109" charset="0"/>
              </a:rPr>
              <a:t> parallel processing hardware </a:t>
            </a:r>
            <a:r>
              <a:rPr lang="en-US" dirty="0">
                <a:solidFill>
                  <a:srgbClr val="004167"/>
                </a:solidFill>
                <a:ea typeface="ヒラギノ角ゴ ProN W3" pitchFamily="-109" charset="-128"/>
                <a:cs typeface="ヒラギノ角ゴ ProN W3" pitchFamily="-109" charset="-128"/>
                <a:sym typeface="Arial" pitchFamily="-109" charset="0"/>
              </a:rPr>
              <a:t>engines</a:t>
            </a:r>
          </a:p>
          <a:p>
            <a:pPr marL="269875" indent="-230188" algn="l" eaLnBrk="1" hangingPunct="1">
              <a:lnSpc>
                <a:spcPct val="80000"/>
              </a:lnSpc>
              <a:spcBef>
                <a:spcPts val="1050"/>
              </a:spcBef>
              <a:spcAft>
                <a:spcPct val="0"/>
              </a:spcAft>
              <a:buClr>
                <a:srgbClr val="004167"/>
              </a:buClr>
              <a:buSzPct val="85000"/>
            </a:pPr>
            <a:r>
              <a:rPr lang="en-US" dirty="0">
                <a:solidFill>
                  <a:srgbClr val="004167"/>
                </a:solidFill>
                <a:ea typeface="ヒラギノ角ゴ ProN W3" pitchFamily="-109" charset="-128"/>
                <a:cs typeface="ヒラギノ角ゴ ProN W3" pitchFamily="-109" charset="-128"/>
                <a:sym typeface="Arial" pitchFamily="-109" charset="0"/>
              </a:rPr>
              <a:t>Separate data/control planes</a:t>
            </a:r>
          </a:p>
          <a:p>
            <a:pPr marL="269875" indent="-230188" algn="l" eaLnBrk="1" hangingPunct="1">
              <a:lnSpc>
                <a:spcPct val="80000"/>
              </a:lnSpc>
              <a:spcBef>
                <a:spcPts val="1050"/>
              </a:spcBef>
              <a:spcAft>
                <a:spcPct val="0"/>
              </a:spcAft>
              <a:buClr>
                <a:srgbClr val="004167"/>
              </a:buClr>
              <a:buSzPct val="85000"/>
            </a:pPr>
            <a:endParaRPr lang="en-US" dirty="0">
              <a:solidFill>
                <a:srgbClr val="004167"/>
              </a:solidFill>
              <a:ea typeface="ヒラギノ角ゴ ProN W3" pitchFamily="-109" charset="-128"/>
              <a:cs typeface="ヒラギノ角ゴ ProN W3" pitchFamily="-109" charset="-128"/>
              <a:sym typeface="Arial" pitchFamily="-109" charset="0"/>
            </a:endParaRPr>
          </a:p>
        </p:txBody>
      </p:sp>
      <p:sp>
        <p:nvSpPr>
          <p:cNvPr id="30727" name="Rectangle 9"/>
          <p:cNvSpPr>
            <a:spLocks noChangeArrowheads="1"/>
          </p:cNvSpPr>
          <p:nvPr/>
        </p:nvSpPr>
        <p:spPr bwMode="auto">
          <a:xfrm>
            <a:off x="66675" y="5810250"/>
            <a:ext cx="9020175" cy="40322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40000"/>
              </a:spcBef>
              <a:spcAft>
                <a:spcPct val="0"/>
              </a:spcAft>
              <a:buClrTx/>
              <a:buSzTx/>
              <a:buFontTx/>
              <a:buNone/>
            </a:pPr>
            <a:r>
              <a:rPr lang="en-US" sz="2200">
                <a:solidFill>
                  <a:schemeClr val="bg1"/>
                </a:solidFill>
              </a:rPr>
              <a:t>Up to 10Gbps, Low Latency</a:t>
            </a:r>
            <a:endParaRPr lang="en-US" sz="2200" b="1">
              <a:solidFill>
                <a:schemeClr val="bg1"/>
              </a:solidFill>
            </a:endParaRPr>
          </a:p>
        </p:txBody>
      </p:sp>
      <p:pic>
        <p:nvPicPr>
          <p:cNvPr id="30728" name="Picture 2" descr="C:\Users\bkee0414\Desktop\Control_Data-Plane_final.png"/>
          <p:cNvPicPr>
            <a:picLocks noChangeAspect="1" noChangeArrowheads="1"/>
          </p:cNvPicPr>
          <p:nvPr/>
        </p:nvPicPr>
        <p:blipFill>
          <a:blip r:embed="rId3"/>
          <a:srcRect/>
          <a:stretch>
            <a:fillRect/>
          </a:stretch>
        </p:blipFill>
        <p:spPr bwMode="auto">
          <a:xfrm>
            <a:off x="285750" y="957263"/>
            <a:ext cx="5592763" cy="425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pt_template">
  <a:themeElements>
    <a:clrScheme name="ppt_template 10">
      <a:dk1>
        <a:srgbClr val="000000"/>
      </a:dk1>
      <a:lt1>
        <a:srgbClr val="FFFFFF"/>
      </a:lt1>
      <a:dk2>
        <a:srgbClr val="000000"/>
      </a:dk2>
      <a:lt2>
        <a:srgbClr val="808080"/>
      </a:lt2>
      <a:accent1>
        <a:srgbClr val="316989"/>
      </a:accent1>
      <a:accent2>
        <a:srgbClr val="99FFCC"/>
      </a:accent2>
      <a:accent3>
        <a:srgbClr val="FFFFFF"/>
      </a:accent3>
      <a:accent4>
        <a:srgbClr val="000000"/>
      </a:accent4>
      <a:accent5>
        <a:srgbClr val="ADB9C4"/>
      </a:accent5>
      <a:accent6>
        <a:srgbClr val="8AE7B9"/>
      </a:accent6>
      <a:hlink>
        <a:srgbClr val="569BBD"/>
      </a:hlink>
      <a:folHlink>
        <a:srgbClr val="B2B2B2"/>
      </a:folHlink>
    </a:clrScheme>
    <a:fontScheme name="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16989"/>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65" charset="0"/>
          <a:buChar char="•"/>
          <a:tabLst/>
          <a:defRPr kumimoji="0" lang="en-US"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rgbClr val="316989"/>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65" charset="0"/>
          <a:buChar char="•"/>
          <a:tabLst/>
          <a:defRPr kumimoji="0" lang="en-US" sz="1800" b="0" i="0" u="none" strike="noStrike" cap="none" normalizeH="0" baseline="0">
            <a:ln>
              <a:noFill/>
            </a:ln>
            <a:solidFill>
              <a:schemeClr val="tx1"/>
            </a:solidFill>
            <a:effectLst/>
            <a:latin typeface="Arial" pitchFamily="-65" charset="0"/>
          </a:defRPr>
        </a:defPPr>
      </a:lstStyle>
    </a:lnDef>
  </a:objectDefaults>
  <a:extraClrSchemeLst>
    <a:extraClrScheme>
      <a:clrScheme name="ppt_template 1">
        <a:dk1>
          <a:srgbClr val="000000"/>
        </a:dk1>
        <a:lt1>
          <a:srgbClr val="FFFFFF"/>
        </a:lt1>
        <a:dk2>
          <a:srgbClr val="000000"/>
        </a:dk2>
        <a:lt2>
          <a:srgbClr val="808080"/>
        </a:lt2>
        <a:accent1>
          <a:srgbClr val="C9D6A6"/>
        </a:accent1>
        <a:accent2>
          <a:srgbClr val="99FFCC"/>
        </a:accent2>
        <a:accent3>
          <a:srgbClr val="FFFFFF"/>
        </a:accent3>
        <a:accent4>
          <a:srgbClr val="000000"/>
        </a:accent4>
        <a:accent5>
          <a:srgbClr val="E1E8D0"/>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2">
        <a:dk1>
          <a:srgbClr val="000000"/>
        </a:dk1>
        <a:lt1>
          <a:srgbClr val="FFFFFF"/>
        </a:lt1>
        <a:dk2>
          <a:srgbClr val="000000"/>
        </a:dk2>
        <a:lt2>
          <a:srgbClr val="808080"/>
        </a:lt2>
        <a:accent1>
          <a:srgbClr val="5B6F7B"/>
        </a:accent1>
        <a:accent2>
          <a:srgbClr val="99FFCC"/>
        </a:accent2>
        <a:accent3>
          <a:srgbClr val="FFFFFF"/>
        </a:accent3>
        <a:accent4>
          <a:srgbClr val="000000"/>
        </a:accent4>
        <a:accent5>
          <a:srgbClr val="B5BBB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3">
        <a:dk1>
          <a:srgbClr val="000000"/>
        </a:dk1>
        <a:lt1>
          <a:srgbClr val="FFFFFF"/>
        </a:lt1>
        <a:dk2>
          <a:srgbClr val="000000"/>
        </a:dk2>
        <a:lt2>
          <a:srgbClr val="808080"/>
        </a:lt2>
        <a:accent1>
          <a:srgbClr val="72A392"/>
        </a:accent1>
        <a:accent2>
          <a:srgbClr val="99FFCC"/>
        </a:accent2>
        <a:accent3>
          <a:srgbClr val="FFFFFF"/>
        </a:accent3>
        <a:accent4>
          <a:srgbClr val="000000"/>
        </a:accent4>
        <a:accent5>
          <a:srgbClr val="BCCEC7"/>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4">
        <a:dk1>
          <a:srgbClr val="000000"/>
        </a:dk1>
        <a:lt1>
          <a:srgbClr val="FFFFFF"/>
        </a:lt1>
        <a:dk2>
          <a:srgbClr val="000000"/>
        </a:dk2>
        <a:lt2>
          <a:srgbClr val="808080"/>
        </a:lt2>
        <a:accent1>
          <a:srgbClr val="C2D1D3"/>
        </a:accent1>
        <a:accent2>
          <a:srgbClr val="99FFCC"/>
        </a:accent2>
        <a:accent3>
          <a:srgbClr val="FFFFFF"/>
        </a:accent3>
        <a:accent4>
          <a:srgbClr val="000000"/>
        </a:accent4>
        <a:accent5>
          <a:srgbClr val="DDE5E6"/>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5">
        <a:dk1>
          <a:srgbClr val="000000"/>
        </a:dk1>
        <a:lt1>
          <a:srgbClr val="FFFFFF"/>
        </a:lt1>
        <a:dk2>
          <a:srgbClr val="000000"/>
        </a:dk2>
        <a:lt2>
          <a:srgbClr val="808080"/>
        </a:lt2>
        <a:accent1>
          <a:srgbClr val="80A1B6"/>
        </a:accent1>
        <a:accent2>
          <a:srgbClr val="99FFCC"/>
        </a:accent2>
        <a:accent3>
          <a:srgbClr val="FFFFFF"/>
        </a:accent3>
        <a:accent4>
          <a:srgbClr val="000000"/>
        </a:accent4>
        <a:accent5>
          <a:srgbClr val="C0CDD7"/>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6">
        <a:dk1>
          <a:srgbClr val="000000"/>
        </a:dk1>
        <a:lt1>
          <a:srgbClr val="FFFFFF"/>
        </a:lt1>
        <a:dk2>
          <a:srgbClr val="000000"/>
        </a:dk2>
        <a:lt2>
          <a:srgbClr val="808080"/>
        </a:lt2>
        <a:accent1>
          <a:srgbClr val="8AD3DF"/>
        </a:accent1>
        <a:accent2>
          <a:srgbClr val="99FFCC"/>
        </a:accent2>
        <a:accent3>
          <a:srgbClr val="FFFFFF"/>
        </a:accent3>
        <a:accent4>
          <a:srgbClr val="000000"/>
        </a:accent4>
        <a:accent5>
          <a:srgbClr val="C4E6EC"/>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7">
        <a:dk1>
          <a:srgbClr val="000000"/>
        </a:dk1>
        <a:lt1>
          <a:srgbClr val="FFFFFF"/>
        </a:lt1>
        <a:dk2>
          <a:srgbClr val="000000"/>
        </a:dk2>
        <a:lt2>
          <a:srgbClr val="808080"/>
        </a:lt2>
        <a:accent1>
          <a:srgbClr val="A7C439"/>
        </a:accent1>
        <a:accent2>
          <a:srgbClr val="99FFCC"/>
        </a:accent2>
        <a:accent3>
          <a:srgbClr val="FFFFFF"/>
        </a:accent3>
        <a:accent4>
          <a:srgbClr val="000000"/>
        </a:accent4>
        <a:accent5>
          <a:srgbClr val="D0DEAE"/>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8">
        <a:dk1>
          <a:srgbClr val="000000"/>
        </a:dk1>
        <a:lt1>
          <a:srgbClr val="FFFFFF"/>
        </a:lt1>
        <a:dk2>
          <a:srgbClr val="000000"/>
        </a:dk2>
        <a:lt2>
          <a:srgbClr val="808080"/>
        </a:lt2>
        <a:accent1>
          <a:srgbClr val="C1D72F"/>
        </a:accent1>
        <a:accent2>
          <a:srgbClr val="99FFCC"/>
        </a:accent2>
        <a:accent3>
          <a:srgbClr val="FFFFFF"/>
        </a:accent3>
        <a:accent4>
          <a:srgbClr val="000000"/>
        </a:accent4>
        <a:accent5>
          <a:srgbClr val="DDE8AD"/>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9">
        <a:dk1>
          <a:srgbClr val="000000"/>
        </a:dk1>
        <a:lt1>
          <a:srgbClr val="FFFFFF"/>
        </a:lt1>
        <a:dk2>
          <a:srgbClr val="000000"/>
        </a:dk2>
        <a:lt2>
          <a:srgbClr val="808080"/>
        </a:lt2>
        <a:accent1>
          <a:srgbClr val="EBD722"/>
        </a:accent1>
        <a:accent2>
          <a:srgbClr val="99FFCC"/>
        </a:accent2>
        <a:accent3>
          <a:srgbClr val="FFFFFF"/>
        </a:accent3>
        <a:accent4>
          <a:srgbClr val="000000"/>
        </a:accent4>
        <a:accent5>
          <a:srgbClr val="F3E8AB"/>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10">
        <a:dk1>
          <a:srgbClr val="000000"/>
        </a:dk1>
        <a:lt1>
          <a:srgbClr val="FFFFFF"/>
        </a:lt1>
        <a:dk2>
          <a:srgbClr val="000000"/>
        </a:dk2>
        <a:lt2>
          <a:srgbClr val="808080"/>
        </a:lt2>
        <a:accent1>
          <a:srgbClr val="316989"/>
        </a:accent1>
        <a:accent2>
          <a:srgbClr val="99FFCC"/>
        </a:accent2>
        <a:accent3>
          <a:srgbClr val="FFFFFF"/>
        </a:accent3>
        <a:accent4>
          <a:srgbClr val="000000"/>
        </a:accent4>
        <a:accent5>
          <a:srgbClr val="ADB9C4"/>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27762</TotalTime>
  <Words>2065</Words>
  <Application>Microsoft Office PowerPoint</Application>
  <PresentationFormat>Letter Paper (8.5x11 in)</PresentationFormat>
  <Paragraphs>391</Paragraphs>
  <Slides>26</Slides>
  <Notes>20</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ppt_template</vt:lpstr>
      <vt:lpstr>Microsoft Office PowerPoint 97-2003 Presentation</vt:lpstr>
      <vt:lpstr>  Palo Alto Networks – next page in firewalling  It’s time to fix the firewall!  </vt:lpstr>
      <vt:lpstr>About Palo Alto Networks</vt:lpstr>
      <vt:lpstr>Application Control Efforts are Failing</vt:lpstr>
      <vt:lpstr>Trends</vt:lpstr>
      <vt:lpstr>Applications Have Changed – Firewalls Have Not</vt:lpstr>
      <vt:lpstr>Sprawl Is Not The Answer</vt:lpstr>
      <vt:lpstr>Traditional Multi-Pass Architectures are Slow</vt:lpstr>
      <vt:lpstr>Slide 8</vt:lpstr>
      <vt:lpstr>Single-Pass Parallel Processing (SP3) Architecture</vt:lpstr>
      <vt:lpstr>The Right Answer:  Make the Firewall Do Its Job</vt:lpstr>
      <vt:lpstr>Identification Technologies Transform the Firewall</vt:lpstr>
      <vt:lpstr>App-ID: Comprehensive Application Visibility</vt:lpstr>
      <vt:lpstr>User-ID: Enterprise Directory Integration</vt:lpstr>
      <vt:lpstr>Content-ID:  Real-Time Content Scanning</vt:lpstr>
      <vt:lpstr>Enables Visibility Into Applications, Users, and Content</vt:lpstr>
      <vt:lpstr>Comprehensive View of Applications, Users &amp; Content</vt:lpstr>
      <vt:lpstr>PAN-OS Core Firewall Features</vt:lpstr>
      <vt:lpstr>Flexible Deployment Options</vt:lpstr>
      <vt:lpstr>Site-to-Site and Remote Access VPN</vt:lpstr>
      <vt:lpstr>Traffic Shaping Expands Policy Control Options</vt:lpstr>
      <vt:lpstr>Flexible Policy Control Responses </vt:lpstr>
      <vt:lpstr>Enterprise Device and Policy Management</vt:lpstr>
      <vt:lpstr>Our Platform Family…</vt:lpstr>
      <vt:lpstr>Purpose-Built Architecture: PA-4000 Series </vt:lpstr>
      <vt:lpstr>Palo Alto Networks Next-Gen Firewalls</vt:lpstr>
      <vt:lpstr>Leading Organizations Trust Palo Alto Networks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Palo Alto Networks</dc:title>
  <dc:creator>Johan</dc:creator>
  <cp:lastModifiedBy>Tiit</cp:lastModifiedBy>
  <cp:revision>675</cp:revision>
  <cp:lastPrinted>2009-08-27T16:59:20Z</cp:lastPrinted>
  <dcterms:created xsi:type="dcterms:W3CDTF">2009-09-01T00:13:07Z</dcterms:created>
  <dcterms:modified xsi:type="dcterms:W3CDTF">2009-11-10T13:30:20Z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linkTarget="Link 1">
    <vt:lpwstr>Network Security Macro Trends_x000d_</vt:lpwstr>
  </property>
</Properties>
</file>