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53" r:id="rId2"/>
    <p:sldMasterId id="2147483654" r:id="rId3"/>
    <p:sldMasterId id="2147483656" r:id="rId4"/>
    <p:sldMasterId id="2147483655" r:id="rId5"/>
    <p:sldMasterId id="2147483657" r:id="rId6"/>
    <p:sldMasterId id="2147483658" r:id="rId7"/>
    <p:sldMasterId id="2147483659" r:id="rId8"/>
    <p:sldMasterId id="2147483661" r:id="rId9"/>
  </p:sldMasterIdLst>
  <p:notesMasterIdLst>
    <p:notesMasterId r:id="rId45"/>
  </p:notesMasterIdLst>
  <p:handoutMasterIdLst>
    <p:handoutMasterId r:id="rId46"/>
  </p:handoutMasterIdLst>
  <p:sldIdLst>
    <p:sldId id="256" r:id="rId10"/>
    <p:sldId id="274" r:id="rId11"/>
    <p:sldId id="286" r:id="rId12"/>
    <p:sldId id="297" r:id="rId13"/>
    <p:sldId id="298" r:id="rId14"/>
    <p:sldId id="302" r:id="rId15"/>
    <p:sldId id="309" r:id="rId16"/>
    <p:sldId id="287" r:id="rId17"/>
    <p:sldId id="288" r:id="rId18"/>
    <p:sldId id="310" r:id="rId19"/>
    <p:sldId id="283" r:id="rId20"/>
    <p:sldId id="292" r:id="rId21"/>
    <p:sldId id="301" r:id="rId22"/>
    <p:sldId id="300" r:id="rId23"/>
    <p:sldId id="303" r:id="rId24"/>
    <p:sldId id="304" r:id="rId25"/>
    <p:sldId id="305" r:id="rId26"/>
    <p:sldId id="306" r:id="rId27"/>
    <p:sldId id="308" r:id="rId28"/>
    <p:sldId id="273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</p:sldIdLst>
  <p:sldSz cx="9144000" cy="6858000" type="screen4x3"/>
  <p:notesSz cx="7019925" cy="9305925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75761"/>
    <a:srgbClr val="8C9AA2"/>
    <a:srgbClr val="000000"/>
    <a:srgbClr val="9C0000"/>
    <a:srgbClr val="B50707"/>
    <a:srgbClr val="FABEBE"/>
    <a:srgbClr val="CCD2D6"/>
    <a:srgbClr val="BDA275"/>
    <a:srgbClr val="004C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52" autoAdjust="0"/>
    <p:restoredTop sz="87458" autoAdjust="0"/>
  </p:normalViewPr>
  <p:slideViewPr>
    <p:cSldViewPr>
      <p:cViewPr>
        <p:scale>
          <a:sx n="70" d="100"/>
          <a:sy n="70" d="100"/>
        </p:scale>
        <p:origin x="-69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l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l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© Copyright 2008 - Lumension Security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fld id="{5B2C9CA7-91BA-42D8-9902-D8D3D1279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l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29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19600"/>
            <a:ext cx="5613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l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© Copyright 2008 - Lumension Security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fld id="{978E5EC6-771E-4086-B81E-261204442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600200"/>
            <a:ext cx="2160587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00200"/>
            <a:ext cx="632936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461125"/>
            <a:ext cx="30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DBAD7-34CC-4CCB-A3D9-2EC1A66BF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8275"/>
            <a:ext cx="21082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8275"/>
            <a:ext cx="617537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8275"/>
            <a:ext cx="21082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8275"/>
            <a:ext cx="617537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8275"/>
            <a:ext cx="21082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8275"/>
            <a:ext cx="617537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8275"/>
            <a:ext cx="21082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8275"/>
            <a:ext cx="617537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8275"/>
            <a:ext cx="75438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8275"/>
            <a:ext cx="75438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8275"/>
            <a:ext cx="21082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8275"/>
            <a:ext cx="617537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8275"/>
            <a:ext cx="21082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8275"/>
            <a:ext cx="617537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8275"/>
            <a:ext cx="21082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8275"/>
            <a:ext cx="617537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8275"/>
            <a:ext cx="21082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8275"/>
            <a:ext cx="617537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DESIGN - WATERMARK - US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849563"/>
            <a:ext cx="9144000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5026" name="Picture 2" descr="head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385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8275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5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DESIGN - WATERMARK - Clipboard - PAS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37075" y="0"/>
            <a:ext cx="4606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ESIGN - Footer Imag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658" name="Picture 2" descr="head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32666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8275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66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DESIGN - Footer Ima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DESIGN - WATERMARK - Hallwa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97600" y="0"/>
            <a:ext cx="294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51" name="Picture 3" descr="head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3348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8275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48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42" name="Picture 10" descr="bg_spid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788988"/>
            <a:ext cx="9144000" cy="5759450"/>
          </a:xfrm>
          <a:prstGeom prst="rect">
            <a:avLst/>
          </a:prstGeom>
          <a:noFill/>
        </p:spPr>
      </p:pic>
      <p:pic>
        <p:nvPicPr>
          <p:cNvPr id="351235" name="Picture 3" descr="head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3512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8275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12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" name="Picture 11" descr="DESIGN - Footer Imag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61" r:id="rId12"/>
    <p:sldLayoutId id="2147483762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50" name="Picture 10" descr="bg_lapto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788988"/>
            <a:ext cx="9144000" cy="5759450"/>
          </a:xfrm>
          <a:prstGeom prst="rect">
            <a:avLst/>
          </a:prstGeom>
          <a:noFill/>
        </p:spPr>
      </p:pic>
      <p:pic>
        <p:nvPicPr>
          <p:cNvPr id="343043" name="Picture 3" descr="head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3430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8275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30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" name="Picture 11" descr="DESIGN - Footer Imag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35" name="Picture 11" descr="bg_US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788988"/>
            <a:ext cx="9144000" cy="5759450"/>
          </a:xfrm>
          <a:prstGeom prst="rect">
            <a:avLst/>
          </a:prstGeom>
          <a:noFill/>
        </p:spPr>
      </p:pic>
      <p:pic>
        <p:nvPicPr>
          <p:cNvPr id="359427" name="Picture 3" descr="head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3594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8275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94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" name="Picture 11" descr="DESIGN - Footer Imag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26" name="Picture 10" descr="bg_USB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788988"/>
            <a:ext cx="9144000" cy="5759450"/>
          </a:xfrm>
          <a:prstGeom prst="rect">
            <a:avLst/>
          </a:prstGeom>
          <a:noFill/>
        </p:spPr>
      </p:pic>
      <p:pic>
        <p:nvPicPr>
          <p:cNvPr id="367619" name="Picture 3" descr="head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3676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8275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76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" name="Picture 11" descr="DESIGN - Footer Imag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8" name="Picture 10" descr="bg_US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788988"/>
            <a:ext cx="9144000" cy="5759450"/>
          </a:xfrm>
          <a:prstGeom prst="rect">
            <a:avLst/>
          </a:prstGeom>
          <a:noFill/>
        </p:spPr>
      </p:pic>
      <p:pic>
        <p:nvPicPr>
          <p:cNvPr id="375811" name="Picture 3" descr="head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</p:spPr>
      </p:pic>
      <p:sp>
        <p:nvSpPr>
          <p:cNvPr id="3758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8275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58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" name="Picture 11" descr="DESIGN - Footer Imag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apter Slide B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200" name="Picture 8" descr="gradient ban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844675"/>
            <a:ext cx="9144000" cy="3168650"/>
          </a:xfrm>
          <a:prstGeom prst="rect">
            <a:avLst/>
          </a:prstGeom>
          <a:noFill/>
        </p:spPr>
      </p:pic>
      <p:sp>
        <p:nvSpPr>
          <p:cNvPr id="392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282" y="3214686"/>
            <a:ext cx="86423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8" name="Picture 11" descr="DESIGN - Footer Image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4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dgl.microsoft.com/redir.asp?tRedir=http://office.microsoft.com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Relationship Id="rId6" Type="http://schemas.openxmlformats.org/officeDocument/2006/relationships/hyperlink" Target="http://www.microsoft.com/windowsxp/" TargetMode="External"/><Relationship Id="rId5" Type="http://schemas.openxmlformats.org/officeDocument/2006/relationships/image" Target="../media/image23.emf"/><Relationship Id="rId10" Type="http://schemas.openxmlformats.org/officeDocument/2006/relationships/image" Target="../media/image26.png"/><Relationship Id="rId4" Type="http://schemas.openxmlformats.org/officeDocument/2006/relationships/image" Target="../media/image22.emf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0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-comparatives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-comparatives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-comparatives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552450"/>
          </a:xfrm>
        </p:spPr>
        <p:txBody>
          <a:bodyPr/>
          <a:lstStyle/>
          <a:p>
            <a:r>
              <a:rPr lang="en-US" sz="3600" dirty="0" smtClean="0"/>
              <a:t>Best practices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in </a:t>
            </a:r>
            <a:r>
              <a:rPr lang="en-US" sz="1800" dirty="0" smtClean="0"/>
              <a:t>managing your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>devices </a:t>
            </a:r>
            <a:r>
              <a:rPr lang="en-US" sz="1800" dirty="0" smtClean="0"/>
              <a:t>and</a:t>
            </a:r>
            <a:r>
              <a:rPr lang="en-US" sz="2400" dirty="0" smtClean="0"/>
              <a:t> </a:t>
            </a:r>
            <a:r>
              <a:rPr lang="en-US" sz="3600" dirty="0" smtClean="0"/>
              <a:t>applications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838200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Jérôme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11" descr="Clos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667000"/>
            <a:ext cx="8642350" cy="714375"/>
          </a:xfrm>
        </p:spPr>
        <p:txBody>
          <a:bodyPr/>
          <a:lstStyle/>
          <a:p>
            <a:r>
              <a:rPr lang="de-CH" sz="5400" dirty="0" smtClean="0"/>
              <a:t>Lumension</a:t>
            </a:r>
            <a:br>
              <a:rPr lang="de-CH" sz="5400" dirty="0" smtClean="0"/>
            </a:br>
            <a:r>
              <a:rPr lang="de-CH" sz="5400" dirty="0" smtClean="0"/>
              <a:t>Application Control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Lumension Application Control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3962400"/>
            <a:ext cx="7696200" cy="2362200"/>
            <a:chOff x="457200" y="3962400"/>
            <a:chExt cx="7696200" cy="2362200"/>
          </a:xfrm>
        </p:grpSpPr>
        <p:sp>
          <p:nvSpPr>
            <p:cNvPr id="16" name="Rounded Rectangle 15"/>
            <p:cNvSpPr/>
            <p:nvPr/>
          </p:nvSpPr>
          <p:spPr>
            <a:xfrm>
              <a:off x="457200" y="3962400"/>
              <a:ext cx="7696200" cy="2362200"/>
            </a:xfrm>
            <a:prstGeom prst="roundRect">
              <a:avLst>
                <a:gd name="adj" fmla="val 7283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BF6755"/>
                </a:gs>
              </a:gsLst>
              <a:lin ang="16200000" scaled="1"/>
              <a:tileRect/>
            </a:gradFill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242935" y="4839760"/>
              <a:ext cx="1165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3200" b="1" dirty="0" smtClean="0">
                  <a:solidFill>
                    <a:schemeClr val="tx2">
                      <a:lumMod val="10000"/>
                    </a:schemeClr>
                  </a:solidFill>
                </a:rPr>
                <a:t>RISK</a:t>
              </a:r>
              <a:endParaRPr lang="en-US" sz="3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92594" y="914400"/>
            <a:ext cx="2212606" cy="631825"/>
            <a:chOff x="2339974" y="1196975"/>
            <a:chExt cx="2212606" cy="631825"/>
          </a:xfrm>
        </p:grpSpPr>
        <p:graphicFrame>
          <p:nvGraphicFramePr>
            <p:cNvPr id="19" name="Object 3"/>
            <p:cNvGraphicFramePr>
              <a:graphicFrameLocks noChangeAspect="1"/>
            </p:cNvGraphicFramePr>
            <p:nvPr>
              <p:ph idx="4294967295"/>
            </p:nvPr>
          </p:nvGraphicFramePr>
          <p:xfrm>
            <a:off x="2339975" y="1196975"/>
            <a:ext cx="2212605" cy="631825"/>
          </p:xfrm>
          <a:graphic>
            <a:graphicData uri="http://schemas.openxmlformats.org/presentationml/2006/ole">
              <p:oleObj spid="_x0000_s139266" name="Image" r:id="rId3" imgW="2666667" imgH="761636" progId="">
                <p:embed/>
              </p:oleObj>
            </a:graphicData>
          </a:graphic>
        </p:graphicFrame>
        <p:sp>
          <p:nvSpPr>
            <p:cNvPr id="20" name="Rectangle 4"/>
            <p:cNvSpPr>
              <a:spLocks/>
            </p:cNvSpPr>
            <p:nvPr/>
          </p:nvSpPr>
          <p:spPr bwMode="auto">
            <a:xfrm>
              <a:off x="2339974" y="1254125"/>
              <a:ext cx="2155826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/>
              <a:r>
                <a:rPr lang="en-US" sz="3200" b="1" dirty="0">
                  <a:solidFill>
                    <a:schemeClr val="bg1"/>
                  </a:solidFill>
                  <a:latin typeface="FagoNoRegular-Roman" pitchFamily="2" charset="0"/>
                  <a:sym typeface="FagoNoRegular-Roman" pitchFamily="2" charset="0"/>
                </a:rPr>
                <a:t>Applications</a:t>
              </a:r>
            </a:p>
          </p:txBody>
        </p:sp>
      </p:grpSp>
      <p:sp>
        <p:nvSpPr>
          <p:cNvPr id="21" name="Rectangle 6"/>
          <p:cNvSpPr>
            <a:spLocks/>
          </p:cNvSpPr>
          <p:nvPr/>
        </p:nvSpPr>
        <p:spPr bwMode="auto">
          <a:xfrm>
            <a:off x="5519738" y="1254125"/>
            <a:ext cx="14414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2000" b="1" dirty="0">
                <a:solidFill>
                  <a:schemeClr val="bg1"/>
                </a:solidFill>
                <a:latin typeface="FagoNoRegular-Roman" pitchFamily="2" charset="0"/>
                <a:sym typeface="FagoNoRegular-Roman" pitchFamily="2" charset="0"/>
              </a:rPr>
              <a:t>Malware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12194" y="914400"/>
            <a:ext cx="2212606" cy="631825"/>
            <a:chOff x="3124200" y="2838450"/>
            <a:chExt cx="2212606" cy="631825"/>
          </a:xfrm>
        </p:grpSpPr>
        <p:graphicFrame>
          <p:nvGraphicFramePr>
            <p:cNvPr id="23" name="Object 3"/>
            <p:cNvGraphicFramePr>
              <a:graphicFrameLocks noChangeAspect="1"/>
            </p:cNvGraphicFramePr>
            <p:nvPr>
              <p:ph idx="4294967295"/>
            </p:nvPr>
          </p:nvGraphicFramePr>
          <p:xfrm>
            <a:off x="3124201" y="2838450"/>
            <a:ext cx="2212605" cy="631825"/>
          </p:xfrm>
          <a:graphic>
            <a:graphicData uri="http://schemas.openxmlformats.org/presentationml/2006/ole">
              <p:oleObj spid="_x0000_s139267" name="Image" r:id="rId4" imgW="2666667" imgH="761636" progId="">
                <p:embed/>
              </p:oleObj>
            </a:graphicData>
          </a:graphic>
        </p:graphicFrame>
        <p:sp>
          <p:nvSpPr>
            <p:cNvPr id="24" name="Rectangle 4"/>
            <p:cNvSpPr>
              <a:spLocks/>
            </p:cNvSpPr>
            <p:nvPr/>
          </p:nvSpPr>
          <p:spPr bwMode="auto">
            <a:xfrm>
              <a:off x="3124200" y="2895600"/>
              <a:ext cx="2155826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/>
              <a:r>
                <a:rPr lang="en-US" sz="3200" b="1" dirty="0" smtClean="0">
                  <a:solidFill>
                    <a:schemeClr val="bg1"/>
                  </a:solidFill>
                  <a:latin typeface="FagoNoRegular-Roman" pitchFamily="2" charset="0"/>
                  <a:sym typeface="FagoNoRegular-Roman" pitchFamily="2" charset="0"/>
                </a:rPr>
                <a:t>Malware</a:t>
              </a:r>
              <a:endParaRPr lang="en-US" sz="3200" b="1" dirty="0">
                <a:solidFill>
                  <a:schemeClr val="bg1"/>
                </a:solidFill>
                <a:latin typeface="FagoNoRegular-Roman" pitchFamily="2" charset="0"/>
                <a:sym typeface="FagoNoRegular-Roman" pitchFamily="2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1295400" y="1676400"/>
            <a:ext cx="2209800" cy="2133600"/>
          </a:xfrm>
          <a:prstGeom prst="ellipse">
            <a:avLst/>
          </a:prstGeom>
          <a:solidFill>
            <a:srgbClr val="475761"/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 smtClean="0"/>
              <a:t>AUTHORIZED</a:t>
            </a:r>
          </a:p>
          <a:p>
            <a:pPr algn="ctr"/>
            <a:r>
              <a:rPr lang="de-CH" sz="1200" dirty="0" smtClean="0"/>
              <a:t>Operating Systems</a:t>
            </a:r>
          </a:p>
          <a:p>
            <a:pPr algn="ctr"/>
            <a:r>
              <a:rPr lang="de-CH" sz="1200" dirty="0" smtClean="0"/>
              <a:t>Business Software</a:t>
            </a:r>
            <a:endParaRPr lang="en-US" sz="1100" dirty="0"/>
          </a:p>
        </p:txBody>
      </p:sp>
      <p:sp>
        <p:nvSpPr>
          <p:cNvPr id="26" name="Oval 25"/>
          <p:cNvSpPr/>
          <p:nvPr/>
        </p:nvSpPr>
        <p:spPr>
          <a:xfrm>
            <a:off x="5715000" y="1676400"/>
            <a:ext cx="2209800" cy="2133600"/>
          </a:xfrm>
          <a:prstGeom prst="ellipse">
            <a:avLst/>
          </a:prstGeom>
          <a:solidFill>
            <a:srgbClr val="475761"/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 smtClean="0"/>
              <a:t>KNOWN</a:t>
            </a:r>
          </a:p>
          <a:p>
            <a:pPr algn="ctr"/>
            <a:r>
              <a:rPr lang="de-CH" sz="1200" dirty="0" smtClean="0"/>
              <a:t>Viruses, Worms, Trojan Horses, Spyware</a:t>
            </a:r>
            <a:endParaRPr lang="en-US" sz="1100" dirty="0"/>
          </a:p>
        </p:txBody>
      </p:sp>
      <p:sp>
        <p:nvSpPr>
          <p:cNvPr id="27" name="Oval 26"/>
          <p:cNvSpPr/>
          <p:nvPr/>
        </p:nvSpPr>
        <p:spPr>
          <a:xfrm>
            <a:off x="1295400" y="4114800"/>
            <a:ext cx="2209800" cy="2133600"/>
          </a:xfrm>
          <a:prstGeom prst="ellipse">
            <a:avLst/>
          </a:prstGeom>
          <a:solidFill>
            <a:srgbClr val="475761"/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 smtClean="0"/>
              <a:t>UNWANTED</a:t>
            </a:r>
          </a:p>
          <a:p>
            <a:pPr algn="ctr"/>
            <a:r>
              <a:rPr lang="de-CH" sz="1200" dirty="0" smtClean="0"/>
              <a:t>Games, Shareware, Unlicensed software</a:t>
            </a:r>
            <a:endParaRPr lang="en-US" sz="1100" dirty="0"/>
          </a:p>
        </p:txBody>
      </p:sp>
      <p:sp>
        <p:nvSpPr>
          <p:cNvPr id="28" name="Oval 27"/>
          <p:cNvSpPr/>
          <p:nvPr/>
        </p:nvSpPr>
        <p:spPr>
          <a:xfrm>
            <a:off x="5715000" y="4114800"/>
            <a:ext cx="2209800" cy="2133600"/>
          </a:xfrm>
          <a:prstGeom prst="ellipse">
            <a:avLst/>
          </a:prstGeom>
          <a:solidFill>
            <a:srgbClr val="475761"/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 smtClean="0"/>
              <a:t>UNKNOWN</a:t>
            </a:r>
          </a:p>
          <a:p>
            <a:pPr algn="ctr"/>
            <a:r>
              <a:rPr lang="de-CH" sz="1200" dirty="0" smtClean="0"/>
              <a:t>Viruses, Worms, Trojan Horses, Spyware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3429000" y="3505200"/>
            <a:ext cx="23198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BLACK LIST</a:t>
            </a:r>
          </a:p>
          <a:p>
            <a:pPr algn="ctr"/>
            <a:r>
              <a:rPr lang="de-C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APPROACH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Lumension Application Control</a:t>
            </a:r>
            <a:endParaRPr lang="en-US" dirty="0"/>
          </a:p>
        </p:txBody>
      </p:sp>
      <p:grpSp>
        <p:nvGrpSpPr>
          <p:cNvPr id="3" name="Group 52"/>
          <p:cNvGrpSpPr/>
          <p:nvPr/>
        </p:nvGrpSpPr>
        <p:grpSpPr>
          <a:xfrm>
            <a:off x="457200" y="1593275"/>
            <a:ext cx="3124200" cy="2292925"/>
            <a:chOff x="457200" y="3962400"/>
            <a:chExt cx="3200400" cy="2362200"/>
          </a:xfrm>
        </p:grpSpPr>
        <p:sp>
          <p:nvSpPr>
            <p:cNvPr id="4" name="Rounded Rectangle 3"/>
            <p:cNvSpPr/>
            <p:nvPr/>
          </p:nvSpPr>
          <p:spPr>
            <a:xfrm>
              <a:off x="457200" y="3962400"/>
              <a:ext cx="3200400" cy="2362200"/>
            </a:xfrm>
            <a:prstGeom prst="roundRect">
              <a:avLst>
                <a:gd name="adj" fmla="val 7283"/>
              </a:avLst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571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-208999" y="4832629"/>
              <a:ext cx="2069576" cy="599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3200" b="1" dirty="0" smtClean="0">
                  <a:solidFill>
                    <a:schemeClr val="tx2">
                      <a:lumMod val="10000"/>
                    </a:schemeClr>
                  </a:solidFill>
                </a:rPr>
                <a:t>MANAGE</a:t>
              </a:r>
              <a:endParaRPr lang="en-US" sz="3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1292594" y="914400"/>
            <a:ext cx="2212606" cy="631825"/>
            <a:chOff x="2339974" y="1196975"/>
            <a:chExt cx="2212606" cy="631825"/>
          </a:xfrm>
        </p:grpSpPr>
        <p:graphicFrame>
          <p:nvGraphicFramePr>
            <p:cNvPr id="7" name="Object 3"/>
            <p:cNvGraphicFramePr>
              <a:graphicFrameLocks noChangeAspect="1"/>
            </p:cNvGraphicFramePr>
            <p:nvPr>
              <p:ph idx="4294967295"/>
            </p:nvPr>
          </p:nvGraphicFramePr>
          <p:xfrm>
            <a:off x="2339975" y="1196975"/>
            <a:ext cx="2212605" cy="631825"/>
          </p:xfrm>
          <a:graphic>
            <a:graphicData uri="http://schemas.openxmlformats.org/presentationml/2006/ole">
              <p:oleObj spid="_x0000_s140290" name="Image" r:id="rId3" imgW="2666667" imgH="761636" progId="">
                <p:embed/>
              </p:oleObj>
            </a:graphicData>
          </a:graphic>
        </p:graphicFrame>
        <p:sp>
          <p:nvSpPr>
            <p:cNvPr id="8" name="Rectangle 4"/>
            <p:cNvSpPr>
              <a:spLocks/>
            </p:cNvSpPr>
            <p:nvPr/>
          </p:nvSpPr>
          <p:spPr bwMode="auto">
            <a:xfrm>
              <a:off x="2339974" y="1254125"/>
              <a:ext cx="2155826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/>
              <a:r>
                <a:rPr lang="en-US" sz="3200" b="1" dirty="0">
                  <a:solidFill>
                    <a:schemeClr val="bg1"/>
                  </a:solidFill>
                  <a:latin typeface="FagoNoRegular-Roman" pitchFamily="2" charset="0"/>
                  <a:sym typeface="FagoNoRegular-Roman" pitchFamily="2" charset="0"/>
                </a:rPr>
                <a:t>Applications</a:t>
              </a:r>
            </a:p>
          </p:txBody>
        </p:sp>
      </p:grpSp>
      <p:sp>
        <p:nvSpPr>
          <p:cNvPr id="9" name="Rectangle 6"/>
          <p:cNvSpPr>
            <a:spLocks/>
          </p:cNvSpPr>
          <p:nvPr/>
        </p:nvSpPr>
        <p:spPr bwMode="auto">
          <a:xfrm>
            <a:off x="5519738" y="1254125"/>
            <a:ext cx="14414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2000" b="1" dirty="0">
                <a:solidFill>
                  <a:schemeClr val="bg1"/>
                </a:solidFill>
                <a:latin typeface="FagoNoRegular-Roman" pitchFamily="2" charset="0"/>
                <a:sym typeface="FagoNoRegular-Roman" pitchFamily="2" charset="0"/>
              </a:rPr>
              <a:t>Malware</a:t>
            </a:r>
          </a:p>
        </p:txBody>
      </p:sp>
      <p:grpSp>
        <p:nvGrpSpPr>
          <p:cNvPr id="10" name="Group 43"/>
          <p:cNvGrpSpPr/>
          <p:nvPr/>
        </p:nvGrpSpPr>
        <p:grpSpPr>
          <a:xfrm>
            <a:off x="5712194" y="914400"/>
            <a:ext cx="2212606" cy="631825"/>
            <a:chOff x="3124200" y="2838450"/>
            <a:chExt cx="2212606" cy="631825"/>
          </a:xfrm>
        </p:grpSpPr>
        <p:graphicFrame>
          <p:nvGraphicFramePr>
            <p:cNvPr id="11" name="Object 3"/>
            <p:cNvGraphicFramePr>
              <a:graphicFrameLocks noChangeAspect="1"/>
            </p:cNvGraphicFramePr>
            <p:nvPr>
              <p:ph idx="4294967295"/>
            </p:nvPr>
          </p:nvGraphicFramePr>
          <p:xfrm>
            <a:off x="3124201" y="2838450"/>
            <a:ext cx="2212605" cy="631825"/>
          </p:xfrm>
          <a:graphic>
            <a:graphicData uri="http://schemas.openxmlformats.org/presentationml/2006/ole">
              <p:oleObj spid="_x0000_s140291" name="Image" r:id="rId4" imgW="2666667" imgH="761636" progId="">
                <p:embed/>
              </p:oleObj>
            </a:graphicData>
          </a:graphic>
        </p:graphicFrame>
        <p:sp>
          <p:nvSpPr>
            <p:cNvPr id="12" name="Rectangle 4"/>
            <p:cNvSpPr>
              <a:spLocks/>
            </p:cNvSpPr>
            <p:nvPr/>
          </p:nvSpPr>
          <p:spPr bwMode="auto">
            <a:xfrm>
              <a:off x="3124200" y="2895600"/>
              <a:ext cx="2155826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/>
              <a:r>
                <a:rPr lang="en-US" sz="3200" b="1" dirty="0" smtClean="0">
                  <a:solidFill>
                    <a:schemeClr val="bg1"/>
                  </a:solidFill>
                  <a:latin typeface="FagoNoRegular-Roman" pitchFamily="2" charset="0"/>
                  <a:sym typeface="FagoNoRegular-Roman" pitchFamily="2" charset="0"/>
                </a:rPr>
                <a:t>Malware</a:t>
              </a:r>
              <a:endParaRPr lang="en-US" sz="3200" b="1" dirty="0">
                <a:solidFill>
                  <a:schemeClr val="bg1"/>
                </a:solidFill>
                <a:latin typeface="FagoNoRegular-Roman" pitchFamily="2" charset="0"/>
                <a:sym typeface="FagoNoRegular-Roman" pitchFamily="2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1295400" y="1676400"/>
            <a:ext cx="2209800" cy="2133600"/>
          </a:xfrm>
          <a:prstGeom prst="ellipse">
            <a:avLst/>
          </a:prstGeom>
          <a:solidFill>
            <a:srgbClr val="475761"/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 smtClean="0"/>
              <a:t>AUTHORIZED</a:t>
            </a:r>
          </a:p>
          <a:p>
            <a:pPr algn="ctr"/>
            <a:r>
              <a:rPr lang="de-CH" sz="1200" dirty="0" smtClean="0"/>
              <a:t>Operating Systems</a:t>
            </a:r>
          </a:p>
          <a:p>
            <a:pPr algn="ctr"/>
            <a:r>
              <a:rPr lang="de-CH" sz="1200" dirty="0" smtClean="0"/>
              <a:t>Business Software</a:t>
            </a:r>
            <a:endParaRPr lang="en-US" sz="1100" dirty="0"/>
          </a:p>
        </p:txBody>
      </p:sp>
      <p:sp>
        <p:nvSpPr>
          <p:cNvPr id="14" name="Oval 13"/>
          <p:cNvSpPr/>
          <p:nvPr/>
        </p:nvSpPr>
        <p:spPr>
          <a:xfrm>
            <a:off x="5715000" y="1676400"/>
            <a:ext cx="2209800" cy="2133600"/>
          </a:xfrm>
          <a:prstGeom prst="ellipse">
            <a:avLst/>
          </a:prstGeom>
          <a:solidFill>
            <a:srgbClr val="475761"/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 smtClean="0"/>
              <a:t>KNOWN</a:t>
            </a:r>
          </a:p>
          <a:p>
            <a:pPr algn="ctr"/>
            <a:r>
              <a:rPr lang="de-CH" sz="1200" dirty="0" smtClean="0"/>
              <a:t>Viruses, Worms, Trojan Horses, Spyware</a:t>
            </a:r>
            <a:endParaRPr lang="en-US" sz="1100" dirty="0"/>
          </a:p>
        </p:txBody>
      </p:sp>
      <p:sp>
        <p:nvSpPr>
          <p:cNvPr id="15" name="Oval 14"/>
          <p:cNvSpPr/>
          <p:nvPr/>
        </p:nvSpPr>
        <p:spPr>
          <a:xfrm>
            <a:off x="1295400" y="4114800"/>
            <a:ext cx="2209800" cy="2133600"/>
          </a:xfrm>
          <a:prstGeom prst="ellipse">
            <a:avLst/>
          </a:prstGeom>
          <a:solidFill>
            <a:srgbClr val="475761"/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 smtClean="0"/>
              <a:t>UNWANTED</a:t>
            </a:r>
          </a:p>
          <a:p>
            <a:pPr algn="ctr"/>
            <a:r>
              <a:rPr lang="de-CH" sz="1200" dirty="0" smtClean="0"/>
              <a:t>Games, Shareware, Unlicensed software</a:t>
            </a:r>
            <a:endParaRPr lang="en-US" sz="1100" dirty="0"/>
          </a:p>
        </p:txBody>
      </p:sp>
      <p:sp>
        <p:nvSpPr>
          <p:cNvPr id="16" name="Oval 15"/>
          <p:cNvSpPr/>
          <p:nvPr/>
        </p:nvSpPr>
        <p:spPr>
          <a:xfrm>
            <a:off x="5715000" y="4114800"/>
            <a:ext cx="2209800" cy="2133600"/>
          </a:xfrm>
          <a:prstGeom prst="ellipse">
            <a:avLst/>
          </a:prstGeom>
          <a:solidFill>
            <a:srgbClr val="475761"/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 smtClean="0"/>
              <a:t>UNKNOWN</a:t>
            </a:r>
          </a:p>
          <a:p>
            <a:pPr algn="ctr"/>
            <a:r>
              <a:rPr lang="de-CH" sz="1200" dirty="0" smtClean="0"/>
              <a:t>Viruses, Worms, Trojan Horses, Spyware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3505200"/>
            <a:ext cx="23198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WHITE LIST</a:t>
            </a:r>
          </a:p>
          <a:p>
            <a:pPr algn="ctr"/>
            <a:r>
              <a:rPr lang="de-CH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APPROACH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943600" y="1828800"/>
            <a:ext cx="1752600" cy="1752600"/>
          </a:xfrm>
          <a:prstGeom prst="mathMultiply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1000"/>
                </a:schemeClr>
              </a:gs>
              <a:gs pos="35000">
                <a:schemeClr val="accent2">
                  <a:tint val="37000"/>
                  <a:satMod val="300000"/>
                  <a:alpha val="56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1524000" y="4267200"/>
            <a:ext cx="1752600" cy="1752600"/>
          </a:xfrm>
          <a:prstGeom prst="mathMultiply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1000"/>
                </a:schemeClr>
              </a:gs>
              <a:gs pos="35000">
                <a:schemeClr val="accent2">
                  <a:tint val="37000"/>
                  <a:satMod val="300000"/>
                  <a:alpha val="56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5943600" y="4267200"/>
            <a:ext cx="1752600" cy="1752600"/>
          </a:xfrm>
          <a:prstGeom prst="mathMultiply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1000"/>
                </a:schemeClr>
              </a:gs>
              <a:gs pos="35000">
                <a:schemeClr val="accent2">
                  <a:tint val="37000"/>
                  <a:satMod val="300000"/>
                  <a:alpha val="56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52"/>
          <p:cNvGrpSpPr/>
          <p:nvPr/>
        </p:nvGrpSpPr>
        <p:grpSpPr>
          <a:xfrm>
            <a:off x="152400" y="1593275"/>
            <a:ext cx="5791200" cy="2292925"/>
            <a:chOff x="457200" y="3962400"/>
            <a:chExt cx="3200400" cy="2362200"/>
          </a:xfrm>
        </p:grpSpPr>
        <p:sp>
          <p:nvSpPr>
            <p:cNvPr id="28" name="Rounded Rectangle 27"/>
            <p:cNvSpPr/>
            <p:nvPr/>
          </p:nvSpPr>
          <p:spPr>
            <a:xfrm>
              <a:off x="457200" y="3962400"/>
              <a:ext cx="3200400" cy="2362200"/>
            </a:xfrm>
            <a:prstGeom prst="roundRect">
              <a:avLst>
                <a:gd name="adj" fmla="val 7283"/>
              </a:avLst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571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-332500" y="4970566"/>
              <a:ext cx="20695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3200" b="1" dirty="0" smtClean="0">
                  <a:solidFill>
                    <a:schemeClr val="tx2">
                      <a:lumMod val="10000"/>
                    </a:schemeClr>
                  </a:solidFill>
                </a:rPr>
                <a:t>MANAGE</a:t>
              </a:r>
              <a:endParaRPr lang="en-US" sz="32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Lumension </a:t>
            </a:r>
            <a:r>
              <a:rPr lang="de-CH" dirty="0" smtClean="0"/>
              <a:t>Device </a:t>
            </a:r>
            <a:r>
              <a:rPr lang="de-CH" dirty="0" smtClean="0"/>
              <a:t>Control</a:t>
            </a:r>
            <a:endParaRPr lang="en-US" dirty="0"/>
          </a:p>
        </p:txBody>
      </p:sp>
      <p:grpSp>
        <p:nvGrpSpPr>
          <p:cNvPr id="6" name="Group 42"/>
          <p:cNvGrpSpPr/>
          <p:nvPr/>
        </p:nvGrpSpPr>
        <p:grpSpPr>
          <a:xfrm>
            <a:off x="3578594" y="914400"/>
            <a:ext cx="2212606" cy="631825"/>
            <a:chOff x="2339974" y="1196975"/>
            <a:chExt cx="2212606" cy="631825"/>
          </a:xfrm>
        </p:grpSpPr>
        <p:graphicFrame>
          <p:nvGraphicFramePr>
            <p:cNvPr id="7" name="Object 3"/>
            <p:cNvGraphicFramePr>
              <a:graphicFrameLocks noChangeAspect="1"/>
            </p:cNvGraphicFramePr>
            <p:nvPr>
              <p:ph idx="4294967295"/>
            </p:nvPr>
          </p:nvGraphicFramePr>
          <p:xfrm>
            <a:off x="2339975" y="1196975"/>
            <a:ext cx="2212605" cy="631825"/>
          </p:xfrm>
          <a:graphic>
            <a:graphicData uri="http://schemas.openxmlformats.org/presentationml/2006/ole">
              <p:oleObj spid="_x0000_s278530" name="Image" r:id="rId3" imgW="2666667" imgH="761636" progId="">
                <p:embed/>
              </p:oleObj>
            </a:graphicData>
          </a:graphic>
        </p:graphicFrame>
        <p:sp>
          <p:nvSpPr>
            <p:cNvPr id="8" name="Rectangle 4"/>
            <p:cNvSpPr>
              <a:spLocks/>
            </p:cNvSpPr>
            <p:nvPr/>
          </p:nvSpPr>
          <p:spPr bwMode="auto">
            <a:xfrm>
              <a:off x="2339974" y="1254125"/>
              <a:ext cx="2155826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/>
              <a:r>
                <a:rPr lang="en-US" sz="3200" b="1" dirty="0">
                  <a:solidFill>
                    <a:schemeClr val="bg1"/>
                  </a:solidFill>
                  <a:latin typeface="FagoNoRegular-Roman" pitchFamily="2" charset="0"/>
                  <a:sym typeface="FagoNoRegular-Roman" pitchFamily="2" charset="0"/>
                </a:rPr>
                <a:t>Applications</a:t>
              </a:r>
            </a:p>
          </p:txBody>
        </p:sp>
      </p:grpSp>
      <p:sp>
        <p:nvSpPr>
          <p:cNvPr id="9" name="Rectangle 6"/>
          <p:cNvSpPr>
            <a:spLocks/>
          </p:cNvSpPr>
          <p:nvPr/>
        </p:nvSpPr>
        <p:spPr bwMode="auto">
          <a:xfrm>
            <a:off x="5900738" y="1254125"/>
            <a:ext cx="14414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2000" b="1" dirty="0">
                <a:solidFill>
                  <a:schemeClr val="bg1"/>
                </a:solidFill>
                <a:latin typeface="FagoNoRegular-Roman" pitchFamily="2" charset="0"/>
                <a:sym typeface="FagoNoRegular-Roman" pitchFamily="2" charset="0"/>
              </a:rPr>
              <a:t>Malware</a:t>
            </a:r>
          </a:p>
        </p:txBody>
      </p:sp>
      <p:grpSp>
        <p:nvGrpSpPr>
          <p:cNvPr id="10" name="Group 43"/>
          <p:cNvGrpSpPr/>
          <p:nvPr/>
        </p:nvGrpSpPr>
        <p:grpSpPr>
          <a:xfrm>
            <a:off x="6093194" y="914400"/>
            <a:ext cx="2212606" cy="631825"/>
            <a:chOff x="3124200" y="2838450"/>
            <a:chExt cx="2212606" cy="631825"/>
          </a:xfrm>
        </p:grpSpPr>
        <p:graphicFrame>
          <p:nvGraphicFramePr>
            <p:cNvPr id="11" name="Object 3"/>
            <p:cNvGraphicFramePr>
              <a:graphicFrameLocks noChangeAspect="1"/>
            </p:cNvGraphicFramePr>
            <p:nvPr>
              <p:ph idx="4294967295"/>
            </p:nvPr>
          </p:nvGraphicFramePr>
          <p:xfrm>
            <a:off x="3124201" y="2838450"/>
            <a:ext cx="2212605" cy="631825"/>
          </p:xfrm>
          <a:graphic>
            <a:graphicData uri="http://schemas.openxmlformats.org/presentationml/2006/ole">
              <p:oleObj spid="_x0000_s278531" name="Image" r:id="rId4" imgW="2666667" imgH="761636" progId="">
                <p:embed/>
              </p:oleObj>
            </a:graphicData>
          </a:graphic>
        </p:graphicFrame>
        <p:sp>
          <p:nvSpPr>
            <p:cNvPr id="12" name="Rectangle 4"/>
            <p:cNvSpPr>
              <a:spLocks/>
            </p:cNvSpPr>
            <p:nvPr/>
          </p:nvSpPr>
          <p:spPr bwMode="auto">
            <a:xfrm>
              <a:off x="3124200" y="2895600"/>
              <a:ext cx="2155826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/>
              <a:r>
                <a:rPr lang="en-US" sz="3200" b="1" dirty="0" smtClean="0">
                  <a:solidFill>
                    <a:schemeClr val="bg1"/>
                  </a:solidFill>
                  <a:latin typeface="FagoNoRegular-Roman" pitchFamily="2" charset="0"/>
                  <a:sym typeface="FagoNoRegular-Roman" pitchFamily="2" charset="0"/>
                </a:rPr>
                <a:t>Malware</a:t>
              </a:r>
              <a:endParaRPr lang="en-US" sz="3200" b="1" dirty="0">
                <a:solidFill>
                  <a:schemeClr val="bg1"/>
                </a:solidFill>
                <a:latin typeface="FagoNoRegular-Roman" pitchFamily="2" charset="0"/>
                <a:sym typeface="FagoNoRegular-Roman" pitchFamily="2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581400" y="1676400"/>
            <a:ext cx="2209800" cy="2133600"/>
          </a:xfrm>
          <a:prstGeom prst="ellipse">
            <a:avLst/>
          </a:prstGeom>
          <a:solidFill>
            <a:srgbClr val="475761"/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 smtClean="0"/>
              <a:t>AUTHORIZED</a:t>
            </a:r>
          </a:p>
          <a:p>
            <a:pPr algn="ctr"/>
            <a:r>
              <a:rPr lang="de-CH" sz="1200" dirty="0" smtClean="0"/>
              <a:t>Operating Systems</a:t>
            </a:r>
          </a:p>
          <a:p>
            <a:pPr algn="ctr"/>
            <a:r>
              <a:rPr lang="de-CH" sz="1200" dirty="0" smtClean="0"/>
              <a:t>Business Software</a:t>
            </a:r>
            <a:endParaRPr lang="en-US" sz="1100" dirty="0"/>
          </a:p>
        </p:txBody>
      </p:sp>
      <p:sp>
        <p:nvSpPr>
          <p:cNvPr id="14" name="Oval 13"/>
          <p:cNvSpPr/>
          <p:nvPr/>
        </p:nvSpPr>
        <p:spPr>
          <a:xfrm>
            <a:off x="6096000" y="1676400"/>
            <a:ext cx="2209800" cy="2133600"/>
          </a:xfrm>
          <a:prstGeom prst="ellipse">
            <a:avLst/>
          </a:prstGeom>
          <a:solidFill>
            <a:srgbClr val="475761"/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 smtClean="0"/>
              <a:t>KNOWN</a:t>
            </a:r>
          </a:p>
          <a:p>
            <a:pPr algn="ctr"/>
            <a:r>
              <a:rPr lang="de-CH" sz="1200" dirty="0" smtClean="0"/>
              <a:t>Viruses, Worms, Trojan Horses, Spyware</a:t>
            </a:r>
            <a:endParaRPr lang="en-US" sz="1100" dirty="0"/>
          </a:p>
        </p:txBody>
      </p:sp>
      <p:sp>
        <p:nvSpPr>
          <p:cNvPr id="15" name="Oval 14"/>
          <p:cNvSpPr/>
          <p:nvPr/>
        </p:nvSpPr>
        <p:spPr>
          <a:xfrm>
            <a:off x="3581400" y="4114800"/>
            <a:ext cx="2209800" cy="2133600"/>
          </a:xfrm>
          <a:prstGeom prst="ellipse">
            <a:avLst/>
          </a:prstGeom>
          <a:solidFill>
            <a:srgbClr val="475761"/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 smtClean="0"/>
              <a:t>UNWANTED</a:t>
            </a:r>
          </a:p>
          <a:p>
            <a:pPr algn="ctr"/>
            <a:r>
              <a:rPr lang="de-CH" sz="1200" dirty="0" smtClean="0"/>
              <a:t>Games, Shareware, Unlicensed software</a:t>
            </a:r>
            <a:endParaRPr lang="en-US" sz="1100" dirty="0"/>
          </a:p>
        </p:txBody>
      </p:sp>
      <p:sp>
        <p:nvSpPr>
          <p:cNvPr id="16" name="Oval 15"/>
          <p:cNvSpPr/>
          <p:nvPr/>
        </p:nvSpPr>
        <p:spPr>
          <a:xfrm>
            <a:off x="6096000" y="4114800"/>
            <a:ext cx="2209800" cy="2133600"/>
          </a:xfrm>
          <a:prstGeom prst="ellipse">
            <a:avLst/>
          </a:prstGeom>
          <a:solidFill>
            <a:srgbClr val="475761"/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 smtClean="0"/>
              <a:t>UNKNOWN</a:t>
            </a:r>
          </a:p>
          <a:p>
            <a:pPr algn="ctr"/>
            <a:r>
              <a:rPr lang="de-CH" sz="1200" dirty="0" smtClean="0"/>
              <a:t>Viruses, Worms, Trojan Horses, Spyware</a:t>
            </a:r>
            <a:endParaRPr lang="en-US" sz="1100" dirty="0"/>
          </a:p>
        </p:txBody>
      </p:sp>
      <p:sp>
        <p:nvSpPr>
          <p:cNvPr id="18" name="Multiply 17"/>
          <p:cNvSpPr/>
          <p:nvPr/>
        </p:nvSpPr>
        <p:spPr>
          <a:xfrm>
            <a:off x="6324600" y="1828800"/>
            <a:ext cx="1752600" cy="1752600"/>
          </a:xfrm>
          <a:prstGeom prst="mathMultiply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1000"/>
                </a:schemeClr>
              </a:gs>
              <a:gs pos="35000">
                <a:schemeClr val="accent2">
                  <a:tint val="37000"/>
                  <a:satMod val="300000"/>
                  <a:alpha val="56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3810000" y="4267200"/>
            <a:ext cx="1752600" cy="1752600"/>
          </a:xfrm>
          <a:prstGeom prst="mathMultiply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1000"/>
                </a:schemeClr>
              </a:gs>
              <a:gs pos="35000">
                <a:schemeClr val="accent2">
                  <a:tint val="37000"/>
                  <a:satMod val="300000"/>
                  <a:alpha val="56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6324600" y="4267200"/>
            <a:ext cx="1752600" cy="1752600"/>
          </a:xfrm>
          <a:prstGeom prst="mathMultiply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1000"/>
                </a:schemeClr>
              </a:gs>
              <a:gs pos="35000">
                <a:schemeClr val="accent2">
                  <a:tint val="37000"/>
                  <a:satMod val="300000"/>
                  <a:alpha val="56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2"/>
          <p:cNvGrpSpPr/>
          <p:nvPr/>
        </p:nvGrpSpPr>
        <p:grpSpPr>
          <a:xfrm>
            <a:off x="1066800" y="914400"/>
            <a:ext cx="2212606" cy="631825"/>
            <a:chOff x="2339974" y="1196975"/>
            <a:chExt cx="2212606" cy="631825"/>
          </a:xfrm>
        </p:grpSpPr>
        <p:graphicFrame>
          <p:nvGraphicFramePr>
            <p:cNvPr id="22" name="Object 3"/>
            <p:cNvGraphicFramePr>
              <a:graphicFrameLocks noChangeAspect="1"/>
            </p:cNvGraphicFramePr>
            <p:nvPr>
              <p:ph idx="4294967295"/>
            </p:nvPr>
          </p:nvGraphicFramePr>
          <p:xfrm>
            <a:off x="2339975" y="1196975"/>
            <a:ext cx="2212605" cy="631825"/>
          </p:xfrm>
          <a:graphic>
            <a:graphicData uri="http://schemas.openxmlformats.org/presentationml/2006/ole">
              <p:oleObj spid="_x0000_s278532" name="Image" r:id="rId5" imgW="2666667" imgH="761636" progId="">
                <p:embed/>
              </p:oleObj>
            </a:graphicData>
          </a:graphic>
        </p:graphicFrame>
        <p:sp>
          <p:nvSpPr>
            <p:cNvPr id="23" name="Rectangle 4"/>
            <p:cNvSpPr>
              <a:spLocks/>
            </p:cNvSpPr>
            <p:nvPr/>
          </p:nvSpPr>
          <p:spPr bwMode="auto">
            <a:xfrm>
              <a:off x="2339974" y="1254125"/>
              <a:ext cx="2155826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/>
              <a:r>
                <a:rPr lang="en-US" sz="3200" b="1" dirty="0" smtClean="0">
                  <a:solidFill>
                    <a:schemeClr val="bg1"/>
                  </a:solidFill>
                  <a:latin typeface="FagoNoRegular-Roman" pitchFamily="2" charset="0"/>
                  <a:sym typeface="FagoNoRegular-Roman" pitchFamily="2" charset="0"/>
                </a:rPr>
                <a:t>Devices</a:t>
              </a:r>
              <a:endParaRPr lang="en-US" sz="3200" b="1" dirty="0">
                <a:solidFill>
                  <a:schemeClr val="bg1"/>
                </a:solidFill>
                <a:latin typeface="FagoNoRegular-Roman" pitchFamily="2" charset="0"/>
                <a:sym typeface="FagoNoRegular-Roman" pitchFamily="2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1069606" y="1676400"/>
            <a:ext cx="2209800" cy="2133600"/>
          </a:xfrm>
          <a:prstGeom prst="ellipse">
            <a:avLst/>
          </a:prstGeom>
          <a:solidFill>
            <a:srgbClr val="475761"/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 smtClean="0"/>
              <a:t>AUTHORIZED</a:t>
            </a:r>
          </a:p>
          <a:p>
            <a:pPr algn="ctr"/>
            <a:r>
              <a:rPr lang="de-CH" sz="1200" dirty="0" smtClean="0"/>
              <a:t>Company Approved Devices</a:t>
            </a:r>
          </a:p>
          <a:p>
            <a:pPr algn="ctr"/>
            <a:endParaRPr lang="en-US" sz="1100" dirty="0"/>
          </a:p>
        </p:txBody>
      </p:sp>
      <p:sp>
        <p:nvSpPr>
          <p:cNvPr id="25" name="Oval 24"/>
          <p:cNvSpPr/>
          <p:nvPr/>
        </p:nvSpPr>
        <p:spPr>
          <a:xfrm>
            <a:off x="1069606" y="4114800"/>
            <a:ext cx="2209800" cy="2133600"/>
          </a:xfrm>
          <a:prstGeom prst="ellipse">
            <a:avLst/>
          </a:prstGeom>
          <a:solidFill>
            <a:srgbClr val="475761"/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 smtClean="0"/>
              <a:t>UNWANTED</a:t>
            </a:r>
          </a:p>
          <a:p>
            <a:pPr algn="ctr"/>
            <a:r>
              <a:rPr lang="de-CH" sz="1200" dirty="0" smtClean="0"/>
              <a:t>Unknown devices</a:t>
            </a:r>
            <a:endParaRPr lang="en-US" sz="1100" dirty="0"/>
          </a:p>
        </p:txBody>
      </p:sp>
      <p:sp>
        <p:nvSpPr>
          <p:cNvPr id="26" name="Multiply 25"/>
          <p:cNvSpPr/>
          <p:nvPr/>
        </p:nvSpPr>
        <p:spPr>
          <a:xfrm>
            <a:off x="1298206" y="4267200"/>
            <a:ext cx="1752600" cy="1752600"/>
          </a:xfrm>
          <a:prstGeom prst="mathMultiply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1000"/>
                </a:schemeClr>
              </a:gs>
              <a:gs pos="35000">
                <a:schemeClr val="accent2">
                  <a:tint val="37000"/>
                  <a:satMod val="300000"/>
                  <a:alpha val="56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Black List vs. White List</a:t>
            </a:r>
            <a:endParaRPr lang="en-US" dirty="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6011863" y="1989138"/>
            <a:ext cx="0" cy="3240087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79388" y="1989138"/>
            <a:ext cx="8785225" cy="0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4474" y="1989139"/>
            <a:ext cx="2879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de-CH" sz="2000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Unwanted Software</a:t>
            </a:r>
          </a:p>
          <a:p>
            <a:pPr algn="l"/>
            <a:r>
              <a:rPr lang="de-CH" sz="2000" dirty="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(Games, Players, ...)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203575" y="1989138"/>
            <a:ext cx="0" cy="3240087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97300" y="2133600"/>
            <a:ext cx="1544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CH" sz="2400">
                <a:solidFill>
                  <a:srgbClr val="FF3300"/>
                </a:solidFill>
                <a:latin typeface="FagoNoRegular-Roman" pitchFamily="2" charset="0"/>
              </a:rPr>
              <a:t>Not supported</a:t>
            </a:r>
            <a:endParaRPr lang="en-US" sz="2400">
              <a:solidFill>
                <a:srgbClr val="FF3300"/>
              </a:solidFill>
              <a:latin typeface="FagoNoRegular-Roman" pitchFamily="2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43663" y="2127250"/>
            <a:ext cx="19319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CH" sz="2400">
                <a:solidFill>
                  <a:srgbClr val="617EBF"/>
                </a:solidFill>
                <a:latin typeface="FagoNoRegular-Roman" pitchFamily="2" charset="0"/>
              </a:rPr>
              <a:t>Denied by default</a:t>
            </a:r>
            <a:endParaRPr lang="en-US" sz="2400">
              <a:solidFill>
                <a:srgbClr val="617EBF"/>
              </a:solidFill>
              <a:latin typeface="FagoNoRegular-Roman" pitchFamily="2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79388" y="2636838"/>
            <a:ext cx="8785225" cy="0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79388" y="3286125"/>
            <a:ext cx="8785225" cy="0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50825" y="2774950"/>
            <a:ext cx="944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CH" sz="240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Updates</a:t>
            </a:r>
            <a:endParaRPr lang="en-US" sz="240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467100" y="2774950"/>
            <a:ext cx="2254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CH" sz="2400">
                <a:solidFill>
                  <a:srgbClr val="FF3300"/>
                </a:solidFill>
                <a:latin typeface="FagoNoRegular-Roman" pitchFamily="2" charset="0"/>
              </a:rPr>
              <a:t>Weekly, daily, hourly</a:t>
            </a:r>
            <a:endParaRPr lang="en-US" sz="2400">
              <a:solidFill>
                <a:srgbClr val="FF3300"/>
              </a:solidFill>
              <a:latin typeface="FagoNoRegular-Roman" pitchFamily="2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084888" y="2667000"/>
            <a:ext cx="28082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CH" sz="2000" dirty="0">
                <a:solidFill>
                  <a:srgbClr val="617EBF"/>
                </a:solidFill>
                <a:latin typeface="FagoNoRegular-Roman" pitchFamily="2" charset="0"/>
              </a:rPr>
              <a:t>Only when new applications / patches are installed</a:t>
            </a:r>
            <a:endParaRPr lang="en-US" sz="2000" dirty="0">
              <a:solidFill>
                <a:srgbClr val="617EBF"/>
              </a:solidFill>
              <a:latin typeface="FagoNoRegular-Roman" pitchFamily="2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79388" y="3933825"/>
            <a:ext cx="8785225" cy="0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50825" y="3422650"/>
            <a:ext cx="2097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CH" sz="240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Zero day protection</a:t>
            </a:r>
            <a:endParaRPr lang="en-US" sz="240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276600" y="3276600"/>
            <a:ext cx="2663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CH" sz="2000" dirty="0">
                <a:solidFill>
                  <a:srgbClr val="FF3300"/>
                </a:solidFill>
                <a:latin typeface="FagoNoRegular-Roman" pitchFamily="2" charset="0"/>
              </a:rPr>
              <a:t>New malware is always one step ahead</a:t>
            </a:r>
            <a:endParaRPr lang="en-US" sz="2000" dirty="0">
              <a:solidFill>
                <a:srgbClr val="FF3300"/>
              </a:solidFill>
              <a:latin typeface="FagoNoRegular-Roman" pitchFamily="2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084888" y="3429000"/>
            <a:ext cx="2808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CH" sz="2400">
                <a:solidFill>
                  <a:srgbClr val="617EBF"/>
                </a:solidFill>
                <a:latin typeface="FagoNoRegular-Roman" pitchFamily="2" charset="0"/>
              </a:rPr>
              <a:t>Implicit</a:t>
            </a:r>
            <a:endParaRPr lang="en-US" sz="2400">
              <a:solidFill>
                <a:srgbClr val="617EBF"/>
              </a:solidFill>
              <a:latin typeface="FagoNoRegular-Roman" pitchFamily="2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79388" y="4581525"/>
            <a:ext cx="8785225" cy="0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0825" y="4078288"/>
            <a:ext cx="2521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CH" sz="240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Operational performance</a:t>
            </a:r>
            <a:endParaRPr lang="en-US" sz="240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276600" y="3933825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de-CH" dirty="0">
                <a:solidFill>
                  <a:srgbClr val="FF3300"/>
                </a:solidFill>
                <a:latin typeface="FagoNoRegular-Roman" pitchFamily="2" charset="0"/>
              </a:rPr>
              <a:t>File filter slows down </a:t>
            </a:r>
            <a:r>
              <a:rPr lang="de-CH" dirty="0" smtClean="0">
                <a:solidFill>
                  <a:srgbClr val="FF3300"/>
                </a:solidFill>
                <a:latin typeface="FagoNoRegular-Roman" pitchFamily="2" charset="0"/>
              </a:rPr>
              <a:t>performance </a:t>
            </a:r>
            <a:r>
              <a:rPr lang="de-CH" dirty="0">
                <a:solidFill>
                  <a:srgbClr val="FF3300"/>
                </a:solidFill>
                <a:latin typeface="FagoNoRegular-Roman" pitchFamily="2" charset="0"/>
              </a:rPr>
              <a:t>+ </a:t>
            </a:r>
            <a:r>
              <a:rPr lang="de-CH" dirty="0" smtClean="0">
                <a:solidFill>
                  <a:srgbClr val="FF3300"/>
                </a:solidFill>
                <a:latin typeface="FagoNoRegular-Roman" pitchFamily="2" charset="0"/>
              </a:rPr>
              <a:t>pattern comparison</a:t>
            </a:r>
            <a:endParaRPr lang="en-US" dirty="0">
              <a:solidFill>
                <a:srgbClr val="FF3300"/>
              </a:solidFill>
              <a:latin typeface="FagoNoRegular-Roman" pitchFamily="2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084888" y="3886200"/>
            <a:ext cx="28082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CH" sz="2000" dirty="0">
                <a:solidFill>
                  <a:srgbClr val="617EBF"/>
                </a:solidFill>
                <a:latin typeface="FagoNoRegular-Roman" pitchFamily="2" charset="0"/>
              </a:rPr>
              <a:t>Kernel based (=fast), no pattern comparison required</a:t>
            </a:r>
            <a:endParaRPr lang="en-US" sz="2000" dirty="0">
              <a:solidFill>
                <a:srgbClr val="617EBF"/>
              </a:solidFill>
              <a:latin typeface="FagoNoRegular-Roman" pitchFamily="2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50825" y="4719638"/>
            <a:ext cx="1106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CH" sz="2400">
                <a:solidFill>
                  <a:schemeClr val="tx2">
                    <a:lumMod val="10000"/>
                  </a:schemeClr>
                </a:solidFill>
                <a:latin typeface="FagoNoRegular-Roman" pitchFamily="2" charset="0"/>
              </a:rPr>
              <a:t>Scalability</a:t>
            </a:r>
            <a:endParaRPr lang="en-US" sz="2400">
              <a:solidFill>
                <a:schemeClr val="tx2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276600" y="4654550"/>
            <a:ext cx="2663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CH" sz="2400" dirty="0">
                <a:solidFill>
                  <a:srgbClr val="FF3300"/>
                </a:solidFill>
                <a:latin typeface="FagoNoRegular-Roman" pitchFamily="2" charset="0"/>
              </a:rPr>
              <a:t>Today: </a:t>
            </a:r>
            <a:r>
              <a:rPr lang="de-CH" sz="2400" dirty="0" smtClean="0">
                <a:solidFill>
                  <a:srgbClr val="FF3300"/>
                </a:solidFill>
                <a:latin typeface="FagoNoRegular-Roman" pitchFamily="2" charset="0"/>
              </a:rPr>
              <a:t>800.000</a:t>
            </a:r>
            <a:endParaRPr lang="de-CH" sz="2400" dirty="0">
              <a:solidFill>
                <a:srgbClr val="FF3300"/>
              </a:solidFill>
              <a:latin typeface="FagoNoRegular-Roman" pitchFamily="2" charset="0"/>
            </a:endParaRPr>
          </a:p>
          <a:p>
            <a:pPr algn="l"/>
            <a:r>
              <a:rPr lang="de-CH" sz="2400" dirty="0">
                <a:solidFill>
                  <a:srgbClr val="FF3300"/>
                </a:solidFill>
                <a:latin typeface="FagoNoRegular-Roman" pitchFamily="2" charset="0"/>
              </a:rPr>
              <a:t>Tomorrow? Next Year?</a:t>
            </a:r>
            <a:endParaRPr lang="en-US" sz="2400" dirty="0">
              <a:solidFill>
                <a:srgbClr val="FF3300"/>
              </a:solidFill>
              <a:latin typeface="FagoNoRegular-Roman" pitchFamily="2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084888" y="4581525"/>
            <a:ext cx="28082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CH" sz="2000" dirty="0">
                <a:solidFill>
                  <a:srgbClr val="617EBF"/>
                </a:solidFill>
                <a:latin typeface="FagoNoRegular-Roman" pitchFamily="2" charset="0"/>
              </a:rPr>
              <a:t>Heavy loaded PC with 50 applications has 25.000 signatures </a:t>
            </a:r>
          </a:p>
          <a:p>
            <a:pPr algn="l"/>
            <a:r>
              <a:rPr lang="de-CH" sz="2000" dirty="0">
                <a:solidFill>
                  <a:srgbClr val="617EBF"/>
                </a:solidFill>
                <a:latin typeface="FagoNoRegular-Roman" pitchFamily="2" charset="0"/>
              </a:rPr>
              <a:t>– STABLE -</a:t>
            </a:r>
            <a:endParaRPr lang="en-US" sz="2000" dirty="0">
              <a:solidFill>
                <a:srgbClr val="617EBF"/>
              </a:solidFill>
              <a:latin typeface="FagoNoRegular-Roman" pitchFamily="2" charset="0"/>
            </a:endParaRPr>
          </a:p>
        </p:txBody>
      </p:sp>
      <p:graphicFrame>
        <p:nvGraphicFramePr>
          <p:cNvPr id="25" name="Object 25"/>
          <p:cNvGraphicFramePr>
            <a:graphicFrameLocks noChangeAspect="1"/>
          </p:cNvGraphicFramePr>
          <p:nvPr/>
        </p:nvGraphicFramePr>
        <p:xfrm>
          <a:off x="3851275" y="1484313"/>
          <a:ext cx="1439863" cy="411162"/>
        </p:xfrm>
        <a:graphic>
          <a:graphicData uri="http://schemas.openxmlformats.org/presentationml/2006/ole">
            <p:oleObj spid="_x0000_s277506" name="Image" r:id="rId3" imgW="2666667" imgH="761636" progId="Photoshop.Image.8">
              <p:embed/>
            </p:oleObj>
          </a:graphicData>
        </a:graphic>
      </p:graphicFrame>
      <p:sp>
        <p:nvSpPr>
          <p:cNvPr id="26" name="Rectangle 26"/>
          <p:cNvSpPr>
            <a:spLocks/>
          </p:cNvSpPr>
          <p:nvPr/>
        </p:nvSpPr>
        <p:spPr bwMode="auto">
          <a:xfrm>
            <a:off x="3851275" y="1541463"/>
            <a:ext cx="1441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1600">
                <a:solidFill>
                  <a:schemeClr val="bg1"/>
                </a:solidFill>
                <a:latin typeface="FagoNoRegular-Roman" pitchFamily="2" charset="0"/>
                <a:sym typeface="FagoNoRegular-Roman" pitchFamily="2" charset="0"/>
              </a:rPr>
              <a:t>Black List</a:t>
            </a:r>
          </a:p>
        </p:txBody>
      </p:sp>
      <p:graphicFrame>
        <p:nvGraphicFramePr>
          <p:cNvPr id="27" name="Object 27"/>
          <p:cNvGraphicFramePr>
            <a:graphicFrameLocks noChangeAspect="1"/>
          </p:cNvGraphicFramePr>
          <p:nvPr/>
        </p:nvGraphicFramePr>
        <p:xfrm>
          <a:off x="6804025" y="1500188"/>
          <a:ext cx="1439863" cy="411162"/>
        </p:xfrm>
        <a:graphic>
          <a:graphicData uri="http://schemas.openxmlformats.org/presentationml/2006/ole">
            <p:oleObj spid="_x0000_s277507" name="Image" r:id="rId4" imgW="2666667" imgH="761636" progId="Photoshop.Image.8">
              <p:embed/>
            </p:oleObj>
          </a:graphicData>
        </a:graphic>
      </p:graphicFrame>
      <p:sp>
        <p:nvSpPr>
          <p:cNvPr id="28" name="Rectangle 28"/>
          <p:cNvSpPr>
            <a:spLocks/>
          </p:cNvSpPr>
          <p:nvPr/>
        </p:nvSpPr>
        <p:spPr bwMode="auto">
          <a:xfrm>
            <a:off x="6804025" y="1557338"/>
            <a:ext cx="1441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1600">
                <a:solidFill>
                  <a:schemeClr val="bg1"/>
                </a:solidFill>
                <a:latin typeface="FagoNoRegular-Roman" pitchFamily="2" charset="0"/>
                <a:sym typeface="FagoNoRegular-Roman" pitchFamily="2" charset="0"/>
              </a:rPr>
              <a:t>White List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Product Operation – Application Control</a:t>
            </a:r>
            <a:endParaRPr lang="en-US" dirty="0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258888" y="1327150"/>
            <a:ext cx="6719887" cy="1597025"/>
          </a:xfrm>
          <a:prstGeom prst="roundRect">
            <a:avLst>
              <a:gd name="adj" fmla="val 5249"/>
            </a:avLst>
          </a:prstGeom>
          <a:solidFill>
            <a:srgbClr val="617EBF">
              <a:alpha val="25098"/>
            </a:srgbClr>
          </a:solidFill>
          <a:ln w="28575">
            <a:solidFill>
              <a:srgbClr val="617EB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FagoNoRegular-Roman" pitchFamily="2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164388" y="1471613"/>
            <a:ext cx="401637" cy="695325"/>
            <a:chOff x="5205" y="452"/>
            <a:chExt cx="253" cy="438"/>
          </a:xfrm>
        </p:grpSpPr>
        <p:pic>
          <p:nvPicPr>
            <p:cNvPr id="5" name="Picture 4" descr="Active Director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05" y="452"/>
              <a:ext cx="251" cy="2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6" name="Picture 5" descr="novell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06" y="667"/>
              <a:ext cx="252" cy="22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814512" y="1543050"/>
            <a:ext cx="1016000" cy="739776"/>
            <a:chOff x="1514" y="346"/>
            <a:chExt cx="640" cy="46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6E8F6"/>
                </a:clrFrom>
                <a:clrTo>
                  <a:srgbClr val="E6E8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5" y="346"/>
              <a:ext cx="22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514" y="618"/>
              <a:ext cx="64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400" dirty="0">
                  <a:latin typeface="FagoNoRegular-Roman" pitchFamily="2" charset="0"/>
                </a:rPr>
                <a:t>Individual User</a:t>
              </a:r>
              <a:endParaRPr lang="en-US" sz="1400" dirty="0">
                <a:latin typeface="FagoNoRegular-Roman" pitchFamily="2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511550" y="1398588"/>
            <a:ext cx="1139825" cy="884238"/>
            <a:chOff x="2348" y="300"/>
            <a:chExt cx="718" cy="557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72" y="300"/>
              <a:ext cx="462" cy="4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348" y="663"/>
              <a:ext cx="7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400" dirty="0">
                  <a:latin typeface="FagoNoRegular-Roman" pitchFamily="2" charset="0"/>
                </a:rPr>
                <a:t>Groups of Users</a:t>
              </a:r>
              <a:endParaRPr lang="en-US" sz="1400" dirty="0">
                <a:latin typeface="FagoNoRegular-Roman" pitchFamily="2" charset="0"/>
              </a:endParaRP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446576" y="1371600"/>
            <a:ext cx="1130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CH" sz="1400" dirty="0">
                <a:latin typeface="FagoNoRegular-Roman" pitchFamily="2" charset="0"/>
              </a:rPr>
              <a:t>Accounting</a:t>
            </a:r>
          </a:p>
          <a:p>
            <a:pPr>
              <a:buFontTx/>
              <a:buChar char="•"/>
            </a:pPr>
            <a:r>
              <a:rPr lang="de-CH" sz="1400" dirty="0">
                <a:latin typeface="FagoNoRegular-Roman" pitchFamily="2" charset="0"/>
              </a:rPr>
              <a:t>Sales People</a:t>
            </a:r>
          </a:p>
          <a:p>
            <a:pPr>
              <a:buFontTx/>
              <a:buChar char="•"/>
            </a:pPr>
            <a:r>
              <a:rPr lang="de-CH" sz="1400" dirty="0">
                <a:latin typeface="FagoNoRegular-Roman" pitchFamily="2" charset="0"/>
              </a:rPr>
              <a:t>Network Admins</a:t>
            </a:r>
          </a:p>
          <a:p>
            <a:pPr>
              <a:buFontTx/>
              <a:buChar char="•"/>
            </a:pPr>
            <a:r>
              <a:rPr lang="de-CH" sz="1400" dirty="0">
                <a:latin typeface="FagoNoRegular-Roman" pitchFamily="2" charset="0"/>
              </a:rPr>
              <a:t>Support Team</a:t>
            </a:r>
            <a:endParaRPr lang="en-US" sz="1400" dirty="0">
              <a:latin typeface="FagoNoRegular-Roman" pitchFamily="2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258888" y="3055938"/>
            <a:ext cx="1873250" cy="2820987"/>
            <a:chOff x="1292" y="1344"/>
            <a:chExt cx="1180" cy="1777"/>
          </a:xfrm>
        </p:grpSpPr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 rot="16200000" flipH="1">
              <a:off x="1378" y="1403"/>
              <a:ext cx="283" cy="181"/>
            </a:xfrm>
            <a:prstGeom prst="rightArrow">
              <a:avLst>
                <a:gd name="adj1" fmla="val 59565"/>
                <a:gd name="adj2" fmla="val 65147"/>
              </a:avLst>
            </a:prstGeom>
            <a:noFill/>
            <a:ln w="381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565" y="1344"/>
              <a:ext cx="86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de-CH" sz="1400" b="1">
                  <a:solidFill>
                    <a:srgbClr val="617EBF"/>
                  </a:solidFill>
                  <a:latin typeface="FagoNoRegular-Roman" pitchFamily="2" charset="0"/>
                </a:rPr>
                <a:t>0. IDENTIFY </a:t>
              </a:r>
            </a:p>
            <a:p>
              <a:pPr marL="342900" indent="-342900"/>
              <a:r>
                <a:rPr lang="de-CH" sz="1400" b="1">
                  <a:solidFill>
                    <a:srgbClr val="617EBF"/>
                  </a:solidFill>
                  <a:latin typeface="FagoNoRegular-Roman" pitchFamily="2" charset="0"/>
                </a:rPr>
                <a:t>    EXESOURCES</a:t>
              </a:r>
              <a:endParaRPr lang="en-US" sz="1400" b="1">
                <a:solidFill>
                  <a:srgbClr val="617EBF"/>
                </a:solidFill>
                <a:latin typeface="FagoNoRegular-Roman" pitchFamily="2" charset="0"/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1292" y="1715"/>
              <a:ext cx="1180" cy="1406"/>
            </a:xfrm>
            <a:prstGeom prst="roundRect">
              <a:avLst>
                <a:gd name="adj" fmla="val 3553"/>
              </a:avLst>
            </a:prstGeom>
            <a:solidFill>
              <a:srgbClr val="617EBF">
                <a:alpha val="25098"/>
              </a:srgbClr>
            </a:solidFill>
            <a:ln w="28575">
              <a:solidFill>
                <a:srgbClr val="617EB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617EBF"/>
                </a:solidFill>
                <a:latin typeface="FagoNoRegular-Roman" pitchFamily="2" charset="0"/>
              </a:endParaRP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383" y="1805"/>
              <a:ext cx="998" cy="400"/>
              <a:chOff x="1383" y="1570"/>
              <a:chExt cx="998" cy="400"/>
            </a:xfrm>
          </p:grpSpPr>
          <p:pic>
            <p:nvPicPr>
              <p:cNvPr id="27" name="Picture 18" descr="Windows XP home page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7065" r="11632" b="7336"/>
              <a:stretch>
                <a:fillRect/>
              </a:stretch>
            </p:blipFill>
            <p:spPr bwMode="auto">
              <a:xfrm>
                <a:off x="1429" y="1570"/>
                <a:ext cx="907" cy="24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1383" y="1797"/>
                <a:ext cx="99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/>
                <a:r>
                  <a:rPr lang="de-CH" sz="1200" b="1" dirty="0">
                    <a:solidFill>
                      <a:srgbClr val="617EBF"/>
                    </a:solidFill>
                    <a:latin typeface="FagoNoRegular-Roman" pitchFamily="2" charset="0"/>
                  </a:rPr>
                  <a:t>Operating Systems</a:t>
                </a:r>
                <a:endParaRPr lang="en-US" sz="1200" b="1" dirty="0">
                  <a:solidFill>
                    <a:srgbClr val="617EBF"/>
                  </a:solidFill>
                  <a:latin typeface="FagoNoRegular-Roman" pitchFamily="2" charset="0"/>
                </a:endParaRPr>
              </a:p>
            </p:txBody>
          </p: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1383" y="2214"/>
              <a:ext cx="998" cy="490"/>
              <a:chOff x="1383" y="1979"/>
              <a:chExt cx="998" cy="490"/>
            </a:xfrm>
          </p:grpSpPr>
          <p:pic>
            <p:nvPicPr>
              <p:cNvPr id="25" name="Picture 21" descr="Microsoft® Office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 r="9435"/>
              <a:stretch>
                <a:fillRect/>
              </a:stretch>
            </p:blipFill>
            <p:spPr bwMode="auto">
              <a:xfrm>
                <a:off x="1383" y="1979"/>
                <a:ext cx="998" cy="30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sp>
            <p:nvSpPr>
              <p:cNvPr id="26" name="Text Box 22"/>
              <p:cNvSpPr txBox="1">
                <a:spLocks noChangeArrowheads="1"/>
              </p:cNvSpPr>
              <p:nvPr/>
            </p:nvSpPr>
            <p:spPr bwMode="auto">
              <a:xfrm>
                <a:off x="1383" y="2296"/>
                <a:ext cx="99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/>
                <a:r>
                  <a:rPr lang="de-CH" sz="1200" b="1" dirty="0">
                    <a:solidFill>
                      <a:srgbClr val="617EBF"/>
                    </a:solidFill>
                    <a:latin typeface="FagoNoRegular-Roman" pitchFamily="2" charset="0"/>
                  </a:rPr>
                  <a:t>Standard Software</a:t>
                </a:r>
                <a:endParaRPr lang="en-US" sz="1200" b="1" dirty="0">
                  <a:solidFill>
                    <a:srgbClr val="617EBF"/>
                  </a:solidFill>
                  <a:latin typeface="FagoNoRegular-Roman" pitchFamily="2" charset="0"/>
                </a:endParaRPr>
              </a:p>
            </p:txBody>
          </p:sp>
        </p:grpSp>
        <p:grpSp>
          <p:nvGrpSpPr>
            <p:cNvPr id="20" name="Group 23"/>
            <p:cNvGrpSpPr>
              <a:grpSpLocks/>
            </p:cNvGrpSpPr>
            <p:nvPr/>
          </p:nvGrpSpPr>
          <p:grpSpPr bwMode="auto">
            <a:xfrm>
              <a:off x="1383" y="2742"/>
              <a:ext cx="1089" cy="288"/>
              <a:chOff x="1383" y="2507"/>
              <a:chExt cx="1089" cy="288"/>
            </a:xfrm>
          </p:grpSpPr>
          <p:grpSp>
            <p:nvGrpSpPr>
              <p:cNvPr id="21" name="Group 24"/>
              <p:cNvGrpSpPr>
                <a:grpSpLocks/>
              </p:cNvGrpSpPr>
              <p:nvPr/>
            </p:nvGrpSpPr>
            <p:grpSpPr bwMode="auto">
              <a:xfrm>
                <a:off x="1383" y="2523"/>
                <a:ext cx="241" cy="247"/>
                <a:chOff x="1239" y="3306"/>
                <a:chExt cx="481" cy="494"/>
              </a:xfrm>
            </p:grpSpPr>
            <p:pic>
              <p:nvPicPr>
                <p:cNvPr id="23" name="Picture 25" descr="Click To Download"/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239" y="3306"/>
                  <a:ext cx="432" cy="43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6" descr="Click To Download"/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288" y="3368"/>
                  <a:ext cx="432" cy="43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610" y="2507"/>
                <a:ext cx="8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CH" sz="1200" b="1" dirty="0">
                    <a:solidFill>
                      <a:srgbClr val="617EBF"/>
                    </a:solidFill>
                    <a:latin typeface="FagoNoRegular-Roman" pitchFamily="2" charset="0"/>
                  </a:rPr>
                  <a:t>Customer specific</a:t>
                </a:r>
              </a:p>
              <a:p>
                <a:r>
                  <a:rPr lang="de-CH" sz="1200" b="1" dirty="0">
                    <a:solidFill>
                      <a:srgbClr val="617EBF"/>
                    </a:solidFill>
                    <a:latin typeface="FagoNoRegular-Roman" pitchFamily="2" charset="0"/>
                  </a:rPr>
                  <a:t>applications</a:t>
                </a:r>
                <a:endParaRPr lang="en-US" sz="1200" b="1" dirty="0">
                  <a:solidFill>
                    <a:srgbClr val="617EBF"/>
                  </a:solidFill>
                  <a:latin typeface="FagoNoRegular-Roman" pitchFamily="2" charset="0"/>
                </a:endParaRPr>
              </a:p>
            </p:txBody>
          </p:sp>
        </p:grpSp>
      </p:grpSp>
      <p:sp>
        <p:nvSpPr>
          <p:cNvPr id="29" name="AutoShape 28"/>
          <p:cNvSpPr>
            <a:spLocks noChangeArrowheads="1"/>
          </p:cNvSpPr>
          <p:nvPr/>
        </p:nvSpPr>
        <p:spPr bwMode="auto">
          <a:xfrm>
            <a:off x="3203575" y="4003675"/>
            <a:ext cx="2592388" cy="433388"/>
          </a:xfrm>
          <a:prstGeom prst="rightArrow">
            <a:avLst>
              <a:gd name="adj1" fmla="val 68500"/>
              <a:gd name="adj2" fmla="val 60814"/>
            </a:avLst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tIns="298800" anchor="ctr"/>
          <a:lstStyle/>
          <a:p>
            <a:pPr algn="ctr"/>
            <a:r>
              <a:rPr lang="de-CH" sz="1400" b="1">
                <a:solidFill>
                  <a:srgbClr val="617EBF"/>
                </a:solidFill>
                <a:latin typeface="FagoNoRegular-Roman" pitchFamily="2" charset="0"/>
              </a:rPr>
              <a:t>USE SFD‘s</a:t>
            </a:r>
            <a:endParaRPr lang="en-US" sz="1400" b="1">
              <a:solidFill>
                <a:srgbClr val="617EBF"/>
              </a:solidFill>
              <a:latin typeface="FagoNoRegular-Roman" pitchFamily="2" charset="0"/>
            </a:endParaRPr>
          </a:p>
          <a:p>
            <a:pPr algn="ctr"/>
            <a:endParaRPr lang="en-US" sz="1400">
              <a:solidFill>
                <a:srgbClr val="617EBF"/>
              </a:solidFill>
              <a:latin typeface="FagoNoRegular-Roman" pitchFamily="2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132138" y="4724400"/>
            <a:ext cx="2338387" cy="1138238"/>
            <a:chOff x="2472" y="2395"/>
            <a:chExt cx="1473" cy="717"/>
          </a:xfrm>
        </p:grpSpPr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>
              <a:off x="2517" y="2486"/>
              <a:ext cx="907" cy="273"/>
            </a:xfrm>
            <a:prstGeom prst="rightArrow">
              <a:avLst>
                <a:gd name="adj1" fmla="val 61176"/>
                <a:gd name="adj2" fmla="val 59710"/>
              </a:avLst>
            </a:prstGeom>
            <a:noFill/>
            <a:ln w="381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tIns="298800" anchor="ctr"/>
            <a:lstStyle/>
            <a:p>
              <a:pPr algn="ctr"/>
              <a:r>
                <a:rPr lang="de-CH" sz="1400" b="1">
                  <a:solidFill>
                    <a:srgbClr val="617EBF"/>
                  </a:solidFill>
                  <a:latin typeface="FagoNoRegular-Roman" pitchFamily="2" charset="0"/>
                </a:rPr>
                <a:t>1. COLLECT</a:t>
              </a:r>
              <a:endParaRPr lang="en-US" sz="1400" b="1">
                <a:solidFill>
                  <a:srgbClr val="617EBF"/>
                </a:solidFill>
                <a:latin typeface="FagoNoRegular-Roman" pitchFamily="2" charset="0"/>
              </a:endParaRPr>
            </a:p>
            <a:p>
              <a:pPr algn="ctr"/>
              <a:endParaRPr lang="en-US" sz="1600">
                <a:solidFill>
                  <a:srgbClr val="617EBF"/>
                </a:solidFill>
                <a:latin typeface="FagoNoRegular-Roman" pitchFamily="2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2472" y="2709"/>
              <a:ext cx="81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indent="-174625">
                <a:buFontTx/>
                <a:buChar char="•"/>
              </a:pPr>
              <a:r>
                <a:rPr lang="de-CH" sz="1200">
                  <a:solidFill>
                    <a:srgbClr val="617EBF"/>
                  </a:solidFill>
                  <a:latin typeface="FagoNoRegular-Roman" pitchFamily="2" charset="0"/>
                </a:rPr>
                <a:t>Scan Explorer</a:t>
              </a:r>
            </a:p>
            <a:p>
              <a:pPr marL="174625" indent="-174625">
                <a:buFontTx/>
                <a:buChar char="•"/>
              </a:pPr>
              <a:r>
                <a:rPr lang="de-CH" sz="1200">
                  <a:solidFill>
                    <a:srgbClr val="617EBF"/>
                  </a:solidFill>
                  <a:latin typeface="FagoNoRegular-Roman" pitchFamily="2" charset="0"/>
                </a:rPr>
                <a:t>Log Explorer</a:t>
              </a:r>
            </a:p>
            <a:p>
              <a:pPr marL="174625" indent="-174625">
                <a:buFontTx/>
                <a:buChar char="•"/>
              </a:pPr>
              <a:r>
                <a:rPr lang="de-CH" sz="1200">
                  <a:solidFill>
                    <a:srgbClr val="617EBF"/>
                  </a:solidFill>
                  <a:latin typeface="FagoNoRegular-Roman" pitchFamily="2" charset="0"/>
                </a:rPr>
                <a:t>EXE Explorer</a:t>
              </a:r>
              <a:endParaRPr lang="en-US" sz="1200">
                <a:solidFill>
                  <a:srgbClr val="617EBF"/>
                </a:solidFill>
                <a:latin typeface="FagoNoRegular-Roman" pitchFamily="2" charset="0"/>
              </a:endParaRPr>
            </a:p>
          </p:txBody>
        </p: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3424" y="2395"/>
              <a:ext cx="521" cy="454"/>
              <a:chOff x="3424" y="2251"/>
              <a:chExt cx="521" cy="454"/>
            </a:xfrm>
          </p:grpSpPr>
          <p:sp>
            <p:nvSpPr>
              <p:cNvPr id="34" name="AutoShape 33"/>
              <p:cNvSpPr>
                <a:spLocks noChangeArrowheads="1"/>
              </p:cNvSpPr>
              <p:nvPr/>
            </p:nvSpPr>
            <p:spPr bwMode="auto">
              <a:xfrm>
                <a:off x="3470" y="2251"/>
                <a:ext cx="453" cy="454"/>
              </a:xfrm>
              <a:prstGeom prst="flowChartDocument">
                <a:avLst/>
              </a:prstGeom>
              <a:solidFill>
                <a:srgbClr val="617EBF">
                  <a:alpha val="25098"/>
                </a:srgbClr>
              </a:solidFill>
              <a:ln w="28575">
                <a:solidFill>
                  <a:srgbClr val="617EB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Text Box 34"/>
              <p:cNvSpPr txBox="1">
                <a:spLocks noChangeArrowheads="1"/>
              </p:cNvSpPr>
              <p:nvPr/>
            </p:nvSpPr>
            <p:spPr bwMode="auto">
              <a:xfrm>
                <a:off x="3424" y="2296"/>
                <a:ext cx="5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CH" sz="1200" b="1">
                    <a:solidFill>
                      <a:srgbClr val="617EBF"/>
                    </a:solidFill>
                    <a:latin typeface="FagoNoRegular-Roman" pitchFamily="2" charset="0"/>
                  </a:rPr>
                  <a:t>Signature</a:t>
                </a:r>
              </a:p>
              <a:p>
                <a:pPr algn="ctr"/>
                <a:r>
                  <a:rPr lang="de-CH" sz="1200" b="1">
                    <a:solidFill>
                      <a:srgbClr val="617EBF"/>
                    </a:solidFill>
                    <a:latin typeface="FagoNoRegular-Roman" pitchFamily="2" charset="0"/>
                  </a:rPr>
                  <a:t>Files</a:t>
                </a:r>
                <a:endParaRPr lang="en-US" sz="1200" b="1">
                  <a:solidFill>
                    <a:srgbClr val="617EBF"/>
                  </a:solidFill>
                  <a:latin typeface="FagoNoRegular-Roman" pitchFamily="2" charset="0"/>
                </a:endParaRPr>
              </a:p>
            </p:txBody>
          </p:sp>
        </p:grpSp>
      </p:grpSp>
      <p:sp>
        <p:nvSpPr>
          <p:cNvPr id="36" name="Line 35"/>
          <p:cNvSpPr>
            <a:spLocks noChangeShapeType="1"/>
          </p:cNvSpPr>
          <p:nvPr/>
        </p:nvSpPr>
        <p:spPr bwMode="auto">
          <a:xfrm flipV="1">
            <a:off x="5435600" y="4365625"/>
            <a:ext cx="360363" cy="647700"/>
          </a:xfrm>
          <a:prstGeom prst="line">
            <a:avLst/>
          </a:prstGeom>
          <a:noFill/>
          <a:ln w="38100">
            <a:solidFill>
              <a:srgbClr val="617EB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5435600" y="5013325"/>
            <a:ext cx="360363" cy="647700"/>
          </a:xfrm>
          <a:prstGeom prst="line">
            <a:avLst/>
          </a:prstGeom>
          <a:noFill/>
          <a:ln w="38100">
            <a:solidFill>
              <a:srgbClr val="617EB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5435600" y="5013325"/>
            <a:ext cx="360363" cy="0"/>
          </a:xfrm>
          <a:prstGeom prst="line">
            <a:avLst/>
          </a:prstGeom>
          <a:noFill/>
          <a:ln w="38100">
            <a:solidFill>
              <a:srgbClr val="617EB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5867400" y="3644900"/>
            <a:ext cx="2089150" cy="2232025"/>
            <a:chOff x="4195" y="1715"/>
            <a:chExt cx="1316" cy="1406"/>
          </a:xfrm>
        </p:grpSpPr>
        <p:sp>
          <p:nvSpPr>
            <p:cNvPr id="40" name="AutoShape 39"/>
            <p:cNvSpPr>
              <a:spLocks noChangeArrowheads="1"/>
            </p:cNvSpPr>
            <p:nvPr/>
          </p:nvSpPr>
          <p:spPr bwMode="auto">
            <a:xfrm>
              <a:off x="4195" y="1715"/>
              <a:ext cx="1316" cy="1406"/>
            </a:xfrm>
            <a:prstGeom prst="roundRect">
              <a:avLst>
                <a:gd name="adj" fmla="val 3602"/>
              </a:avLst>
            </a:prstGeom>
            <a:solidFill>
              <a:srgbClr val="617EBF">
                <a:alpha val="25098"/>
              </a:srgbClr>
            </a:solidFill>
            <a:ln w="28575">
              <a:solidFill>
                <a:srgbClr val="617EB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FagoNoRegular-Roman" pitchFamily="2" charset="0"/>
              </a:endParaRP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4195" y="1715"/>
              <a:ext cx="12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CH" sz="1600" b="1" dirty="0">
                  <a:latin typeface="FagoNoRegular-Roman" pitchFamily="2" charset="0"/>
                </a:rPr>
                <a:t>Organize into</a:t>
              </a:r>
            </a:p>
            <a:p>
              <a:pPr algn="ctr"/>
              <a:r>
                <a:rPr lang="de-CH" sz="1600" b="1" dirty="0">
                  <a:latin typeface="FagoNoRegular-Roman" pitchFamily="2" charset="0"/>
                </a:rPr>
                <a:t>File Groups</a:t>
              </a:r>
              <a:endParaRPr lang="en-US" sz="1600" b="1" dirty="0">
                <a:latin typeface="FagoNoRegular-Roman" pitchFamily="2" charset="0"/>
              </a:endParaRPr>
            </a:p>
          </p:txBody>
        </p:sp>
        <p:grpSp>
          <p:nvGrpSpPr>
            <p:cNvPr id="42" name="Group 41"/>
            <p:cNvGrpSpPr>
              <a:grpSpLocks/>
            </p:cNvGrpSpPr>
            <p:nvPr/>
          </p:nvGrpSpPr>
          <p:grpSpPr bwMode="auto">
            <a:xfrm>
              <a:off x="4286" y="2123"/>
              <a:ext cx="1134" cy="862"/>
              <a:chOff x="4286" y="1933"/>
              <a:chExt cx="1134" cy="862"/>
            </a:xfrm>
          </p:grpSpPr>
          <p:sp>
            <p:nvSpPr>
              <p:cNvPr id="43" name="AutoShape 42"/>
              <p:cNvSpPr>
                <a:spLocks noChangeArrowheads="1"/>
              </p:cNvSpPr>
              <p:nvPr/>
            </p:nvSpPr>
            <p:spPr bwMode="auto">
              <a:xfrm>
                <a:off x="4286" y="1933"/>
                <a:ext cx="1134" cy="136"/>
              </a:xfrm>
              <a:prstGeom prst="roundRect">
                <a:avLst>
                  <a:gd name="adj" fmla="val 16667"/>
                </a:avLst>
              </a:prstGeom>
              <a:solidFill>
                <a:srgbClr val="617EBF">
                  <a:alpha val="25098"/>
                </a:srgbClr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CH" sz="1400">
                    <a:latin typeface="FagoNoRegular-Roman" pitchFamily="2" charset="0"/>
                  </a:rPr>
                  <a:t>Admin Tools</a:t>
                </a:r>
                <a:endParaRPr lang="en-US" sz="1400">
                  <a:latin typeface="FagoNoRegular-Roman" pitchFamily="2" charset="0"/>
                </a:endParaRPr>
              </a:p>
            </p:txBody>
          </p:sp>
          <p:sp>
            <p:nvSpPr>
              <p:cNvPr id="44" name="AutoShape 43"/>
              <p:cNvSpPr>
                <a:spLocks noChangeArrowheads="1"/>
              </p:cNvSpPr>
              <p:nvPr/>
            </p:nvSpPr>
            <p:spPr bwMode="auto">
              <a:xfrm>
                <a:off x="4286" y="2114"/>
                <a:ext cx="1134" cy="136"/>
              </a:xfrm>
              <a:prstGeom prst="roundRect">
                <a:avLst>
                  <a:gd name="adj" fmla="val 16667"/>
                </a:avLst>
              </a:prstGeom>
              <a:solidFill>
                <a:srgbClr val="617EBF">
                  <a:alpha val="25098"/>
                </a:srgbClr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CH" sz="1400">
                    <a:latin typeface="FagoNoRegular-Roman" pitchFamily="2" charset="0"/>
                  </a:rPr>
                  <a:t>Entertainment</a:t>
                </a:r>
                <a:endParaRPr lang="en-US" sz="1400">
                  <a:latin typeface="FagoNoRegular-Roman" pitchFamily="2" charset="0"/>
                </a:endParaRPr>
              </a:p>
            </p:txBody>
          </p:sp>
          <p:sp>
            <p:nvSpPr>
              <p:cNvPr id="45" name="AutoShape 44"/>
              <p:cNvSpPr>
                <a:spLocks noChangeArrowheads="1"/>
              </p:cNvSpPr>
              <p:nvPr/>
            </p:nvSpPr>
            <p:spPr bwMode="auto">
              <a:xfrm>
                <a:off x="4286" y="2296"/>
                <a:ext cx="1134" cy="137"/>
              </a:xfrm>
              <a:prstGeom prst="roundRect">
                <a:avLst>
                  <a:gd name="adj" fmla="val 16667"/>
                </a:avLst>
              </a:prstGeom>
              <a:solidFill>
                <a:srgbClr val="617EBF">
                  <a:alpha val="25098"/>
                </a:srgbClr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CH" sz="1400">
                    <a:latin typeface="FagoNoRegular-Roman" pitchFamily="2" charset="0"/>
                  </a:rPr>
                  <a:t>Communication</a:t>
                </a:r>
                <a:endParaRPr lang="en-US" sz="1400">
                  <a:latin typeface="FagoNoRegular-Roman" pitchFamily="2" charset="0"/>
                </a:endParaRPr>
              </a:p>
            </p:txBody>
          </p:sp>
          <p:sp>
            <p:nvSpPr>
              <p:cNvPr id="46" name="AutoShape 45"/>
              <p:cNvSpPr>
                <a:spLocks noChangeArrowheads="1"/>
              </p:cNvSpPr>
              <p:nvPr/>
            </p:nvSpPr>
            <p:spPr bwMode="auto">
              <a:xfrm>
                <a:off x="4286" y="2477"/>
                <a:ext cx="1134" cy="136"/>
              </a:xfrm>
              <a:prstGeom prst="roundRect">
                <a:avLst>
                  <a:gd name="adj" fmla="val 16667"/>
                </a:avLst>
              </a:prstGeom>
              <a:solidFill>
                <a:srgbClr val="617EBF">
                  <a:alpha val="25098"/>
                </a:srgbClr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CH" sz="1400">
                    <a:latin typeface="FagoNoRegular-Roman" pitchFamily="2" charset="0"/>
                  </a:rPr>
                  <a:t>MS Office</a:t>
                </a:r>
                <a:endParaRPr lang="en-US" sz="1400">
                  <a:latin typeface="FagoNoRegular-Roman" pitchFamily="2" charset="0"/>
                </a:endParaRPr>
              </a:p>
            </p:txBody>
          </p:sp>
          <p:sp>
            <p:nvSpPr>
              <p:cNvPr id="47" name="AutoShape 46"/>
              <p:cNvSpPr>
                <a:spLocks noChangeArrowheads="1"/>
              </p:cNvSpPr>
              <p:nvPr/>
            </p:nvSpPr>
            <p:spPr bwMode="auto">
              <a:xfrm>
                <a:off x="4286" y="2659"/>
                <a:ext cx="1134" cy="136"/>
              </a:xfrm>
              <a:prstGeom prst="roundRect">
                <a:avLst>
                  <a:gd name="adj" fmla="val 16667"/>
                </a:avLst>
              </a:prstGeom>
              <a:solidFill>
                <a:srgbClr val="617EBF">
                  <a:alpha val="25098"/>
                </a:srgbClr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CH" sz="1400">
                    <a:latin typeface="FagoNoRegular-Roman" pitchFamily="2" charset="0"/>
                  </a:rPr>
                  <a:t>etc...</a:t>
                </a:r>
                <a:endParaRPr lang="en-US" sz="1400">
                  <a:latin typeface="FagoNoRegular-Roman" pitchFamily="2" charset="0"/>
                </a:endParaRPr>
              </a:p>
            </p:txBody>
          </p:sp>
        </p:grp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6084888" y="3055938"/>
            <a:ext cx="1871662" cy="517525"/>
            <a:chOff x="4332" y="1344"/>
            <a:chExt cx="1179" cy="326"/>
          </a:xfrm>
        </p:grpSpPr>
        <p:sp>
          <p:nvSpPr>
            <p:cNvPr id="49" name="AutoShape 48"/>
            <p:cNvSpPr>
              <a:spLocks noChangeArrowheads="1"/>
            </p:cNvSpPr>
            <p:nvPr/>
          </p:nvSpPr>
          <p:spPr bwMode="auto">
            <a:xfrm rot="5400000" flipH="1" flipV="1">
              <a:off x="4281" y="1403"/>
              <a:ext cx="283" cy="181"/>
            </a:xfrm>
            <a:prstGeom prst="rightArrow">
              <a:avLst>
                <a:gd name="adj1" fmla="val 59565"/>
                <a:gd name="adj2" fmla="val 65147"/>
              </a:avLst>
            </a:prstGeom>
            <a:noFill/>
            <a:ln w="381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4514" y="1344"/>
              <a:ext cx="99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de-CH" sz="1400" b="1">
                  <a:solidFill>
                    <a:srgbClr val="617EBF"/>
                  </a:solidFill>
                  <a:latin typeface="FagoNoRegular-Roman" pitchFamily="2" charset="0"/>
                </a:rPr>
                <a:t>3. ASSIGN RIGHTS </a:t>
              </a:r>
            </a:p>
            <a:p>
              <a:pPr marL="342900" indent="-342900"/>
              <a:r>
                <a:rPr lang="de-CH" sz="1400" b="1">
                  <a:solidFill>
                    <a:srgbClr val="617EBF"/>
                  </a:solidFill>
                  <a:latin typeface="FagoNoRegular-Roman" pitchFamily="2" charset="0"/>
                </a:rPr>
                <a:t>    TO EXECUTE</a:t>
              </a:r>
              <a:endParaRPr lang="en-US" sz="1400" b="1">
                <a:solidFill>
                  <a:srgbClr val="617EBF"/>
                </a:solidFill>
                <a:latin typeface="FagoNoRegular-Roman" pitchFamily="2" charset="0"/>
              </a:endParaRPr>
            </a:p>
          </p:txBody>
        </p:sp>
      </p:grpSp>
      <p:sp>
        <p:nvSpPr>
          <p:cNvPr id="51" name="AutoShape 50"/>
          <p:cNvSpPr>
            <a:spLocks noChangeArrowheads="1"/>
          </p:cNvSpPr>
          <p:nvPr/>
        </p:nvSpPr>
        <p:spPr bwMode="auto">
          <a:xfrm>
            <a:off x="1331913" y="2263775"/>
            <a:ext cx="6551612" cy="574675"/>
          </a:xfrm>
          <a:prstGeom prst="roundRect">
            <a:avLst>
              <a:gd name="adj" fmla="val 19611"/>
            </a:avLst>
          </a:prstGeom>
          <a:solidFill>
            <a:srgbClr val="617EBF">
              <a:alpha val="25098"/>
            </a:srgbClr>
          </a:solidFill>
          <a:ln w="28575">
            <a:solidFill>
              <a:srgbClr val="617EB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1600" b="1">
                <a:latin typeface="FagoNoRegular-Roman" pitchFamily="2" charset="0"/>
              </a:rPr>
              <a:t>What do users / groups of users need to run on their machine to </a:t>
            </a:r>
          </a:p>
          <a:p>
            <a:pPr algn="ctr"/>
            <a:r>
              <a:rPr lang="de-CH" sz="1600" b="1">
                <a:latin typeface="FagoNoRegular-Roman" pitchFamily="2" charset="0"/>
              </a:rPr>
              <a:t>perform their allowed tasks?</a:t>
            </a:r>
            <a:endParaRPr lang="en-US" sz="1600" b="1">
              <a:latin typeface="FagoNoRegular-Roman" pitchFamily="2" charset="0"/>
            </a:endParaRPr>
          </a:p>
        </p:txBody>
      </p:sp>
      <p:sp>
        <p:nvSpPr>
          <p:cNvPr id="52" name="AutoShape 51"/>
          <p:cNvSpPr>
            <a:spLocks noChangeArrowheads="1"/>
          </p:cNvSpPr>
          <p:nvPr/>
        </p:nvSpPr>
        <p:spPr bwMode="auto">
          <a:xfrm>
            <a:off x="1331913" y="2278063"/>
            <a:ext cx="6551612" cy="574675"/>
          </a:xfrm>
          <a:prstGeom prst="roundRect">
            <a:avLst>
              <a:gd name="adj" fmla="val 7515"/>
            </a:avLst>
          </a:prstGeom>
          <a:solidFill>
            <a:srgbClr val="617EBF">
              <a:alpha val="25098"/>
            </a:srgbClr>
          </a:solidFill>
          <a:ln w="28575">
            <a:solidFill>
              <a:srgbClr val="617EB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1600" b="1">
                <a:latin typeface="FagoNoRegular-Roman" pitchFamily="2" charset="0"/>
              </a:rPr>
              <a:t>Users can now only run the executables they are allowed to</a:t>
            </a:r>
            <a:endParaRPr lang="en-US" sz="1600" b="1">
              <a:latin typeface="FagoNoRegular-Rom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7" grpId="0" animBg="1"/>
      <p:bldP spid="38" grpId="0" animBg="1"/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Product Operation</a:t>
            </a:r>
            <a:endParaRPr lang="en-US" dirty="0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225800" y="1181100"/>
            <a:ext cx="2070100" cy="1282700"/>
          </a:xfrm>
          <a:prstGeom prst="roundRect">
            <a:avLst>
              <a:gd name="adj" fmla="val 8787"/>
            </a:avLst>
          </a:prstGeom>
          <a:solidFill>
            <a:srgbClr val="617EBF">
              <a:alpha val="10196"/>
            </a:srgbClr>
          </a:solidFill>
          <a:ln w="28575">
            <a:solidFill>
              <a:srgbClr val="617EB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FagoNoRegular-Roman" pitchFamily="2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338513" y="1878013"/>
            <a:ext cx="1854200" cy="508000"/>
          </a:xfrm>
          <a:prstGeom prst="roundRect">
            <a:avLst>
              <a:gd name="adj" fmla="val 16667"/>
            </a:avLst>
          </a:prstGeom>
          <a:solidFill>
            <a:srgbClr val="617EBF">
              <a:alpha val="39999"/>
            </a:srgbClr>
          </a:solidFill>
          <a:ln w="28575">
            <a:solidFill>
              <a:srgbClr val="617EB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FagoNoRegular-Rom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1863" y="5076825"/>
            <a:ext cx="5794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5100" y="1228725"/>
            <a:ext cx="6778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5100" y="1158875"/>
            <a:ext cx="2486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 sz="1600" dirty="0">
                <a:latin typeface="FagoNoRegular-Roman" pitchFamily="2" charset="0"/>
              </a:rPr>
              <a:t>Client boots, user logs on,</a:t>
            </a:r>
          </a:p>
          <a:p>
            <a:pPr marL="457200" indent="-457200"/>
            <a:r>
              <a:rPr lang="en-GB" sz="1600" dirty="0">
                <a:latin typeface="FagoNoRegular-Roman" pitchFamily="2" charset="0"/>
              </a:rPr>
              <a:t>	computer connects to the corporate network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2400" y="2517775"/>
            <a:ext cx="2819400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>
              <a:buFontTx/>
              <a:buAutoNum type="arabicPeriod" startAt="2"/>
            </a:pPr>
            <a:r>
              <a:rPr lang="en-GB" sz="1600" dirty="0">
                <a:latin typeface="FagoNoRegular-Roman" pitchFamily="2" charset="0"/>
              </a:rPr>
              <a:t>Client driver sends Identification message </a:t>
            </a:r>
            <a:r>
              <a:rPr lang="en-GB" sz="1050" dirty="0">
                <a:latin typeface="FagoNoRegular-Roman" pitchFamily="2" charset="0"/>
              </a:rPr>
              <a:t>(= machine ID, user ID, domain ID, group ID’s, driver version, OS version).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400" y="4327525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GB" sz="1600">
                <a:latin typeface="FagoNoRegular-Roman" pitchFamily="2" charset="0"/>
              </a:rPr>
              <a:t>The Application Server queries the database for access rules and caches results.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403850" y="3319463"/>
            <a:ext cx="2676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sz="1600">
                <a:latin typeface="FagoNoRegular-Roman" pitchFamily="2" charset="0"/>
              </a:rPr>
              <a:t>4.	The Access Rules are created, cryptographic signatures are added and Access Rules are pushed to the client driver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4040188" y="2455863"/>
            <a:ext cx="0" cy="792162"/>
          </a:xfrm>
          <a:prstGeom prst="line">
            <a:avLst/>
          </a:prstGeom>
          <a:noFill/>
          <a:ln w="28575">
            <a:solidFill>
              <a:srgbClr val="617EBF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391150" y="2247900"/>
            <a:ext cx="2752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sz="1600">
                <a:latin typeface="FagoNoRegular-Roman" pitchFamily="2" charset="0"/>
              </a:rPr>
              <a:t>5.	The Access Rules are cached locally, policy enforcement is performed at kernel level 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4398963" y="2474913"/>
            <a:ext cx="0" cy="773112"/>
          </a:xfrm>
          <a:prstGeom prst="line">
            <a:avLst/>
          </a:prstGeom>
          <a:noFill/>
          <a:ln w="28575">
            <a:solidFill>
              <a:srgbClr val="617EB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005263" y="5080000"/>
            <a:ext cx="10429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617EBF"/>
                </a:solidFill>
                <a:latin typeface="FagoNoRegular-Roman" pitchFamily="2" charset="0"/>
              </a:rPr>
              <a:t>SQL</a:t>
            </a:r>
          </a:p>
          <a:p>
            <a:r>
              <a:rPr lang="en-US" sz="1400">
                <a:solidFill>
                  <a:srgbClr val="617EBF"/>
                </a:solidFill>
                <a:latin typeface="FagoNoRegular-Roman" pitchFamily="2" charset="0"/>
              </a:rPr>
              <a:t>D</a:t>
            </a:r>
            <a:r>
              <a:rPr lang="it-IT" sz="1400">
                <a:solidFill>
                  <a:srgbClr val="617EBF"/>
                </a:solidFill>
                <a:latin typeface="FagoNoRegular-Roman" pitchFamily="2" charset="0"/>
              </a:rPr>
              <a:t>ata</a:t>
            </a:r>
            <a:r>
              <a:rPr lang="en-US" sz="1400">
                <a:solidFill>
                  <a:srgbClr val="617EBF"/>
                </a:solidFill>
                <a:latin typeface="FagoNoRegular-Roman" pitchFamily="2" charset="0"/>
              </a:rPr>
              <a:t>b</a:t>
            </a:r>
            <a:r>
              <a:rPr lang="it-IT" sz="1400">
                <a:solidFill>
                  <a:srgbClr val="617EBF"/>
                </a:solidFill>
                <a:latin typeface="FagoNoRegular-Roman" pitchFamily="2" charset="0"/>
              </a:rPr>
              <a:t>ase</a:t>
            </a:r>
          </a:p>
          <a:p>
            <a:r>
              <a:rPr lang="it-IT" sz="1400">
                <a:solidFill>
                  <a:srgbClr val="617EBF"/>
                </a:solidFill>
                <a:latin typeface="FagoNoRegular-Roman" pitchFamily="2" charset="0"/>
              </a:rPr>
              <a:t>(Cluster)</a:t>
            </a:r>
            <a:endParaRPr lang="en-US" sz="1400">
              <a:solidFill>
                <a:srgbClr val="617EBF"/>
              </a:solidFill>
              <a:latin typeface="FagoNoRegular-Roman" pitchFamily="2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973513" y="1982788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FagoNoRegular-Roman" pitchFamily="2" charset="0"/>
              </a:rPr>
              <a:t>Kernel Driver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5191125" y="5480050"/>
            <a:ext cx="360363" cy="0"/>
          </a:xfrm>
          <a:prstGeom prst="line">
            <a:avLst/>
          </a:prstGeom>
          <a:noFill/>
          <a:ln w="28575">
            <a:solidFill>
              <a:srgbClr val="617EB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335713" y="4903788"/>
            <a:ext cx="20970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FagoNoRegular-Roman" pitchFamily="2" charset="0"/>
              </a:rPr>
              <a:t>Active Directory / eDirectory synchronizes users, groups and computer accounts periodically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340100" y="3248025"/>
            <a:ext cx="1854200" cy="1028700"/>
            <a:chOff x="2394" y="2704"/>
            <a:chExt cx="1168" cy="648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58" y="2704"/>
              <a:ext cx="379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394" y="2704"/>
              <a:ext cx="1168" cy="648"/>
              <a:chOff x="2394" y="2704"/>
              <a:chExt cx="1168" cy="648"/>
            </a:xfrm>
          </p:grpSpPr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2813" y="2795"/>
                <a:ext cx="702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617EBF"/>
                    </a:solidFill>
                    <a:latin typeface="FagoNoRegular-Roman" pitchFamily="2" charset="0"/>
                  </a:rPr>
                  <a:t>SecureWave</a:t>
                </a:r>
              </a:p>
              <a:p>
                <a:r>
                  <a:rPr lang="en-US" sz="1400">
                    <a:solidFill>
                      <a:srgbClr val="617EBF"/>
                    </a:solidFill>
                    <a:latin typeface="FagoNoRegular-Roman" pitchFamily="2" charset="0"/>
                  </a:rPr>
                  <a:t>Application</a:t>
                </a:r>
              </a:p>
              <a:p>
                <a:r>
                  <a:rPr lang="en-US" sz="1400">
                    <a:solidFill>
                      <a:srgbClr val="617EBF"/>
                    </a:solidFill>
                    <a:latin typeface="FagoNoRegular-Roman" pitchFamily="2" charset="0"/>
                  </a:rPr>
                  <a:t>Server(s)</a:t>
                </a: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2394" y="2704"/>
                <a:ext cx="1168" cy="648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617EB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FagoNoRegular-Roman" pitchFamily="2" charset="0"/>
                </a:endParaRPr>
              </a:p>
            </p:txBody>
          </p:sp>
        </p:grpSp>
      </p:grp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341688" y="5048250"/>
            <a:ext cx="1854200" cy="812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617EB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FagoNoRegular-Roman" pitchFamily="2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551488" y="4759325"/>
            <a:ext cx="723900" cy="1117600"/>
            <a:chOff x="1195" y="3067"/>
            <a:chExt cx="456" cy="704"/>
          </a:xfrm>
        </p:grpSpPr>
        <p:pic>
          <p:nvPicPr>
            <p:cNvPr id="25" name="Picture 24" descr="Active Director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63" y="3425"/>
              <a:ext cx="33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 descr="novell_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66" y="3147"/>
              <a:ext cx="331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1195" y="3067"/>
              <a:ext cx="456" cy="70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617EB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hlink"/>
                </a:solidFill>
                <a:latin typeface="FagoNoRegular-Roman" pitchFamily="2" charset="0"/>
              </a:endParaRPr>
            </a:p>
          </p:txBody>
        </p:sp>
      </p:grp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391150" y="1146175"/>
            <a:ext cx="2752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sz="1600">
                <a:latin typeface="FagoNoRegular-Roman" pitchFamily="2" charset="0"/>
              </a:rPr>
              <a:t>6.	Computer may leave corporate network and will stay secure due to local white list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441700" y="1900238"/>
            <a:ext cx="415925" cy="442912"/>
            <a:chOff x="1632" y="1248"/>
            <a:chExt cx="2682" cy="2286"/>
          </a:xfrm>
        </p:grpSpPr>
        <p:sp>
          <p:nvSpPr>
            <p:cNvPr id="30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617EBF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3" lon="15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617EB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1" name="AutoShape 30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617EBF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3" lon="15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617EB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2" name="AutoShape 31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617EBF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3" lon="15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617EB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4040188" y="4291013"/>
            <a:ext cx="0" cy="720725"/>
          </a:xfrm>
          <a:prstGeom prst="line">
            <a:avLst/>
          </a:prstGeom>
          <a:noFill/>
          <a:ln w="28575">
            <a:solidFill>
              <a:srgbClr val="617EBF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V="1">
            <a:off x="4398963" y="4327525"/>
            <a:ext cx="0" cy="720725"/>
          </a:xfrm>
          <a:prstGeom prst="line">
            <a:avLst/>
          </a:prstGeom>
          <a:noFill/>
          <a:ln w="28575">
            <a:solidFill>
              <a:srgbClr val="617EB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317875" y="2527300"/>
            <a:ext cx="793750" cy="576263"/>
            <a:chOff x="2380" y="2024"/>
            <a:chExt cx="500" cy="363"/>
          </a:xfrm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2380" y="2069"/>
              <a:ext cx="409" cy="273"/>
            </a:xfrm>
            <a:prstGeom prst="flowChartPunchedTape">
              <a:avLst/>
            </a:prstGeom>
            <a:solidFill>
              <a:srgbClr val="617EBF">
                <a:alpha val="30196"/>
              </a:srgbClr>
            </a:solidFill>
            <a:ln w="9525">
              <a:solidFill>
                <a:srgbClr val="617EB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CH" sz="1000">
                  <a:latin typeface="FagoNoRegular-Roman" pitchFamily="2" charset="0"/>
                </a:rPr>
                <a:t>Digital </a:t>
              </a:r>
            </a:p>
            <a:p>
              <a:pPr algn="ctr"/>
              <a:r>
                <a:rPr lang="de-CH" sz="1000">
                  <a:latin typeface="FagoNoRegular-Roman" pitchFamily="2" charset="0"/>
                </a:rPr>
                <a:t>signature</a:t>
              </a:r>
              <a:endParaRPr lang="en-US" sz="1000">
                <a:latin typeface="FagoNoRegular-Roman" pitchFamily="2" charset="0"/>
              </a:endParaRPr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2789" y="2024"/>
              <a:ext cx="91" cy="363"/>
            </a:xfrm>
            <a:prstGeom prst="can">
              <a:avLst>
                <a:gd name="adj" fmla="val 27277"/>
              </a:avLst>
            </a:prstGeom>
            <a:solidFill>
              <a:srgbClr val="617EBF">
                <a:alpha val="25098"/>
              </a:srgbClr>
            </a:solidFill>
            <a:ln w="9525">
              <a:solidFill>
                <a:srgbClr val="617EB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327525" y="2598738"/>
            <a:ext cx="793750" cy="576262"/>
            <a:chOff x="3016" y="2069"/>
            <a:chExt cx="500" cy="363"/>
          </a:xfrm>
        </p:grpSpPr>
        <p:sp>
          <p:nvSpPr>
            <p:cNvPr id="39" name="AutoShape 38"/>
            <p:cNvSpPr>
              <a:spLocks noChangeArrowheads="1"/>
            </p:cNvSpPr>
            <p:nvPr/>
          </p:nvSpPr>
          <p:spPr bwMode="auto">
            <a:xfrm flipH="1" flipV="1">
              <a:off x="3016" y="2069"/>
              <a:ext cx="91" cy="363"/>
            </a:xfrm>
            <a:prstGeom prst="can">
              <a:avLst>
                <a:gd name="adj" fmla="val 27277"/>
              </a:avLst>
            </a:prstGeom>
            <a:solidFill>
              <a:schemeClr val="bg2">
                <a:alpha val="2509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39"/>
            <p:cNvSpPr>
              <a:spLocks noChangeArrowheads="1"/>
            </p:cNvSpPr>
            <p:nvPr/>
          </p:nvSpPr>
          <p:spPr bwMode="auto">
            <a:xfrm>
              <a:off x="3107" y="2115"/>
              <a:ext cx="409" cy="273"/>
            </a:xfrm>
            <a:prstGeom prst="flowChartPunchedTape">
              <a:avLst/>
            </a:prstGeom>
            <a:solidFill>
              <a:srgbClr val="617EBF">
                <a:alpha val="30196"/>
              </a:srgbClr>
            </a:solidFill>
            <a:ln w="9525">
              <a:solidFill>
                <a:srgbClr val="617EB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CH" sz="1000">
                  <a:latin typeface="FagoNoRegular-Roman" pitchFamily="2" charset="0"/>
                </a:rPr>
                <a:t>Digital </a:t>
              </a:r>
            </a:p>
            <a:p>
              <a:pPr algn="ctr"/>
              <a:r>
                <a:rPr lang="de-CH" sz="1000">
                  <a:latin typeface="FagoNoRegular-Roman" pitchFamily="2" charset="0"/>
                </a:rPr>
                <a:t>signature</a:t>
              </a:r>
              <a:endParaRPr lang="en-US" sz="1000">
                <a:latin typeface="FagoNoRegular-Roman" pitchFamily="2" charset="0"/>
              </a:endParaRPr>
            </a:p>
          </p:txBody>
        </p:sp>
      </p:grpSp>
      <p:sp>
        <p:nvSpPr>
          <p:cNvPr id="41" name="AutoShape 40"/>
          <p:cNvSpPr>
            <a:spLocks noChangeArrowheads="1"/>
          </p:cNvSpPr>
          <p:nvPr/>
        </p:nvSpPr>
        <p:spPr bwMode="auto">
          <a:xfrm>
            <a:off x="4630738" y="1374775"/>
            <a:ext cx="574675" cy="360363"/>
          </a:xfrm>
          <a:prstGeom prst="flowChartPunchedTape">
            <a:avLst/>
          </a:prstGeom>
          <a:solidFill>
            <a:schemeClr val="bg2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1200"/>
              <a:t>Policies</a:t>
            </a:r>
            <a:endParaRPr lang="en-US" sz="1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 animBg="1"/>
      <p:bldP spid="13" grpId="0" animBg="1"/>
      <p:bldP spid="28" grpId="0"/>
      <p:bldP spid="33" grpId="0" animBg="1"/>
      <p:bldP spid="34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How Application Control works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15052" y="1237610"/>
            <a:ext cx="2225675" cy="4567238"/>
          </a:xfrm>
          <a:prstGeom prst="rect">
            <a:avLst/>
          </a:prstGeom>
          <a:solidFill>
            <a:srgbClr val="E6E8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80427" y="1237610"/>
            <a:ext cx="2225675" cy="4567238"/>
          </a:xfrm>
          <a:prstGeom prst="rect">
            <a:avLst/>
          </a:prstGeom>
          <a:solidFill>
            <a:srgbClr val="E6E8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45802" y="1232848"/>
            <a:ext cx="2225675" cy="2744787"/>
          </a:xfrm>
          <a:prstGeom prst="rect">
            <a:avLst/>
          </a:prstGeom>
          <a:solidFill>
            <a:srgbClr val="E6E8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2677" y="123761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 dirty="0">
                <a:solidFill>
                  <a:srgbClr val="3878DB"/>
                </a:solidFill>
                <a:latin typeface="Helvetica" pitchFamily="34" charset="0"/>
              </a:rPr>
              <a:t>Users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472502" y="1242373"/>
            <a:ext cx="1311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dirty="0">
                <a:solidFill>
                  <a:srgbClr val="3878DB"/>
                </a:solidFill>
                <a:latin typeface="Helvetica" pitchFamily="34" charset="0"/>
              </a:rPr>
              <a:t>Kernel Driver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227777" y="2228210"/>
            <a:ext cx="1822450" cy="450850"/>
          </a:xfrm>
          <a:prstGeom prst="flowChartProcess">
            <a:avLst/>
          </a:prstGeom>
          <a:solidFill>
            <a:srgbClr val="3878D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1200">
                <a:solidFill>
                  <a:schemeClr val="bg1"/>
                </a:solidFill>
                <a:latin typeface="Helvetica" pitchFamily="34" charset="0"/>
              </a:rPr>
              <a:t>Application Execution</a:t>
            </a:r>
          </a:p>
          <a:p>
            <a:pPr algn="l"/>
            <a:r>
              <a:rPr lang="en-US" sz="1200">
                <a:solidFill>
                  <a:schemeClr val="bg1"/>
                </a:solidFill>
                <a:latin typeface="Helvetica" pitchFamily="34" charset="0"/>
              </a:rPr>
              <a:t>Request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555052" y="2152010"/>
            <a:ext cx="1905000" cy="601663"/>
          </a:xfrm>
          <a:prstGeom prst="flowChartProcess">
            <a:avLst/>
          </a:prstGeom>
          <a:solidFill>
            <a:srgbClr val="3878DB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1200">
                <a:solidFill>
                  <a:schemeClr val="bg1"/>
                </a:solidFill>
                <a:latin typeface="Helvetica" pitchFamily="34" charset="0"/>
              </a:rPr>
              <a:t>File signature generation using SHA-1 hash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570927" y="2969573"/>
            <a:ext cx="1873250" cy="214312"/>
          </a:xfrm>
          <a:prstGeom prst="rect">
            <a:avLst/>
          </a:prstGeom>
          <a:solidFill>
            <a:srgbClr val="3878D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800">
                <a:solidFill>
                  <a:schemeClr val="bg1"/>
                </a:solidFill>
                <a:latin typeface="Helvetica" pitchFamily="34" charset="0"/>
              </a:rPr>
              <a:t>0x20ee7cf645efeba7C81bd660fe307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555052" y="3447410"/>
            <a:ext cx="1905000" cy="601663"/>
          </a:xfrm>
          <a:prstGeom prst="flowChartProcess">
            <a:avLst/>
          </a:prstGeom>
          <a:solidFill>
            <a:srgbClr val="3878DB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1200">
                <a:solidFill>
                  <a:schemeClr val="bg1"/>
                </a:solidFill>
                <a:latin typeface="Helvetica" pitchFamily="34" charset="0"/>
              </a:rPr>
              <a:t>Comparison with list of centrally authorized files signature</a:t>
            </a: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5856927" y="2153598"/>
            <a:ext cx="2022475" cy="1630362"/>
            <a:chOff x="4170" y="1385"/>
            <a:chExt cx="1274" cy="1027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170" y="1385"/>
              <a:ext cx="1274" cy="102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215" y="1486"/>
              <a:ext cx="1170" cy="135"/>
            </a:xfrm>
            <a:prstGeom prst="rect">
              <a:avLst/>
            </a:prstGeom>
            <a:solidFill>
              <a:srgbClr val="3878DB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800">
                  <a:solidFill>
                    <a:schemeClr val="bg1"/>
                  </a:solidFill>
                  <a:latin typeface="Helvetica" pitchFamily="34" charset="0"/>
                </a:rPr>
                <a:t>0x7ddf86e8a4672a420760b8809a1c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215" y="1716"/>
              <a:ext cx="1184" cy="135"/>
            </a:xfrm>
            <a:prstGeom prst="rect">
              <a:avLst/>
            </a:prstGeom>
            <a:solidFill>
              <a:srgbClr val="3878DB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800">
                  <a:solidFill>
                    <a:schemeClr val="bg1"/>
                  </a:solidFill>
                  <a:latin typeface="Helvetica" pitchFamily="34" charset="0"/>
                </a:rPr>
                <a:t>0xcbac13bb07f7dd0e10e93f4b63de9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215" y="1943"/>
              <a:ext cx="1180" cy="135"/>
            </a:xfrm>
            <a:prstGeom prst="rect">
              <a:avLst/>
            </a:prstGeom>
            <a:solidFill>
              <a:srgbClr val="3878DB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800">
                  <a:solidFill>
                    <a:schemeClr val="bg1"/>
                  </a:solidFill>
                  <a:latin typeface="Helvetica" pitchFamily="34" charset="0"/>
                </a:rPr>
                <a:t>0xd535561209f0199f63b72c2ebc13c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215" y="2177"/>
              <a:ext cx="1180" cy="135"/>
            </a:xfrm>
            <a:prstGeom prst="rect">
              <a:avLst/>
            </a:prstGeom>
            <a:solidFill>
              <a:srgbClr val="3878DB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800">
                  <a:solidFill>
                    <a:schemeClr val="bg1"/>
                  </a:solidFill>
                  <a:latin typeface="Helvetica" pitchFamily="34" charset="0"/>
                </a:rPr>
                <a:t>0x4e4f36b5b2cf0c9ec85372ff8a7548</a:t>
              </a:r>
            </a:p>
          </p:txBody>
        </p:sp>
      </p:grp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3555052" y="4269735"/>
            <a:ext cx="1905000" cy="601663"/>
          </a:xfrm>
          <a:prstGeom prst="flowChartDecision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Helvetica" pitchFamily="34" charset="0"/>
              </a:rPr>
              <a:t>Authorization?</a:t>
            </a:r>
          </a:p>
        </p:txBody>
      </p:sp>
      <p:cxnSp>
        <p:nvCxnSpPr>
          <p:cNvPr id="19" name="AutoShape 19"/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3050227" y="2453635"/>
            <a:ext cx="504825" cy="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</p:cxnSp>
      <p:cxnSp>
        <p:nvCxnSpPr>
          <p:cNvPr id="20" name="AutoShape 20"/>
          <p:cNvCxnSpPr>
            <a:cxnSpLocks noChangeShapeType="1"/>
            <a:stCxn id="11" idx="2"/>
            <a:endCxn id="18" idx="0"/>
          </p:cNvCxnSpPr>
          <p:nvPr/>
        </p:nvCxnSpPr>
        <p:spPr bwMode="auto">
          <a:xfrm rot="5400000">
            <a:off x="4397221" y="4159404"/>
            <a:ext cx="220662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4240852" y="5962010"/>
            <a:ext cx="533400" cy="301625"/>
          </a:xfrm>
          <a:prstGeom prst="flowChartDocument">
            <a:avLst/>
          </a:prstGeom>
          <a:noFill/>
          <a:ln w="9525">
            <a:solidFill>
              <a:srgbClr val="3878D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400">
                <a:solidFill>
                  <a:srgbClr val="3878DB"/>
                </a:solidFill>
                <a:latin typeface="Helvetica" pitchFamily="34" charset="0"/>
              </a:rPr>
              <a:t>Log</a:t>
            </a:r>
          </a:p>
        </p:txBody>
      </p:sp>
      <p:cxnSp>
        <p:nvCxnSpPr>
          <p:cNvPr id="22" name="AutoShape 22"/>
          <p:cNvCxnSpPr>
            <a:cxnSpLocks noChangeShapeType="1"/>
            <a:stCxn id="18" idx="1"/>
            <a:endCxn id="21" idx="0"/>
          </p:cNvCxnSpPr>
          <p:nvPr/>
        </p:nvCxnSpPr>
        <p:spPr bwMode="auto">
          <a:xfrm rot="10800000" flipH="1" flipV="1">
            <a:off x="3555052" y="4571360"/>
            <a:ext cx="952500" cy="1390650"/>
          </a:xfrm>
          <a:prstGeom prst="bentConnector4">
            <a:avLst>
              <a:gd name="adj1" fmla="val -24000"/>
              <a:gd name="adj2" fmla="val 60843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cxnSp>
        <p:nvCxnSpPr>
          <p:cNvPr id="23" name="AutoShape 23"/>
          <p:cNvCxnSpPr>
            <a:cxnSpLocks noChangeShapeType="1"/>
            <a:stCxn id="18" idx="2"/>
            <a:endCxn id="21" idx="0"/>
          </p:cNvCxnSpPr>
          <p:nvPr/>
        </p:nvCxnSpPr>
        <p:spPr bwMode="auto">
          <a:xfrm rot="5400000">
            <a:off x="3962246" y="5416704"/>
            <a:ext cx="1090612" cy="0"/>
          </a:xfrm>
          <a:prstGeom prst="straightConnector1">
            <a:avLst/>
          </a:prstGeom>
          <a:noFill/>
          <a:ln w="9525">
            <a:solidFill>
              <a:srgbClr val="3878DB"/>
            </a:solidFill>
            <a:prstDash val="dash"/>
            <a:round/>
            <a:headEnd/>
            <a:tailEnd type="triangle" w="med" len="med"/>
          </a:ln>
        </p:spPr>
      </p:cxn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2386652" y="4290373"/>
            <a:ext cx="1263650" cy="304800"/>
            <a:chOff x="1824" y="2691"/>
            <a:chExt cx="796" cy="194"/>
          </a:xfrm>
        </p:grpSpPr>
        <p:cxnSp>
          <p:nvCxnSpPr>
            <p:cNvPr id="25" name="AutoShape 25"/>
            <p:cNvCxnSpPr>
              <a:cxnSpLocks noChangeShapeType="1"/>
            </p:cNvCxnSpPr>
            <p:nvPr/>
          </p:nvCxnSpPr>
          <p:spPr bwMode="auto">
            <a:xfrm rot="10800000">
              <a:off x="1824" y="2870"/>
              <a:ext cx="796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025" y="2691"/>
              <a:ext cx="2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b="1">
                  <a:solidFill>
                    <a:srgbClr val="FF0000"/>
                  </a:solidFill>
                  <a:latin typeface="Helvetica" pitchFamily="34" charset="0"/>
                </a:rPr>
                <a:t>No</a:t>
              </a:r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4986977" y="1328098"/>
            <a:ext cx="509588" cy="542925"/>
            <a:chOff x="1632" y="1248"/>
            <a:chExt cx="2682" cy="2286"/>
          </a:xfrm>
        </p:grpSpPr>
        <p:sp>
          <p:nvSpPr>
            <p:cNvPr id="28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93" lon="15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algn="l"/>
              <a:endParaRPr lang="en-US"/>
            </a:p>
          </p:txBody>
        </p:sp>
        <p:sp>
          <p:nvSpPr>
            <p:cNvPr id="29" name="AutoShape 29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93" lon="15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algn="l"/>
              <a:endParaRPr lang="en-US"/>
            </a:p>
          </p:txBody>
        </p:sp>
        <p:sp>
          <p:nvSpPr>
            <p:cNvPr id="30" name="AutoShape 30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93" lon="15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algn="l"/>
              <a:endParaRPr lang="en-US"/>
            </a:p>
          </p:txBody>
        </p:sp>
      </p:grpSp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927" y="1280473"/>
            <a:ext cx="5048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5748977" y="1237611"/>
            <a:ext cx="2390775" cy="954088"/>
            <a:chOff x="4102" y="808"/>
            <a:chExt cx="1506" cy="601"/>
          </a:xfrm>
        </p:grpSpPr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4102" y="808"/>
              <a:ext cx="150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3878DB"/>
                  </a:solidFill>
                  <a:latin typeface="Helvetica" pitchFamily="34" charset="0"/>
                </a:rPr>
                <a:t>List of centrally authorized files signatures</a:t>
              </a:r>
            </a:p>
            <a:p>
              <a:pPr algn="l"/>
              <a:endParaRPr lang="en-US" sz="1400" b="1" dirty="0">
                <a:solidFill>
                  <a:srgbClr val="3878DB"/>
                </a:solidFill>
                <a:latin typeface="Helvetica" pitchFamily="34" charset="0"/>
              </a:endParaRPr>
            </a:p>
          </p:txBody>
        </p:sp>
        <p:pic>
          <p:nvPicPr>
            <p:cNvPr id="34" name="Picture 3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1" y="920"/>
              <a:ext cx="23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1119827" y="4299898"/>
            <a:ext cx="1906588" cy="917575"/>
            <a:chOff x="1186" y="2737"/>
            <a:chExt cx="1201" cy="578"/>
          </a:xfrm>
        </p:grpSpPr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1186" y="3142"/>
              <a:ext cx="120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 b="1">
                  <a:solidFill>
                    <a:srgbClr val="FF0000"/>
                  </a:solidFill>
                  <a:latin typeface="Helvetica" pitchFamily="34" charset="0"/>
                </a:rPr>
                <a:t>File execution is denied</a:t>
              </a: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1606" y="2737"/>
              <a:ext cx="355" cy="355"/>
            </a:xfrm>
            <a:prstGeom prst="flowChartSummingJunction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cxnSp>
        <p:nvCxnSpPr>
          <p:cNvPr id="38" name="AutoShape 38"/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4507552" y="2753673"/>
            <a:ext cx="0" cy="215900"/>
          </a:xfrm>
          <a:prstGeom prst="straightConnector1">
            <a:avLst/>
          </a:prstGeom>
          <a:noFill/>
          <a:ln w="9525">
            <a:solidFill>
              <a:srgbClr val="3878DB"/>
            </a:solidFill>
            <a:round/>
            <a:headEnd/>
            <a:tailEnd type="triangle" w="med" len="med"/>
          </a:ln>
        </p:spPr>
      </p:cxnSp>
      <p:sp>
        <p:nvSpPr>
          <p:cNvPr id="39" name="Line 39"/>
          <p:cNvSpPr>
            <a:spLocks noChangeShapeType="1"/>
          </p:cNvSpPr>
          <p:nvPr/>
        </p:nvSpPr>
        <p:spPr bwMode="auto">
          <a:xfrm flipV="1">
            <a:off x="5447352" y="3588698"/>
            <a:ext cx="409575" cy="476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/>
          </a:p>
        </p:txBody>
      </p: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3572515" y="2844160"/>
            <a:ext cx="4325937" cy="831850"/>
            <a:chOff x="2731" y="1828"/>
            <a:chExt cx="2725" cy="524"/>
          </a:xfrm>
        </p:grpSpPr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731" y="1904"/>
              <a:ext cx="1180" cy="13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800">
                  <a:solidFill>
                    <a:schemeClr val="bg1"/>
                  </a:solidFill>
                  <a:latin typeface="Helvetica" pitchFamily="34" charset="0"/>
                </a:rPr>
                <a:t>0x20ee7cf645efeba7C81bd660fe307</a:t>
              </a: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 rot="-2203504">
              <a:off x="4148" y="1828"/>
              <a:ext cx="1308" cy="14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900" b="1">
                  <a:solidFill>
                    <a:schemeClr val="bg1"/>
                  </a:solidFill>
                  <a:latin typeface="Helvetica" pitchFamily="34" charset="0"/>
                </a:rPr>
                <a:t>No Matching Signature</a:t>
              </a: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3918" y="2352"/>
              <a:ext cx="24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cxnSp>
        <p:nvCxnSpPr>
          <p:cNvPr id="44" name="AutoShape 44"/>
          <p:cNvCxnSpPr>
            <a:cxnSpLocks noChangeShapeType="1"/>
          </p:cNvCxnSpPr>
          <p:nvPr/>
        </p:nvCxnSpPr>
        <p:spPr bwMode="auto">
          <a:xfrm flipH="1">
            <a:off x="4507552" y="3182298"/>
            <a:ext cx="1588" cy="265112"/>
          </a:xfrm>
          <a:prstGeom prst="straightConnector1">
            <a:avLst/>
          </a:prstGeom>
          <a:noFill/>
          <a:ln w="9525">
            <a:solidFill>
              <a:srgbClr val="3878DB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8" grpId="0" animBg="1" autoUpdateAnimBg="0"/>
      <p:bldP spid="21" grpId="0" animBg="1" autoUpdateAnimBg="0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How Application Control works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8646" y="1236994"/>
            <a:ext cx="2225675" cy="2744787"/>
          </a:xfrm>
          <a:prstGeom prst="rect">
            <a:avLst/>
          </a:prstGeom>
          <a:solidFill>
            <a:srgbClr val="E6E8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859771" y="2157744"/>
            <a:ext cx="2022475" cy="1630362"/>
            <a:chOff x="4170" y="1385"/>
            <a:chExt cx="1274" cy="102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170" y="1385"/>
              <a:ext cx="1274" cy="102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215" y="1486"/>
              <a:ext cx="1170" cy="135"/>
            </a:xfrm>
            <a:prstGeom prst="rect">
              <a:avLst/>
            </a:prstGeom>
            <a:solidFill>
              <a:srgbClr val="3878DB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800">
                  <a:solidFill>
                    <a:schemeClr val="bg1"/>
                  </a:solidFill>
                </a:rPr>
                <a:t>0x7ddf86e8a4672a420760b8809a1c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215" y="1716"/>
              <a:ext cx="1184" cy="135"/>
            </a:xfrm>
            <a:prstGeom prst="rect">
              <a:avLst/>
            </a:prstGeom>
            <a:solidFill>
              <a:srgbClr val="3878DB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800">
                  <a:solidFill>
                    <a:schemeClr val="bg1"/>
                  </a:solidFill>
                </a:rPr>
                <a:t>0xcbac13bb07f7dd0e10e93f4b63de9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215" y="1943"/>
              <a:ext cx="1180" cy="135"/>
            </a:xfrm>
            <a:prstGeom prst="rect">
              <a:avLst/>
            </a:prstGeom>
            <a:solidFill>
              <a:srgbClr val="3878DB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800">
                  <a:solidFill>
                    <a:schemeClr val="bg1"/>
                  </a:solidFill>
                </a:rPr>
                <a:t>0xd535561209f0199f63b72c2ebc13c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15" y="2177"/>
              <a:ext cx="1180" cy="135"/>
            </a:xfrm>
            <a:prstGeom prst="rect">
              <a:avLst/>
            </a:prstGeom>
            <a:solidFill>
              <a:srgbClr val="3878DB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800">
                  <a:solidFill>
                    <a:schemeClr val="bg1"/>
                  </a:solidFill>
                </a:rPr>
                <a:t>0x20ee7cf645efeba7C81bd660fe307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751821" y="1241757"/>
            <a:ext cx="2390775" cy="954088"/>
            <a:chOff x="4102" y="808"/>
            <a:chExt cx="1506" cy="60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102" y="808"/>
              <a:ext cx="150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1">
                  <a:solidFill>
                    <a:srgbClr val="3878DB"/>
                  </a:solidFill>
                  <a:latin typeface="Verdana" pitchFamily="34" charset="0"/>
                </a:rPr>
                <a:t>List of centrally authorized files signatures</a:t>
              </a:r>
            </a:p>
            <a:p>
              <a:pPr algn="l"/>
              <a:endParaRPr lang="en-US" sz="1400" b="1">
                <a:solidFill>
                  <a:srgbClr val="3878DB"/>
                </a:solidFill>
                <a:latin typeface="Verdana" pitchFamily="34" charset="0"/>
              </a:endParaRP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1" y="920"/>
              <a:ext cx="23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017896" y="1241756"/>
            <a:ext cx="2225675" cy="4567238"/>
          </a:xfrm>
          <a:prstGeom prst="rect">
            <a:avLst/>
          </a:prstGeom>
          <a:solidFill>
            <a:srgbClr val="E6E8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383271" y="1241756"/>
            <a:ext cx="2225675" cy="4567238"/>
          </a:xfrm>
          <a:prstGeom prst="rect">
            <a:avLst/>
          </a:prstGeom>
          <a:solidFill>
            <a:srgbClr val="E6E8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065521" y="1241756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3878DB"/>
                </a:solidFill>
                <a:latin typeface="Verdana" pitchFamily="34" charset="0"/>
              </a:rPr>
              <a:t>Users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475346" y="1241756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3878DB"/>
                </a:solidFill>
                <a:latin typeface="Verdana" pitchFamily="34" charset="0"/>
              </a:rPr>
              <a:t>Kernel Driver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230621" y="2232356"/>
            <a:ext cx="1822450" cy="450850"/>
          </a:xfrm>
          <a:prstGeom prst="flowChartProcess">
            <a:avLst/>
          </a:prstGeom>
          <a:solidFill>
            <a:srgbClr val="3878D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1200">
                <a:solidFill>
                  <a:schemeClr val="bg1"/>
                </a:solidFill>
                <a:latin typeface="Verdana" pitchFamily="34" charset="0"/>
              </a:rPr>
              <a:t>Application Execution</a:t>
            </a:r>
          </a:p>
          <a:p>
            <a:pPr algn="l"/>
            <a:r>
              <a:rPr lang="en-US" sz="1200">
                <a:solidFill>
                  <a:schemeClr val="bg1"/>
                </a:solidFill>
                <a:latin typeface="Verdana" pitchFamily="34" charset="0"/>
              </a:rPr>
              <a:t>Request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3557896" y="2156156"/>
            <a:ext cx="1905000" cy="601663"/>
          </a:xfrm>
          <a:prstGeom prst="flowChartProcess">
            <a:avLst/>
          </a:prstGeom>
          <a:solidFill>
            <a:srgbClr val="3878DB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1200">
                <a:solidFill>
                  <a:schemeClr val="bg1"/>
                </a:solidFill>
                <a:latin typeface="Verdana" pitchFamily="34" charset="0"/>
              </a:rPr>
              <a:t>File signature generation using SHA-1 hash 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573771" y="2973719"/>
            <a:ext cx="1873250" cy="214312"/>
          </a:xfrm>
          <a:prstGeom prst="rect">
            <a:avLst/>
          </a:prstGeom>
          <a:solidFill>
            <a:srgbClr val="3878D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800">
                <a:solidFill>
                  <a:schemeClr val="bg1"/>
                </a:solidFill>
              </a:rPr>
              <a:t>0x20ee7cf645efeba7C81bd660fe307</a:t>
            </a: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3557896" y="3451556"/>
            <a:ext cx="1905000" cy="601663"/>
          </a:xfrm>
          <a:prstGeom prst="flowChartProcess">
            <a:avLst/>
          </a:prstGeom>
          <a:solidFill>
            <a:srgbClr val="3878DB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1200">
                <a:solidFill>
                  <a:schemeClr val="bg1"/>
                </a:solidFill>
                <a:latin typeface="Verdana" pitchFamily="34" charset="0"/>
              </a:rPr>
              <a:t>Comparison with list of centrally authorized files signature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3557896" y="4273881"/>
            <a:ext cx="1905000" cy="601663"/>
          </a:xfrm>
          <a:prstGeom prst="flowChartDecis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Authorization?</a:t>
            </a:r>
          </a:p>
        </p:txBody>
      </p:sp>
      <p:cxnSp>
        <p:nvCxnSpPr>
          <p:cNvPr id="22" name="AutoShape 22"/>
          <p:cNvCxnSpPr>
            <a:cxnSpLocks noChangeShapeType="1"/>
            <a:stCxn id="18" idx="2"/>
            <a:endCxn id="19" idx="0"/>
          </p:cNvCxnSpPr>
          <p:nvPr/>
        </p:nvCxnSpPr>
        <p:spPr bwMode="auto">
          <a:xfrm rot="5400000">
            <a:off x="4402446" y="2865769"/>
            <a:ext cx="215900" cy="0"/>
          </a:xfrm>
          <a:prstGeom prst="straightConnector1">
            <a:avLst/>
          </a:prstGeom>
          <a:noFill/>
          <a:ln w="9525">
            <a:solidFill>
              <a:srgbClr val="3878DB"/>
            </a:solidFill>
            <a:round/>
            <a:headEnd/>
            <a:tailEnd type="triangle" w="med" len="med"/>
          </a:ln>
        </p:spPr>
      </p:cxnSp>
      <p:cxnSp>
        <p:nvCxnSpPr>
          <p:cNvPr id="23" name="AutoShape 23"/>
          <p:cNvCxnSpPr>
            <a:cxnSpLocks noChangeShapeType="1"/>
            <a:stCxn id="20" idx="2"/>
            <a:endCxn id="21" idx="0"/>
          </p:cNvCxnSpPr>
          <p:nvPr/>
        </p:nvCxnSpPr>
        <p:spPr bwMode="auto">
          <a:xfrm rot="5400000">
            <a:off x="4400065" y="4163550"/>
            <a:ext cx="220662" cy="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</p:cxn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1332221" y="4175456"/>
            <a:ext cx="1500188" cy="1049300"/>
            <a:chOff x="1042" y="2620"/>
            <a:chExt cx="945" cy="669"/>
          </a:xfrm>
        </p:grpSpPr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0" y="2620"/>
              <a:ext cx="684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042" y="3093"/>
              <a:ext cx="94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b="1">
                  <a:solidFill>
                    <a:schemeClr val="accent1"/>
                  </a:solidFill>
                  <a:latin typeface="Verdana" pitchFamily="34" charset="0"/>
                </a:rPr>
                <a:t>File executes</a:t>
              </a:r>
            </a:p>
          </p:txBody>
        </p:sp>
      </p:grp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4243696" y="5966156"/>
            <a:ext cx="533400" cy="301625"/>
          </a:xfrm>
          <a:prstGeom prst="flowChartDocumen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400">
                <a:solidFill>
                  <a:schemeClr val="folHlink"/>
                </a:solidFill>
                <a:latin typeface="Verdana" pitchFamily="34" charset="0"/>
              </a:rPr>
              <a:t>Log</a:t>
            </a:r>
          </a:p>
        </p:txBody>
      </p:sp>
      <p:cxnSp>
        <p:nvCxnSpPr>
          <p:cNvPr id="28" name="AutoShape 28"/>
          <p:cNvCxnSpPr>
            <a:cxnSpLocks noChangeShapeType="1"/>
            <a:stCxn id="21" idx="1"/>
            <a:endCxn id="27" idx="0"/>
          </p:cNvCxnSpPr>
          <p:nvPr/>
        </p:nvCxnSpPr>
        <p:spPr bwMode="auto">
          <a:xfrm rot="10800000" flipH="1" flipV="1">
            <a:off x="3557896" y="4575506"/>
            <a:ext cx="952500" cy="1390650"/>
          </a:xfrm>
          <a:prstGeom prst="bentConnector4">
            <a:avLst>
              <a:gd name="adj1" fmla="val -24000"/>
              <a:gd name="adj2" fmla="val 60843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cxnSp>
        <p:nvCxnSpPr>
          <p:cNvPr id="29" name="AutoShape 29"/>
          <p:cNvCxnSpPr>
            <a:cxnSpLocks noChangeShapeType="1"/>
            <a:stCxn id="21" idx="2"/>
            <a:endCxn id="27" idx="0"/>
          </p:cNvCxnSpPr>
          <p:nvPr/>
        </p:nvCxnSpPr>
        <p:spPr bwMode="auto">
          <a:xfrm rot="5400000">
            <a:off x="3965090" y="5420850"/>
            <a:ext cx="1090612" cy="0"/>
          </a:xfrm>
          <a:prstGeom prst="straightConnector1">
            <a:avLst/>
          </a:prstGeom>
          <a:noFill/>
          <a:ln w="9525">
            <a:solidFill>
              <a:srgbClr val="3878DB"/>
            </a:solidFill>
            <a:prstDash val="dash"/>
            <a:round/>
            <a:headEnd/>
            <a:tailEnd type="triangle" w="med" len="med"/>
          </a:ln>
        </p:spPr>
      </p:cxn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2567296" y="4289756"/>
            <a:ext cx="1085850" cy="304800"/>
            <a:chOff x="1824" y="2688"/>
            <a:chExt cx="796" cy="194"/>
          </a:xfrm>
        </p:grpSpPr>
        <p:cxnSp>
          <p:nvCxnSpPr>
            <p:cNvPr id="31" name="AutoShape 31"/>
            <p:cNvCxnSpPr>
              <a:cxnSpLocks noChangeShapeType="1"/>
            </p:cNvCxnSpPr>
            <p:nvPr/>
          </p:nvCxnSpPr>
          <p:spPr bwMode="auto">
            <a:xfrm rot="10800000">
              <a:off x="1824" y="2870"/>
              <a:ext cx="796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960" y="2688"/>
              <a:ext cx="39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b="1">
                  <a:solidFill>
                    <a:schemeClr val="accent1"/>
                  </a:solidFill>
                  <a:latin typeface="Verdana" pitchFamily="34" charset="0"/>
                </a:rPr>
                <a:t>Yes</a:t>
              </a:r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4989821" y="1332244"/>
            <a:ext cx="509588" cy="542925"/>
            <a:chOff x="1632" y="1248"/>
            <a:chExt cx="2682" cy="2286"/>
          </a:xfrm>
        </p:grpSpPr>
        <p:sp>
          <p:nvSpPr>
            <p:cNvPr id="34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93" lon="15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algn="l"/>
              <a:endParaRPr lang="en-US"/>
            </a:p>
          </p:txBody>
        </p:sp>
        <p:sp>
          <p:nvSpPr>
            <p:cNvPr id="35" name="AutoShape 35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93" lon="15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algn="l"/>
              <a:endParaRPr lang="en-US"/>
            </a:p>
          </p:txBody>
        </p:sp>
        <p:sp>
          <p:nvSpPr>
            <p:cNvPr id="36" name="AutoShape 36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93" lon="15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algn="l"/>
              <a:endParaRPr lang="en-US"/>
            </a:p>
          </p:txBody>
        </p:sp>
      </p:grpSp>
      <p:pic>
        <p:nvPicPr>
          <p:cNvPr id="37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7771" y="1284619"/>
            <a:ext cx="5048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AutoShape 38"/>
          <p:cNvCxnSpPr>
            <a:cxnSpLocks noChangeShapeType="1"/>
          </p:cNvCxnSpPr>
          <p:nvPr/>
        </p:nvCxnSpPr>
        <p:spPr bwMode="auto">
          <a:xfrm>
            <a:off x="3053071" y="2457781"/>
            <a:ext cx="504825" cy="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</p:cxnSp>
      <p:sp>
        <p:nvSpPr>
          <p:cNvPr id="39" name="Line 39"/>
          <p:cNvSpPr>
            <a:spLocks noChangeShapeType="1"/>
          </p:cNvSpPr>
          <p:nvPr/>
        </p:nvSpPr>
        <p:spPr bwMode="auto">
          <a:xfrm flipV="1">
            <a:off x="5450196" y="3592844"/>
            <a:ext cx="409575" cy="4762"/>
          </a:xfrm>
          <a:prstGeom prst="line">
            <a:avLst/>
          </a:prstGeom>
          <a:noFill/>
          <a:ln w="9525">
            <a:solidFill>
              <a:srgbClr val="3878DB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/>
          </a:p>
        </p:txBody>
      </p: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3575359" y="2973719"/>
            <a:ext cx="4227512" cy="709612"/>
            <a:chOff x="2731" y="1899"/>
            <a:chExt cx="2663" cy="447"/>
          </a:xfrm>
        </p:grpSpPr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731" y="1899"/>
              <a:ext cx="1180" cy="13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800">
                  <a:solidFill>
                    <a:schemeClr val="bg1"/>
                  </a:solidFill>
                </a:rPr>
                <a:t>0x20ee7cf645efeba7C81bd660fe307</a:t>
              </a: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H="1">
              <a:off x="3918" y="2346"/>
              <a:ext cx="24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4214" y="2176"/>
              <a:ext cx="1180" cy="13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800">
                  <a:solidFill>
                    <a:schemeClr val="bg1"/>
                  </a:solidFill>
                </a:rPr>
                <a:t>0x20ee7cf645efeba7C81bd660fe307</a:t>
              </a:r>
            </a:p>
          </p:txBody>
        </p:sp>
      </p:grpSp>
      <p:cxnSp>
        <p:nvCxnSpPr>
          <p:cNvPr id="44" name="AutoShape 44"/>
          <p:cNvCxnSpPr>
            <a:cxnSpLocks noChangeShapeType="1"/>
          </p:cNvCxnSpPr>
          <p:nvPr/>
        </p:nvCxnSpPr>
        <p:spPr bwMode="auto">
          <a:xfrm flipH="1">
            <a:off x="4510396" y="3186444"/>
            <a:ext cx="1588" cy="265112"/>
          </a:xfrm>
          <a:prstGeom prst="straightConnector1">
            <a:avLst/>
          </a:prstGeom>
          <a:noFill/>
          <a:ln w="9525">
            <a:solidFill>
              <a:srgbClr val="3878DB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Major Features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52600" y="838200"/>
            <a:ext cx="59436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de-DE" sz="2000" b="1" dirty="0" smtClean="0"/>
              <a:t>White List</a:t>
            </a:r>
          </a:p>
          <a:p>
            <a:pPr algn="l"/>
            <a:endParaRPr lang="de-DE" sz="2000" b="1" dirty="0" smtClean="0"/>
          </a:p>
          <a:p>
            <a:pPr algn="l"/>
            <a:r>
              <a:rPr lang="de-DE" sz="2000" b="1" dirty="0" smtClean="0"/>
              <a:t>Full Macro Protection</a:t>
            </a:r>
          </a:p>
          <a:p>
            <a:pPr algn="l"/>
            <a:endParaRPr lang="de-DE" sz="2000" b="1" dirty="0" smtClean="0"/>
          </a:p>
          <a:p>
            <a:pPr algn="l"/>
            <a:r>
              <a:rPr lang="de-DE" sz="2000" b="1" dirty="0" smtClean="0"/>
              <a:t>Instant Policy Updates</a:t>
            </a:r>
          </a:p>
          <a:p>
            <a:pPr algn="l"/>
            <a:endParaRPr lang="de-DE" sz="2000" b="1" dirty="0" smtClean="0"/>
          </a:p>
          <a:p>
            <a:pPr algn="l"/>
            <a:r>
              <a:rPr lang="de-DE" sz="2000" b="1" dirty="0" smtClean="0"/>
              <a:t>Offline Protection</a:t>
            </a:r>
          </a:p>
          <a:p>
            <a:pPr algn="l"/>
            <a:endParaRPr lang="de-DE" sz="2000" b="1" dirty="0" smtClean="0"/>
          </a:p>
          <a:p>
            <a:pPr algn="l"/>
            <a:r>
              <a:rPr lang="de-DE" sz="2000" b="1" dirty="0" smtClean="0"/>
              <a:t>NT </a:t>
            </a:r>
            <a:r>
              <a:rPr lang="de-DE" sz="2000" b="1" dirty="0"/>
              <a:t>/ AD Domain / Novell eDirectory </a:t>
            </a:r>
            <a:r>
              <a:rPr lang="de-DE" sz="2000" b="1" dirty="0" smtClean="0"/>
              <a:t>support</a:t>
            </a:r>
            <a:endParaRPr lang="de-DE" sz="2000" b="1" dirty="0"/>
          </a:p>
          <a:p>
            <a:pPr algn="l"/>
            <a:endParaRPr lang="de-DE" sz="2000" b="1" dirty="0"/>
          </a:p>
          <a:p>
            <a:pPr algn="l"/>
            <a:r>
              <a:rPr lang="de-DE" sz="2000" b="1" dirty="0"/>
              <a:t>Silent Unattended Installation</a:t>
            </a:r>
          </a:p>
          <a:p>
            <a:pPr algn="l"/>
            <a:endParaRPr lang="de-CH" sz="2000" dirty="0"/>
          </a:p>
          <a:p>
            <a:pPr algn="l"/>
            <a:r>
              <a:rPr lang="de-CH" sz="2000" b="1" dirty="0"/>
              <a:t>Optimized Network </a:t>
            </a:r>
            <a:r>
              <a:rPr lang="de-CH" sz="2000" b="1" dirty="0" smtClean="0"/>
              <a:t>Communication</a:t>
            </a:r>
          </a:p>
          <a:p>
            <a:pPr algn="l"/>
            <a:endParaRPr lang="de-CH" sz="2000" b="1" dirty="0" smtClean="0"/>
          </a:p>
          <a:p>
            <a:pPr algn="l"/>
            <a:r>
              <a:rPr lang="de-CH" sz="2000" b="1" dirty="0" smtClean="0"/>
              <a:t>Learning Mode</a:t>
            </a:r>
          </a:p>
          <a:p>
            <a:pPr algn="l"/>
            <a:endParaRPr lang="de-CH" sz="2000" b="1" dirty="0" smtClean="0"/>
          </a:p>
          <a:p>
            <a:pPr algn="l"/>
            <a:r>
              <a:rPr lang="de-CH" sz="2000" b="1" dirty="0" smtClean="0"/>
              <a:t>Logging &amp; Auditing</a:t>
            </a:r>
            <a:endParaRPr lang="de-CH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648" y="1066800"/>
            <a:ext cx="3429000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Did the bad guys surrender?</a:t>
            </a:r>
            <a:endParaRPr lang="en-US" dirty="0"/>
          </a:p>
        </p:txBody>
      </p:sp>
      <p:pic>
        <p:nvPicPr>
          <p:cNvPr id="6" name="Picture 3" descr="badgu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18097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38400" y="838200"/>
            <a:ext cx="6324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de-CH" sz="2800" dirty="0">
                <a:solidFill>
                  <a:schemeClr val="accent5">
                    <a:lumMod val="10000"/>
                  </a:schemeClr>
                </a:solidFill>
                <a:latin typeface="FagoNoRegular-Roman" pitchFamily="2" charset="0"/>
              </a:rPr>
              <a:t>There have been no massive </a:t>
            </a:r>
            <a:r>
              <a:rPr lang="de-CH" sz="2800" dirty="0" smtClean="0">
                <a:solidFill>
                  <a:schemeClr val="accent5">
                    <a:lumMod val="10000"/>
                  </a:schemeClr>
                </a:solidFill>
                <a:latin typeface="FagoNoRegular-Roman" pitchFamily="2" charset="0"/>
              </a:rPr>
              <a:t>attacks </a:t>
            </a:r>
            <a:r>
              <a:rPr lang="de-CH" sz="2800" dirty="0">
                <a:solidFill>
                  <a:schemeClr val="accent5">
                    <a:lumMod val="10000"/>
                  </a:schemeClr>
                </a:solidFill>
                <a:latin typeface="FagoNoRegular-Roman" pitchFamily="2" charset="0"/>
              </a:rPr>
              <a:t>lately... </a:t>
            </a:r>
            <a:endParaRPr lang="de-CH" sz="2800" dirty="0" smtClean="0">
              <a:solidFill>
                <a:schemeClr val="accent5">
                  <a:lumMod val="10000"/>
                </a:schemeClr>
              </a:solidFill>
              <a:latin typeface="FagoNoRegular-Roman" pitchFamily="2" charset="0"/>
            </a:endParaRPr>
          </a:p>
          <a:p>
            <a:pPr algn="ctr"/>
            <a:r>
              <a:rPr lang="de-C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FagoNoRegular-Roman" pitchFamily="2" charset="0"/>
              </a:rPr>
              <a:t>Why?</a:t>
            </a:r>
            <a:endParaRPr lang="de-CH" sz="3200" dirty="0">
              <a:solidFill>
                <a:schemeClr val="accent5">
                  <a:lumMod val="10000"/>
                </a:schemeClr>
              </a:solidFill>
              <a:latin typeface="FagoNoRegular-Roman" pitchFamily="2" charset="0"/>
            </a:endParaRPr>
          </a:p>
          <a:p>
            <a:pPr algn="l">
              <a:buFontTx/>
              <a:buChar char="•"/>
            </a:pPr>
            <a:r>
              <a:rPr lang="de-CH" sz="2800" dirty="0" smtClean="0">
                <a:solidFill>
                  <a:schemeClr val="accent5">
                    <a:lumMod val="10000"/>
                  </a:schemeClr>
                </a:solidFill>
                <a:latin typeface="FagoNoRegular-Roman" pitchFamily="2" charset="0"/>
              </a:rPr>
              <a:t> Broadband </a:t>
            </a:r>
            <a:r>
              <a:rPr lang="de-CH" sz="2800" dirty="0">
                <a:solidFill>
                  <a:schemeClr val="accent5">
                    <a:lumMod val="10000"/>
                  </a:schemeClr>
                </a:solidFill>
                <a:latin typeface="FagoNoRegular-Roman" pitchFamily="2" charset="0"/>
              </a:rPr>
              <a:t>attacks make CSO‘s increase their IT security</a:t>
            </a:r>
          </a:p>
          <a:p>
            <a:pPr algn="l">
              <a:buFontTx/>
              <a:buChar char="•"/>
            </a:pPr>
            <a:r>
              <a:rPr lang="de-CH" sz="2800" dirty="0">
                <a:solidFill>
                  <a:schemeClr val="accent5">
                    <a:lumMod val="10000"/>
                  </a:schemeClr>
                </a:solidFill>
                <a:latin typeface="FagoNoRegular-Roman" pitchFamily="2" charset="0"/>
              </a:rPr>
              <a:t> Lack of massive attacks makes CSO‘s </a:t>
            </a:r>
            <a:r>
              <a:rPr lang="de-CH" sz="2800" b="1" i="1" dirty="0">
                <a:solidFill>
                  <a:schemeClr val="accent5">
                    <a:lumMod val="10000"/>
                  </a:schemeClr>
                </a:solidFill>
                <a:latin typeface="FagoNoRegular-Roman" pitchFamily="2" charset="0"/>
              </a:rPr>
              <a:t>think</a:t>
            </a:r>
            <a:r>
              <a:rPr lang="de-CH" sz="2800" dirty="0">
                <a:solidFill>
                  <a:schemeClr val="accent5">
                    <a:lumMod val="10000"/>
                  </a:schemeClr>
                </a:solidFill>
                <a:latin typeface="FagoNoRegular-Roman" pitchFamily="2" charset="0"/>
              </a:rPr>
              <a:t>  their systems are secure</a:t>
            </a:r>
          </a:p>
          <a:p>
            <a:pPr algn="l">
              <a:buFontTx/>
              <a:buChar char="•"/>
            </a:pPr>
            <a:endParaRPr lang="de-CH" sz="2800" dirty="0">
              <a:solidFill>
                <a:schemeClr val="accent5">
                  <a:lumMod val="10000"/>
                </a:schemeClr>
              </a:solidFill>
              <a:latin typeface="FagoNoRegular-Roman" pitchFamily="2" charset="0"/>
            </a:endParaRPr>
          </a:p>
          <a:p>
            <a:pPr algn="l">
              <a:buFontTx/>
              <a:buChar char="•"/>
            </a:pPr>
            <a:r>
              <a:rPr lang="de-CH" sz="2800" dirty="0">
                <a:solidFill>
                  <a:schemeClr val="accent5">
                    <a:lumMod val="10000"/>
                  </a:schemeClr>
                </a:solidFill>
                <a:latin typeface="FagoNoRegular-Roman" pitchFamily="2" charset="0"/>
              </a:rPr>
              <a:t> Today, we‘re facing </a:t>
            </a:r>
            <a:r>
              <a:rPr lang="de-CH" sz="2800" b="1" dirty="0">
                <a:solidFill>
                  <a:schemeClr val="accent5">
                    <a:lumMod val="10000"/>
                  </a:schemeClr>
                </a:solidFill>
                <a:latin typeface="FagoNoRegular-Roman" pitchFamily="2" charset="0"/>
              </a:rPr>
              <a:t>targeted attacks</a:t>
            </a:r>
          </a:p>
          <a:p>
            <a:pPr lvl="1" algn="l">
              <a:buFontTx/>
              <a:buChar char="•"/>
            </a:pPr>
            <a:r>
              <a:rPr lang="de-CH" sz="2800" dirty="0">
                <a:solidFill>
                  <a:schemeClr val="accent5">
                    <a:lumMod val="10000"/>
                  </a:schemeClr>
                </a:solidFill>
                <a:latin typeface="FagoNoRegular-Roman" pitchFamily="2" charset="0"/>
              </a:rPr>
              <a:t> silent and focussed</a:t>
            </a:r>
          </a:p>
          <a:p>
            <a:pPr lvl="1" algn="l">
              <a:buFontTx/>
              <a:buChar char="•"/>
            </a:pPr>
            <a:r>
              <a:rPr lang="de-CH" sz="2800" dirty="0">
                <a:solidFill>
                  <a:schemeClr val="accent5">
                    <a:lumMod val="10000"/>
                  </a:schemeClr>
                </a:solidFill>
                <a:latin typeface="FagoNoRegular-Roman" pitchFamily="2" charset="0"/>
              </a:rPr>
              <a:t> goal: steal know how</a:t>
            </a:r>
          </a:p>
          <a:p>
            <a:pPr lvl="1" algn="l">
              <a:buFontTx/>
              <a:buChar char="•"/>
            </a:pPr>
            <a:r>
              <a:rPr lang="de-CH" sz="2800" dirty="0">
                <a:solidFill>
                  <a:schemeClr val="accent5">
                    <a:lumMod val="10000"/>
                  </a:schemeClr>
                </a:solidFill>
                <a:latin typeface="FagoNoRegular-Roman" pitchFamily="2" charset="0"/>
              </a:rPr>
              <a:t> victims will hardly admit data theft</a:t>
            </a:r>
            <a:endParaRPr lang="en-US" sz="2800" dirty="0">
              <a:solidFill>
                <a:schemeClr val="accent5">
                  <a:lumMod val="10000"/>
                </a:schemeClr>
              </a:solidFill>
              <a:latin typeface="FagoNoRegular-Rom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667000"/>
            <a:ext cx="8642350" cy="714380"/>
          </a:xfrm>
        </p:spPr>
        <p:txBody>
          <a:bodyPr/>
          <a:lstStyle/>
          <a:p>
            <a:r>
              <a:rPr lang="en-US" sz="9600" dirty="0" smtClean="0">
                <a:latin typeface="Kunstler Script" pitchFamily="66" charset="0"/>
              </a:rPr>
              <a:t>Demo</a:t>
            </a:r>
            <a:endParaRPr lang="en-US" dirty="0">
              <a:latin typeface="Kunstler Script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Social Engineering the USB way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8001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de-CH" sz="3200" b="1" dirty="0">
                <a:latin typeface="FagoNoRegular-Roman" pitchFamily="2" charset="0"/>
              </a:rPr>
              <a:t>Security Audit at a credit union</a:t>
            </a:r>
            <a:r>
              <a:rPr lang="de-CH" sz="2800" b="1" dirty="0">
                <a:latin typeface="FagoNoRegular-Roman" pitchFamily="2" charset="0"/>
              </a:rPr>
              <a:t> </a:t>
            </a:r>
          </a:p>
          <a:p>
            <a:pPr algn="l"/>
            <a:r>
              <a:rPr lang="de-CH" sz="2000" b="1" i="1" dirty="0">
                <a:latin typeface="FagoNoRegular-Roman" pitchFamily="2" charset="0"/>
              </a:rPr>
              <a:t>(Source: </a:t>
            </a:r>
            <a:r>
              <a:rPr lang="de-CH" sz="1400" b="1" i="1" dirty="0"/>
              <a:t>http://www.darkreading.com</a:t>
            </a:r>
            <a:r>
              <a:rPr lang="de-CH" sz="2000" b="1" i="1" dirty="0"/>
              <a:t>)</a:t>
            </a:r>
            <a:endParaRPr lang="de-CH" sz="2000" b="1" i="1" dirty="0">
              <a:latin typeface="FagoNoRegular-Roman" pitchFamily="2" charset="0"/>
            </a:endParaRPr>
          </a:p>
          <a:p>
            <a:pPr algn="l"/>
            <a:r>
              <a:rPr lang="de-CH" sz="2400" b="1" dirty="0">
                <a:latin typeface="FagoNoRegular-Roman" pitchFamily="2" charset="0"/>
              </a:rPr>
              <a:t>	</a:t>
            </a:r>
          </a:p>
          <a:p>
            <a:pPr algn="l"/>
            <a:r>
              <a:rPr lang="de-CH" sz="2400" b="1" dirty="0">
                <a:latin typeface="FagoNoRegular-Roman" pitchFamily="2" charset="0"/>
              </a:rPr>
              <a:t>Step 1</a:t>
            </a:r>
          </a:p>
          <a:p>
            <a:pPr algn="l"/>
            <a:r>
              <a:rPr lang="de-CH" sz="2000" dirty="0">
                <a:latin typeface="FagoNoRegular-Roman" pitchFamily="2" charset="0"/>
              </a:rPr>
              <a:t>Prepare 20 USB drives with a trojan horse that gathers critical data (such as user account information) from the PC it is connected to and sends it by email</a:t>
            </a:r>
          </a:p>
          <a:p>
            <a:pPr algn="l"/>
            <a:endParaRPr lang="de-CH" sz="2000" dirty="0">
              <a:latin typeface="FagoNoRegular-Roman" pitchFamily="2" charset="0"/>
            </a:endParaRPr>
          </a:p>
          <a:p>
            <a:pPr algn="l"/>
            <a:r>
              <a:rPr lang="de-CH" sz="2400" b="1" dirty="0">
                <a:latin typeface="FagoNoRegular-Roman" pitchFamily="2" charset="0"/>
              </a:rPr>
              <a:t>Step 2</a:t>
            </a:r>
          </a:p>
          <a:p>
            <a:pPr algn="l"/>
            <a:r>
              <a:rPr lang="de-CH" sz="2000" dirty="0">
                <a:latin typeface="FagoNoRegular-Roman" pitchFamily="2" charset="0"/>
              </a:rPr>
              <a:t>Drop these USB drives within the accomodations of the company</a:t>
            </a:r>
          </a:p>
          <a:p>
            <a:pPr algn="l"/>
            <a:endParaRPr lang="de-CH" sz="2000" dirty="0">
              <a:latin typeface="FagoNoRegular-Roman" pitchFamily="2" charset="0"/>
            </a:endParaRPr>
          </a:p>
          <a:p>
            <a:pPr algn="l"/>
            <a:r>
              <a:rPr lang="de-CH" sz="2400" b="1" dirty="0">
                <a:latin typeface="FagoNoRegular-Roman" pitchFamily="2" charset="0"/>
              </a:rPr>
              <a:t>Step 3</a:t>
            </a:r>
          </a:p>
          <a:p>
            <a:pPr algn="l"/>
            <a:r>
              <a:rPr lang="de-CH" sz="2000" dirty="0">
                <a:latin typeface="FagoNoRegular-Roman" pitchFamily="2" charset="0"/>
              </a:rPr>
              <a:t>Wait 3 days ...</a:t>
            </a:r>
          </a:p>
          <a:p>
            <a:pPr algn="l"/>
            <a:endParaRPr lang="de-CH" sz="2000" dirty="0">
              <a:latin typeface="FagoNoRegular-Roman" pitchFamily="2" charset="0"/>
            </a:endParaRPr>
          </a:p>
          <a:p>
            <a:pPr algn="l"/>
            <a:r>
              <a:rPr lang="de-CH" sz="2400" b="1" dirty="0">
                <a:latin typeface="FagoNoRegular-Roman" pitchFamily="2" charset="0"/>
              </a:rPr>
              <a:t>Result</a:t>
            </a:r>
          </a:p>
          <a:p>
            <a:pPr algn="l"/>
            <a:r>
              <a:rPr lang="de-CH" sz="2000" b="1" dirty="0">
                <a:solidFill>
                  <a:srgbClr val="FF0000"/>
                </a:solidFill>
                <a:latin typeface="FagoNoRegular-Roman" pitchFamily="2" charset="0"/>
              </a:rPr>
              <a:t>15</a:t>
            </a:r>
            <a:r>
              <a:rPr lang="de-CH" sz="2000" dirty="0">
                <a:latin typeface="FagoNoRegular-Roman" pitchFamily="2" charset="0"/>
              </a:rPr>
              <a:t> out of 20 drives have been used by employees, critical data from their PC‘s has been exposed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theft and data loss</a:t>
            </a:r>
            <a:endParaRPr lang="en-US" dirty="0"/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682"/>
          <a:stretch>
            <a:fillRect/>
          </a:stretch>
        </p:blipFill>
        <p:spPr bwMode="auto">
          <a:xfrm>
            <a:off x="838200" y="1066800"/>
            <a:ext cx="73247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de-CH" sz="5400" dirty="0" smtClean="0"/>
              <a:t>Lumension</a:t>
            </a:r>
            <a:br>
              <a:rPr lang="de-CH" sz="5400" dirty="0" smtClean="0"/>
            </a:br>
            <a:r>
              <a:rPr lang="de-CH" sz="5400" dirty="0" smtClean="0"/>
              <a:t>Device Control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Assign and Go</a:t>
            </a:r>
            <a:br>
              <a:rPr lang="de-CH" dirty="0" smtClean="0"/>
            </a:br>
            <a:endParaRPr lang="en-US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165225" y="1196975"/>
            <a:ext cx="6719888" cy="1584325"/>
          </a:xfrm>
          <a:prstGeom prst="roundRect">
            <a:avLst>
              <a:gd name="adj" fmla="val 7514"/>
            </a:avLst>
          </a:prstGeom>
          <a:solidFill>
            <a:srgbClr val="617EBF">
              <a:alpha val="25098"/>
            </a:srgbClr>
          </a:solidFill>
          <a:ln w="28575">
            <a:solidFill>
              <a:srgbClr val="617EB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FagoNoRegular-Roman" pitchFamily="2" charset="0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7070725" y="1341438"/>
            <a:ext cx="401638" cy="695325"/>
            <a:chOff x="5205" y="452"/>
            <a:chExt cx="253" cy="438"/>
          </a:xfrm>
        </p:grpSpPr>
        <p:pic>
          <p:nvPicPr>
            <p:cNvPr id="7" name="Picture 4" descr="Active Director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05" y="452"/>
              <a:ext cx="251" cy="2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8" name="Picture 5" descr="novell_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06" y="667"/>
              <a:ext cx="252" cy="22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525588" y="1412875"/>
            <a:ext cx="1211262" cy="706438"/>
            <a:chOff x="1391" y="346"/>
            <a:chExt cx="763" cy="445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55" y="346"/>
              <a:ext cx="22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391" y="618"/>
              <a:ext cx="7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200">
                  <a:latin typeface="FagoNoRegular-Roman" pitchFamily="2" charset="0"/>
                </a:rPr>
                <a:t>Individual User</a:t>
              </a:r>
              <a:endParaRPr lang="en-US" sz="1200">
                <a:latin typeface="FagoNoRegular-Roman" pitchFamily="2" charset="0"/>
              </a:endParaRP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3325813" y="1268413"/>
            <a:ext cx="1231900" cy="850900"/>
            <a:chOff x="2290" y="300"/>
            <a:chExt cx="776" cy="536"/>
          </a:xfrm>
        </p:grpSpPr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72" y="300"/>
              <a:ext cx="462" cy="4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290" y="663"/>
              <a:ext cx="7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200">
                  <a:latin typeface="FagoNoRegular-Roman" pitchFamily="2" charset="0"/>
                </a:rPr>
                <a:t>Groups of Users</a:t>
              </a:r>
              <a:endParaRPr lang="en-US" sz="1200">
                <a:latin typeface="FagoNoRegular-Roman" pitchFamily="2" charset="0"/>
              </a:endParaRPr>
            </a:p>
          </p:txBody>
        </p:sp>
      </p:grp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126038" y="1268413"/>
            <a:ext cx="1357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CH" sz="1200">
                <a:latin typeface="FagoNoRegular-Roman" pitchFamily="2" charset="0"/>
              </a:rPr>
              <a:t>Accounting</a:t>
            </a:r>
          </a:p>
          <a:p>
            <a:pPr>
              <a:buFontTx/>
              <a:buChar char="•"/>
            </a:pPr>
            <a:r>
              <a:rPr lang="de-CH" sz="1200">
                <a:latin typeface="FagoNoRegular-Roman" pitchFamily="2" charset="0"/>
              </a:rPr>
              <a:t>Sales People</a:t>
            </a:r>
          </a:p>
          <a:p>
            <a:pPr>
              <a:buFontTx/>
              <a:buChar char="•"/>
            </a:pPr>
            <a:r>
              <a:rPr lang="de-CH" sz="1200">
                <a:latin typeface="FagoNoRegular-Roman" pitchFamily="2" charset="0"/>
              </a:rPr>
              <a:t>Network Admins</a:t>
            </a:r>
          </a:p>
          <a:p>
            <a:pPr>
              <a:buFontTx/>
              <a:buChar char="•"/>
            </a:pPr>
            <a:r>
              <a:rPr lang="de-CH" sz="1200">
                <a:latin typeface="FagoNoRegular-Roman" pitchFamily="2" charset="0"/>
              </a:rPr>
              <a:t>Support Team</a:t>
            </a:r>
            <a:endParaRPr lang="en-US" sz="1200">
              <a:latin typeface="FagoNoRegular-Roman" pitchFamily="2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3109913" y="3643313"/>
            <a:ext cx="1871662" cy="649287"/>
          </a:xfrm>
          <a:prstGeom prst="rightArrow">
            <a:avLst>
              <a:gd name="adj1" fmla="val 69685"/>
              <a:gd name="adj2" fmla="val 70171"/>
            </a:avLst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tIns="46800" anchor="ctr"/>
          <a:lstStyle/>
          <a:p>
            <a:r>
              <a:rPr lang="de-CH" sz="1400" b="1">
                <a:solidFill>
                  <a:srgbClr val="617EBF"/>
                </a:solidFill>
                <a:latin typeface="FagoNoRegular-Roman" pitchFamily="2" charset="0"/>
              </a:rPr>
              <a:t>1.1 PREDEFINED </a:t>
            </a:r>
          </a:p>
          <a:p>
            <a:r>
              <a:rPr lang="de-CH" sz="1400" b="1">
                <a:solidFill>
                  <a:srgbClr val="617EBF"/>
                </a:solidFill>
                <a:latin typeface="FagoNoRegular-Roman" pitchFamily="2" charset="0"/>
              </a:rPr>
              <a:t>    DEVICE CLASSES</a:t>
            </a:r>
            <a:endParaRPr lang="en-US" sz="1400">
              <a:solidFill>
                <a:srgbClr val="617EBF"/>
              </a:solidFill>
              <a:latin typeface="FagoNoRegular-Roman" pitchFamily="2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5054600" y="3976688"/>
            <a:ext cx="719138" cy="0"/>
          </a:xfrm>
          <a:prstGeom prst="line">
            <a:avLst/>
          </a:prstGeom>
          <a:noFill/>
          <a:ln w="38100">
            <a:solidFill>
              <a:srgbClr val="617EB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5991225" y="2925763"/>
            <a:ext cx="1871663" cy="517525"/>
            <a:chOff x="4332" y="1344"/>
            <a:chExt cx="1179" cy="326"/>
          </a:xfrm>
        </p:grpSpPr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 rot="5400000" flipH="1" flipV="1">
              <a:off x="4281" y="1403"/>
              <a:ext cx="283" cy="181"/>
            </a:xfrm>
            <a:prstGeom prst="rightArrow">
              <a:avLst>
                <a:gd name="adj1" fmla="val 59565"/>
                <a:gd name="adj2" fmla="val 65147"/>
              </a:avLst>
            </a:prstGeom>
            <a:noFill/>
            <a:ln w="381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514" y="1344"/>
              <a:ext cx="99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de-CH" sz="1400" b="1">
                  <a:solidFill>
                    <a:srgbClr val="617EBF"/>
                  </a:solidFill>
                  <a:latin typeface="FagoNoRegular-Roman" pitchFamily="2" charset="0"/>
                </a:rPr>
                <a:t>3. ASSIGN ACCESS </a:t>
              </a:r>
            </a:p>
            <a:p>
              <a:pPr marL="342900" indent="-342900"/>
              <a:r>
                <a:rPr lang="de-CH" sz="1400" b="1">
                  <a:solidFill>
                    <a:srgbClr val="617EBF"/>
                  </a:solidFill>
                  <a:latin typeface="FagoNoRegular-Roman" pitchFamily="2" charset="0"/>
                </a:rPr>
                <a:t>    ATTRIBUTES</a:t>
              </a:r>
              <a:endParaRPr lang="en-US" sz="1400" b="1">
                <a:solidFill>
                  <a:srgbClr val="617EBF"/>
                </a:solidFill>
                <a:latin typeface="FagoNoRegular-Roman" pitchFamily="2" charset="0"/>
              </a:endParaRPr>
            </a:p>
          </p:txBody>
        </p:sp>
      </p:grp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1258888" y="2133600"/>
            <a:ext cx="6553200" cy="574675"/>
          </a:xfrm>
          <a:prstGeom prst="roundRect">
            <a:avLst>
              <a:gd name="adj" fmla="val 16852"/>
            </a:avLst>
          </a:prstGeom>
          <a:solidFill>
            <a:srgbClr val="617EBF">
              <a:alpha val="25098"/>
            </a:srgbClr>
          </a:solidFill>
          <a:ln w="28575">
            <a:solidFill>
              <a:srgbClr val="617EB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FagoNoRegular-Roman" pitchFamily="2" charset="0"/>
              </a:rPr>
              <a:t>What are users / user groups’ needs in terms of device / media</a:t>
            </a:r>
            <a:br>
              <a:rPr lang="en-US" sz="1600" b="1">
                <a:latin typeface="FagoNoRegular-Roman" pitchFamily="2" charset="0"/>
              </a:rPr>
            </a:br>
            <a:r>
              <a:rPr lang="en-US" sz="1600" b="1">
                <a:latin typeface="FagoNoRegular-Roman" pitchFamily="2" charset="0"/>
              </a:rPr>
              <a:t>access rights to perform their allowed tasks?</a:t>
            </a: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1258888" y="2133600"/>
            <a:ext cx="6553200" cy="574675"/>
          </a:xfrm>
          <a:prstGeom prst="roundRect">
            <a:avLst>
              <a:gd name="adj" fmla="val 19611"/>
            </a:avLst>
          </a:prstGeom>
          <a:solidFill>
            <a:srgbClr val="617EBF">
              <a:alpha val="25098"/>
            </a:srgbClr>
          </a:solidFill>
          <a:ln w="28575">
            <a:solidFill>
              <a:srgbClr val="617EB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1600" b="1">
                <a:latin typeface="FagoNoRegular-Roman" pitchFamily="2" charset="0"/>
              </a:rPr>
              <a:t>Users can now access their allowed devices / media</a:t>
            </a:r>
          </a:p>
          <a:p>
            <a:pPr algn="ctr"/>
            <a:r>
              <a:rPr lang="de-CH" sz="1600" b="1">
                <a:latin typeface="FagoNoRegular-Roman" pitchFamily="2" charset="0"/>
              </a:rPr>
              <a:t>according to their granted attributes</a:t>
            </a:r>
            <a:endParaRPr lang="en-US" sz="1600" b="1">
              <a:latin typeface="FagoNoRegular-Roman" pitchFamily="2" charset="0"/>
            </a:endParaRPr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1165225" y="2852738"/>
            <a:ext cx="2520950" cy="3082925"/>
            <a:chOff x="1292" y="1298"/>
            <a:chExt cx="1588" cy="1942"/>
          </a:xfrm>
        </p:grpSpPr>
        <p:sp>
          <p:nvSpPr>
            <p:cNvPr id="24" name="AutoShape 21"/>
            <p:cNvSpPr>
              <a:spLocks noChangeArrowheads="1"/>
            </p:cNvSpPr>
            <p:nvPr/>
          </p:nvSpPr>
          <p:spPr bwMode="auto">
            <a:xfrm rot="16200000" flipH="1">
              <a:off x="1378" y="1403"/>
              <a:ext cx="283" cy="181"/>
            </a:xfrm>
            <a:prstGeom prst="rightArrow">
              <a:avLst>
                <a:gd name="adj1" fmla="val 59565"/>
                <a:gd name="adj2" fmla="val 65147"/>
              </a:avLst>
            </a:prstGeom>
            <a:noFill/>
            <a:ln w="381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22"/>
            <p:cNvSpPr>
              <a:spLocks noChangeArrowheads="1"/>
            </p:cNvSpPr>
            <p:nvPr/>
          </p:nvSpPr>
          <p:spPr bwMode="auto">
            <a:xfrm>
              <a:off x="1292" y="1715"/>
              <a:ext cx="1180" cy="1035"/>
            </a:xfrm>
            <a:prstGeom prst="roundRect">
              <a:avLst>
                <a:gd name="adj" fmla="val 5218"/>
              </a:avLst>
            </a:prstGeom>
            <a:solidFill>
              <a:srgbClr val="617EBF">
                <a:alpha val="25098"/>
              </a:srgbClr>
            </a:solidFill>
            <a:ln w="28575">
              <a:solidFill>
                <a:srgbClr val="617EB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FagoNoRegular-Roman" pitchFamily="2" charset="0"/>
              </a:endParaRPr>
            </a:p>
          </p:txBody>
        </p:sp>
        <p:pic>
          <p:nvPicPr>
            <p:cNvPr id="26" name="Picture 2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83" y="1779"/>
              <a:ext cx="1085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7" name="Object 24"/>
            <p:cNvGraphicFramePr>
              <a:graphicFrameLocks noChangeAspect="1"/>
            </p:cNvGraphicFramePr>
            <p:nvPr/>
          </p:nvGraphicFramePr>
          <p:xfrm>
            <a:off x="1807" y="2568"/>
            <a:ext cx="257" cy="127"/>
          </p:xfrm>
          <a:graphic>
            <a:graphicData uri="http://schemas.openxmlformats.org/presentationml/2006/ole">
              <p:oleObj spid="_x0000_s280578" name="Visio" r:id="rId8" imgW="778482" imgH="383417" progId="Visio.Drawing.11">
                <p:embed/>
              </p:oleObj>
            </a:graphicData>
          </a:graphic>
        </p:graphicFrame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1292" y="2795"/>
              <a:ext cx="1180" cy="445"/>
            </a:xfrm>
            <a:prstGeom prst="roundRect">
              <a:avLst>
                <a:gd name="adj" fmla="val 16667"/>
              </a:avLst>
            </a:prstGeom>
            <a:solidFill>
              <a:srgbClr val="617EBF">
                <a:alpha val="25098"/>
              </a:srgbClr>
            </a:solidFill>
            <a:ln w="28575">
              <a:solidFill>
                <a:srgbClr val="617EB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FagoNoRegular-Roman" pitchFamily="2" charset="0"/>
              </a:endParaRPr>
            </a:p>
          </p:txBody>
        </p:sp>
        <p:grpSp>
          <p:nvGrpSpPr>
            <p:cNvPr id="29" name="Group 26"/>
            <p:cNvGrpSpPr>
              <a:grpSpLocks/>
            </p:cNvGrpSpPr>
            <p:nvPr/>
          </p:nvGrpSpPr>
          <p:grpSpPr bwMode="auto">
            <a:xfrm>
              <a:off x="1338" y="2841"/>
              <a:ext cx="272" cy="272"/>
              <a:chOff x="1338" y="2795"/>
              <a:chExt cx="272" cy="272"/>
            </a:xfrm>
          </p:grpSpPr>
          <p:pic>
            <p:nvPicPr>
              <p:cNvPr id="32" name="Picture 27" descr="Click To Download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8" y="2795"/>
                <a:ext cx="227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28" descr="Click To Download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83" y="2840"/>
                <a:ext cx="227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701" y="1298"/>
              <a:ext cx="117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de-CH" sz="1400" b="1">
                  <a:solidFill>
                    <a:srgbClr val="617EBF"/>
                  </a:solidFill>
                  <a:latin typeface="FagoNoRegular-Roman" pitchFamily="2" charset="0"/>
                </a:rPr>
                <a:t>0. IDENTIFY </a:t>
              </a:r>
            </a:p>
            <a:p>
              <a:pPr marL="342900" indent="-342900"/>
              <a:r>
                <a:rPr lang="de-CH" sz="1400" b="1">
                  <a:solidFill>
                    <a:srgbClr val="617EBF"/>
                  </a:solidFill>
                  <a:latin typeface="FagoNoRegular-Roman" pitchFamily="2" charset="0"/>
                </a:rPr>
                <a:t>    DEVICES AND MEDIA</a:t>
              </a:r>
              <a:endParaRPr lang="en-US" sz="1400" b="1">
                <a:solidFill>
                  <a:srgbClr val="617EBF"/>
                </a:solidFill>
                <a:latin typeface="FagoNoRegular-Roman" pitchFamily="2" charset="0"/>
              </a:endParaRP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1656" y="2840"/>
              <a:ext cx="81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000">
                  <a:latin typeface="FagoNoRegular-Roman" pitchFamily="2" charset="0"/>
                </a:rPr>
                <a:t>Unique Media</a:t>
              </a:r>
            </a:p>
            <a:p>
              <a:r>
                <a:rPr lang="de-CH" sz="1000">
                  <a:latin typeface="FagoNoRegular-Roman" pitchFamily="2" charset="0"/>
                </a:rPr>
                <a:t>CD / DVD, Zip drives, Disk on key</a:t>
              </a:r>
              <a:endParaRPr lang="en-US" sz="1000">
                <a:latin typeface="FagoNoRegular-Roman" pitchFamily="2" charset="0"/>
              </a:endParaRPr>
            </a:p>
          </p:txBody>
        </p:sp>
      </p:grpSp>
      <p:sp>
        <p:nvSpPr>
          <p:cNvPr id="34" name="AutoShape 31"/>
          <p:cNvSpPr>
            <a:spLocks noChangeArrowheads="1"/>
          </p:cNvSpPr>
          <p:nvPr/>
        </p:nvSpPr>
        <p:spPr bwMode="auto">
          <a:xfrm>
            <a:off x="3109913" y="4435475"/>
            <a:ext cx="1871662" cy="649288"/>
          </a:xfrm>
          <a:prstGeom prst="rightArrow">
            <a:avLst>
              <a:gd name="adj1" fmla="val 69685"/>
              <a:gd name="adj2" fmla="val 70171"/>
            </a:avLst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tIns="46800" anchor="ctr"/>
          <a:lstStyle/>
          <a:p>
            <a:r>
              <a:rPr lang="de-CH" sz="1400" b="1">
                <a:solidFill>
                  <a:srgbClr val="617EBF"/>
                </a:solidFill>
                <a:latin typeface="FagoNoRegular-Roman" pitchFamily="2" charset="0"/>
              </a:rPr>
              <a:t>1.2 SPECIFIC DEVICE</a:t>
            </a:r>
          </a:p>
          <a:p>
            <a:r>
              <a:rPr lang="de-CH" sz="1400" b="1">
                <a:solidFill>
                  <a:srgbClr val="617EBF"/>
                </a:solidFill>
                <a:latin typeface="FagoNoRegular-Roman" pitchFamily="2" charset="0"/>
              </a:rPr>
              <a:t>     TYPE / BRAND</a:t>
            </a:r>
            <a:endParaRPr lang="en-US" sz="1400">
              <a:solidFill>
                <a:srgbClr val="617EBF"/>
              </a:solidFill>
              <a:latin typeface="FagoNoRegular-Roman" pitchFamily="2" charset="0"/>
            </a:endParaRPr>
          </a:p>
        </p:txBody>
      </p:sp>
      <p:sp>
        <p:nvSpPr>
          <p:cNvPr id="35" name="AutoShape 32"/>
          <p:cNvSpPr>
            <a:spLocks noChangeArrowheads="1"/>
          </p:cNvSpPr>
          <p:nvPr/>
        </p:nvSpPr>
        <p:spPr bwMode="auto">
          <a:xfrm>
            <a:off x="3109913" y="5588000"/>
            <a:ext cx="2592387" cy="361950"/>
          </a:xfrm>
          <a:prstGeom prst="rightArrow">
            <a:avLst>
              <a:gd name="adj1" fmla="val 70176"/>
              <a:gd name="adj2" fmla="val 82466"/>
            </a:avLst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tIns="46800" anchor="ctr"/>
          <a:lstStyle/>
          <a:p>
            <a:r>
              <a:rPr lang="de-CH" sz="1400" b="1">
                <a:solidFill>
                  <a:srgbClr val="617EBF"/>
                </a:solidFill>
                <a:latin typeface="FagoNoRegular-Roman" pitchFamily="2" charset="0"/>
              </a:rPr>
              <a:t>1.3 ADD SPECIFIC MEDIA</a:t>
            </a:r>
            <a:endParaRPr lang="en-US" sz="1400">
              <a:solidFill>
                <a:srgbClr val="617EBF"/>
              </a:solidFill>
              <a:latin typeface="FagoNoRegular-Roman" pitchFamily="2" charset="0"/>
            </a:endParaRPr>
          </a:p>
        </p:txBody>
      </p:sp>
      <p:grpSp>
        <p:nvGrpSpPr>
          <p:cNvPr id="36" name="Group 33"/>
          <p:cNvGrpSpPr>
            <a:grpSpLocks/>
          </p:cNvGrpSpPr>
          <p:nvPr/>
        </p:nvGrpSpPr>
        <p:grpSpPr bwMode="auto">
          <a:xfrm>
            <a:off x="5773738" y="3514725"/>
            <a:ext cx="2089150" cy="2074863"/>
            <a:chOff x="4195" y="1715"/>
            <a:chExt cx="1316" cy="1307"/>
          </a:xfrm>
        </p:grpSpPr>
        <p:sp>
          <p:nvSpPr>
            <p:cNvPr id="37" name="AutoShape 34"/>
            <p:cNvSpPr>
              <a:spLocks noChangeArrowheads="1"/>
            </p:cNvSpPr>
            <p:nvPr/>
          </p:nvSpPr>
          <p:spPr bwMode="auto">
            <a:xfrm>
              <a:off x="4195" y="1715"/>
              <a:ext cx="1316" cy="1307"/>
            </a:xfrm>
            <a:prstGeom prst="roundRect">
              <a:avLst>
                <a:gd name="adj" fmla="val 4102"/>
              </a:avLst>
            </a:prstGeom>
            <a:solidFill>
              <a:srgbClr val="617EBF">
                <a:alpha val="25098"/>
              </a:srgbClr>
            </a:solidFill>
            <a:ln w="28575">
              <a:solidFill>
                <a:srgbClr val="617EB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FagoNoRegular-Roman" pitchFamily="2" charset="0"/>
              </a:endParaRP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4195" y="1715"/>
              <a:ext cx="12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CH" sz="1600" b="1">
                  <a:latin typeface="FagoNoRegular-Roman" pitchFamily="2" charset="0"/>
                </a:rPr>
                <a:t>DEVICES</a:t>
              </a:r>
              <a:endParaRPr lang="en-US" sz="1600" b="1">
                <a:latin typeface="FagoNoRegular-Roman" pitchFamily="2" charset="0"/>
              </a:endParaRPr>
            </a:p>
          </p:txBody>
        </p:sp>
        <p:sp>
          <p:nvSpPr>
            <p:cNvPr id="39" name="AutoShape 36"/>
            <p:cNvSpPr>
              <a:spLocks noChangeArrowheads="1"/>
            </p:cNvSpPr>
            <p:nvPr/>
          </p:nvSpPr>
          <p:spPr bwMode="auto">
            <a:xfrm>
              <a:off x="4286" y="1916"/>
              <a:ext cx="1134" cy="136"/>
            </a:xfrm>
            <a:prstGeom prst="roundRect">
              <a:avLst>
                <a:gd name="adj" fmla="val 16667"/>
              </a:avLst>
            </a:prstGeom>
            <a:solidFill>
              <a:srgbClr val="617EBF">
                <a:alpha val="25098"/>
              </a:srgbClr>
            </a:solidFill>
            <a:ln w="28575">
              <a:solidFill>
                <a:srgbClr val="617EB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CH" sz="1400">
                  <a:latin typeface="FagoNoRegular-Roman" pitchFamily="2" charset="0"/>
                </a:rPr>
                <a:t>CD / DVD ROMs</a:t>
              </a:r>
              <a:endParaRPr lang="en-US" sz="1400">
                <a:latin typeface="FagoNoRegular-Roman" pitchFamily="2" charset="0"/>
              </a:endParaRPr>
            </a:p>
          </p:txBody>
        </p: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>
              <a:off x="4286" y="2097"/>
              <a:ext cx="1134" cy="136"/>
            </a:xfrm>
            <a:prstGeom prst="roundRect">
              <a:avLst>
                <a:gd name="adj" fmla="val 16667"/>
              </a:avLst>
            </a:prstGeom>
            <a:solidFill>
              <a:srgbClr val="617EBF">
                <a:alpha val="25098"/>
              </a:srgbClr>
            </a:solidFill>
            <a:ln w="28575">
              <a:solidFill>
                <a:srgbClr val="617EB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CH" sz="1400">
                  <a:latin typeface="FagoNoRegular-Roman" pitchFamily="2" charset="0"/>
                </a:rPr>
                <a:t>MODEM</a:t>
              </a:r>
              <a:endParaRPr lang="en-US" sz="1400">
                <a:latin typeface="FagoNoRegular-Roman" pitchFamily="2" charset="0"/>
              </a:endParaRPr>
            </a:p>
          </p:txBody>
        </p:sp>
        <p:sp>
          <p:nvSpPr>
            <p:cNvPr id="41" name="AutoShape 38"/>
            <p:cNvSpPr>
              <a:spLocks noChangeArrowheads="1"/>
            </p:cNvSpPr>
            <p:nvPr/>
          </p:nvSpPr>
          <p:spPr bwMode="auto">
            <a:xfrm>
              <a:off x="4286" y="2278"/>
              <a:ext cx="1134" cy="517"/>
            </a:xfrm>
            <a:prstGeom prst="roundRect">
              <a:avLst>
                <a:gd name="adj" fmla="val 6190"/>
              </a:avLst>
            </a:prstGeom>
            <a:solidFill>
              <a:srgbClr val="617EBF">
                <a:alpha val="25098"/>
              </a:srgbClr>
            </a:solidFill>
            <a:ln w="28575">
              <a:solidFill>
                <a:srgbClr val="617EBF"/>
              </a:solidFill>
              <a:round/>
              <a:headEnd/>
              <a:tailEnd/>
            </a:ln>
          </p:spPr>
          <p:txBody>
            <a:bodyPr wrap="none" tIns="0"/>
            <a:lstStyle/>
            <a:p>
              <a:pPr algn="ctr"/>
              <a:r>
                <a:rPr lang="de-CH" sz="1400">
                  <a:latin typeface="FagoNoRegular-Roman" pitchFamily="2" charset="0"/>
                </a:rPr>
                <a:t>REMOVABLE MEDIA</a:t>
              </a:r>
              <a:endParaRPr lang="en-US" sz="1400">
                <a:latin typeface="FagoNoRegular-Roman" pitchFamily="2" charset="0"/>
              </a:endParaRPr>
            </a:p>
          </p:txBody>
        </p:sp>
        <p:sp>
          <p:nvSpPr>
            <p:cNvPr id="42" name="AutoShape 39"/>
            <p:cNvSpPr>
              <a:spLocks noChangeArrowheads="1"/>
            </p:cNvSpPr>
            <p:nvPr/>
          </p:nvSpPr>
          <p:spPr bwMode="auto">
            <a:xfrm>
              <a:off x="4286" y="2840"/>
              <a:ext cx="1134" cy="136"/>
            </a:xfrm>
            <a:prstGeom prst="roundRect">
              <a:avLst>
                <a:gd name="adj" fmla="val 16667"/>
              </a:avLst>
            </a:prstGeom>
            <a:solidFill>
              <a:srgbClr val="617EBF">
                <a:alpha val="25098"/>
              </a:srgbClr>
            </a:solidFill>
            <a:ln w="28575">
              <a:solidFill>
                <a:srgbClr val="617EB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CH" sz="1400">
                  <a:latin typeface="FagoNoRegular-Roman" pitchFamily="2" charset="0"/>
                </a:rPr>
                <a:t>USB PRINTER</a:t>
              </a:r>
              <a:endParaRPr lang="en-US" sz="1400">
                <a:latin typeface="FagoNoRegular-Roman" pitchFamily="2" charset="0"/>
              </a:endParaRPr>
            </a:p>
          </p:txBody>
        </p:sp>
      </p:grpSp>
      <p:grpSp>
        <p:nvGrpSpPr>
          <p:cNvPr id="43" name="Group 40"/>
          <p:cNvGrpSpPr>
            <a:grpSpLocks/>
          </p:cNvGrpSpPr>
          <p:nvPr/>
        </p:nvGrpSpPr>
        <p:grpSpPr bwMode="auto">
          <a:xfrm>
            <a:off x="6061075" y="4681538"/>
            <a:ext cx="1514475" cy="476250"/>
            <a:chOff x="4376" y="2450"/>
            <a:chExt cx="954" cy="300"/>
          </a:xfrm>
        </p:grpSpPr>
        <p:sp>
          <p:nvSpPr>
            <p:cNvPr id="44" name="AutoShape 41"/>
            <p:cNvSpPr>
              <a:spLocks noChangeArrowheads="1"/>
            </p:cNvSpPr>
            <p:nvPr/>
          </p:nvSpPr>
          <p:spPr bwMode="auto">
            <a:xfrm>
              <a:off x="4376" y="2450"/>
              <a:ext cx="953" cy="11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CH" sz="1200">
                  <a:latin typeface="FagoNoRegular-Roman" pitchFamily="2" charset="0"/>
                </a:rPr>
                <a:t>USB Disk Pro</a:t>
              </a:r>
              <a:endParaRPr lang="en-US" sz="1200">
                <a:latin typeface="FagoNoRegular-Roman" pitchFamily="2" charset="0"/>
              </a:endParaRPr>
            </a:p>
          </p:txBody>
        </p:sp>
        <p:sp>
          <p:nvSpPr>
            <p:cNvPr id="45" name="AutoShape 42"/>
            <p:cNvSpPr>
              <a:spLocks noChangeArrowheads="1"/>
            </p:cNvSpPr>
            <p:nvPr/>
          </p:nvSpPr>
          <p:spPr bwMode="auto">
            <a:xfrm>
              <a:off x="4377" y="2614"/>
              <a:ext cx="953" cy="136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CH" sz="1200">
                  <a:latin typeface="FagoNoRegular-Roman" pitchFamily="2" charset="0"/>
                </a:rPr>
                <a:t>SND1 MP3 Player</a:t>
              </a:r>
              <a:endParaRPr lang="en-US" sz="1200">
                <a:latin typeface="FagoNoRegular-Roman" pitchFamily="2" charset="0"/>
              </a:endParaRPr>
            </a:p>
          </p:txBody>
        </p:sp>
      </p:grp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5054600" y="3976688"/>
            <a:ext cx="704850" cy="215900"/>
          </a:xfrm>
          <a:prstGeom prst="line">
            <a:avLst/>
          </a:prstGeom>
          <a:noFill/>
          <a:ln w="38100">
            <a:solidFill>
              <a:srgbClr val="617EB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5054600" y="3976688"/>
            <a:ext cx="704850" cy="431800"/>
          </a:xfrm>
          <a:prstGeom prst="line">
            <a:avLst/>
          </a:prstGeom>
          <a:noFill/>
          <a:ln w="38100">
            <a:solidFill>
              <a:srgbClr val="617EB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 flipV="1">
            <a:off x="5054600" y="4768850"/>
            <a:ext cx="719138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5054600" y="4768850"/>
            <a:ext cx="719138" cy="21590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AutoShape 47"/>
          <p:cNvSpPr>
            <a:spLocks noChangeArrowheads="1"/>
          </p:cNvSpPr>
          <p:nvPr/>
        </p:nvSpPr>
        <p:spPr bwMode="auto">
          <a:xfrm>
            <a:off x="5773738" y="5661025"/>
            <a:ext cx="2089150" cy="287338"/>
          </a:xfrm>
          <a:prstGeom prst="roundRect">
            <a:avLst>
              <a:gd name="adj" fmla="val 29833"/>
            </a:avLst>
          </a:prstGeom>
          <a:solidFill>
            <a:srgbClr val="617EBF">
              <a:alpha val="25098"/>
            </a:srgbClr>
          </a:solidFill>
          <a:ln w="28575">
            <a:solidFill>
              <a:srgbClr val="617EB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1600" b="1">
                <a:latin typeface="FagoNoRegular-Roman" pitchFamily="2" charset="0"/>
              </a:rPr>
              <a:t>MEDIA LIST</a:t>
            </a:r>
            <a:endParaRPr lang="en-US" sz="1600" b="1">
              <a:latin typeface="FagoNoRegular-Rom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21" grpId="0" animBg="1"/>
      <p:bldP spid="22" grpId="0" animBg="1"/>
      <p:bldP spid="34" grpId="0" animBg="1"/>
      <p:bldP spid="35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Managed Device Access Control</a:t>
            </a:r>
            <a:endParaRPr lang="en-US" dirty="0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041400" y="909638"/>
            <a:ext cx="2233613" cy="4967287"/>
          </a:xfrm>
          <a:prstGeom prst="roundRect">
            <a:avLst>
              <a:gd name="adj" fmla="val 5616"/>
            </a:avLst>
          </a:prstGeom>
          <a:solidFill>
            <a:srgbClr val="617EBF">
              <a:alpha val="25098"/>
            </a:srgbClr>
          </a:solidFill>
          <a:ln w="38100">
            <a:noFill/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>
              <a:latin typeface="FagoNoRegular-Roman" pitchFamily="2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17888" y="908050"/>
            <a:ext cx="2233612" cy="4968875"/>
          </a:xfrm>
          <a:prstGeom prst="roundRect">
            <a:avLst>
              <a:gd name="adj" fmla="val 4977"/>
            </a:avLst>
          </a:prstGeom>
          <a:solidFill>
            <a:srgbClr val="617EBF">
              <a:alpha val="25098"/>
            </a:srgbClr>
          </a:solidFill>
          <a:ln w="38100">
            <a:noFill/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>
              <a:latin typeface="FagoNoRegular-Roman" pitchFamily="2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794375" y="908050"/>
            <a:ext cx="2233613" cy="2736850"/>
          </a:xfrm>
          <a:prstGeom prst="roundRect">
            <a:avLst>
              <a:gd name="adj" fmla="val 5616"/>
            </a:avLst>
          </a:prstGeom>
          <a:solidFill>
            <a:srgbClr val="617EBF">
              <a:alpha val="25098"/>
            </a:srgbClr>
          </a:solidFill>
          <a:ln w="38100">
            <a:noFill/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>
              <a:latin typeface="FagoNoRegular-Rom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5725" y="1016000"/>
            <a:ext cx="5048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2838" y="1117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latin typeface="FagoNoRegular-Roman" pitchFamily="2" charset="0"/>
              </a:rPr>
              <a:t>Users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84275" y="1844675"/>
            <a:ext cx="1943100" cy="576263"/>
          </a:xfrm>
          <a:prstGeom prst="roundRect">
            <a:avLst>
              <a:gd name="adj" fmla="val 16667"/>
            </a:avLst>
          </a:prstGeom>
          <a:solidFill>
            <a:schemeClr val="bg2">
              <a:alpha val="25098"/>
            </a:schemeClr>
          </a:solidFill>
          <a:ln w="38100">
            <a:noFill/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de-CH" sz="1600">
                <a:latin typeface="FagoNoRegular-Roman" pitchFamily="2" charset="0"/>
              </a:rPr>
              <a:t>Device Access</a:t>
            </a:r>
          </a:p>
          <a:p>
            <a:pPr algn="ctr"/>
            <a:r>
              <a:rPr lang="de-CH" sz="1600">
                <a:latin typeface="FagoNoRegular-Roman" pitchFamily="2" charset="0"/>
              </a:rPr>
              <a:t>Request</a:t>
            </a:r>
            <a:endParaRPr lang="en-US" sz="1600">
              <a:latin typeface="FagoNoRegular-Roman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89325" y="1117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latin typeface="FagoNoRegular-Roman" pitchFamily="2" charset="0"/>
              </a:rPr>
              <a:t>Kernel Driver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067300" y="1125538"/>
            <a:ext cx="509588" cy="542925"/>
            <a:chOff x="1632" y="1248"/>
            <a:chExt cx="2682" cy="2286"/>
          </a:xfrm>
        </p:grpSpPr>
        <p:sp>
          <p:nvSpPr>
            <p:cNvPr id="11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A2B1"/>
                </a:gs>
              </a:gsLst>
              <a:path path="rect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91" lon="15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00A2B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A2B1"/>
                </a:gs>
              </a:gsLst>
              <a:path path="rect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91" lon="15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00A2B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3" name="AutoShape 12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A2B1"/>
                </a:gs>
              </a:gsLst>
              <a:path path="rect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91" lon="15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00A2B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560763" y="1844675"/>
            <a:ext cx="1943100" cy="576263"/>
          </a:xfrm>
          <a:prstGeom prst="roundRect">
            <a:avLst>
              <a:gd name="adj" fmla="val 16667"/>
            </a:avLst>
          </a:prstGeom>
          <a:solidFill>
            <a:schemeClr val="bg2">
              <a:alpha val="25098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1600">
                <a:latin typeface="FagoNoRegular-Roman" pitchFamily="2" charset="0"/>
              </a:rPr>
              <a:t>Known Device check</a:t>
            </a:r>
            <a:endParaRPr lang="en-US" sz="1600">
              <a:latin typeface="FagoNoRegular-Roman" pitchFamily="2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792788" y="1117600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latin typeface="FagoNoRegular-Roman" pitchFamily="2" charset="0"/>
              </a:rPr>
              <a:t>List of classes </a:t>
            </a:r>
          </a:p>
          <a:p>
            <a:pPr algn="l"/>
            <a:r>
              <a:rPr lang="en-US" b="1" dirty="0">
                <a:latin typeface="FagoNoRegular-Roman" pitchFamily="2" charset="0"/>
              </a:rPr>
              <a:t>&amp; known devices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5937250" y="1844675"/>
            <a:ext cx="1943100" cy="1655763"/>
          </a:xfrm>
          <a:prstGeom prst="roundRect">
            <a:avLst>
              <a:gd name="adj" fmla="val 16667"/>
            </a:avLst>
          </a:prstGeom>
          <a:solidFill>
            <a:srgbClr val="617EBF">
              <a:alpha val="25098"/>
            </a:srgbClr>
          </a:solidFill>
          <a:ln w="38100">
            <a:noFill/>
            <a:round/>
            <a:headEnd/>
            <a:tailEnd/>
          </a:ln>
        </p:spPr>
        <p:txBody>
          <a:bodyPr wrap="none"/>
          <a:lstStyle/>
          <a:p>
            <a:pPr algn="ctr"/>
            <a:endParaRPr lang="en-US" sz="1600">
              <a:latin typeface="FagoNoRegular-Roman" pitchFamily="2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128963" y="2133600"/>
            <a:ext cx="431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3128963" y="4984750"/>
            <a:ext cx="36036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05450" y="2133600"/>
            <a:ext cx="431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5505450" y="3184525"/>
            <a:ext cx="431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497388" y="5373688"/>
            <a:ext cx="0" cy="7191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489325" y="2781300"/>
            <a:ext cx="2016125" cy="792163"/>
          </a:xfrm>
          <a:prstGeom prst="flowChartDecision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1400">
                <a:latin typeface="FagoNoRegular-Roman" pitchFamily="2" charset="0"/>
              </a:rPr>
              <a:t>Known device?</a:t>
            </a:r>
            <a:endParaRPr lang="en-US" sz="1400">
              <a:latin typeface="FagoNoRegular-Roman" pitchFamily="2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4065588" y="6092825"/>
            <a:ext cx="863600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r>
              <a:rPr lang="de-CH" sz="1600">
                <a:latin typeface="FagoNoRegular-Roman" pitchFamily="2" charset="0"/>
              </a:rPr>
              <a:t>Log</a:t>
            </a:r>
            <a:endParaRPr lang="en-US" sz="1600">
              <a:latin typeface="FagoNoRegular-Roman" pitchFamily="2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5505450" y="4984750"/>
            <a:ext cx="431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6475" y="1989138"/>
            <a:ext cx="172243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5792788" y="3716338"/>
            <a:ext cx="2233612" cy="2087562"/>
          </a:xfrm>
          <a:prstGeom prst="roundRect">
            <a:avLst>
              <a:gd name="adj" fmla="val 5477"/>
            </a:avLst>
          </a:prstGeom>
          <a:solidFill>
            <a:srgbClr val="617EBF">
              <a:alpha val="25098"/>
            </a:srgbClr>
          </a:solidFill>
          <a:ln w="38100">
            <a:noFill/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>
              <a:latin typeface="FagoNoRegular-Roman" pitchFamily="2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92788" y="3867150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latin typeface="FagoNoRegular-Roman" pitchFamily="2" charset="0"/>
              </a:rPr>
              <a:t>Device Policies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5937250" y="4365625"/>
            <a:ext cx="1943100" cy="1293813"/>
          </a:xfrm>
          <a:prstGeom prst="roundRect">
            <a:avLst>
              <a:gd name="adj" fmla="val 16667"/>
            </a:avLst>
          </a:prstGeom>
          <a:solidFill>
            <a:srgbClr val="617EBF">
              <a:alpha val="25098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1400" b="1">
                <a:latin typeface="FagoNoRegular-Roman" pitchFamily="2" charset="0"/>
              </a:rPr>
              <a:t>Users, Groups,</a:t>
            </a:r>
          </a:p>
          <a:p>
            <a:pPr algn="ctr"/>
            <a:r>
              <a:rPr lang="de-CH" sz="1400" b="1">
                <a:latin typeface="FagoNoRegular-Roman" pitchFamily="2" charset="0"/>
              </a:rPr>
              <a:t>Device Classes, Devices</a:t>
            </a:r>
          </a:p>
          <a:p>
            <a:pPr algn="ctr"/>
            <a:r>
              <a:rPr lang="de-CH" sz="1400" b="1">
                <a:latin typeface="FagoNoRegular-Roman" pitchFamily="2" charset="0"/>
              </a:rPr>
              <a:t>and </a:t>
            </a:r>
          </a:p>
          <a:p>
            <a:pPr algn="ctr"/>
            <a:r>
              <a:rPr lang="de-CH" sz="1400" b="1">
                <a:latin typeface="FagoNoRegular-Roman" pitchFamily="2" charset="0"/>
              </a:rPr>
              <a:t>Access Attributes</a:t>
            </a:r>
            <a:endParaRPr lang="en-US" sz="1400" b="1">
              <a:latin typeface="FagoNoRegular-Roman" pitchFamily="2" charset="0"/>
            </a:endParaRPr>
          </a:p>
          <a:p>
            <a:pPr algn="ctr"/>
            <a:endParaRPr lang="en-US" sz="1400">
              <a:latin typeface="FagoNoRegular-Roman" pitchFamily="2" charset="0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497388" y="3573463"/>
            <a:ext cx="1511300" cy="863600"/>
            <a:chOff x="3243" y="2115"/>
            <a:chExt cx="952" cy="680"/>
          </a:xfrm>
        </p:grpSpPr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3243" y="2115"/>
              <a:ext cx="0" cy="68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3243" y="2795"/>
              <a:ext cx="95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AutoShape 31"/>
          <p:cNvSpPr>
            <a:spLocks noChangeArrowheads="1"/>
          </p:cNvSpPr>
          <p:nvPr/>
        </p:nvSpPr>
        <p:spPr bwMode="auto">
          <a:xfrm>
            <a:off x="3489325" y="4581525"/>
            <a:ext cx="2016125" cy="792163"/>
          </a:xfrm>
          <a:prstGeom prst="flowChartDecision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1400">
                <a:latin typeface="FagoNoRegular-Roman" pitchFamily="2" charset="0"/>
              </a:rPr>
              <a:t>Authorization</a:t>
            </a:r>
            <a:endParaRPr lang="en-US" sz="1400">
              <a:latin typeface="FagoNoRegular-Roman" pitchFamily="2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184275" y="4508500"/>
            <a:ext cx="1943100" cy="863600"/>
            <a:chOff x="1156" y="2840"/>
            <a:chExt cx="1224" cy="544"/>
          </a:xfrm>
        </p:grpSpPr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1156" y="2840"/>
              <a:ext cx="1224" cy="544"/>
              <a:chOff x="1156" y="2840"/>
              <a:chExt cx="1224" cy="544"/>
            </a:xfrm>
          </p:grpSpPr>
          <p:sp>
            <p:nvSpPr>
              <p:cNvPr id="36" name="AutoShape 34"/>
              <p:cNvSpPr>
                <a:spLocks noChangeArrowheads="1"/>
              </p:cNvSpPr>
              <p:nvPr/>
            </p:nvSpPr>
            <p:spPr bwMode="auto">
              <a:xfrm>
                <a:off x="1156" y="2840"/>
                <a:ext cx="1224" cy="544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alpha val="25098"/>
                </a:schemeClr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de-CH" sz="1600">
                    <a:latin typeface="FagoNoRegular-Roman" pitchFamily="2" charset="0"/>
                  </a:rPr>
                  <a:t>Device Access</a:t>
                </a:r>
                <a:endParaRPr lang="en-US" sz="1600">
                  <a:latin typeface="FagoNoRegular-Roman" pitchFamily="2" charset="0"/>
                </a:endParaRPr>
              </a:p>
            </p:txBody>
          </p:sp>
          <p:sp>
            <p:nvSpPr>
              <p:cNvPr id="37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1324" y="2867"/>
                <a:ext cx="830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" name="Picture 36" descr="cdro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5" y="2886"/>
              <a:ext cx="408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" name="Picture 37" descr="cdrom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1725" y="2430463"/>
            <a:ext cx="6350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4497388" y="3573463"/>
            <a:ext cx="50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>
                <a:latin typeface="FagoNoRegular-Roman" pitchFamily="2" charset="0"/>
              </a:rPr>
              <a:t>Yes</a:t>
            </a:r>
            <a:endParaRPr lang="en-US">
              <a:latin typeface="FagoNoRegular-Roman" pitchFamily="2" charset="0"/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3416300" y="5084763"/>
            <a:ext cx="50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>
                <a:latin typeface="FagoNoRegular-Roman" pitchFamily="2" charset="0"/>
              </a:rPr>
              <a:t>Yes</a:t>
            </a:r>
            <a:endParaRPr lang="en-US">
              <a:latin typeface="FagoNoRegular-Roman" pitchFamily="2" charset="0"/>
            </a:endParaRPr>
          </a:p>
        </p:txBody>
      </p:sp>
      <p:pic>
        <p:nvPicPr>
          <p:cNvPr id="41" name="Picture 41" descr="Databa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750" y="1004888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2" descr="Databa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750" y="3789363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2" grpId="0" animBg="1"/>
      <p:bldP spid="39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Managed Device Access Control</a:t>
            </a:r>
            <a:endParaRPr lang="en-US" dirty="0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042988" y="909638"/>
            <a:ext cx="2233612" cy="4967287"/>
          </a:xfrm>
          <a:prstGeom prst="roundRect">
            <a:avLst>
              <a:gd name="adj" fmla="val 4903"/>
            </a:avLst>
          </a:prstGeom>
          <a:solidFill>
            <a:srgbClr val="617EBF">
              <a:alpha val="25098"/>
            </a:srgbClr>
          </a:solidFill>
          <a:ln w="38100">
            <a:noFill/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>
              <a:latin typeface="FagoNoRegular-Roman" pitchFamily="2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19475" y="908050"/>
            <a:ext cx="2233613" cy="4968875"/>
          </a:xfrm>
          <a:prstGeom prst="roundRect">
            <a:avLst>
              <a:gd name="adj" fmla="val 4977"/>
            </a:avLst>
          </a:prstGeom>
          <a:solidFill>
            <a:srgbClr val="617EBF">
              <a:alpha val="25098"/>
            </a:srgbClr>
          </a:solidFill>
          <a:ln w="38100">
            <a:noFill/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>
              <a:latin typeface="FagoNoRegular-Roman" pitchFamily="2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795963" y="908050"/>
            <a:ext cx="2233612" cy="2736850"/>
          </a:xfrm>
          <a:prstGeom prst="roundRect">
            <a:avLst>
              <a:gd name="adj" fmla="val 4903"/>
            </a:avLst>
          </a:prstGeom>
          <a:solidFill>
            <a:srgbClr val="617EBF">
              <a:alpha val="25098"/>
            </a:srgbClr>
          </a:solidFill>
          <a:ln w="38100">
            <a:noFill/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>
              <a:latin typeface="FagoNoRegular-Rom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016000"/>
            <a:ext cx="5048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4425" y="1117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latin typeface="FagoNoRegular-Roman" pitchFamily="2" charset="0"/>
              </a:rPr>
              <a:t>Users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85863" y="1844675"/>
            <a:ext cx="1943100" cy="576263"/>
          </a:xfrm>
          <a:prstGeom prst="roundRect">
            <a:avLst>
              <a:gd name="adj" fmla="val 16667"/>
            </a:avLst>
          </a:prstGeom>
          <a:solidFill>
            <a:schemeClr val="bg2">
              <a:alpha val="25098"/>
            </a:schemeClr>
          </a:solidFill>
          <a:ln w="38100">
            <a:noFill/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de-CH" sz="1600">
                <a:latin typeface="FagoNoRegular-Roman" pitchFamily="2" charset="0"/>
              </a:rPr>
              <a:t>Device Access</a:t>
            </a:r>
          </a:p>
          <a:p>
            <a:pPr algn="ctr"/>
            <a:r>
              <a:rPr lang="de-CH" sz="1600">
                <a:latin typeface="FagoNoRegular-Roman" pitchFamily="2" charset="0"/>
              </a:rPr>
              <a:t>Request</a:t>
            </a:r>
            <a:endParaRPr lang="en-US" sz="1600">
              <a:latin typeface="FagoNoRegular-Roman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90913" y="1117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latin typeface="FagoNoRegular-Roman" pitchFamily="2" charset="0"/>
              </a:rPr>
              <a:t>Kernel Driver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068888" y="1125538"/>
            <a:ext cx="509587" cy="542925"/>
            <a:chOff x="1632" y="1248"/>
            <a:chExt cx="2682" cy="2286"/>
          </a:xfrm>
        </p:grpSpPr>
        <p:sp>
          <p:nvSpPr>
            <p:cNvPr id="11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A2B1"/>
                </a:gs>
              </a:gsLst>
              <a:path path="rect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91" lon="15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00A2B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A2B1"/>
                </a:gs>
              </a:gsLst>
              <a:path path="rect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91" lon="15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00A2B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3" name="AutoShape 12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A2B1"/>
                </a:gs>
              </a:gsLst>
              <a:path path="rect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91" lon="15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00A2B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562350" y="1844675"/>
            <a:ext cx="1943100" cy="576263"/>
          </a:xfrm>
          <a:prstGeom prst="roundRect">
            <a:avLst>
              <a:gd name="adj" fmla="val 16667"/>
            </a:avLst>
          </a:prstGeom>
          <a:solidFill>
            <a:schemeClr val="bg2">
              <a:alpha val="25098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1600">
                <a:latin typeface="FagoNoRegular-Roman" pitchFamily="2" charset="0"/>
              </a:rPr>
              <a:t>Known Device check</a:t>
            </a:r>
            <a:endParaRPr lang="en-US" sz="1600">
              <a:latin typeface="FagoNoRegular-Roman" pitchFamily="2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794375" y="1117600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latin typeface="FagoNoRegular-Roman" pitchFamily="2" charset="0"/>
              </a:rPr>
              <a:t>List of classes </a:t>
            </a:r>
          </a:p>
          <a:p>
            <a:pPr algn="l"/>
            <a:r>
              <a:rPr lang="en-US" b="1" dirty="0">
                <a:latin typeface="FagoNoRegular-Roman" pitchFamily="2" charset="0"/>
              </a:rPr>
              <a:t>&amp; known devices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5938838" y="1844675"/>
            <a:ext cx="1943100" cy="1655763"/>
          </a:xfrm>
          <a:prstGeom prst="roundRect">
            <a:avLst>
              <a:gd name="adj" fmla="val 9685"/>
            </a:avLst>
          </a:prstGeom>
          <a:solidFill>
            <a:srgbClr val="617EBF">
              <a:alpha val="25098"/>
            </a:srgbClr>
          </a:solidFill>
          <a:ln w="38100">
            <a:noFill/>
            <a:round/>
            <a:headEnd/>
            <a:tailEnd/>
          </a:ln>
        </p:spPr>
        <p:txBody>
          <a:bodyPr wrap="none"/>
          <a:lstStyle/>
          <a:p>
            <a:pPr algn="ctr"/>
            <a:endParaRPr lang="en-US" sz="1600">
              <a:latin typeface="FagoNoRegular-Roman" pitchFamily="2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130550" y="2133600"/>
            <a:ext cx="431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3130550" y="4984750"/>
            <a:ext cx="3603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07038" y="2133600"/>
            <a:ext cx="431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5507038" y="3184525"/>
            <a:ext cx="431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498975" y="5373688"/>
            <a:ext cx="0" cy="7191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490913" y="2781300"/>
            <a:ext cx="2016125" cy="792163"/>
          </a:xfrm>
          <a:prstGeom prst="flowChartDecision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1400">
                <a:latin typeface="FagoNoRegular-Roman" pitchFamily="2" charset="0"/>
              </a:rPr>
              <a:t>Known device?</a:t>
            </a:r>
            <a:endParaRPr lang="en-US" sz="1400">
              <a:latin typeface="FagoNoRegular-Roman" pitchFamily="2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4067175" y="6092825"/>
            <a:ext cx="863600" cy="360363"/>
          </a:xfrm>
          <a:prstGeom prst="roundRect">
            <a:avLst>
              <a:gd name="adj" fmla="val 16667"/>
            </a:avLst>
          </a:prstGeom>
          <a:solidFill>
            <a:schemeClr val="bg1">
              <a:alpha val="25098"/>
            </a:schemeClr>
          </a:solidFill>
          <a:ln w="38100">
            <a:solidFill>
              <a:srgbClr val="00A2B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de-CH" sz="1600">
                <a:latin typeface="FagoNoRegular-Roman" pitchFamily="2" charset="0"/>
              </a:rPr>
              <a:t>Log</a:t>
            </a:r>
            <a:endParaRPr lang="en-US" sz="1600">
              <a:latin typeface="FagoNoRegular-Roman" pitchFamily="2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5507038" y="4984750"/>
            <a:ext cx="431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1989138"/>
            <a:ext cx="172243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5794375" y="3716338"/>
            <a:ext cx="2233613" cy="2087562"/>
          </a:xfrm>
          <a:prstGeom prst="roundRect">
            <a:avLst>
              <a:gd name="adj" fmla="val 6157"/>
            </a:avLst>
          </a:prstGeom>
          <a:solidFill>
            <a:srgbClr val="617EBF">
              <a:alpha val="25098"/>
            </a:srgbClr>
          </a:solidFill>
          <a:ln w="38100">
            <a:noFill/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>
              <a:latin typeface="FagoNoRegular-Roman" pitchFamily="2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94375" y="3867150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latin typeface="FagoNoRegular-Roman" pitchFamily="2" charset="0"/>
              </a:rPr>
              <a:t>Device Policies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5938838" y="4365625"/>
            <a:ext cx="1943100" cy="1293813"/>
          </a:xfrm>
          <a:prstGeom prst="roundRect">
            <a:avLst>
              <a:gd name="adj" fmla="val 9940"/>
            </a:avLst>
          </a:prstGeom>
          <a:solidFill>
            <a:srgbClr val="617EBF">
              <a:alpha val="25098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1400" b="1">
                <a:latin typeface="FagoNoRegular-Roman" pitchFamily="2" charset="0"/>
              </a:rPr>
              <a:t>Users, Groups,</a:t>
            </a:r>
          </a:p>
          <a:p>
            <a:pPr algn="ctr"/>
            <a:r>
              <a:rPr lang="de-CH" sz="1400" b="1">
                <a:latin typeface="FagoNoRegular-Roman" pitchFamily="2" charset="0"/>
              </a:rPr>
              <a:t>Device Classes, Devices</a:t>
            </a:r>
          </a:p>
          <a:p>
            <a:pPr algn="ctr"/>
            <a:r>
              <a:rPr lang="de-CH" sz="1400" b="1">
                <a:latin typeface="FagoNoRegular-Roman" pitchFamily="2" charset="0"/>
              </a:rPr>
              <a:t>and </a:t>
            </a:r>
          </a:p>
          <a:p>
            <a:pPr algn="ctr"/>
            <a:r>
              <a:rPr lang="de-CH" sz="1400" b="1">
                <a:latin typeface="FagoNoRegular-Roman" pitchFamily="2" charset="0"/>
              </a:rPr>
              <a:t>Access Attributes</a:t>
            </a:r>
            <a:endParaRPr lang="en-US" sz="1400" b="1">
              <a:latin typeface="FagoNoRegular-Roman" pitchFamily="2" charset="0"/>
            </a:endParaRPr>
          </a:p>
          <a:p>
            <a:pPr algn="ctr"/>
            <a:endParaRPr lang="en-US" sz="1400">
              <a:latin typeface="FagoNoRegular-Roman" pitchFamily="2" charset="0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498975" y="3573463"/>
            <a:ext cx="1511300" cy="863600"/>
            <a:chOff x="3243" y="2115"/>
            <a:chExt cx="952" cy="680"/>
          </a:xfrm>
        </p:grpSpPr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3243" y="2115"/>
              <a:ext cx="0" cy="68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3243" y="2795"/>
              <a:ext cx="95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AutoShape 31"/>
          <p:cNvSpPr>
            <a:spLocks noChangeArrowheads="1"/>
          </p:cNvSpPr>
          <p:nvPr/>
        </p:nvSpPr>
        <p:spPr bwMode="auto">
          <a:xfrm>
            <a:off x="3490913" y="4581525"/>
            <a:ext cx="2016125" cy="792163"/>
          </a:xfrm>
          <a:prstGeom prst="flowChartDecision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1400">
                <a:latin typeface="FagoNoRegular-Roman" pitchFamily="2" charset="0"/>
              </a:rPr>
              <a:t>Authorization</a:t>
            </a:r>
            <a:endParaRPr lang="en-US" sz="1400">
              <a:latin typeface="FagoNoRegular-Roman" pitchFamily="2" charset="0"/>
            </a:endParaRPr>
          </a:p>
        </p:txBody>
      </p:sp>
      <p:pic>
        <p:nvPicPr>
          <p:cNvPr id="33" name="Picture 32" descr="cdro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3313" y="2430463"/>
            <a:ext cx="6350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4498975" y="3573463"/>
            <a:ext cx="50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>
                <a:latin typeface="FagoNoRegular-Roman" pitchFamily="2" charset="0"/>
              </a:rPr>
              <a:t>Yes</a:t>
            </a:r>
            <a:endParaRPr lang="en-US">
              <a:latin typeface="FagoNoRegular-Roman" pitchFamily="2" charset="0"/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3417888" y="5084763"/>
            <a:ext cx="452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>
                <a:solidFill>
                  <a:srgbClr val="FF3300"/>
                </a:solidFill>
                <a:latin typeface="FagoNoRegular-Roman" pitchFamily="2" charset="0"/>
              </a:rPr>
              <a:t>No</a:t>
            </a:r>
            <a:endParaRPr lang="en-US">
              <a:solidFill>
                <a:srgbClr val="FF3300"/>
              </a:solidFill>
              <a:latin typeface="FagoNoRegular-Roman" pitchFamily="2" charset="0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185863" y="4508500"/>
            <a:ext cx="1943100" cy="863600"/>
            <a:chOff x="1156" y="2840"/>
            <a:chExt cx="1224" cy="544"/>
          </a:xfrm>
        </p:grpSpPr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1156" y="2840"/>
              <a:ext cx="1224" cy="544"/>
              <a:chOff x="1156" y="2840"/>
              <a:chExt cx="1224" cy="544"/>
            </a:xfrm>
          </p:grpSpPr>
          <p:grpSp>
            <p:nvGrpSpPr>
              <p:cNvPr id="39" name="Group 38"/>
              <p:cNvGrpSpPr>
                <a:grpSpLocks/>
              </p:cNvGrpSpPr>
              <p:nvPr/>
            </p:nvGrpSpPr>
            <p:grpSpPr bwMode="auto">
              <a:xfrm>
                <a:off x="1156" y="2840"/>
                <a:ext cx="1224" cy="544"/>
                <a:chOff x="1156" y="2840"/>
                <a:chExt cx="1224" cy="544"/>
              </a:xfrm>
            </p:grpSpPr>
            <p:sp>
              <p:nvSpPr>
                <p:cNvPr id="41" name="AutoShape 38"/>
                <p:cNvSpPr>
                  <a:spLocks noChangeArrowheads="1"/>
                </p:cNvSpPr>
                <p:nvPr/>
              </p:nvSpPr>
              <p:spPr bwMode="auto">
                <a:xfrm>
                  <a:off x="1156" y="2840"/>
                  <a:ext cx="1224" cy="54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alpha val="25098"/>
                  </a:schemeClr>
                </a:solidFill>
                <a:ln w="38100">
                  <a:noFill/>
                  <a:round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de-CH" sz="1600">
                      <a:latin typeface="FagoNoRegular-Roman" pitchFamily="2" charset="0"/>
                    </a:rPr>
                    <a:t>No Access</a:t>
                  </a:r>
                  <a:endParaRPr lang="en-US" sz="1600">
                    <a:latin typeface="FagoNoRegular-Roman" pitchFamily="2" charset="0"/>
                  </a:endParaRPr>
                </a:p>
              </p:txBody>
            </p:sp>
            <p:sp>
              <p:nvSpPr>
                <p:cNvPr id="42" name="AutoShape 3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324" y="2867"/>
                  <a:ext cx="830" cy="3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0" name="Picture 40" descr="cdrom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65" y="2886"/>
                <a:ext cx="408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AutoShape 41"/>
            <p:cNvSpPr>
              <a:spLocks noChangeArrowheads="1"/>
            </p:cNvSpPr>
            <p:nvPr/>
          </p:nvSpPr>
          <p:spPr bwMode="auto">
            <a:xfrm rot="2755382">
              <a:off x="1663" y="2954"/>
              <a:ext cx="177" cy="193"/>
            </a:xfrm>
            <a:prstGeom prst="plus">
              <a:avLst>
                <a:gd name="adj" fmla="val 4016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Line 42"/>
          <p:cNvSpPr>
            <a:spLocks noChangeShapeType="1"/>
          </p:cNvSpPr>
          <p:nvPr/>
        </p:nvSpPr>
        <p:spPr bwMode="auto">
          <a:xfrm flipH="1" flipV="1">
            <a:off x="2193925" y="4221163"/>
            <a:ext cx="0" cy="2873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4" name="Picture 43" descr="ms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5863" y="3530600"/>
            <a:ext cx="1944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5" descr="Databas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4750" y="1004888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6" descr="Databas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4750" y="3789363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3" grpId="0" animBg="1"/>
      <p:bldP spid="35" grpId="0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Implementing Device Control</a:t>
            </a:r>
            <a:endParaRPr 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28650" y="1174750"/>
            <a:ext cx="2495550" cy="5073650"/>
            <a:chOff x="126" y="528"/>
            <a:chExt cx="1572" cy="1488"/>
          </a:xfrm>
        </p:grpSpPr>
        <p:sp>
          <p:nvSpPr>
            <p:cNvPr id="4" name="AutoShape 4"/>
            <p:cNvSpPr>
              <a:spLocks/>
            </p:cNvSpPr>
            <p:nvPr/>
          </p:nvSpPr>
          <p:spPr bwMode="auto">
            <a:xfrm>
              <a:off x="144" y="528"/>
              <a:ext cx="1554" cy="1469"/>
            </a:xfrm>
            <a:prstGeom prst="roundRect">
              <a:avLst>
                <a:gd name="adj" fmla="val 6727"/>
              </a:avLst>
            </a:prstGeom>
            <a:gradFill rotWithShape="1">
              <a:gsLst>
                <a:gs pos="0">
                  <a:srgbClr val="DDDDDD">
                    <a:alpha val="7999"/>
                  </a:srgbClr>
                </a:gs>
                <a:gs pos="100000">
                  <a:srgbClr val="B6B6B6">
                    <a:alpha val="7000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" name="AutoShape 5"/>
            <p:cNvSpPr>
              <a:spLocks/>
            </p:cNvSpPr>
            <p:nvPr/>
          </p:nvSpPr>
          <p:spPr bwMode="auto">
            <a:xfrm>
              <a:off x="126" y="547"/>
              <a:ext cx="1554" cy="1469"/>
            </a:xfrm>
            <a:prstGeom prst="roundRect">
              <a:avLst>
                <a:gd name="adj" fmla="val 6727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" y="838200"/>
            <a:ext cx="2443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600" b="1"/>
              <a:t>Requirement Gathering</a:t>
            </a:r>
            <a:endParaRPr lang="en-US" sz="1600" b="1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295650" y="1174750"/>
            <a:ext cx="2495550" cy="5073650"/>
            <a:chOff x="126" y="528"/>
            <a:chExt cx="1572" cy="1488"/>
          </a:xfrm>
        </p:grpSpPr>
        <p:sp>
          <p:nvSpPr>
            <p:cNvPr id="8" name="AutoShape 8"/>
            <p:cNvSpPr>
              <a:spLocks/>
            </p:cNvSpPr>
            <p:nvPr/>
          </p:nvSpPr>
          <p:spPr bwMode="auto">
            <a:xfrm>
              <a:off x="144" y="528"/>
              <a:ext cx="1554" cy="1469"/>
            </a:xfrm>
            <a:prstGeom prst="roundRect">
              <a:avLst>
                <a:gd name="adj" fmla="val 6727"/>
              </a:avLst>
            </a:prstGeom>
            <a:gradFill rotWithShape="1">
              <a:gsLst>
                <a:gs pos="0">
                  <a:srgbClr val="DDDDDD">
                    <a:alpha val="7999"/>
                  </a:srgbClr>
                </a:gs>
                <a:gs pos="100000">
                  <a:srgbClr val="B6B6B6">
                    <a:alpha val="7000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9"/>
            <p:cNvSpPr>
              <a:spLocks/>
            </p:cNvSpPr>
            <p:nvPr/>
          </p:nvSpPr>
          <p:spPr bwMode="auto">
            <a:xfrm>
              <a:off x="126" y="547"/>
              <a:ext cx="1554" cy="1469"/>
            </a:xfrm>
            <a:prstGeom prst="roundRect">
              <a:avLst>
                <a:gd name="adj" fmla="val 6727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962650" y="1174750"/>
            <a:ext cx="2495550" cy="5073650"/>
            <a:chOff x="126" y="528"/>
            <a:chExt cx="1572" cy="1488"/>
          </a:xfrm>
        </p:grpSpPr>
        <p:sp>
          <p:nvSpPr>
            <p:cNvPr id="11" name="AutoShape 11"/>
            <p:cNvSpPr>
              <a:spLocks/>
            </p:cNvSpPr>
            <p:nvPr/>
          </p:nvSpPr>
          <p:spPr bwMode="auto">
            <a:xfrm>
              <a:off x="144" y="528"/>
              <a:ext cx="1554" cy="1469"/>
            </a:xfrm>
            <a:prstGeom prst="roundRect">
              <a:avLst>
                <a:gd name="adj" fmla="val 6727"/>
              </a:avLst>
            </a:prstGeom>
            <a:gradFill rotWithShape="1">
              <a:gsLst>
                <a:gs pos="0">
                  <a:srgbClr val="DDDDDD">
                    <a:alpha val="7999"/>
                  </a:srgbClr>
                </a:gs>
                <a:gs pos="100000">
                  <a:srgbClr val="B6B6B6">
                    <a:alpha val="7000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2"/>
            <p:cNvSpPr>
              <a:spLocks/>
            </p:cNvSpPr>
            <p:nvPr/>
          </p:nvSpPr>
          <p:spPr bwMode="auto">
            <a:xfrm>
              <a:off x="126" y="547"/>
              <a:ext cx="1554" cy="1469"/>
            </a:xfrm>
            <a:prstGeom prst="roundRect">
              <a:avLst>
                <a:gd name="adj" fmla="val 6727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200400" y="869950"/>
            <a:ext cx="2397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600" b="1"/>
              <a:t>Security Requirements</a:t>
            </a:r>
            <a:endParaRPr lang="en-US" sz="1600" b="1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834063" y="882650"/>
            <a:ext cx="24034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500" b="1"/>
              <a:t>Operational Implications</a:t>
            </a:r>
            <a:endParaRPr lang="en-US" sz="1500" b="1"/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762000" y="1327150"/>
            <a:ext cx="2209800" cy="434975"/>
            <a:chOff x="480" y="1056"/>
            <a:chExt cx="1392" cy="274"/>
          </a:xfrm>
        </p:grpSpPr>
        <p:pic>
          <p:nvPicPr>
            <p:cNvPr id="16" name="Picture 16" descr="grou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1077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720" y="1091"/>
              <a:ext cx="4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600" b="1"/>
                <a:t>Sales</a:t>
              </a:r>
              <a:endParaRPr lang="en-US" sz="1600" b="1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480" y="1056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480" y="1330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795338" y="1784350"/>
            <a:ext cx="2252662" cy="403225"/>
            <a:chOff x="501" y="1392"/>
            <a:chExt cx="1419" cy="254"/>
          </a:xfrm>
        </p:grpSpPr>
        <p:sp>
          <p:nvSpPr>
            <p:cNvPr id="21" name="Text Box 21"/>
            <p:cNvSpPr txBox="1">
              <a:spLocks/>
            </p:cNvSpPr>
            <p:nvPr/>
          </p:nvSpPr>
          <p:spPr bwMode="auto">
            <a:xfrm>
              <a:off x="720" y="1392"/>
              <a:ext cx="120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Use Memory Keys</a:t>
              </a:r>
              <a:endParaRPr lang="en-US" sz="1400">
                <a:sym typeface="Arial" charset="0"/>
              </a:endParaRPr>
            </a:p>
          </p:txBody>
        </p:sp>
        <p:pic>
          <p:nvPicPr>
            <p:cNvPr id="22" name="Picture 22" descr="USB-driv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" y="1454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3429000" y="1784350"/>
            <a:ext cx="2252663" cy="517525"/>
            <a:chOff x="501" y="1392"/>
            <a:chExt cx="1419" cy="326"/>
          </a:xfrm>
        </p:grpSpPr>
        <p:sp>
          <p:nvSpPr>
            <p:cNvPr id="24" name="Text Box 24"/>
            <p:cNvSpPr txBox="1">
              <a:spLocks/>
            </p:cNvSpPr>
            <p:nvPr/>
          </p:nvSpPr>
          <p:spPr bwMode="auto">
            <a:xfrm>
              <a:off x="720" y="1392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Only with encryption</a:t>
              </a:r>
            </a:p>
            <a:p>
              <a:r>
                <a:rPr lang="de-CH" sz="1400">
                  <a:sym typeface="Arial" charset="0"/>
                </a:rPr>
                <a:t>Audit of copied data</a:t>
              </a:r>
              <a:endParaRPr lang="en-US" sz="1400">
                <a:sym typeface="Arial" charset="0"/>
              </a:endParaRPr>
            </a:p>
          </p:txBody>
        </p:sp>
        <p:pic>
          <p:nvPicPr>
            <p:cNvPr id="25" name="Picture 25" descr="USB-driv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" y="1454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6053138" y="1782763"/>
            <a:ext cx="2328862" cy="1155700"/>
            <a:chOff x="3813" y="1288"/>
            <a:chExt cx="1467" cy="728"/>
          </a:xfrm>
        </p:grpSpPr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4032" y="1288"/>
              <a:ext cx="1248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Font typeface="FagoNoRegular-Roman" pitchFamily="2" charset="0"/>
                <a:buNone/>
              </a:pPr>
              <a:r>
                <a:rPr lang="en-GB" sz="1400"/>
                <a:t>Standard rule for sales to use memory keys with decentralized encryption and shadowing</a:t>
              </a:r>
            </a:p>
          </p:txBody>
        </p:sp>
        <p:pic>
          <p:nvPicPr>
            <p:cNvPr id="28" name="Picture 28" descr="USB-driv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3" y="1344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762000" y="3216275"/>
            <a:ext cx="2286000" cy="304800"/>
            <a:chOff x="480" y="2122"/>
            <a:chExt cx="1440" cy="192"/>
          </a:xfrm>
        </p:grpSpPr>
        <p:pic>
          <p:nvPicPr>
            <p:cNvPr id="30" name="Picture 30" descr="icon_wif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2122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31"/>
            <p:cNvSpPr txBox="1">
              <a:spLocks/>
            </p:cNvSpPr>
            <p:nvPr/>
          </p:nvSpPr>
          <p:spPr bwMode="auto">
            <a:xfrm>
              <a:off x="720" y="2122"/>
              <a:ext cx="120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Wireless Network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3429000" y="3216275"/>
            <a:ext cx="2286000" cy="517525"/>
            <a:chOff x="2160" y="2122"/>
            <a:chExt cx="1440" cy="326"/>
          </a:xfrm>
        </p:grpSpPr>
        <p:pic>
          <p:nvPicPr>
            <p:cNvPr id="33" name="Picture 33" descr="icon_wif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0" y="2171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34"/>
            <p:cNvSpPr txBox="1">
              <a:spLocks/>
            </p:cNvSpPr>
            <p:nvPr/>
          </p:nvSpPr>
          <p:spPr bwMode="auto">
            <a:xfrm>
              <a:off x="2400" y="2122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Only outside corporate network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6096000" y="3200400"/>
            <a:ext cx="2209800" cy="730250"/>
            <a:chOff x="3840" y="2112"/>
            <a:chExt cx="1392" cy="460"/>
          </a:xfrm>
        </p:grpSpPr>
        <p:pic>
          <p:nvPicPr>
            <p:cNvPr id="36" name="Picture 36" descr="icon_wif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0" y="2171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37"/>
            <p:cNvSpPr txBox="1">
              <a:spLocks/>
            </p:cNvSpPr>
            <p:nvPr/>
          </p:nvSpPr>
          <p:spPr bwMode="auto">
            <a:xfrm>
              <a:off x="4032" y="2112"/>
              <a:ext cx="1200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Offline rule for notebooks with wireless cards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762000" y="3787775"/>
            <a:ext cx="2209800" cy="434975"/>
            <a:chOff x="480" y="1056"/>
            <a:chExt cx="1392" cy="274"/>
          </a:xfrm>
        </p:grpSpPr>
        <p:pic>
          <p:nvPicPr>
            <p:cNvPr id="39" name="Picture 39" descr="grou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1077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720" y="1091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600" b="1"/>
                <a:t>Marketing</a:t>
              </a:r>
              <a:endParaRPr lang="en-US" sz="1600" b="1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480" y="1056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480" y="1330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762000" y="4298950"/>
            <a:ext cx="2286000" cy="517525"/>
            <a:chOff x="480" y="3024"/>
            <a:chExt cx="1440" cy="326"/>
          </a:xfrm>
        </p:grpSpPr>
        <p:pic>
          <p:nvPicPr>
            <p:cNvPr id="44" name="Picture 44" descr="Camer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" y="302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45"/>
            <p:cNvSpPr txBox="1">
              <a:spLocks/>
            </p:cNvSpPr>
            <p:nvPr/>
          </p:nvSpPr>
          <p:spPr bwMode="auto">
            <a:xfrm>
              <a:off x="720" y="3024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Usage of digital cameras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46" name="Group 46"/>
          <p:cNvGrpSpPr>
            <a:grpSpLocks/>
          </p:cNvGrpSpPr>
          <p:nvPr/>
        </p:nvGrpSpPr>
        <p:grpSpPr bwMode="auto">
          <a:xfrm>
            <a:off x="3429000" y="4298950"/>
            <a:ext cx="2286000" cy="942975"/>
            <a:chOff x="480" y="3024"/>
            <a:chExt cx="1440" cy="594"/>
          </a:xfrm>
        </p:grpSpPr>
        <p:pic>
          <p:nvPicPr>
            <p:cNvPr id="47" name="Picture 47" descr="Camer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" y="302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 Box 48"/>
            <p:cNvSpPr txBox="1">
              <a:spLocks/>
            </p:cNvSpPr>
            <p:nvPr/>
          </p:nvSpPr>
          <p:spPr bwMode="auto">
            <a:xfrm>
              <a:off x="720" y="3024"/>
              <a:ext cx="1200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Only during business hours</a:t>
              </a:r>
            </a:p>
            <a:p>
              <a:r>
                <a:rPr lang="de-CH" sz="1400">
                  <a:sym typeface="Arial" charset="0"/>
                </a:rPr>
                <a:t>No misuse as data storage</a:t>
              </a:r>
            </a:p>
          </p:txBody>
        </p:sp>
      </p:grp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6096000" y="4298950"/>
            <a:ext cx="2286000" cy="1155700"/>
            <a:chOff x="480" y="3024"/>
            <a:chExt cx="1440" cy="728"/>
          </a:xfrm>
        </p:grpSpPr>
        <p:pic>
          <p:nvPicPr>
            <p:cNvPr id="50" name="Picture 50" descr="Camer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" y="302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51"/>
            <p:cNvSpPr txBox="1">
              <a:spLocks/>
            </p:cNvSpPr>
            <p:nvPr/>
          </p:nvSpPr>
          <p:spPr bwMode="auto">
            <a:xfrm>
              <a:off x="720" y="3024"/>
              <a:ext cx="1200" cy="7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Time-based rule for digital camera usage, with filter on image data (JPG, GIF, BMP)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52" name="Group 52"/>
          <p:cNvGrpSpPr>
            <a:grpSpLocks/>
          </p:cNvGrpSpPr>
          <p:nvPr/>
        </p:nvGrpSpPr>
        <p:grpSpPr bwMode="auto">
          <a:xfrm>
            <a:off x="762000" y="5502275"/>
            <a:ext cx="2286000" cy="517525"/>
            <a:chOff x="480" y="3514"/>
            <a:chExt cx="1440" cy="326"/>
          </a:xfrm>
        </p:grpSpPr>
        <p:pic>
          <p:nvPicPr>
            <p:cNvPr id="53" name="Picture 53" descr="CD-disk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54"/>
            <p:cNvSpPr txBox="1">
              <a:spLocks/>
            </p:cNvSpPr>
            <p:nvPr/>
          </p:nvSpPr>
          <p:spPr bwMode="auto">
            <a:xfrm>
              <a:off x="720" y="3514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Usage of CD‘s / DVD‘s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55" name="Group 55"/>
          <p:cNvGrpSpPr>
            <a:grpSpLocks/>
          </p:cNvGrpSpPr>
          <p:nvPr/>
        </p:nvGrpSpPr>
        <p:grpSpPr bwMode="auto">
          <a:xfrm>
            <a:off x="3429000" y="5502275"/>
            <a:ext cx="2286000" cy="365125"/>
            <a:chOff x="480" y="3514"/>
            <a:chExt cx="1440" cy="230"/>
          </a:xfrm>
        </p:grpSpPr>
        <p:pic>
          <p:nvPicPr>
            <p:cNvPr id="56" name="Picture 56" descr="CD-disk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57"/>
            <p:cNvSpPr txBox="1">
              <a:spLocks/>
            </p:cNvSpPr>
            <p:nvPr/>
          </p:nvSpPr>
          <p:spPr bwMode="auto">
            <a:xfrm>
              <a:off x="720" y="3514"/>
              <a:ext cx="120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Only specific media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58" name="Group 58"/>
          <p:cNvGrpSpPr>
            <a:grpSpLocks/>
          </p:cNvGrpSpPr>
          <p:nvPr/>
        </p:nvGrpSpPr>
        <p:grpSpPr bwMode="auto">
          <a:xfrm>
            <a:off x="6096000" y="5502275"/>
            <a:ext cx="2286000" cy="517525"/>
            <a:chOff x="480" y="3514"/>
            <a:chExt cx="1440" cy="326"/>
          </a:xfrm>
        </p:grpSpPr>
        <p:pic>
          <p:nvPicPr>
            <p:cNvPr id="59" name="Picture 59" descr="CD-disk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60"/>
            <p:cNvSpPr txBox="1">
              <a:spLocks/>
            </p:cNvSpPr>
            <p:nvPr/>
          </p:nvSpPr>
          <p:spPr bwMode="auto">
            <a:xfrm>
              <a:off x="720" y="3514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Explicit assignment of specific media</a:t>
              </a:r>
              <a:endParaRPr lang="en-US" sz="1400">
                <a:sym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Implementing Device Control</a:t>
            </a:r>
            <a:endParaRPr 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28650" y="1371600"/>
            <a:ext cx="2495550" cy="4648200"/>
            <a:chOff x="126" y="528"/>
            <a:chExt cx="1572" cy="1488"/>
          </a:xfrm>
        </p:grpSpPr>
        <p:sp>
          <p:nvSpPr>
            <p:cNvPr id="4" name="AutoShape 4"/>
            <p:cNvSpPr>
              <a:spLocks/>
            </p:cNvSpPr>
            <p:nvPr/>
          </p:nvSpPr>
          <p:spPr bwMode="auto">
            <a:xfrm>
              <a:off x="144" y="528"/>
              <a:ext cx="1554" cy="1469"/>
            </a:xfrm>
            <a:prstGeom prst="roundRect">
              <a:avLst>
                <a:gd name="adj" fmla="val 6727"/>
              </a:avLst>
            </a:prstGeom>
            <a:gradFill rotWithShape="1">
              <a:gsLst>
                <a:gs pos="0">
                  <a:srgbClr val="DDDDDD">
                    <a:alpha val="7999"/>
                  </a:srgbClr>
                </a:gs>
                <a:gs pos="100000">
                  <a:srgbClr val="B6B6B6">
                    <a:alpha val="7000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" name="AutoShape 5"/>
            <p:cNvSpPr>
              <a:spLocks/>
            </p:cNvSpPr>
            <p:nvPr/>
          </p:nvSpPr>
          <p:spPr bwMode="auto">
            <a:xfrm>
              <a:off x="126" y="547"/>
              <a:ext cx="1554" cy="1469"/>
            </a:xfrm>
            <a:prstGeom prst="roundRect">
              <a:avLst>
                <a:gd name="adj" fmla="val 6727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" y="1035050"/>
            <a:ext cx="2443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600" b="1"/>
              <a:t>Requirement Gathering</a:t>
            </a:r>
            <a:endParaRPr lang="en-US" sz="1600" b="1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295650" y="1371600"/>
            <a:ext cx="2495550" cy="4648200"/>
            <a:chOff x="126" y="528"/>
            <a:chExt cx="1572" cy="1488"/>
          </a:xfrm>
        </p:grpSpPr>
        <p:sp>
          <p:nvSpPr>
            <p:cNvPr id="8" name="AutoShape 8"/>
            <p:cNvSpPr>
              <a:spLocks/>
            </p:cNvSpPr>
            <p:nvPr/>
          </p:nvSpPr>
          <p:spPr bwMode="auto">
            <a:xfrm>
              <a:off x="144" y="528"/>
              <a:ext cx="1554" cy="1469"/>
            </a:xfrm>
            <a:prstGeom prst="roundRect">
              <a:avLst>
                <a:gd name="adj" fmla="val 6727"/>
              </a:avLst>
            </a:prstGeom>
            <a:gradFill rotWithShape="1">
              <a:gsLst>
                <a:gs pos="0">
                  <a:srgbClr val="DDDDDD">
                    <a:alpha val="7999"/>
                  </a:srgbClr>
                </a:gs>
                <a:gs pos="100000">
                  <a:srgbClr val="B6B6B6">
                    <a:alpha val="7000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9"/>
            <p:cNvSpPr>
              <a:spLocks/>
            </p:cNvSpPr>
            <p:nvPr/>
          </p:nvSpPr>
          <p:spPr bwMode="auto">
            <a:xfrm>
              <a:off x="126" y="547"/>
              <a:ext cx="1554" cy="1469"/>
            </a:xfrm>
            <a:prstGeom prst="roundRect">
              <a:avLst>
                <a:gd name="adj" fmla="val 6727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962650" y="1371600"/>
            <a:ext cx="2495550" cy="4648200"/>
            <a:chOff x="126" y="528"/>
            <a:chExt cx="1572" cy="1488"/>
          </a:xfrm>
        </p:grpSpPr>
        <p:sp>
          <p:nvSpPr>
            <p:cNvPr id="11" name="AutoShape 11"/>
            <p:cNvSpPr>
              <a:spLocks/>
            </p:cNvSpPr>
            <p:nvPr/>
          </p:nvSpPr>
          <p:spPr bwMode="auto">
            <a:xfrm>
              <a:off x="144" y="528"/>
              <a:ext cx="1554" cy="1469"/>
            </a:xfrm>
            <a:prstGeom prst="roundRect">
              <a:avLst>
                <a:gd name="adj" fmla="val 6727"/>
              </a:avLst>
            </a:prstGeom>
            <a:gradFill rotWithShape="1">
              <a:gsLst>
                <a:gs pos="0">
                  <a:srgbClr val="DDDDDD">
                    <a:alpha val="7999"/>
                  </a:srgbClr>
                </a:gs>
                <a:gs pos="100000">
                  <a:srgbClr val="B6B6B6">
                    <a:alpha val="7000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2"/>
            <p:cNvSpPr>
              <a:spLocks/>
            </p:cNvSpPr>
            <p:nvPr/>
          </p:nvSpPr>
          <p:spPr bwMode="auto">
            <a:xfrm>
              <a:off x="126" y="547"/>
              <a:ext cx="1554" cy="1469"/>
            </a:xfrm>
            <a:prstGeom prst="roundRect">
              <a:avLst>
                <a:gd name="adj" fmla="val 6727"/>
              </a:avLst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200400" y="1066800"/>
            <a:ext cx="2397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600" b="1"/>
              <a:t>Security Requirements</a:t>
            </a:r>
            <a:endParaRPr lang="en-US" sz="1600" b="1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834063" y="1079500"/>
            <a:ext cx="24034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500" b="1"/>
              <a:t>Operational Implications</a:t>
            </a:r>
            <a:endParaRPr lang="en-US" sz="1500" b="1"/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762000" y="1524000"/>
            <a:ext cx="2209800" cy="434975"/>
            <a:chOff x="480" y="1056"/>
            <a:chExt cx="1392" cy="274"/>
          </a:xfrm>
        </p:grpSpPr>
        <p:pic>
          <p:nvPicPr>
            <p:cNvPr id="16" name="Picture 16" descr="grou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1077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720" y="1091"/>
              <a:ext cx="7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600" b="1"/>
                <a:t>Front Desk</a:t>
              </a:r>
              <a:endParaRPr lang="en-US" sz="1600" b="1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480" y="1056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480" y="1330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762000" y="1981200"/>
            <a:ext cx="2286000" cy="304800"/>
            <a:chOff x="480" y="1248"/>
            <a:chExt cx="1440" cy="192"/>
          </a:xfrm>
        </p:grpSpPr>
        <p:sp>
          <p:nvSpPr>
            <p:cNvPr id="21" name="Text Box 21"/>
            <p:cNvSpPr txBox="1">
              <a:spLocks/>
            </p:cNvSpPr>
            <p:nvPr/>
          </p:nvSpPr>
          <p:spPr bwMode="auto">
            <a:xfrm>
              <a:off x="720" y="1248"/>
              <a:ext cx="120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Badge printing</a:t>
              </a:r>
              <a:endParaRPr lang="en-US" sz="1400">
                <a:sym typeface="Arial" charset="0"/>
              </a:endParaRPr>
            </a:p>
          </p:txBody>
        </p:sp>
        <p:pic>
          <p:nvPicPr>
            <p:cNvPr id="22" name="Picture 22" descr="Printer v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124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3352800" y="1981200"/>
            <a:ext cx="2286000" cy="517525"/>
            <a:chOff x="2112" y="1248"/>
            <a:chExt cx="1440" cy="326"/>
          </a:xfrm>
        </p:grpSpPr>
        <p:sp>
          <p:nvSpPr>
            <p:cNvPr id="24" name="Text Box 24"/>
            <p:cNvSpPr txBox="1">
              <a:spLocks/>
            </p:cNvSpPr>
            <p:nvPr/>
          </p:nvSpPr>
          <p:spPr bwMode="auto">
            <a:xfrm>
              <a:off x="2352" y="1248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Deny usage of any other device</a:t>
              </a:r>
              <a:endParaRPr lang="en-US" sz="1400">
                <a:sym typeface="Arial" charset="0"/>
              </a:endParaRPr>
            </a:p>
          </p:txBody>
        </p:sp>
        <p:pic>
          <p:nvPicPr>
            <p:cNvPr id="25" name="Picture 25" descr="Printer v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124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6096000" y="1981200"/>
            <a:ext cx="2286000" cy="730250"/>
            <a:chOff x="2112" y="1248"/>
            <a:chExt cx="1440" cy="460"/>
          </a:xfrm>
        </p:grpSpPr>
        <p:sp>
          <p:nvSpPr>
            <p:cNvPr id="27" name="Text Box 27"/>
            <p:cNvSpPr txBox="1">
              <a:spLocks/>
            </p:cNvSpPr>
            <p:nvPr/>
          </p:nvSpPr>
          <p:spPr bwMode="auto">
            <a:xfrm>
              <a:off x="2352" y="1248"/>
              <a:ext cx="1200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Machine-based „Lockdown“, standard rule for local printer</a:t>
              </a:r>
              <a:endParaRPr lang="en-US" sz="1400">
                <a:sym typeface="Arial" charset="0"/>
              </a:endParaRPr>
            </a:p>
          </p:txBody>
        </p:sp>
        <p:pic>
          <p:nvPicPr>
            <p:cNvPr id="28" name="Picture 28" descr="Printer v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124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762000" y="2971800"/>
            <a:ext cx="2209800" cy="434975"/>
            <a:chOff x="480" y="1056"/>
            <a:chExt cx="1392" cy="274"/>
          </a:xfrm>
        </p:grpSpPr>
        <p:pic>
          <p:nvPicPr>
            <p:cNvPr id="30" name="Picture 30" descr="grou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1077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720" y="1099"/>
              <a:ext cx="90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500" b="1"/>
                <a:t>Support Dept.</a:t>
              </a:r>
              <a:endParaRPr lang="en-US" sz="1500" b="1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480" y="1056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480" y="1330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795338" y="3430588"/>
            <a:ext cx="2252662" cy="517525"/>
            <a:chOff x="501" y="1392"/>
            <a:chExt cx="1419" cy="326"/>
          </a:xfrm>
        </p:grpSpPr>
        <p:sp>
          <p:nvSpPr>
            <p:cNvPr id="35" name="Text Box 35"/>
            <p:cNvSpPr txBox="1">
              <a:spLocks/>
            </p:cNvSpPr>
            <p:nvPr/>
          </p:nvSpPr>
          <p:spPr bwMode="auto">
            <a:xfrm>
              <a:off x="720" y="1392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Usage of customer devices</a:t>
              </a:r>
              <a:endParaRPr lang="en-US" sz="1400">
                <a:sym typeface="Arial" charset="0"/>
              </a:endParaRPr>
            </a:p>
          </p:txBody>
        </p:sp>
        <p:pic>
          <p:nvPicPr>
            <p:cNvPr id="36" name="Picture 36" descr="USB-driv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1" y="1454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3429000" y="3430588"/>
            <a:ext cx="2252663" cy="730250"/>
            <a:chOff x="501" y="1392"/>
            <a:chExt cx="1419" cy="460"/>
          </a:xfrm>
        </p:grpSpPr>
        <p:sp>
          <p:nvSpPr>
            <p:cNvPr id="38" name="Text Box 38"/>
            <p:cNvSpPr txBox="1">
              <a:spLocks/>
            </p:cNvSpPr>
            <p:nvPr/>
          </p:nvSpPr>
          <p:spPr bwMode="auto">
            <a:xfrm>
              <a:off x="720" y="1392"/>
              <a:ext cx="1200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Prevent data loss (custromer data / internal data)</a:t>
              </a:r>
              <a:endParaRPr lang="en-US" sz="1400">
                <a:sym typeface="Arial" charset="0"/>
              </a:endParaRPr>
            </a:p>
          </p:txBody>
        </p:sp>
        <p:pic>
          <p:nvPicPr>
            <p:cNvPr id="39" name="Picture 39" descr="USB-driv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1" y="1454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6053138" y="3429000"/>
            <a:ext cx="2328862" cy="730250"/>
            <a:chOff x="3813" y="1288"/>
            <a:chExt cx="1467" cy="460"/>
          </a:xfrm>
        </p:grpSpPr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4032" y="1288"/>
              <a:ext cx="124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Font typeface="FagoNoRegular-Roman" pitchFamily="2" charset="0"/>
                <a:buNone/>
              </a:pPr>
              <a:r>
                <a:rPr lang="en-GB" sz="1400"/>
                <a:t>Standard rule for </a:t>
              </a:r>
              <a:r>
                <a:rPr lang="en-GB" sz="1400" i="1"/>
                <a:t>Read Only</a:t>
              </a:r>
              <a:r>
                <a:rPr lang="en-GB" sz="1400"/>
                <a:t>-access to customer devices</a:t>
              </a:r>
            </a:p>
          </p:txBody>
        </p:sp>
        <p:pic>
          <p:nvPicPr>
            <p:cNvPr id="42" name="Picture 42" descr="USB-driv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3" y="1344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762000" y="4457700"/>
            <a:ext cx="2209800" cy="434975"/>
            <a:chOff x="480" y="2544"/>
            <a:chExt cx="1392" cy="274"/>
          </a:xfrm>
        </p:grpSpPr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720" y="2587"/>
              <a:ext cx="114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500" b="1"/>
                <a:t>Production server</a:t>
              </a:r>
              <a:endParaRPr lang="en-US" sz="1500" b="1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480" y="2544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480" y="2818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7" name="Picture 47" descr="Serv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Group 48"/>
          <p:cNvGrpSpPr>
            <a:grpSpLocks/>
          </p:cNvGrpSpPr>
          <p:nvPr/>
        </p:nvGrpSpPr>
        <p:grpSpPr bwMode="auto">
          <a:xfrm>
            <a:off x="762000" y="4968875"/>
            <a:ext cx="2286000" cy="381000"/>
            <a:chOff x="480" y="2880"/>
            <a:chExt cx="1440" cy="240"/>
          </a:xfrm>
        </p:grpSpPr>
        <p:pic>
          <p:nvPicPr>
            <p:cNvPr id="49" name="Picture 49" descr="Microprocesso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292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50"/>
            <p:cNvSpPr txBox="1">
              <a:spLocks/>
            </p:cNvSpPr>
            <p:nvPr/>
          </p:nvSpPr>
          <p:spPr bwMode="auto">
            <a:xfrm>
              <a:off x="720" y="2880"/>
              <a:ext cx="120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Maximum stability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51" name="Group 51"/>
          <p:cNvGrpSpPr>
            <a:grpSpLocks/>
          </p:cNvGrpSpPr>
          <p:nvPr/>
        </p:nvGrpSpPr>
        <p:grpSpPr bwMode="auto">
          <a:xfrm>
            <a:off x="3429000" y="4968875"/>
            <a:ext cx="2286000" cy="517525"/>
            <a:chOff x="480" y="2880"/>
            <a:chExt cx="1440" cy="326"/>
          </a:xfrm>
        </p:grpSpPr>
        <p:pic>
          <p:nvPicPr>
            <p:cNvPr id="52" name="Picture 52" descr="Microprocesso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292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 Box 53"/>
            <p:cNvSpPr txBox="1">
              <a:spLocks/>
            </p:cNvSpPr>
            <p:nvPr/>
          </p:nvSpPr>
          <p:spPr bwMode="auto">
            <a:xfrm>
              <a:off x="720" y="2880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Deny any device usage</a:t>
              </a:r>
              <a:endParaRPr lang="en-US" sz="1400">
                <a:sym typeface="Arial" charset="0"/>
              </a:endParaRPr>
            </a:p>
          </p:txBody>
        </p:sp>
      </p:grpSp>
      <p:grpSp>
        <p:nvGrpSpPr>
          <p:cNvPr id="54" name="Group 54"/>
          <p:cNvGrpSpPr>
            <a:grpSpLocks/>
          </p:cNvGrpSpPr>
          <p:nvPr/>
        </p:nvGrpSpPr>
        <p:grpSpPr bwMode="auto">
          <a:xfrm>
            <a:off x="6096000" y="4968875"/>
            <a:ext cx="2286000" cy="517525"/>
            <a:chOff x="480" y="2880"/>
            <a:chExt cx="1440" cy="326"/>
          </a:xfrm>
        </p:grpSpPr>
        <p:pic>
          <p:nvPicPr>
            <p:cNvPr id="55" name="Picture 55" descr="Microprocesso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292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 Box 56"/>
            <p:cNvSpPr txBox="1">
              <a:spLocks/>
            </p:cNvSpPr>
            <p:nvPr/>
          </p:nvSpPr>
          <p:spPr bwMode="auto">
            <a:xfrm>
              <a:off x="720" y="2880"/>
              <a:ext cx="120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>
                  <a:sym typeface="Arial" charset="0"/>
                </a:rPr>
                <a:t>Machine-based „Lockdown“</a:t>
              </a:r>
              <a:endParaRPr lang="en-US" sz="1400">
                <a:sym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Encryption with Device Control</a:t>
            </a:r>
            <a:endParaRPr 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04800" y="762000"/>
            <a:ext cx="4724400" cy="1524000"/>
            <a:chOff x="192" y="576"/>
            <a:chExt cx="2976" cy="960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92" y="576"/>
              <a:ext cx="2976" cy="960"/>
              <a:chOff x="126" y="528"/>
              <a:chExt cx="1572" cy="1488"/>
            </a:xfrm>
          </p:grpSpPr>
          <p:sp>
            <p:nvSpPr>
              <p:cNvPr id="10" name="AutoShape 5"/>
              <p:cNvSpPr>
                <a:spLocks/>
              </p:cNvSpPr>
              <p:nvPr/>
            </p:nvSpPr>
            <p:spPr bwMode="auto">
              <a:xfrm>
                <a:off x="144" y="528"/>
                <a:ext cx="1554" cy="1469"/>
              </a:xfrm>
              <a:prstGeom prst="roundRect">
                <a:avLst>
                  <a:gd name="adj" fmla="val 6727"/>
                </a:avLst>
              </a:prstGeom>
              <a:gradFill rotWithShape="1">
                <a:gsLst>
                  <a:gs pos="0">
                    <a:srgbClr val="DDDDDD">
                      <a:alpha val="7999"/>
                    </a:srgbClr>
                  </a:gs>
                  <a:gs pos="100000">
                    <a:srgbClr val="B6B6B6">
                      <a:alpha val="70000"/>
                    </a:srgb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utoShape 6"/>
              <p:cNvSpPr>
                <a:spLocks/>
              </p:cNvSpPr>
              <p:nvPr/>
            </p:nvSpPr>
            <p:spPr bwMode="auto">
              <a:xfrm>
                <a:off x="126" y="547"/>
                <a:ext cx="1554" cy="1469"/>
              </a:xfrm>
              <a:prstGeom prst="roundRect">
                <a:avLst>
                  <a:gd name="adj" fmla="val 6727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" name="Oval 7"/>
            <p:cNvSpPr>
              <a:spLocks/>
            </p:cNvSpPr>
            <p:nvPr/>
          </p:nvSpPr>
          <p:spPr bwMode="auto">
            <a:xfrm>
              <a:off x="288" y="1123"/>
              <a:ext cx="2832" cy="317"/>
            </a:xfrm>
            <a:prstGeom prst="ellipse">
              <a:avLst/>
            </a:prstGeom>
            <a:solidFill>
              <a:srgbClr val="DDDDDD">
                <a:alpha val="8196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384" y="914"/>
              <a:ext cx="2640" cy="371"/>
              <a:chOff x="624" y="912"/>
              <a:chExt cx="3024" cy="424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33" y="1050"/>
                <a:ext cx="3015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912"/>
                <a:ext cx="300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316" y="662"/>
              <a:ext cx="221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500"/>
                <a:t>1) Administrator creates encryption rule</a:t>
              </a:r>
              <a:endParaRPr lang="en-US" sz="1500"/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4114800" y="1295400"/>
            <a:ext cx="4495800" cy="2895600"/>
            <a:chOff x="2592" y="816"/>
            <a:chExt cx="2832" cy="1824"/>
          </a:xfrm>
        </p:grpSpPr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592" y="816"/>
              <a:ext cx="2832" cy="1824"/>
              <a:chOff x="126" y="528"/>
              <a:chExt cx="1572" cy="1488"/>
            </a:xfrm>
          </p:grpSpPr>
          <p:sp>
            <p:nvSpPr>
              <p:cNvPr id="16" name="AutoShape 14"/>
              <p:cNvSpPr>
                <a:spLocks/>
              </p:cNvSpPr>
              <p:nvPr/>
            </p:nvSpPr>
            <p:spPr bwMode="auto">
              <a:xfrm>
                <a:off x="144" y="528"/>
                <a:ext cx="1554" cy="1469"/>
              </a:xfrm>
              <a:prstGeom prst="roundRect">
                <a:avLst>
                  <a:gd name="adj" fmla="val 672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B6B6B6">
                      <a:alpha val="70000"/>
                    </a:srgb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utoShape 15"/>
              <p:cNvSpPr>
                <a:spLocks/>
              </p:cNvSpPr>
              <p:nvPr/>
            </p:nvSpPr>
            <p:spPr bwMode="auto">
              <a:xfrm>
                <a:off x="126" y="547"/>
                <a:ext cx="1554" cy="1469"/>
              </a:xfrm>
              <a:prstGeom prst="roundRect">
                <a:avLst>
                  <a:gd name="adj" fmla="val 6727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2" y="1536"/>
              <a:ext cx="2394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2688" y="960"/>
              <a:ext cx="171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500"/>
                <a:t>2) User plugs in memory key  </a:t>
              </a:r>
              <a:endParaRPr lang="en-US" sz="1500"/>
            </a:p>
          </p:txBody>
        </p:sp>
      </p:grp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133600"/>
            <a:ext cx="31908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0175" y="2362200"/>
            <a:ext cx="24098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457200" y="2590800"/>
            <a:ext cx="3962400" cy="2667000"/>
            <a:chOff x="576" y="1824"/>
            <a:chExt cx="2496" cy="1680"/>
          </a:xfrm>
        </p:grpSpPr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576" y="1824"/>
              <a:ext cx="2496" cy="1680"/>
              <a:chOff x="126" y="528"/>
              <a:chExt cx="1572" cy="1488"/>
            </a:xfrm>
          </p:grpSpPr>
          <p:sp>
            <p:nvSpPr>
              <p:cNvPr id="25" name="AutoShape 22"/>
              <p:cNvSpPr>
                <a:spLocks/>
              </p:cNvSpPr>
              <p:nvPr/>
            </p:nvSpPr>
            <p:spPr bwMode="auto">
              <a:xfrm>
                <a:off x="144" y="528"/>
                <a:ext cx="1554" cy="1469"/>
              </a:xfrm>
              <a:prstGeom prst="roundRect">
                <a:avLst>
                  <a:gd name="adj" fmla="val 672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B6B6B6">
                      <a:alpha val="70000"/>
                    </a:srgb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utoShape 23"/>
              <p:cNvSpPr>
                <a:spLocks/>
              </p:cNvSpPr>
              <p:nvPr/>
            </p:nvSpPr>
            <p:spPr bwMode="auto">
              <a:xfrm>
                <a:off x="126" y="547"/>
                <a:ext cx="1554" cy="1469"/>
              </a:xfrm>
              <a:prstGeom prst="roundRect">
                <a:avLst>
                  <a:gd name="adj" fmla="val 6727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624" y="1968"/>
              <a:ext cx="223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500"/>
                <a:t>3) Transparent encryption on corporate </a:t>
              </a:r>
            </a:p>
            <a:p>
              <a:r>
                <a:rPr lang="de-CH" sz="1500"/>
                <a:t>computers  </a:t>
              </a:r>
              <a:endParaRPr lang="en-US" sz="1500"/>
            </a:p>
          </p:txBody>
        </p:sp>
        <p:sp>
          <p:nvSpPr>
            <p:cNvPr id="23" name="Oval 25"/>
            <p:cNvSpPr>
              <a:spLocks/>
            </p:cNvSpPr>
            <p:nvPr/>
          </p:nvSpPr>
          <p:spPr bwMode="auto">
            <a:xfrm>
              <a:off x="672" y="3072"/>
              <a:ext cx="2304" cy="317"/>
            </a:xfrm>
            <a:prstGeom prst="ellipse">
              <a:avLst/>
            </a:prstGeom>
            <a:solidFill>
              <a:srgbClr val="DDDDDD">
                <a:alpha val="8196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60" y="2352"/>
              <a:ext cx="1818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4267200" y="3657600"/>
            <a:ext cx="3962400" cy="2667000"/>
            <a:chOff x="2688" y="2256"/>
            <a:chExt cx="2496" cy="1680"/>
          </a:xfrm>
        </p:grpSpPr>
        <p:grpSp>
          <p:nvGrpSpPr>
            <p:cNvPr id="28" name="Group 28"/>
            <p:cNvGrpSpPr>
              <a:grpSpLocks/>
            </p:cNvGrpSpPr>
            <p:nvPr/>
          </p:nvGrpSpPr>
          <p:grpSpPr bwMode="auto">
            <a:xfrm>
              <a:off x="2688" y="2256"/>
              <a:ext cx="2496" cy="1680"/>
              <a:chOff x="126" y="528"/>
              <a:chExt cx="1572" cy="1488"/>
            </a:xfrm>
          </p:grpSpPr>
          <p:sp>
            <p:nvSpPr>
              <p:cNvPr id="32" name="AutoShape 29"/>
              <p:cNvSpPr>
                <a:spLocks/>
              </p:cNvSpPr>
              <p:nvPr/>
            </p:nvSpPr>
            <p:spPr bwMode="auto">
              <a:xfrm>
                <a:off x="144" y="528"/>
                <a:ext cx="1554" cy="1469"/>
              </a:xfrm>
              <a:prstGeom prst="roundRect">
                <a:avLst>
                  <a:gd name="adj" fmla="val 672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B6B6B6">
                      <a:alpha val="70000"/>
                    </a:srgb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utoShape 30"/>
              <p:cNvSpPr>
                <a:spLocks/>
              </p:cNvSpPr>
              <p:nvPr/>
            </p:nvSpPr>
            <p:spPr bwMode="auto">
              <a:xfrm>
                <a:off x="126" y="547"/>
                <a:ext cx="1554" cy="1469"/>
              </a:xfrm>
              <a:prstGeom prst="roundRect">
                <a:avLst>
                  <a:gd name="adj" fmla="val 6727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2736" y="2352"/>
              <a:ext cx="204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500"/>
                <a:t>4) Volume Browser  tool on stick for </a:t>
              </a:r>
            </a:p>
            <a:p>
              <a:r>
                <a:rPr lang="de-CH" sz="1500"/>
                <a:t>3rd party computers</a:t>
              </a:r>
              <a:endParaRPr lang="en-US" sz="1500"/>
            </a:p>
          </p:txBody>
        </p:sp>
        <p:sp>
          <p:nvSpPr>
            <p:cNvPr id="30" name="Oval 32"/>
            <p:cNvSpPr>
              <a:spLocks/>
            </p:cNvSpPr>
            <p:nvPr/>
          </p:nvSpPr>
          <p:spPr bwMode="auto">
            <a:xfrm>
              <a:off x="2784" y="3504"/>
              <a:ext cx="2304" cy="317"/>
            </a:xfrm>
            <a:prstGeom prst="ellipse">
              <a:avLst/>
            </a:prstGeom>
            <a:solidFill>
              <a:srgbClr val="DDDDDD">
                <a:alpha val="8196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30" y="2682"/>
              <a:ext cx="1770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Botnets Today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685800"/>
            <a:ext cx="8534400" cy="49831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2 Million </a:t>
            </a:r>
            <a:r>
              <a:rPr kumimoji="0" lang="fr-CH" sz="2800" b="1" i="0" u="none" strike="noStrike" kern="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Endpoints</a:t>
            </a:r>
            <a:r>
              <a:rPr kumimoji="0" lang="fr-CH" sz="28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2800" b="1" i="0" u="none" strike="noStrike" kern="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Controlled</a:t>
            </a:r>
            <a:r>
              <a:rPr kumimoji="0" lang="fr-CH" sz="28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fr-CH" sz="2800" b="1" i="0" u="none" strike="noStrike" kern="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Conficker</a:t>
            </a:r>
            <a:endParaRPr kumimoji="0" lang="fr-CH" sz="2800" b="1" i="0" u="none" strike="noStrike" kern="0" cap="all" normalizeH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fr-CH" sz="1200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(source: Heise)</a:t>
            </a:r>
          </a:p>
          <a:p>
            <a:pPr marL="342900" lvl="0" indent="-342900" algn="l">
              <a:spcBef>
                <a:spcPct val="20000"/>
              </a:spcBef>
              <a:defRPr/>
            </a:pPr>
            <a:endParaRPr kumimoji="0" lang="fr-CH" sz="2800" i="0" u="none" strike="noStrike" kern="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Total CONFICKER</a:t>
            </a:r>
            <a:r>
              <a:rPr kumimoji="0" lang="fr-CH" sz="2800" b="1" i="0" u="none" strike="noStrike" kern="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28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infections: 15 Million </a:t>
            </a:r>
            <a:r>
              <a:rPr kumimoji="0" lang="fr-CH" sz="2800" b="1" i="0" u="none" strike="noStrike" kern="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endpoints</a:t>
            </a:r>
            <a:endParaRPr kumimoji="0" lang="fr-CH" sz="2800" b="1" i="0" u="none" strike="noStrike" kern="0" cap="all" normalizeH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fr-CH" sz="1200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(source: Heise)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fr-CH" sz="2800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300.000</a:t>
            </a:r>
            <a:r>
              <a:rPr kumimoji="0" lang="fr-CH" sz="2800" b="1" i="0" u="none" strike="noStrike" kern="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2800" b="1" i="0" u="none" strike="noStrike" kern="0" cap="all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Endpoints</a:t>
            </a:r>
            <a:r>
              <a:rPr kumimoji="0" lang="fr-CH" sz="2800" b="1" i="0" u="none" strike="noStrike" kern="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2800" b="1" i="0" u="none" strike="noStrike" kern="0" cap="all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controlled</a:t>
            </a:r>
            <a:r>
              <a:rPr kumimoji="0" lang="fr-CH" sz="2800" b="1" i="0" u="none" strike="noStrike" kern="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fr-CH" sz="2800" b="1" i="0" u="none" strike="noStrike" kern="0" cap="all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Torpig</a:t>
            </a:r>
            <a:endParaRPr kumimoji="0" lang="fr-CH" sz="2800" b="1" i="0" u="none" strike="noStrike" kern="0" cap="all" normalizeH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fr-CH" sz="1200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(source: UCSB)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fr-CH" sz="2800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5% of all </a:t>
            </a:r>
            <a:r>
              <a:rPr kumimoji="0" lang="fr-CH" sz="2800" b="1" i="0" u="none" strike="noStrike" kern="0" cap="all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company</a:t>
            </a:r>
            <a:r>
              <a:rPr kumimoji="0" lang="fr-CH" sz="2800" b="1" i="0" u="none" strike="noStrike" kern="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hosts </a:t>
            </a:r>
            <a:r>
              <a:rPr kumimoji="0" lang="fr-CH" sz="2800" b="1" i="0" u="none" strike="noStrike" kern="0" cap="all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infected</a:t>
            </a:r>
            <a:r>
              <a:rPr kumimoji="0" lang="fr-CH" sz="2800" b="1" i="0" u="none" strike="noStrike" kern="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fr-CH" sz="2800" b="1" i="0" u="none" strike="noStrike" kern="0" cap="all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botnet</a:t>
            </a:r>
            <a:r>
              <a:rPr kumimoji="0" lang="fr-CH" sz="2800" b="1" i="0" u="none" strike="noStrike" kern="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2800" b="1" i="0" u="none" strike="noStrike" kern="0" cap="all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worms</a:t>
            </a:r>
            <a:endParaRPr kumimoji="0" lang="fr-CH" sz="2800" b="1" i="0" u="none" strike="noStrike" kern="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fr-CH" sz="1200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(source: DAMBALLA STUDY)</a:t>
            </a:r>
            <a:endParaRPr lang="fr-CH" sz="2800" kern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2800" b="1" i="0" u="none" strike="noStrike" kern="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2800" b="1" i="0" u="none" strike="noStrike" kern="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990600"/>
            <a:ext cx="5279842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ARE </a:t>
            </a:r>
          </a:p>
          <a:p>
            <a:pPr algn="ctr"/>
            <a:r>
              <a:rPr lang="de-CH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</a:t>
            </a:r>
            <a:r>
              <a:rPr lang="de-CH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de-CH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OF A </a:t>
            </a:r>
          </a:p>
          <a:p>
            <a:pPr algn="ctr"/>
            <a:r>
              <a:rPr lang="de-CH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BOTNET?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Access Attributes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288" y="762000"/>
            <a:ext cx="821531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algn="l">
              <a:buFontTx/>
              <a:buChar char="•"/>
            </a:pPr>
            <a:r>
              <a:rPr lang="de-CH" sz="2400" b="1" dirty="0">
                <a:latin typeface="FagoNoRegular-Roman" pitchFamily="2" charset="0"/>
              </a:rPr>
              <a:t>Read and / or Write</a:t>
            </a:r>
          </a:p>
          <a:p>
            <a:pPr marL="115888" indent="-115888" algn="l">
              <a:buFontTx/>
              <a:buChar char="•"/>
            </a:pPr>
            <a:r>
              <a:rPr lang="de-CH" sz="2400" b="1" dirty="0">
                <a:latin typeface="FagoNoRegular-Roman" pitchFamily="2" charset="0"/>
              </a:rPr>
              <a:t>Scheduled Access</a:t>
            </a:r>
          </a:p>
          <a:p>
            <a:pPr marL="960438" lvl="1" indent="-503238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From 08:00h to 18:00h Monday to Friday</a:t>
            </a:r>
          </a:p>
          <a:p>
            <a:pPr marL="115888" indent="-115888" algn="l">
              <a:buFontTx/>
              <a:buChar char="•"/>
            </a:pPr>
            <a:r>
              <a:rPr lang="de-CH" sz="2400" b="1" dirty="0">
                <a:latin typeface="FagoNoRegular-Roman" pitchFamily="2" charset="0"/>
              </a:rPr>
              <a:t>Temporary Access</a:t>
            </a:r>
          </a:p>
          <a:p>
            <a:pPr marL="960438" lvl="1" indent="-503238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For the next 15 minutes</a:t>
            </a:r>
          </a:p>
          <a:p>
            <a:pPr marL="960438" lvl="1" indent="-503238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Starting next Monday, for 2 days</a:t>
            </a:r>
          </a:p>
          <a:p>
            <a:pPr marL="115888" indent="-115888" algn="l">
              <a:buFontTx/>
              <a:buChar char="•"/>
            </a:pPr>
            <a:r>
              <a:rPr lang="de-CH" sz="2400" b="1" dirty="0">
                <a:latin typeface="FagoNoRegular-Roman" pitchFamily="2" charset="0"/>
              </a:rPr>
              <a:t>Online / Offline</a:t>
            </a:r>
          </a:p>
          <a:p>
            <a:pPr marL="960438" lvl="1" indent="-503238" algn="l">
              <a:buFontTx/>
              <a:buChar char="•"/>
            </a:pPr>
            <a:r>
              <a:rPr lang="en-US" sz="2000" dirty="0">
                <a:latin typeface="FagoNoRegular-Roman" pitchFamily="2" charset="0"/>
                <a:sym typeface="Helvetica" pitchFamily="34" charset="0"/>
              </a:rPr>
              <a:t>Assign permissions when no network connection is present, all device classes supported</a:t>
            </a:r>
            <a:endParaRPr lang="de-CH" sz="2000" dirty="0">
              <a:latin typeface="FagoNoRegular-Roman" pitchFamily="2" charset="0"/>
            </a:endParaRPr>
          </a:p>
          <a:p>
            <a:pPr marL="115888" indent="-115888" algn="l">
              <a:buFontTx/>
              <a:buChar char="•"/>
            </a:pPr>
            <a:r>
              <a:rPr lang="de-CH" sz="2400" b="1" dirty="0">
                <a:latin typeface="FagoNoRegular-Roman" pitchFamily="2" charset="0"/>
              </a:rPr>
              <a:t>Quota Management</a:t>
            </a:r>
          </a:p>
          <a:p>
            <a:pPr marL="960438" lvl="1" indent="-503238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Limit copied data to 100 MB / day</a:t>
            </a:r>
          </a:p>
          <a:p>
            <a:pPr marL="115888" indent="-115888" algn="l">
              <a:buFontTx/>
              <a:buChar char="•"/>
            </a:pPr>
            <a:r>
              <a:rPr lang="de-CH" sz="2400" b="1" dirty="0">
                <a:latin typeface="FagoNoRegular-Roman" pitchFamily="2" charset="0"/>
              </a:rPr>
              <a:t>Encryption enforcement</a:t>
            </a:r>
          </a:p>
          <a:p>
            <a:pPr marL="960438" lvl="1" indent="-503238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Access is granted only if medium has been encrypted (decentralized encryption) with password recovery option</a:t>
            </a:r>
          </a:p>
          <a:p>
            <a:pPr marL="115888" indent="-115888" algn="l">
              <a:buFontTx/>
              <a:buChar char="•"/>
            </a:pPr>
            <a:r>
              <a:rPr lang="de-CH" sz="2400" b="1" dirty="0">
                <a:latin typeface="FagoNoRegular-Roman" pitchFamily="2" charset="0"/>
              </a:rPr>
              <a:t>File Type Filtering</a:t>
            </a:r>
          </a:p>
          <a:p>
            <a:pPr marL="960438" lvl="1" indent="-503238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Limit the access to specific file types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Attributes can be allocated to...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458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de-CH" sz="3200" b="1" dirty="0">
                <a:latin typeface="FagoNoRegular-Roman" pitchFamily="2" charset="0"/>
              </a:rPr>
              <a:t>A complete device class</a:t>
            </a:r>
          </a:p>
          <a:p>
            <a:pPr marL="800100" lvl="1" indent="-342900" algn="l">
              <a:buFontTx/>
              <a:buChar char="•"/>
            </a:pPr>
            <a:r>
              <a:rPr lang="de-CH" sz="2400" dirty="0">
                <a:latin typeface="FagoNoRegular-Roman" pitchFamily="2" charset="0"/>
              </a:rPr>
              <a:t>All USB Printers</a:t>
            </a:r>
          </a:p>
          <a:p>
            <a:pPr marL="342900" indent="-342900" algn="l">
              <a:buFontTx/>
              <a:buChar char="•"/>
            </a:pPr>
            <a:r>
              <a:rPr lang="de-CH" sz="3200" b="1" dirty="0">
                <a:latin typeface="FagoNoRegular-Roman" pitchFamily="2" charset="0"/>
              </a:rPr>
              <a:t>A device sub class</a:t>
            </a:r>
          </a:p>
          <a:p>
            <a:pPr marL="800100" lvl="1" indent="-342900" algn="l">
              <a:buFontTx/>
              <a:buChar char="•"/>
            </a:pPr>
            <a:r>
              <a:rPr lang="de-CH" sz="2400" dirty="0">
                <a:latin typeface="FagoNoRegular-Roman" pitchFamily="2" charset="0"/>
              </a:rPr>
              <a:t>USB printer HP 7575, CD/DVD Nec 3520A</a:t>
            </a:r>
          </a:p>
          <a:p>
            <a:pPr marL="342900" indent="-342900" algn="l">
              <a:buFontTx/>
              <a:buChar char="•"/>
            </a:pPr>
            <a:r>
              <a:rPr lang="de-CH" sz="3200" b="1" dirty="0">
                <a:latin typeface="FagoNoRegular-Roman" pitchFamily="2" charset="0"/>
              </a:rPr>
              <a:t>A unique device based on</a:t>
            </a:r>
          </a:p>
          <a:p>
            <a:pPr marL="800100" lvl="1" indent="-342900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Encryption</a:t>
            </a:r>
          </a:p>
          <a:p>
            <a:pPr marL="800100" lvl="1" indent="-342900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serial number</a:t>
            </a:r>
          </a:p>
          <a:p>
            <a:pPr marL="342900" indent="-342900" algn="l">
              <a:buFontTx/>
              <a:buChar char="•"/>
            </a:pPr>
            <a:r>
              <a:rPr lang="de-CH" sz="3200" b="1" dirty="0">
                <a:latin typeface="FagoNoRegular-Roman" pitchFamily="2" charset="0"/>
              </a:rPr>
              <a:t>Specific CD‘s / DVD‘s</a:t>
            </a:r>
          </a:p>
          <a:p>
            <a:pPr marL="342900" indent="-342900" algn="l">
              <a:buFontTx/>
              <a:buChar char="•"/>
            </a:pPr>
            <a:r>
              <a:rPr lang="de-CH" sz="3200" b="1" dirty="0">
                <a:latin typeface="FagoNoRegular-Roman" pitchFamily="2" charset="0"/>
              </a:rPr>
              <a:t>Specific Bus (USB, IrDa, Firewire...)</a:t>
            </a:r>
          </a:p>
          <a:p>
            <a:pPr marL="342900" indent="-342900" algn="l">
              <a:buFontTx/>
              <a:buChar char="•"/>
            </a:pPr>
            <a:r>
              <a:rPr lang="de-CH" sz="3200" b="1" dirty="0">
                <a:latin typeface="FagoNoRegular-Roman" pitchFamily="2" charset="0"/>
              </a:rPr>
              <a:t>Groups of devices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Security Features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859313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de-CH" sz="2800" b="1" dirty="0">
                <a:latin typeface="FagoNoRegular-Roman" pitchFamily="2" charset="0"/>
              </a:rPr>
              <a:t>Kernel Driver</a:t>
            </a:r>
          </a:p>
          <a:p>
            <a:pPr marL="800100" lvl="1" indent="-342900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Invisible (no task manager process)</a:t>
            </a:r>
          </a:p>
          <a:p>
            <a:pPr marL="800100" lvl="1" indent="-342900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Fast (no performance loss)</a:t>
            </a:r>
          </a:p>
          <a:p>
            <a:pPr marL="800100" lvl="1" indent="-342900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Compatible (no conflict with other software)</a:t>
            </a:r>
          </a:p>
          <a:p>
            <a:pPr marL="342900" indent="-342900" algn="l">
              <a:buFontTx/>
              <a:buChar char="•"/>
            </a:pPr>
            <a:r>
              <a:rPr lang="de-CH" sz="2800" b="1" dirty="0">
                <a:latin typeface="FagoNoRegular-Roman" pitchFamily="2" charset="0"/>
              </a:rPr>
              <a:t>Encryption of </a:t>
            </a:r>
            <a:r>
              <a:rPr lang="de-CH" sz="2800" b="1" dirty="0" smtClean="0">
                <a:latin typeface="FagoNoRegular-Roman" pitchFamily="2" charset="0"/>
              </a:rPr>
              <a:t>devices </a:t>
            </a:r>
            <a:r>
              <a:rPr lang="de-CH" sz="2800" b="1" dirty="0">
                <a:latin typeface="FagoNoRegular-Roman" pitchFamily="2" charset="0"/>
              </a:rPr>
              <a:t>with AES</a:t>
            </a:r>
          </a:p>
          <a:p>
            <a:pPr marL="800100" lvl="1" indent="-342900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AES 256 = market standard</a:t>
            </a:r>
          </a:p>
          <a:p>
            <a:pPr marL="800100" lvl="1" indent="-342900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Fast and transparent within the network</a:t>
            </a:r>
          </a:p>
          <a:p>
            <a:pPr marL="800100" lvl="1" indent="-342900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Strong password enforcement for usage outside the corporate network</a:t>
            </a:r>
          </a:p>
          <a:p>
            <a:pPr marL="342900" indent="-342900" algn="l">
              <a:buFontTx/>
              <a:buChar char="•"/>
            </a:pPr>
            <a:r>
              <a:rPr lang="de-CH" sz="2800" b="1" dirty="0">
                <a:latin typeface="FagoNoRegular-Roman" pitchFamily="2" charset="0"/>
              </a:rPr>
              <a:t>Client / Server Traffic</a:t>
            </a:r>
          </a:p>
          <a:p>
            <a:pPr marL="800100" lvl="1" indent="-342900" algn="l">
              <a:buFontTx/>
              <a:buChar char="•"/>
            </a:pPr>
            <a:r>
              <a:rPr lang="de-CH" sz="2400" dirty="0">
                <a:latin typeface="FagoNoRegular-Roman" pitchFamily="2" charset="0"/>
              </a:rPr>
              <a:t>Private/Public key mechanism</a:t>
            </a:r>
          </a:p>
          <a:p>
            <a:pPr marL="800100" lvl="1" indent="-342900" algn="l">
              <a:buFontTx/>
              <a:buChar char="•"/>
            </a:pPr>
            <a:r>
              <a:rPr lang="de-CH" sz="2400" dirty="0">
                <a:latin typeface="FagoNoRegular-Roman" pitchFamily="2" charset="0"/>
              </a:rPr>
              <a:t>Impossible to tamper with</a:t>
            </a:r>
          </a:p>
          <a:p>
            <a:pPr marL="800100" lvl="1" indent="-342900" algn="l">
              <a:buFontTx/>
              <a:buChar char="•"/>
            </a:pPr>
            <a:r>
              <a:rPr lang="de-CH" sz="2400" dirty="0">
                <a:latin typeface="FagoNoRegular-Roman" pitchFamily="2" charset="0"/>
              </a:rPr>
              <a:t>Easily generated and deployed </a:t>
            </a:r>
          </a:p>
          <a:p>
            <a:pPr marL="342900" indent="-342900" algn="l">
              <a:buFontTx/>
              <a:buChar char="•"/>
            </a:pPr>
            <a:endParaRPr lang="de-CH" sz="2800" b="1" dirty="0">
              <a:latin typeface="FagoNoRegular-Rom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Security Features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819785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de-CH" sz="2800" b="1" dirty="0">
                <a:latin typeface="FagoNoRegular-Roman" pitchFamily="2" charset="0"/>
              </a:rPr>
              <a:t>Client Hardening</a:t>
            </a:r>
          </a:p>
          <a:p>
            <a:pPr marL="800100" lvl="1" indent="-342900" algn="l">
              <a:buFontTx/>
              <a:buChar char="•"/>
            </a:pPr>
            <a:r>
              <a:rPr lang="de-CH" dirty="0">
                <a:latin typeface="FagoNoRegular-Roman" pitchFamily="2" charset="0"/>
              </a:rPr>
              <a:t>Even a local administrator cannot uninstall the client</a:t>
            </a:r>
          </a:p>
          <a:p>
            <a:pPr marL="342900" indent="-342900" algn="l">
              <a:buFontTx/>
              <a:buChar char="•"/>
            </a:pPr>
            <a:r>
              <a:rPr lang="de-CH" sz="2800" b="1" dirty="0">
                <a:latin typeface="FagoNoRegular-Roman" pitchFamily="2" charset="0"/>
              </a:rPr>
              <a:t>Prevention from Keyloggers</a:t>
            </a:r>
          </a:p>
          <a:p>
            <a:pPr marL="342900" indent="-342900" algn="l">
              <a:buFontTx/>
              <a:buChar char="•"/>
            </a:pPr>
            <a:r>
              <a:rPr lang="de-CH" sz="2800" b="1" dirty="0">
                <a:latin typeface="FagoNoRegular-Roman" pitchFamily="2" charset="0"/>
              </a:rPr>
              <a:t>Removable Media Encryption</a:t>
            </a:r>
          </a:p>
          <a:p>
            <a:pPr marL="800100" lvl="1" indent="-342900" algn="l">
              <a:buFontTx/>
              <a:buChar char="•"/>
            </a:pPr>
            <a:r>
              <a:rPr lang="en-US" sz="2000" dirty="0">
                <a:latin typeface="FagoNoRegular-Roman" pitchFamily="2" charset="0"/>
              </a:rPr>
              <a:t>Assign any removable media to any user and then encrypt the media. Encrypted device is accessible only by the user who owns the access rights on the removable media</a:t>
            </a:r>
            <a:endParaRPr lang="de-CH" sz="2000" dirty="0">
              <a:latin typeface="FagoNoRegular-Roman" pitchFamily="2" charset="0"/>
            </a:endParaRPr>
          </a:p>
          <a:p>
            <a:pPr marL="342900" indent="-342900" algn="l">
              <a:buFontTx/>
              <a:buChar char="•"/>
            </a:pPr>
            <a:r>
              <a:rPr lang="de-CH" sz="2800" b="1" dirty="0">
                <a:latin typeface="FagoNoRegular-Roman" pitchFamily="2" charset="0"/>
              </a:rPr>
              <a:t>Offline Protection</a:t>
            </a:r>
          </a:p>
          <a:p>
            <a:pPr marL="800100" lvl="1" indent="-342900" algn="l">
              <a:buFontTx/>
              <a:buChar char="•"/>
            </a:pPr>
            <a:r>
              <a:rPr lang="en-US" sz="2000" dirty="0">
                <a:latin typeface="FagoNoRegular-Roman" pitchFamily="2" charset="0"/>
              </a:rPr>
              <a:t>Local copy of the latest devices access permission list stored on the disconnected workstation or laptop</a:t>
            </a:r>
            <a:endParaRPr lang="de-CH" sz="2000" dirty="0">
              <a:latin typeface="FagoNoRegular-Rom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Auditing &amp; Logging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1" y="1052513"/>
            <a:ext cx="836453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de-CH" sz="2800" b="1" dirty="0">
                <a:latin typeface="FagoNoRegular-Roman" pitchFamily="2" charset="0"/>
              </a:rPr>
              <a:t>User Actions Logging</a:t>
            </a:r>
          </a:p>
          <a:p>
            <a:pPr marL="800100" lvl="1" indent="-342900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Read Denied / Write denied</a:t>
            </a:r>
          </a:p>
          <a:p>
            <a:pPr marL="800100" lvl="1" indent="-342900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Device entered / Medium inserted</a:t>
            </a:r>
          </a:p>
          <a:p>
            <a:pPr marL="800100" lvl="1" indent="-342900" algn="l">
              <a:buFontTx/>
              <a:buChar char="•"/>
            </a:pPr>
            <a:r>
              <a:rPr lang="de-CH" sz="2000" i="1" dirty="0">
                <a:latin typeface="FagoNoRegular-Roman" pitchFamily="2" charset="0"/>
              </a:rPr>
              <a:t>Open API for 3rd party reporting tools</a:t>
            </a:r>
          </a:p>
          <a:p>
            <a:pPr marL="342900" indent="-342900" algn="l">
              <a:buFontTx/>
              <a:buChar char="•"/>
            </a:pPr>
            <a:r>
              <a:rPr lang="de-CH" sz="2800" b="1" dirty="0">
                <a:latin typeface="FagoNoRegular-Roman" pitchFamily="2" charset="0"/>
              </a:rPr>
              <a:t>Shadowing of all copied data</a:t>
            </a:r>
          </a:p>
          <a:p>
            <a:pPr marL="800100" lvl="1" indent="-342900" algn="l">
              <a:buFontTx/>
              <a:buChar char="•"/>
            </a:pPr>
            <a:r>
              <a:rPr lang="de-CH" sz="2400" dirty="0">
                <a:latin typeface="FagoNoRegular-Roman" pitchFamily="2" charset="0"/>
              </a:rPr>
              <a:t>Level 1: shows File Name and attributes of copied data</a:t>
            </a:r>
          </a:p>
          <a:p>
            <a:pPr marL="800100" lvl="1" indent="-342900" algn="l">
              <a:buFontTx/>
              <a:buChar char="•"/>
            </a:pPr>
            <a:r>
              <a:rPr lang="de-CH" sz="2400" dirty="0">
                <a:latin typeface="FagoNoRegular-Roman" pitchFamily="2" charset="0"/>
              </a:rPr>
              <a:t>Level 2:  Captures and retains full copy of data written </a:t>
            </a:r>
            <a:r>
              <a:rPr lang="de-CH" sz="2400" b="1" i="1" dirty="0">
                <a:solidFill>
                  <a:srgbClr val="00A2B1"/>
                </a:solidFill>
                <a:latin typeface="FagoNoRegular-Roman" pitchFamily="2" charset="0"/>
              </a:rPr>
              <a:t>to</a:t>
            </a:r>
            <a:r>
              <a:rPr lang="de-CH" sz="2400" dirty="0">
                <a:latin typeface="FagoNoRegular-Roman" pitchFamily="2" charset="0"/>
              </a:rPr>
              <a:t> extenal device or read </a:t>
            </a:r>
            <a:r>
              <a:rPr lang="de-CH" sz="2400" b="1" i="1" dirty="0">
                <a:solidFill>
                  <a:srgbClr val="00A2B1"/>
                </a:solidFill>
                <a:latin typeface="FagoNoRegular-Roman" pitchFamily="2" charset="0"/>
              </a:rPr>
              <a:t>from</a:t>
            </a:r>
            <a:r>
              <a:rPr lang="de-CH" sz="2400" dirty="0">
                <a:latin typeface="FagoNoRegular-Roman" pitchFamily="2" charset="0"/>
              </a:rPr>
              <a:t> such a device</a:t>
            </a:r>
          </a:p>
          <a:p>
            <a:pPr marL="342900" indent="-342900" algn="l">
              <a:buFontTx/>
              <a:buChar char="•"/>
            </a:pPr>
            <a:r>
              <a:rPr lang="de-CH" sz="2800" b="1" dirty="0">
                <a:latin typeface="FagoNoRegular-Roman" pitchFamily="2" charset="0"/>
              </a:rPr>
              <a:t>Administrator Auditing</a:t>
            </a:r>
          </a:p>
          <a:p>
            <a:pPr marL="800100" lvl="1" indent="-342900" algn="l">
              <a:buFontTx/>
              <a:buChar char="•"/>
            </a:pPr>
            <a:r>
              <a:rPr lang="de-CH" sz="2000" dirty="0">
                <a:latin typeface="FagoNoRegular-Roman" pitchFamily="2" charset="0"/>
              </a:rPr>
              <a:t>Keeps track of all policy changes made by SDC admins</a:t>
            </a:r>
            <a:endParaRPr lang="de-CH" sz="2800" b="1" dirty="0">
              <a:latin typeface="FagoNoRegular-Rom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714620"/>
            <a:ext cx="8642350" cy="714380"/>
          </a:xfrm>
        </p:spPr>
        <p:txBody>
          <a:bodyPr/>
          <a:lstStyle/>
          <a:p>
            <a:r>
              <a:rPr lang="en-US" sz="9600" dirty="0" smtClean="0">
                <a:latin typeface="Kunstler Script" pitchFamily="66" charset="0"/>
              </a:rPr>
              <a:t>Demo</a:t>
            </a:r>
            <a:endParaRPr lang="en-US" dirty="0">
              <a:latin typeface="Kunstler Script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Borderless Networks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700881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CH" sz="4400" b="1" dirty="0">
                <a:solidFill>
                  <a:schemeClr val="accent5">
                    <a:lumMod val="10000"/>
                  </a:schemeClr>
                </a:solidFill>
                <a:latin typeface="FagoNoRegular-Roman" pitchFamily="2" charset="0"/>
              </a:rPr>
              <a:t>Who enters your network?</a:t>
            </a:r>
          </a:p>
          <a:p>
            <a:pPr algn="l">
              <a:lnSpc>
                <a:spcPct val="150000"/>
              </a:lnSpc>
            </a:pPr>
            <a:endParaRPr lang="en-US" sz="1600" b="1" dirty="0">
              <a:solidFill>
                <a:srgbClr val="617EBF"/>
              </a:solidFill>
              <a:latin typeface="FagoNoRegular-Roman" pitchFamily="2" charset="0"/>
            </a:endParaRP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>
                <a:solidFill>
                  <a:srgbClr val="58595B"/>
                </a:solidFill>
                <a:sym typeface="Helvetica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10000"/>
                  </a:schemeClr>
                </a:solidFill>
                <a:sym typeface="Helvetica" pitchFamily="34" charset="0"/>
              </a:rPr>
              <a:t>Mobile Workers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>
                <a:solidFill>
                  <a:schemeClr val="accent5">
                    <a:lumMod val="10000"/>
                  </a:schemeClr>
                </a:solidFill>
                <a:sym typeface="Helvetica" pitchFamily="34" charset="0"/>
              </a:rPr>
              <a:t> Trading Partners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>
                <a:solidFill>
                  <a:schemeClr val="accent5">
                    <a:lumMod val="10000"/>
                  </a:schemeClr>
                </a:solidFill>
                <a:sym typeface="Helvetica" pitchFamily="34" charset="0"/>
              </a:rPr>
              <a:t> Customers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>
                <a:solidFill>
                  <a:schemeClr val="accent5">
                    <a:lumMod val="10000"/>
                  </a:schemeClr>
                </a:solidFill>
                <a:sym typeface="Helvetica" pitchFamily="34" charset="0"/>
              </a:rPr>
              <a:t> Vendors </a:t>
            </a:r>
            <a:endParaRPr lang="en-US" sz="2400" dirty="0">
              <a:solidFill>
                <a:schemeClr val="accent5">
                  <a:lumMod val="10000"/>
                </a:schemeClr>
              </a:solidFill>
              <a:latin typeface="FagoNoRegular-Roman" pitchFamily="2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" y="4267200"/>
            <a:ext cx="8153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C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agoNoRegular-Roman" pitchFamily="2" charset="0"/>
              </a:rPr>
              <a:t>They walk right past your firewall!</a:t>
            </a:r>
            <a:endParaRPr lang="en-GB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sym typeface="Helvetica" pitchFamily="34" charset="0"/>
            </a:endParaRPr>
          </a:p>
          <a:p>
            <a:pPr algn="l">
              <a:lnSpc>
                <a:spcPct val="150000"/>
              </a:lnSpc>
            </a:pPr>
            <a:endParaRPr lang="en-US" sz="1200" dirty="0">
              <a:latin typeface="FagoNoRegular-Roman" pitchFamily="2" charset="0"/>
            </a:endParaRPr>
          </a:p>
          <a:p>
            <a:pPr algn="l">
              <a:lnSpc>
                <a:spcPct val="150000"/>
              </a:lnSpc>
            </a:pPr>
            <a:r>
              <a:rPr lang="de-CH" b="1" i="1" dirty="0">
                <a:latin typeface="FagoNoRegular-Roman" pitchFamily="2" charset="0"/>
              </a:rPr>
              <a:t>As a consequence, the security solution needs to be host based</a:t>
            </a:r>
            <a:endParaRPr lang="en-US" b="1" i="1" dirty="0">
              <a:latin typeface="FagoNoRegular-Rom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Do you feel safe with AV only?</a:t>
            </a:r>
            <a:endParaRPr lang="en-US" dirty="0"/>
          </a:p>
        </p:txBody>
      </p:sp>
      <p:pic>
        <p:nvPicPr>
          <p:cNvPr id="4" name="Picture 2" descr="avcomparativ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2063" y="1574800"/>
            <a:ext cx="1762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7400" y="1143000"/>
            <a:ext cx="5410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FagoNoRegular-Roman" pitchFamily="2" charset="0"/>
              </a:rPr>
              <a:t>April 2006</a:t>
            </a:r>
          </a:p>
          <a:p>
            <a:pPr algn="ctr"/>
            <a:endParaRPr lang="en-GB" dirty="0">
              <a:latin typeface="FagoNoRegular-Roman" pitchFamily="2" charset="0"/>
            </a:endParaRPr>
          </a:p>
          <a:p>
            <a:pPr algn="ctr"/>
            <a:endParaRPr lang="en-GB" dirty="0">
              <a:latin typeface="FagoNoRegular-Roman" pitchFamily="2" charset="0"/>
            </a:endParaRPr>
          </a:p>
          <a:p>
            <a:pPr algn="ctr"/>
            <a:endParaRPr lang="en-GB" dirty="0">
              <a:latin typeface="FagoNoRegular-Roman" pitchFamily="2" charset="0"/>
            </a:endParaRPr>
          </a:p>
          <a:p>
            <a:pPr algn="ctr"/>
            <a:endParaRPr lang="en-GB" dirty="0">
              <a:latin typeface="FagoNoRegular-Roman" pitchFamily="2" charset="0"/>
            </a:endParaRPr>
          </a:p>
          <a:p>
            <a:pPr algn="ctr"/>
            <a:endParaRPr lang="en-GB" dirty="0">
              <a:latin typeface="FagoNoRegular-Roman" pitchFamily="2" charset="0"/>
            </a:endParaRPr>
          </a:p>
          <a:p>
            <a:pPr algn="ctr"/>
            <a:r>
              <a:rPr lang="en-GB" sz="2800" b="1" dirty="0" smtClean="0">
                <a:latin typeface="FagoNoRegular-Roman" pitchFamily="2" charset="0"/>
              </a:rPr>
              <a:t>16 </a:t>
            </a:r>
            <a:r>
              <a:rPr lang="en-GB" sz="2800" b="1" dirty="0">
                <a:latin typeface="FagoNoRegular-Roman" pitchFamily="2" charset="0"/>
              </a:rPr>
              <a:t>leading anti-virus vendors</a:t>
            </a:r>
            <a:r>
              <a:rPr lang="en-GB" sz="2800" dirty="0">
                <a:latin typeface="FagoNoRegular-Roman" pitchFamily="2" charset="0"/>
              </a:rPr>
              <a:t> </a:t>
            </a:r>
            <a:r>
              <a:rPr lang="en-GB" sz="2800" dirty="0" smtClean="0">
                <a:latin typeface="FagoNoRegular-Roman" pitchFamily="2" charset="0"/>
              </a:rPr>
              <a:t>tested</a:t>
            </a:r>
          </a:p>
          <a:p>
            <a:pPr algn="ctr"/>
            <a:r>
              <a:rPr lang="en-GB" sz="2800" dirty="0" smtClean="0">
                <a:latin typeface="FagoNoRegular-Roman" pitchFamily="2" charset="0"/>
              </a:rPr>
              <a:t>for </a:t>
            </a:r>
            <a:r>
              <a:rPr lang="en-GB" sz="2800" b="1" dirty="0" smtClean="0">
                <a:latin typeface="FagoNoRegular-Roman" pitchFamily="2" charset="0"/>
              </a:rPr>
              <a:t>243.671 </a:t>
            </a:r>
            <a:r>
              <a:rPr lang="en-GB" sz="2800" b="1" dirty="0">
                <a:latin typeface="FagoNoRegular-Roman" pitchFamily="2" charset="0"/>
              </a:rPr>
              <a:t>pieces of known malware</a:t>
            </a:r>
            <a:endParaRPr lang="en-US" sz="2800" b="1" dirty="0">
              <a:latin typeface="FagoNoRegular-Roman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6800" y="4038600"/>
            <a:ext cx="7162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FagoNoRegular-Roman" pitchFamily="2" charset="0"/>
              </a:rPr>
              <a:t>One vendor missed OVER </a:t>
            </a:r>
            <a:r>
              <a:rPr lang="en-GB" sz="3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agoNoRegular-Roman" pitchFamily="2" charset="0"/>
              </a:rPr>
              <a:t>90.000</a:t>
            </a:r>
            <a:r>
              <a:rPr lang="en-GB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agoNoRegular-Roman" pitchFamily="2" charset="0"/>
              </a:rPr>
              <a:t> </a:t>
            </a:r>
            <a:r>
              <a:rPr lang="en-GB" sz="2400" dirty="0">
                <a:latin typeface="FagoNoRegular-Roman" pitchFamily="2" charset="0"/>
              </a:rPr>
              <a:t>pieces of malware</a:t>
            </a:r>
          </a:p>
          <a:p>
            <a:pPr algn="ctr"/>
            <a:r>
              <a:rPr lang="en-GB" sz="2400" dirty="0">
                <a:latin typeface="FagoNoRegular-Roman" pitchFamily="2" charset="0"/>
              </a:rPr>
              <a:t>4 out of 16 missed over </a:t>
            </a:r>
            <a:r>
              <a:rPr lang="en-GB" sz="3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agoNoRegular-Roman" pitchFamily="2" charset="0"/>
              </a:rPr>
              <a:t>10.000</a:t>
            </a:r>
            <a:r>
              <a:rPr lang="en-GB" sz="2400" dirty="0">
                <a:latin typeface="FagoNoRegular-Roman" pitchFamily="2" charset="0"/>
              </a:rPr>
              <a:t> of them! </a:t>
            </a:r>
          </a:p>
          <a:p>
            <a:pPr algn="ctr"/>
            <a:endParaRPr lang="en-GB" sz="2400" dirty="0">
              <a:latin typeface="FagoNoRegular-Roman" pitchFamily="2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09800" y="5715000"/>
            <a:ext cx="504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617EBF"/>
                </a:solidFill>
                <a:latin typeface="FagoNoRegular-Roman" pitchFamily="2" charset="0"/>
                <a:hlinkClick r:id="rId3"/>
              </a:rPr>
              <a:t>www.av-comparatives.org</a:t>
            </a:r>
            <a:r>
              <a:rPr lang="en-GB" b="1" dirty="0">
                <a:solidFill>
                  <a:srgbClr val="617EBF"/>
                </a:solidFill>
                <a:latin typeface="FagoNoRegular-Roman" pitchFamily="2" charset="0"/>
              </a:rPr>
              <a:t> </a:t>
            </a:r>
            <a:endParaRPr lang="en-US" b="1" dirty="0">
              <a:solidFill>
                <a:srgbClr val="617EBF"/>
              </a:solidFill>
              <a:latin typeface="FagoNoRegular-Rom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Do you feel safe with AV only?</a:t>
            </a:r>
            <a:endParaRPr lang="en-US" dirty="0"/>
          </a:p>
        </p:txBody>
      </p:sp>
      <p:pic>
        <p:nvPicPr>
          <p:cNvPr id="4" name="Picture 2" descr="avcomparativ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2063" y="1574800"/>
            <a:ext cx="1762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7400" y="1143000"/>
            <a:ext cx="5410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FagoNoRegular-Roman" pitchFamily="2" charset="0"/>
              </a:rPr>
              <a:t>February 2007</a:t>
            </a:r>
            <a:endParaRPr lang="en-GB" dirty="0">
              <a:latin typeface="FagoNoRegular-Roman" pitchFamily="2" charset="0"/>
            </a:endParaRPr>
          </a:p>
          <a:p>
            <a:pPr algn="ctr"/>
            <a:endParaRPr lang="en-GB" dirty="0">
              <a:latin typeface="FagoNoRegular-Roman" pitchFamily="2" charset="0"/>
            </a:endParaRPr>
          </a:p>
          <a:p>
            <a:pPr algn="ctr"/>
            <a:endParaRPr lang="en-GB" dirty="0">
              <a:latin typeface="FagoNoRegular-Roman" pitchFamily="2" charset="0"/>
            </a:endParaRPr>
          </a:p>
          <a:p>
            <a:pPr algn="ctr"/>
            <a:endParaRPr lang="en-GB" dirty="0">
              <a:latin typeface="FagoNoRegular-Roman" pitchFamily="2" charset="0"/>
            </a:endParaRPr>
          </a:p>
          <a:p>
            <a:pPr algn="ctr"/>
            <a:endParaRPr lang="en-GB" dirty="0">
              <a:latin typeface="FagoNoRegular-Roman" pitchFamily="2" charset="0"/>
            </a:endParaRPr>
          </a:p>
          <a:p>
            <a:pPr algn="ctr"/>
            <a:endParaRPr lang="en-GB" dirty="0">
              <a:latin typeface="FagoNoRegular-Roman" pitchFamily="2" charset="0"/>
            </a:endParaRPr>
          </a:p>
          <a:p>
            <a:pPr algn="ctr"/>
            <a:r>
              <a:rPr lang="en-GB" sz="2800" b="1" dirty="0" smtClean="0">
                <a:latin typeface="FagoNoRegular-Roman" pitchFamily="2" charset="0"/>
              </a:rPr>
              <a:t>15 </a:t>
            </a:r>
            <a:r>
              <a:rPr lang="en-GB" sz="2800" b="1" dirty="0">
                <a:latin typeface="FagoNoRegular-Roman" pitchFamily="2" charset="0"/>
              </a:rPr>
              <a:t>leading anti-virus vendors</a:t>
            </a:r>
            <a:r>
              <a:rPr lang="en-GB" sz="2800" dirty="0">
                <a:latin typeface="FagoNoRegular-Roman" pitchFamily="2" charset="0"/>
              </a:rPr>
              <a:t> </a:t>
            </a:r>
            <a:r>
              <a:rPr lang="en-GB" sz="2800" dirty="0" smtClean="0">
                <a:latin typeface="FagoNoRegular-Roman" pitchFamily="2" charset="0"/>
              </a:rPr>
              <a:t>tested</a:t>
            </a:r>
          </a:p>
          <a:p>
            <a:pPr algn="ctr"/>
            <a:r>
              <a:rPr lang="en-GB" sz="2800" dirty="0" smtClean="0">
                <a:latin typeface="FagoNoRegular-Roman" pitchFamily="2" charset="0"/>
              </a:rPr>
              <a:t>for </a:t>
            </a:r>
            <a:r>
              <a:rPr lang="en-GB" sz="2800" b="1" dirty="0" smtClean="0">
                <a:latin typeface="FagoNoRegular-Roman" pitchFamily="2" charset="0"/>
              </a:rPr>
              <a:t>481.850 </a:t>
            </a:r>
            <a:r>
              <a:rPr lang="en-GB" sz="2800" b="1" dirty="0">
                <a:latin typeface="FagoNoRegular-Roman" pitchFamily="2" charset="0"/>
              </a:rPr>
              <a:t>pieces of known malware</a:t>
            </a:r>
            <a:endParaRPr lang="en-US" sz="2800" b="1" dirty="0">
              <a:latin typeface="FagoNoRegular-Roman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6800" y="4038600"/>
            <a:ext cx="716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FagoNoRegular-Roman" pitchFamily="2" charset="0"/>
              </a:rPr>
              <a:t>One vendor missed OVER </a:t>
            </a:r>
            <a:r>
              <a:rPr lang="en-GB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agoNoRegular-Roman" pitchFamily="2" charset="0"/>
              </a:rPr>
              <a:t>80.000</a:t>
            </a:r>
            <a:r>
              <a:rPr lang="en-GB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agoNoRegular-Roman" pitchFamily="2" charset="0"/>
              </a:rPr>
              <a:t> </a:t>
            </a:r>
            <a:r>
              <a:rPr lang="en-GB" sz="2400" dirty="0" smtClean="0">
                <a:latin typeface="FagoNoRegular-Roman" pitchFamily="2" charset="0"/>
              </a:rPr>
              <a:t>pieces of malware</a:t>
            </a:r>
          </a:p>
          <a:p>
            <a:pPr algn="ctr"/>
            <a:r>
              <a:rPr lang="en-GB" sz="2400" dirty="0" smtClean="0">
                <a:latin typeface="FagoNoRegular-Roman" pitchFamily="2" charset="0"/>
              </a:rPr>
              <a:t>Another vendor missed </a:t>
            </a:r>
            <a:r>
              <a:rPr lang="en-GB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agoNoRegular-Roman" pitchFamily="2" charset="0"/>
              </a:rPr>
              <a:t>30.000</a:t>
            </a:r>
            <a:r>
              <a:rPr lang="en-GB" sz="2400" dirty="0" smtClean="0">
                <a:latin typeface="FagoNoRegular-Roman" pitchFamily="2" charset="0"/>
              </a:rPr>
              <a:t> </a:t>
            </a:r>
            <a:r>
              <a:rPr lang="en-GB" sz="2400" dirty="0">
                <a:latin typeface="FagoNoRegular-Roman" pitchFamily="2" charset="0"/>
              </a:rPr>
              <a:t>of them</a:t>
            </a:r>
            <a:r>
              <a:rPr lang="en-GB" sz="2400" dirty="0" smtClean="0">
                <a:latin typeface="FagoNoRegular-Roman" pitchFamily="2" charset="0"/>
              </a:rPr>
              <a:t>!</a:t>
            </a:r>
          </a:p>
          <a:p>
            <a:pPr algn="ctr"/>
            <a:r>
              <a:rPr lang="en-GB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agoNoRegular-Roman" pitchFamily="2" charset="0"/>
              </a:rPr>
              <a:t>NO</a:t>
            </a:r>
            <a:r>
              <a:rPr lang="en-GB" sz="2400" dirty="0" smtClean="0">
                <a:latin typeface="FagoNoRegular-Roman" pitchFamily="2" charset="0"/>
              </a:rPr>
              <a:t> vendor had all needed patterns! </a:t>
            </a:r>
            <a:endParaRPr lang="en-GB" sz="2400" dirty="0">
              <a:latin typeface="FagoNoRegular-Roman" pitchFamily="2" charset="0"/>
            </a:endParaRPr>
          </a:p>
          <a:p>
            <a:pPr algn="ctr"/>
            <a:endParaRPr lang="en-GB" sz="2400" dirty="0">
              <a:latin typeface="FagoNoRegular-Roman" pitchFamily="2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09800" y="5715000"/>
            <a:ext cx="504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617EBF"/>
                </a:solidFill>
                <a:latin typeface="FagoNoRegular-Roman" pitchFamily="2" charset="0"/>
                <a:hlinkClick r:id="rId3"/>
              </a:rPr>
              <a:t>www.av-comparatives.org</a:t>
            </a:r>
            <a:r>
              <a:rPr lang="en-GB" b="1" dirty="0">
                <a:solidFill>
                  <a:srgbClr val="617EBF"/>
                </a:solidFill>
                <a:latin typeface="FagoNoRegular-Roman" pitchFamily="2" charset="0"/>
              </a:rPr>
              <a:t> </a:t>
            </a:r>
            <a:endParaRPr lang="en-US" b="1" dirty="0">
              <a:solidFill>
                <a:srgbClr val="617EBF"/>
              </a:solidFill>
              <a:latin typeface="FagoNoRegular-Rom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Do you feel safe with AV only?</a:t>
            </a:r>
            <a:endParaRPr lang="en-US" dirty="0"/>
          </a:p>
        </p:txBody>
      </p:sp>
      <p:pic>
        <p:nvPicPr>
          <p:cNvPr id="4" name="Picture 2" descr="avcomparativ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2063" y="1574800"/>
            <a:ext cx="1762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7400" y="1143000"/>
            <a:ext cx="5410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FagoNoRegular-Roman" pitchFamily="2" charset="0"/>
              </a:rPr>
              <a:t>May 2009</a:t>
            </a:r>
            <a:endParaRPr lang="en-GB" dirty="0">
              <a:latin typeface="FagoNoRegular-Roman" pitchFamily="2" charset="0"/>
            </a:endParaRPr>
          </a:p>
          <a:p>
            <a:pPr algn="ctr"/>
            <a:endParaRPr lang="en-GB" dirty="0">
              <a:latin typeface="FagoNoRegular-Roman" pitchFamily="2" charset="0"/>
            </a:endParaRPr>
          </a:p>
          <a:p>
            <a:pPr algn="ctr"/>
            <a:endParaRPr lang="en-GB" dirty="0">
              <a:latin typeface="FagoNoRegular-Roman" pitchFamily="2" charset="0"/>
            </a:endParaRPr>
          </a:p>
          <a:p>
            <a:pPr algn="ctr"/>
            <a:endParaRPr lang="en-GB" dirty="0">
              <a:latin typeface="FagoNoRegular-Roman" pitchFamily="2" charset="0"/>
            </a:endParaRPr>
          </a:p>
          <a:p>
            <a:pPr algn="ctr"/>
            <a:endParaRPr lang="en-GB" dirty="0">
              <a:latin typeface="FagoNoRegular-Roman" pitchFamily="2" charset="0"/>
            </a:endParaRPr>
          </a:p>
          <a:p>
            <a:pPr algn="ctr"/>
            <a:endParaRPr lang="en-GB" dirty="0">
              <a:latin typeface="FagoNoRegular-Roman" pitchFamily="2" charset="0"/>
            </a:endParaRPr>
          </a:p>
          <a:p>
            <a:pPr algn="ctr"/>
            <a:r>
              <a:rPr lang="en-GB" sz="2800" b="1" dirty="0" smtClean="0">
                <a:latin typeface="FagoNoRegular-Roman" pitchFamily="2" charset="0"/>
              </a:rPr>
              <a:t>16 </a:t>
            </a:r>
            <a:r>
              <a:rPr lang="en-GB" sz="2800" b="1" dirty="0">
                <a:latin typeface="FagoNoRegular-Roman" pitchFamily="2" charset="0"/>
              </a:rPr>
              <a:t>leading anti-virus vendors</a:t>
            </a:r>
            <a:r>
              <a:rPr lang="en-GB" sz="2800" dirty="0">
                <a:latin typeface="FagoNoRegular-Roman" pitchFamily="2" charset="0"/>
              </a:rPr>
              <a:t> </a:t>
            </a:r>
            <a:r>
              <a:rPr lang="en-GB" sz="2800" dirty="0" smtClean="0">
                <a:latin typeface="FagoNoRegular-Roman" pitchFamily="2" charset="0"/>
              </a:rPr>
              <a:t>tested</a:t>
            </a:r>
          </a:p>
          <a:p>
            <a:pPr algn="ctr"/>
            <a:r>
              <a:rPr lang="en-GB" sz="2800" dirty="0" smtClean="0">
                <a:latin typeface="FagoNoRegular-Roman" pitchFamily="2" charset="0"/>
              </a:rPr>
              <a:t>for </a:t>
            </a:r>
            <a:r>
              <a:rPr lang="en-GB" sz="2800" b="1" dirty="0" smtClean="0">
                <a:latin typeface="FagoNoRegular-Roman" pitchFamily="2" charset="0"/>
              </a:rPr>
              <a:t>proactive heuristic detection</a:t>
            </a:r>
            <a:endParaRPr lang="en-US" sz="2800" b="1" dirty="0">
              <a:latin typeface="FagoNoRegular-Roman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6800" y="4038600"/>
            <a:ext cx="716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FagoNoRegular-Roman" pitchFamily="2" charset="0"/>
              </a:rPr>
              <a:t>One vendor missed OVER </a:t>
            </a:r>
            <a:r>
              <a:rPr lang="en-GB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agoNoRegular-Roman" pitchFamily="2" charset="0"/>
              </a:rPr>
              <a:t>86%</a:t>
            </a:r>
            <a:r>
              <a:rPr lang="en-GB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agoNoRegular-Roman" pitchFamily="2" charset="0"/>
              </a:rPr>
              <a:t> </a:t>
            </a:r>
            <a:r>
              <a:rPr lang="en-GB" sz="2400" dirty="0" smtClean="0">
                <a:latin typeface="FagoNoRegular-Roman" pitchFamily="2" charset="0"/>
              </a:rPr>
              <a:t>of malware</a:t>
            </a:r>
          </a:p>
          <a:p>
            <a:pPr algn="ctr"/>
            <a:r>
              <a:rPr lang="en-GB" sz="2400" dirty="0" smtClean="0">
                <a:latin typeface="FagoNoRegular-Roman" pitchFamily="2" charset="0"/>
              </a:rPr>
              <a:t>The best vendor still missed </a:t>
            </a:r>
            <a:r>
              <a:rPr lang="en-GB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agoNoRegular-Roman" pitchFamily="2" charset="0"/>
              </a:rPr>
              <a:t>31%</a:t>
            </a:r>
            <a:endParaRPr lang="en-GB" sz="2400" dirty="0" smtClean="0">
              <a:latin typeface="FagoNoRegular-Roman" pitchFamily="2" charset="0"/>
            </a:endParaRPr>
          </a:p>
          <a:p>
            <a:pPr algn="ctr"/>
            <a:r>
              <a:rPr lang="en-GB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agoNoRegular-Roman" pitchFamily="2" charset="0"/>
              </a:rPr>
              <a:t>NO</a:t>
            </a:r>
            <a:r>
              <a:rPr lang="en-GB" sz="2400" dirty="0" smtClean="0">
                <a:latin typeface="FagoNoRegular-Roman" pitchFamily="2" charset="0"/>
              </a:rPr>
              <a:t> vendor detected all tested malware! </a:t>
            </a:r>
            <a:endParaRPr lang="en-GB" sz="2400" dirty="0">
              <a:latin typeface="FagoNoRegular-Roman" pitchFamily="2" charset="0"/>
            </a:endParaRPr>
          </a:p>
          <a:p>
            <a:pPr algn="ctr"/>
            <a:endParaRPr lang="en-GB" sz="2400" dirty="0">
              <a:latin typeface="FagoNoRegular-Roman" pitchFamily="2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09800" y="5715000"/>
            <a:ext cx="504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617EBF"/>
                </a:solidFill>
                <a:latin typeface="FagoNoRegular-Roman" pitchFamily="2" charset="0"/>
                <a:hlinkClick r:id="rId3"/>
              </a:rPr>
              <a:t>www.av-comparatives.org</a:t>
            </a:r>
            <a:r>
              <a:rPr lang="en-GB" b="1" dirty="0">
                <a:solidFill>
                  <a:srgbClr val="617EBF"/>
                </a:solidFill>
                <a:latin typeface="FagoNoRegular-Roman" pitchFamily="2" charset="0"/>
              </a:rPr>
              <a:t> </a:t>
            </a:r>
            <a:endParaRPr lang="en-US" b="1" dirty="0">
              <a:solidFill>
                <a:srgbClr val="617EBF"/>
              </a:solidFill>
              <a:latin typeface="FagoNoRegular-Rom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Remote Exploit – a complex task?</a:t>
            </a:r>
            <a:endParaRPr lang="en-US" dirty="0"/>
          </a:p>
        </p:txBody>
      </p:sp>
      <p:pic>
        <p:nvPicPr>
          <p:cNvPr id="3" name="Picture 2" descr="E:\BackTrac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5645" y="884237"/>
            <a:ext cx="7073900" cy="4983163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38752" y="1447800"/>
            <a:ext cx="8953798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de-DE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http://www.remote-exploit.org/backtrack_download.html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Ready-Made Exploit Frameworks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2" y="1295400"/>
            <a:ext cx="7348538" cy="43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temp\Metasploit-screensh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752600"/>
            <a:ext cx="6400800" cy="38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3048000"/>
            <a:ext cx="1371600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1300" b="1" dirty="0" smtClean="0"/>
              <a:t>MS08-067 RPC</a:t>
            </a:r>
            <a:endParaRPr lang="en-US" sz="13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Lumension-Template">
  <a:themeElements>
    <a:clrScheme name="8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8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umension PPT Template - Aug-23-2007">
  <a:themeElements>
    <a:clrScheme name="1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1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umension PPT Template - Aug-23-2007">
  <a:themeElements>
    <a:clrScheme name="2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2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Lumension PPT Template - Aug-23-2007">
  <a:themeElements>
    <a:clrScheme name="4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4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Lumension PPT Template - Aug-23-2007">
  <a:themeElements>
    <a:clrScheme name="3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3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Lumension PPT Template - Aug-23-2007">
  <a:themeElements>
    <a:clrScheme name="5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5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Lumension PPT Template - Aug-23-2007">
  <a:themeElements>
    <a:clrScheme name="6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6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Lumension PPT Template - Aug-23-2007">
  <a:themeElements>
    <a:clrScheme name="7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7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Lumension PPT Template - Aug-23-2007">
  <a:themeElements>
    <a:clrScheme name="9_Lumension PPT Template - Aug-23-2007 14">
      <a:dk1>
        <a:srgbClr val="5B6F7B"/>
      </a:dk1>
      <a:lt1>
        <a:srgbClr val="FFFFFF"/>
      </a:lt1>
      <a:dk2>
        <a:srgbClr val="F8F8F8"/>
      </a:dk2>
      <a:lt2>
        <a:srgbClr val="ADB7BD"/>
      </a:lt2>
      <a:accent1>
        <a:srgbClr val="ADB7BD"/>
      </a:accent1>
      <a:accent2>
        <a:srgbClr val="7FC0E2"/>
      </a:accent2>
      <a:accent3>
        <a:srgbClr val="FFFFFF"/>
      </a:accent3>
      <a:accent4>
        <a:srgbClr val="4C5E68"/>
      </a:accent4>
      <a:accent5>
        <a:srgbClr val="D3D8DB"/>
      </a:accent5>
      <a:accent6>
        <a:srgbClr val="72AECD"/>
      </a:accent6>
      <a:hlink>
        <a:srgbClr val="0081C6"/>
      </a:hlink>
      <a:folHlink>
        <a:srgbClr val="C8B18B"/>
      </a:folHlink>
    </a:clrScheme>
    <a:fontScheme name="9_Lumension PPT Template - Aug-23-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Lumension PPT Template - Aug-23-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umension PPT Template - Aug-23-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umension PPT Template - Aug-23-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umension PPT Template - Aug-23-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umension PPT Template - Aug-23-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umension PPT Template - Aug-23-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umension PPT Template - Aug-23-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umension PPT Template - Aug-23-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umension PPT Template - Aug-23-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umension PPT Template - Aug-23-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umension PPT Template - Aug-23-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umension PPT Template - Aug-23-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Lumension PPT Template - Aug-23-2007 13">
        <a:dk1>
          <a:srgbClr val="5B6F7B"/>
        </a:dk1>
        <a:lt1>
          <a:srgbClr val="FFFFFF"/>
        </a:lt1>
        <a:dk2>
          <a:srgbClr val="F8F8F8"/>
        </a:dk2>
        <a:lt2>
          <a:srgbClr val="9EAEB8"/>
        </a:lt2>
        <a:accent1>
          <a:srgbClr val="0081C6"/>
        </a:accent1>
        <a:accent2>
          <a:srgbClr val="333399"/>
        </a:accent2>
        <a:accent3>
          <a:srgbClr val="FFFFFF"/>
        </a:accent3>
        <a:accent4>
          <a:srgbClr val="4C5E68"/>
        </a:accent4>
        <a:accent5>
          <a:srgbClr val="AAC1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Lumension PPT Template - Aug-23-2007 14">
        <a:dk1>
          <a:srgbClr val="5B6F7B"/>
        </a:dk1>
        <a:lt1>
          <a:srgbClr val="FFFFFF"/>
        </a:lt1>
        <a:dk2>
          <a:srgbClr val="F8F8F8"/>
        </a:dk2>
        <a:lt2>
          <a:srgbClr val="ADB7BD"/>
        </a:lt2>
        <a:accent1>
          <a:srgbClr val="ADB7BD"/>
        </a:accent1>
        <a:accent2>
          <a:srgbClr val="7FC0E2"/>
        </a:accent2>
        <a:accent3>
          <a:srgbClr val="FFFFFF"/>
        </a:accent3>
        <a:accent4>
          <a:srgbClr val="4C5E68"/>
        </a:accent4>
        <a:accent5>
          <a:srgbClr val="D3D8DB"/>
        </a:accent5>
        <a:accent6>
          <a:srgbClr val="72AECD"/>
        </a:accent6>
        <a:hlink>
          <a:srgbClr val="0081C6"/>
        </a:hlink>
        <a:folHlink>
          <a:srgbClr val="C8B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1548</Words>
  <Application>Microsoft Office PowerPoint</Application>
  <PresentationFormat>On-screen Show (4:3)</PresentationFormat>
  <Paragraphs>449</Paragraphs>
  <Slides>35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Lumension-Template</vt:lpstr>
      <vt:lpstr>1_Lumension PPT Template - Aug-23-2007</vt:lpstr>
      <vt:lpstr>2_Lumension PPT Template - Aug-23-2007</vt:lpstr>
      <vt:lpstr>4_Lumension PPT Template - Aug-23-2007</vt:lpstr>
      <vt:lpstr>3_Lumension PPT Template - Aug-23-2007</vt:lpstr>
      <vt:lpstr>5_Lumension PPT Template - Aug-23-2007</vt:lpstr>
      <vt:lpstr>6_Lumension PPT Template - Aug-23-2007</vt:lpstr>
      <vt:lpstr>7_Lumension PPT Template - Aug-23-2007</vt:lpstr>
      <vt:lpstr>9_Lumension PPT Template - Aug-23-2007</vt:lpstr>
      <vt:lpstr>Image</vt:lpstr>
      <vt:lpstr>Adobe Photoshop Image</vt:lpstr>
      <vt:lpstr>Microsoft Visio Drawing</vt:lpstr>
      <vt:lpstr>Best practices  in managing your  devices and applications</vt:lpstr>
      <vt:lpstr>Did the bad guys surrender?</vt:lpstr>
      <vt:lpstr>Botnets Today</vt:lpstr>
      <vt:lpstr>Borderless Networks</vt:lpstr>
      <vt:lpstr>Do you feel safe with AV only?</vt:lpstr>
      <vt:lpstr>Do you feel safe with AV only?</vt:lpstr>
      <vt:lpstr>Do you feel safe with AV only?</vt:lpstr>
      <vt:lpstr>Remote Exploit – a complex task?</vt:lpstr>
      <vt:lpstr>Ready-Made Exploit Frameworks</vt:lpstr>
      <vt:lpstr>Lumension Application Control</vt:lpstr>
      <vt:lpstr>Lumension Application Control</vt:lpstr>
      <vt:lpstr>Lumension Application Control</vt:lpstr>
      <vt:lpstr>Lumension Device Control</vt:lpstr>
      <vt:lpstr>Black List vs. White List</vt:lpstr>
      <vt:lpstr>Product Operation – Application Control</vt:lpstr>
      <vt:lpstr>Product Operation</vt:lpstr>
      <vt:lpstr>How Application Control works</vt:lpstr>
      <vt:lpstr>How Application Control works</vt:lpstr>
      <vt:lpstr>Major Features</vt:lpstr>
      <vt:lpstr>Demo</vt:lpstr>
      <vt:lpstr>Social Engineering the USB way</vt:lpstr>
      <vt:lpstr>Consequences of theft and data loss</vt:lpstr>
      <vt:lpstr>Lumension Device Control</vt:lpstr>
      <vt:lpstr>Assign and Go </vt:lpstr>
      <vt:lpstr>Managed Device Access Control</vt:lpstr>
      <vt:lpstr>Managed Device Access Control</vt:lpstr>
      <vt:lpstr>Implementing Device Control</vt:lpstr>
      <vt:lpstr>Implementing Device Control</vt:lpstr>
      <vt:lpstr>Encryption with Device Control</vt:lpstr>
      <vt:lpstr>Access Attributes</vt:lpstr>
      <vt:lpstr>Attributes can be allocated to...</vt:lpstr>
      <vt:lpstr>Security Features</vt:lpstr>
      <vt:lpstr>Security Features</vt:lpstr>
      <vt:lpstr>Auditing &amp; Logging</vt:lpstr>
      <vt:lpstr>Demo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is not a strategy</dc:title>
  <dc:creator>Jerome</dc:creator>
  <cp:lastModifiedBy>Jerome Bei</cp:lastModifiedBy>
  <cp:revision>131</cp:revision>
  <dcterms:created xsi:type="dcterms:W3CDTF">2009-03-21T17:36:28Z</dcterms:created>
  <dcterms:modified xsi:type="dcterms:W3CDTF">2009-06-01T11:08:11Z</dcterms:modified>
</cp:coreProperties>
</file>